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352" r:id="rId2"/>
    <p:sldId id="353" r:id="rId3"/>
    <p:sldId id="345" r:id="rId4"/>
    <p:sldId id="347" r:id="rId5"/>
    <p:sldId id="346" r:id="rId6"/>
    <p:sldId id="348" r:id="rId7"/>
    <p:sldId id="351" r:id="rId8"/>
    <p:sldId id="350" r:id="rId9"/>
    <p:sldId id="356" r:id="rId10"/>
    <p:sldId id="357" r:id="rId11"/>
    <p:sldId id="358" r:id="rId12"/>
    <p:sldId id="354" r:id="rId13"/>
    <p:sldId id="355" r:id="rId1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scila Carla de Almeida de Oliveira" initials="PCdAdO" lastIdx="2" clrIdx="0">
    <p:extLst>
      <p:ext uri="{19B8F6BF-5375-455C-9EA6-DF929625EA0E}">
        <p15:presenceInfo xmlns:p15="http://schemas.microsoft.com/office/powerpoint/2012/main" userId="S-1-5-21-1843069875-1252811081-2118856591-52660" providerId="AD"/>
      </p:ext>
    </p:extLst>
  </p:cmAuthor>
  <p:cmAuthor id="2" name="Marcello Barão" initials="UdW" lastIdx="1" clrIdx="1">
    <p:extLst>
      <p:ext uri="{19B8F6BF-5375-455C-9EA6-DF929625EA0E}">
        <p15:presenceInfo xmlns:p15="http://schemas.microsoft.com/office/powerpoint/2012/main" userId="Marcello Barã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E6F1F7"/>
    <a:srgbClr val="0091C4"/>
    <a:srgbClr val="1C7928"/>
    <a:srgbClr val="CEE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5" autoAdjust="0"/>
    <p:restoredTop sz="71553" autoAdjust="0"/>
  </p:normalViewPr>
  <p:slideViewPr>
    <p:cSldViewPr snapToGrid="0">
      <p:cViewPr varScale="1">
        <p:scale>
          <a:sx n="62" d="100"/>
          <a:sy n="62" d="100"/>
        </p:scale>
        <p:origin x="2208" y="72"/>
      </p:cViewPr>
      <p:guideLst>
        <p:guide orient="horz" pos="2160"/>
        <p:guide pos="2880"/>
      </p:guideLst>
    </p:cSldViewPr>
  </p:slideViewPr>
  <p:outlineViewPr>
    <p:cViewPr>
      <p:scale>
        <a:sx n="33" d="100"/>
        <a:sy n="33" d="100"/>
      </p:scale>
      <p:origin x="0" y="-270"/>
    </p:cViewPr>
  </p:outlineViewPr>
  <p:notesTextViewPr>
    <p:cViewPr>
      <p:scale>
        <a:sx n="1" d="1"/>
        <a:sy n="1" d="1"/>
      </p:scale>
      <p:origin x="0" y="0"/>
    </p:cViewPr>
  </p:notesTextViewPr>
  <p:sorterViewPr>
    <p:cViewPr>
      <p:scale>
        <a:sx n="100" d="100"/>
        <a:sy n="100" d="100"/>
      </p:scale>
      <p:origin x="0" y="-978"/>
    </p:cViewPr>
  </p:sorter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8F2EA2-CC55-4C6C-8193-10CA1E64A098}" type="datetimeFigureOut">
              <a:rPr lang="pt-BR" smtClean="0"/>
              <a:t>20/03/2018</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EFC02A-77AA-4510-9EEC-5207C5619ED3}" type="slidenum">
              <a:rPr lang="pt-BR" smtClean="0"/>
              <a:t>‹nº›</a:t>
            </a:fld>
            <a:endParaRPr lang="pt-BR" dirty="0"/>
          </a:p>
        </p:txBody>
      </p:sp>
    </p:spTree>
    <p:extLst>
      <p:ext uri="{BB962C8B-B14F-4D97-AF65-F5344CB8AC3E}">
        <p14:creationId xmlns:p14="http://schemas.microsoft.com/office/powerpoint/2010/main" val="386548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888EC-38A2-4E6E-BF44-6EF511F5479F}" type="datetimeFigureOut">
              <a:rPr lang="pt-BR" smtClean="0"/>
              <a:pPr/>
              <a:t>20/03/2018</a:t>
            </a:fld>
            <a:endParaRPr lang="pt-BR" dirty="0"/>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B3DFE9-5C08-40FF-A846-788C861E0D76}" type="slidenum">
              <a:rPr lang="pt-BR" smtClean="0"/>
              <a:pPr/>
              <a:t>‹nº›</a:t>
            </a:fld>
            <a:endParaRPr lang="pt-BR" dirty="0"/>
          </a:p>
        </p:txBody>
      </p:sp>
    </p:spTree>
    <p:extLst>
      <p:ext uri="{BB962C8B-B14F-4D97-AF65-F5344CB8AC3E}">
        <p14:creationId xmlns:p14="http://schemas.microsoft.com/office/powerpoint/2010/main" val="3424250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1</a:t>
            </a:fld>
            <a:endParaRPr lang="pt-BR" dirty="0"/>
          </a:p>
        </p:txBody>
      </p:sp>
    </p:spTree>
    <p:extLst>
      <p:ext uri="{BB962C8B-B14F-4D97-AF65-F5344CB8AC3E}">
        <p14:creationId xmlns:p14="http://schemas.microsoft.com/office/powerpoint/2010/main" val="2541767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aseline="0" dirty="0"/>
              <a:t>Apresente este mesmo exercício exposto em um fluxograma. Crie na caixa cinza a lógica da função SE com OU, usando o canetão na </a:t>
            </a:r>
            <a:r>
              <a:rPr lang="pt-BR" baseline="0" dirty="0" smtClean="0"/>
              <a:t>lousa.</a:t>
            </a:r>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10</a:t>
            </a:fld>
            <a:endParaRPr lang="pt-BR" dirty="0"/>
          </a:p>
        </p:txBody>
      </p:sp>
    </p:spTree>
    <p:extLst>
      <p:ext uri="{BB962C8B-B14F-4D97-AF65-F5344CB8AC3E}">
        <p14:creationId xmlns:p14="http://schemas.microsoft.com/office/powerpoint/2010/main" val="4271900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Analise com os alunos os resultados obtidos neste exercício, baseado na função exposta acima. </a:t>
            </a:r>
          </a:p>
          <a:p>
            <a:endParaRPr lang="pt-BR" dirty="0"/>
          </a:p>
          <a:p>
            <a:r>
              <a:rPr lang="pt-BR" dirty="0"/>
              <a:t>Enfatize que são os mesmos valores da tabela anterior feita com a função SE com E, porém neste é a função SE com OU.</a:t>
            </a:r>
          </a:p>
          <a:p>
            <a:r>
              <a:rPr lang="pt-BR" dirty="0"/>
              <a:t>Os resultados diferem muito porque usando a função OU basta que, </a:t>
            </a:r>
            <a:r>
              <a:rPr lang="pt-BR" dirty="0" smtClean="0"/>
              <a:t>apenas </a:t>
            </a:r>
            <a:r>
              <a:rPr lang="pt-BR" dirty="0"/>
              <a:t>um dos testes </a:t>
            </a:r>
            <a:r>
              <a:rPr lang="pt-BR" dirty="0" smtClean="0"/>
              <a:t>seja </a:t>
            </a:r>
            <a:r>
              <a:rPr lang="pt-BR" dirty="0"/>
              <a:t>verdadeiro para que resulte em verdadeiro. Somente se todos os testes forem falsos, é que resultará em falso.</a:t>
            </a:r>
          </a:p>
          <a:p>
            <a:r>
              <a:rPr lang="pt-BR" b="1" dirty="0"/>
              <a:t>Exemplo:</a:t>
            </a:r>
          </a:p>
          <a:p>
            <a:r>
              <a:rPr lang="pt-BR" dirty="0"/>
              <a:t>No caso </a:t>
            </a:r>
            <a:r>
              <a:rPr lang="pt-BR" b="0" dirty="0"/>
              <a:t>da 3ª linha,</a:t>
            </a:r>
            <a:r>
              <a:rPr lang="pt-BR" b="1" dirty="0"/>
              <a:t> </a:t>
            </a:r>
            <a:r>
              <a:rPr lang="pt-BR" dirty="0"/>
              <a:t>em que a altura é 1 m (não é maior que 1,5 m) e o ticket não é VIP, os dois </a:t>
            </a:r>
            <a:r>
              <a:rPr lang="pt-BR" dirty="0" smtClean="0"/>
              <a:t>critérios apresentados são falsos, por </a:t>
            </a:r>
            <a:r>
              <a:rPr lang="pt-BR" dirty="0"/>
              <a:t>isso apresentou “Entrada bloqueada”.</a:t>
            </a:r>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11</a:t>
            </a:fld>
            <a:endParaRPr lang="pt-BR" dirty="0"/>
          </a:p>
        </p:txBody>
      </p:sp>
    </p:spTree>
    <p:extLst>
      <p:ext uri="{BB962C8B-B14F-4D97-AF65-F5344CB8AC3E}">
        <p14:creationId xmlns:p14="http://schemas.microsoft.com/office/powerpoint/2010/main" val="813362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Após o término</a:t>
            </a:r>
            <a:r>
              <a:rPr lang="pt-BR" baseline="0" dirty="0"/>
              <a:t> das apresentações dos slides, abra com os alunos o arquivo “</a:t>
            </a:r>
            <a:r>
              <a:rPr lang="pt-BR" b="1" baseline="0" dirty="0"/>
              <a:t>11 – Excel I – Exercícios</a:t>
            </a:r>
            <a:r>
              <a:rPr lang="pt-BR" b="0" baseline="0" dirty="0"/>
              <a:t>”, demonstre na prática cada funcionalidade apresentada nesta oficina.</a:t>
            </a:r>
          </a:p>
          <a:p>
            <a:endParaRPr lang="pt-BR" b="0" baseline="0"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12</a:t>
            </a:fld>
            <a:endParaRPr lang="pt-BR" dirty="0"/>
          </a:p>
        </p:txBody>
      </p:sp>
    </p:spTree>
    <p:extLst>
      <p:ext uri="{BB962C8B-B14F-4D97-AF65-F5344CB8AC3E}">
        <p14:creationId xmlns:p14="http://schemas.microsoft.com/office/powerpoint/2010/main" val="3732747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Monitor,</a:t>
            </a:r>
            <a:r>
              <a:rPr lang="pt-BR" baseline="0" dirty="0"/>
              <a:t> informe aos alunos o tema da próxima Oficina.</a:t>
            </a:r>
          </a:p>
          <a:p>
            <a:endParaRPr lang="pt-BR"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aseline="0" dirty="0"/>
              <a:t> </a:t>
            </a:r>
            <a:r>
              <a:rPr lang="pt-BR" dirty="0"/>
              <a:t>Finalize a </a:t>
            </a:r>
            <a:r>
              <a:rPr lang="pt-BR" baseline="0" dirty="0"/>
              <a:t>oficina, agradecendo a participação!</a:t>
            </a:r>
            <a:endParaRPr lang="pt-BR" dirty="0"/>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13</a:t>
            </a:fld>
            <a:endParaRPr lang="pt-BR" dirty="0"/>
          </a:p>
        </p:txBody>
      </p:sp>
    </p:spTree>
    <p:extLst>
      <p:ext uri="{BB962C8B-B14F-4D97-AF65-F5344CB8AC3E}">
        <p14:creationId xmlns:p14="http://schemas.microsoft.com/office/powerpoint/2010/main" val="4029097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r>
              <a:rPr lang="pt-BR" dirty="0"/>
              <a:t>Apresente a oficina de hoje para a turma!</a:t>
            </a:r>
          </a:p>
          <a:p>
            <a:pPr algn="just"/>
            <a:endParaRPr lang="pt-BR" dirty="0"/>
          </a:p>
          <a:p>
            <a:pPr marL="0" marR="0" lvl="0" indent="0" algn="just" defTabSz="914400" rtl="0" eaLnBrk="1" fontAlgn="auto" latinLnBrk="0" hangingPunct="1">
              <a:lnSpc>
                <a:spcPct val="100000"/>
              </a:lnSpc>
              <a:spcBef>
                <a:spcPts val="0"/>
              </a:spcBef>
              <a:spcAft>
                <a:spcPts val="0"/>
              </a:spcAft>
              <a:buClrTx/>
              <a:buSzTx/>
              <a:buFontTx/>
              <a:buNone/>
              <a:tabLst/>
              <a:defRPr/>
            </a:pPr>
            <a:r>
              <a:rPr lang="pt-BR" b="1" dirty="0"/>
              <a:t>Oficina 11 – </a:t>
            </a:r>
            <a:r>
              <a:rPr lang="pt-BR" sz="1200" b="1" dirty="0">
                <a:ln w="3175">
                  <a:noFill/>
                </a:ln>
                <a:solidFill>
                  <a:schemeClr val="bg1"/>
                </a:solidFill>
                <a:effectLst>
                  <a:outerShdw blurRad="38100" dist="38100" dir="2700000" algn="tl">
                    <a:srgbClr val="000000">
                      <a:alpha val="43137"/>
                    </a:srgbClr>
                  </a:outerShdw>
                </a:effectLst>
                <a:cs typeface="Andalus" panose="02020603050405020304" pitchFamily="18" charset="-78"/>
              </a:rPr>
              <a:t>Funções E e OU.</a:t>
            </a:r>
          </a:p>
          <a:p>
            <a:pPr algn="just"/>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aseline="0" dirty="0"/>
              <a:t>Nesta oficina trabalharemos as funções lógicas E e OU, além de aplicar essas funções juntamente com a função SE, que é um grande aliado para combinação de funções lógicas aninhadas.</a:t>
            </a:r>
            <a:endParaRPr lang="pt-BR" dirty="0"/>
          </a:p>
          <a:p>
            <a:r>
              <a:rPr lang="pt-BR" b="0" baseline="0" dirty="0" smtClean="0"/>
              <a:t>Após </a:t>
            </a:r>
            <a:r>
              <a:rPr lang="pt-BR" b="0" baseline="0" dirty="0"/>
              <a:t>a apresentação dos slides, realize na prática cada recurso mencionado neste material.</a:t>
            </a:r>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2</a:t>
            </a:fld>
            <a:endParaRPr lang="pt-BR" dirty="0"/>
          </a:p>
        </p:txBody>
      </p:sp>
    </p:spTree>
    <p:extLst>
      <p:ext uri="{BB962C8B-B14F-4D97-AF65-F5344CB8AC3E}">
        <p14:creationId xmlns:p14="http://schemas.microsoft.com/office/powerpoint/2010/main" val="1048031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função E é uma função lógica, pois trabalha</a:t>
            </a:r>
            <a:r>
              <a:rPr lang="pt-BR" baseline="0" dirty="0"/>
              <a:t> com testes lógicos. Diferente da função SE, anteriormente estudada, </a:t>
            </a:r>
            <a:r>
              <a:rPr lang="pt-BR" b="1" baseline="0" dirty="0"/>
              <a:t>esta verifica se duas ou mais condições </a:t>
            </a:r>
            <a:r>
              <a:rPr lang="pt-BR" b="0" baseline="0" dirty="0"/>
              <a:t>(255 argumentos de testes lógicos) </a:t>
            </a:r>
            <a:r>
              <a:rPr lang="pt-BR" b="1" baseline="0" dirty="0"/>
              <a:t>são verdadeiras ao mesmo tempo. </a:t>
            </a:r>
            <a:r>
              <a:rPr lang="pt-BR" b="0" baseline="0" dirty="0"/>
              <a:t> </a:t>
            </a:r>
            <a:endParaRPr lang="pt-BR" b="1" baseline="0" dirty="0"/>
          </a:p>
          <a:p>
            <a:r>
              <a:rPr lang="pt-BR" sz="1200" b="0" i="0" kern="1200" dirty="0">
                <a:solidFill>
                  <a:schemeClr val="tx1"/>
                </a:solidFill>
                <a:effectLst/>
                <a:latin typeface="+mn-lt"/>
                <a:ea typeface="+mn-ea"/>
                <a:cs typeface="+mn-cs"/>
              </a:rPr>
              <a:t>Caso </a:t>
            </a:r>
            <a:r>
              <a:rPr lang="pt-BR" sz="1200" b="1" i="0" kern="1200" dirty="0">
                <a:solidFill>
                  <a:schemeClr val="tx1"/>
                </a:solidFill>
                <a:effectLst/>
                <a:latin typeface="+mn-lt"/>
                <a:ea typeface="+mn-ea"/>
                <a:cs typeface="+mn-cs"/>
              </a:rPr>
              <a:t>todas as condições analisadas sejam verdadeiras </a:t>
            </a:r>
            <a:r>
              <a:rPr lang="pt-BR" sz="1200" b="0" i="0" kern="1200" dirty="0">
                <a:solidFill>
                  <a:schemeClr val="tx1"/>
                </a:solidFill>
                <a:effectLst/>
                <a:latin typeface="+mn-lt"/>
                <a:ea typeface="+mn-ea"/>
                <a:cs typeface="+mn-cs"/>
              </a:rPr>
              <a:t>a função</a:t>
            </a:r>
            <a:r>
              <a:rPr lang="pt-BR" sz="1200" b="1" i="0" kern="120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retorna </a:t>
            </a:r>
            <a:r>
              <a:rPr lang="pt-BR" sz="1200" b="1" i="0" kern="1200" dirty="0">
                <a:solidFill>
                  <a:schemeClr val="tx1"/>
                </a:solidFill>
                <a:effectLst/>
                <a:latin typeface="+mn-lt"/>
                <a:ea typeface="+mn-ea"/>
                <a:cs typeface="+mn-cs"/>
              </a:rPr>
              <a:t>VERDADEIRO</a:t>
            </a:r>
            <a:r>
              <a:rPr lang="pt-BR" sz="1200" b="0" i="0" kern="1200" dirty="0">
                <a:solidFill>
                  <a:schemeClr val="tx1"/>
                </a:solidFill>
                <a:effectLst/>
                <a:latin typeface="+mn-lt"/>
                <a:ea typeface="+mn-ea"/>
                <a:cs typeface="+mn-cs"/>
              </a:rPr>
              <a:t>.</a:t>
            </a:r>
          </a:p>
          <a:p>
            <a:r>
              <a:rPr lang="pt-BR" sz="1200" b="0" i="0" kern="1200" dirty="0">
                <a:solidFill>
                  <a:schemeClr val="tx1"/>
                </a:solidFill>
                <a:effectLst/>
                <a:latin typeface="+mn-lt"/>
                <a:ea typeface="+mn-ea"/>
                <a:cs typeface="+mn-cs"/>
              </a:rPr>
              <a:t>Caso </a:t>
            </a:r>
            <a:r>
              <a:rPr lang="pt-BR" sz="1200" b="1" i="0" kern="1200" dirty="0">
                <a:solidFill>
                  <a:schemeClr val="tx1"/>
                </a:solidFill>
                <a:effectLst/>
                <a:latin typeface="+mn-lt"/>
                <a:ea typeface="+mn-ea"/>
                <a:cs typeface="+mn-cs"/>
              </a:rPr>
              <a:t>uma das condições não seja verdadeira </a:t>
            </a:r>
            <a:r>
              <a:rPr lang="pt-BR" sz="1200" b="0" i="0" kern="1200" dirty="0">
                <a:solidFill>
                  <a:schemeClr val="tx1"/>
                </a:solidFill>
                <a:effectLst/>
                <a:latin typeface="+mn-lt"/>
                <a:ea typeface="+mn-ea"/>
                <a:cs typeface="+mn-cs"/>
              </a:rPr>
              <a:t>a função</a:t>
            </a:r>
            <a:r>
              <a:rPr lang="pt-BR" sz="1200" b="1" i="0" kern="120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retorna </a:t>
            </a:r>
            <a:r>
              <a:rPr lang="pt-BR" sz="1200" b="1" i="0" kern="1200" dirty="0">
                <a:solidFill>
                  <a:schemeClr val="tx1"/>
                </a:solidFill>
                <a:effectLst/>
                <a:latin typeface="+mn-lt"/>
                <a:ea typeface="+mn-ea"/>
                <a:cs typeface="+mn-cs"/>
              </a:rPr>
              <a:t>FALSO</a:t>
            </a:r>
            <a:r>
              <a:rPr lang="pt-BR" sz="1200" b="0" i="0" kern="1200" dirty="0">
                <a:solidFill>
                  <a:schemeClr val="tx1"/>
                </a:solidFill>
                <a:effectLst/>
                <a:latin typeface="+mn-lt"/>
                <a:ea typeface="+mn-ea"/>
                <a:cs typeface="+mn-cs"/>
              </a:rPr>
              <a:t>.</a:t>
            </a:r>
          </a:p>
          <a:p>
            <a:r>
              <a:rPr lang="pt-BR" sz="1200" b="0" i="0" kern="1200" dirty="0">
                <a:solidFill>
                  <a:schemeClr val="tx1"/>
                </a:solidFill>
                <a:effectLst/>
                <a:latin typeface="+mn-lt"/>
                <a:ea typeface="+mn-ea"/>
                <a:cs typeface="+mn-cs"/>
              </a:rPr>
              <a:t>Cada ponto e vírgula ( ; ) pode</a:t>
            </a:r>
            <a:r>
              <a:rPr lang="pt-BR" sz="1200" b="0" i="0" kern="1200" baseline="0" dirty="0">
                <a:solidFill>
                  <a:schemeClr val="tx1"/>
                </a:solidFill>
                <a:effectLst/>
                <a:latin typeface="+mn-lt"/>
                <a:ea typeface="+mn-ea"/>
                <a:cs typeface="+mn-cs"/>
              </a:rPr>
              <a:t> ser lido como ‘E’ (letra e). </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Diga aos alunos</a:t>
            </a:r>
            <a:r>
              <a:rPr lang="pt-BR" sz="1200" b="0" i="0" kern="1200" baseline="0" dirty="0">
                <a:solidFill>
                  <a:schemeClr val="tx1"/>
                </a:solidFill>
                <a:effectLst/>
                <a:latin typeface="+mn-lt"/>
                <a:ea typeface="+mn-ea"/>
                <a:cs typeface="+mn-cs"/>
              </a:rPr>
              <a:t> que, por exemplo</a:t>
            </a:r>
            <a:r>
              <a:rPr lang="pt-BR" sz="1200" b="0" i="0" kern="1200" dirty="0">
                <a:solidFill>
                  <a:schemeClr val="tx1"/>
                </a:solidFill>
                <a:effectLst/>
                <a:latin typeface="+mn-lt"/>
                <a:ea typeface="+mn-ea"/>
                <a:cs typeface="+mn-cs"/>
              </a:rPr>
              <a:t>, se você colocar 100 termos e 99 foram verdadeiros e apenas 1 for falso, seu resultado será falso</a:t>
            </a:r>
            <a:r>
              <a:rPr lang="pt-BR" sz="1200" b="0" i="0" kern="1200" baseline="0" dirty="0">
                <a:solidFill>
                  <a:schemeClr val="tx1"/>
                </a:solidFill>
                <a:effectLst/>
                <a:latin typeface="+mn-lt"/>
                <a:ea typeface="+mn-ea"/>
                <a:cs typeface="+mn-cs"/>
              </a:rPr>
              <a:t>.</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Monitor, imagine com os alunos alguns exemplos do dia a dia: </a:t>
            </a:r>
          </a:p>
          <a:p>
            <a:pPr marL="171450" indent="-171450">
              <a:buFontTx/>
              <a:buChar char="-"/>
            </a:pPr>
            <a:r>
              <a:rPr lang="pt-BR" sz="1200" b="0" i="0" kern="1200" baseline="0" dirty="0">
                <a:solidFill>
                  <a:schemeClr val="tx1"/>
                </a:solidFill>
                <a:effectLst/>
                <a:latin typeface="+mn-lt"/>
                <a:ea typeface="+mn-ea"/>
                <a:cs typeface="+mn-cs"/>
              </a:rPr>
              <a:t>Os transportes públicos em São Paulo são chamados de ônibus? Entre esses transportes públicos a serem avaliados, existem metrô, trem, táxi, bicicleta alugada, além do próprio ônibus. No caso, somente um dos testes resultou em verdadeiro e os outros </a:t>
            </a:r>
            <a:r>
              <a:rPr lang="pt-BR" sz="1200" b="0" i="0" kern="1200" baseline="0" dirty="0" smtClean="0">
                <a:solidFill>
                  <a:schemeClr val="tx1"/>
                </a:solidFill>
                <a:effectLst/>
                <a:latin typeface="+mn-lt"/>
                <a:ea typeface="+mn-ea"/>
                <a:cs typeface="+mn-cs"/>
              </a:rPr>
              <a:t>falso</a:t>
            </a:r>
            <a:r>
              <a:rPr lang="pt-BR" sz="1200" b="0" i="0" kern="1200" baseline="0" dirty="0">
                <a:solidFill>
                  <a:schemeClr val="tx1"/>
                </a:solidFill>
                <a:effectLst/>
                <a:latin typeface="+mn-lt"/>
                <a:ea typeface="+mn-ea"/>
                <a:cs typeface="+mn-cs"/>
              </a:rPr>
              <a:t>, portanto a questão tem como resultado final FALSO.</a:t>
            </a:r>
            <a:endParaRPr lang="pt-BR" sz="1200" b="1" i="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pt-BR" sz="1200" b="0" i="0" kern="1200" dirty="0">
                <a:solidFill>
                  <a:schemeClr val="tx1"/>
                </a:solidFill>
                <a:effectLst/>
                <a:latin typeface="+mn-lt"/>
                <a:ea typeface="+mn-ea"/>
                <a:cs typeface="+mn-cs"/>
              </a:rPr>
              <a:t>3 está entre 1 e 1500 ? Sim (VERDADEIRO).</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pt-BR" sz="1200" b="0" i="0" kern="1200" dirty="0">
                <a:solidFill>
                  <a:schemeClr val="tx1"/>
                </a:solidFill>
                <a:effectLst/>
                <a:latin typeface="+mn-lt"/>
                <a:ea typeface="+mn-ea"/>
                <a:cs typeface="+mn-cs"/>
              </a:rPr>
              <a:t>1501 está entre 1 e 1500 ? Não (FALSO).</a:t>
            </a:r>
          </a:p>
          <a:p>
            <a:pPr marL="0" indent="0">
              <a:buFontTx/>
              <a:buNone/>
            </a:pPr>
            <a:endParaRPr lang="pt-BR" sz="1200" b="0" i="0" kern="1200" baseline="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3</a:t>
            </a:fld>
            <a:endParaRPr lang="pt-BR" dirty="0"/>
          </a:p>
        </p:txBody>
      </p:sp>
    </p:spTree>
    <p:extLst>
      <p:ext uri="{BB962C8B-B14F-4D97-AF65-F5344CB8AC3E}">
        <p14:creationId xmlns:p14="http://schemas.microsoft.com/office/powerpoint/2010/main" val="2775417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Aqui temos uma</a:t>
            </a:r>
            <a:r>
              <a:rPr lang="pt-BR" baseline="0" dirty="0"/>
              <a:t> tabela para exemplificar como é estruturada a função E. </a:t>
            </a:r>
          </a:p>
          <a:p>
            <a:endParaRPr lang="pt-BR" baseline="0" dirty="0"/>
          </a:p>
          <a:p>
            <a:r>
              <a:rPr lang="pt-BR" dirty="0"/>
              <a:t>Monitor, leia</a:t>
            </a:r>
            <a:r>
              <a:rPr lang="pt-BR" baseline="0" dirty="0"/>
              <a:t> com os alunos este critério exposto para esta tabela, e estruture juntamente com o auxílio </a:t>
            </a:r>
            <a:r>
              <a:rPr lang="pt-BR" baseline="0" dirty="0" smtClean="0"/>
              <a:t>deles, </a:t>
            </a:r>
            <a:r>
              <a:rPr lang="pt-BR" baseline="0" dirty="0"/>
              <a:t>na lousa, a função para resolver este critério. </a:t>
            </a:r>
          </a:p>
          <a:p>
            <a:r>
              <a:rPr lang="pt-BR" b="1" baseline="0" dirty="0"/>
              <a:t>Passo a passo da explicação:</a:t>
            </a:r>
          </a:p>
          <a:p>
            <a:pPr marL="171450" indent="-171450">
              <a:buFontTx/>
              <a:buChar char="-"/>
            </a:pPr>
            <a:r>
              <a:rPr lang="pt-BR" baseline="0" dirty="0"/>
              <a:t>Primeiramente, </a:t>
            </a:r>
            <a:r>
              <a:rPr lang="pt-BR" baseline="0" dirty="0" smtClean="0"/>
              <a:t>identificar </a:t>
            </a:r>
            <a:r>
              <a:rPr lang="pt-BR" baseline="0" dirty="0"/>
              <a:t>quais são as sentenças de comparações (teste lógico): </a:t>
            </a:r>
            <a:r>
              <a:rPr lang="pt-BR" b="1" baseline="0" dirty="0"/>
              <a:t>Cor 1 </a:t>
            </a:r>
            <a:r>
              <a:rPr lang="pt-BR" b="1" baseline="0" dirty="0" smtClean="0"/>
              <a:t>é </a:t>
            </a:r>
            <a:r>
              <a:rPr lang="pt-BR" b="1" baseline="0" dirty="0"/>
              <a:t>igual a Cor 2</a:t>
            </a:r>
            <a:r>
              <a:rPr lang="pt-BR" baseline="0" dirty="0"/>
              <a:t>; </a:t>
            </a:r>
            <a:r>
              <a:rPr lang="pt-BR" b="1" baseline="0" dirty="0"/>
              <a:t>Cor 2 </a:t>
            </a:r>
            <a:r>
              <a:rPr lang="pt-BR" b="1" baseline="0" dirty="0" smtClean="0"/>
              <a:t>é </a:t>
            </a:r>
            <a:r>
              <a:rPr lang="pt-BR" b="1" baseline="0" dirty="0"/>
              <a:t>igual a Cor 3</a:t>
            </a:r>
            <a:r>
              <a:rPr lang="pt-BR" baseline="0" dirty="0"/>
              <a:t>.</a:t>
            </a:r>
          </a:p>
          <a:p>
            <a:pPr marL="171450" indent="-171450">
              <a:buFontTx/>
              <a:buChar char="-"/>
            </a:pPr>
            <a:r>
              <a:rPr lang="pt-BR" baseline="0" dirty="0"/>
              <a:t>Depois, </a:t>
            </a:r>
            <a:r>
              <a:rPr lang="pt-BR" baseline="0" dirty="0" smtClean="0"/>
              <a:t>identificar </a:t>
            </a:r>
            <a:r>
              <a:rPr lang="pt-BR" baseline="0" dirty="0"/>
              <a:t>qual é o operador ou separador que está entre essas sentenças: </a:t>
            </a:r>
            <a:r>
              <a:rPr lang="pt-BR" b="1" baseline="0" dirty="0" smtClean="0"/>
              <a:t>E</a:t>
            </a:r>
            <a:r>
              <a:rPr lang="pt-BR" baseline="0" dirty="0" smtClean="0"/>
              <a:t>.</a:t>
            </a:r>
          </a:p>
          <a:p>
            <a:pPr marL="0" indent="0">
              <a:buFontTx/>
              <a:buNone/>
            </a:pPr>
            <a:r>
              <a:rPr lang="pt-BR" baseline="0" dirty="0" smtClean="0"/>
              <a:t>Sabendo qual função usar </a:t>
            </a:r>
            <a:r>
              <a:rPr lang="pt-BR" baseline="0" dirty="0"/>
              <a:t>e como aplicar: </a:t>
            </a:r>
            <a:r>
              <a:rPr lang="pt-BR" sz="1800" b="1" baseline="0" dirty="0"/>
              <a:t>=E(Cor 1=Cor 2 ; Cor 2=Cor 3)</a:t>
            </a:r>
          </a:p>
          <a:p>
            <a:pPr marL="0" indent="0">
              <a:buFontTx/>
              <a:buNone/>
            </a:pPr>
            <a:r>
              <a:rPr lang="pt-BR" sz="1800" b="0" baseline="0" dirty="0"/>
              <a:t>Desta forma, facilmente o aluno conseguirá entender como trabalhar somente com a função E.</a:t>
            </a:r>
          </a:p>
          <a:p>
            <a:pPr marL="0" indent="0">
              <a:buFontTx/>
              <a:buNone/>
            </a:pPr>
            <a:endParaRPr lang="pt-BR" sz="1000" b="0" baseline="0" dirty="0"/>
          </a:p>
          <a:p>
            <a:r>
              <a:rPr lang="pt-BR" dirty="0"/>
              <a:t>Observa-se</a:t>
            </a:r>
            <a:r>
              <a:rPr lang="pt-BR" baseline="0" dirty="0"/>
              <a:t> que nas linhas onde </a:t>
            </a:r>
            <a:r>
              <a:rPr lang="pt-BR" baseline="0" dirty="0" smtClean="0"/>
              <a:t>estão identificadas </a:t>
            </a:r>
            <a:r>
              <a:rPr lang="pt-BR" baseline="0" dirty="0"/>
              <a:t>com a cor de preenchimento cinza, deu verdadeiro, pois os dois testes lógicos avaliados pela função </a:t>
            </a:r>
            <a:r>
              <a:rPr lang="pt-BR" baseline="0" dirty="0" smtClean="0"/>
              <a:t>foram verdadeiro</a:t>
            </a:r>
            <a:r>
              <a:rPr lang="pt-BR" baseline="0" dirty="0"/>
              <a:t>. E nas outras linhas, apesar de um dos testes lógicos </a:t>
            </a:r>
            <a:r>
              <a:rPr lang="pt-BR" baseline="0" dirty="0" smtClean="0"/>
              <a:t>serem verdadeiro</a:t>
            </a:r>
            <a:r>
              <a:rPr lang="pt-BR" baseline="0" dirty="0"/>
              <a:t>, resultou como falso, porque a função E obriga que todos testes lógicos devem ser verdadeiros para que a função retorne como VERDADEIRO. </a:t>
            </a:r>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4</a:t>
            </a:fld>
            <a:endParaRPr lang="pt-BR" dirty="0"/>
          </a:p>
        </p:txBody>
      </p:sp>
    </p:spTree>
    <p:extLst>
      <p:ext uri="{BB962C8B-B14F-4D97-AF65-F5344CB8AC3E}">
        <p14:creationId xmlns:p14="http://schemas.microsoft.com/office/powerpoint/2010/main" val="399436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função OU é uma função lógica, pois trabalha</a:t>
            </a:r>
            <a:r>
              <a:rPr lang="pt-BR" baseline="0" dirty="0"/>
              <a:t> com testes lógicos. </a:t>
            </a:r>
            <a:r>
              <a:rPr lang="pt-BR" b="1" baseline="0" dirty="0"/>
              <a:t>Esta </a:t>
            </a:r>
            <a:r>
              <a:rPr lang="pt-BR" sz="1200" b="1" i="0" kern="1200" dirty="0">
                <a:solidFill>
                  <a:schemeClr val="tx1"/>
                </a:solidFill>
                <a:effectLst/>
                <a:latin typeface="+mn-lt"/>
                <a:ea typeface="+mn-ea"/>
                <a:cs typeface="+mn-cs"/>
              </a:rPr>
              <a:t>verifica se duas ou mais condições são verdadeiras, não necessariamente ao mesmo tempo.</a:t>
            </a:r>
            <a:endParaRPr lang="pt-BR" b="1" baseline="0" dirty="0"/>
          </a:p>
          <a:p>
            <a:r>
              <a:rPr lang="pt-BR" sz="1200" b="0" i="0" kern="1200" dirty="0">
                <a:solidFill>
                  <a:schemeClr val="tx1"/>
                </a:solidFill>
                <a:effectLst/>
                <a:latin typeface="+mn-lt"/>
                <a:ea typeface="+mn-ea"/>
                <a:cs typeface="+mn-cs"/>
              </a:rPr>
              <a:t>Caso </a:t>
            </a:r>
            <a:r>
              <a:rPr lang="pt-BR" sz="1200" b="1" i="0" kern="1200" dirty="0">
                <a:solidFill>
                  <a:schemeClr val="tx1"/>
                </a:solidFill>
                <a:effectLst/>
                <a:latin typeface="+mn-lt"/>
                <a:ea typeface="+mn-ea"/>
                <a:cs typeface="+mn-cs"/>
              </a:rPr>
              <a:t>todas as condições analisadas sejam verdadeiras </a:t>
            </a:r>
            <a:r>
              <a:rPr lang="pt-BR" sz="1200" b="0" i="0" kern="1200" dirty="0">
                <a:solidFill>
                  <a:schemeClr val="tx1"/>
                </a:solidFill>
                <a:effectLst/>
                <a:latin typeface="+mn-lt"/>
                <a:ea typeface="+mn-ea"/>
                <a:cs typeface="+mn-cs"/>
              </a:rPr>
              <a:t>a função</a:t>
            </a:r>
            <a:r>
              <a:rPr lang="pt-BR" sz="1200" b="1" i="0" kern="120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retorna </a:t>
            </a:r>
            <a:r>
              <a:rPr lang="pt-BR" sz="1200" b="1" i="0" kern="1200" dirty="0">
                <a:solidFill>
                  <a:schemeClr val="tx1"/>
                </a:solidFill>
                <a:effectLst/>
                <a:latin typeface="+mn-lt"/>
                <a:ea typeface="+mn-ea"/>
                <a:cs typeface="+mn-cs"/>
              </a:rPr>
              <a:t>VERDADEIRO</a:t>
            </a:r>
            <a:r>
              <a:rPr lang="pt-BR" sz="1200" b="0" i="0" kern="1200" dirty="0">
                <a:solidFill>
                  <a:schemeClr val="tx1"/>
                </a:solidFill>
                <a:effectLst/>
                <a:latin typeface="+mn-lt"/>
                <a:ea typeface="+mn-ea"/>
                <a:cs typeface="+mn-cs"/>
              </a:rPr>
              <a:t>.</a:t>
            </a:r>
          </a:p>
          <a:p>
            <a:r>
              <a:rPr lang="pt-BR" sz="1200" b="0" i="0" kern="1200" dirty="0">
                <a:solidFill>
                  <a:schemeClr val="tx1"/>
                </a:solidFill>
                <a:effectLst/>
                <a:latin typeface="+mn-lt"/>
                <a:ea typeface="+mn-ea"/>
                <a:cs typeface="+mn-cs"/>
              </a:rPr>
              <a:t>Caso </a:t>
            </a:r>
            <a:r>
              <a:rPr lang="pt-BR" sz="1200" b="1" i="0" kern="1200" dirty="0">
                <a:solidFill>
                  <a:schemeClr val="tx1"/>
                </a:solidFill>
                <a:effectLst/>
                <a:latin typeface="+mn-lt"/>
                <a:ea typeface="+mn-ea"/>
                <a:cs typeface="+mn-cs"/>
              </a:rPr>
              <a:t>uma das condições não seja verdadeira </a:t>
            </a:r>
            <a:r>
              <a:rPr lang="pt-BR" sz="1200" b="0" i="0" kern="1200" dirty="0">
                <a:solidFill>
                  <a:schemeClr val="tx1"/>
                </a:solidFill>
                <a:effectLst/>
                <a:latin typeface="+mn-lt"/>
                <a:ea typeface="+mn-ea"/>
                <a:cs typeface="+mn-cs"/>
              </a:rPr>
              <a:t>a função</a:t>
            </a:r>
            <a:r>
              <a:rPr lang="pt-BR" sz="1200" b="1" i="0" kern="120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retorna </a:t>
            </a:r>
            <a:r>
              <a:rPr lang="pt-BR" sz="1200" b="1" i="0" kern="1200" dirty="0">
                <a:solidFill>
                  <a:schemeClr val="tx1"/>
                </a:solidFill>
                <a:effectLst/>
                <a:latin typeface="+mn-lt"/>
                <a:ea typeface="+mn-ea"/>
                <a:cs typeface="+mn-cs"/>
              </a:rPr>
              <a:t>VERDADEIRO</a:t>
            </a:r>
            <a:r>
              <a:rPr lang="pt-BR" sz="1200" b="0" i="0" kern="1200" dirty="0">
                <a:solidFill>
                  <a:schemeClr val="tx1"/>
                </a:solidFill>
                <a:effectLst/>
                <a:latin typeface="+mn-lt"/>
                <a:ea typeface="+mn-ea"/>
                <a:cs typeface="+mn-cs"/>
              </a:rPr>
              <a:t>.</a:t>
            </a:r>
          </a:p>
          <a:p>
            <a:r>
              <a:rPr lang="pt-BR" sz="1200" b="0" i="0" kern="1200" dirty="0">
                <a:solidFill>
                  <a:schemeClr val="tx1"/>
                </a:solidFill>
                <a:effectLst/>
                <a:latin typeface="+mn-lt"/>
                <a:ea typeface="+mn-ea"/>
                <a:cs typeface="+mn-cs"/>
              </a:rPr>
              <a:t>Caso</a:t>
            </a:r>
            <a:r>
              <a:rPr lang="pt-BR" sz="1200" b="0" i="0" kern="1200" baseline="0" dirty="0">
                <a:solidFill>
                  <a:schemeClr val="tx1"/>
                </a:solidFill>
                <a:effectLst/>
                <a:latin typeface="+mn-lt"/>
                <a:ea typeface="+mn-ea"/>
                <a:cs typeface="+mn-cs"/>
              </a:rPr>
              <a:t> </a:t>
            </a:r>
            <a:r>
              <a:rPr lang="pt-BR" sz="1200" b="1" i="0" kern="1200" baseline="0" dirty="0">
                <a:solidFill>
                  <a:schemeClr val="tx1"/>
                </a:solidFill>
                <a:effectLst/>
                <a:latin typeface="+mn-lt"/>
                <a:ea typeface="+mn-ea"/>
                <a:cs typeface="+mn-cs"/>
              </a:rPr>
              <a:t>todas as condições sejam falsas </a:t>
            </a:r>
            <a:r>
              <a:rPr lang="pt-BR" sz="1200" b="0" i="0" kern="1200" baseline="0" dirty="0">
                <a:solidFill>
                  <a:schemeClr val="tx1"/>
                </a:solidFill>
                <a:effectLst/>
                <a:latin typeface="+mn-lt"/>
                <a:ea typeface="+mn-ea"/>
                <a:cs typeface="+mn-cs"/>
              </a:rPr>
              <a:t>a função retorna </a:t>
            </a:r>
            <a:r>
              <a:rPr lang="pt-BR" sz="1200" b="1" i="0" kern="1200" baseline="0" dirty="0">
                <a:solidFill>
                  <a:schemeClr val="tx1"/>
                </a:solidFill>
                <a:effectLst/>
                <a:latin typeface="+mn-lt"/>
                <a:ea typeface="+mn-ea"/>
                <a:cs typeface="+mn-cs"/>
              </a:rPr>
              <a:t>FALSO</a:t>
            </a:r>
            <a:r>
              <a:rPr lang="pt-BR" sz="1200" b="0" i="0" kern="1200" baseline="0" dirty="0">
                <a:solidFill>
                  <a:schemeClr val="tx1"/>
                </a:solidFill>
                <a:effectLst/>
                <a:latin typeface="+mn-lt"/>
                <a:ea typeface="+mn-ea"/>
                <a:cs typeface="+mn-cs"/>
              </a:rPr>
              <a:t>.</a:t>
            </a:r>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Cada ponto e vírgula ( ; ) pode</a:t>
            </a:r>
            <a:r>
              <a:rPr lang="pt-BR" sz="1200" b="0" i="0" kern="1200" baseline="0" dirty="0">
                <a:solidFill>
                  <a:schemeClr val="tx1"/>
                </a:solidFill>
                <a:effectLst/>
                <a:latin typeface="+mn-lt"/>
                <a:ea typeface="+mn-ea"/>
                <a:cs typeface="+mn-cs"/>
              </a:rPr>
              <a:t> ser lido como ‘OU’ (comparativo ou). </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Diga aos alunos</a:t>
            </a:r>
            <a:r>
              <a:rPr lang="pt-BR" sz="1200" b="0" i="0" kern="1200" baseline="0" dirty="0">
                <a:solidFill>
                  <a:schemeClr val="tx1"/>
                </a:solidFill>
                <a:effectLst/>
                <a:latin typeface="+mn-lt"/>
                <a:ea typeface="+mn-ea"/>
                <a:cs typeface="+mn-cs"/>
              </a:rPr>
              <a:t> que, por exemplo</a:t>
            </a:r>
            <a:r>
              <a:rPr lang="pt-BR" sz="1200" b="0" i="0" kern="1200" dirty="0">
                <a:solidFill>
                  <a:schemeClr val="tx1"/>
                </a:solidFill>
                <a:effectLst/>
                <a:latin typeface="+mn-lt"/>
                <a:ea typeface="+mn-ea"/>
                <a:cs typeface="+mn-cs"/>
              </a:rPr>
              <a:t>, se você colocar 100 termos e 99 foram verdadeiros e apenas 1 for falso, seu resultado será verdadeiro.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Monitor, imagine com os alunos alguns exemplos do dia a dia: </a:t>
            </a:r>
          </a:p>
          <a:p>
            <a:pPr marL="171450" indent="-171450">
              <a:buFontTx/>
              <a:buChar char="-"/>
            </a:pPr>
            <a:r>
              <a:rPr lang="pt-BR" sz="1200" b="0" i="0" kern="1200" baseline="0" dirty="0">
                <a:solidFill>
                  <a:schemeClr val="tx1"/>
                </a:solidFill>
                <a:effectLst/>
                <a:latin typeface="+mn-lt"/>
                <a:ea typeface="+mn-ea"/>
                <a:cs typeface="+mn-cs"/>
              </a:rPr>
              <a:t>Os transportes públicos em São Paulo são chamados de ônibus? Entre esses transportes públicos a serem avaliados, existem metrô, trem, táxi, bicicleta alugada, além do próprio ônibus. No caso, somente um dos testes resultou em verdadeiro e os outros como falso, portanto a questão tem como resultado final VERDADEIRO. </a:t>
            </a:r>
          </a:p>
          <a:p>
            <a:pPr marL="171450" indent="-171450">
              <a:buFontTx/>
              <a:buChar char="-"/>
            </a:pPr>
            <a:r>
              <a:rPr lang="pt-BR" sz="1200" b="0" i="0" kern="1200" baseline="0" dirty="0">
                <a:solidFill>
                  <a:schemeClr val="tx1"/>
                </a:solidFill>
                <a:effectLst/>
                <a:latin typeface="+mn-lt"/>
                <a:ea typeface="+mn-ea"/>
                <a:cs typeface="+mn-cs"/>
              </a:rPr>
              <a:t>3 é um número par ou um número primo. (VERDADEIRO - não é número par, mas a afirmação diz também que é número </a:t>
            </a:r>
            <a:r>
              <a:rPr lang="pt-BR" sz="1200" b="0" i="0" kern="1200" baseline="0" dirty="0" smtClean="0">
                <a:solidFill>
                  <a:schemeClr val="tx1"/>
                </a:solidFill>
                <a:effectLst/>
                <a:latin typeface="+mn-lt"/>
                <a:ea typeface="+mn-ea"/>
                <a:cs typeface="+mn-cs"/>
              </a:rPr>
              <a:t>primo).</a:t>
            </a:r>
            <a:endParaRPr lang="pt-BR" sz="1200" b="0" i="0" kern="1200" baseline="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5</a:t>
            </a:fld>
            <a:endParaRPr lang="pt-BR" dirty="0"/>
          </a:p>
        </p:txBody>
      </p:sp>
    </p:spTree>
    <p:extLst>
      <p:ext uri="{BB962C8B-B14F-4D97-AF65-F5344CB8AC3E}">
        <p14:creationId xmlns:p14="http://schemas.microsoft.com/office/powerpoint/2010/main" val="4171713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Aqui temos uma</a:t>
            </a:r>
            <a:r>
              <a:rPr lang="pt-BR" baseline="0" dirty="0"/>
              <a:t> tabela para exemplificar como é estruturada a função OU. </a:t>
            </a:r>
          </a:p>
          <a:p>
            <a:endParaRPr lang="pt-BR" baseline="0" dirty="0"/>
          </a:p>
          <a:p>
            <a:r>
              <a:rPr lang="pt-BR" dirty="0" smtClean="0"/>
              <a:t>Monitor, leia</a:t>
            </a:r>
            <a:r>
              <a:rPr lang="pt-BR" baseline="0" dirty="0" smtClean="0"/>
              <a:t> com os alunos este critério exposto para esta tabela, e estruture juntamente com o auxílio deles, na lousa, a função para resolver este critério. </a:t>
            </a:r>
          </a:p>
          <a:p>
            <a:endParaRPr lang="pt-BR"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baseline="0" dirty="0"/>
              <a:t>Passo a passo da explicação:</a:t>
            </a:r>
          </a:p>
          <a:p>
            <a:pPr marL="171450" indent="-171450">
              <a:buFontTx/>
              <a:buChar char="-"/>
            </a:pPr>
            <a:r>
              <a:rPr lang="pt-BR" baseline="0" dirty="0"/>
              <a:t>Primeiramente, </a:t>
            </a:r>
            <a:r>
              <a:rPr lang="pt-BR" baseline="0" dirty="0" smtClean="0"/>
              <a:t>identificar </a:t>
            </a:r>
            <a:r>
              <a:rPr lang="pt-BR" baseline="0" dirty="0"/>
              <a:t>quais são as sentenças de comparações (teste lógico): </a:t>
            </a:r>
            <a:r>
              <a:rPr lang="pt-BR" b="1" baseline="0" dirty="0"/>
              <a:t>Cor 1 seja igual a Cor 2</a:t>
            </a:r>
            <a:r>
              <a:rPr lang="pt-BR" baseline="0" dirty="0"/>
              <a:t>; </a:t>
            </a:r>
            <a:r>
              <a:rPr lang="pt-BR" b="1" baseline="0" dirty="0"/>
              <a:t>Cor 2 seja igual a Cor 3</a:t>
            </a:r>
            <a:r>
              <a:rPr lang="pt-BR" baseline="0" dirty="0"/>
              <a:t>.</a:t>
            </a:r>
          </a:p>
          <a:p>
            <a:pPr marL="171450" indent="-171450">
              <a:buFontTx/>
              <a:buChar char="-"/>
            </a:pPr>
            <a:r>
              <a:rPr lang="pt-BR" baseline="0" dirty="0"/>
              <a:t>Depois, </a:t>
            </a:r>
            <a:r>
              <a:rPr lang="pt-BR" baseline="0" dirty="0" smtClean="0"/>
              <a:t>identificar </a:t>
            </a:r>
            <a:r>
              <a:rPr lang="pt-BR" baseline="0" dirty="0"/>
              <a:t>qual é o operador ou separador que está entre essas sentenças: </a:t>
            </a:r>
            <a:r>
              <a:rPr lang="pt-BR" b="1" dirty="0"/>
              <a:t>OU</a:t>
            </a:r>
            <a:r>
              <a:rPr lang="pt-BR"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aseline="0" dirty="0" smtClean="0"/>
              <a:t>Sabendo qual função usar e como aplicar: </a:t>
            </a:r>
            <a:r>
              <a:rPr lang="pt-BR" sz="1800" b="1" baseline="0" dirty="0" smtClean="0"/>
              <a:t>=OU(Cor 1=Cor 2 ; Cor 2=Cor 3)</a:t>
            </a:r>
          </a:p>
          <a:p>
            <a:pPr marL="0" indent="0">
              <a:buFontTx/>
              <a:buNone/>
            </a:pPr>
            <a:r>
              <a:rPr lang="pt-BR" sz="1800" b="0" baseline="0" dirty="0" smtClean="0"/>
              <a:t>Desta </a:t>
            </a:r>
            <a:r>
              <a:rPr lang="pt-BR" sz="1800" b="0" baseline="0" dirty="0"/>
              <a:t>forma, facilmente o aluno conseguirá entender como trabalhar somente com a função OU. </a:t>
            </a:r>
          </a:p>
          <a:p>
            <a:pPr marL="0" indent="0">
              <a:buFontTx/>
              <a:buNone/>
            </a:pPr>
            <a:endParaRPr lang="pt-BR" sz="1800" b="0" baseline="0" dirty="0"/>
          </a:p>
          <a:p>
            <a:r>
              <a:rPr lang="pt-BR" dirty="0"/>
              <a:t>Observa-se</a:t>
            </a:r>
            <a:r>
              <a:rPr lang="pt-BR" baseline="0" dirty="0"/>
              <a:t> que nas linhas onde </a:t>
            </a:r>
            <a:r>
              <a:rPr lang="pt-BR" baseline="0" dirty="0" smtClean="0"/>
              <a:t>estão identificadas </a:t>
            </a:r>
            <a:r>
              <a:rPr lang="pt-BR" baseline="0" dirty="0"/>
              <a:t>com a cor de preenchimento cinza, deu verdadeiro, pois um ou os dois testes lógicos avaliados pela função deu verdadeiro. E nas outras linhas resultou como falso, porque a função OU resulta como FALSO apenas se todos os testes lógicos serem falsos. </a:t>
            </a:r>
            <a:endParaRPr lang="pt-BR" dirty="0"/>
          </a:p>
          <a:p>
            <a:endParaRPr lang="pt-BR"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6</a:t>
            </a:fld>
            <a:endParaRPr lang="pt-BR" dirty="0"/>
          </a:p>
        </p:txBody>
      </p:sp>
    </p:spTree>
    <p:extLst>
      <p:ext uri="{BB962C8B-B14F-4D97-AF65-F5344CB8AC3E}">
        <p14:creationId xmlns:p14="http://schemas.microsoft.com/office/powerpoint/2010/main" val="3794547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aseline="0" dirty="0"/>
              <a:t>Com esta tabela, analise brevemente com os alunos o uso destas funções, usando cada operador identificado em cada coluna. </a:t>
            </a:r>
          </a:p>
          <a:p>
            <a:endParaRPr lang="pt-BR" b="1" baseline="0" dirty="0"/>
          </a:p>
          <a:p>
            <a:r>
              <a:rPr lang="pt-BR" b="1" baseline="0" dirty="0"/>
              <a:t>Explicação </a:t>
            </a:r>
            <a:r>
              <a:rPr lang="pt-BR" b="1" baseline="0" dirty="0" smtClean="0"/>
              <a:t>de </a:t>
            </a:r>
            <a:r>
              <a:rPr lang="pt-BR" b="1" baseline="0" dirty="0"/>
              <a:t>interação com a turma:</a:t>
            </a:r>
          </a:p>
          <a:p>
            <a:r>
              <a:rPr lang="pt-BR" baseline="0" dirty="0"/>
              <a:t>1 – Divida a turma em 8 ou 4 grupos dependendo do número de alunos;</a:t>
            </a:r>
          </a:p>
          <a:p>
            <a:r>
              <a:rPr lang="pt-BR" baseline="0" dirty="0"/>
              <a:t>2 – Apresente este slide com a tabela vazia, para que os alunos consigam observar;</a:t>
            </a:r>
          </a:p>
          <a:p>
            <a:r>
              <a:rPr lang="pt-BR" baseline="0" dirty="0"/>
              <a:t>3 – Defina uma sequência de testes lógicos de um operador em um tipo de função (conforme está executado neste slide), para cada grupo;</a:t>
            </a:r>
          </a:p>
          <a:p>
            <a:r>
              <a:rPr lang="pt-BR" baseline="0" dirty="0"/>
              <a:t>4 – Após cada grupo resolver o seu conjunto de testes lógicos, peça na sequência da execução no slide para um representante do grupo falar as opções e clique no slide para apresentar as respostas corretas.</a:t>
            </a:r>
          </a:p>
          <a:p>
            <a:endParaRPr lang="pt-BR" baseline="0" dirty="0"/>
          </a:p>
          <a:p>
            <a:r>
              <a:rPr lang="pt-BR" baseline="0" dirty="0"/>
              <a:t>Esta mesma tabela será praticada pelos alunos, na </a:t>
            </a:r>
            <a:r>
              <a:rPr lang="pt-BR" baseline="0" dirty="0" smtClean="0"/>
              <a:t>planilha de exercícios.</a:t>
            </a:r>
            <a:endParaRPr lang="pt-BR" baseline="0" dirty="0"/>
          </a:p>
          <a:p>
            <a:r>
              <a:rPr lang="pt-BR" baseline="0" dirty="0"/>
              <a:t>Como </a:t>
            </a:r>
            <a:r>
              <a:rPr lang="pt-BR" baseline="0" dirty="0" smtClean="0"/>
              <a:t>podem </a:t>
            </a:r>
            <a:r>
              <a:rPr lang="pt-BR" baseline="0" dirty="0"/>
              <a:t>ver, em baixo das colunas dos valores tem uma identificação especificando como será distribuída as comparações nos testes lógicos das funções.</a:t>
            </a:r>
          </a:p>
          <a:p>
            <a:r>
              <a:rPr lang="pt-BR" b="1" baseline="0" dirty="0"/>
              <a:t>Exemplo: </a:t>
            </a:r>
            <a:r>
              <a:rPr lang="pt-BR" b="0" baseline="0" dirty="0"/>
              <a:t>=E(Primeiro = Segundo ; Primeiro = Terceiro)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1" baseline="0" dirty="0"/>
              <a:t>Exemplo: </a:t>
            </a:r>
            <a:r>
              <a:rPr lang="pt-BR" b="0" baseline="0" dirty="0"/>
              <a:t>=OU(Primeiro = Segundo ; Primeiro = Terceiro) </a:t>
            </a:r>
          </a:p>
          <a:p>
            <a:endParaRPr lang="pt-BR" b="1" baseline="0"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7</a:t>
            </a:fld>
            <a:endParaRPr lang="pt-BR" dirty="0"/>
          </a:p>
        </p:txBody>
      </p:sp>
    </p:spTree>
    <p:extLst>
      <p:ext uri="{BB962C8B-B14F-4D97-AF65-F5344CB8AC3E}">
        <p14:creationId xmlns:p14="http://schemas.microsoft.com/office/powerpoint/2010/main" val="4183385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Explique</a:t>
            </a:r>
            <a:r>
              <a:rPr lang="pt-BR" baseline="0" dirty="0"/>
              <a:t> aos alunos </a:t>
            </a:r>
            <a:r>
              <a:rPr lang="pt-BR" baseline="0" dirty="0" smtClean="0"/>
              <a:t>que elas </a:t>
            </a:r>
            <a:r>
              <a:rPr lang="pt-BR" baseline="0" dirty="0"/>
              <a:t>servem de auxiliares para outras funções condicionais como SE, SOMASE e SOMASES, CONT.SE, etc. </a:t>
            </a:r>
          </a:p>
          <a:p>
            <a:endParaRPr lang="pt-BR" baseline="0" dirty="0"/>
          </a:p>
          <a:p>
            <a:r>
              <a:rPr lang="pt-BR" baseline="0" dirty="0"/>
              <a:t>Nesta oficina será praticado, também, o uso da combinação da função SE com as funções E e OU. </a:t>
            </a:r>
          </a:p>
          <a:p>
            <a:r>
              <a:rPr lang="pt-BR" b="1" baseline="0" dirty="0"/>
              <a:t>Explique aos alunos a importância desta combinação:</a:t>
            </a:r>
          </a:p>
          <a:p>
            <a:r>
              <a:rPr lang="pt-BR" baseline="0" dirty="0"/>
              <a:t>É muito significante esta aplicação, pois a função SE somente avalia, em seu teste lógico, uma comparação de dois valores através de um operador lógico, podendo resultar somente em dois valores (</a:t>
            </a:r>
            <a:r>
              <a:rPr lang="pt-BR" baseline="0" dirty="0" smtClean="0"/>
              <a:t>um verdadeiro </a:t>
            </a:r>
            <a:r>
              <a:rPr lang="pt-BR" baseline="0" dirty="0"/>
              <a:t>e outro </a:t>
            </a:r>
            <a:r>
              <a:rPr lang="pt-BR" baseline="0" dirty="0" smtClean="0"/>
              <a:t>falso</a:t>
            </a:r>
            <a:r>
              <a:rPr lang="pt-BR" baseline="0" dirty="0"/>
              <a:t>). Só que, quando precisamos ter mais de uma comparação para a mesma coisa, obtendo os mesmos dois valores de resultado, precisaríamos abrir outra função SE, devido ao teste lógico ser diferente. Agora, com estas funções auxiliares, não há essa necessidade de abrir outra função SE para cada novo teste </a:t>
            </a:r>
            <a:r>
              <a:rPr lang="pt-BR" baseline="0" dirty="0" smtClean="0"/>
              <a:t>lógico. Com </a:t>
            </a:r>
            <a:r>
              <a:rPr lang="pt-BR" baseline="0" dirty="0"/>
              <a:t>a função E e OU é possível a realização de diversos testes lógicos, totalizando ao final </a:t>
            </a:r>
            <a:r>
              <a:rPr lang="pt-BR" baseline="0" dirty="0" smtClean="0"/>
              <a:t>um </a:t>
            </a:r>
            <a:r>
              <a:rPr lang="pt-BR" baseline="0" dirty="0"/>
              <a:t>resultado VERDADEIRO ou FALSO. </a:t>
            </a:r>
          </a:p>
          <a:p>
            <a:endParaRPr lang="pt-BR" baseline="0" dirty="0"/>
          </a:p>
          <a:p>
            <a:r>
              <a:rPr lang="pt-BR" baseline="0" dirty="0"/>
              <a:t>Apresente aos alunos este exercício exposto em um fluxograma. Crie na caixa cinza a lógica da função SE com E, usando o canetão na </a:t>
            </a:r>
            <a:r>
              <a:rPr lang="pt-BR" baseline="0" dirty="0" smtClean="0"/>
              <a:t>lousa, depois apresente a estrutura da função.</a:t>
            </a:r>
          </a:p>
          <a:p>
            <a:r>
              <a:rPr lang="pt-BR" baseline="0" dirty="0" smtClean="0"/>
              <a:t>Obs.: A caixa com a estrutura da função está com animação.</a:t>
            </a:r>
            <a:endParaRPr lang="pt-BR" baseline="0" dirty="0"/>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t>8</a:t>
            </a:fld>
            <a:endParaRPr lang="pt-BR" dirty="0"/>
          </a:p>
        </p:txBody>
      </p:sp>
    </p:spTree>
    <p:extLst>
      <p:ext uri="{BB962C8B-B14F-4D97-AF65-F5344CB8AC3E}">
        <p14:creationId xmlns:p14="http://schemas.microsoft.com/office/powerpoint/2010/main" val="1624779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Analise com os alunos o resultado obtido na coluna “Situação”, baseado na função criada nas células (acima da tabela), conforme a Altura e VIP de cada pessoa da tabela.</a:t>
            </a:r>
          </a:p>
          <a:p>
            <a:endParaRPr lang="pt-BR" dirty="0"/>
          </a:p>
          <a:p>
            <a:r>
              <a:rPr lang="pt-BR" dirty="0"/>
              <a:t>Enfatize </a:t>
            </a:r>
            <a:r>
              <a:rPr lang="pt-BR" dirty="0" smtClean="0"/>
              <a:t>com os </a:t>
            </a:r>
            <a:r>
              <a:rPr lang="pt-BR" dirty="0"/>
              <a:t>alunos que a lógica usada no teste lógico depende da função E, </a:t>
            </a:r>
            <a:r>
              <a:rPr lang="pt-BR" dirty="0" smtClean="0"/>
              <a:t>obrigando que os dois</a:t>
            </a:r>
            <a:r>
              <a:rPr lang="pt-BR" baseline="0" dirty="0" smtClean="0"/>
              <a:t> critérios s</a:t>
            </a:r>
            <a:r>
              <a:rPr lang="pt-BR" dirty="0" smtClean="0"/>
              <a:t>ejam </a:t>
            </a:r>
            <a:r>
              <a:rPr lang="pt-BR" dirty="0"/>
              <a:t>verdadeiros para resultar em verdadeiro. </a:t>
            </a:r>
          </a:p>
          <a:p>
            <a:r>
              <a:rPr lang="pt-BR" b="1" dirty="0"/>
              <a:t>Exemplo – na primeira linha: </a:t>
            </a:r>
            <a:r>
              <a:rPr lang="pt-BR" dirty="0"/>
              <a:t>A altura (2 m) é maior que 1,5 m, e o ticket é VIP, então como os dois resultaram em verdadeiro baseado no critério do problema, o valor de resultado foi “Poderá entrar no brinquedo”.</a:t>
            </a:r>
          </a:p>
          <a:p>
            <a:r>
              <a:rPr lang="pt-BR" b="1" dirty="0"/>
              <a:t>Exemplo – na segunda linha: </a:t>
            </a:r>
            <a:r>
              <a:rPr lang="pt-BR" dirty="0"/>
              <a:t>A altura (1,50 m) é igual a 1,5 m (ou seja, é falso pois o critério pede que seja mais que 1,5 m), e o ticket é VIP. Então, como temos um dado que não condiz com o critério e outro que condiz, resultou no valor_se_falso que é “Entrada bloqueada”.</a:t>
            </a:r>
          </a:p>
        </p:txBody>
      </p:sp>
      <p:sp>
        <p:nvSpPr>
          <p:cNvPr id="4" name="Espaço Reservado para Número de Slide 3"/>
          <p:cNvSpPr>
            <a:spLocks noGrp="1"/>
          </p:cNvSpPr>
          <p:nvPr>
            <p:ph type="sldNum" sz="quarter" idx="10"/>
          </p:nvPr>
        </p:nvSpPr>
        <p:spPr/>
        <p:txBody>
          <a:bodyPr/>
          <a:lstStyle/>
          <a:p>
            <a:fld id="{B2B3DFE9-5C08-40FF-A846-788C861E0D76}" type="slidenum">
              <a:rPr lang="pt-BR" smtClean="0"/>
              <a:pPr/>
              <a:t>9</a:t>
            </a:fld>
            <a:endParaRPr lang="pt-BR" dirty="0"/>
          </a:p>
        </p:txBody>
      </p:sp>
    </p:spTree>
    <p:extLst>
      <p:ext uri="{BB962C8B-B14F-4D97-AF65-F5344CB8AC3E}">
        <p14:creationId xmlns:p14="http://schemas.microsoft.com/office/powerpoint/2010/main" val="37522462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Excel">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duotone>
              <a:prstClr val="black"/>
              <a:srgbClr val="29FF48">
                <a:tint val="45000"/>
                <a:satMod val="400000"/>
              </a:srgbClr>
            </a:duotone>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Imagem 3"/>
          <p:cNvPicPr>
            <a:picLocks noChangeAspect="1"/>
          </p:cNvPicPr>
          <p:nvPr userDrawn="1"/>
        </p:nvPicPr>
        <p:blipFill rotWithShape="1">
          <a:blip r:embed="rId3" cstate="print">
            <a:extLst>
              <a:ext uri="{28A0092B-C50C-407E-A947-70E740481C1C}">
                <a14:useLocalDpi xmlns:a14="http://schemas.microsoft.com/office/drawing/2010/main" val="0"/>
              </a:ext>
            </a:extLst>
          </a:blip>
          <a:srcRect t="27423" b="25059"/>
          <a:stretch/>
        </p:blipFill>
        <p:spPr>
          <a:xfrm>
            <a:off x="8003789" y="6390042"/>
            <a:ext cx="944827" cy="315942"/>
          </a:xfrm>
          <a:prstGeom prst="rect">
            <a:avLst/>
          </a:prstGeom>
        </p:spPr>
      </p:pic>
    </p:spTree>
    <p:extLst>
      <p:ext uri="{BB962C8B-B14F-4D97-AF65-F5344CB8AC3E}">
        <p14:creationId xmlns:p14="http://schemas.microsoft.com/office/powerpoint/2010/main" val="2995507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pPr/>
              <a:t>20/03/2018</a:t>
            </a:fld>
            <a:endParaRPr lang="pt-BR" dirty="0"/>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pPr/>
              <a:t>‹nº›</a:t>
            </a:fld>
            <a:endParaRPr lang="pt-BR" dirty="0"/>
          </a:p>
        </p:txBody>
      </p:sp>
    </p:spTree>
    <p:extLst>
      <p:ext uri="{BB962C8B-B14F-4D97-AF65-F5344CB8AC3E}">
        <p14:creationId xmlns:p14="http://schemas.microsoft.com/office/powerpoint/2010/main" val="20232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pPr/>
              <a:t>20/03/2018</a:t>
            </a:fld>
            <a:endParaRPr lang="pt-BR" dirty="0"/>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pPr/>
              <a:t>‹nº›</a:t>
            </a:fld>
            <a:endParaRPr lang="pt-BR" dirty="0"/>
          </a:p>
        </p:txBody>
      </p:sp>
    </p:spTree>
    <p:extLst>
      <p:ext uri="{BB962C8B-B14F-4D97-AF65-F5344CB8AC3E}">
        <p14:creationId xmlns:p14="http://schemas.microsoft.com/office/powerpoint/2010/main" val="3204195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pPr/>
              <a:t>20/03/2018</a:t>
            </a:fld>
            <a:endParaRPr lang="pt-BR"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pPr/>
              <a:t>‹nº›</a:t>
            </a:fld>
            <a:endParaRPr lang="pt-BR" dirty="0"/>
          </a:p>
        </p:txBody>
      </p:sp>
    </p:spTree>
    <p:extLst>
      <p:ext uri="{BB962C8B-B14F-4D97-AF65-F5344CB8AC3E}">
        <p14:creationId xmlns:p14="http://schemas.microsoft.com/office/powerpoint/2010/main" val="1433435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pPr/>
              <a:t>20/03/2018</a:t>
            </a:fld>
            <a:endParaRPr lang="pt-BR"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pPr/>
              <a:t>‹nº›</a:t>
            </a:fld>
            <a:endParaRPr lang="pt-BR" dirty="0"/>
          </a:p>
        </p:txBody>
      </p:sp>
    </p:spTree>
    <p:extLst>
      <p:ext uri="{BB962C8B-B14F-4D97-AF65-F5344CB8AC3E}">
        <p14:creationId xmlns:p14="http://schemas.microsoft.com/office/powerpoint/2010/main" val="2077838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pPr/>
              <a:t>20/03/2018</a:t>
            </a:fld>
            <a:endParaRPr lang="pt-BR"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pPr/>
              <a:t>‹nº›</a:t>
            </a:fld>
            <a:endParaRPr lang="pt-BR" dirty="0"/>
          </a:p>
        </p:txBody>
      </p:sp>
    </p:spTree>
    <p:extLst>
      <p:ext uri="{BB962C8B-B14F-4D97-AF65-F5344CB8AC3E}">
        <p14:creationId xmlns:p14="http://schemas.microsoft.com/office/powerpoint/2010/main" val="1134286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normAutofit/>
          </a:bodyPr>
          <a:lstStyle>
            <a:lvl1pPr>
              <a:defRPr sz="3200"/>
            </a:lvl1pPr>
          </a:lstStyle>
          <a:p>
            <a:r>
              <a:rPr lang="pt-BR" dirty="0"/>
              <a:t>Clique para editar o título mestre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t>20/03/2018</a:t>
            </a:fld>
            <a:endParaRPr lang="pt-BR" dirty="0"/>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t>‹nº›</a:t>
            </a:fld>
            <a:endParaRPr lang="pt-BR" dirty="0"/>
          </a:p>
        </p:txBody>
      </p:sp>
    </p:spTree>
    <p:extLst>
      <p:ext uri="{BB962C8B-B14F-4D97-AF65-F5344CB8AC3E}">
        <p14:creationId xmlns:p14="http://schemas.microsoft.com/office/powerpoint/2010/main" val="180178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encerramento">
    <p:spTree>
      <p:nvGrpSpPr>
        <p:cNvPr id="1" name=""/>
        <p:cNvGrpSpPr/>
        <p:nvPr/>
      </p:nvGrpSpPr>
      <p:grpSpPr>
        <a:xfrm>
          <a:off x="0" y="0"/>
          <a:ext cx="0" cy="0"/>
          <a:chOff x="0" y="0"/>
          <a:chExt cx="0" cy="0"/>
        </a:xfrm>
      </p:grpSpPr>
      <p:pic>
        <p:nvPicPr>
          <p:cNvPr id="4" name="Imagem 3"/>
          <p:cNvPicPr>
            <a:picLocks noChangeAspect="1"/>
          </p:cNvPicPr>
          <p:nvPr userDrawn="1"/>
        </p:nvPicPr>
        <p:blipFill rotWithShape="1">
          <a:blip r:embed="rId2">
            <a:extLst>
              <a:ext uri="{28A0092B-C50C-407E-A947-70E740481C1C}">
                <a14:useLocalDpi xmlns:a14="http://schemas.microsoft.com/office/drawing/2010/main" val="0"/>
              </a:ext>
            </a:extLst>
          </a:blip>
          <a:srcRect l="2112" r="9270"/>
          <a:stretch/>
        </p:blipFill>
        <p:spPr>
          <a:xfrm>
            <a:off x="0" y="0"/>
            <a:ext cx="9144000" cy="6858000"/>
          </a:xfrm>
          <a:prstGeom prst="rect">
            <a:avLst/>
          </a:prstGeom>
        </p:spPr>
      </p:pic>
    </p:spTree>
    <p:extLst>
      <p:ext uri="{BB962C8B-B14F-4D97-AF65-F5344CB8AC3E}">
        <p14:creationId xmlns:p14="http://schemas.microsoft.com/office/powerpoint/2010/main" val="425826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rm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2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m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90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m linh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3673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m Ícone">
    <p:spTree>
      <p:nvGrpSpPr>
        <p:cNvPr id="1" name=""/>
        <p:cNvGrpSpPr/>
        <p:nvPr/>
      </p:nvGrpSpPr>
      <p:grpSpPr>
        <a:xfrm>
          <a:off x="0" y="0"/>
          <a:ext cx="0" cy="0"/>
          <a:chOff x="0" y="0"/>
          <a:chExt cx="0" cy="0"/>
        </a:xfrm>
      </p:grpSpPr>
      <p:pic>
        <p:nvPicPr>
          <p:cNvPr id="8" name="Shape 22"/>
          <p:cNvPicPr preferRelativeResize="0"/>
          <p:nvPr userDrawn="1"/>
        </p:nvPicPr>
        <p:blipFill rotWithShape="1">
          <a:blip r:embed="rId2">
            <a:alphaModFix/>
          </a:blip>
          <a:srcRect/>
          <a:stretch/>
        </p:blipFill>
        <p:spPr>
          <a:xfrm>
            <a:off x="117565" y="688762"/>
            <a:ext cx="640079" cy="643650"/>
          </a:xfrm>
          <a:prstGeom prst="rect">
            <a:avLst/>
          </a:prstGeom>
          <a:noFill/>
          <a:ln>
            <a:noFill/>
          </a:ln>
        </p:spPr>
      </p:pic>
    </p:spTree>
    <p:extLst>
      <p:ext uri="{BB962C8B-B14F-4D97-AF65-F5344CB8AC3E}">
        <p14:creationId xmlns:p14="http://schemas.microsoft.com/office/powerpoint/2010/main" val="2917031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m Ícon e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Shape 22"/>
          <p:cNvPicPr preferRelativeResize="0"/>
          <p:nvPr userDrawn="1"/>
        </p:nvPicPr>
        <p:blipFill rotWithShape="1">
          <a:blip r:embed="rId3">
            <a:alphaModFix/>
          </a:blip>
          <a:srcRect/>
          <a:stretch/>
        </p:blipFill>
        <p:spPr>
          <a:xfrm>
            <a:off x="117565" y="688762"/>
            <a:ext cx="640079" cy="643650"/>
          </a:xfrm>
          <a:prstGeom prst="rect">
            <a:avLst/>
          </a:prstGeom>
          <a:noFill/>
          <a:ln>
            <a:noFill/>
          </a:ln>
        </p:spPr>
      </p:pic>
    </p:spTree>
    <p:extLst>
      <p:ext uri="{BB962C8B-B14F-4D97-AF65-F5344CB8AC3E}">
        <p14:creationId xmlns:p14="http://schemas.microsoft.com/office/powerpoint/2010/main" val="401228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m Ícon e Linh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Shape 22"/>
          <p:cNvPicPr preferRelativeResize="0"/>
          <p:nvPr userDrawn="1"/>
        </p:nvPicPr>
        <p:blipFill rotWithShape="1">
          <a:blip r:embed="rId3">
            <a:alphaModFix/>
          </a:blip>
          <a:srcRect/>
          <a:stretch/>
        </p:blipFill>
        <p:spPr>
          <a:xfrm>
            <a:off x="117565" y="688762"/>
            <a:ext cx="640079" cy="643650"/>
          </a:xfrm>
          <a:prstGeom prst="rect">
            <a:avLst/>
          </a:prstGeom>
          <a:noFill/>
          <a:ln>
            <a:noFill/>
          </a:ln>
        </p:spPr>
      </p:pic>
    </p:spTree>
    <p:extLst>
      <p:ext uri="{BB962C8B-B14F-4D97-AF65-F5344CB8AC3E}">
        <p14:creationId xmlns:p14="http://schemas.microsoft.com/office/powerpoint/2010/main" val="361605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EEF3544A-31DF-4FD0-879E-26D6606BE272}" type="datetimeFigureOut">
              <a:rPr lang="pt-BR" smtClean="0"/>
              <a:pPr/>
              <a:t>20/03/2018</a:t>
            </a:fld>
            <a:endParaRPr lang="pt-BR" dirty="0"/>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0C0AEC51-1316-4083-A4EC-ED17699E6D73}" type="slidenum">
              <a:rPr lang="pt-BR" smtClean="0"/>
              <a:pPr/>
              <a:t>‹nº›</a:t>
            </a:fld>
            <a:endParaRPr lang="pt-BR" dirty="0"/>
          </a:p>
        </p:txBody>
      </p:sp>
    </p:spTree>
    <p:extLst>
      <p:ext uri="{BB962C8B-B14F-4D97-AF65-F5344CB8AC3E}">
        <p14:creationId xmlns:p14="http://schemas.microsoft.com/office/powerpoint/2010/main" val="2623517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270385" y="825556"/>
            <a:ext cx="464400" cy="464400"/>
          </a:xfrm>
          <a:prstGeom prst="rect">
            <a:avLst/>
          </a:prstGeom>
        </p:spPr>
      </p:pic>
    </p:spTree>
    <p:extLst>
      <p:ext uri="{BB962C8B-B14F-4D97-AF65-F5344CB8AC3E}">
        <p14:creationId xmlns:p14="http://schemas.microsoft.com/office/powerpoint/2010/main" val="134868120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5" r:id="rId14"/>
    <p:sldLayoutId id="214748367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1.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617029" y="576943"/>
            <a:ext cx="3526971" cy="1850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n>
                <a:solidFill>
                  <a:schemeClr val="bg1"/>
                </a:solidFill>
              </a:ln>
              <a:solidFill>
                <a:schemeClr val="bg1"/>
              </a:solidFill>
            </a:endParaRPr>
          </a:p>
        </p:txBody>
      </p:sp>
      <p:sp>
        <p:nvSpPr>
          <p:cNvPr id="3" name="Retângulo 2"/>
          <p:cNvSpPr/>
          <p:nvPr/>
        </p:nvSpPr>
        <p:spPr>
          <a:xfrm>
            <a:off x="-10886" y="6117772"/>
            <a:ext cx="3526971" cy="1850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n>
                <a:solidFill>
                  <a:schemeClr val="bg1"/>
                </a:solidFill>
              </a:ln>
              <a:solidFill>
                <a:schemeClr val="bg1"/>
              </a:solidFill>
            </a:endParaRPr>
          </a:p>
        </p:txBody>
      </p:sp>
      <p:sp>
        <p:nvSpPr>
          <p:cNvPr id="4" name="CaixaDeTexto 3"/>
          <p:cNvSpPr txBox="1"/>
          <p:nvPr/>
        </p:nvSpPr>
        <p:spPr>
          <a:xfrm>
            <a:off x="1752599" y="1431074"/>
            <a:ext cx="5508171" cy="1446550"/>
          </a:xfrm>
          <a:prstGeom prst="rect">
            <a:avLst/>
          </a:prstGeom>
          <a:noFill/>
        </p:spPr>
        <p:txBody>
          <a:bodyPr wrap="square" rtlCol="0">
            <a:spAutoFit/>
          </a:bodyPr>
          <a:lstStyle/>
          <a:p>
            <a:pPr algn="dist"/>
            <a:r>
              <a:rPr lang="pt-BR" sz="8800" b="1" dirty="0">
                <a:ln>
                  <a:solidFill>
                    <a:schemeClr val="tx1">
                      <a:lumMod val="75000"/>
                      <a:lumOff val="25000"/>
                    </a:schemeClr>
                  </a:solidFill>
                </a:ln>
                <a:solidFill>
                  <a:schemeClr val="bg1"/>
                </a:solidFill>
                <a:effectLst>
                  <a:outerShdw blurRad="50800" dist="38100" algn="l" rotWithShape="0">
                    <a:prstClr val="black">
                      <a:alpha val="40000"/>
                    </a:prstClr>
                  </a:outerShdw>
                </a:effectLst>
              </a:rPr>
              <a:t>OFICINA</a:t>
            </a:r>
            <a:endParaRPr lang="pt-BR" sz="7200" b="1" dirty="0">
              <a:ln>
                <a:solidFill>
                  <a:schemeClr val="tx1">
                    <a:lumMod val="75000"/>
                    <a:lumOff val="25000"/>
                  </a:schemeClr>
                </a:solidFill>
              </a:ln>
              <a:solidFill>
                <a:schemeClr val="bg1"/>
              </a:solidFill>
              <a:effectLst>
                <a:outerShdw blurRad="50800" dist="38100" algn="l" rotWithShape="0">
                  <a:prstClr val="black">
                    <a:alpha val="40000"/>
                  </a:prstClr>
                </a:outerShdw>
              </a:effectLst>
            </a:endParaRPr>
          </a:p>
        </p:txBody>
      </p:sp>
      <p:sp>
        <p:nvSpPr>
          <p:cNvPr id="5" name="CaixaDeTexto 4"/>
          <p:cNvSpPr txBox="1"/>
          <p:nvPr/>
        </p:nvSpPr>
        <p:spPr>
          <a:xfrm>
            <a:off x="-5443" y="2921169"/>
            <a:ext cx="9154886" cy="1015663"/>
          </a:xfrm>
          <a:prstGeom prst="rect">
            <a:avLst/>
          </a:prstGeom>
          <a:noFill/>
        </p:spPr>
        <p:txBody>
          <a:bodyPr wrap="square" rtlCol="0">
            <a:spAutoFit/>
          </a:bodyPr>
          <a:lstStyle/>
          <a:p>
            <a:pPr algn="ctr"/>
            <a:r>
              <a:rPr lang="pt-BR" sz="6000" b="1" dirty="0">
                <a:ln>
                  <a:solidFill>
                    <a:schemeClr val="bg1">
                      <a:lumMod val="85000"/>
                    </a:schemeClr>
                  </a:solidFill>
                </a:ln>
                <a:effectLst>
                  <a:outerShdw blurRad="38100" dist="38100" dir="2700000" algn="tl">
                    <a:srgbClr val="000000">
                      <a:alpha val="43137"/>
                    </a:srgbClr>
                  </a:outerShdw>
                </a:effectLst>
              </a:rPr>
              <a:t>Excel Módulo I</a:t>
            </a:r>
          </a:p>
        </p:txBody>
      </p:sp>
      <p:sp>
        <p:nvSpPr>
          <p:cNvPr id="6" name="CaixaDeTexto 5"/>
          <p:cNvSpPr txBox="1"/>
          <p:nvPr/>
        </p:nvSpPr>
        <p:spPr>
          <a:xfrm>
            <a:off x="3630385" y="4651389"/>
            <a:ext cx="1883230" cy="523220"/>
          </a:xfrm>
          <a:prstGeom prst="rect">
            <a:avLst/>
          </a:prstGeom>
          <a:noFill/>
        </p:spPr>
        <p:txBody>
          <a:bodyPr wrap="square" rtlCol="0">
            <a:spAutoFit/>
          </a:bodyPr>
          <a:lstStyle/>
          <a:p>
            <a:pPr algn="ctr"/>
            <a:r>
              <a:rPr lang="pt-BR" sz="2800" dirty="0">
                <a:solidFill>
                  <a:schemeClr val="bg1"/>
                </a:solidFill>
              </a:rPr>
              <a:t>OFICINA 11</a:t>
            </a:r>
          </a:p>
        </p:txBody>
      </p:sp>
    </p:spTree>
    <p:extLst>
      <p:ext uri="{BB962C8B-B14F-4D97-AF65-F5344CB8AC3E}">
        <p14:creationId xmlns:p14="http://schemas.microsoft.com/office/powerpoint/2010/main" val="360226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88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88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0-#ppt_w/2"/>
                                          </p:val>
                                        </p:tav>
                                        <p:tav tm="100000">
                                          <p:val>
                                            <p:strVal val="#ppt_x"/>
                                          </p:val>
                                        </p:tav>
                                      </p:tavLst>
                                    </p:anim>
                                    <p:anim calcmode="lin" valueType="num">
                                      <p:cBhvr additive="base">
                                        <p:cTn id="12" dur="750" fill="hold"/>
                                        <p:tgtEl>
                                          <p:spTgt spid="3"/>
                                        </p:tgtEl>
                                        <p:attrNameLst>
                                          <p:attrName>ppt_y</p:attrName>
                                        </p:attrNameLst>
                                      </p:cBhvr>
                                      <p:tavLst>
                                        <p:tav tm="0">
                                          <p:val>
                                            <p:strVal val="#ppt_y"/>
                                          </p:val>
                                        </p:tav>
                                        <p:tav tm="100000">
                                          <p:val>
                                            <p:strVal val="#ppt_y"/>
                                          </p:val>
                                        </p:tav>
                                      </p:tavLst>
                                    </p:anim>
                                  </p:childTnLst>
                                </p:cTn>
                              </p:par>
                              <p:par>
                                <p:cTn id="13" presetID="16" presetClass="entr" presetSubtype="37"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F1653F9-1832-4E90-8D06-CBFA81DFB444}"/>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a:t>Função SE com OU</a:t>
            </a:r>
          </a:p>
        </p:txBody>
      </p:sp>
      <p:sp>
        <p:nvSpPr>
          <p:cNvPr id="3" name="Seta dobrada 2"/>
          <p:cNvSpPr/>
          <p:nvPr/>
        </p:nvSpPr>
        <p:spPr>
          <a:xfrm rot="5400000" flipV="1">
            <a:off x="2092091" y="3625813"/>
            <a:ext cx="1057493" cy="1244883"/>
          </a:xfrm>
          <a:prstGeom prst="bentArrow">
            <a:avLst>
              <a:gd name="adj1" fmla="val 15025"/>
              <a:gd name="adj2" fmla="val 18877"/>
              <a:gd name="adj3" fmla="val 16837"/>
              <a:gd name="adj4" fmla="val 8779"/>
            </a:avLst>
          </a:prstGeom>
          <a:effectLst>
            <a:outerShdw blurRad="50800" dist="38100" dir="2700000" algn="tl"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pt-BR" sz="1100" dirty="0">
              <a:solidFill>
                <a:schemeClr val="tx1"/>
              </a:solidFill>
            </a:endParaRPr>
          </a:p>
        </p:txBody>
      </p:sp>
      <p:sp>
        <p:nvSpPr>
          <p:cNvPr id="4" name="Seta dobrada 3"/>
          <p:cNvSpPr/>
          <p:nvPr/>
        </p:nvSpPr>
        <p:spPr>
          <a:xfrm rot="16200000" flipH="1" flipV="1">
            <a:off x="5707940" y="3677028"/>
            <a:ext cx="1057491" cy="1142452"/>
          </a:xfrm>
          <a:prstGeom prst="bentArrow">
            <a:avLst>
              <a:gd name="adj1" fmla="val 15025"/>
              <a:gd name="adj2" fmla="val 18877"/>
              <a:gd name="adj3" fmla="val 16837"/>
              <a:gd name="adj4" fmla="val 8779"/>
            </a:avLst>
          </a:prstGeom>
          <a:effectLst>
            <a:outerShdw blurRad="50800" dist="38100" dir="8100000" algn="tr"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pt-BR" sz="1100" dirty="0">
              <a:solidFill>
                <a:schemeClr val="tx1"/>
              </a:solidFill>
            </a:endParaRPr>
          </a:p>
        </p:txBody>
      </p:sp>
      <p:sp>
        <p:nvSpPr>
          <p:cNvPr id="5" name="Retângulo de cantos arredondados 4"/>
          <p:cNvSpPr/>
          <p:nvPr/>
        </p:nvSpPr>
        <p:spPr>
          <a:xfrm>
            <a:off x="2260830" y="1683854"/>
            <a:ext cx="4305302" cy="730535"/>
          </a:xfrm>
          <a:prstGeom prst="roundRect">
            <a:avLst/>
          </a:prstGeom>
          <a:solidFill>
            <a:schemeClr val="bg2">
              <a:lumMod val="90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pt-BR" sz="1800" b="1" dirty="0"/>
              <a:t>HOPPY HAPPY</a:t>
            </a:r>
          </a:p>
          <a:p>
            <a:pPr algn="ctr"/>
            <a:r>
              <a:rPr lang="pt-BR" sz="1400" dirty="0"/>
              <a:t>Regra do</a:t>
            </a:r>
            <a:r>
              <a:rPr lang="pt-BR" sz="1400" baseline="0" dirty="0"/>
              <a:t> estabelecimento para entrada nos brinquedos</a:t>
            </a:r>
            <a:endParaRPr lang="pt-BR" sz="1400" dirty="0"/>
          </a:p>
        </p:txBody>
      </p:sp>
      <p:sp>
        <p:nvSpPr>
          <p:cNvPr id="6" name="Losango 5"/>
          <p:cNvSpPr/>
          <p:nvPr/>
        </p:nvSpPr>
        <p:spPr>
          <a:xfrm>
            <a:off x="2982362" y="2766296"/>
            <a:ext cx="2894614" cy="2043864"/>
          </a:xfrm>
          <a:prstGeom prst="diamond">
            <a:avLst/>
          </a:prstGeom>
        </p:spPr>
        <p:style>
          <a:lnRef idx="0">
            <a:schemeClr val="accent1"/>
          </a:lnRef>
          <a:fillRef idx="3">
            <a:schemeClr val="accent1"/>
          </a:fillRef>
          <a:effectRef idx="3">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pt-BR" sz="1400" dirty="0"/>
          </a:p>
        </p:txBody>
      </p:sp>
      <p:sp>
        <p:nvSpPr>
          <p:cNvPr id="7" name="Retângulo de cantos arredondados 6"/>
          <p:cNvSpPr/>
          <p:nvPr/>
        </p:nvSpPr>
        <p:spPr>
          <a:xfrm>
            <a:off x="5381825" y="4813104"/>
            <a:ext cx="2487386" cy="326573"/>
          </a:xfrm>
          <a:prstGeom prst="roundRect">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pt-BR" sz="1400" b="1" dirty="0"/>
              <a:t>Poderá entrar no brinquedo</a:t>
            </a:r>
          </a:p>
          <a:p>
            <a:pPr algn="l"/>
            <a:endParaRPr lang="pt-BR" sz="1400" b="1" dirty="0"/>
          </a:p>
        </p:txBody>
      </p:sp>
      <p:sp>
        <p:nvSpPr>
          <p:cNvPr id="8" name="Retângulo de cantos arredondados 7"/>
          <p:cNvSpPr/>
          <p:nvPr/>
        </p:nvSpPr>
        <p:spPr>
          <a:xfrm>
            <a:off x="1150487" y="4817189"/>
            <a:ext cx="2125435" cy="326573"/>
          </a:xfrm>
          <a:prstGeom prst="roundRect">
            <a:avLst/>
          </a:prstGeom>
          <a:solidFill>
            <a:srgbClr val="C00000"/>
          </a:solidFill>
        </p:spPr>
        <p:style>
          <a:lnRef idx="0">
            <a:schemeClr val="accent4"/>
          </a:lnRef>
          <a:fillRef idx="3">
            <a:schemeClr val="accent4"/>
          </a:fillRef>
          <a:effectRef idx="3">
            <a:schemeClr val="accent4"/>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pt-BR" sz="1400" b="1" dirty="0">
                <a:solidFill>
                  <a:schemeClr val="bg1"/>
                </a:solidFill>
              </a:rPr>
              <a:t>Entrada bloqueada</a:t>
            </a:r>
          </a:p>
          <a:p>
            <a:pPr algn="l"/>
            <a:endParaRPr lang="pt-BR" sz="1400" b="1" dirty="0">
              <a:solidFill>
                <a:schemeClr val="bg1"/>
              </a:solidFill>
            </a:endParaRPr>
          </a:p>
        </p:txBody>
      </p:sp>
      <p:cxnSp>
        <p:nvCxnSpPr>
          <p:cNvPr id="9" name="Conector de seta reta 8"/>
          <p:cNvCxnSpPr>
            <a:stCxn id="5" idx="2"/>
            <a:endCxn id="6" idx="0"/>
          </p:cNvCxnSpPr>
          <p:nvPr/>
        </p:nvCxnSpPr>
        <p:spPr>
          <a:xfrm>
            <a:off x="4413481" y="2414389"/>
            <a:ext cx="16188" cy="35190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1" name="CaixaDeTexto 29"/>
          <p:cNvSpPr txBox="1"/>
          <p:nvPr/>
        </p:nvSpPr>
        <p:spPr>
          <a:xfrm>
            <a:off x="5917967" y="3253299"/>
            <a:ext cx="1911235" cy="47210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pt-BR" sz="2400" b="1" dirty="0"/>
              <a:t>Verdadeiro</a:t>
            </a:r>
          </a:p>
        </p:txBody>
      </p:sp>
      <p:sp>
        <p:nvSpPr>
          <p:cNvPr id="12" name="CaixaDeTexto 30"/>
          <p:cNvSpPr txBox="1"/>
          <p:nvPr/>
        </p:nvSpPr>
        <p:spPr>
          <a:xfrm>
            <a:off x="1658258" y="3253299"/>
            <a:ext cx="1062926" cy="46620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pt-BR" sz="2400" b="1" dirty="0"/>
              <a:t>Falso</a:t>
            </a:r>
          </a:p>
        </p:txBody>
      </p:sp>
      <p:sp>
        <p:nvSpPr>
          <p:cNvPr id="13" name="Retângulo 12">
            <a:extLst>
              <a:ext uri="{FF2B5EF4-FFF2-40B4-BE49-F238E27FC236}">
                <a16:creationId xmlns:a16="http://schemas.microsoft.com/office/drawing/2014/main" xmlns="" id="{F9A1F6AC-9567-4B45-A08A-4A4364AB23BC}"/>
              </a:ext>
            </a:extLst>
          </p:cNvPr>
          <p:cNvSpPr/>
          <p:nvPr/>
        </p:nvSpPr>
        <p:spPr>
          <a:xfrm>
            <a:off x="79189" y="5637710"/>
            <a:ext cx="8995145" cy="613835"/>
          </a:xfrm>
          <a:prstGeom prst="rect">
            <a:avLst/>
          </a:prstGeom>
          <a:solidFill>
            <a:schemeClr val="bg1">
              <a:lumMod val="95000"/>
            </a:schemeClr>
          </a:solidFill>
          <a:ln w="38100">
            <a:solidFill>
              <a:srgbClr val="1C7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4" name="CaixaDeTexto 13">
            <a:extLst>
              <a:ext uri="{FF2B5EF4-FFF2-40B4-BE49-F238E27FC236}">
                <a16:creationId xmlns:a16="http://schemas.microsoft.com/office/drawing/2014/main" xmlns="" id="{54132AB8-A3CF-4BF8-8B91-48A9182022F7}"/>
              </a:ext>
            </a:extLst>
          </p:cNvPr>
          <p:cNvSpPr txBox="1"/>
          <p:nvPr/>
        </p:nvSpPr>
        <p:spPr>
          <a:xfrm>
            <a:off x="79190" y="5759961"/>
            <a:ext cx="8985620" cy="369332"/>
          </a:xfrm>
          <a:prstGeom prst="rect">
            <a:avLst/>
          </a:prstGeom>
          <a:noFill/>
        </p:spPr>
        <p:txBody>
          <a:bodyPr wrap="square" rtlCol="0">
            <a:spAutoFit/>
          </a:bodyPr>
          <a:lstStyle/>
          <a:p>
            <a:pPr algn="ctr"/>
            <a:r>
              <a:rPr lang="pt-BR" b="1" dirty="0"/>
              <a:t>=SE(OU(</a:t>
            </a:r>
            <a:r>
              <a:rPr lang="pt-BR" dirty="0">
                <a:solidFill>
                  <a:srgbClr val="0070C0"/>
                </a:solidFill>
              </a:rPr>
              <a:t>altura</a:t>
            </a:r>
            <a:r>
              <a:rPr lang="pt-BR" dirty="0"/>
              <a:t>&gt;1,5</a:t>
            </a:r>
            <a:r>
              <a:rPr lang="pt-BR" b="1" dirty="0"/>
              <a:t>;</a:t>
            </a:r>
            <a:r>
              <a:rPr lang="pt-BR" dirty="0">
                <a:solidFill>
                  <a:srgbClr val="C00000"/>
                </a:solidFill>
              </a:rPr>
              <a:t>ticket_vip</a:t>
            </a:r>
            <a:r>
              <a:rPr lang="pt-BR" dirty="0"/>
              <a:t>=“SIM”</a:t>
            </a:r>
            <a:r>
              <a:rPr lang="pt-BR" b="1" dirty="0"/>
              <a:t>); ”</a:t>
            </a:r>
            <a:r>
              <a:rPr lang="pt-BR" b="1" dirty="0">
                <a:solidFill>
                  <a:srgbClr val="00B050"/>
                </a:solidFill>
              </a:rPr>
              <a:t>Poderá entrar no brinquedo</a:t>
            </a:r>
            <a:r>
              <a:rPr lang="pt-BR" b="1" dirty="0"/>
              <a:t>”; ”</a:t>
            </a:r>
            <a:r>
              <a:rPr lang="pt-BR" b="1" dirty="0">
                <a:solidFill>
                  <a:srgbClr val="FF0000"/>
                </a:solidFill>
              </a:rPr>
              <a:t>Entrada bloqueada</a:t>
            </a:r>
            <a:r>
              <a:rPr lang="pt-BR" b="1" dirty="0"/>
              <a:t>”) </a:t>
            </a:r>
          </a:p>
        </p:txBody>
      </p:sp>
      <p:sp>
        <p:nvSpPr>
          <p:cNvPr id="15" name="CaixaDeTexto 11"/>
          <p:cNvSpPr txBox="1"/>
          <p:nvPr/>
        </p:nvSpPr>
        <p:spPr>
          <a:xfrm>
            <a:off x="3532420" y="3255373"/>
            <a:ext cx="1815763" cy="1077218"/>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ctr">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pt-BR" sz="1600" b="1" dirty="0">
                <a:solidFill>
                  <a:schemeClr val="bg1"/>
                </a:solidFill>
              </a:rPr>
              <a:t>P</a:t>
            </a:r>
            <a:r>
              <a:rPr lang="pt-BR" sz="1600" b="1" dirty="0">
                <a:solidFill>
                  <a:schemeClr val="bg1"/>
                </a:solidFill>
                <a:effectLst/>
                <a:latin typeface="+mn-lt"/>
                <a:ea typeface="+mn-ea"/>
                <a:cs typeface="+mn-cs"/>
              </a:rPr>
              <a:t>assageiro tem mais que 1 metro</a:t>
            </a:r>
            <a:r>
              <a:rPr lang="pt-BR" sz="1600" b="1" baseline="0" dirty="0">
                <a:solidFill>
                  <a:schemeClr val="bg1"/>
                </a:solidFill>
                <a:effectLst/>
                <a:latin typeface="+mn-lt"/>
                <a:ea typeface="+mn-ea"/>
                <a:cs typeface="+mn-cs"/>
              </a:rPr>
              <a:t> e meio </a:t>
            </a:r>
            <a:r>
              <a:rPr lang="pt-BR" sz="1600" b="1" dirty="0">
                <a:solidFill>
                  <a:srgbClr val="FF0000"/>
                </a:solidFill>
              </a:rPr>
              <a:t>OU</a:t>
            </a:r>
            <a:r>
              <a:rPr lang="pt-BR" sz="1600" b="1" baseline="0" dirty="0">
                <a:effectLst/>
                <a:latin typeface="+mn-lt"/>
                <a:ea typeface="+mn-ea"/>
                <a:cs typeface="+mn-cs"/>
              </a:rPr>
              <a:t> </a:t>
            </a:r>
            <a:r>
              <a:rPr lang="pt-BR" sz="1600" b="1" baseline="0" dirty="0">
                <a:solidFill>
                  <a:schemeClr val="bg1"/>
                </a:solidFill>
                <a:effectLst/>
                <a:latin typeface="+mn-lt"/>
                <a:ea typeface="+mn-ea"/>
                <a:cs typeface="+mn-cs"/>
              </a:rPr>
              <a:t>tem o ticket de VIP</a:t>
            </a:r>
            <a:endParaRPr lang="pt-BR" sz="1100" dirty="0"/>
          </a:p>
        </p:txBody>
      </p:sp>
    </p:spTree>
    <p:extLst>
      <p:ext uri="{BB962C8B-B14F-4D97-AF65-F5344CB8AC3E}">
        <p14:creationId xmlns:p14="http://schemas.microsoft.com/office/powerpoint/2010/main" val="241894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F1653F9-1832-4E90-8D06-CBFA81DFB444}"/>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a:t>Função SE com OU</a:t>
            </a:r>
          </a:p>
        </p:txBody>
      </p:sp>
      <p:grpSp>
        <p:nvGrpSpPr>
          <p:cNvPr id="3" name="Grupo 2"/>
          <p:cNvGrpSpPr/>
          <p:nvPr/>
        </p:nvGrpSpPr>
        <p:grpSpPr>
          <a:xfrm>
            <a:off x="487271" y="1684910"/>
            <a:ext cx="8169458" cy="613835"/>
            <a:chOff x="355969" y="1683854"/>
            <a:chExt cx="8169458" cy="613835"/>
          </a:xfrm>
        </p:grpSpPr>
        <p:sp>
          <p:nvSpPr>
            <p:cNvPr id="4" name="Retângulo 3">
              <a:extLst>
                <a:ext uri="{FF2B5EF4-FFF2-40B4-BE49-F238E27FC236}">
                  <a16:creationId xmlns:a16="http://schemas.microsoft.com/office/drawing/2014/main" xmlns="" id="{F9A1F6AC-9567-4B45-A08A-4A4364AB23BC}"/>
                </a:ext>
              </a:extLst>
            </p:cNvPr>
            <p:cNvSpPr/>
            <p:nvPr/>
          </p:nvSpPr>
          <p:spPr>
            <a:xfrm>
              <a:off x="355969" y="1683854"/>
              <a:ext cx="8169457" cy="613835"/>
            </a:xfrm>
            <a:prstGeom prst="rect">
              <a:avLst/>
            </a:prstGeom>
            <a:solidFill>
              <a:schemeClr val="bg1">
                <a:lumMod val="95000"/>
              </a:schemeClr>
            </a:solidFill>
            <a:ln w="38100">
              <a:solidFill>
                <a:srgbClr val="1C7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CaixaDeTexto 4">
              <a:extLst>
                <a:ext uri="{FF2B5EF4-FFF2-40B4-BE49-F238E27FC236}">
                  <a16:creationId xmlns:a16="http://schemas.microsoft.com/office/drawing/2014/main" xmlns="" id="{54132AB8-A3CF-4BF8-8B91-48A9182022F7}"/>
                </a:ext>
              </a:extLst>
            </p:cNvPr>
            <p:cNvSpPr txBox="1"/>
            <p:nvPr/>
          </p:nvSpPr>
          <p:spPr>
            <a:xfrm>
              <a:off x="365495" y="1806278"/>
              <a:ext cx="8159932" cy="369332"/>
            </a:xfrm>
            <a:prstGeom prst="rect">
              <a:avLst/>
            </a:prstGeom>
            <a:noFill/>
          </p:spPr>
          <p:txBody>
            <a:bodyPr wrap="square" rtlCol="0">
              <a:spAutoFit/>
            </a:bodyPr>
            <a:lstStyle/>
            <a:p>
              <a:pPr algn="ctr"/>
              <a:r>
                <a:rPr lang="pt-BR" b="1" dirty="0"/>
                <a:t>=SE(OU(</a:t>
              </a:r>
              <a:r>
                <a:rPr lang="pt-BR" dirty="0">
                  <a:solidFill>
                    <a:srgbClr val="0070C0"/>
                  </a:solidFill>
                </a:rPr>
                <a:t>altura</a:t>
              </a:r>
              <a:r>
                <a:rPr lang="pt-BR" dirty="0"/>
                <a:t>&gt;1,5</a:t>
              </a:r>
              <a:r>
                <a:rPr lang="pt-BR" b="1" dirty="0"/>
                <a:t>;</a:t>
              </a:r>
              <a:r>
                <a:rPr lang="pt-BR" dirty="0">
                  <a:solidFill>
                    <a:srgbClr val="C00000"/>
                  </a:solidFill>
                </a:rPr>
                <a:t>vip</a:t>
              </a:r>
              <a:r>
                <a:rPr lang="pt-BR" dirty="0"/>
                <a:t>=“SIM”</a:t>
              </a:r>
              <a:r>
                <a:rPr lang="pt-BR" b="1" dirty="0"/>
                <a:t>); ”</a:t>
              </a:r>
              <a:r>
                <a:rPr lang="pt-BR" dirty="0"/>
                <a:t>Poderá entrar no brinquedo</a:t>
              </a:r>
              <a:r>
                <a:rPr lang="pt-BR" b="1" dirty="0"/>
                <a:t>”; ”</a:t>
              </a:r>
              <a:r>
                <a:rPr lang="pt-BR" dirty="0"/>
                <a:t>Entrada bloqueada</a:t>
              </a:r>
              <a:r>
                <a:rPr lang="pt-BR" b="1" dirty="0"/>
                <a:t>”) </a:t>
              </a:r>
            </a:p>
          </p:txBody>
        </p:sp>
      </p:grpSp>
      <p:pic>
        <p:nvPicPr>
          <p:cNvPr id="7" name="Imagem 6"/>
          <p:cNvPicPr>
            <a:picLocks noChangeAspect="1"/>
          </p:cNvPicPr>
          <p:nvPr/>
        </p:nvPicPr>
        <p:blipFill>
          <a:blip r:embed="rId3"/>
          <a:stretch>
            <a:fillRect/>
          </a:stretch>
        </p:blipFill>
        <p:spPr>
          <a:xfrm>
            <a:off x="931431" y="2788065"/>
            <a:ext cx="7281140" cy="3051318"/>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9331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 y="0"/>
            <a:ext cx="9166379" cy="6858000"/>
          </a:xfrm>
          <a:prstGeom prst="rect">
            <a:avLst/>
          </a:prstGeom>
        </p:spPr>
      </p:pic>
      <p:sp>
        <p:nvSpPr>
          <p:cNvPr id="8" name="Retângulo 7"/>
          <p:cNvSpPr/>
          <p:nvPr/>
        </p:nvSpPr>
        <p:spPr>
          <a:xfrm>
            <a:off x="-1" y="4079114"/>
            <a:ext cx="6159500" cy="812800"/>
          </a:xfrm>
          <a:prstGeom prst="rect">
            <a:avLst/>
          </a:prstGeom>
          <a:gradFill>
            <a:gsLst>
              <a:gs pos="82000">
                <a:schemeClr val="tx1">
                  <a:alpha val="30000"/>
                </a:schemeClr>
              </a:gs>
              <a:gs pos="7000">
                <a:schemeClr val="tx1">
                  <a:alpha val="30000"/>
                </a:schemeClr>
              </a:gs>
              <a:gs pos="100000">
                <a:schemeClr val="tx1">
                  <a:alpha val="0"/>
                </a:schemeClr>
              </a:gs>
            </a:gsLst>
            <a:lin ang="0" scaled="0"/>
          </a:gra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4" name="Retângulo 3"/>
          <p:cNvSpPr/>
          <p:nvPr/>
        </p:nvSpPr>
        <p:spPr>
          <a:xfrm>
            <a:off x="161018" y="4023849"/>
            <a:ext cx="5436104" cy="923330"/>
          </a:xfrm>
          <a:prstGeom prst="rect">
            <a:avLst/>
          </a:prstGeom>
          <a:noFill/>
          <a:effectLst>
            <a:outerShdw blurRad="50800" dist="50800" dir="3600000" algn="ctr" rotWithShape="0">
              <a:schemeClr val="tx1"/>
            </a:outerShdw>
          </a:effectLst>
        </p:spPr>
        <p:txBody>
          <a:bodyPr wrap="none" lIns="91440" tIns="45720" rIns="91440" bIns="45720">
            <a:spAutoFit/>
          </a:bodyPr>
          <a:lstStyle/>
          <a:p>
            <a:pPr algn="ctr"/>
            <a:r>
              <a:rPr lang="pt-BR" sz="5400" b="0" cap="none" spc="0" dirty="0">
                <a:ln w="0"/>
                <a:solidFill>
                  <a:schemeClr val="bg1"/>
                </a:solidFill>
                <a:effectLst>
                  <a:outerShdw blurRad="38100" dist="19050" dir="2700000" algn="tl" rotWithShape="0">
                    <a:schemeClr val="dk1">
                      <a:alpha val="40000"/>
                    </a:schemeClr>
                  </a:outerShdw>
                </a:effectLst>
              </a:rPr>
              <a:t>VAMOS PRATICAR!</a:t>
            </a:r>
          </a:p>
        </p:txBody>
      </p:sp>
    </p:spTree>
    <p:extLst>
      <p:ext uri="{BB962C8B-B14F-4D97-AF65-F5344CB8AC3E}">
        <p14:creationId xmlns:p14="http://schemas.microsoft.com/office/powerpoint/2010/main" val="257870898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de cantos arredondados 1"/>
          <p:cNvSpPr/>
          <p:nvPr/>
        </p:nvSpPr>
        <p:spPr>
          <a:xfrm>
            <a:off x="3461654" y="1783877"/>
            <a:ext cx="5747664" cy="175405"/>
          </a:xfrm>
          <a:prstGeom prst="roundRect">
            <a:avLst/>
          </a:prstGeom>
          <a:solidFill>
            <a:srgbClr val="49B5DB"/>
          </a:solidFill>
          <a:effectLst>
            <a:outerShdw blurRad="50800" dist="25400" dir="5400000" algn="ctr" rotWithShape="0">
              <a:prstClr val="black">
                <a:alpha val="64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pt-BR" sz="4400" dirty="0">
              <a:solidFill>
                <a:srgbClr val="002060"/>
              </a:solidFill>
              <a:cs typeface="Andalus" panose="02020603050405020304" pitchFamily="18" charset="-78"/>
            </a:endParaRPr>
          </a:p>
        </p:txBody>
      </p:sp>
      <p:sp>
        <p:nvSpPr>
          <p:cNvPr id="3" name="Arredondar Retângulo em um Canto Diagonal 2"/>
          <p:cNvSpPr/>
          <p:nvPr/>
        </p:nvSpPr>
        <p:spPr>
          <a:xfrm>
            <a:off x="2000471" y="3699254"/>
            <a:ext cx="5143057" cy="954315"/>
          </a:xfrm>
          <a:prstGeom prst="round2DiagRect">
            <a:avLst>
              <a:gd name="adj1" fmla="val 0"/>
              <a:gd name="adj2" fmla="val 0"/>
            </a:avLst>
          </a:prstGeom>
          <a:solidFill>
            <a:schemeClr val="bg1">
              <a:alpha val="73000"/>
            </a:schemeClr>
          </a:solidFill>
          <a:effectLst>
            <a:outerShdw blurRad="63500" sx="102000" sy="102000" algn="ctr" rotWithShape="0">
              <a:prstClr val="black">
                <a:alpha val="40000"/>
              </a:prstClr>
            </a:outerShdw>
          </a:effectLst>
        </p:spPr>
        <p:txBody>
          <a:bodyPr vert="horz" lIns="91440" tIns="45720" rIns="91440" bIns="45720" rtlCol="0" anchor="ctr" anchorCtr="0">
            <a:noAutofit/>
          </a:bodyPr>
          <a:lstStyle/>
          <a:p>
            <a:pPr algn="ctr"/>
            <a:r>
              <a:rPr lang="pt-BR" sz="4000" b="1" dirty="0">
                <a:ln>
                  <a:solidFill>
                    <a:schemeClr val="bg1">
                      <a:lumMod val="65000"/>
                    </a:schemeClr>
                  </a:solidFill>
                </a:ln>
                <a:solidFill>
                  <a:schemeClr val="tx1">
                    <a:alpha val="98000"/>
                  </a:schemeClr>
                </a:solidFill>
                <a:effectLst>
                  <a:outerShdw blurRad="114300" dist="50800" dir="2700000" algn="ctr" rotWithShape="0">
                    <a:schemeClr val="bg1"/>
                  </a:outerShdw>
                </a:effectLst>
                <a:latin typeface="+mn-lt"/>
                <a:cs typeface="Andalus" panose="02020603050405020304" pitchFamily="18" charset="-78"/>
              </a:rPr>
              <a:t>Até a próxima Oficina!</a:t>
            </a:r>
          </a:p>
        </p:txBody>
      </p:sp>
      <p:sp>
        <p:nvSpPr>
          <p:cNvPr id="4" name="Retângulo de cantos arredondados 3"/>
          <p:cNvSpPr/>
          <p:nvPr/>
        </p:nvSpPr>
        <p:spPr>
          <a:xfrm>
            <a:off x="754912" y="794656"/>
            <a:ext cx="8454405" cy="794301"/>
          </a:xfrm>
          <a:prstGeom prst="roundRect">
            <a:avLst>
              <a:gd name="adj" fmla="val 4422"/>
            </a:avLst>
          </a:prstGeom>
          <a:solidFill>
            <a:srgbClr val="49B5DB"/>
          </a:solidFill>
          <a:effectLst>
            <a:outerShdw blurRad="50800" dist="25400" dir="5400000" algn="ctr" rotWithShape="0">
              <a:prstClr val="black">
                <a:alpha val="64000"/>
              </a:prstClr>
            </a:outerShdw>
          </a:effectLst>
        </p:spPr>
        <p:txBody>
          <a:bodyPr vert="horz" lIns="91440" tIns="45720" rIns="91440" bIns="45720" rtlCol="0" anchor="ctr" anchorCtr="0">
            <a:noAutofit/>
          </a:bodyPr>
          <a:lstStyle/>
          <a:p>
            <a:pPr algn="ctr"/>
            <a:r>
              <a:rPr lang="pt-BR" sz="2400" b="1" dirty="0">
                <a:ln w="3175">
                  <a:noFill/>
                </a:ln>
                <a:solidFill>
                  <a:schemeClr val="bg1"/>
                </a:solidFill>
                <a:effectLst>
                  <a:outerShdw blurRad="38100" dist="38100" dir="2700000" algn="tl">
                    <a:srgbClr val="000000">
                      <a:alpha val="43137"/>
                    </a:srgbClr>
                  </a:outerShdw>
                </a:effectLst>
                <a:cs typeface="Andalus" panose="02020603050405020304" pitchFamily="18" charset="-78"/>
              </a:rPr>
              <a:t>Filtro e formatação condicional.</a:t>
            </a:r>
          </a:p>
        </p:txBody>
      </p:sp>
      <p:sp>
        <p:nvSpPr>
          <p:cNvPr id="5" name="Retângulo de cantos arredondados 4"/>
          <p:cNvSpPr/>
          <p:nvPr/>
        </p:nvSpPr>
        <p:spPr>
          <a:xfrm>
            <a:off x="-65317" y="6393541"/>
            <a:ext cx="3526971" cy="185057"/>
          </a:xfrm>
          <a:prstGeom prst="roundRect">
            <a:avLst/>
          </a:prstGeom>
          <a:solidFill>
            <a:srgbClr val="49B5DB"/>
          </a:solidFill>
          <a:effectLst>
            <a:outerShdw blurRad="50800" dist="25400" dir="5400000" algn="ctr" rotWithShape="0">
              <a:prstClr val="black">
                <a:alpha val="64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pt-BR" sz="4400" dirty="0">
              <a:solidFill>
                <a:srgbClr val="002060"/>
              </a:solidFill>
              <a:cs typeface="Andalus" panose="02020603050405020304" pitchFamily="18" charset="-78"/>
            </a:endParaRPr>
          </a:p>
        </p:txBody>
      </p:sp>
    </p:spTree>
    <p:extLst>
      <p:ext uri="{BB962C8B-B14F-4D97-AF65-F5344CB8AC3E}">
        <p14:creationId xmlns:p14="http://schemas.microsoft.com/office/powerpoint/2010/main" val="421684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1+#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250" fill="hold"/>
                                        <p:tgtEl>
                                          <p:spTgt spid="2"/>
                                        </p:tgtEl>
                                        <p:attrNameLst>
                                          <p:attrName>ppt_x</p:attrName>
                                        </p:attrNameLst>
                                      </p:cBhvr>
                                      <p:tavLst>
                                        <p:tav tm="0">
                                          <p:val>
                                            <p:strVal val="1+#ppt_w/2"/>
                                          </p:val>
                                        </p:tav>
                                        <p:tav tm="100000">
                                          <p:val>
                                            <p:strVal val="#ppt_x"/>
                                          </p:val>
                                        </p:tav>
                                      </p:tavLst>
                                    </p:anim>
                                    <p:anim calcmode="lin" valueType="num">
                                      <p:cBhvr additive="base">
                                        <p:cTn id="12" dur="125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decel="6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250" fill="hold"/>
                                        <p:tgtEl>
                                          <p:spTgt spid="5"/>
                                        </p:tgtEl>
                                        <p:attrNameLst>
                                          <p:attrName>ppt_x</p:attrName>
                                        </p:attrNameLst>
                                      </p:cBhvr>
                                      <p:tavLst>
                                        <p:tav tm="0">
                                          <p:val>
                                            <p:strVal val="0-#ppt_w/2"/>
                                          </p:val>
                                        </p:tav>
                                        <p:tav tm="100000">
                                          <p:val>
                                            <p:strVal val="#ppt_x"/>
                                          </p:val>
                                        </p:tav>
                                      </p:tavLst>
                                    </p:anim>
                                    <p:anim calcmode="lin" valueType="num">
                                      <p:cBhvr additive="base">
                                        <p:cTn id="16" dur="1250" fill="hold"/>
                                        <p:tgtEl>
                                          <p:spTgt spid="5"/>
                                        </p:tgtEl>
                                        <p:attrNameLst>
                                          <p:attrName>ppt_y</p:attrName>
                                        </p:attrNameLst>
                                      </p:cBhvr>
                                      <p:tavLst>
                                        <p:tav tm="0">
                                          <p:val>
                                            <p:strVal val="#ppt_y"/>
                                          </p:val>
                                        </p:tav>
                                        <p:tav tm="100000">
                                          <p:val>
                                            <p:strVal val="#ppt_y"/>
                                          </p:val>
                                        </p:tav>
                                      </p:tavLst>
                                    </p:anim>
                                  </p:childTnLst>
                                </p:cTn>
                              </p:par>
                              <p:par>
                                <p:cTn id="17" presetID="47" presetClass="entr" presetSubtype="0" fill="hold" grpId="0" nodeType="withEffect">
                                  <p:stCondLst>
                                    <p:cond delay="10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750"/>
                                        <p:tgtEl>
                                          <p:spTgt spid="3"/>
                                        </p:tgtEl>
                                      </p:cBhvr>
                                    </p:animEffect>
                                    <p:anim calcmode="lin" valueType="num">
                                      <p:cBhvr>
                                        <p:cTn id="20" dur="750" fill="hold"/>
                                        <p:tgtEl>
                                          <p:spTgt spid="3"/>
                                        </p:tgtEl>
                                        <p:attrNameLst>
                                          <p:attrName>ppt_x</p:attrName>
                                        </p:attrNameLst>
                                      </p:cBhvr>
                                      <p:tavLst>
                                        <p:tav tm="0">
                                          <p:val>
                                            <p:strVal val="#ppt_x"/>
                                          </p:val>
                                        </p:tav>
                                        <p:tav tm="100000">
                                          <p:val>
                                            <p:strVal val="#ppt_x"/>
                                          </p:val>
                                        </p:tav>
                                      </p:tavLst>
                                    </p:anim>
                                    <p:anim calcmode="lin" valueType="num">
                                      <p:cBhvr>
                                        <p:cTn id="21" dur="7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m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36" y="-15240"/>
            <a:ext cx="9149035" cy="6888480"/>
          </a:xfrm>
          <a:prstGeom prst="rect">
            <a:avLst/>
          </a:prstGeom>
        </p:spPr>
      </p:pic>
      <p:grpSp>
        <p:nvGrpSpPr>
          <p:cNvPr id="12" name="Grupo 11"/>
          <p:cNvGrpSpPr/>
          <p:nvPr/>
        </p:nvGrpSpPr>
        <p:grpSpPr>
          <a:xfrm>
            <a:off x="5599797" y="152952"/>
            <a:ext cx="2934186" cy="1553473"/>
            <a:chOff x="5679282" y="255662"/>
            <a:chExt cx="2626518" cy="1553473"/>
          </a:xfrm>
        </p:grpSpPr>
        <p:sp>
          <p:nvSpPr>
            <p:cNvPr id="11" name="Retângulo 10"/>
            <p:cNvSpPr/>
            <p:nvPr/>
          </p:nvSpPr>
          <p:spPr>
            <a:xfrm>
              <a:off x="5691188" y="255662"/>
              <a:ext cx="2614612" cy="1107996"/>
            </a:xfrm>
            <a:prstGeom prst="rect">
              <a:avLst/>
            </a:prstGeom>
            <a:noFill/>
          </p:spPr>
          <p:txBody>
            <a:bodyPr wrap="square" lIns="91440" tIns="45720" rIns="91440" bIns="45720">
              <a:spAutoFit/>
            </a:bodyPr>
            <a:lstStyle/>
            <a:p>
              <a:pPr algn="ctr"/>
              <a:r>
                <a:rPr lang="pt-BR" sz="6600" spc="-150" dirty="0">
                  <a:ln w="0"/>
                  <a:solidFill>
                    <a:srgbClr val="1D7244"/>
                  </a:solidFill>
                  <a:effectLst>
                    <a:outerShdw blurRad="38100" dist="19050" dir="2700000" algn="tl" rotWithShape="0">
                      <a:schemeClr val="dk1">
                        <a:alpha val="40000"/>
                      </a:schemeClr>
                    </a:outerShdw>
                  </a:effectLst>
                </a:rPr>
                <a:t>EXCEL</a:t>
              </a:r>
              <a:endParaRPr lang="pt-BR" sz="5400" b="0" cap="none" spc="-150" dirty="0">
                <a:ln w="0"/>
                <a:solidFill>
                  <a:srgbClr val="1D7244"/>
                </a:solidFill>
                <a:effectLst>
                  <a:outerShdw blurRad="38100" dist="19050" dir="2700000" algn="tl" rotWithShape="0">
                    <a:schemeClr val="dk1">
                      <a:alpha val="40000"/>
                    </a:schemeClr>
                  </a:outerShdw>
                </a:effectLst>
              </a:endParaRPr>
            </a:p>
          </p:txBody>
        </p:sp>
        <p:sp>
          <p:nvSpPr>
            <p:cNvPr id="14" name="Retângulo 13"/>
            <p:cNvSpPr/>
            <p:nvPr/>
          </p:nvSpPr>
          <p:spPr>
            <a:xfrm>
              <a:off x="5679282" y="1162804"/>
              <a:ext cx="2614612" cy="646331"/>
            </a:xfrm>
            <a:prstGeom prst="rect">
              <a:avLst/>
            </a:prstGeom>
            <a:noFill/>
          </p:spPr>
          <p:txBody>
            <a:bodyPr wrap="square" lIns="91440" tIns="45720" rIns="91440" bIns="45720">
              <a:spAutoFit/>
            </a:bodyPr>
            <a:lstStyle/>
            <a:p>
              <a:pPr algn="ctr"/>
              <a:r>
                <a:rPr lang="pt-BR" sz="3600" dirty="0">
                  <a:ln w="0"/>
                  <a:effectLst>
                    <a:outerShdw blurRad="38100" dist="19050" dir="2700000" algn="tl" rotWithShape="0">
                      <a:schemeClr val="dk1">
                        <a:alpha val="40000"/>
                      </a:schemeClr>
                    </a:outerShdw>
                  </a:effectLst>
                </a:rPr>
                <a:t>Módulo I</a:t>
              </a:r>
              <a:endParaRPr lang="pt-BR" sz="2800" b="0" cap="none" dirty="0">
                <a:ln w="0"/>
                <a:effectLst>
                  <a:outerShdw blurRad="38100" dist="19050" dir="2700000" algn="tl" rotWithShape="0">
                    <a:schemeClr val="dk1">
                      <a:alpha val="40000"/>
                    </a:schemeClr>
                  </a:outerShdw>
                </a:effectLst>
              </a:endParaRPr>
            </a:p>
          </p:txBody>
        </p:sp>
      </p:grpSp>
      <p:sp>
        <p:nvSpPr>
          <p:cNvPr id="13" name="Retângulo 12"/>
          <p:cNvSpPr/>
          <p:nvPr/>
        </p:nvSpPr>
        <p:spPr>
          <a:xfrm>
            <a:off x="5451985" y="2967335"/>
            <a:ext cx="2922147" cy="923330"/>
          </a:xfrm>
          <a:prstGeom prst="rect">
            <a:avLst/>
          </a:prstGeom>
          <a:noFill/>
        </p:spPr>
        <p:txBody>
          <a:bodyPr wrap="none" lIns="91440" tIns="45720" rIns="91440" bIns="45720">
            <a:spAutoFit/>
          </a:bodyPr>
          <a:lstStyle/>
          <a:p>
            <a:pPr algn="ctr"/>
            <a:r>
              <a:rPr lang="pt-BR" sz="5400" dirty="0">
                <a:ln w="0"/>
                <a:effectLst>
                  <a:outerShdw blurRad="38100" dist="19050" dir="2700000" algn="tl" rotWithShape="0">
                    <a:schemeClr val="dk1">
                      <a:alpha val="40000"/>
                    </a:schemeClr>
                  </a:outerShdw>
                </a:effectLst>
              </a:rPr>
              <a:t>Regulares</a:t>
            </a:r>
            <a:endParaRPr lang="pt-BR" sz="5400" b="0" cap="none" spc="0" dirty="0">
              <a:ln w="0"/>
              <a:solidFill>
                <a:schemeClr val="tx1"/>
              </a:solidFill>
              <a:effectLst>
                <a:outerShdw blurRad="38100" dist="19050" dir="2700000" algn="tl" rotWithShape="0">
                  <a:schemeClr val="dk1">
                    <a:alpha val="40000"/>
                  </a:schemeClr>
                </a:outerShdw>
              </a:effectLst>
            </a:endParaRPr>
          </a:p>
        </p:txBody>
      </p:sp>
      <p:sp>
        <p:nvSpPr>
          <p:cNvPr id="8" name="Retângulo 7"/>
          <p:cNvSpPr/>
          <p:nvPr/>
        </p:nvSpPr>
        <p:spPr>
          <a:xfrm>
            <a:off x="4939618" y="4898566"/>
            <a:ext cx="4073753" cy="954107"/>
          </a:xfrm>
          <a:prstGeom prst="rect">
            <a:avLst/>
          </a:prstGeom>
          <a:noFill/>
          <a:effectLst>
            <a:outerShdw dir="5400000" algn="ctr" rotWithShape="0">
              <a:schemeClr val="tx1"/>
            </a:outerShdw>
          </a:effectLst>
        </p:spPr>
        <p:txBody>
          <a:bodyPr wrap="square" lIns="91440" tIns="45720" rIns="91440" bIns="45720">
            <a:spAutoFit/>
          </a:bodyPr>
          <a:lstStyle/>
          <a:p>
            <a:pPr marL="457200" indent="-457200">
              <a:buFont typeface="Arial" panose="020B0604020202020204" pitchFamily="34" charset="0"/>
              <a:buChar char="•"/>
            </a:pPr>
            <a:r>
              <a:rPr lang="pt-BR" sz="2800" dirty="0"/>
              <a:t>Função E</a:t>
            </a:r>
          </a:p>
          <a:p>
            <a:pPr marL="457200" indent="-457200">
              <a:buFont typeface="Arial" panose="020B0604020202020204" pitchFamily="34" charset="0"/>
              <a:buChar char="•"/>
            </a:pPr>
            <a:r>
              <a:rPr lang="pt-BR" sz="2800" dirty="0"/>
              <a:t>Função OU</a:t>
            </a:r>
          </a:p>
        </p:txBody>
      </p:sp>
    </p:spTree>
    <p:extLst>
      <p:ext uri="{BB962C8B-B14F-4D97-AF65-F5344CB8AC3E}">
        <p14:creationId xmlns:p14="http://schemas.microsoft.com/office/powerpoint/2010/main" val="96776367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662941" y="2676484"/>
            <a:ext cx="8089173" cy="2462213"/>
          </a:xfrm>
          <a:prstGeom prst="rect">
            <a:avLst/>
          </a:prstGeom>
        </p:spPr>
        <p:txBody>
          <a:bodyPr wrap="square">
            <a:spAutoFit/>
          </a:bodyPr>
          <a:lstStyle/>
          <a:p>
            <a:pPr marL="342900" indent="-342900" algn="just">
              <a:lnSpc>
                <a:spcPct val="150000"/>
              </a:lnSpc>
              <a:spcAft>
                <a:spcPts val="1800"/>
              </a:spcAft>
              <a:buFont typeface="Wingdings" panose="05000000000000000000" pitchFamily="2" charset="2"/>
              <a:buChar char="§"/>
            </a:pPr>
            <a:r>
              <a:rPr lang="pt-BR" sz="2400" b="1" dirty="0"/>
              <a:t>lógico1, lógico2,... </a:t>
            </a:r>
            <a:r>
              <a:rPr lang="pt-BR" sz="2400" dirty="0"/>
              <a:t>(critérios) - são argumentos que realizam somente testes lógicos. Pode ter até 255 argumentos lógicos.  </a:t>
            </a:r>
            <a:endParaRPr lang="pt-BR" sz="2400" b="1" dirty="0"/>
          </a:p>
          <a:p>
            <a:pPr marL="342900" indent="-342900" algn="just">
              <a:lnSpc>
                <a:spcPct val="150000"/>
              </a:lnSpc>
              <a:spcAft>
                <a:spcPts val="1800"/>
              </a:spcAft>
              <a:buFont typeface="Wingdings" panose="05000000000000000000" pitchFamily="2" charset="2"/>
              <a:buChar char="§"/>
            </a:pPr>
            <a:r>
              <a:rPr lang="pt-BR" sz="2400" dirty="0"/>
              <a:t>A função E retorna “VERDADEIRO” apenas se </a:t>
            </a:r>
            <a:r>
              <a:rPr lang="pt-BR" sz="2400" b="1" dirty="0"/>
              <a:t>TODOS </a:t>
            </a:r>
            <a:r>
              <a:rPr lang="pt-BR" sz="2400" dirty="0"/>
              <a:t>os critérios forem verdadeiros. Do contrário, retorna “FALSO”. </a:t>
            </a:r>
          </a:p>
        </p:txBody>
      </p:sp>
      <p:sp>
        <p:nvSpPr>
          <p:cNvPr id="6" name="Título 1">
            <a:extLst>
              <a:ext uri="{FF2B5EF4-FFF2-40B4-BE49-F238E27FC236}">
                <a16:creationId xmlns:a16="http://schemas.microsoft.com/office/drawing/2014/main" xmlns="" id="{EF1653F9-1832-4E90-8D06-CBFA81DFB444}"/>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a:t>Função E</a:t>
            </a:r>
          </a:p>
        </p:txBody>
      </p:sp>
      <p:grpSp>
        <p:nvGrpSpPr>
          <p:cNvPr id="7" name="Grupo 7">
            <a:extLst>
              <a:ext uri="{FF2B5EF4-FFF2-40B4-BE49-F238E27FC236}">
                <a16:creationId xmlns:a16="http://schemas.microsoft.com/office/drawing/2014/main" xmlns="" id="{A1B6F2B6-DCD7-4BCF-85BC-070C894587E8}"/>
              </a:ext>
            </a:extLst>
          </p:cNvPr>
          <p:cNvGrpSpPr/>
          <p:nvPr/>
        </p:nvGrpSpPr>
        <p:grpSpPr>
          <a:xfrm>
            <a:off x="3031127" y="1683854"/>
            <a:ext cx="3081746" cy="623455"/>
            <a:chOff x="1258934" y="1683854"/>
            <a:chExt cx="2493811" cy="623455"/>
          </a:xfrm>
        </p:grpSpPr>
        <p:sp>
          <p:nvSpPr>
            <p:cNvPr id="8" name="Retângulo 7">
              <a:extLst>
                <a:ext uri="{FF2B5EF4-FFF2-40B4-BE49-F238E27FC236}">
                  <a16:creationId xmlns:a16="http://schemas.microsoft.com/office/drawing/2014/main" xmlns="" id="{28B080D0-65D8-4FA5-AB94-6CC408E6B2FA}"/>
                </a:ext>
              </a:extLst>
            </p:cNvPr>
            <p:cNvSpPr/>
            <p:nvPr/>
          </p:nvSpPr>
          <p:spPr>
            <a:xfrm>
              <a:off x="1258934" y="1683854"/>
              <a:ext cx="2493811" cy="623455"/>
            </a:xfrm>
            <a:prstGeom prst="rect">
              <a:avLst/>
            </a:prstGeom>
            <a:solidFill>
              <a:schemeClr val="bg1">
                <a:lumMod val="95000"/>
              </a:schemeClr>
            </a:solidFill>
            <a:ln w="38100">
              <a:solidFill>
                <a:srgbClr val="1C79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CaixaDeTexto 8">
              <a:extLst>
                <a:ext uri="{FF2B5EF4-FFF2-40B4-BE49-F238E27FC236}">
                  <a16:creationId xmlns:a16="http://schemas.microsoft.com/office/drawing/2014/main" xmlns="" id="{54132AB8-A3CF-4BF8-8B91-48A9182022F7}"/>
                </a:ext>
              </a:extLst>
            </p:cNvPr>
            <p:cNvSpPr txBox="1"/>
            <p:nvPr/>
          </p:nvSpPr>
          <p:spPr>
            <a:xfrm>
              <a:off x="1258934" y="1779958"/>
              <a:ext cx="2493810" cy="461665"/>
            </a:xfrm>
            <a:prstGeom prst="rect">
              <a:avLst/>
            </a:prstGeom>
            <a:noFill/>
          </p:spPr>
          <p:txBody>
            <a:bodyPr wrap="square" rtlCol="0">
              <a:spAutoFit/>
            </a:bodyPr>
            <a:lstStyle/>
            <a:p>
              <a:pPr algn="ctr"/>
              <a:r>
                <a:rPr lang="pt-BR" sz="2400" b="1" dirty="0"/>
                <a:t>=E(</a:t>
              </a:r>
              <a:r>
                <a:rPr lang="pt-BR" sz="2400" dirty="0">
                  <a:solidFill>
                    <a:srgbClr val="0070C0"/>
                  </a:solidFill>
                </a:rPr>
                <a:t>lógico1</a:t>
              </a:r>
              <a:r>
                <a:rPr lang="pt-BR" sz="2400" b="1" dirty="0"/>
                <a:t>;</a:t>
              </a:r>
              <a:r>
                <a:rPr lang="pt-BR" sz="2400" dirty="0"/>
                <a:t>[</a:t>
              </a:r>
              <a:r>
                <a:rPr lang="pt-BR" sz="2400" dirty="0">
                  <a:solidFill>
                    <a:srgbClr val="008200"/>
                  </a:solidFill>
                </a:rPr>
                <a:t>lógico2</a:t>
              </a:r>
              <a:r>
                <a:rPr lang="pt-BR" sz="2400" dirty="0"/>
                <a:t>]</a:t>
              </a:r>
              <a:r>
                <a:rPr lang="pt-BR" sz="2400" b="1" dirty="0"/>
                <a:t>;...)</a:t>
              </a:r>
            </a:p>
          </p:txBody>
        </p:sp>
      </p:grpSp>
    </p:spTree>
    <p:extLst>
      <p:ext uri="{BB962C8B-B14F-4D97-AF65-F5344CB8AC3E}">
        <p14:creationId xmlns:p14="http://schemas.microsoft.com/office/powerpoint/2010/main" val="550623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a:stretch/>
        </p:blipFill>
        <p:spPr bwMode="auto">
          <a:xfrm>
            <a:off x="2024401" y="3322187"/>
            <a:ext cx="5095198" cy="3253812"/>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CaixaDeTexto 1"/>
          <p:cNvSpPr txBox="1"/>
          <p:nvPr/>
        </p:nvSpPr>
        <p:spPr>
          <a:xfrm>
            <a:off x="315686" y="1708834"/>
            <a:ext cx="8512628" cy="1480680"/>
          </a:xfrm>
          <a:prstGeom prst="rect">
            <a:avLst/>
          </a:prstGeom>
          <a:solidFill>
            <a:schemeClr val="accent2">
              <a:lumMod val="20000"/>
              <a:lumOff val="80000"/>
            </a:schemeClr>
          </a:solidFill>
          <a:ln w="19050" cmpd="sng">
            <a:solidFill>
              <a:sysClr val="windowText" lastClr="000000"/>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spcAft>
                <a:spcPts val="1200"/>
              </a:spcAft>
            </a:pPr>
            <a:r>
              <a:rPr lang="pt-BR" sz="2400" b="1" dirty="0"/>
              <a:t>CRITÉRIOS</a:t>
            </a:r>
          </a:p>
          <a:p>
            <a:pPr algn="ctr"/>
            <a:r>
              <a:rPr lang="pt-BR" sz="2400" dirty="0"/>
              <a:t>Caso</a:t>
            </a:r>
            <a:r>
              <a:rPr lang="pt-BR" sz="2400" baseline="0" dirty="0"/>
              <a:t> a</a:t>
            </a:r>
            <a:r>
              <a:rPr lang="pt-BR" sz="2400" baseline="0" dirty="0">
                <a:solidFill>
                  <a:schemeClr val="tx1"/>
                </a:solidFill>
              </a:rPr>
              <a:t> </a:t>
            </a:r>
            <a:r>
              <a:rPr lang="pt-BR" sz="2400" b="1" baseline="0" dirty="0">
                <a:solidFill>
                  <a:schemeClr val="tx1"/>
                </a:solidFill>
              </a:rPr>
              <a:t>Cor 1</a:t>
            </a:r>
            <a:r>
              <a:rPr lang="pt-BR" sz="2400" baseline="0" dirty="0">
                <a:solidFill>
                  <a:schemeClr val="tx1"/>
                </a:solidFill>
              </a:rPr>
              <a:t> seja igual a </a:t>
            </a:r>
            <a:r>
              <a:rPr lang="pt-BR" sz="2400" b="1" baseline="0" dirty="0">
                <a:solidFill>
                  <a:schemeClr val="tx1"/>
                </a:solidFill>
              </a:rPr>
              <a:t>Cor 2  </a:t>
            </a:r>
            <a:r>
              <a:rPr lang="pt-BR" sz="2800" b="1" baseline="0" dirty="0">
                <a:solidFill>
                  <a:srgbClr val="00B050"/>
                </a:solidFill>
              </a:rPr>
              <a:t>E</a:t>
            </a:r>
            <a:r>
              <a:rPr lang="pt-BR" sz="2400" b="0" baseline="0" dirty="0"/>
              <a:t> </a:t>
            </a:r>
            <a:r>
              <a:rPr lang="pt-BR" sz="2400" baseline="0" dirty="0"/>
              <a:t>a </a:t>
            </a:r>
            <a:r>
              <a:rPr lang="pt-BR" sz="2400" b="1" baseline="0" dirty="0"/>
              <a:t>Cor 2 </a:t>
            </a:r>
            <a:r>
              <a:rPr lang="pt-BR" sz="2400" baseline="0" dirty="0"/>
              <a:t>seja </a:t>
            </a:r>
            <a:r>
              <a:rPr lang="pt-BR" sz="2400" baseline="0" dirty="0">
                <a:solidFill>
                  <a:schemeClr val="tx1"/>
                </a:solidFill>
              </a:rPr>
              <a:t>igual </a:t>
            </a:r>
            <a:r>
              <a:rPr lang="pt-BR" sz="2400" baseline="0" dirty="0"/>
              <a:t>a </a:t>
            </a:r>
            <a:r>
              <a:rPr lang="pt-BR" sz="2400" b="1" baseline="0" dirty="0"/>
              <a:t>Cor 3,</a:t>
            </a:r>
            <a:r>
              <a:rPr lang="pt-BR" sz="2400" baseline="0" dirty="0"/>
              <a:t> retornar “VERDADEIRO”, caso contrário, retornar “FALSO”.</a:t>
            </a:r>
            <a:endParaRPr lang="pt-BR" sz="2400" dirty="0"/>
          </a:p>
        </p:txBody>
      </p:sp>
      <p:pic>
        <p:nvPicPr>
          <p:cNvPr id="6" name="Imagem 5"/>
          <p:cNvPicPr>
            <a:picLocks noChangeAspect="1"/>
          </p:cNvPicPr>
          <p:nvPr/>
        </p:nvPicPr>
        <p:blipFill rotWithShape="1">
          <a:blip r:embed="rId5"/>
          <a:srcRect l="27895" t="26655" r="66491" b="66608"/>
          <a:stretch/>
        </p:blipFill>
        <p:spPr>
          <a:xfrm>
            <a:off x="201369" y="828990"/>
            <a:ext cx="770021" cy="577517"/>
          </a:xfrm>
          <a:prstGeom prst="rect">
            <a:avLst/>
          </a:prstGeom>
        </p:spPr>
      </p:pic>
      <p:grpSp>
        <p:nvGrpSpPr>
          <p:cNvPr id="7" name="Grupo 7">
            <a:extLst>
              <a:ext uri="{FF2B5EF4-FFF2-40B4-BE49-F238E27FC236}">
                <a16:creationId xmlns:a16="http://schemas.microsoft.com/office/drawing/2014/main" xmlns="" id="{A1B6F2B6-DCD7-4BCF-85BC-070C894587E8}"/>
              </a:ext>
            </a:extLst>
          </p:cNvPr>
          <p:cNvGrpSpPr/>
          <p:nvPr/>
        </p:nvGrpSpPr>
        <p:grpSpPr>
          <a:xfrm>
            <a:off x="3031127" y="730443"/>
            <a:ext cx="3081746" cy="623455"/>
            <a:chOff x="1258934" y="1683854"/>
            <a:chExt cx="2493811" cy="623455"/>
          </a:xfrm>
        </p:grpSpPr>
        <p:sp>
          <p:nvSpPr>
            <p:cNvPr id="8" name="Retângulo 7">
              <a:extLst>
                <a:ext uri="{FF2B5EF4-FFF2-40B4-BE49-F238E27FC236}">
                  <a16:creationId xmlns:a16="http://schemas.microsoft.com/office/drawing/2014/main" xmlns="" id="{28B080D0-65D8-4FA5-AB94-6CC408E6B2FA}"/>
                </a:ext>
              </a:extLst>
            </p:cNvPr>
            <p:cNvSpPr/>
            <p:nvPr/>
          </p:nvSpPr>
          <p:spPr>
            <a:xfrm>
              <a:off x="1258934" y="1683854"/>
              <a:ext cx="2493811" cy="623455"/>
            </a:xfrm>
            <a:prstGeom prst="rect">
              <a:avLst/>
            </a:prstGeom>
            <a:solidFill>
              <a:schemeClr val="bg1">
                <a:lumMod val="95000"/>
              </a:schemeClr>
            </a:solidFill>
            <a:ln w="38100">
              <a:solidFill>
                <a:srgbClr val="1C79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CaixaDeTexto 8">
              <a:extLst>
                <a:ext uri="{FF2B5EF4-FFF2-40B4-BE49-F238E27FC236}">
                  <a16:creationId xmlns:a16="http://schemas.microsoft.com/office/drawing/2014/main" xmlns="" id="{54132AB8-A3CF-4BF8-8B91-48A9182022F7}"/>
                </a:ext>
              </a:extLst>
            </p:cNvPr>
            <p:cNvSpPr txBox="1"/>
            <p:nvPr/>
          </p:nvSpPr>
          <p:spPr>
            <a:xfrm>
              <a:off x="1258934" y="1779958"/>
              <a:ext cx="2493810" cy="461665"/>
            </a:xfrm>
            <a:prstGeom prst="rect">
              <a:avLst/>
            </a:prstGeom>
            <a:noFill/>
          </p:spPr>
          <p:txBody>
            <a:bodyPr wrap="square" rtlCol="0">
              <a:spAutoFit/>
            </a:bodyPr>
            <a:lstStyle/>
            <a:p>
              <a:pPr algn="ctr"/>
              <a:r>
                <a:rPr lang="pt-BR" sz="2400" b="1" dirty="0"/>
                <a:t>=E(</a:t>
              </a:r>
              <a:r>
                <a:rPr lang="pt-BR" sz="2400" dirty="0">
                  <a:solidFill>
                    <a:srgbClr val="0070C0"/>
                  </a:solidFill>
                </a:rPr>
                <a:t>lógico1</a:t>
              </a:r>
              <a:r>
                <a:rPr lang="pt-BR" sz="2400" b="1" dirty="0"/>
                <a:t>;</a:t>
              </a:r>
              <a:r>
                <a:rPr lang="pt-BR" sz="2400" dirty="0"/>
                <a:t>[</a:t>
              </a:r>
              <a:r>
                <a:rPr lang="pt-BR" sz="2400" dirty="0">
                  <a:solidFill>
                    <a:srgbClr val="008200"/>
                  </a:solidFill>
                </a:rPr>
                <a:t>lógico2</a:t>
              </a:r>
              <a:r>
                <a:rPr lang="pt-BR" sz="2400" dirty="0"/>
                <a:t>]</a:t>
              </a:r>
              <a:r>
                <a:rPr lang="pt-BR" sz="2400" b="1" dirty="0"/>
                <a:t>;...)</a:t>
              </a:r>
            </a:p>
          </p:txBody>
        </p:sp>
      </p:grpSp>
    </p:spTree>
    <p:extLst>
      <p:ext uri="{BB962C8B-B14F-4D97-AF65-F5344CB8AC3E}">
        <p14:creationId xmlns:p14="http://schemas.microsoft.com/office/powerpoint/2010/main" val="1262217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662940" y="2662765"/>
            <a:ext cx="8089173" cy="3016210"/>
          </a:xfrm>
          <a:prstGeom prst="rect">
            <a:avLst/>
          </a:prstGeom>
        </p:spPr>
        <p:txBody>
          <a:bodyPr wrap="square">
            <a:spAutoFit/>
          </a:bodyPr>
          <a:lstStyle/>
          <a:p>
            <a:pPr marL="342900" indent="-342900" algn="just">
              <a:lnSpc>
                <a:spcPct val="150000"/>
              </a:lnSpc>
              <a:spcAft>
                <a:spcPts val="1800"/>
              </a:spcAft>
              <a:buFont typeface="Wingdings" panose="05000000000000000000" pitchFamily="2" charset="2"/>
              <a:buChar char="§"/>
            </a:pPr>
            <a:r>
              <a:rPr lang="pt-BR" sz="2400" b="1" dirty="0"/>
              <a:t>lógico1, lógico2,... </a:t>
            </a:r>
            <a:r>
              <a:rPr lang="pt-BR" sz="2400" dirty="0"/>
              <a:t>(critérios) - são argumentos que realizam somente testes lógicos. Pode ter até 255 argumentos lógicos.  </a:t>
            </a:r>
            <a:endParaRPr lang="pt-BR" sz="2400" b="1" dirty="0"/>
          </a:p>
          <a:p>
            <a:pPr marL="342900" indent="-342900" algn="just">
              <a:lnSpc>
                <a:spcPct val="150000"/>
              </a:lnSpc>
              <a:spcAft>
                <a:spcPts val="1800"/>
              </a:spcAft>
              <a:buFont typeface="Wingdings" panose="05000000000000000000" pitchFamily="2" charset="2"/>
              <a:buChar char="§"/>
            </a:pPr>
            <a:r>
              <a:rPr lang="pt-BR" sz="2400" dirty="0"/>
              <a:t>A função OU retorna “VERDADEIRO” se, pelo menos, </a:t>
            </a:r>
            <a:r>
              <a:rPr lang="pt-BR" sz="2400" b="1" dirty="0"/>
              <a:t>UM</a:t>
            </a:r>
            <a:r>
              <a:rPr lang="pt-BR" sz="2400" dirty="0"/>
              <a:t> dos critérios for verdadeiro. Retorna “FALSO” se todos critérios forem falsos. </a:t>
            </a:r>
          </a:p>
        </p:txBody>
      </p:sp>
      <p:sp>
        <p:nvSpPr>
          <p:cNvPr id="5" name="Título 1">
            <a:extLst>
              <a:ext uri="{FF2B5EF4-FFF2-40B4-BE49-F238E27FC236}">
                <a16:creationId xmlns:a16="http://schemas.microsoft.com/office/drawing/2014/main" xmlns="" id="{EF1653F9-1832-4E90-8D06-CBFA81DFB444}"/>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a:t>Função OU</a:t>
            </a:r>
          </a:p>
        </p:txBody>
      </p:sp>
      <p:grpSp>
        <p:nvGrpSpPr>
          <p:cNvPr id="6" name="Grupo 7">
            <a:extLst>
              <a:ext uri="{FF2B5EF4-FFF2-40B4-BE49-F238E27FC236}">
                <a16:creationId xmlns:a16="http://schemas.microsoft.com/office/drawing/2014/main" xmlns="" id="{A1B6F2B6-DCD7-4BCF-85BC-070C894587E8}"/>
              </a:ext>
            </a:extLst>
          </p:cNvPr>
          <p:cNvGrpSpPr/>
          <p:nvPr/>
        </p:nvGrpSpPr>
        <p:grpSpPr>
          <a:xfrm>
            <a:off x="2868114" y="1683854"/>
            <a:ext cx="3407773" cy="623455"/>
            <a:chOff x="1184058" y="1683854"/>
            <a:chExt cx="2757639" cy="623455"/>
          </a:xfrm>
        </p:grpSpPr>
        <p:sp>
          <p:nvSpPr>
            <p:cNvPr id="8" name="Retângulo 7">
              <a:extLst>
                <a:ext uri="{FF2B5EF4-FFF2-40B4-BE49-F238E27FC236}">
                  <a16:creationId xmlns:a16="http://schemas.microsoft.com/office/drawing/2014/main" xmlns="" id="{28B080D0-65D8-4FA5-AB94-6CC408E6B2FA}"/>
                </a:ext>
              </a:extLst>
            </p:cNvPr>
            <p:cNvSpPr/>
            <p:nvPr/>
          </p:nvSpPr>
          <p:spPr>
            <a:xfrm>
              <a:off x="1184058" y="1683854"/>
              <a:ext cx="2757639" cy="623455"/>
            </a:xfrm>
            <a:prstGeom prst="rect">
              <a:avLst/>
            </a:prstGeom>
            <a:solidFill>
              <a:schemeClr val="bg1">
                <a:lumMod val="95000"/>
              </a:schemeClr>
            </a:solidFill>
            <a:ln w="38100">
              <a:solidFill>
                <a:srgbClr val="1C79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CaixaDeTexto 8">
              <a:extLst>
                <a:ext uri="{FF2B5EF4-FFF2-40B4-BE49-F238E27FC236}">
                  <a16:creationId xmlns:a16="http://schemas.microsoft.com/office/drawing/2014/main" xmlns="" id="{54132AB8-A3CF-4BF8-8B91-48A9182022F7}"/>
                </a:ext>
              </a:extLst>
            </p:cNvPr>
            <p:cNvSpPr txBox="1"/>
            <p:nvPr/>
          </p:nvSpPr>
          <p:spPr>
            <a:xfrm>
              <a:off x="1258934" y="1779958"/>
              <a:ext cx="2682762" cy="461665"/>
            </a:xfrm>
            <a:prstGeom prst="rect">
              <a:avLst/>
            </a:prstGeom>
            <a:noFill/>
          </p:spPr>
          <p:txBody>
            <a:bodyPr wrap="square" rtlCol="0">
              <a:spAutoFit/>
            </a:bodyPr>
            <a:lstStyle/>
            <a:p>
              <a:pPr algn="ctr"/>
              <a:r>
                <a:rPr lang="pt-BR" sz="2400" b="1" dirty="0"/>
                <a:t>=OU(</a:t>
              </a:r>
              <a:r>
                <a:rPr lang="pt-BR" sz="2400" dirty="0">
                  <a:solidFill>
                    <a:srgbClr val="0070C0"/>
                  </a:solidFill>
                </a:rPr>
                <a:t>lógico1</a:t>
              </a:r>
              <a:r>
                <a:rPr lang="pt-BR" sz="2400" b="1" dirty="0"/>
                <a:t>;</a:t>
              </a:r>
              <a:r>
                <a:rPr lang="pt-BR" sz="2400" dirty="0"/>
                <a:t>[</a:t>
              </a:r>
              <a:r>
                <a:rPr lang="pt-BR" sz="2400" dirty="0">
                  <a:solidFill>
                    <a:srgbClr val="008200"/>
                  </a:solidFill>
                </a:rPr>
                <a:t>lógico2</a:t>
              </a:r>
              <a:r>
                <a:rPr lang="pt-BR" sz="2400" dirty="0"/>
                <a:t>]</a:t>
              </a:r>
              <a:r>
                <a:rPr lang="pt-BR" sz="2400" b="1" dirty="0"/>
                <a:t>;...)</a:t>
              </a:r>
            </a:p>
          </p:txBody>
        </p:sp>
      </p:grpSp>
    </p:spTree>
    <p:extLst>
      <p:ext uri="{BB962C8B-B14F-4D97-AF65-F5344CB8AC3E}">
        <p14:creationId xmlns:p14="http://schemas.microsoft.com/office/powerpoint/2010/main" val="2392480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1"/>
          <p:cNvSpPr txBox="1"/>
          <p:nvPr/>
        </p:nvSpPr>
        <p:spPr>
          <a:xfrm>
            <a:off x="315686" y="1674459"/>
            <a:ext cx="8512629" cy="1515055"/>
          </a:xfrm>
          <a:prstGeom prst="rect">
            <a:avLst/>
          </a:prstGeom>
          <a:solidFill>
            <a:schemeClr val="accent2">
              <a:lumMod val="20000"/>
              <a:lumOff val="80000"/>
            </a:schemeClr>
          </a:solidFill>
          <a:ln w="19050" cmpd="sng">
            <a:solidFill>
              <a:sysClr val="windowText" lastClr="000000"/>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spcAft>
                <a:spcPts val="1200"/>
              </a:spcAft>
            </a:pPr>
            <a:r>
              <a:rPr lang="pt-BR" sz="2400" b="1" dirty="0"/>
              <a:t>CRITÉRIOS</a:t>
            </a:r>
          </a:p>
          <a:p>
            <a:pPr algn="ctr"/>
            <a:r>
              <a:rPr lang="pt-BR" sz="2400" dirty="0"/>
              <a:t>Caso</a:t>
            </a:r>
            <a:r>
              <a:rPr lang="pt-BR" sz="2400" baseline="0" dirty="0"/>
              <a:t> a</a:t>
            </a:r>
            <a:r>
              <a:rPr lang="pt-BR" sz="2400" baseline="0" dirty="0">
                <a:solidFill>
                  <a:schemeClr val="tx1"/>
                </a:solidFill>
              </a:rPr>
              <a:t> </a:t>
            </a:r>
            <a:r>
              <a:rPr lang="pt-BR" sz="2400" b="1" baseline="0" dirty="0">
                <a:solidFill>
                  <a:schemeClr val="tx1"/>
                </a:solidFill>
              </a:rPr>
              <a:t>Cor 1</a:t>
            </a:r>
            <a:r>
              <a:rPr lang="pt-BR" sz="2400" baseline="0" dirty="0">
                <a:solidFill>
                  <a:schemeClr val="tx1"/>
                </a:solidFill>
              </a:rPr>
              <a:t> seja igual a </a:t>
            </a:r>
            <a:r>
              <a:rPr lang="pt-BR" sz="2400" b="1" baseline="0" dirty="0">
                <a:solidFill>
                  <a:schemeClr val="tx1"/>
                </a:solidFill>
              </a:rPr>
              <a:t>Cor </a:t>
            </a:r>
            <a:r>
              <a:rPr lang="pt-BR" sz="2400" b="1" dirty="0">
                <a:solidFill>
                  <a:schemeClr val="tx1"/>
                </a:solidFill>
              </a:rPr>
              <a:t>2</a:t>
            </a:r>
            <a:r>
              <a:rPr lang="pt-BR" sz="2400" b="1" baseline="0" dirty="0">
                <a:solidFill>
                  <a:schemeClr val="tx1"/>
                </a:solidFill>
              </a:rPr>
              <a:t> </a:t>
            </a:r>
            <a:r>
              <a:rPr lang="pt-BR" sz="2400" b="1" baseline="0" dirty="0">
                <a:solidFill>
                  <a:srgbClr val="00B050"/>
                </a:solidFill>
              </a:rPr>
              <a:t>OU</a:t>
            </a:r>
            <a:r>
              <a:rPr lang="pt-BR" sz="2400" b="0" baseline="0" dirty="0">
                <a:solidFill>
                  <a:srgbClr val="00B050"/>
                </a:solidFill>
              </a:rPr>
              <a:t> </a:t>
            </a:r>
            <a:r>
              <a:rPr lang="pt-BR" sz="2400" baseline="0" dirty="0"/>
              <a:t>a </a:t>
            </a:r>
            <a:r>
              <a:rPr lang="pt-BR" sz="2400" b="1" baseline="0" dirty="0"/>
              <a:t>Cor 2 </a:t>
            </a:r>
            <a:r>
              <a:rPr lang="pt-BR" sz="2400" baseline="0" dirty="0"/>
              <a:t>seja </a:t>
            </a:r>
            <a:r>
              <a:rPr lang="pt-BR" sz="2400" baseline="0" dirty="0">
                <a:solidFill>
                  <a:schemeClr val="tx1"/>
                </a:solidFill>
              </a:rPr>
              <a:t>igual </a:t>
            </a:r>
            <a:r>
              <a:rPr lang="pt-BR" sz="2400" baseline="0" dirty="0"/>
              <a:t>a </a:t>
            </a:r>
            <a:r>
              <a:rPr lang="pt-BR" sz="2400" b="1" baseline="0" dirty="0"/>
              <a:t>Cor 3,</a:t>
            </a:r>
            <a:r>
              <a:rPr lang="pt-BR" sz="2400" baseline="0" dirty="0"/>
              <a:t> retornar “VERDADEIRO”, caso contrário, retornar “FALSO”.</a:t>
            </a:r>
            <a:endParaRPr lang="pt-BR" sz="2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4" y="3310309"/>
            <a:ext cx="5134713" cy="3264663"/>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 name="Imagem 5"/>
          <p:cNvPicPr>
            <a:picLocks noChangeAspect="1"/>
          </p:cNvPicPr>
          <p:nvPr/>
        </p:nvPicPr>
        <p:blipFill rotWithShape="1">
          <a:blip r:embed="rId4"/>
          <a:srcRect l="27895" t="26655" r="66491" b="66608"/>
          <a:stretch/>
        </p:blipFill>
        <p:spPr>
          <a:xfrm>
            <a:off x="201369" y="828990"/>
            <a:ext cx="770021" cy="577517"/>
          </a:xfrm>
          <a:prstGeom prst="rect">
            <a:avLst/>
          </a:prstGeom>
        </p:spPr>
      </p:pic>
      <p:grpSp>
        <p:nvGrpSpPr>
          <p:cNvPr id="7" name="Grupo 7">
            <a:extLst>
              <a:ext uri="{FF2B5EF4-FFF2-40B4-BE49-F238E27FC236}">
                <a16:creationId xmlns:a16="http://schemas.microsoft.com/office/drawing/2014/main" xmlns="" id="{A1B6F2B6-DCD7-4BCF-85BC-070C894587E8}"/>
              </a:ext>
            </a:extLst>
          </p:cNvPr>
          <p:cNvGrpSpPr/>
          <p:nvPr/>
        </p:nvGrpSpPr>
        <p:grpSpPr>
          <a:xfrm>
            <a:off x="2908935" y="730443"/>
            <a:ext cx="3326130" cy="623455"/>
            <a:chOff x="1258934" y="1683854"/>
            <a:chExt cx="2691572" cy="623455"/>
          </a:xfrm>
        </p:grpSpPr>
        <p:sp>
          <p:nvSpPr>
            <p:cNvPr id="8" name="Retângulo 7">
              <a:extLst>
                <a:ext uri="{FF2B5EF4-FFF2-40B4-BE49-F238E27FC236}">
                  <a16:creationId xmlns:a16="http://schemas.microsoft.com/office/drawing/2014/main" xmlns="" id="{28B080D0-65D8-4FA5-AB94-6CC408E6B2FA}"/>
                </a:ext>
              </a:extLst>
            </p:cNvPr>
            <p:cNvSpPr/>
            <p:nvPr/>
          </p:nvSpPr>
          <p:spPr>
            <a:xfrm>
              <a:off x="1258934" y="1683854"/>
              <a:ext cx="2691572" cy="623455"/>
            </a:xfrm>
            <a:prstGeom prst="rect">
              <a:avLst/>
            </a:prstGeom>
            <a:solidFill>
              <a:schemeClr val="bg1">
                <a:lumMod val="95000"/>
              </a:schemeClr>
            </a:solidFill>
            <a:ln w="38100">
              <a:solidFill>
                <a:srgbClr val="1C79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CaixaDeTexto 8">
              <a:extLst>
                <a:ext uri="{FF2B5EF4-FFF2-40B4-BE49-F238E27FC236}">
                  <a16:creationId xmlns:a16="http://schemas.microsoft.com/office/drawing/2014/main" xmlns="" id="{54132AB8-A3CF-4BF8-8B91-48A9182022F7}"/>
                </a:ext>
              </a:extLst>
            </p:cNvPr>
            <p:cNvSpPr txBox="1"/>
            <p:nvPr/>
          </p:nvSpPr>
          <p:spPr>
            <a:xfrm>
              <a:off x="1258934" y="1779958"/>
              <a:ext cx="2691572" cy="461665"/>
            </a:xfrm>
            <a:prstGeom prst="rect">
              <a:avLst/>
            </a:prstGeom>
            <a:noFill/>
          </p:spPr>
          <p:txBody>
            <a:bodyPr wrap="square" rtlCol="0">
              <a:spAutoFit/>
            </a:bodyPr>
            <a:lstStyle/>
            <a:p>
              <a:pPr algn="ctr"/>
              <a:r>
                <a:rPr lang="pt-BR" sz="2400" b="1" dirty="0"/>
                <a:t>=OU(</a:t>
              </a:r>
              <a:r>
                <a:rPr lang="pt-BR" sz="2400" dirty="0">
                  <a:solidFill>
                    <a:srgbClr val="0070C0"/>
                  </a:solidFill>
                </a:rPr>
                <a:t>lógico1</a:t>
              </a:r>
              <a:r>
                <a:rPr lang="pt-BR" sz="2400" b="1" dirty="0"/>
                <a:t>;</a:t>
              </a:r>
              <a:r>
                <a:rPr lang="pt-BR" sz="2400" dirty="0"/>
                <a:t>[</a:t>
              </a:r>
              <a:r>
                <a:rPr lang="pt-BR" sz="2400" dirty="0">
                  <a:solidFill>
                    <a:srgbClr val="008200"/>
                  </a:solidFill>
                </a:rPr>
                <a:t>lógico2</a:t>
              </a:r>
              <a:r>
                <a:rPr lang="pt-BR" sz="2400" dirty="0"/>
                <a:t>]</a:t>
              </a:r>
              <a:r>
                <a:rPr lang="pt-BR" sz="2400" b="1" dirty="0"/>
                <a:t>;...)</a:t>
              </a:r>
            </a:p>
          </p:txBody>
        </p:sp>
      </p:grpSp>
    </p:spTree>
    <p:extLst>
      <p:ext uri="{BB962C8B-B14F-4D97-AF65-F5344CB8AC3E}">
        <p14:creationId xmlns:p14="http://schemas.microsoft.com/office/powerpoint/2010/main" val="3583831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ta em curva para cima 6"/>
          <p:cNvSpPr/>
          <p:nvPr/>
        </p:nvSpPr>
        <p:spPr>
          <a:xfrm>
            <a:off x="624912" y="5905951"/>
            <a:ext cx="1238177" cy="513899"/>
          </a:xfrm>
          <a:prstGeom prst="curvedUp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pt-BR" sz="1100" dirty="0">
              <a:solidFill>
                <a:schemeClr val="tx1"/>
              </a:solidFill>
            </a:endParaRPr>
          </a:p>
        </p:txBody>
      </p:sp>
      <p:sp>
        <p:nvSpPr>
          <p:cNvPr id="8" name="Seta em curva para cima 7"/>
          <p:cNvSpPr/>
          <p:nvPr/>
        </p:nvSpPr>
        <p:spPr>
          <a:xfrm>
            <a:off x="611058" y="5883283"/>
            <a:ext cx="2266877" cy="727067"/>
          </a:xfrm>
          <a:prstGeom prst="curvedUpArrow">
            <a:avLst>
              <a:gd name="adj1" fmla="val 22421"/>
              <a:gd name="adj2" fmla="val 50000"/>
              <a:gd name="adj3" fmla="val 25000"/>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pt-BR" sz="1100" dirty="0">
              <a:solidFill>
                <a:schemeClr val="tx1"/>
              </a:solidFill>
            </a:endParaRPr>
          </a:p>
        </p:txBody>
      </p:sp>
      <p:grpSp>
        <p:nvGrpSpPr>
          <p:cNvPr id="5" name="Grupo 4"/>
          <p:cNvGrpSpPr/>
          <p:nvPr/>
        </p:nvGrpSpPr>
        <p:grpSpPr>
          <a:xfrm>
            <a:off x="117872" y="1501263"/>
            <a:ext cx="8974161" cy="4349268"/>
            <a:chOff x="117872" y="1240002"/>
            <a:chExt cx="8974161" cy="4349268"/>
          </a:xfrm>
        </p:grpSpPr>
        <p:grpSp>
          <p:nvGrpSpPr>
            <p:cNvPr id="2" name="Grupo 1"/>
            <p:cNvGrpSpPr/>
            <p:nvPr/>
          </p:nvGrpSpPr>
          <p:grpSpPr>
            <a:xfrm>
              <a:off x="117872" y="1240002"/>
              <a:ext cx="8974161" cy="4349268"/>
              <a:chOff x="117872" y="1240002"/>
              <a:chExt cx="7511933" cy="3640608"/>
            </a:xfrm>
          </p:grpSpPr>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25109"/>
              <a:stretch/>
            </p:blipFill>
            <p:spPr bwMode="auto">
              <a:xfrm>
                <a:off x="117872" y="1240002"/>
                <a:ext cx="7483078" cy="3640608"/>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87322"/>
              <a:stretch/>
            </p:blipFill>
            <p:spPr bwMode="auto">
              <a:xfrm>
                <a:off x="6363009" y="1240002"/>
                <a:ext cx="1266796" cy="364060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Lst>
            </p:spPr>
          </p:pic>
        </p:grpSp>
        <p:sp>
          <p:nvSpPr>
            <p:cNvPr id="4" name="Retângulo 3"/>
            <p:cNvSpPr/>
            <p:nvPr/>
          </p:nvSpPr>
          <p:spPr>
            <a:xfrm>
              <a:off x="3191480" y="2036620"/>
              <a:ext cx="1427018" cy="235527"/>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9" name="Retângulo 8"/>
            <p:cNvSpPr/>
            <p:nvPr/>
          </p:nvSpPr>
          <p:spPr>
            <a:xfrm>
              <a:off x="3191480" y="2392131"/>
              <a:ext cx="1427018" cy="235527"/>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10" name="Retângulo 9"/>
            <p:cNvSpPr/>
            <p:nvPr/>
          </p:nvSpPr>
          <p:spPr>
            <a:xfrm>
              <a:off x="3191480" y="2697672"/>
              <a:ext cx="1427018" cy="235527"/>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11" name="Retângulo 10"/>
            <p:cNvSpPr/>
            <p:nvPr/>
          </p:nvSpPr>
          <p:spPr>
            <a:xfrm>
              <a:off x="3191480" y="3017069"/>
              <a:ext cx="1427018" cy="235527"/>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12" name="Retângulo 11"/>
            <p:cNvSpPr/>
            <p:nvPr/>
          </p:nvSpPr>
          <p:spPr>
            <a:xfrm>
              <a:off x="3191480" y="3339705"/>
              <a:ext cx="1427018" cy="235527"/>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13" name="Retângulo 12"/>
            <p:cNvSpPr/>
            <p:nvPr/>
          </p:nvSpPr>
          <p:spPr>
            <a:xfrm>
              <a:off x="4684935" y="2036620"/>
              <a:ext cx="1368499" cy="225869"/>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14" name="Retângulo 13"/>
            <p:cNvSpPr/>
            <p:nvPr/>
          </p:nvSpPr>
          <p:spPr>
            <a:xfrm>
              <a:off x="4684935" y="2392131"/>
              <a:ext cx="1368499" cy="225869"/>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15" name="Retângulo 14"/>
            <p:cNvSpPr/>
            <p:nvPr/>
          </p:nvSpPr>
          <p:spPr>
            <a:xfrm>
              <a:off x="4684935" y="2697672"/>
              <a:ext cx="1368499" cy="225869"/>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16" name="Retângulo 15"/>
            <p:cNvSpPr/>
            <p:nvPr/>
          </p:nvSpPr>
          <p:spPr>
            <a:xfrm>
              <a:off x="4684935" y="3017069"/>
              <a:ext cx="1368499" cy="225869"/>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17" name="Retângulo 16"/>
            <p:cNvSpPr/>
            <p:nvPr/>
          </p:nvSpPr>
          <p:spPr>
            <a:xfrm>
              <a:off x="4684935" y="3339705"/>
              <a:ext cx="1368499" cy="225869"/>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18" name="Retângulo 17"/>
            <p:cNvSpPr/>
            <p:nvPr/>
          </p:nvSpPr>
          <p:spPr>
            <a:xfrm>
              <a:off x="6169471" y="2022765"/>
              <a:ext cx="1374710" cy="239724"/>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19" name="Retângulo 18"/>
            <p:cNvSpPr/>
            <p:nvPr/>
          </p:nvSpPr>
          <p:spPr>
            <a:xfrm>
              <a:off x="6169471" y="2378276"/>
              <a:ext cx="1374710" cy="226894"/>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20" name="Retângulo 19"/>
            <p:cNvSpPr/>
            <p:nvPr/>
          </p:nvSpPr>
          <p:spPr>
            <a:xfrm>
              <a:off x="6169471" y="2683817"/>
              <a:ext cx="1374710" cy="226894"/>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21" name="Retângulo 20"/>
            <p:cNvSpPr/>
            <p:nvPr/>
          </p:nvSpPr>
          <p:spPr>
            <a:xfrm>
              <a:off x="6169471" y="3003214"/>
              <a:ext cx="1374710" cy="226894"/>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22" name="Retângulo 21"/>
            <p:cNvSpPr/>
            <p:nvPr/>
          </p:nvSpPr>
          <p:spPr>
            <a:xfrm>
              <a:off x="6169471" y="3325850"/>
              <a:ext cx="1374710" cy="226894"/>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23" name="Retângulo 22"/>
            <p:cNvSpPr/>
            <p:nvPr/>
          </p:nvSpPr>
          <p:spPr>
            <a:xfrm>
              <a:off x="7616353" y="2036620"/>
              <a:ext cx="1427018" cy="235527"/>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24" name="Retângulo 23"/>
            <p:cNvSpPr/>
            <p:nvPr/>
          </p:nvSpPr>
          <p:spPr>
            <a:xfrm>
              <a:off x="7616353" y="2392131"/>
              <a:ext cx="1427018" cy="235527"/>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25" name="Retângulo 24"/>
            <p:cNvSpPr/>
            <p:nvPr/>
          </p:nvSpPr>
          <p:spPr>
            <a:xfrm>
              <a:off x="7616353" y="2697672"/>
              <a:ext cx="1427018" cy="235527"/>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26" name="Retângulo 25"/>
            <p:cNvSpPr/>
            <p:nvPr/>
          </p:nvSpPr>
          <p:spPr>
            <a:xfrm>
              <a:off x="7616353" y="3017069"/>
              <a:ext cx="1427018" cy="235527"/>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27" name="Retângulo 26"/>
            <p:cNvSpPr/>
            <p:nvPr/>
          </p:nvSpPr>
          <p:spPr>
            <a:xfrm>
              <a:off x="7616353" y="3339705"/>
              <a:ext cx="1427018" cy="235527"/>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28" name="Retângulo 27"/>
            <p:cNvSpPr/>
            <p:nvPr/>
          </p:nvSpPr>
          <p:spPr>
            <a:xfrm>
              <a:off x="3182560" y="3968288"/>
              <a:ext cx="1427018" cy="235527"/>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29" name="Retângulo 28"/>
            <p:cNvSpPr/>
            <p:nvPr/>
          </p:nvSpPr>
          <p:spPr>
            <a:xfrm>
              <a:off x="3182560" y="4329250"/>
              <a:ext cx="1427018" cy="212627"/>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30" name="Retângulo 29"/>
            <p:cNvSpPr/>
            <p:nvPr/>
          </p:nvSpPr>
          <p:spPr>
            <a:xfrm>
              <a:off x="3182560" y="4670906"/>
              <a:ext cx="1427018" cy="189628"/>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31" name="Retângulo 30"/>
            <p:cNvSpPr/>
            <p:nvPr/>
          </p:nvSpPr>
          <p:spPr>
            <a:xfrm>
              <a:off x="3182560" y="4947997"/>
              <a:ext cx="1427018" cy="235527"/>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32" name="Retângulo 31"/>
            <p:cNvSpPr/>
            <p:nvPr/>
          </p:nvSpPr>
          <p:spPr>
            <a:xfrm>
              <a:off x="3197572" y="5270987"/>
              <a:ext cx="1407545" cy="235180"/>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48" name="Retângulo 47"/>
            <p:cNvSpPr/>
            <p:nvPr/>
          </p:nvSpPr>
          <p:spPr>
            <a:xfrm>
              <a:off x="4699840" y="3982144"/>
              <a:ext cx="1354596" cy="235526"/>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49" name="Retângulo 48"/>
            <p:cNvSpPr/>
            <p:nvPr/>
          </p:nvSpPr>
          <p:spPr>
            <a:xfrm>
              <a:off x="4699840" y="4315395"/>
              <a:ext cx="1354596" cy="212627"/>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50" name="Retângulo 49"/>
            <p:cNvSpPr/>
            <p:nvPr/>
          </p:nvSpPr>
          <p:spPr>
            <a:xfrm>
              <a:off x="4699840" y="4634241"/>
              <a:ext cx="1353594" cy="238362"/>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51" name="Retângulo 50"/>
            <p:cNvSpPr/>
            <p:nvPr/>
          </p:nvSpPr>
          <p:spPr>
            <a:xfrm>
              <a:off x="4699840" y="4961853"/>
              <a:ext cx="1353594" cy="223408"/>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52" name="Retângulo 51"/>
            <p:cNvSpPr/>
            <p:nvPr/>
          </p:nvSpPr>
          <p:spPr>
            <a:xfrm>
              <a:off x="4719312" y="5274511"/>
              <a:ext cx="1335123" cy="218627"/>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53" name="Retângulo 52"/>
            <p:cNvSpPr/>
            <p:nvPr/>
          </p:nvSpPr>
          <p:spPr>
            <a:xfrm>
              <a:off x="6136143" y="3966719"/>
              <a:ext cx="1440826" cy="250519"/>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54" name="Retângulo 53"/>
            <p:cNvSpPr/>
            <p:nvPr/>
          </p:nvSpPr>
          <p:spPr>
            <a:xfrm>
              <a:off x="6136143" y="4299970"/>
              <a:ext cx="1440830" cy="226163"/>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55" name="Retângulo 54"/>
            <p:cNvSpPr/>
            <p:nvPr/>
          </p:nvSpPr>
          <p:spPr>
            <a:xfrm>
              <a:off x="6136143" y="4641626"/>
              <a:ext cx="1439760" cy="230977"/>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56" name="Retângulo 55"/>
            <p:cNvSpPr/>
            <p:nvPr/>
          </p:nvSpPr>
          <p:spPr>
            <a:xfrm>
              <a:off x="6136142" y="4946428"/>
              <a:ext cx="1439763" cy="237630"/>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57" name="Retângulo 56"/>
            <p:cNvSpPr/>
            <p:nvPr/>
          </p:nvSpPr>
          <p:spPr>
            <a:xfrm>
              <a:off x="6155615" y="5310983"/>
              <a:ext cx="1420117" cy="195184"/>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58" name="Retângulo 57"/>
            <p:cNvSpPr/>
            <p:nvPr/>
          </p:nvSpPr>
          <p:spPr>
            <a:xfrm>
              <a:off x="7645039" y="3976954"/>
              <a:ext cx="1392868" cy="242180"/>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59" name="Retângulo 58"/>
            <p:cNvSpPr/>
            <p:nvPr/>
          </p:nvSpPr>
          <p:spPr>
            <a:xfrm>
              <a:off x="7631183" y="4308763"/>
              <a:ext cx="1392873" cy="218635"/>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60" name="Retângulo 59"/>
            <p:cNvSpPr/>
            <p:nvPr/>
          </p:nvSpPr>
          <p:spPr>
            <a:xfrm>
              <a:off x="7645039" y="4648356"/>
              <a:ext cx="1391838" cy="224247"/>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61" name="Retângulo 60"/>
            <p:cNvSpPr/>
            <p:nvPr/>
          </p:nvSpPr>
          <p:spPr>
            <a:xfrm>
              <a:off x="7645039" y="4955900"/>
              <a:ext cx="1391840" cy="229720"/>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62" name="Retângulo 61"/>
            <p:cNvSpPr/>
            <p:nvPr/>
          </p:nvSpPr>
          <p:spPr>
            <a:xfrm>
              <a:off x="7642211" y="5316885"/>
              <a:ext cx="1372850" cy="189282"/>
            </a:xfrm>
            <a:prstGeom prst="rect">
              <a:avLst/>
            </a:prstGeom>
            <a:solidFill>
              <a:schemeClr val="bg1"/>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grpSp>
      <p:sp>
        <p:nvSpPr>
          <p:cNvPr id="67" name="Retângulo 66"/>
          <p:cNvSpPr/>
          <p:nvPr/>
        </p:nvSpPr>
        <p:spPr>
          <a:xfrm>
            <a:off x="3133594" y="2540010"/>
            <a:ext cx="1551709"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VERDADEIRO</a:t>
            </a:r>
          </a:p>
        </p:txBody>
      </p:sp>
      <p:sp>
        <p:nvSpPr>
          <p:cNvPr id="68" name="Retângulo 67"/>
          <p:cNvSpPr/>
          <p:nvPr/>
        </p:nvSpPr>
        <p:spPr>
          <a:xfrm>
            <a:off x="3439918" y="2870642"/>
            <a:ext cx="912302"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FALSO</a:t>
            </a:r>
          </a:p>
        </p:txBody>
      </p:sp>
      <p:sp>
        <p:nvSpPr>
          <p:cNvPr id="69" name="Retângulo 68"/>
          <p:cNvSpPr/>
          <p:nvPr/>
        </p:nvSpPr>
        <p:spPr>
          <a:xfrm>
            <a:off x="3439801" y="2221775"/>
            <a:ext cx="912302"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FALSO</a:t>
            </a:r>
          </a:p>
        </p:txBody>
      </p:sp>
      <p:sp>
        <p:nvSpPr>
          <p:cNvPr id="70" name="Retângulo 69"/>
          <p:cNvSpPr/>
          <p:nvPr/>
        </p:nvSpPr>
        <p:spPr>
          <a:xfrm>
            <a:off x="3439801" y="3195656"/>
            <a:ext cx="912302"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FALSO</a:t>
            </a:r>
          </a:p>
        </p:txBody>
      </p:sp>
      <p:sp>
        <p:nvSpPr>
          <p:cNvPr id="71" name="Retângulo 70"/>
          <p:cNvSpPr/>
          <p:nvPr/>
        </p:nvSpPr>
        <p:spPr>
          <a:xfrm>
            <a:off x="3439801" y="3520139"/>
            <a:ext cx="912302"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FALSO</a:t>
            </a:r>
          </a:p>
        </p:txBody>
      </p:sp>
      <p:sp>
        <p:nvSpPr>
          <p:cNvPr id="72" name="Retângulo 71"/>
          <p:cNvSpPr/>
          <p:nvPr/>
        </p:nvSpPr>
        <p:spPr>
          <a:xfrm>
            <a:off x="4913276" y="2221775"/>
            <a:ext cx="912302"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FALSO</a:t>
            </a:r>
          </a:p>
        </p:txBody>
      </p:sp>
      <p:sp>
        <p:nvSpPr>
          <p:cNvPr id="73" name="Retângulo 72"/>
          <p:cNvSpPr/>
          <p:nvPr/>
        </p:nvSpPr>
        <p:spPr>
          <a:xfrm>
            <a:off x="4913159" y="2540010"/>
            <a:ext cx="912302"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FALSO</a:t>
            </a:r>
          </a:p>
        </p:txBody>
      </p:sp>
      <p:sp>
        <p:nvSpPr>
          <p:cNvPr id="74" name="Retângulo 73"/>
          <p:cNvSpPr/>
          <p:nvPr/>
        </p:nvSpPr>
        <p:spPr>
          <a:xfrm>
            <a:off x="4913159" y="2870642"/>
            <a:ext cx="912302"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FALSO</a:t>
            </a:r>
          </a:p>
        </p:txBody>
      </p:sp>
      <p:sp>
        <p:nvSpPr>
          <p:cNvPr id="75" name="Retângulo 74"/>
          <p:cNvSpPr/>
          <p:nvPr/>
        </p:nvSpPr>
        <p:spPr>
          <a:xfrm>
            <a:off x="4599484" y="3195656"/>
            <a:ext cx="1551709"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VERDADEIRO</a:t>
            </a:r>
          </a:p>
        </p:txBody>
      </p:sp>
      <p:sp>
        <p:nvSpPr>
          <p:cNvPr id="76" name="Retângulo 75"/>
          <p:cNvSpPr/>
          <p:nvPr/>
        </p:nvSpPr>
        <p:spPr>
          <a:xfrm>
            <a:off x="4905808" y="3520139"/>
            <a:ext cx="912302"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FALSO</a:t>
            </a:r>
          </a:p>
        </p:txBody>
      </p:sp>
      <p:sp>
        <p:nvSpPr>
          <p:cNvPr id="77" name="Retângulo 76"/>
          <p:cNvSpPr/>
          <p:nvPr/>
        </p:nvSpPr>
        <p:spPr>
          <a:xfrm>
            <a:off x="6076565" y="2870642"/>
            <a:ext cx="1551709"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VERDADEIRO</a:t>
            </a:r>
          </a:p>
        </p:txBody>
      </p:sp>
      <p:sp>
        <p:nvSpPr>
          <p:cNvPr id="78" name="Retângulo 77"/>
          <p:cNvSpPr/>
          <p:nvPr/>
        </p:nvSpPr>
        <p:spPr>
          <a:xfrm>
            <a:off x="6382889" y="3195656"/>
            <a:ext cx="912302"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FALSO</a:t>
            </a:r>
          </a:p>
        </p:txBody>
      </p:sp>
      <p:sp>
        <p:nvSpPr>
          <p:cNvPr id="79" name="Retângulo 78"/>
          <p:cNvSpPr/>
          <p:nvPr/>
        </p:nvSpPr>
        <p:spPr>
          <a:xfrm>
            <a:off x="6056368" y="3520139"/>
            <a:ext cx="1551709"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VERDADEIRO</a:t>
            </a:r>
          </a:p>
        </p:txBody>
      </p:sp>
      <p:sp>
        <p:nvSpPr>
          <p:cNvPr id="80" name="Retângulo 79"/>
          <p:cNvSpPr/>
          <p:nvPr/>
        </p:nvSpPr>
        <p:spPr>
          <a:xfrm>
            <a:off x="6380404" y="2221775"/>
            <a:ext cx="912302"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FALSO</a:t>
            </a:r>
          </a:p>
        </p:txBody>
      </p:sp>
      <p:sp>
        <p:nvSpPr>
          <p:cNvPr id="81" name="Retângulo 80"/>
          <p:cNvSpPr/>
          <p:nvPr/>
        </p:nvSpPr>
        <p:spPr>
          <a:xfrm>
            <a:off x="6380287" y="2540010"/>
            <a:ext cx="912302"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FALSO</a:t>
            </a:r>
          </a:p>
        </p:txBody>
      </p:sp>
      <p:sp>
        <p:nvSpPr>
          <p:cNvPr id="82" name="Retângulo 81"/>
          <p:cNvSpPr/>
          <p:nvPr/>
        </p:nvSpPr>
        <p:spPr>
          <a:xfrm>
            <a:off x="7885459" y="2221775"/>
            <a:ext cx="912302"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FALSO</a:t>
            </a:r>
          </a:p>
        </p:txBody>
      </p:sp>
      <p:sp>
        <p:nvSpPr>
          <p:cNvPr id="83" name="Retângulo 82"/>
          <p:cNvSpPr/>
          <p:nvPr/>
        </p:nvSpPr>
        <p:spPr>
          <a:xfrm>
            <a:off x="7885342" y="2540010"/>
            <a:ext cx="912302"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FALSO</a:t>
            </a:r>
          </a:p>
        </p:txBody>
      </p:sp>
      <p:sp>
        <p:nvSpPr>
          <p:cNvPr id="84" name="Retângulo 83"/>
          <p:cNvSpPr/>
          <p:nvPr/>
        </p:nvSpPr>
        <p:spPr>
          <a:xfrm>
            <a:off x="7558821" y="2870642"/>
            <a:ext cx="1551709"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VERDADEIRO</a:t>
            </a:r>
          </a:p>
        </p:txBody>
      </p:sp>
      <p:sp>
        <p:nvSpPr>
          <p:cNvPr id="85" name="Retângulo 84"/>
          <p:cNvSpPr/>
          <p:nvPr/>
        </p:nvSpPr>
        <p:spPr>
          <a:xfrm>
            <a:off x="7538624" y="3520139"/>
            <a:ext cx="1551709"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VERDADEIRO</a:t>
            </a:r>
          </a:p>
        </p:txBody>
      </p:sp>
      <p:sp>
        <p:nvSpPr>
          <p:cNvPr id="86" name="Retângulo 85"/>
          <p:cNvSpPr/>
          <p:nvPr/>
        </p:nvSpPr>
        <p:spPr>
          <a:xfrm>
            <a:off x="7551764" y="3195656"/>
            <a:ext cx="1551709"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VERDADEIRO</a:t>
            </a:r>
          </a:p>
        </p:txBody>
      </p:sp>
      <p:sp>
        <p:nvSpPr>
          <p:cNvPr id="87" name="Retângulo 86"/>
          <p:cNvSpPr/>
          <p:nvPr/>
        </p:nvSpPr>
        <p:spPr>
          <a:xfrm>
            <a:off x="3143982" y="4161156"/>
            <a:ext cx="1551709"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VERDADEIRO</a:t>
            </a:r>
          </a:p>
        </p:txBody>
      </p:sp>
      <p:sp>
        <p:nvSpPr>
          <p:cNvPr id="88" name="Retângulo 87"/>
          <p:cNvSpPr/>
          <p:nvPr/>
        </p:nvSpPr>
        <p:spPr>
          <a:xfrm>
            <a:off x="3146450" y="4496859"/>
            <a:ext cx="1551709"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VERDADEIRO</a:t>
            </a:r>
          </a:p>
        </p:txBody>
      </p:sp>
      <p:sp>
        <p:nvSpPr>
          <p:cNvPr id="89" name="Retângulo 88"/>
          <p:cNvSpPr/>
          <p:nvPr/>
        </p:nvSpPr>
        <p:spPr>
          <a:xfrm>
            <a:off x="3441330" y="4805485"/>
            <a:ext cx="912302"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FALSO</a:t>
            </a:r>
          </a:p>
        </p:txBody>
      </p:sp>
      <p:sp>
        <p:nvSpPr>
          <p:cNvPr id="90" name="Retângulo 89"/>
          <p:cNvSpPr/>
          <p:nvPr/>
        </p:nvSpPr>
        <p:spPr>
          <a:xfrm>
            <a:off x="3441213" y="5135329"/>
            <a:ext cx="912302"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FALSO</a:t>
            </a:r>
          </a:p>
        </p:txBody>
      </p:sp>
      <p:sp>
        <p:nvSpPr>
          <p:cNvPr id="91" name="Retângulo 90"/>
          <p:cNvSpPr/>
          <p:nvPr/>
        </p:nvSpPr>
        <p:spPr>
          <a:xfrm>
            <a:off x="3441213" y="5461122"/>
            <a:ext cx="912302"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FALSO</a:t>
            </a:r>
          </a:p>
        </p:txBody>
      </p:sp>
      <p:sp>
        <p:nvSpPr>
          <p:cNvPr id="92" name="Retângulo 91"/>
          <p:cNvSpPr/>
          <p:nvPr/>
        </p:nvSpPr>
        <p:spPr>
          <a:xfrm>
            <a:off x="4915739" y="4161156"/>
            <a:ext cx="912302"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FALSO</a:t>
            </a:r>
          </a:p>
        </p:txBody>
      </p:sp>
      <p:sp>
        <p:nvSpPr>
          <p:cNvPr id="93" name="Retângulo 92"/>
          <p:cNvSpPr/>
          <p:nvPr/>
        </p:nvSpPr>
        <p:spPr>
          <a:xfrm>
            <a:off x="4915622" y="4496859"/>
            <a:ext cx="912302"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FALSO</a:t>
            </a:r>
          </a:p>
        </p:txBody>
      </p:sp>
      <p:sp>
        <p:nvSpPr>
          <p:cNvPr id="94" name="Retângulo 93"/>
          <p:cNvSpPr/>
          <p:nvPr/>
        </p:nvSpPr>
        <p:spPr>
          <a:xfrm>
            <a:off x="4915622" y="4805485"/>
            <a:ext cx="912302"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FALSO</a:t>
            </a:r>
          </a:p>
        </p:txBody>
      </p:sp>
      <p:sp>
        <p:nvSpPr>
          <p:cNvPr id="95" name="Retângulo 94"/>
          <p:cNvSpPr/>
          <p:nvPr/>
        </p:nvSpPr>
        <p:spPr>
          <a:xfrm>
            <a:off x="4609623" y="5135329"/>
            <a:ext cx="1551709"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VERDADEIRO</a:t>
            </a:r>
          </a:p>
        </p:txBody>
      </p:sp>
      <p:sp>
        <p:nvSpPr>
          <p:cNvPr id="96" name="Retângulo 95"/>
          <p:cNvSpPr/>
          <p:nvPr/>
        </p:nvSpPr>
        <p:spPr>
          <a:xfrm>
            <a:off x="4915947" y="5461122"/>
            <a:ext cx="912302"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FALSO</a:t>
            </a:r>
          </a:p>
        </p:txBody>
      </p:sp>
      <p:sp>
        <p:nvSpPr>
          <p:cNvPr id="97" name="Retângulo 96"/>
          <p:cNvSpPr/>
          <p:nvPr/>
        </p:nvSpPr>
        <p:spPr>
          <a:xfrm>
            <a:off x="6105251" y="4161156"/>
            <a:ext cx="1551709"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VERDADEIRO</a:t>
            </a:r>
          </a:p>
        </p:txBody>
      </p:sp>
      <p:sp>
        <p:nvSpPr>
          <p:cNvPr id="98" name="Retângulo 97"/>
          <p:cNvSpPr/>
          <p:nvPr/>
        </p:nvSpPr>
        <p:spPr>
          <a:xfrm>
            <a:off x="6411575" y="4496859"/>
            <a:ext cx="912302"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FALSO</a:t>
            </a:r>
          </a:p>
        </p:txBody>
      </p:sp>
      <p:sp>
        <p:nvSpPr>
          <p:cNvPr id="99" name="Retângulo 98"/>
          <p:cNvSpPr/>
          <p:nvPr/>
        </p:nvSpPr>
        <p:spPr>
          <a:xfrm>
            <a:off x="6066587" y="4805485"/>
            <a:ext cx="1551709"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VERDADEIRO</a:t>
            </a:r>
          </a:p>
        </p:txBody>
      </p:sp>
      <p:sp>
        <p:nvSpPr>
          <p:cNvPr id="100" name="Retângulo 99"/>
          <p:cNvSpPr/>
          <p:nvPr/>
        </p:nvSpPr>
        <p:spPr>
          <a:xfrm>
            <a:off x="6372911" y="5135329"/>
            <a:ext cx="912302"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FALSO</a:t>
            </a:r>
          </a:p>
        </p:txBody>
      </p:sp>
      <p:sp>
        <p:nvSpPr>
          <p:cNvPr id="101" name="Retângulo 100"/>
          <p:cNvSpPr/>
          <p:nvPr/>
        </p:nvSpPr>
        <p:spPr>
          <a:xfrm>
            <a:off x="6066096" y="5461122"/>
            <a:ext cx="1551709"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VERDADEIRO</a:t>
            </a:r>
          </a:p>
        </p:txBody>
      </p:sp>
      <p:sp>
        <p:nvSpPr>
          <p:cNvPr id="102" name="Retângulo 101"/>
          <p:cNvSpPr/>
          <p:nvPr/>
        </p:nvSpPr>
        <p:spPr>
          <a:xfrm>
            <a:off x="7558821" y="4805485"/>
            <a:ext cx="1551709"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VERDADEIRO</a:t>
            </a:r>
          </a:p>
        </p:txBody>
      </p:sp>
      <p:sp>
        <p:nvSpPr>
          <p:cNvPr id="103" name="Retângulo 102"/>
          <p:cNvSpPr/>
          <p:nvPr/>
        </p:nvSpPr>
        <p:spPr>
          <a:xfrm>
            <a:off x="7538624" y="5461122"/>
            <a:ext cx="1551709"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VERDADEIRO</a:t>
            </a:r>
          </a:p>
        </p:txBody>
      </p:sp>
      <p:sp>
        <p:nvSpPr>
          <p:cNvPr id="104" name="Retângulo 103"/>
          <p:cNvSpPr/>
          <p:nvPr/>
        </p:nvSpPr>
        <p:spPr>
          <a:xfrm>
            <a:off x="7551764" y="5135329"/>
            <a:ext cx="1551709"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VERDADEIRO</a:t>
            </a:r>
          </a:p>
        </p:txBody>
      </p:sp>
      <p:sp>
        <p:nvSpPr>
          <p:cNvPr id="105" name="Retângulo 104"/>
          <p:cNvSpPr/>
          <p:nvPr/>
        </p:nvSpPr>
        <p:spPr>
          <a:xfrm>
            <a:off x="7574588" y="4161156"/>
            <a:ext cx="1551709"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VERDADEIRO</a:t>
            </a:r>
          </a:p>
        </p:txBody>
      </p:sp>
      <p:sp>
        <p:nvSpPr>
          <p:cNvPr id="106" name="Retângulo 105"/>
          <p:cNvSpPr/>
          <p:nvPr/>
        </p:nvSpPr>
        <p:spPr>
          <a:xfrm>
            <a:off x="7880912" y="4496859"/>
            <a:ext cx="912302" cy="341656"/>
          </a:xfrm>
          <a:prstGeom prst="rect">
            <a:avLst/>
          </a:prstGeom>
        </p:spPr>
        <p:txBody>
          <a:bodyPr vert="horz" lIns="91440" tIns="45720" rIns="91440" bIns="45720" rtlCol="0" anchor="t">
            <a:noAutofit/>
          </a:bodyPr>
          <a:lstStyle/>
          <a:p>
            <a:pPr algn="ctr"/>
            <a:r>
              <a:rPr lang="pt-BR" dirty="0">
                <a:cs typeface="Andalus" panose="02020603050405020304" pitchFamily="18" charset="-78"/>
              </a:rPr>
              <a:t>FALSO</a:t>
            </a:r>
          </a:p>
        </p:txBody>
      </p:sp>
      <p:sp>
        <p:nvSpPr>
          <p:cNvPr id="108" name="Retângulo 107"/>
          <p:cNvSpPr/>
          <p:nvPr/>
        </p:nvSpPr>
        <p:spPr>
          <a:xfrm>
            <a:off x="292100" y="3930926"/>
            <a:ext cx="8623299" cy="217465"/>
          </a:xfrm>
          <a:prstGeom prst="rect">
            <a:avLst/>
          </a:prstGeom>
          <a:solidFill>
            <a:srgbClr val="0091C4"/>
          </a:solidFill>
        </p:spPr>
        <p:txBody>
          <a:bodyPr vert="horz" lIns="91440" tIns="45720" rIns="91440" bIns="45720" rtlCol="0" anchor="t">
            <a:noAutofit/>
          </a:bodyPr>
          <a:lstStyle/>
          <a:p>
            <a:pPr algn="ctr"/>
            <a:endParaRPr lang="pt-BR" sz="4400" dirty="0">
              <a:solidFill>
                <a:srgbClr val="002060"/>
              </a:solidFill>
              <a:latin typeface="+mn-lt"/>
              <a:cs typeface="Andalus" panose="02020603050405020304" pitchFamily="18" charset="-78"/>
            </a:endParaRPr>
          </a:p>
        </p:txBody>
      </p:sp>
      <p:sp>
        <p:nvSpPr>
          <p:cNvPr id="110" name="Retângulo 109"/>
          <p:cNvSpPr/>
          <p:nvPr/>
        </p:nvSpPr>
        <p:spPr>
          <a:xfrm>
            <a:off x="357684" y="1974891"/>
            <a:ext cx="8623299" cy="217465"/>
          </a:xfrm>
          <a:prstGeom prst="rect">
            <a:avLst/>
          </a:prstGeom>
          <a:solidFill>
            <a:srgbClr val="0091C4"/>
          </a:solidFill>
        </p:spPr>
        <p:txBody>
          <a:bodyPr vert="horz" lIns="91440" tIns="45720" rIns="91440" bIns="45720" rtlCol="0" anchor="t">
            <a:noAutofit/>
          </a:bodyPr>
          <a:lstStyle/>
          <a:p>
            <a:pPr algn="ctr"/>
            <a:endParaRPr lang="pt-BR" sz="1600" dirty="0">
              <a:solidFill>
                <a:schemeClr val="bg1"/>
              </a:solidFill>
              <a:cs typeface="Andalus" panose="02020603050405020304" pitchFamily="18" charset="-78"/>
            </a:endParaRPr>
          </a:p>
        </p:txBody>
      </p:sp>
      <p:sp>
        <p:nvSpPr>
          <p:cNvPr id="4098" name="CaixaDeTexto 4097"/>
          <p:cNvSpPr txBox="1"/>
          <p:nvPr/>
        </p:nvSpPr>
        <p:spPr>
          <a:xfrm>
            <a:off x="117873" y="1910164"/>
            <a:ext cx="8959518" cy="369332"/>
          </a:xfrm>
          <a:prstGeom prst="rect">
            <a:avLst/>
          </a:prstGeom>
          <a:noFill/>
        </p:spPr>
        <p:txBody>
          <a:bodyPr wrap="square" rtlCol="0">
            <a:spAutoFit/>
          </a:bodyPr>
          <a:lstStyle/>
          <a:p>
            <a:pPr algn="ctr"/>
            <a:r>
              <a:rPr lang="pt-BR" b="1" dirty="0">
                <a:solidFill>
                  <a:schemeClr val="bg1"/>
                </a:solidFill>
              </a:rPr>
              <a:t>E</a:t>
            </a:r>
          </a:p>
        </p:txBody>
      </p:sp>
      <p:sp>
        <p:nvSpPr>
          <p:cNvPr id="112" name="CaixaDeTexto 111"/>
          <p:cNvSpPr txBox="1"/>
          <p:nvPr/>
        </p:nvSpPr>
        <p:spPr>
          <a:xfrm>
            <a:off x="117872" y="3832567"/>
            <a:ext cx="8939690" cy="369332"/>
          </a:xfrm>
          <a:prstGeom prst="rect">
            <a:avLst/>
          </a:prstGeom>
          <a:noFill/>
        </p:spPr>
        <p:txBody>
          <a:bodyPr wrap="square" rtlCol="0">
            <a:spAutoFit/>
          </a:bodyPr>
          <a:lstStyle/>
          <a:p>
            <a:pPr algn="ctr"/>
            <a:r>
              <a:rPr lang="pt-BR" b="1" dirty="0">
                <a:solidFill>
                  <a:schemeClr val="bg1"/>
                </a:solidFill>
              </a:rPr>
              <a:t>OU</a:t>
            </a:r>
          </a:p>
        </p:txBody>
      </p:sp>
      <p:sp>
        <p:nvSpPr>
          <p:cNvPr id="107" name="Título 1">
            <a:extLst>
              <a:ext uri="{FF2B5EF4-FFF2-40B4-BE49-F238E27FC236}">
                <a16:creationId xmlns:a16="http://schemas.microsoft.com/office/drawing/2014/main" xmlns="" id="{EF1653F9-1832-4E90-8D06-CBFA81DFB444}"/>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a:t>Análise de critérios</a:t>
            </a:r>
          </a:p>
        </p:txBody>
      </p:sp>
    </p:spTree>
    <p:extLst>
      <p:ext uri="{BB962C8B-B14F-4D97-AF65-F5344CB8AC3E}">
        <p14:creationId xmlns:p14="http://schemas.microsoft.com/office/powerpoint/2010/main" val="216522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9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eta dobrada 24"/>
          <p:cNvSpPr/>
          <p:nvPr/>
        </p:nvSpPr>
        <p:spPr>
          <a:xfrm rot="5400000" flipV="1">
            <a:off x="2092091" y="3625813"/>
            <a:ext cx="1057493" cy="1244883"/>
          </a:xfrm>
          <a:prstGeom prst="bentArrow">
            <a:avLst>
              <a:gd name="adj1" fmla="val 15025"/>
              <a:gd name="adj2" fmla="val 18877"/>
              <a:gd name="adj3" fmla="val 16837"/>
              <a:gd name="adj4" fmla="val 8779"/>
            </a:avLst>
          </a:prstGeom>
          <a:effectLst>
            <a:outerShdw blurRad="50800" dist="38100" dir="2700000" algn="tl"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pt-BR" sz="1100" dirty="0">
              <a:solidFill>
                <a:schemeClr val="tx1"/>
              </a:solidFill>
            </a:endParaRPr>
          </a:p>
        </p:txBody>
      </p:sp>
      <p:sp>
        <p:nvSpPr>
          <p:cNvPr id="23" name="Seta dobrada 22"/>
          <p:cNvSpPr/>
          <p:nvPr/>
        </p:nvSpPr>
        <p:spPr>
          <a:xfrm rot="16200000" flipH="1" flipV="1">
            <a:off x="5707940" y="3677028"/>
            <a:ext cx="1057491" cy="1142452"/>
          </a:xfrm>
          <a:prstGeom prst="bentArrow">
            <a:avLst>
              <a:gd name="adj1" fmla="val 15025"/>
              <a:gd name="adj2" fmla="val 18877"/>
              <a:gd name="adj3" fmla="val 16837"/>
              <a:gd name="adj4" fmla="val 8779"/>
            </a:avLst>
          </a:prstGeom>
          <a:effectLst>
            <a:outerShdw blurRad="50800" dist="38100" dir="8100000" algn="tr" rotWithShape="0">
              <a:prstClr val="black">
                <a:alpha val="40000"/>
              </a:prstClr>
            </a:outerShdw>
          </a:effectLst>
        </p:spPr>
        <p:style>
          <a:lnRef idx="1">
            <a:schemeClr val="dk1"/>
          </a:lnRef>
          <a:fillRef idx="3">
            <a:schemeClr val="dk1"/>
          </a:fillRef>
          <a:effectRef idx="2">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pt-BR" sz="1100" dirty="0">
              <a:solidFill>
                <a:schemeClr val="tx1"/>
              </a:solidFill>
            </a:endParaRPr>
          </a:p>
        </p:txBody>
      </p:sp>
      <p:sp>
        <p:nvSpPr>
          <p:cNvPr id="5" name="Retângulo de cantos arredondados 4"/>
          <p:cNvSpPr/>
          <p:nvPr/>
        </p:nvSpPr>
        <p:spPr>
          <a:xfrm>
            <a:off x="2260830" y="1683854"/>
            <a:ext cx="4305302" cy="730535"/>
          </a:xfrm>
          <a:prstGeom prst="roundRect">
            <a:avLst/>
          </a:prstGeom>
          <a:solidFill>
            <a:schemeClr val="bg2">
              <a:lumMod val="90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pt-BR" sz="1800" b="1" dirty="0"/>
              <a:t>HOPPY HAPPY</a:t>
            </a:r>
          </a:p>
          <a:p>
            <a:pPr algn="ctr"/>
            <a:r>
              <a:rPr lang="pt-BR" sz="1400" dirty="0"/>
              <a:t>Regra do</a:t>
            </a:r>
            <a:r>
              <a:rPr lang="pt-BR" sz="1400" baseline="0" dirty="0"/>
              <a:t> estabelecimento para entrada nos brinquedos</a:t>
            </a:r>
            <a:endParaRPr lang="pt-BR" sz="1400" dirty="0"/>
          </a:p>
        </p:txBody>
      </p:sp>
      <p:sp>
        <p:nvSpPr>
          <p:cNvPr id="6" name="Losango 5"/>
          <p:cNvSpPr/>
          <p:nvPr/>
        </p:nvSpPr>
        <p:spPr>
          <a:xfrm>
            <a:off x="2982362" y="2766296"/>
            <a:ext cx="2894614" cy="2043864"/>
          </a:xfrm>
          <a:prstGeom prst="diamond">
            <a:avLst/>
          </a:prstGeom>
        </p:spPr>
        <p:style>
          <a:lnRef idx="0">
            <a:schemeClr val="accent1"/>
          </a:lnRef>
          <a:fillRef idx="3">
            <a:schemeClr val="accent1"/>
          </a:fillRef>
          <a:effectRef idx="3">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pt-BR" sz="1400" dirty="0"/>
          </a:p>
        </p:txBody>
      </p:sp>
      <p:sp>
        <p:nvSpPr>
          <p:cNvPr id="9" name="Retângulo de cantos arredondados 8"/>
          <p:cNvSpPr/>
          <p:nvPr/>
        </p:nvSpPr>
        <p:spPr>
          <a:xfrm>
            <a:off x="5381825" y="4813104"/>
            <a:ext cx="2487386" cy="326573"/>
          </a:xfrm>
          <a:prstGeom prst="roundRect">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pt-BR" sz="1400" b="1" dirty="0"/>
              <a:t>Poderá entrar no brinquedo</a:t>
            </a:r>
          </a:p>
          <a:p>
            <a:pPr algn="l"/>
            <a:endParaRPr lang="pt-BR" sz="1400" b="1" dirty="0"/>
          </a:p>
        </p:txBody>
      </p:sp>
      <p:sp>
        <p:nvSpPr>
          <p:cNvPr id="10" name="Retângulo de cantos arredondados 9"/>
          <p:cNvSpPr/>
          <p:nvPr/>
        </p:nvSpPr>
        <p:spPr>
          <a:xfrm>
            <a:off x="1150487" y="4817189"/>
            <a:ext cx="2125435" cy="326573"/>
          </a:xfrm>
          <a:prstGeom prst="roundRect">
            <a:avLst/>
          </a:prstGeom>
          <a:solidFill>
            <a:srgbClr val="C00000"/>
          </a:solidFill>
        </p:spPr>
        <p:style>
          <a:lnRef idx="0">
            <a:schemeClr val="accent4"/>
          </a:lnRef>
          <a:fillRef idx="3">
            <a:schemeClr val="accent4"/>
          </a:fillRef>
          <a:effectRef idx="3">
            <a:schemeClr val="accent4"/>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pt-BR" sz="1400" b="1" dirty="0">
                <a:solidFill>
                  <a:schemeClr val="bg1"/>
                </a:solidFill>
              </a:rPr>
              <a:t>Entrada bloqueada</a:t>
            </a:r>
          </a:p>
          <a:p>
            <a:pPr algn="l"/>
            <a:endParaRPr lang="pt-BR" sz="1400" b="1" dirty="0">
              <a:solidFill>
                <a:schemeClr val="bg1"/>
              </a:solidFill>
            </a:endParaRPr>
          </a:p>
        </p:txBody>
      </p:sp>
      <p:cxnSp>
        <p:nvCxnSpPr>
          <p:cNvPr id="12" name="Conector de seta reta 11"/>
          <p:cNvCxnSpPr>
            <a:stCxn id="5" idx="2"/>
            <a:endCxn id="6" idx="0"/>
          </p:cNvCxnSpPr>
          <p:nvPr/>
        </p:nvCxnSpPr>
        <p:spPr>
          <a:xfrm>
            <a:off x="4413481" y="2414389"/>
            <a:ext cx="16188" cy="35190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3" name="CaixaDeTexto 11"/>
          <p:cNvSpPr txBox="1"/>
          <p:nvPr/>
        </p:nvSpPr>
        <p:spPr>
          <a:xfrm>
            <a:off x="3521787" y="3255373"/>
            <a:ext cx="1815763" cy="1077218"/>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ctr">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pt-BR" sz="1600" b="1" dirty="0">
                <a:solidFill>
                  <a:schemeClr val="bg1"/>
                </a:solidFill>
              </a:rPr>
              <a:t>P</a:t>
            </a:r>
            <a:r>
              <a:rPr lang="pt-BR" sz="1600" b="1" dirty="0">
                <a:solidFill>
                  <a:schemeClr val="bg1"/>
                </a:solidFill>
                <a:effectLst/>
                <a:latin typeface="+mn-lt"/>
                <a:ea typeface="+mn-ea"/>
                <a:cs typeface="+mn-cs"/>
              </a:rPr>
              <a:t>assageiro tem mais que 1 metro</a:t>
            </a:r>
            <a:r>
              <a:rPr lang="pt-BR" sz="1600" b="1" baseline="0" dirty="0">
                <a:solidFill>
                  <a:schemeClr val="bg1"/>
                </a:solidFill>
                <a:effectLst/>
                <a:latin typeface="+mn-lt"/>
                <a:ea typeface="+mn-ea"/>
                <a:cs typeface="+mn-cs"/>
              </a:rPr>
              <a:t> e meio </a:t>
            </a:r>
            <a:r>
              <a:rPr lang="pt-BR" sz="1600" b="1" baseline="0" dirty="0">
                <a:solidFill>
                  <a:srgbClr val="FF0000"/>
                </a:solidFill>
                <a:effectLst/>
                <a:latin typeface="+mn-lt"/>
                <a:ea typeface="+mn-ea"/>
                <a:cs typeface="+mn-cs"/>
              </a:rPr>
              <a:t>E</a:t>
            </a:r>
            <a:r>
              <a:rPr lang="pt-BR" sz="1600" b="1" baseline="0" dirty="0">
                <a:effectLst/>
                <a:latin typeface="+mn-lt"/>
                <a:ea typeface="+mn-ea"/>
                <a:cs typeface="+mn-cs"/>
              </a:rPr>
              <a:t> </a:t>
            </a:r>
            <a:r>
              <a:rPr lang="pt-BR" sz="1600" b="1" baseline="0" dirty="0">
                <a:solidFill>
                  <a:schemeClr val="bg1"/>
                </a:solidFill>
                <a:effectLst/>
                <a:latin typeface="+mn-lt"/>
                <a:ea typeface="+mn-ea"/>
                <a:cs typeface="+mn-cs"/>
              </a:rPr>
              <a:t>tem o ticket de VIP</a:t>
            </a:r>
            <a:endParaRPr lang="pt-BR" sz="1100" dirty="0"/>
          </a:p>
        </p:txBody>
      </p:sp>
      <p:sp>
        <p:nvSpPr>
          <p:cNvPr id="16" name="Título 1">
            <a:extLst>
              <a:ext uri="{FF2B5EF4-FFF2-40B4-BE49-F238E27FC236}">
                <a16:creationId xmlns:a16="http://schemas.microsoft.com/office/drawing/2014/main" xmlns="" id="{EF1653F9-1832-4E90-8D06-CBFA81DFB444}"/>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a:t>Função SE com E</a:t>
            </a:r>
          </a:p>
        </p:txBody>
      </p:sp>
      <p:sp>
        <p:nvSpPr>
          <p:cNvPr id="24" name="CaixaDeTexto 29"/>
          <p:cNvSpPr txBox="1"/>
          <p:nvPr/>
        </p:nvSpPr>
        <p:spPr>
          <a:xfrm>
            <a:off x="5917967" y="3253299"/>
            <a:ext cx="1911235" cy="47210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pt-BR" sz="2400" b="1" dirty="0"/>
              <a:t>Verdadeiro</a:t>
            </a:r>
          </a:p>
        </p:txBody>
      </p:sp>
      <p:sp>
        <p:nvSpPr>
          <p:cNvPr id="26" name="CaixaDeTexto 30"/>
          <p:cNvSpPr txBox="1"/>
          <p:nvPr/>
        </p:nvSpPr>
        <p:spPr>
          <a:xfrm>
            <a:off x="1658258" y="3253299"/>
            <a:ext cx="1062926" cy="46620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pt-BR" sz="2400" b="1" dirty="0"/>
              <a:t>Falso</a:t>
            </a:r>
          </a:p>
        </p:txBody>
      </p:sp>
      <p:sp>
        <p:nvSpPr>
          <p:cNvPr id="27" name="Retângulo 26">
            <a:extLst>
              <a:ext uri="{FF2B5EF4-FFF2-40B4-BE49-F238E27FC236}">
                <a16:creationId xmlns:a16="http://schemas.microsoft.com/office/drawing/2014/main" xmlns="" id="{F9A1F6AC-9567-4B45-A08A-4A4364AB23BC}"/>
              </a:ext>
            </a:extLst>
          </p:cNvPr>
          <p:cNvSpPr/>
          <p:nvPr/>
        </p:nvSpPr>
        <p:spPr>
          <a:xfrm>
            <a:off x="252413" y="5613539"/>
            <a:ext cx="8639175" cy="613835"/>
          </a:xfrm>
          <a:prstGeom prst="rect">
            <a:avLst/>
          </a:prstGeom>
          <a:solidFill>
            <a:schemeClr val="bg1">
              <a:lumMod val="95000"/>
            </a:schemeClr>
          </a:solidFill>
          <a:ln w="38100">
            <a:solidFill>
              <a:srgbClr val="1C7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8" name="CaixaDeTexto 27">
            <a:extLst>
              <a:ext uri="{FF2B5EF4-FFF2-40B4-BE49-F238E27FC236}">
                <a16:creationId xmlns:a16="http://schemas.microsoft.com/office/drawing/2014/main" xmlns="" id="{54132AB8-A3CF-4BF8-8B91-48A9182022F7}"/>
              </a:ext>
            </a:extLst>
          </p:cNvPr>
          <p:cNvSpPr txBox="1"/>
          <p:nvPr/>
        </p:nvSpPr>
        <p:spPr>
          <a:xfrm>
            <a:off x="261938" y="5735963"/>
            <a:ext cx="8629650" cy="369332"/>
          </a:xfrm>
          <a:prstGeom prst="rect">
            <a:avLst/>
          </a:prstGeom>
          <a:noFill/>
        </p:spPr>
        <p:txBody>
          <a:bodyPr wrap="square" rtlCol="0">
            <a:spAutoFit/>
          </a:bodyPr>
          <a:lstStyle/>
          <a:p>
            <a:pPr algn="ctr"/>
            <a:r>
              <a:rPr lang="pt-BR" b="1" dirty="0"/>
              <a:t>=SE(E(</a:t>
            </a:r>
            <a:r>
              <a:rPr lang="pt-BR" dirty="0">
                <a:solidFill>
                  <a:srgbClr val="0070C0"/>
                </a:solidFill>
              </a:rPr>
              <a:t>altura</a:t>
            </a:r>
            <a:r>
              <a:rPr lang="pt-BR" dirty="0"/>
              <a:t>&gt;1,5</a:t>
            </a:r>
            <a:r>
              <a:rPr lang="pt-BR" b="1" dirty="0"/>
              <a:t>;</a:t>
            </a:r>
            <a:r>
              <a:rPr lang="pt-BR" dirty="0">
                <a:solidFill>
                  <a:srgbClr val="C00000"/>
                </a:solidFill>
              </a:rPr>
              <a:t>ticket_vip</a:t>
            </a:r>
            <a:r>
              <a:rPr lang="pt-BR" dirty="0"/>
              <a:t>=“SIM”</a:t>
            </a:r>
            <a:r>
              <a:rPr lang="pt-BR" b="1" dirty="0"/>
              <a:t>); ”</a:t>
            </a:r>
            <a:r>
              <a:rPr lang="pt-BR" b="1" dirty="0">
                <a:solidFill>
                  <a:srgbClr val="00B050"/>
                </a:solidFill>
              </a:rPr>
              <a:t>Poderá entrar no brinquedo</a:t>
            </a:r>
            <a:r>
              <a:rPr lang="pt-BR" b="1" dirty="0"/>
              <a:t>”; ”</a:t>
            </a:r>
            <a:r>
              <a:rPr lang="pt-BR" b="1" dirty="0">
                <a:solidFill>
                  <a:srgbClr val="FF0000"/>
                </a:solidFill>
              </a:rPr>
              <a:t>Entrada bloqueada</a:t>
            </a:r>
            <a:r>
              <a:rPr lang="pt-BR" b="1" dirty="0"/>
              <a:t>”) </a:t>
            </a:r>
          </a:p>
        </p:txBody>
      </p:sp>
    </p:spTree>
    <p:extLst>
      <p:ext uri="{BB962C8B-B14F-4D97-AF65-F5344CB8AC3E}">
        <p14:creationId xmlns:p14="http://schemas.microsoft.com/office/powerpoint/2010/main" val="89923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1430" y="2788065"/>
            <a:ext cx="7281140" cy="3049208"/>
          </a:xfrm>
          <a:prstGeom prst="rect">
            <a:avLst/>
          </a:prstGeom>
          <a:noFill/>
          <a:ln w="9525">
            <a:solidFill>
              <a:schemeClr val="bg1">
                <a:lumMod val="7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ítulo 1">
            <a:extLst>
              <a:ext uri="{FF2B5EF4-FFF2-40B4-BE49-F238E27FC236}">
                <a16:creationId xmlns:a16="http://schemas.microsoft.com/office/drawing/2014/main" xmlns="" id="{EF1653F9-1832-4E90-8D06-CBFA81DFB444}"/>
              </a:ext>
            </a:extLst>
          </p:cNvPr>
          <p:cNvSpPr txBox="1">
            <a:spLocks/>
          </p:cNvSpPr>
          <p:nvPr/>
        </p:nvSpPr>
        <p:spPr>
          <a:xfrm>
            <a:off x="662941" y="438935"/>
            <a:ext cx="8332204" cy="12449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3800" dirty="0"/>
              <a:t>Função SE com E</a:t>
            </a:r>
          </a:p>
        </p:txBody>
      </p:sp>
      <p:grpSp>
        <p:nvGrpSpPr>
          <p:cNvPr id="6" name="Grupo 5"/>
          <p:cNvGrpSpPr/>
          <p:nvPr/>
        </p:nvGrpSpPr>
        <p:grpSpPr>
          <a:xfrm>
            <a:off x="634301" y="1684910"/>
            <a:ext cx="7875399" cy="613835"/>
            <a:chOff x="355970" y="1683854"/>
            <a:chExt cx="7875399" cy="613835"/>
          </a:xfrm>
        </p:grpSpPr>
        <p:sp>
          <p:nvSpPr>
            <p:cNvPr id="4" name="Retângulo 3">
              <a:extLst>
                <a:ext uri="{FF2B5EF4-FFF2-40B4-BE49-F238E27FC236}">
                  <a16:creationId xmlns:a16="http://schemas.microsoft.com/office/drawing/2014/main" xmlns="" id="{F9A1F6AC-9567-4B45-A08A-4A4364AB23BC}"/>
                </a:ext>
              </a:extLst>
            </p:cNvPr>
            <p:cNvSpPr/>
            <p:nvPr/>
          </p:nvSpPr>
          <p:spPr>
            <a:xfrm>
              <a:off x="355970" y="1683854"/>
              <a:ext cx="7875399" cy="613835"/>
            </a:xfrm>
            <a:prstGeom prst="rect">
              <a:avLst/>
            </a:prstGeom>
            <a:solidFill>
              <a:schemeClr val="bg1">
                <a:lumMod val="95000"/>
              </a:schemeClr>
            </a:solidFill>
            <a:ln w="38100">
              <a:solidFill>
                <a:srgbClr val="1C7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CaixaDeTexto 4">
              <a:extLst>
                <a:ext uri="{FF2B5EF4-FFF2-40B4-BE49-F238E27FC236}">
                  <a16:creationId xmlns:a16="http://schemas.microsoft.com/office/drawing/2014/main" xmlns="" id="{54132AB8-A3CF-4BF8-8B91-48A9182022F7}"/>
                </a:ext>
              </a:extLst>
            </p:cNvPr>
            <p:cNvSpPr txBox="1"/>
            <p:nvPr/>
          </p:nvSpPr>
          <p:spPr>
            <a:xfrm>
              <a:off x="365495" y="1806278"/>
              <a:ext cx="7865874" cy="369332"/>
            </a:xfrm>
            <a:prstGeom prst="rect">
              <a:avLst/>
            </a:prstGeom>
            <a:noFill/>
          </p:spPr>
          <p:txBody>
            <a:bodyPr wrap="square" rtlCol="0">
              <a:spAutoFit/>
            </a:bodyPr>
            <a:lstStyle/>
            <a:p>
              <a:pPr algn="ctr"/>
              <a:r>
                <a:rPr lang="pt-BR" b="1" dirty="0"/>
                <a:t>=SE(E(</a:t>
              </a:r>
              <a:r>
                <a:rPr lang="pt-BR" dirty="0">
                  <a:solidFill>
                    <a:srgbClr val="0070C0"/>
                  </a:solidFill>
                </a:rPr>
                <a:t>altura</a:t>
              </a:r>
              <a:r>
                <a:rPr lang="pt-BR" dirty="0"/>
                <a:t>&gt;1,5</a:t>
              </a:r>
              <a:r>
                <a:rPr lang="pt-BR" b="1" dirty="0"/>
                <a:t>;</a:t>
              </a:r>
              <a:r>
                <a:rPr lang="pt-BR" dirty="0">
                  <a:solidFill>
                    <a:srgbClr val="C00000"/>
                  </a:solidFill>
                </a:rPr>
                <a:t>vip</a:t>
              </a:r>
              <a:r>
                <a:rPr lang="pt-BR" dirty="0"/>
                <a:t>=“SIM”</a:t>
              </a:r>
              <a:r>
                <a:rPr lang="pt-BR" b="1" dirty="0"/>
                <a:t>); ”</a:t>
              </a:r>
              <a:r>
                <a:rPr lang="pt-BR" dirty="0"/>
                <a:t>Poderá entrar no brinquedo</a:t>
              </a:r>
              <a:r>
                <a:rPr lang="pt-BR" b="1" dirty="0"/>
                <a:t>”; ”</a:t>
              </a:r>
              <a:r>
                <a:rPr lang="pt-BR" dirty="0"/>
                <a:t>Entrada bloqueada</a:t>
              </a:r>
              <a:r>
                <a:rPr lang="pt-BR" b="1" dirty="0"/>
                <a:t>”) </a:t>
              </a:r>
            </a:p>
          </p:txBody>
        </p:sp>
      </p:grpSp>
    </p:spTree>
    <p:extLst>
      <p:ext uri="{BB962C8B-B14F-4D97-AF65-F5344CB8AC3E}">
        <p14:creationId xmlns:p14="http://schemas.microsoft.com/office/powerpoint/2010/main" val="447310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vert="horz" lIns="91440" tIns="45720" rIns="91440" bIns="45720" rtlCol="0" anchor="t">
        <a:noAutofit/>
      </a:bodyPr>
      <a:lstStyle>
        <a:defPPr algn="ctr">
          <a:defRPr sz="4400" dirty="0" smtClean="0">
            <a:solidFill>
              <a:srgbClr val="002060"/>
            </a:solidFill>
            <a:latin typeface="+mn-lt"/>
            <a:cs typeface="Andalus" panose="02020603050405020304" pitchFamily="18" charset="-78"/>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5946</TotalTime>
  <Words>1725</Words>
  <Application>Microsoft Office PowerPoint</Application>
  <PresentationFormat>Apresentação na tela (4:3)</PresentationFormat>
  <Paragraphs>188</Paragraphs>
  <Slides>13</Slides>
  <Notes>13</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13</vt:i4>
      </vt:variant>
    </vt:vector>
  </HeadingPairs>
  <TitlesOfParts>
    <vt:vector size="19" baseType="lpstr">
      <vt:lpstr>Andalus</vt:lpstr>
      <vt:lpstr>Arial</vt:lpstr>
      <vt:lpstr>Calibri</vt:lpstr>
      <vt:lpstr>Calibri Light</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Thais Graca Torres;Patricia Chambal Rodriguez</dc:creator>
  <cp:lastModifiedBy>Priscila Carla de Almeida de Oliveira</cp:lastModifiedBy>
  <cp:revision>417</cp:revision>
  <dcterms:created xsi:type="dcterms:W3CDTF">2015-10-02T20:16:05Z</dcterms:created>
  <dcterms:modified xsi:type="dcterms:W3CDTF">2018-03-20T13:54:30Z</dcterms:modified>
</cp:coreProperties>
</file>