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70" r:id="rId2"/>
    <p:sldId id="371" r:id="rId3"/>
    <p:sldId id="388" r:id="rId4"/>
    <p:sldId id="389" r:id="rId5"/>
    <p:sldId id="390" r:id="rId6"/>
    <p:sldId id="391" r:id="rId7"/>
    <p:sldId id="394" r:id="rId8"/>
    <p:sldId id="395" r:id="rId9"/>
    <p:sldId id="396" r:id="rId10"/>
    <p:sldId id="397" r:id="rId11"/>
    <p:sldId id="373" r:id="rId12"/>
    <p:sldId id="398" r:id="rId13"/>
    <p:sldId id="399" r:id="rId14"/>
    <p:sldId id="400" r:id="rId15"/>
    <p:sldId id="401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43" r:id="rId31"/>
    <p:sldId id="37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a Carla de Almeida de Oliveira" initials="PCdAdO" lastIdx="2" clrIdx="0">
    <p:extLst>
      <p:ext uri="{19B8F6BF-5375-455C-9EA6-DF929625EA0E}">
        <p15:presenceInfo xmlns:p15="http://schemas.microsoft.com/office/powerpoint/2012/main" userId="S-1-5-21-1843069875-1252811081-2118856591-52660" providerId="AD"/>
      </p:ext>
    </p:extLst>
  </p:cmAuthor>
  <p:cmAuthor id="2" name="Marcello Barão" initials="UdW" lastIdx="1" clrIdx="1">
    <p:extLst>
      <p:ext uri="{19B8F6BF-5375-455C-9EA6-DF929625EA0E}">
        <p15:presenceInfo xmlns:p15="http://schemas.microsoft.com/office/powerpoint/2012/main" userId="Marcello Barã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929"/>
    <a:srgbClr val="410F82"/>
    <a:srgbClr val="E7E5EA"/>
    <a:srgbClr val="1C7928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68360" autoAdjust="0"/>
  </p:normalViewPr>
  <p:slideViewPr>
    <p:cSldViewPr snapToGrid="0">
      <p:cViewPr varScale="1">
        <p:scale>
          <a:sx n="59" d="100"/>
          <a:sy n="59" d="100"/>
        </p:scale>
        <p:origin x="22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F2EA2-CC55-4C6C-8193-10CA1E64A098}" type="datetimeFigureOut">
              <a:rPr lang="pt-BR" smtClean="0"/>
              <a:t>02/03/2018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C02A-77AA-4510-9EEC-5207C5619E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48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88EC-38A2-4E6E-BF44-6EF511F5479F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3DFE9-5C08-40FF-A846-788C861E0D7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2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82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Esta é a visualização das janelas na tela após organizar em cascata.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6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a explicação e aplicação da ferramenta de janelas, use a planilha “Congelar Painéis”, para explicar como é feita a sua aplicação. </a:t>
            </a:r>
          </a:p>
          <a:p>
            <a:endParaRPr lang="pt-BR" dirty="0"/>
          </a:p>
          <a:p>
            <a:r>
              <a:rPr lang="pt-BR" b="1" dirty="0"/>
              <a:t>Congelar Painéis </a:t>
            </a:r>
            <a:r>
              <a:rPr lang="pt-BR" dirty="0"/>
              <a:t>significa manter linhas e/ou colunas visíveis durante a rolagem da planilha. </a:t>
            </a:r>
          </a:p>
          <a:p>
            <a:r>
              <a:rPr lang="pt-BR" dirty="0"/>
              <a:t>Imagine uma planilha muito grande em que os títulos da tabela estão nas duas primeiras linhas da tabela. Ao rolar a planilha para baixo, não é possível verificar que tipo de dados está se analisando, pois as linhas em que estão os títulos já não estão visíveis. É neste momento </a:t>
            </a:r>
            <a:r>
              <a:rPr lang="pt-BR" dirty="0" smtClean="0"/>
              <a:t>que </a:t>
            </a:r>
            <a:r>
              <a:rPr lang="pt-BR" dirty="0"/>
              <a:t>o “congelar painéis” pode salvar a nossa análise de dados, o entendimento e compreensão dos dados de uma tabela.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543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="0" dirty="0" smtClean="0"/>
              <a:t>Mostre aos alunos como realizar o congelamento da linha superior.</a:t>
            </a:r>
          </a:p>
          <a:p>
            <a:pPr marL="0" indent="0">
              <a:buFontTx/>
              <a:buNone/>
            </a:pPr>
            <a:endParaRPr lang="pt-BR" b="0" dirty="0" smtClean="0"/>
          </a:p>
          <a:p>
            <a:pPr marL="0" indent="0">
              <a:buFontTx/>
              <a:buNone/>
            </a:pPr>
            <a:r>
              <a:rPr lang="pt-BR" b="1" dirty="0" smtClean="0"/>
              <a:t>Congelar Linha Superior </a:t>
            </a:r>
            <a:r>
              <a:rPr lang="pt-BR" b="0" dirty="0" smtClean="0"/>
              <a:t>permite congelar somente a primeira linha da planilha. Esta opção usa-se quando os títulos estão especificamente na primeira linha da tabela. 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32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smtClean="0"/>
              <a:t>Mostre aos alunos como realizar o congelamento da primeira coluna.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Congelar Primeira Coluna </a:t>
            </a:r>
            <a:r>
              <a:rPr lang="pt-BR" b="0" dirty="0" smtClean="0"/>
              <a:t>permite congelar somente a primeira coluna da planilha. Esta opção usa-se quando os títulos estão especificamente na primeira coluna da tabela.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745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smtClean="0"/>
              <a:t>Mostre aos alunos como realizar o congelamento de painéis.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Congelar Painéis</a:t>
            </a:r>
            <a:r>
              <a:rPr lang="pt-BR" b="0" dirty="0" smtClean="0"/>
              <a:t> permite congelar qualquer painel. Clicando em uma célula específica, as linhas e colunas que estão anteriormente à linha e coluna que essa célula possui, são congeladas. Ao rolar a planilha para baixo, verá que as linhas acima da célula escolhida estão congeladas (fixas/visíveis); ao rolar a planilha para o lado direito, verá que as colunas ao lado esquerdo da célula escolhida estão congeladas (fixas/visíveis). Ou seja, esta forma cria-se uma interseção no congelamento, e é congelado ao mesmo tempo linhas e colunas. Além de que, esta opção permite congelar a partir de uma linha qualquer ou uma coluna qualquer, desde que selecione antes a linha/coluna que deseja realizar o congelamento cima/esquerda, respectivamente.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737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Agora,</a:t>
            </a:r>
            <a:r>
              <a:rPr lang="pt-BR" baseline="0" noProof="0" dirty="0" smtClean="0"/>
              <a:t> inicie com os alunos a realizar a configuração de página para realizar a impressão.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01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Antes de imprimir algo no Excel, é necessário verificar como o conteúdo está distribuído em uma página. Isso </a:t>
            </a:r>
            <a:r>
              <a:rPr lang="pt-BR" baseline="0" dirty="0"/>
              <a:t>deve-se pela grande diferença que existe quando vamos imprimir um documento do Word ou PowerPoint em relação a um documento do Excel. Aqui trabalha-se com planilhas, tabelas, gráficos... Diferente de páginas em formato de folha A4 (padrão). </a:t>
            </a:r>
          </a:p>
          <a:p>
            <a:r>
              <a:rPr lang="pt-BR" baseline="0" dirty="0"/>
              <a:t>Por conta disso, o </a:t>
            </a:r>
            <a:r>
              <a:rPr lang="pt-BR" baseline="0" dirty="0" smtClean="0"/>
              <a:t>monitor </a:t>
            </a:r>
            <a:r>
              <a:rPr lang="pt-BR" baseline="0" dirty="0"/>
              <a:t>deve explicar antes para o aluno a importância de conhecer </a:t>
            </a:r>
            <a:r>
              <a:rPr lang="pt-BR" baseline="0" dirty="0" smtClean="0"/>
              <a:t>esta oficina.</a:t>
            </a:r>
          </a:p>
          <a:p>
            <a:endParaRPr lang="pt-BR" baseline="0" dirty="0"/>
          </a:p>
          <a:p>
            <a:r>
              <a:rPr lang="pt-BR" baseline="0" dirty="0"/>
              <a:t>Neste slide, deve ser mostrado as variadas formas de visualizar a impressão: </a:t>
            </a:r>
            <a:endParaRPr lang="pt-BR" baseline="0" dirty="0" smtClean="0"/>
          </a:p>
          <a:p>
            <a:r>
              <a:rPr lang="pt-BR" baseline="0" dirty="0" smtClean="0"/>
              <a:t>1ª</a:t>
            </a:r>
            <a:r>
              <a:rPr lang="pt-BR" baseline="0" dirty="0"/>
              <a:t>) </a:t>
            </a:r>
            <a:r>
              <a:rPr lang="pt-BR" baseline="0" dirty="0" smtClean="0"/>
              <a:t>Guia </a:t>
            </a:r>
            <a:r>
              <a:rPr lang="pt-BR" b="1" baseline="0" dirty="0" smtClean="0"/>
              <a:t>Arquivo </a:t>
            </a:r>
            <a:r>
              <a:rPr lang="pt-BR" b="1" baseline="0" dirty="0"/>
              <a:t>→ </a:t>
            </a:r>
            <a:r>
              <a:rPr lang="pt-BR" b="0" baseline="0" dirty="0" smtClean="0"/>
              <a:t>opção</a:t>
            </a:r>
            <a:r>
              <a:rPr lang="pt-BR" b="1" baseline="0" dirty="0" smtClean="0"/>
              <a:t> Imprimir</a:t>
            </a:r>
            <a:r>
              <a:rPr lang="pt-BR" baseline="0" dirty="0"/>
              <a:t>; </a:t>
            </a:r>
            <a:endParaRPr lang="pt-BR" baseline="0" dirty="0" smtClean="0"/>
          </a:p>
          <a:p>
            <a:r>
              <a:rPr lang="pt-BR" baseline="0" dirty="0" smtClean="0"/>
              <a:t>2ª</a:t>
            </a:r>
            <a:r>
              <a:rPr lang="pt-BR" baseline="0" dirty="0"/>
              <a:t>) </a:t>
            </a:r>
            <a:r>
              <a:rPr lang="pt-BR" b="0" baseline="0" dirty="0"/>
              <a:t>Atalho: </a:t>
            </a:r>
            <a:r>
              <a:rPr lang="pt-BR" b="1" baseline="0" dirty="0"/>
              <a:t>Ctrl + P</a:t>
            </a:r>
            <a:r>
              <a:rPr lang="pt-BR" baseline="0" dirty="0"/>
              <a:t>; </a:t>
            </a:r>
            <a:endParaRPr lang="pt-BR" baseline="0" dirty="0" smtClean="0"/>
          </a:p>
          <a:p>
            <a:r>
              <a:rPr lang="pt-BR" baseline="0" dirty="0" smtClean="0"/>
              <a:t>3ª) </a:t>
            </a:r>
            <a:r>
              <a:rPr lang="pt-BR" b="1" baseline="0" dirty="0" smtClean="0"/>
              <a:t>Modo </a:t>
            </a:r>
            <a:r>
              <a:rPr lang="pt-BR" b="1" baseline="0" dirty="0"/>
              <a:t>de Visualização →  Layout da Página</a:t>
            </a:r>
            <a:r>
              <a:rPr lang="pt-BR" baseline="0" dirty="0"/>
              <a:t>. </a:t>
            </a:r>
            <a:endParaRPr lang="pt-BR" baseline="0" dirty="0" smtClean="0"/>
          </a:p>
          <a:p>
            <a:endParaRPr lang="pt-BR" baseline="0" dirty="0"/>
          </a:p>
          <a:p>
            <a:r>
              <a:rPr lang="pt-BR" baseline="0" dirty="0"/>
              <a:t>Nem sempre o documento será impresso do jeito que já é apresentado.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689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Mostre as configurações de página através do acesso da </a:t>
            </a:r>
            <a:r>
              <a:rPr lang="pt-BR" b="0" baseline="0" dirty="0"/>
              <a:t>g</a:t>
            </a:r>
            <a:r>
              <a:rPr lang="pt-BR" b="0" baseline="0" dirty="0" smtClean="0"/>
              <a:t>uia</a:t>
            </a:r>
            <a:r>
              <a:rPr lang="pt-BR" b="1" baseline="0" dirty="0" smtClean="0"/>
              <a:t> </a:t>
            </a:r>
            <a:r>
              <a:rPr lang="pt-BR" b="1" baseline="0" dirty="0"/>
              <a:t>Arquivo →  </a:t>
            </a:r>
            <a:r>
              <a:rPr lang="pt-BR" b="0" baseline="0" dirty="0" smtClean="0"/>
              <a:t>opção</a:t>
            </a:r>
            <a:r>
              <a:rPr lang="pt-BR" b="1" baseline="0" dirty="0" smtClean="0"/>
              <a:t> Imprimir</a:t>
            </a:r>
            <a:r>
              <a:rPr lang="pt-BR" baseline="0" dirty="0" smtClean="0"/>
              <a:t>. </a:t>
            </a:r>
            <a:r>
              <a:rPr lang="pt-BR" baseline="0" dirty="0"/>
              <a:t>Essas configurações também deverão ser abordadas na guia “Layout da Página</a:t>
            </a:r>
            <a:r>
              <a:rPr lang="pt-BR" baseline="0" dirty="0" smtClean="0"/>
              <a:t>”.</a:t>
            </a: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040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Quando temos uma planilha grande é importante manter os títulos de informações no </a:t>
            </a:r>
            <a:r>
              <a:rPr lang="pt-BR" baseline="0" dirty="0" smtClean="0"/>
              <a:t>início </a:t>
            </a:r>
            <a:r>
              <a:rPr lang="pt-BR" baseline="0" dirty="0"/>
              <a:t>de cada </a:t>
            </a:r>
            <a:r>
              <a:rPr lang="pt-BR" baseline="0" dirty="0" smtClean="0"/>
              <a:t>página, para que ao ler os dados, seja detectado que informações a tabela está passando. </a:t>
            </a:r>
            <a:r>
              <a:rPr lang="pt-BR" baseline="0" dirty="0"/>
              <a:t>Para isso podemos personalizar o modo de </a:t>
            </a:r>
            <a:r>
              <a:rPr lang="pt-BR" baseline="0" dirty="0" smtClean="0"/>
              <a:t>impressão </a:t>
            </a:r>
            <a:r>
              <a:rPr lang="pt-BR" baseline="0" dirty="0"/>
              <a:t>localizado na </a:t>
            </a:r>
            <a:r>
              <a:rPr lang="pt-BR" b="0" baseline="0" dirty="0"/>
              <a:t>guia</a:t>
            </a:r>
            <a:r>
              <a:rPr lang="pt-BR" b="1" baseline="0" dirty="0"/>
              <a:t> Arquivo → </a:t>
            </a:r>
            <a:r>
              <a:rPr lang="pt-BR" b="0" baseline="0" dirty="0" smtClean="0"/>
              <a:t>opção</a:t>
            </a:r>
            <a:r>
              <a:rPr lang="pt-BR" b="1" baseline="0" dirty="0" smtClean="0"/>
              <a:t> Imprimir </a:t>
            </a:r>
            <a:r>
              <a:rPr lang="pt-BR" b="1" baseline="0" dirty="0"/>
              <a:t>→ Visualização da Impressão</a:t>
            </a:r>
            <a:r>
              <a:rPr lang="pt-BR" baseline="0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129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aqui </a:t>
            </a:r>
            <a:r>
              <a:rPr lang="pt-BR" dirty="0"/>
              <a:t>o passo a</a:t>
            </a:r>
            <a:r>
              <a:rPr lang="pt-BR" baseline="0" dirty="0"/>
              <a:t> passo de como fazer a impressão dos títulos em todas as </a:t>
            </a:r>
            <a:r>
              <a:rPr lang="pt-BR" baseline="0" dirty="0" smtClean="0"/>
              <a:t>páginas da tabela.</a:t>
            </a:r>
            <a:endParaRPr lang="pt-BR" baseline="0" dirty="0"/>
          </a:p>
          <a:p>
            <a:endParaRPr lang="pt-BR" baseline="0" dirty="0"/>
          </a:p>
          <a:p>
            <a:r>
              <a:rPr lang="pt-BR" baseline="0" dirty="0"/>
              <a:t>Explore com os alunos a janela </a:t>
            </a:r>
            <a:r>
              <a:rPr lang="pt-BR" b="1" baseline="0" dirty="0"/>
              <a:t>C</a:t>
            </a:r>
            <a:r>
              <a:rPr lang="pt-BR" b="1" baseline="0" dirty="0" smtClean="0"/>
              <a:t>onfigurar Página</a:t>
            </a:r>
            <a:r>
              <a:rPr lang="pt-BR" baseline="0" dirty="0" smtClean="0"/>
              <a:t>. </a:t>
            </a:r>
            <a:r>
              <a:rPr lang="pt-BR" baseline="0" dirty="0"/>
              <a:t>É importante que eles saibam que é possível imprimir os títulos em várias páginas sem precisar digitá-los. </a:t>
            </a:r>
            <a:r>
              <a:rPr lang="pt-BR" baseline="0" dirty="0" smtClean="0"/>
              <a:t>Para confirmar a </a:t>
            </a:r>
            <a:r>
              <a:rPr lang="pt-BR" baseline="0" dirty="0"/>
              <a:t>configuração podemos </a:t>
            </a:r>
            <a:r>
              <a:rPr lang="pt-BR" b="1" baseline="0" dirty="0"/>
              <a:t>visualizar impressão </a:t>
            </a:r>
            <a:r>
              <a:rPr lang="pt-BR" baseline="0" dirty="0"/>
              <a:t>ou simplesmente dar um </a:t>
            </a:r>
            <a:r>
              <a:rPr lang="pt-BR" b="1" baseline="0" dirty="0"/>
              <a:t>OK</a:t>
            </a:r>
            <a:r>
              <a:rPr lang="pt-BR" baseline="0" dirty="0"/>
              <a:t> (as duas formas já salvam as alterações</a:t>
            </a:r>
            <a:r>
              <a:rPr lang="pt-BR" baseline="0" dirty="0" smtClean="0"/>
              <a:t>).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25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Apresente a oficina de hoje para a turma!</a:t>
            </a:r>
          </a:p>
          <a:p>
            <a:pPr algn="just"/>
            <a:endParaRPr lang="pt-BR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Oficina 08 – </a:t>
            </a:r>
            <a:r>
              <a:rPr lang="pt-BR" sz="12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dalus" panose="02020603050405020304" pitchFamily="18" charset="-78"/>
              </a:rPr>
              <a:t>Janelas, congelar painéis, configuração de página, cabeçalho, rodapé e impressão personalizada.</a:t>
            </a:r>
          </a:p>
          <a:p>
            <a:pPr algn="just"/>
            <a:endParaRPr lang="pt-BR" b="1" dirty="0"/>
          </a:p>
          <a:p>
            <a:r>
              <a:rPr lang="pt-BR" baseline="0" dirty="0"/>
              <a:t>Nesta oficina será ensinado o que é janela no Excel, as diferentes formas de exibição das janelas, como congelar painéis para facilitar na comparação e exibição de valores e, também, como configurar uma página do Excel para realizar uma boa impressão dos dados. </a:t>
            </a:r>
          </a:p>
          <a:p>
            <a:endParaRPr lang="pt-BR" b="0" baseline="0" dirty="0"/>
          </a:p>
          <a:p>
            <a:r>
              <a:rPr lang="pt-BR" b="0" baseline="0" dirty="0"/>
              <a:t>Após a apresentação dos slides, realize na prática cada recurso mencionado neste material.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697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slide, já </a:t>
            </a:r>
            <a:r>
              <a:rPr lang="pt-BR" dirty="0" smtClean="0"/>
              <a:t>precisamos de</a:t>
            </a:r>
            <a:r>
              <a:rPr lang="pt-BR" baseline="0" dirty="0" smtClean="0"/>
              <a:t> </a:t>
            </a:r>
            <a:r>
              <a:rPr lang="pt-BR" dirty="0" smtClean="0"/>
              <a:t>outro </a:t>
            </a:r>
            <a:r>
              <a:rPr lang="pt-BR" dirty="0"/>
              <a:t>recurso:</a:t>
            </a:r>
            <a:r>
              <a:rPr lang="pt-BR" baseline="0" dirty="0"/>
              <a:t> </a:t>
            </a:r>
            <a:r>
              <a:rPr lang="pt-BR" b="1" baseline="0" dirty="0"/>
              <a:t>Definir área de impressão</a:t>
            </a:r>
            <a:r>
              <a:rPr lang="pt-BR" baseline="0" dirty="0"/>
              <a:t>. </a:t>
            </a:r>
          </a:p>
          <a:p>
            <a:endParaRPr lang="pt-BR" baseline="0" dirty="0"/>
          </a:p>
          <a:p>
            <a:r>
              <a:rPr lang="pt-BR" baseline="0" dirty="0"/>
              <a:t>Este recurso permite delimitar para o Excel que área deseja-se imprimir da planilha. Verifique que nesta planilha tem mais informações que uma tabela, mas desejamos somente imprimir a tabela “Folha de Pagamento – Vendas Direta Concessionária”.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71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Passo a passo: </a:t>
            </a:r>
          </a:p>
          <a:p>
            <a:r>
              <a:rPr lang="pt-BR" dirty="0"/>
              <a:t>Selecione a </a:t>
            </a:r>
            <a:r>
              <a:rPr lang="pt-BR" b="1" dirty="0" smtClean="0"/>
              <a:t>área que deseja imprimir </a:t>
            </a:r>
            <a:r>
              <a:rPr lang="pt-BR" baseline="0" dirty="0"/>
              <a:t>→ </a:t>
            </a:r>
            <a:r>
              <a:rPr lang="pt-BR" b="0" dirty="0"/>
              <a:t>guia</a:t>
            </a:r>
            <a:r>
              <a:rPr lang="pt-BR" b="1" dirty="0"/>
              <a:t> Layout da Página </a:t>
            </a:r>
            <a:r>
              <a:rPr lang="pt-BR" baseline="0" dirty="0"/>
              <a:t>→ </a:t>
            </a:r>
            <a:r>
              <a:rPr lang="pt-BR" b="0" dirty="0"/>
              <a:t>grupo</a:t>
            </a:r>
            <a:r>
              <a:rPr lang="pt-BR" b="1" dirty="0"/>
              <a:t> Configurar</a:t>
            </a:r>
            <a:r>
              <a:rPr lang="pt-BR" b="1" baseline="0" dirty="0"/>
              <a:t> Página </a:t>
            </a:r>
            <a:r>
              <a:rPr lang="pt-BR" baseline="0" dirty="0"/>
              <a:t>→ </a:t>
            </a:r>
            <a:r>
              <a:rPr lang="pt-BR" b="0" baseline="0" dirty="0"/>
              <a:t>opção</a:t>
            </a:r>
            <a:r>
              <a:rPr lang="pt-BR" b="1" baseline="0" dirty="0"/>
              <a:t> Área de Impressão </a:t>
            </a:r>
            <a:r>
              <a:rPr lang="pt-BR" baseline="0" dirty="0"/>
              <a:t>→ </a:t>
            </a:r>
            <a:r>
              <a:rPr lang="pt-BR" b="0" baseline="0" dirty="0"/>
              <a:t>opção</a:t>
            </a:r>
            <a:r>
              <a:rPr lang="pt-BR" b="1" baseline="0" dirty="0"/>
              <a:t> Definir área de impressão</a:t>
            </a:r>
            <a:r>
              <a:rPr lang="pt-BR" baseline="0" dirty="0"/>
              <a:t>. </a:t>
            </a:r>
          </a:p>
          <a:p>
            <a:r>
              <a:rPr lang="pt-BR" baseline="0" dirty="0"/>
              <a:t>Caso deseje alterar ou excluir essa área definida, é só ir na opção </a:t>
            </a:r>
            <a:r>
              <a:rPr lang="pt-BR" b="1" baseline="0" dirty="0"/>
              <a:t>Limpar área de impressão</a:t>
            </a:r>
            <a:r>
              <a:rPr lang="pt-BR" baseline="0" dirty="0"/>
              <a:t>. </a:t>
            </a:r>
          </a:p>
          <a:p>
            <a:endParaRPr lang="pt-BR" baseline="0" dirty="0"/>
          </a:p>
          <a:p>
            <a:r>
              <a:rPr lang="pt-BR" baseline="0" dirty="0"/>
              <a:t>Enfatize para os alunos que em caso de </a:t>
            </a:r>
            <a:r>
              <a:rPr lang="pt-BR" b="1" baseline="0" dirty="0"/>
              <a:t>imprimir somente um gráfico</a:t>
            </a:r>
            <a:r>
              <a:rPr lang="pt-BR" baseline="0" dirty="0"/>
              <a:t>, basta clicar na área do gráfico, e realizar a opção para a impressão.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495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Explique</a:t>
            </a:r>
            <a:r>
              <a:rPr lang="pt-BR" baseline="0" dirty="0"/>
              <a:t> as ocasiões em que deve-se usar esses diferentes tamanhos. Normalmente, a opção de tamanho padrão de página é A4.</a:t>
            </a:r>
          </a:p>
          <a:p>
            <a:endParaRPr lang="pt-BR" baseline="0" dirty="0"/>
          </a:p>
          <a:p>
            <a:r>
              <a:rPr lang="pt-BR" baseline="0" dirty="0"/>
              <a:t>Esta escolha de tamanho da </a:t>
            </a:r>
            <a:r>
              <a:rPr lang="pt-BR" baseline="0" dirty="0" smtClean="0"/>
              <a:t>página, também, </a:t>
            </a:r>
            <a:r>
              <a:rPr lang="pt-BR" baseline="0" dirty="0"/>
              <a:t>depende de qual impressora você utilizará, se ela suporta o tamanho especificado, etc.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915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Apresente aos alunos os tipos de orientação que o conteúdo pode ser impresso.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A </a:t>
            </a:r>
            <a:r>
              <a:rPr lang="pt-BR" b="1" baseline="0" dirty="0"/>
              <a:t>orientação</a:t>
            </a:r>
            <a:r>
              <a:rPr lang="pt-BR" baseline="0" dirty="0"/>
              <a:t> significa o formato que será colocado as informações na página, na vertical ou na horizontal, em retrato ou em paisagem, respectivamente.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Agora, enfatize a diferença de tamanho e orientação.</a:t>
            </a:r>
          </a:p>
          <a:p>
            <a:r>
              <a:rPr lang="pt-BR" dirty="0"/>
              <a:t>Porque</a:t>
            </a:r>
            <a:r>
              <a:rPr lang="pt-BR" baseline="0" dirty="0"/>
              <a:t> uma folha impressa está na orientação de paisagem, isso não quer dizer que foi usado uma folha de tamanho diferente de A4. A mesma folha A4 se virado para o lado da borda larga, estará no formato de paisagem.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607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margens de páginas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os espaços em branco entre os dados da planilha e as bordas da página impressa.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Essas margens superiores e inferiores podem ser usadas para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inserirmos informações adicionais, como: logos,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itens, cabeçalhos, rodapés e números de páginas. </a:t>
            </a:r>
            <a:r>
              <a:rPr lang="pt-BR" dirty="0"/>
              <a:t>Podemos personaliza-las na guia</a:t>
            </a:r>
            <a:r>
              <a:rPr lang="pt-BR" baseline="0" dirty="0"/>
              <a:t> </a:t>
            </a:r>
            <a:r>
              <a:rPr lang="pt-BR" b="1" baseline="0" dirty="0"/>
              <a:t>Arquivo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opção </a:t>
            </a:r>
            <a:r>
              <a:rPr lang="pt-BR" b="1" baseline="0" dirty="0" smtClean="0"/>
              <a:t>Imprimir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</a:t>
            </a:r>
            <a:r>
              <a:rPr lang="pt-BR" b="1" baseline="0" dirty="0"/>
              <a:t>Visualização da Impressão</a:t>
            </a:r>
            <a:r>
              <a:rPr lang="pt-BR" baseline="0" dirty="0"/>
              <a:t>. 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410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Cabeçalho e o Rodapé</a:t>
            </a:r>
            <a:r>
              <a:rPr lang="pt-BR" dirty="0"/>
              <a:t> são espaços exclusivos da página,</a:t>
            </a:r>
            <a:r>
              <a:rPr lang="pt-BR" baseline="0" dirty="0"/>
              <a:t> pois permitem colocar somente informações que são úteis em todas as páginas que forem impressas. </a:t>
            </a:r>
          </a:p>
          <a:p>
            <a:endParaRPr lang="pt-BR" baseline="0" dirty="0"/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Cabeçalhos e rodapés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são exibidos na planilha no modo de exibição Normal,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 ser exibidos apenas no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modo de exibição Layout de Página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 páginas impressas.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527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Demonstrem</a:t>
            </a:r>
            <a:r>
              <a:rPr lang="pt-BR" baseline="0" dirty="0"/>
              <a:t> aos alunos os campos referentes ao cabeçalho e rodapé.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876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Explique aos alunos como inserir informações no Cabeçalho e/ou no Rodapé. 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informação que deseja colocar deve ser escrita ou ativada no campo correspondente!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002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dimensionar a</a:t>
            </a:r>
            <a:r>
              <a:rPr lang="pt-BR" baseline="0" dirty="0"/>
              <a:t> planilha, ajustando sua porcentagem para que todas as informações possam </a:t>
            </a:r>
            <a:r>
              <a:rPr lang="pt-BR" baseline="0" dirty="0" smtClean="0"/>
              <a:t>ficar </a:t>
            </a:r>
            <a:r>
              <a:rPr lang="pt-BR" baseline="0" dirty="0"/>
              <a:t>em uma única folha.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186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baseline="0" dirty="0"/>
              <a:t>IMPORTANTE LEMBRAR </a:t>
            </a:r>
            <a:r>
              <a:rPr lang="pt-BR" baseline="0" dirty="0"/>
              <a:t>- não iremos imprimir realmente as folhas, mas se elas estiverem ajustadas adequadamente já conseguiremos saber o seu resultado.</a:t>
            </a:r>
          </a:p>
          <a:p>
            <a:r>
              <a:rPr lang="pt-BR" baseline="0" dirty="0"/>
              <a:t>Devido as condições de não poder imprimir, peça para que eles salvem com o </a:t>
            </a:r>
            <a:r>
              <a:rPr lang="pt-BR" b="1" baseline="0" dirty="0"/>
              <a:t>Tipo: PDF</a:t>
            </a:r>
            <a:r>
              <a:rPr lang="pt-BR" baseline="0" dirty="0"/>
              <a:t>.</a:t>
            </a:r>
          </a:p>
          <a:p>
            <a:endParaRPr lang="pt-BR" baseline="0" dirty="0"/>
          </a:p>
          <a:p>
            <a:r>
              <a:rPr lang="pt-BR" baseline="0" dirty="0"/>
              <a:t>Obs.: Não esqueça de falar para os alunos que é importante selecionar a impressora correta, pois em algumas empresas são utilizadas várias impressoras em rede e cada uma costuma ter uma finalidade, exemplo: coloridos, A6, carta, impressão de baixa/alta qualidade,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48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Inicialmente, mostre aos alunos o que é uma </a:t>
            </a:r>
            <a:r>
              <a:rPr lang="pt-BR" b="1" dirty="0"/>
              <a:t>janela</a:t>
            </a:r>
            <a:r>
              <a:rPr lang="pt-BR" dirty="0"/>
              <a:t> no Excel. </a:t>
            </a:r>
          </a:p>
          <a:p>
            <a:r>
              <a:rPr lang="pt-BR" dirty="0"/>
              <a:t>Eles já sabem que existe uma diferença entre planilha e pasta de trabalho. Relembre-os os seus conceitos. </a:t>
            </a:r>
          </a:p>
          <a:p>
            <a:r>
              <a:rPr lang="pt-BR" b="1" dirty="0"/>
              <a:t>Planilha: </a:t>
            </a:r>
            <a:r>
              <a:rPr lang="pt-BR" dirty="0"/>
              <a:t>é uma “aba” ou folha editável do Excel, que possui células organizadas em linhas e colunas. No Excel 2013, vem nomeada como “Plan1”, e na versão 2016 vem nomeada como “Planilha1”.</a:t>
            </a:r>
          </a:p>
          <a:p>
            <a:r>
              <a:rPr lang="pt-BR" b="1" dirty="0"/>
              <a:t>Pasta de trabalho:</a:t>
            </a:r>
            <a:r>
              <a:rPr lang="pt-BR" dirty="0"/>
              <a:t> é o arquivo do Excel como um todo, composto pelos objetos, sendo eles planilhas, gráficos, planilhas de macro, tabelas dinâmicas, gráficos dinâmicos e projetos VBA. Pode, também, ser definido como um conjunto de planilhas. </a:t>
            </a:r>
          </a:p>
          <a:p>
            <a:endParaRPr lang="pt-BR" dirty="0"/>
          </a:p>
          <a:p>
            <a:r>
              <a:rPr lang="pt-BR" dirty="0"/>
              <a:t>Então, esta imagem representa uma janela.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889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o término</a:t>
            </a:r>
            <a:r>
              <a:rPr lang="pt-BR" baseline="0" dirty="0"/>
              <a:t> das apresentações dos slides, abra com os alunos o arquivo “</a:t>
            </a:r>
            <a:r>
              <a:rPr lang="pt-BR" b="1" baseline="0" dirty="0" smtClean="0"/>
              <a:t>08 </a:t>
            </a:r>
            <a:r>
              <a:rPr lang="pt-BR" b="1" baseline="0" dirty="0"/>
              <a:t>– Excel I – Exercícios</a:t>
            </a:r>
            <a:r>
              <a:rPr lang="pt-BR" b="0" baseline="0" dirty="0"/>
              <a:t>”, demonstre </a:t>
            </a:r>
            <a:r>
              <a:rPr lang="pt-BR" b="0" baseline="0" dirty="0" smtClean="0"/>
              <a:t>na prática cada funcionalidade apresentada nesta oficina.</a:t>
            </a:r>
            <a:endParaRPr lang="pt-BR" b="0" baseline="0" dirty="0"/>
          </a:p>
          <a:p>
            <a:endParaRPr lang="pt-BR" b="0" baseline="0" dirty="0"/>
          </a:p>
          <a:p>
            <a:r>
              <a:rPr lang="pt-BR" b="0" baseline="0" dirty="0"/>
              <a:t>Tire as dúvidas dos alunos, conforme forem desenvolvendo. 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503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Monitor,</a:t>
            </a:r>
            <a:r>
              <a:rPr lang="pt-BR" baseline="0" dirty="0"/>
              <a:t> informe aos alunos o tema da próxima Oficina.</a:t>
            </a:r>
          </a:p>
          <a:p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 </a:t>
            </a:r>
            <a:r>
              <a:rPr lang="pt-BR" dirty="0"/>
              <a:t>Finalize a </a:t>
            </a:r>
            <a:r>
              <a:rPr lang="pt-BR" baseline="0" dirty="0"/>
              <a:t>oficina, agradecendo a participação!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33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Apresente o conceito de janela no Excel.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Assim como definido no roteiro do slide anterior, uma janela é definida igualmente como uma pasta de trabalho. A diferença é que podem ser abertas várias janelas da mesma pasta de trabalho para trabalhar com ambos dados ou planilhas, simultaneamente.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Então, é possível abrir duas ou mais janelas da mesma pasta de trabalho para comparar e organizar dados correspondentes ou de planilhas diferentes.</a:t>
            </a:r>
          </a:p>
          <a:p>
            <a:r>
              <a:rPr lang="pt-BR" sz="1200" dirty="0"/>
              <a:t>Imagina que v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ocê tem que revisar um projeto onde, em uma só pasta de trabalha, há 5 planilhas. Você vai ter que ir de uma em uma, certo?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funcionar, mas é chato e demorado. Pense em você tendo que navegar entre todas as planilhas para conferir se certo dado está correto em cada uma delas. Depois repita a operação para os mesmos 200, 300, 500 dados.... Com as janelas, você pode revisar criando 4 janelas, e conferindo simultaneamente os dados nas planilhas.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00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Mostre aos alunos como abrir novas janelas de uma pasta de trabalho (arquivo).</a:t>
            </a:r>
          </a:p>
          <a:p>
            <a:endParaRPr lang="pt-BR" dirty="0"/>
          </a:p>
          <a:p>
            <a:r>
              <a:rPr lang="pt-BR" dirty="0"/>
              <a:t>A cada abertura de janela, ela será identificada com o nome da pasta de trabalho e a numeração aberta. Exemplo: </a:t>
            </a:r>
          </a:p>
          <a:p>
            <a:r>
              <a:rPr lang="pt-BR" b="1" dirty="0"/>
              <a:t>Nome do arquivo: </a:t>
            </a:r>
            <a:r>
              <a:rPr lang="pt-BR" i="0" dirty="0"/>
              <a:t>Exemplos.xlsx</a:t>
            </a:r>
          </a:p>
          <a:p>
            <a:r>
              <a:rPr lang="pt-BR" b="1" dirty="0"/>
              <a:t>1ª janela aberta: </a:t>
            </a:r>
            <a:r>
              <a:rPr lang="pt-BR" i="1" dirty="0"/>
              <a:t>Exemplos.xlsx – 2 – Excel</a:t>
            </a:r>
          </a:p>
          <a:p>
            <a:r>
              <a:rPr lang="pt-BR" b="1" dirty="0"/>
              <a:t>2ª janela aberta: </a:t>
            </a:r>
            <a:r>
              <a:rPr lang="pt-BR" i="1" dirty="0"/>
              <a:t>Exemplos.xlsx – 3 – Excel </a:t>
            </a:r>
          </a:p>
          <a:p>
            <a:r>
              <a:rPr lang="pt-BR" dirty="0"/>
              <a:t>Ou seja, a principal ficou como a primeira janela aberta: </a:t>
            </a:r>
            <a:r>
              <a:rPr lang="pt-BR" i="1" dirty="0"/>
              <a:t>Exemplos.xlsx – 1 – Excel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47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abrir uma ou mais janelas, com base no objetivo de comparar valores para acertar dados de uma determinada pasta de trabalho, é necessário organizar tudo. Através deste botão de “Organizar Tudo”, é escolhido a forma como organizar as janelas abertas na tela do computador (ou máquina usada) para facilitar a visualização dos dados para análise. 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as planilhas que você deseja exibir estiverem localizadas na pasta de trabalho ativa, marque a caixa de seleção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Janelas da pasta de trabalho ativa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83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 é a visualização das janelas na tela após organizar lado a lado.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65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Esta é a visualização das janelas na tela após organizar no horizontal.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18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Esta é a visualização das janelas na tela após organizar na vertical.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DFE9-5C08-40FF-A846-788C861E0D7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89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c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29FF4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423" b="25059"/>
          <a:stretch/>
        </p:blipFill>
        <p:spPr>
          <a:xfrm>
            <a:off x="8003789" y="6390042"/>
            <a:ext cx="944827" cy="3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9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43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83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286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71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log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90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linh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6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22"/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565" y="688762"/>
            <a:ext cx="640079" cy="64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03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Ícon e Log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22"/>
          <p:cNvPicPr preferRelativeResize="0"/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565" y="688762"/>
            <a:ext cx="640079" cy="64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28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Ícon e Linh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22"/>
          <p:cNvPicPr preferRelativeResize="0"/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565" y="688762"/>
            <a:ext cx="640079" cy="64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F3544A-31DF-4FD0-879E-26D6606BE272}" type="datetimeFigureOut">
              <a:rPr lang="pt-BR" smtClean="0"/>
              <a:pPr/>
              <a:t>02/03/2018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0AEC51-1316-4083-A4EC-ED17699E6D7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51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85" y="825556"/>
            <a:ext cx="464400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17029" y="576943"/>
            <a:ext cx="3526971" cy="185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0886" y="6117772"/>
            <a:ext cx="3526971" cy="185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52599" y="1431074"/>
            <a:ext cx="5508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pt-BR" sz="8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OFICINA</a:t>
            </a:r>
            <a:endParaRPr lang="pt-BR" sz="72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5443" y="2921169"/>
            <a:ext cx="9154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Módulo 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630385" y="4651389"/>
            <a:ext cx="188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OFICINA 08</a:t>
            </a:r>
          </a:p>
        </p:txBody>
      </p:sp>
    </p:spTree>
    <p:extLst>
      <p:ext uri="{BB962C8B-B14F-4D97-AF65-F5344CB8AC3E}">
        <p14:creationId xmlns:p14="http://schemas.microsoft.com/office/powerpoint/2010/main" val="35057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8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8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072497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Em cascata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18452" y="1683854"/>
            <a:ext cx="8907096" cy="4797145"/>
            <a:chOff x="118452" y="1683854"/>
            <a:chExt cx="8907096" cy="479714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452" y="1683854"/>
              <a:ext cx="8907096" cy="479714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99253" y="2216722"/>
              <a:ext cx="1183923" cy="13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0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Congelar painéis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932121" y="2811231"/>
            <a:ext cx="7620000" cy="1658854"/>
            <a:chOff x="1219200" y="3124161"/>
            <a:chExt cx="7620000" cy="1658854"/>
          </a:xfrm>
        </p:grpSpPr>
        <p:sp>
          <p:nvSpPr>
            <p:cNvPr id="16" name="Retângulo 15"/>
            <p:cNvSpPr/>
            <p:nvPr/>
          </p:nvSpPr>
          <p:spPr>
            <a:xfrm rot="10800000">
              <a:off x="1219200" y="3124161"/>
              <a:ext cx="7620000" cy="16588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56250" y="3236079"/>
              <a:ext cx="7547781" cy="1441938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Retângulo 17"/>
          <p:cNvSpPr/>
          <p:nvPr/>
        </p:nvSpPr>
        <p:spPr>
          <a:xfrm>
            <a:off x="2438216" y="2923149"/>
            <a:ext cx="772817" cy="1371971"/>
          </a:xfrm>
          <a:prstGeom prst="rect">
            <a:avLst/>
          </a:prstGeom>
          <a:ln w="28575">
            <a:solidFill>
              <a:srgbClr val="1C7929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216" y="4365087"/>
            <a:ext cx="4416768" cy="200414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F2F96D2C-A156-4A3E-B1EF-F3C5B1F7E3C9}"/>
              </a:ext>
            </a:extLst>
          </p:cNvPr>
          <p:cNvSpPr txBox="1"/>
          <p:nvPr/>
        </p:nvSpPr>
        <p:spPr>
          <a:xfrm>
            <a:off x="710094" y="1683854"/>
            <a:ext cx="7723812" cy="777597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Bloqueia linhas e/ou colunas no local.</a:t>
            </a:r>
          </a:p>
          <a:p>
            <a:pPr algn="ctr"/>
            <a:r>
              <a:rPr lang="pt-BR" b="1" dirty="0"/>
              <a:t>Mantém uma área visível enquanto rola a barra de rolagem para outra área. </a:t>
            </a:r>
          </a:p>
        </p:txBody>
      </p:sp>
    </p:spTree>
    <p:extLst>
      <p:ext uri="{BB962C8B-B14F-4D97-AF65-F5344CB8AC3E}">
        <p14:creationId xmlns:p14="http://schemas.microsoft.com/office/powerpoint/2010/main" val="36021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E28625-2FBB-4CD6-BA49-E78AF1A16498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Congelar linha superior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1F743AB0-6794-4599-96BF-645691DB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878" y="3988117"/>
            <a:ext cx="8814243" cy="19806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1229F6EB-0220-4D0B-BB24-ECF660D330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941" y="1683854"/>
            <a:ext cx="3325393" cy="151097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E2194C7B-6FE3-4D40-BFE8-6076CBAE6935}"/>
              </a:ext>
            </a:extLst>
          </p:cNvPr>
          <p:cNvSpPr/>
          <p:nvPr/>
        </p:nvSpPr>
        <p:spPr>
          <a:xfrm>
            <a:off x="662941" y="2200416"/>
            <a:ext cx="3325393" cy="482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50A0F64B-84FB-4B18-ABE8-CA906EA96E76}"/>
              </a:ext>
            </a:extLst>
          </p:cNvPr>
          <p:cNvSpPr txBox="1"/>
          <p:nvPr/>
        </p:nvSpPr>
        <p:spPr>
          <a:xfrm>
            <a:off x="1323151" y="3336900"/>
            <a:ext cx="2004971" cy="444341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Congela linha 1</a:t>
            </a:r>
          </a:p>
        </p:txBody>
      </p:sp>
      <p:sp>
        <p:nvSpPr>
          <p:cNvPr id="8" name="Seta: para Cima 7">
            <a:extLst>
              <a:ext uri="{FF2B5EF4-FFF2-40B4-BE49-F238E27FC236}">
                <a16:creationId xmlns="" xmlns:a16="http://schemas.microsoft.com/office/drawing/2014/main" id="{9B303F0F-4CCB-48F3-8E48-BCBD79758223}"/>
              </a:ext>
            </a:extLst>
          </p:cNvPr>
          <p:cNvSpPr/>
          <p:nvPr/>
        </p:nvSpPr>
        <p:spPr>
          <a:xfrm>
            <a:off x="1591648" y="5080042"/>
            <a:ext cx="377127" cy="482321"/>
          </a:xfrm>
          <a:prstGeom prst="upArrow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9" name="Seta: para Baixo 8">
            <a:extLst>
              <a:ext uri="{FF2B5EF4-FFF2-40B4-BE49-F238E27FC236}">
                <a16:creationId xmlns="" xmlns:a16="http://schemas.microsoft.com/office/drawing/2014/main" id="{D335BF13-C4D2-4E37-A36B-706131BD27E7}"/>
              </a:ext>
            </a:extLst>
          </p:cNvPr>
          <p:cNvSpPr/>
          <p:nvPr/>
        </p:nvSpPr>
        <p:spPr>
          <a:xfrm>
            <a:off x="8222156" y="4837849"/>
            <a:ext cx="377127" cy="482321"/>
          </a:xfrm>
          <a:prstGeom prst="downArrow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F7CBC643-6093-4DF0-B618-075D3EABA4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42"/>
          <a:stretch/>
        </p:blipFill>
        <p:spPr>
          <a:xfrm>
            <a:off x="8599283" y="4837849"/>
            <a:ext cx="225849" cy="3392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1762F7C2-0FB0-4FEF-84FA-32AB13E351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3175" y="1456498"/>
            <a:ext cx="2997544" cy="1738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9FD5BF4-2977-4FD4-8682-033397EAF279}"/>
              </a:ext>
            </a:extLst>
          </p:cNvPr>
          <p:cNvSpPr txBox="1"/>
          <p:nvPr/>
        </p:nvSpPr>
        <p:spPr>
          <a:xfrm>
            <a:off x="5847127" y="3336899"/>
            <a:ext cx="2129639" cy="444341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Descongela linha 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820BCA7C-D2FC-4983-8E86-73CBA4DB9511}"/>
              </a:ext>
            </a:extLst>
          </p:cNvPr>
          <p:cNvSpPr/>
          <p:nvPr/>
        </p:nvSpPr>
        <p:spPr>
          <a:xfrm>
            <a:off x="5413176" y="1454252"/>
            <a:ext cx="2997544" cy="58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6FCDFF57-E082-4C43-BA25-C7B6703B2D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878" y="3988116"/>
            <a:ext cx="8830267" cy="19806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9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0017 -0.094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0.070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-0.00018 0.070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8D4B384-F8F4-4022-B75A-A706271A7DE8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Congelar primeira coluna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A20EEB4C-8C8D-4F0D-AC85-1BD4B2AA6F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635" y="1683854"/>
            <a:ext cx="3320699" cy="15049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E6673CA8-6F12-44C5-9F8E-8822FB57270A}"/>
              </a:ext>
            </a:extLst>
          </p:cNvPr>
          <p:cNvSpPr/>
          <p:nvPr/>
        </p:nvSpPr>
        <p:spPr>
          <a:xfrm>
            <a:off x="662941" y="2710035"/>
            <a:ext cx="3325393" cy="477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5F4A5C7-A556-4E9B-9693-43EFB345E6ED}"/>
              </a:ext>
            </a:extLst>
          </p:cNvPr>
          <p:cNvSpPr txBox="1"/>
          <p:nvPr/>
        </p:nvSpPr>
        <p:spPr>
          <a:xfrm>
            <a:off x="1323151" y="3336900"/>
            <a:ext cx="2004971" cy="444341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Congela coluna 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8AD46ABD-BE46-4C98-B7E6-99D495ABC0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18" y="3952786"/>
            <a:ext cx="8393764" cy="22721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5CDE70C7-E8E3-4ABE-932A-56EF025490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3174" y="1449563"/>
            <a:ext cx="2997544" cy="1738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744986BD-09F8-4AEE-A8F8-33603E7E8DBC}"/>
              </a:ext>
            </a:extLst>
          </p:cNvPr>
          <p:cNvSpPr txBox="1"/>
          <p:nvPr/>
        </p:nvSpPr>
        <p:spPr>
          <a:xfrm>
            <a:off x="5773464" y="3336899"/>
            <a:ext cx="2276965" cy="444341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Descongela coluna 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5B4E1D9E-60C4-4392-A827-4CD70EE9CFA1}"/>
              </a:ext>
            </a:extLst>
          </p:cNvPr>
          <p:cNvSpPr/>
          <p:nvPr/>
        </p:nvSpPr>
        <p:spPr>
          <a:xfrm>
            <a:off x="5413176" y="1454252"/>
            <a:ext cx="2997544" cy="58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11" name="Seta: para a Esquerda 10">
            <a:extLst>
              <a:ext uri="{FF2B5EF4-FFF2-40B4-BE49-F238E27FC236}">
                <a16:creationId xmlns="" xmlns:a16="http://schemas.microsoft.com/office/drawing/2014/main" id="{E74F59E4-93FA-4D92-A961-AD4B7AEF0B9B}"/>
              </a:ext>
            </a:extLst>
          </p:cNvPr>
          <p:cNvSpPr/>
          <p:nvPr/>
        </p:nvSpPr>
        <p:spPr>
          <a:xfrm>
            <a:off x="2895599" y="4854408"/>
            <a:ext cx="562708" cy="468923"/>
          </a:xfrm>
          <a:prstGeom prst="leftArrow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="" xmlns:a16="http://schemas.microsoft.com/office/drawing/2014/main" id="{43A8F967-C69E-403C-95C9-7AEFB9F69DA0}"/>
              </a:ext>
            </a:extLst>
          </p:cNvPr>
          <p:cNvSpPr/>
          <p:nvPr/>
        </p:nvSpPr>
        <p:spPr>
          <a:xfrm>
            <a:off x="6911946" y="5428248"/>
            <a:ext cx="562708" cy="468923"/>
          </a:xfrm>
          <a:prstGeom prst="rightArrow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23431EB3-C2E5-4798-8894-FE0F6647038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42"/>
          <a:stretch/>
        </p:blipFill>
        <p:spPr>
          <a:xfrm>
            <a:off x="7193300" y="5891441"/>
            <a:ext cx="225849" cy="3392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EF510102-0CEA-48B5-B495-13A085E854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18" y="3953689"/>
            <a:ext cx="8393764" cy="22759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8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7171 0.0020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9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3837 0.000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06146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AB3CA5-811C-439C-B14D-A628612CF37A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Congelar painéis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338EF0CE-EAB7-472C-96DE-C7BFC98A93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595" y="4055082"/>
            <a:ext cx="8632809" cy="1957391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69222047-2EB7-47EC-8460-D7EC2DB1687A}"/>
              </a:ext>
            </a:extLst>
          </p:cNvPr>
          <p:cNvSpPr/>
          <p:nvPr/>
        </p:nvSpPr>
        <p:spPr>
          <a:xfrm>
            <a:off x="1877438" y="4718440"/>
            <a:ext cx="593388" cy="10893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68C71D2-3F34-4FA3-8B33-024274DAC0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941" y="1682172"/>
            <a:ext cx="3325393" cy="15057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2C9F07B-69F0-4C4E-8E35-F484CA18EB5D}"/>
              </a:ext>
            </a:extLst>
          </p:cNvPr>
          <p:cNvSpPr/>
          <p:nvPr/>
        </p:nvSpPr>
        <p:spPr>
          <a:xfrm>
            <a:off x="662941" y="1669178"/>
            <a:ext cx="3325393" cy="477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E2728D25-5350-40E3-910D-F888CC24A977}"/>
              </a:ext>
            </a:extLst>
          </p:cNvPr>
          <p:cNvSpPr txBox="1"/>
          <p:nvPr/>
        </p:nvSpPr>
        <p:spPr>
          <a:xfrm>
            <a:off x="793625" y="3311169"/>
            <a:ext cx="3064023" cy="444341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Congela linhas 1,2 e coluna A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0288259F-657B-4CF8-AA0E-6B3453EF179B}"/>
              </a:ext>
            </a:extLst>
          </p:cNvPr>
          <p:cNvSpPr/>
          <p:nvPr/>
        </p:nvSpPr>
        <p:spPr>
          <a:xfrm>
            <a:off x="1877438" y="4727378"/>
            <a:ext cx="593388" cy="10893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0FE70768-705C-4299-8E75-3A685AAC1D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042" y="4055082"/>
            <a:ext cx="8631361" cy="19573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Seta: para a Esquerda 12">
            <a:extLst>
              <a:ext uri="{FF2B5EF4-FFF2-40B4-BE49-F238E27FC236}">
                <a16:creationId xmlns="" xmlns:a16="http://schemas.microsoft.com/office/drawing/2014/main" id="{C4EF011C-B185-4190-B018-0BD0649D2565}"/>
              </a:ext>
            </a:extLst>
          </p:cNvPr>
          <p:cNvSpPr/>
          <p:nvPr/>
        </p:nvSpPr>
        <p:spPr>
          <a:xfrm>
            <a:off x="3013209" y="4731868"/>
            <a:ext cx="593388" cy="443960"/>
          </a:xfrm>
          <a:prstGeom prst="leftArrow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17" name="Seta: para a Esquerda 16">
            <a:extLst>
              <a:ext uri="{FF2B5EF4-FFF2-40B4-BE49-F238E27FC236}">
                <a16:creationId xmlns="" xmlns:a16="http://schemas.microsoft.com/office/drawing/2014/main" id="{6BA015BC-1B55-4F1E-AB7C-8D62CDBB133C}"/>
              </a:ext>
            </a:extLst>
          </p:cNvPr>
          <p:cNvSpPr/>
          <p:nvPr/>
        </p:nvSpPr>
        <p:spPr>
          <a:xfrm rot="5400000">
            <a:off x="1877438" y="5441571"/>
            <a:ext cx="593388" cy="443960"/>
          </a:xfrm>
          <a:prstGeom prst="leftArrow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E60AA590-04E8-4371-AC90-BD634886F29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3174" y="1449563"/>
            <a:ext cx="2997544" cy="1738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4127EA65-C7F6-4A76-838F-49BCB0BC75B4}"/>
              </a:ext>
            </a:extLst>
          </p:cNvPr>
          <p:cNvSpPr txBox="1"/>
          <p:nvPr/>
        </p:nvSpPr>
        <p:spPr>
          <a:xfrm>
            <a:off x="5226678" y="3308349"/>
            <a:ext cx="3370536" cy="444341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Descongela linha 1,2 e coluna 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363D02AF-DCD6-4980-ADD6-424767DF186B}"/>
              </a:ext>
            </a:extLst>
          </p:cNvPr>
          <p:cNvSpPr/>
          <p:nvPr/>
        </p:nvSpPr>
        <p:spPr>
          <a:xfrm>
            <a:off x="5413176" y="1454252"/>
            <a:ext cx="2997544" cy="58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53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7483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052 -0.068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9" grpId="0" animBg="1"/>
      <p:bldP spid="19" grpId="1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22247DD6-F380-445E-BB2E-B94F75660AA2}"/>
              </a:ext>
            </a:extLst>
          </p:cNvPr>
          <p:cNvGrpSpPr/>
          <p:nvPr/>
        </p:nvGrpSpPr>
        <p:grpSpPr>
          <a:xfrm>
            <a:off x="-15397" y="0"/>
            <a:ext cx="9159398" cy="6858000"/>
            <a:chOff x="-15397" y="0"/>
            <a:chExt cx="9159398" cy="6858000"/>
          </a:xfrm>
        </p:grpSpPr>
        <p:sp>
          <p:nvSpPr>
            <p:cNvPr id="8" name="Retângulo 7"/>
            <p:cNvSpPr/>
            <p:nvPr/>
          </p:nvSpPr>
          <p:spPr>
            <a:xfrm>
              <a:off x="-7514" y="0"/>
              <a:ext cx="9135748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t">
              <a:noAutofit/>
            </a:bodyPr>
            <a:lstStyle/>
            <a:p>
              <a:pPr algn="ctr"/>
              <a:endParaRPr lang="pt-BR" sz="4400" dirty="0">
                <a:solidFill>
                  <a:srgbClr val="002060"/>
                </a:solidFill>
                <a:latin typeface="+mn-lt"/>
                <a:cs typeface="Andalus" panose="02020603050405020304" pitchFamily="18" charset="-78"/>
              </a:endParaRP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2693F806-0AE8-46D6-95C6-6BD279845F03}"/>
                </a:ext>
              </a:extLst>
            </p:cNvPr>
            <p:cNvGrpSpPr/>
            <p:nvPr/>
          </p:nvGrpSpPr>
          <p:grpSpPr>
            <a:xfrm>
              <a:off x="-15397" y="562901"/>
              <a:ext cx="9159398" cy="6295099"/>
              <a:chOff x="-15397" y="562901"/>
              <a:chExt cx="9159398" cy="6295099"/>
            </a:xfrm>
          </p:grpSpPr>
          <p:sp>
            <p:nvSpPr>
              <p:cNvPr id="3" name="CaixaDeTexto 2"/>
              <p:cNvSpPr txBox="1"/>
              <p:nvPr/>
            </p:nvSpPr>
            <p:spPr>
              <a:xfrm>
                <a:off x="-15397" y="4149566"/>
                <a:ext cx="9159398" cy="270843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pt-BR" sz="25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BR" sz="6000" dirty="0">
                    <a:solidFill>
                      <a:schemeClr val="bg1"/>
                    </a:solidFill>
                  </a:rPr>
                  <a:t>Configuração de Página</a:t>
                </a:r>
              </a:p>
              <a:p>
                <a:pPr algn="ctr"/>
                <a:r>
                  <a:rPr lang="pt-BR" sz="6000" dirty="0">
                    <a:solidFill>
                      <a:schemeClr val="bg1"/>
                    </a:solidFill>
                  </a:rPr>
                  <a:t>Impressão</a:t>
                </a:r>
              </a:p>
              <a:p>
                <a:pPr algn="ctr"/>
                <a:endParaRPr lang="pt-BR" sz="25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="" xmlns:a16="http://schemas.microsoft.com/office/drawing/2014/main" id="{DDC3E18F-1F30-4CA7-BC3F-1782A860AD57}"/>
                  </a:ext>
                </a:extLst>
              </p:cNvPr>
              <p:cNvGrpSpPr/>
              <p:nvPr/>
            </p:nvGrpSpPr>
            <p:grpSpPr>
              <a:xfrm>
                <a:off x="2505458" y="562901"/>
                <a:ext cx="4133083" cy="4133083"/>
                <a:chOff x="2505458" y="647309"/>
                <a:chExt cx="4133083" cy="4133083"/>
              </a:xfrm>
            </p:grpSpPr>
            <p:pic>
              <p:nvPicPr>
                <p:cNvPr id="7" name="Imagem 6" descr="Uma imagem contendo captura de tela&#10;&#10;Descrição gerada com alta confiança">
                  <a:extLst>
                    <a:ext uri="{FF2B5EF4-FFF2-40B4-BE49-F238E27FC236}">
                      <a16:creationId xmlns="" xmlns:a16="http://schemas.microsoft.com/office/drawing/2014/main" id="{F2C15337-A6DA-412C-9426-8C48E4FE6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5458" y="647309"/>
                  <a:ext cx="4133083" cy="4133083"/>
                </a:xfrm>
                <a:prstGeom prst="rect">
                  <a:avLst/>
                </a:prstGeom>
              </p:spPr>
            </p:pic>
            <p:pic>
              <p:nvPicPr>
                <p:cNvPr id="4" name="Imagem 3">
                  <a:extLst>
                    <a:ext uri="{FF2B5EF4-FFF2-40B4-BE49-F238E27FC236}">
                      <a16:creationId xmlns="" xmlns:a16="http://schemas.microsoft.com/office/drawing/2014/main" id="{72DC7F64-448F-4ACE-A66C-5ECF45D53C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3861" y="3193368"/>
                  <a:ext cx="1454680" cy="145468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345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513" y="2497621"/>
            <a:ext cx="2734566" cy="40988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1064708" y="2738955"/>
            <a:ext cx="603033" cy="223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05"/>
          <a:stretch/>
        </p:blipFill>
        <p:spPr>
          <a:xfrm>
            <a:off x="4735468" y="2497621"/>
            <a:ext cx="3232029" cy="4098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tângulo 15"/>
          <p:cNvSpPr/>
          <p:nvPr/>
        </p:nvSpPr>
        <p:spPr>
          <a:xfrm>
            <a:off x="4735468" y="4498155"/>
            <a:ext cx="1003294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65525EA9-FA4E-4B0C-B723-C8B97B66AE19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Visualização da impressão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839BD845-A66E-4CCC-B2E8-D8B4C817713F}"/>
              </a:ext>
            </a:extLst>
          </p:cNvPr>
          <p:cNvSpPr txBox="1"/>
          <p:nvPr/>
        </p:nvSpPr>
        <p:spPr>
          <a:xfrm>
            <a:off x="859809" y="1606181"/>
            <a:ext cx="7204990" cy="777597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Verifique como a página ficará ao imprimir, para analisar a necessidade de alterar as margens, a orientação, o tamanho, etc.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DD888A7F-2DA2-43AE-B617-2BB1DEFEE7B0}"/>
              </a:ext>
            </a:extLst>
          </p:cNvPr>
          <p:cNvGrpSpPr/>
          <p:nvPr/>
        </p:nvGrpSpPr>
        <p:grpSpPr>
          <a:xfrm>
            <a:off x="6669262" y="619006"/>
            <a:ext cx="2174563" cy="757495"/>
            <a:chOff x="6669262" y="619006"/>
            <a:chExt cx="2174563" cy="757495"/>
          </a:xfrm>
        </p:grpSpPr>
        <p:sp>
          <p:nvSpPr>
            <p:cNvPr id="14" name="CaixaDeTexto 13">
              <a:extLst>
                <a:ext uri="{FF2B5EF4-FFF2-40B4-BE49-F238E27FC236}">
                  <a16:creationId xmlns="" xmlns:a16="http://schemas.microsoft.com/office/drawing/2014/main" id="{4EBC312E-9245-4AF1-92D7-A8B4DDA961B0}"/>
                </a:ext>
              </a:extLst>
            </p:cNvPr>
            <p:cNvSpPr txBox="1"/>
            <p:nvPr/>
          </p:nvSpPr>
          <p:spPr>
            <a:xfrm>
              <a:off x="7627877" y="668615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/>
                <a:t>+</a:t>
              </a:r>
            </a:p>
          </p:txBody>
        </p:sp>
        <p:pic>
          <p:nvPicPr>
            <p:cNvPr id="18" name="Picture 2" descr="Imagem relacionada">
              <a:extLst>
                <a:ext uri="{FF2B5EF4-FFF2-40B4-BE49-F238E27FC236}">
                  <a16:creationId xmlns="" xmlns:a16="http://schemas.microsoft.com/office/drawing/2014/main" id="{F14B9401-B7D6-4482-A3B4-58554321E1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184691" y="619006"/>
              <a:ext cx="659134" cy="719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9" name="Picture 2" descr="Imagem relacionada">
              <a:extLst>
                <a:ext uri="{FF2B5EF4-FFF2-40B4-BE49-F238E27FC236}">
                  <a16:creationId xmlns="" xmlns:a16="http://schemas.microsoft.com/office/drawing/2014/main" id="{53C7DBAA-B311-41C9-8718-0F5042188E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669262" y="707054"/>
              <a:ext cx="841345" cy="6310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495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09" y="1437651"/>
            <a:ext cx="8481059" cy="52497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5213948" y="1873319"/>
            <a:ext cx="3722518" cy="45745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76583" y="6495113"/>
            <a:ext cx="892469" cy="1859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5454594" y="2185445"/>
            <a:ext cx="3122910" cy="8241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16184" y="3163586"/>
            <a:ext cx="1782651" cy="21229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45BC1B9E-930E-4BF8-B197-935429465B8C}"/>
              </a:ext>
            </a:extLst>
          </p:cNvPr>
          <p:cNvGrpSpPr/>
          <p:nvPr/>
        </p:nvGrpSpPr>
        <p:grpSpPr>
          <a:xfrm>
            <a:off x="4086674" y="1755369"/>
            <a:ext cx="3779618" cy="180394"/>
            <a:chOff x="4113782" y="1552917"/>
            <a:chExt cx="3526318" cy="177191"/>
          </a:xfrm>
        </p:grpSpPr>
        <p:sp>
          <p:nvSpPr>
            <p:cNvPr id="21" name="Texto explicativo retangular 20"/>
            <p:cNvSpPr/>
            <p:nvPr/>
          </p:nvSpPr>
          <p:spPr>
            <a:xfrm>
              <a:off x="4113782" y="1552917"/>
              <a:ext cx="3526318" cy="177191"/>
            </a:xfrm>
            <a:prstGeom prst="wedgeRectCallout">
              <a:avLst>
                <a:gd name="adj1" fmla="val -10084"/>
                <a:gd name="adj2" fmla="val 174615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9579"/>
            <a:stretch/>
          </p:blipFill>
          <p:spPr>
            <a:xfrm>
              <a:off x="4134450" y="1577881"/>
              <a:ext cx="3494916" cy="133371"/>
            </a:xfrm>
            <a:prstGeom prst="rect">
              <a:avLst/>
            </a:prstGeom>
          </p:spPr>
        </p:pic>
      </p:grpSp>
      <p:pic>
        <p:nvPicPr>
          <p:cNvPr id="3074" name="Picture 2" descr="Resultado de imagem para imprimir 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6604" y="5311069"/>
            <a:ext cx="1586595" cy="15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>
            <a:extLst>
              <a:ext uri="{FF2B5EF4-FFF2-40B4-BE49-F238E27FC236}">
                <a16:creationId xmlns="" xmlns:a16="http://schemas.microsoft.com/office/drawing/2014/main" id="{2DA67C68-4E15-4064-A7B5-BF3F5DF93CEA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Visualização da impressão</a:t>
            </a:r>
          </a:p>
        </p:txBody>
      </p:sp>
      <p:sp>
        <p:nvSpPr>
          <p:cNvPr id="28" name="Seta para a direita 11">
            <a:extLst>
              <a:ext uri="{FF2B5EF4-FFF2-40B4-BE49-F238E27FC236}">
                <a16:creationId xmlns="" xmlns:a16="http://schemas.microsoft.com/office/drawing/2014/main" id="{5F5EBF10-4184-46B6-BA46-E139140C4845}"/>
              </a:ext>
            </a:extLst>
          </p:cNvPr>
          <p:cNvSpPr/>
          <p:nvPr/>
        </p:nvSpPr>
        <p:spPr>
          <a:xfrm rot="5400000">
            <a:off x="3196191" y="6219327"/>
            <a:ext cx="253250" cy="190167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D756FCD5-84AB-4FA9-81B8-C19A78A5293A}"/>
              </a:ext>
            </a:extLst>
          </p:cNvPr>
          <p:cNvSpPr txBox="1"/>
          <p:nvPr/>
        </p:nvSpPr>
        <p:spPr>
          <a:xfrm>
            <a:off x="2398835" y="5757762"/>
            <a:ext cx="1824425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Número de páginas</a:t>
            </a:r>
          </a:p>
        </p:txBody>
      </p:sp>
      <p:sp>
        <p:nvSpPr>
          <p:cNvPr id="30" name="Seta para a direita 11">
            <a:extLst>
              <a:ext uri="{FF2B5EF4-FFF2-40B4-BE49-F238E27FC236}">
                <a16:creationId xmlns="" xmlns:a16="http://schemas.microsoft.com/office/drawing/2014/main" id="{8C3DC0FA-D85C-4198-8030-4D1DCB2F4CDF}"/>
              </a:ext>
            </a:extLst>
          </p:cNvPr>
          <p:cNvSpPr/>
          <p:nvPr/>
        </p:nvSpPr>
        <p:spPr>
          <a:xfrm rot="10800000">
            <a:off x="2450059" y="4527755"/>
            <a:ext cx="230915" cy="190167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E965115D-21E4-4521-B943-91B8DC95445E}"/>
              </a:ext>
            </a:extLst>
          </p:cNvPr>
          <p:cNvSpPr txBox="1"/>
          <p:nvPr/>
        </p:nvSpPr>
        <p:spPr>
          <a:xfrm>
            <a:off x="2732197" y="4299346"/>
            <a:ext cx="1441488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Configurações de página</a:t>
            </a:r>
          </a:p>
        </p:txBody>
      </p:sp>
      <p:sp>
        <p:nvSpPr>
          <p:cNvPr id="32" name="Seta para a direita 11">
            <a:extLst>
              <a:ext uri="{FF2B5EF4-FFF2-40B4-BE49-F238E27FC236}">
                <a16:creationId xmlns="" xmlns:a16="http://schemas.microsoft.com/office/drawing/2014/main" id="{4F270DC5-67A5-4594-B519-6351D197E61B}"/>
              </a:ext>
            </a:extLst>
          </p:cNvPr>
          <p:cNvSpPr/>
          <p:nvPr/>
        </p:nvSpPr>
        <p:spPr>
          <a:xfrm>
            <a:off x="4935423" y="3333916"/>
            <a:ext cx="230915" cy="190167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6B9B5A18-67C9-422C-A007-2FAE27EBD322}"/>
              </a:ext>
            </a:extLst>
          </p:cNvPr>
          <p:cNvSpPr txBox="1"/>
          <p:nvPr/>
        </p:nvSpPr>
        <p:spPr>
          <a:xfrm>
            <a:off x="3605431" y="3105506"/>
            <a:ext cx="1263145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Visualização da página</a:t>
            </a:r>
          </a:p>
        </p:txBody>
      </p:sp>
      <p:sp>
        <p:nvSpPr>
          <p:cNvPr id="34" name="Seta para a direita 11">
            <a:extLst>
              <a:ext uri="{FF2B5EF4-FFF2-40B4-BE49-F238E27FC236}">
                <a16:creationId xmlns="" xmlns:a16="http://schemas.microsoft.com/office/drawing/2014/main" id="{8232766F-6018-4E12-BD32-956B120C8CF8}"/>
              </a:ext>
            </a:extLst>
          </p:cNvPr>
          <p:cNvSpPr/>
          <p:nvPr/>
        </p:nvSpPr>
        <p:spPr>
          <a:xfrm rot="16200000">
            <a:off x="4203440" y="2022583"/>
            <a:ext cx="272333" cy="218213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="" xmlns:a16="http://schemas.microsoft.com/office/drawing/2014/main" id="{F860AE5F-B42F-49AB-93E1-DE6F57E367B6}"/>
              </a:ext>
            </a:extLst>
          </p:cNvPr>
          <p:cNvSpPr txBox="1"/>
          <p:nvPr/>
        </p:nvSpPr>
        <p:spPr>
          <a:xfrm>
            <a:off x="3452941" y="2327589"/>
            <a:ext cx="1692145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Títulos das colunas da tabela</a:t>
            </a:r>
          </a:p>
        </p:txBody>
      </p:sp>
    </p:spTree>
    <p:extLst>
      <p:ext uri="{BB962C8B-B14F-4D97-AF65-F5344CB8AC3E}">
        <p14:creationId xmlns:p14="http://schemas.microsoft.com/office/powerpoint/2010/main" val="33037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60" y="1581997"/>
            <a:ext cx="8098034" cy="51330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1032566" y="2421133"/>
            <a:ext cx="2974673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partir da 2ª página não é exibido os títulos das colunas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06608" y="6494695"/>
            <a:ext cx="336514" cy="21265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9696" y="6484193"/>
            <a:ext cx="442404" cy="20201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7F619511-F289-4236-90DA-B3F3D690B4B2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Visualização da impressão</a:t>
            </a:r>
          </a:p>
        </p:txBody>
      </p:sp>
      <p:sp>
        <p:nvSpPr>
          <p:cNvPr id="20" name="Seta para a direita 11">
            <a:extLst>
              <a:ext uri="{FF2B5EF4-FFF2-40B4-BE49-F238E27FC236}">
                <a16:creationId xmlns="" xmlns:a16="http://schemas.microsoft.com/office/drawing/2014/main" id="{28A50B63-D318-4FFB-9C2A-5310A974C532}"/>
              </a:ext>
            </a:extLst>
          </p:cNvPr>
          <p:cNvSpPr/>
          <p:nvPr/>
        </p:nvSpPr>
        <p:spPr>
          <a:xfrm rot="5400000">
            <a:off x="1065833" y="6203680"/>
            <a:ext cx="253250" cy="190167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75092F85-9F85-43D7-8D72-77C112CEFA57}"/>
              </a:ext>
            </a:extLst>
          </p:cNvPr>
          <p:cNvSpPr txBox="1"/>
          <p:nvPr/>
        </p:nvSpPr>
        <p:spPr>
          <a:xfrm>
            <a:off x="789660" y="5720629"/>
            <a:ext cx="1019065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2ª página</a:t>
            </a:r>
          </a:p>
        </p:txBody>
      </p:sp>
      <p:sp>
        <p:nvSpPr>
          <p:cNvPr id="22" name="Seta para a direita 11">
            <a:extLst>
              <a:ext uri="{FF2B5EF4-FFF2-40B4-BE49-F238E27FC236}">
                <a16:creationId xmlns="" xmlns:a16="http://schemas.microsoft.com/office/drawing/2014/main" id="{D6F02BCB-FD08-457F-A5E2-93808B6463B9}"/>
              </a:ext>
            </a:extLst>
          </p:cNvPr>
          <p:cNvSpPr/>
          <p:nvPr/>
        </p:nvSpPr>
        <p:spPr>
          <a:xfrm rot="19362635">
            <a:off x="3746577" y="2117935"/>
            <a:ext cx="380297" cy="165653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eta para a direita 11">
            <a:extLst>
              <a:ext uri="{FF2B5EF4-FFF2-40B4-BE49-F238E27FC236}">
                <a16:creationId xmlns="" xmlns:a16="http://schemas.microsoft.com/office/drawing/2014/main" id="{60589048-7792-45EA-86E4-64461B12EB54}"/>
              </a:ext>
            </a:extLst>
          </p:cNvPr>
          <p:cNvSpPr/>
          <p:nvPr/>
        </p:nvSpPr>
        <p:spPr>
          <a:xfrm>
            <a:off x="8158752" y="6553565"/>
            <a:ext cx="178945" cy="94912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9F6AF2-6CA9-4BAD-88F7-A902EBEA0B0B}"/>
              </a:ext>
            </a:extLst>
          </p:cNvPr>
          <p:cNvSpPr txBox="1"/>
          <p:nvPr/>
        </p:nvSpPr>
        <p:spPr>
          <a:xfrm>
            <a:off x="7312840" y="6379745"/>
            <a:ext cx="756723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Margens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17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962" y="1683854"/>
            <a:ext cx="7912679" cy="41928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3584086" y="1971805"/>
            <a:ext cx="1656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187347" y="2296946"/>
            <a:ext cx="613301" cy="784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3C7C7069-B6DB-4E14-AA22-8616382C371A}"/>
              </a:ext>
            </a:extLst>
          </p:cNvPr>
          <p:cNvGrpSpPr/>
          <p:nvPr/>
        </p:nvGrpSpPr>
        <p:grpSpPr>
          <a:xfrm>
            <a:off x="1791697" y="1683854"/>
            <a:ext cx="5560606" cy="4738211"/>
            <a:chOff x="670212" y="1858203"/>
            <a:chExt cx="5124450" cy="4381500"/>
          </a:xfrm>
        </p:grpSpPr>
        <p:grpSp>
          <p:nvGrpSpPr>
            <p:cNvPr id="8" name="Grupo 7"/>
            <p:cNvGrpSpPr/>
            <p:nvPr/>
          </p:nvGrpSpPr>
          <p:grpSpPr>
            <a:xfrm>
              <a:off x="670212" y="1858203"/>
              <a:ext cx="5124450" cy="4381500"/>
              <a:chOff x="0" y="3656614"/>
              <a:chExt cx="5124450" cy="4381500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0" y="3656614"/>
                <a:ext cx="5124450" cy="4381500"/>
                <a:chOff x="767432" y="1340428"/>
                <a:chExt cx="5124450" cy="4381500"/>
              </a:xfrm>
            </p:grpSpPr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7432" y="1340428"/>
                  <a:ext cx="5124450" cy="43815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8" name="Retângulo 17"/>
                <p:cNvSpPr/>
                <p:nvPr/>
              </p:nvSpPr>
              <p:spPr>
                <a:xfrm>
                  <a:off x="1987031" y="2009127"/>
                  <a:ext cx="468000" cy="170652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CaixaDeTexto 20"/>
                <p:cNvSpPr txBox="1"/>
                <p:nvPr/>
              </p:nvSpPr>
              <p:spPr>
                <a:xfrm>
                  <a:off x="2907236" y="1960546"/>
                  <a:ext cx="2259402" cy="29913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300" b="1" dirty="0"/>
                    <a:t>Referências da tabela à imprimir</a:t>
                  </a:r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2821206" y="2404983"/>
                  <a:ext cx="432000" cy="183655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" name="CaixaDeTexto 24"/>
                <p:cNvSpPr txBox="1"/>
                <p:nvPr/>
              </p:nvSpPr>
              <p:spPr>
                <a:xfrm>
                  <a:off x="3692986" y="2354574"/>
                  <a:ext cx="1299894" cy="503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300" b="1" dirty="0"/>
                    <a:t>Selecione os títulos da tabela</a:t>
                  </a:r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19619" y="4968625"/>
                  <a:ext cx="1142994" cy="2137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2034058" y="4693730"/>
                <a:ext cx="579891" cy="24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$1:$1</a:t>
                </a:r>
              </a:p>
            </p:txBody>
          </p:sp>
        </p:grpSp>
        <p:sp>
          <p:nvSpPr>
            <p:cNvPr id="20" name="Seta: para a Direita 19">
              <a:extLst>
                <a:ext uri="{FF2B5EF4-FFF2-40B4-BE49-F238E27FC236}">
                  <a16:creationId xmlns="" xmlns:a16="http://schemas.microsoft.com/office/drawing/2014/main" id="{7314A12E-188D-4FC7-876F-D63C7C2740E6}"/>
                </a:ext>
              </a:extLst>
            </p:cNvPr>
            <p:cNvSpPr/>
            <p:nvPr/>
          </p:nvSpPr>
          <p:spPr>
            <a:xfrm rot="10800000">
              <a:off x="2428272" y="2552169"/>
              <a:ext cx="311285" cy="122482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Seta: para a Direita 21">
              <a:extLst>
                <a:ext uri="{FF2B5EF4-FFF2-40B4-BE49-F238E27FC236}">
                  <a16:creationId xmlns="" xmlns:a16="http://schemas.microsoft.com/office/drawing/2014/main" id="{E80FF39E-5903-4747-BB4D-ECD32A9E5B5D}"/>
                </a:ext>
              </a:extLst>
            </p:cNvPr>
            <p:cNvSpPr/>
            <p:nvPr/>
          </p:nvSpPr>
          <p:spPr>
            <a:xfrm rot="10800000">
              <a:off x="3226245" y="2964883"/>
              <a:ext cx="311285" cy="122482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8668BAC1-E933-4E57-8C57-C053A6548438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Configuração de página – Planilha</a:t>
            </a:r>
          </a:p>
        </p:txBody>
      </p:sp>
    </p:spTree>
    <p:extLst>
      <p:ext uri="{BB962C8B-B14F-4D97-AF65-F5344CB8AC3E}">
        <p14:creationId xmlns:p14="http://schemas.microsoft.com/office/powerpoint/2010/main" val="42422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36" y="-15240"/>
            <a:ext cx="9149035" cy="688848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5599797" y="152952"/>
            <a:ext cx="2934186" cy="1553473"/>
            <a:chOff x="5679282" y="255662"/>
            <a:chExt cx="2626518" cy="1553473"/>
          </a:xfrm>
        </p:grpSpPr>
        <p:sp>
          <p:nvSpPr>
            <p:cNvPr id="11" name="Retângulo 10"/>
            <p:cNvSpPr/>
            <p:nvPr/>
          </p:nvSpPr>
          <p:spPr>
            <a:xfrm>
              <a:off x="5691188" y="255662"/>
              <a:ext cx="261461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6600" spc="-150" dirty="0">
                  <a:ln w="0"/>
                  <a:solidFill>
                    <a:srgbClr val="1D724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EXCEL</a:t>
              </a:r>
              <a:endParaRPr lang="pt-BR" sz="5400" b="0" cap="none" spc="-150" dirty="0">
                <a:ln w="0"/>
                <a:solidFill>
                  <a:srgbClr val="1D7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679282" y="1162804"/>
              <a:ext cx="2614612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Módulo I</a:t>
              </a:r>
              <a:endParaRPr lang="pt-BR" sz="28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5451985" y="2967335"/>
            <a:ext cx="292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Regulares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39618" y="4898566"/>
            <a:ext cx="4241241" cy="1384995"/>
          </a:xfrm>
          <a:prstGeom prst="rect">
            <a:avLst/>
          </a:prstGeom>
          <a:noFill/>
          <a:effectLst>
            <a:outerShdw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Janelas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Congelar Painéis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Configuração de Página</a:t>
            </a:r>
          </a:p>
        </p:txBody>
      </p:sp>
    </p:spTree>
    <p:extLst>
      <p:ext uri="{BB962C8B-B14F-4D97-AF65-F5344CB8AC3E}">
        <p14:creationId xmlns:p14="http://schemas.microsoft.com/office/powerpoint/2010/main" val="33831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62941" y="1414859"/>
            <a:ext cx="78867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Como fazer para imprimir somente a tabela “Folha de Pagamento”?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894" y="1804083"/>
            <a:ext cx="8695705" cy="4883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807B035B-78FA-4C57-B8A2-163B28BDF024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Definir área de impressão</a:t>
            </a:r>
          </a:p>
        </p:txBody>
      </p:sp>
    </p:spTree>
    <p:extLst>
      <p:ext uri="{BB962C8B-B14F-4D97-AF65-F5344CB8AC3E}">
        <p14:creationId xmlns:p14="http://schemas.microsoft.com/office/powerpoint/2010/main" val="864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4915" y="2928257"/>
            <a:ext cx="1307215" cy="1873091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Selecione apenas a área desejada para impressão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0415" y="1683854"/>
            <a:ext cx="7522131" cy="4484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3684370" y="1712137"/>
            <a:ext cx="1268155" cy="226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132218" y="1995728"/>
            <a:ext cx="622308" cy="674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132218" y="2670656"/>
            <a:ext cx="1762861" cy="231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olchete esquerdo 2"/>
          <p:cNvSpPr/>
          <p:nvPr/>
        </p:nvSpPr>
        <p:spPr>
          <a:xfrm>
            <a:off x="1641565" y="3497877"/>
            <a:ext cx="165463" cy="268441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olchete esquerdo 14"/>
          <p:cNvSpPr/>
          <p:nvPr/>
        </p:nvSpPr>
        <p:spPr>
          <a:xfrm rot="10800000">
            <a:off x="8753228" y="3497877"/>
            <a:ext cx="165463" cy="268441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A6FF886C-0B0A-4E61-87F1-93706C10E7DC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Definir área de impressão</a:t>
            </a:r>
          </a:p>
        </p:txBody>
      </p:sp>
    </p:spTree>
    <p:extLst>
      <p:ext uri="{BB962C8B-B14F-4D97-AF65-F5344CB8AC3E}">
        <p14:creationId xmlns:p14="http://schemas.microsoft.com/office/powerpoint/2010/main" val="20252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8" grpId="1" animBg="1"/>
      <p:bldP spid="9" grpId="0" animBg="1"/>
      <p:bldP spid="10" grpId="0" animBg="1"/>
      <p:bldP spid="3" grpId="0" animBg="1"/>
      <p:bldP spid="3" grpId="1" animBg="1"/>
      <p:bldP spid="15" grpId="0" animBg="1"/>
      <p:bldP spid="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869" y="1897112"/>
            <a:ext cx="4770109" cy="4429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/>
          <p:cNvSpPr/>
          <p:nvPr/>
        </p:nvSpPr>
        <p:spPr>
          <a:xfrm>
            <a:off x="3471580" y="1929770"/>
            <a:ext cx="1187507" cy="215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868" y="1897111"/>
            <a:ext cx="4827907" cy="4429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tângulo 14"/>
          <p:cNvSpPr/>
          <p:nvPr/>
        </p:nvSpPr>
        <p:spPr>
          <a:xfrm>
            <a:off x="3341915" y="2177487"/>
            <a:ext cx="540135" cy="663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796" y="903513"/>
            <a:ext cx="2024743" cy="5302979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556A8BD-365E-44F2-A92B-0793AD748392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Tamanho</a:t>
            </a:r>
          </a:p>
        </p:txBody>
      </p:sp>
    </p:spTree>
    <p:extLst>
      <p:ext uri="{BB962C8B-B14F-4D97-AF65-F5344CB8AC3E}">
        <p14:creationId xmlns:p14="http://schemas.microsoft.com/office/powerpoint/2010/main" val="20852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34" y="1890682"/>
            <a:ext cx="4812167" cy="44581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3461317" y="1901568"/>
            <a:ext cx="1186883" cy="242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234" y="1890681"/>
            <a:ext cx="4812167" cy="44581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732315" y="2166601"/>
            <a:ext cx="609599" cy="685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9645" y="2852057"/>
            <a:ext cx="2249996" cy="1834071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C140F6E8-82D7-49E3-A67F-94D357B64466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Orientação</a:t>
            </a:r>
          </a:p>
        </p:txBody>
      </p:sp>
    </p:spTree>
    <p:extLst>
      <p:ext uri="{BB962C8B-B14F-4D97-AF65-F5344CB8AC3E}">
        <p14:creationId xmlns:p14="http://schemas.microsoft.com/office/powerpoint/2010/main" val="5755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62941" y="154804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Ajusta mais a tabela à folha: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647175" y="655131"/>
            <a:ext cx="3155870" cy="1225868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#Dica</a:t>
            </a:r>
          </a:p>
          <a:p>
            <a:pPr algn="ctr"/>
            <a:r>
              <a:rPr lang="pt-BR" sz="1600" dirty="0"/>
              <a:t>Você pode ajustar a largura e a altura da coluna ou linha para a área delimitada.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5" y="2012424"/>
            <a:ext cx="4800600" cy="4419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/>
          <p:cNvSpPr/>
          <p:nvPr/>
        </p:nvSpPr>
        <p:spPr>
          <a:xfrm>
            <a:off x="3052355" y="2028044"/>
            <a:ext cx="1182188" cy="247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941" y="1982042"/>
            <a:ext cx="4800600" cy="44304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 13"/>
          <p:cNvSpPr/>
          <p:nvPr/>
        </p:nvSpPr>
        <p:spPr>
          <a:xfrm>
            <a:off x="1848897" y="2277532"/>
            <a:ext cx="491532" cy="64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1954" y="2087832"/>
            <a:ext cx="3136317" cy="4127345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</p:pic>
      <p:sp>
        <p:nvSpPr>
          <p:cNvPr id="10" name="Seta para a esquerda e para a direita 9"/>
          <p:cNvSpPr/>
          <p:nvPr/>
        </p:nvSpPr>
        <p:spPr>
          <a:xfrm flipH="1">
            <a:off x="4536424" y="3534162"/>
            <a:ext cx="250247" cy="173815"/>
          </a:xfrm>
          <a:prstGeom prst="leftRightArrow">
            <a:avLst>
              <a:gd name="adj1" fmla="val 24232"/>
              <a:gd name="adj2" fmla="val 321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5784" y="3607563"/>
            <a:ext cx="429175" cy="93894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4668734" y="3508866"/>
            <a:ext cx="2338" cy="244017"/>
          </a:xfrm>
          <a:prstGeom prst="line">
            <a:avLst/>
          </a:prstGeom>
          <a:ln w="2857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043DD8DA-DB65-4251-A08B-178BC0C4A219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Margens</a:t>
            </a:r>
          </a:p>
        </p:txBody>
      </p:sp>
    </p:spTree>
    <p:extLst>
      <p:ext uri="{BB962C8B-B14F-4D97-AF65-F5344CB8AC3E}">
        <p14:creationId xmlns:p14="http://schemas.microsoft.com/office/powerpoint/2010/main" val="13365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4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238963" y="5952206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Modo de visualização: Layout da Página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594101" y="2409462"/>
            <a:ext cx="2456478" cy="253156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Observação:</a:t>
            </a:r>
          </a:p>
          <a:p>
            <a:pPr algn="just"/>
            <a:r>
              <a:rPr lang="pt-BR" dirty="0"/>
              <a:t>Coloca-se numeração de páginas, nome do arquivo, data, hora, nome do autor ou informações úteis para apresentar em cada página.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844" y="1607736"/>
            <a:ext cx="5749514" cy="4733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7378" y="1762741"/>
            <a:ext cx="846955" cy="238158"/>
          </a:xfrm>
          <a:prstGeom prst="rect">
            <a:avLst/>
          </a:prstGeom>
        </p:spPr>
      </p:pic>
      <p:sp>
        <p:nvSpPr>
          <p:cNvPr id="11" name="Texto explicativo retangular 10"/>
          <p:cNvSpPr/>
          <p:nvPr/>
        </p:nvSpPr>
        <p:spPr>
          <a:xfrm>
            <a:off x="3557546" y="5697994"/>
            <a:ext cx="3493331" cy="254212"/>
          </a:xfrm>
          <a:prstGeom prst="wedgeRectCallout">
            <a:avLst>
              <a:gd name="adj1" fmla="val -22935"/>
              <a:gd name="adj2" fmla="val 12883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Espaço Reservado para Conteúdo 5" descr="Exemplo de Planilha - Excel"/>
          <p:cNvPicPr>
            <a:picLocks noGrp="1" noChangeAspect="1"/>
          </p:cNvPicPr>
          <p:nvPr>
            <p:ph idx="4294967295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3309" y="5713325"/>
            <a:ext cx="3473450" cy="228600"/>
          </a:xfrm>
          <a:prstGeom prst="rect">
            <a:avLst/>
          </a:prstGeom>
          <a:effectLst/>
        </p:spPr>
      </p:pic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D36DA8A4-4E86-4F87-AEE4-A184D4C7B90B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Cabeçalho e/ou rodapé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188941" y="5725296"/>
            <a:ext cx="259491" cy="187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0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195" y="1627372"/>
            <a:ext cx="7915462" cy="47882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3013998" y="1651064"/>
            <a:ext cx="2971800" cy="380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028573" y="5998483"/>
            <a:ext cx="2971800" cy="39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195" y="1638002"/>
            <a:ext cx="7915462" cy="47882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Conector de seta reta 9"/>
          <p:cNvCxnSpPr/>
          <p:nvPr/>
        </p:nvCxnSpPr>
        <p:spPr>
          <a:xfrm flipH="1">
            <a:off x="1719663" y="1598631"/>
            <a:ext cx="270442" cy="185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971225" y="1306245"/>
            <a:ext cx="936171" cy="477443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4031047" y="1603084"/>
            <a:ext cx="270442" cy="185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4301489" y="1306244"/>
            <a:ext cx="936171" cy="469631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 flipH="1">
            <a:off x="6327242" y="1589436"/>
            <a:ext cx="270442" cy="185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6581536" y="1306243"/>
            <a:ext cx="936171" cy="46963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195" y="1628642"/>
            <a:ext cx="7929228" cy="4797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Conector de seta reta 15"/>
          <p:cNvCxnSpPr/>
          <p:nvPr/>
        </p:nvCxnSpPr>
        <p:spPr>
          <a:xfrm flipH="1">
            <a:off x="1719663" y="5794627"/>
            <a:ext cx="270442" cy="185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971225" y="5422205"/>
            <a:ext cx="936171" cy="5007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4031047" y="5785432"/>
            <a:ext cx="270442" cy="185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301489" y="5433091"/>
            <a:ext cx="936171" cy="5007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6313594" y="5785432"/>
            <a:ext cx="270442" cy="185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6581536" y="5434659"/>
            <a:ext cx="936171" cy="5007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379453" y="1252577"/>
            <a:ext cx="101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Campo Central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971225" y="1252578"/>
            <a:ext cx="101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  Campo Esquerdo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659445" y="1254062"/>
            <a:ext cx="93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Campo       Direito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45588" y="5378663"/>
            <a:ext cx="104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  Campo Esquerdo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63597" y="5386475"/>
            <a:ext cx="101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Campo Central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670712" y="5392642"/>
            <a:ext cx="93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Campo       Direito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="" xmlns:a16="http://schemas.microsoft.com/office/drawing/2014/main" id="{020AEE08-5858-49FD-9693-59FAB2F57FAC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Cabeçalho e/ou rodapé</a:t>
            </a:r>
          </a:p>
        </p:txBody>
      </p:sp>
    </p:spTree>
    <p:extLst>
      <p:ext uri="{BB962C8B-B14F-4D97-AF65-F5344CB8AC3E}">
        <p14:creationId xmlns:p14="http://schemas.microsoft.com/office/powerpoint/2010/main" val="29779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24" grpId="1" animBg="1"/>
      <p:bldP spid="27" grpId="0" animBg="1"/>
      <p:bldP spid="27" grpId="1" animBg="1"/>
      <p:bldP spid="30" grpId="0" animBg="1"/>
      <p:bldP spid="30" grpId="1" animBg="1"/>
      <p:bldP spid="18" grpId="0" animBg="1"/>
      <p:bldP spid="21" grpId="0" animBg="1"/>
      <p:bldP spid="32" grpId="0" animBg="1"/>
      <p:bldP spid="26" grpId="0"/>
      <p:bldP spid="26" grpId="1"/>
      <p:bldP spid="23" grpId="0"/>
      <p:bldP spid="23" grpId="1"/>
      <p:bldP spid="29" grpId="0"/>
      <p:bldP spid="29" grpId="1"/>
      <p:bldP spid="17" grpId="0"/>
      <p:bldP spid="2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33"/>
          <a:stretch/>
        </p:blipFill>
        <p:spPr>
          <a:xfrm>
            <a:off x="145920" y="3261851"/>
            <a:ext cx="8920741" cy="11274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6754691" y="3448757"/>
            <a:ext cx="1773439" cy="183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25399" y="4754919"/>
            <a:ext cx="6693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Você pode editar estes campos com as opções mostradas acima.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85276304-01D7-4533-B250-181863AA06EE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Cabeçalho e/ou rodapé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DC23E63E-90CB-499E-B1D3-E6E083DC4EA7}"/>
              </a:ext>
            </a:extLst>
          </p:cNvPr>
          <p:cNvSpPr txBox="1"/>
          <p:nvPr/>
        </p:nvSpPr>
        <p:spPr>
          <a:xfrm>
            <a:off x="747547" y="2113026"/>
            <a:ext cx="7648906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Ao clicar em um dos campos de cabeçalho ou rodapé (esquerdo, central ou direito), abrirá este menu com a guia DESIGN: </a:t>
            </a:r>
          </a:p>
        </p:txBody>
      </p:sp>
    </p:spTree>
    <p:extLst>
      <p:ext uri="{BB962C8B-B14F-4D97-AF65-F5344CB8AC3E}">
        <p14:creationId xmlns:p14="http://schemas.microsoft.com/office/powerpoint/2010/main" val="34805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6" t="1345" r="1799" b="728"/>
          <a:stretch/>
        </p:blipFill>
        <p:spPr>
          <a:xfrm>
            <a:off x="0" y="1547813"/>
            <a:ext cx="4433888" cy="514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395774" y="6207113"/>
            <a:ext cx="2039484" cy="313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2064190" y="3268301"/>
            <a:ext cx="3123448" cy="2475986"/>
          </a:xfrm>
          <a:prstGeom prst="wedgeRectCallout">
            <a:avLst>
              <a:gd name="adj1" fmla="val -8590"/>
              <a:gd name="adj2" fmla="val 673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2300" y="3299621"/>
            <a:ext cx="3096285" cy="24210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Retângulo 15"/>
          <p:cNvSpPr/>
          <p:nvPr/>
        </p:nvSpPr>
        <p:spPr>
          <a:xfrm>
            <a:off x="2247987" y="5486398"/>
            <a:ext cx="2840059" cy="20822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332" y="2018482"/>
            <a:ext cx="5453883" cy="4663171"/>
          </a:xfrm>
          <a:prstGeom prst="rect">
            <a:avLst/>
          </a:prstGeom>
          <a:effectLst/>
        </p:spPr>
      </p:pic>
      <p:sp>
        <p:nvSpPr>
          <p:cNvPr id="9" name="Retângulo 8"/>
          <p:cNvSpPr/>
          <p:nvPr/>
        </p:nvSpPr>
        <p:spPr>
          <a:xfrm>
            <a:off x="2172832" y="3402327"/>
            <a:ext cx="5006566" cy="82564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00B6BC56-1999-48E7-8637-87F58250B11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Dimensionamento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="" xmlns:a16="http://schemas.microsoft.com/office/drawing/2014/main" id="{9DE60473-2A5B-4710-AF88-2183D102BED6}"/>
              </a:ext>
            </a:extLst>
          </p:cNvPr>
          <p:cNvGrpSpPr/>
          <p:nvPr/>
        </p:nvGrpSpPr>
        <p:grpSpPr>
          <a:xfrm>
            <a:off x="6669262" y="619006"/>
            <a:ext cx="2174563" cy="757495"/>
            <a:chOff x="6669262" y="619006"/>
            <a:chExt cx="2174563" cy="757495"/>
          </a:xfrm>
        </p:grpSpPr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D7DDF728-8030-4530-9D2A-C609C7381824}"/>
                </a:ext>
              </a:extLst>
            </p:cNvPr>
            <p:cNvSpPr txBox="1"/>
            <p:nvPr/>
          </p:nvSpPr>
          <p:spPr>
            <a:xfrm>
              <a:off x="7627877" y="668615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/>
                <a:t>+</a:t>
              </a:r>
            </a:p>
          </p:txBody>
        </p:sp>
        <p:pic>
          <p:nvPicPr>
            <p:cNvPr id="17" name="Picture 2" descr="Imagem relacionada">
              <a:extLst>
                <a:ext uri="{FF2B5EF4-FFF2-40B4-BE49-F238E27FC236}">
                  <a16:creationId xmlns="" xmlns:a16="http://schemas.microsoft.com/office/drawing/2014/main" id="{24D70FFD-C955-4DA0-8F30-357335122E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184691" y="619006"/>
              <a:ext cx="659134" cy="719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8" name="Picture 2" descr="Imagem relacionada">
              <a:extLst>
                <a:ext uri="{FF2B5EF4-FFF2-40B4-BE49-F238E27FC236}">
                  <a16:creationId xmlns="" xmlns:a16="http://schemas.microsoft.com/office/drawing/2014/main" id="{AF12009D-B3F9-474E-A21F-0BF38087D9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669262" y="707054"/>
              <a:ext cx="841345" cy="6310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192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941" y="1683854"/>
            <a:ext cx="8371380" cy="48687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813910" y="2085662"/>
            <a:ext cx="480990" cy="542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 para baixo 6"/>
          <p:cNvSpPr/>
          <p:nvPr/>
        </p:nvSpPr>
        <p:spPr>
          <a:xfrm rot="12513097">
            <a:off x="1358276" y="2403347"/>
            <a:ext cx="358606" cy="259410"/>
          </a:xfrm>
          <a:prstGeom prst="leftArrow">
            <a:avLst>
              <a:gd name="adj1" fmla="val 37163"/>
              <a:gd name="adj2" fmla="val 5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72122" y="2231594"/>
            <a:ext cx="1680762" cy="6469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Clique aqui para</a:t>
            </a:r>
          </a:p>
          <a:p>
            <a:pPr algn="ctr"/>
            <a:r>
              <a:rPr lang="pt-BR" sz="1600" b="1" dirty="0"/>
              <a:t> imprimir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7E23E432-59AE-46C7-8BA1-9BBD2C467211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Imprimindo...</a:t>
            </a:r>
          </a:p>
        </p:txBody>
      </p:sp>
    </p:spTree>
    <p:extLst>
      <p:ext uri="{BB962C8B-B14F-4D97-AF65-F5344CB8AC3E}">
        <p14:creationId xmlns:p14="http://schemas.microsoft.com/office/powerpoint/2010/main" val="787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332204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Janela no Excel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45777" y="1683854"/>
            <a:ext cx="8852446" cy="4759476"/>
            <a:chOff x="145777" y="1683854"/>
            <a:chExt cx="8852446" cy="4759476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419"/>
            <a:stretch/>
          </p:blipFill>
          <p:spPr>
            <a:xfrm>
              <a:off x="145777" y="1683854"/>
              <a:ext cx="8852446" cy="475947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61423" y="1815639"/>
              <a:ext cx="1633722" cy="13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66379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1" y="4079114"/>
            <a:ext cx="6159500" cy="812800"/>
          </a:xfrm>
          <a:prstGeom prst="rect">
            <a:avLst/>
          </a:prstGeom>
          <a:gradFill>
            <a:gsLst>
              <a:gs pos="82000">
                <a:schemeClr val="tx1">
                  <a:alpha val="30000"/>
                </a:schemeClr>
              </a:gs>
              <a:gs pos="7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1018" y="4023849"/>
            <a:ext cx="5436104" cy="923330"/>
          </a:xfrm>
          <a:prstGeom prst="rect">
            <a:avLst/>
          </a:prstGeom>
          <a:noFill/>
          <a:effectLst>
            <a:outerShdw blurRad="50800" dist="50800" dir="36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PRATICAR!</a:t>
            </a:r>
          </a:p>
        </p:txBody>
      </p:sp>
    </p:spTree>
    <p:extLst>
      <p:ext uri="{BB962C8B-B14F-4D97-AF65-F5344CB8AC3E}">
        <p14:creationId xmlns:p14="http://schemas.microsoft.com/office/powerpoint/2010/main" val="31296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461654" y="1783877"/>
            <a:ext cx="5747664" cy="175405"/>
          </a:xfrm>
          <a:prstGeom prst="roundRect">
            <a:avLst/>
          </a:prstGeom>
          <a:solidFill>
            <a:srgbClr val="49B5DB"/>
          </a:solidFill>
          <a:effectLst>
            <a:outerShdw blurRad="50800" dist="25400" dir="5400000" algn="ctr" rotWithShape="0">
              <a:prstClr val="black">
                <a:alpha val="6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cs typeface="Andalus" panose="02020603050405020304" pitchFamily="18" charset="-78"/>
            </a:endParaRPr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2000471" y="3699254"/>
            <a:ext cx="5143057" cy="95431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alpha val="73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pt-BR" sz="4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alpha val="98000"/>
                  </a:schemeClr>
                </a:solidFill>
                <a:effectLst>
                  <a:outerShdw blurRad="114300" dist="50800" dir="2700000" algn="ctr" rotWithShape="0">
                    <a:schemeClr val="bg1"/>
                  </a:outerShdw>
                </a:effectLst>
                <a:latin typeface="+mn-lt"/>
                <a:cs typeface="Andalus" panose="02020603050405020304" pitchFamily="18" charset="-78"/>
              </a:rPr>
              <a:t>Até a próxima Oficina!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754912" y="794656"/>
            <a:ext cx="8454405" cy="794301"/>
          </a:xfrm>
          <a:prstGeom prst="roundRect">
            <a:avLst>
              <a:gd name="adj" fmla="val 4422"/>
            </a:avLst>
          </a:prstGeom>
          <a:solidFill>
            <a:srgbClr val="49B5DB"/>
          </a:solidFill>
          <a:effectLst>
            <a:outerShdw blurRad="50800" dist="25400" dir="5400000" algn="ctr" rotWithShape="0">
              <a:prstClr val="black">
                <a:alpha val="64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pt-BR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dalus" panose="02020603050405020304" pitchFamily="18" charset="-78"/>
              </a:rPr>
              <a:t>Operadores lógicos e função SE.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-65317" y="6393541"/>
            <a:ext cx="3526971" cy="185057"/>
          </a:xfrm>
          <a:prstGeom prst="roundRect">
            <a:avLst/>
          </a:prstGeom>
          <a:solidFill>
            <a:srgbClr val="49B5DB"/>
          </a:solidFill>
          <a:effectLst>
            <a:outerShdw blurRad="50800" dist="25400" dir="5400000" algn="ctr" rotWithShape="0">
              <a:prstClr val="black">
                <a:alpha val="6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51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072497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Janela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62941" y="1687764"/>
            <a:ext cx="807249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2200" dirty="0"/>
              <a:t>É composta por vários elementos gráficos, como ícones, botões e menus, ou seja, é a pasta de trabalho do Excel. </a:t>
            </a:r>
          </a:p>
          <a:p>
            <a:pPr marL="361950" indent="-36195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2200" dirty="0"/>
              <a:t>Pode ser dividida em duas áreas:</a:t>
            </a:r>
          </a:p>
          <a:p>
            <a:pPr marL="719138" indent="-382588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200" dirty="0"/>
              <a:t>Área dos elementos da ferramenta;</a:t>
            </a:r>
          </a:p>
          <a:p>
            <a:pPr marL="719138" indent="-382588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200" dirty="0"/>
              <a:t>Área do documento de trabalho.</a:t>
            </a:r>
          </a:p>
          <a:p>
            <a:pPr marL="361950" indent="-3429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pt-BR" sz="2200" dirty="0"/>
              <a:t>Válido para comparar e organizar dados correspondentes ou de planilhas diferentes, em janelas diferentes,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10815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072497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Abrir “nova janela”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7"/>
          <a:stretch/>
        </p:blipFill>
        <p:spPr>
          <a:xfrm>
            <a:off x="428799" y="2176220"/>
            <a:ext cx="8286403" cy="9680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4612640" y="2328786"/>
            <a:ext cx="522393" cy="15748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173602" y="2510855"/>
            <a:ext cx="3163002" cy="61392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6" name="Seta para a direita 5"/>
          <p:cNvSpPr/>
          <p:nvPr/>
        </p:nvSpPr>
        <p:spPr>
          <a:xfrm rot="5400000">
            <a:off x="4721244" y="2058539"/>
            <a:ext cx="305182" cy="123395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78998" y="1503064"/>
            <a:ext cx="98967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Exibição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219200" y="3616527"/>
            <a:ext cx="7620000" cy="1658854"/>
            <a:chOff x="1219200" y="3124161"/>
            <a:chExt cx="7620000" cy="1658854"/>
          </a:xfrm>
        </p:grpSpPr>
        <p:sp>
          <p:nvSpPr>
            <p:cNvPr id="9" name="Texto explicativo retangular 8"/>
            <p:cNvSpPr/>
            <p:nvPr/>
          </p:nvSpPr>
          <p:spPr>
            <a:xfrm rot="10800000">
              <a:off x="1219200" y="3124161"/>
              <a:ext cx="7620000" cy="1658854"/>
            </a:xfrm>
            <a:prstGeom prst="wedgeRectCallout">
              <a:avLst>
                <a:gd name="adj1" fmla="val -22923"/>
                <a:gd name="adj2" fmla="val 73411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56250" y="3236079"/>
              <a:ext cx="7547781" cy="1441938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1" name="Retângulo 10"/>
          <p:cNvSpPr/>
          <p:nvPr/>
        </p:nvSpPr>
        <p:spPr>
          <a:xfrm>
            <a:off x="1296975" y="3736971"/>
            <a:ext cx="613887" cy="1351657"/>
          </a:xfrm>
          <a:prstGeom prst="rect">
            <a:avLst/>
          </a:prstGeom>
          <a:ln w="28575">
            <a:solidFill>
              <a:srgbClr val="1C7929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F2F96D2C-A156-4A3E-B1EF-F3C5B1F7E3C9}"/>
              </a:ext>
            </a:extLst>
          </p:cNvPr>
          <p:cNvSpPr txBox="1"/>
          <p:nvPr/>
        </p:nvSpPr>
        <p:spPr>
          <a:xfrm>
            <a:off x="1323139" y="5519685"/>
            <a:ext cx="6497722" cy="777597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Uso de quantas janelas forem necessárias para organizar ou comparar dados relacionados. </a:t>
            </a:r>
          </a:p>
        </p:txBody>
      </p:sp>
    </p:spTree>
    <p:extLst>
      <p:ext uri="{BB962C8B-B14F-4D97-AF65-F5344CB8AC3E}">
        <p14:creationId xmlns:p14="http://schemas.microsoft.com/office/powerpoint/2010/main" val="17987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072497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Janela: Organizar Tudo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62000" y="1683854"/>
            <a:ext cx="7620000" cy="1658854"/>
            <a:chOff x="1219200" y="3124161"/>
            <a:chExt cx="7620000" cy="1658854"/>
          </a:xfrm>
        </p:grpSpPr>
        <p:sp>
          <p:nvSpPr>
            <p:cNvPr id="8" name="Retângulo 7"/>
            <p:cNvSpPr/>
            <p:nvPr/>
          </p:nvSpPr>
          <p:spPr>
            <a:xfrm rot="10800000">
              <a:off x="1219200" y="3124161"/>
              <a:ext cx="7620000" cy="16588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56250" y="3236079"/>
              <a:ext cx="7547781" cy="1441938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0" name="Retângulo 9"/>
          <p:cNvSpPr/>
          <p:nvPr/>
        </p:nvSpPr>
        <p:spPr>
          <a:xfrm>
            <a:off x="1449376" y="1795772"/>
            <a:ext cx="825739" cy="1371971"/>
          </a:xfrm>
          <a:prstGeom prst="rect">
            <a:avLst/>
          </a:prstGeom>
          <a:ln w="28575">
            <a:solidFill>
              <a:srgbClr val="1C7929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pt-BR" sz="4400" dirty="0">
              <a:solidFill>
                <a:srgbClr val="002060"/>
              </a:solidFill>
              <a:latin typeface="+mn-lt"/>
              <a:cs typeface="Andalus" panose="02020603050405020304" pitchFamily="18" charset="-78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490" y="3594305"/>
            <a:ext cx="2755447" cy="253203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F2F96D2C-A156-4A3E-B1EF-F3C5B1F7E3C9}"/>
              </a:ext>
            </a:extLst>
          </p:cNvPr>
          <p:cNvSpPr txBox="1"/>
          <p:nvPr/>
        </p:nvSpPr>
        <p:spPr>
          <a:xfrm>
            <a:off x="4294939" y="4196038"/>
            <a:ext cx="4087061" cy="1110853"/>
          </a:xfrm>
          <a:prstGeom prst="roundRect">
            <a:avLst>
              <a:gd name="adj" fmla="val 3002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Possibilidades de distribuição das janelas na tela do computador para facilitar na visualização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12607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072497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Lado a lado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2291" y="1683854"/>
            <a:ext cx="8779419" cy="4726471"/>
            <a:chOff x="182291" y="1683854"/>
            <a:chExt cx="8779419" cy="472647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292"/>
            <a:stretch/>
          </p:blipFill>
          <p:spPr>
            <a:xfrm>
              <a:off x="182291" y="1683854"/>
              <a:ext cx="8779418" cy="472647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12584" y="1829424"/>
              <a:ext cx="649126" cy="13495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12584" y="4196602"/>
              <a:ext cx="649126" cy="13495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57314" y="4196602"/>
              <a:ext cx="649126" cy="1349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57314" y="1829424"/>
              <a:ext cx="649126" cy="13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83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072497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No horizontal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980" y="1683854"/>
            <a:ext cx="8882040" cy="47740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DC35A-85E1-4968-9314-C941D26BBB7F}"/>
              </a:ext>
            </a:extLst>
          </p:cNvPr>
          <p:cNvSpPr txBox="1">
            <a:spLocks/>
          </p:cNvSpPr>
          <p:nvPr/>
        </p:nvSpPr>
        <p:spPr>
          <a:xfrm>
            <a:off x="662941" y="438935"/>
            <a:ext cx="8072497" cy="124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/>
              <a:t>Na vertical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22074" y="1683854"/>
            <a:ext cx="8899853" cy="4782896"/>
            <a:chOff x="122074" y="1683854"/>
            <a:chExt cx="8899853" cy="478289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460"/>
            <a:stretch/>
          </p:blipFill>
          <p:spPr>
            <a:xfrm>
              <a:off x="122074" y="1683854"/>
              <a:ext cx="8899853" cy="47828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04989" y="1830745"/>
              <a:ext cx="246549" cy="13495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38913" y="1830745"/>
              <a:ext cx="246549" cy="13495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66759" y="1830745"/>
              <a:ext cx="246549" cy="1349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03795" y="1830745"/>
              <a:ext cx="246549" cy="13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lIns="91440" tIns="45720" rIns="91440" bIns="45720" rtlCol="0" anchor="t">
        <a:noAutofit/>
      </a:bodyPr>
      <a:lstStyle>
        <a:defPPr algn="ctr">
          <a:defRPr sz="4400" dirty="0" smtClean="0">
            <a:solidFill>
              <a:srgbClr val="002060"/>
            </a:solidFill>
            <a:latin typeface="+mn-lt"/>
            <a:cs typeface="Andalus" panose="02020603050405020304" pitchFamily="18" charset="-7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5500</TotalTime>
  <Words>2326</Words>
  <Application>Microsoft Office PowerPoint</Application>
  <PresentationFormat>Apresentação na tela (4:3)</PresentationFormat>
  <Paragraphs>217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Andalus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Chambal Rodriguez</dc:creator>
  <cp:lastModifiedBy>Priscila Carla de Almeida de Oliveira</cp:lastModifiedBy>
  <cp:revision>424</cp:revision>
  <dcterms:created xsi:type="dcterms:W3CDTF">2015-10-02T20:16:05Z</dcterms:created>
  <dcterms:modified xsi:type="dcterms:W3CDTF">2018-03-02T22:08:45Z</dcterms:modified>
</cp:coreProperties>
</file>