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1"/>
  </p:notesMasterIdLst>
  <p:sldIdLst>
    <p:sldId id="358" r:id="rId2"/>
    <p:sldId id="359" r:id="rId3"/>
    <p:sldId id="362" r:id="rId4"/>
    <p:sldId id="363" r:id="rId5"/>
    <p:sldId id="364" r:id="rId6"/>
    <p:sldId id="365" r:id="rId7"/>
    <p:sldId id="366" r:id="rId8"/>
    <p:sldId id="338" r:id="rId9"/>
    <p:sldId id="342" r:id="rId10"/>
    <p:sldId id="349" r:id="rId11"/>
    <p:sldId id="339" r:id="rId12"/>
    <p:sldId id="343" r:id="rId13"/>
    <p:sldId id="340" r:id="rId14"/>
    <p:sldId id="350" r:id="rId15"/>
    <p:sldId id="341" r:id="rId16"/>
    <p:sldId id="351" r:id="rId17"/>
    <p:sldId id="367" r:id="rId18"/>
    <p:sldId id="360" r:id="rId19"/>
    <p:sldId id="361" r:id="rId2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nitor" initials="K" lastIdx="1" clrIdx="0">
    <p:extLst>
      <p:ext uri="{19B8F6BF-5375-455C-9EA6-DF929625EA0E}">
        <p15:presenceInfo xmlns:p15="http://schemas.microsoft.com/office/powerpoint/2012/main" userId="Moni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7447"/>
    <a:srgbClr val="33CC33"/>
    <a:srgbClr val="CC3300"/>
    <a:srgbClr val="CC9900"/>
    <a:srgbClr val="FF0066"/>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3" autoAdjust="0"/>
    <p:restoredTop sz="59148" autoAdjust="0"/>
  </p:normalViewPr>
  <p:slideViewPr>
    <p:cSldViewPr snapToGrid="0">
      <p:cViewPr varScale="1">
        <p:scale>
          <a:sx n="69" d="100"/>
          <a:sy n="69" d="100"/>
        </p:scale>
        <p:origin x="2982"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888EC-38A2-4E6E-BF44-6EF511F5479F}" type="datetimeFigureOut">
              <a:rPr lang="pt-BR" smtClean="0"/>
              <a:pPr/>
              <a:t>03/05/2018</a:t>
            </a:fld>
            <a:endParaRPr lang="pt-BR" dirty="0"/>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B3DFE9-5C08-40FF-A846-788C861E0D76}" type="slidenum">
              <a:rPr lang="pt-BR" smtClean="0"/>
              <a:pPr/>
              <a:t>‹nº›</a:t>
            </a:fld>
            <a:endParaRPr lang="pt-BR" dirty="0"/>
          </a:p>
        </p:txBody>
      </p:sp>
    </p:spTree>
    <p:extLst>
      <p:ext uri="{BB962C8B-B14F-4D97-AF65-F5344CB8AC3E}">
        <p14:creationId xmlns:p14="http://schemas.microsoft.com/office/powerpoint/2010/main" val="3424250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Monitor, </a:t>
            </a:r>
          </a:p>
          <a:p>
            <a:endParaRPr lang="pt-BR" dirty="0"/>
          </a:p>
          <a:p>
            <a:r>
              <a:rPr lang="pt-BR" dirty="0"/>
              <a:t>Apresente-se</a:t>
            </a:r>
            <a:r>
              <a:rPr lang="pt-BR" baseline="0" dirty="0"/>
              <a:t> à turma, sempre é importantíssimo buscar vínculo com o aluno!</a:t>
            </a:r>
          </a:p>
          <a:p>
            <a:endParaRPr lang="pt-BR" baseline="0" dirty="0"/>
          </a:p>
          <a:p>
            <a:r>
              <a:rPr lang="pt-BR" baseline="0" dirty="0"/>
              <a:t>Lembre-se da importância de que o aluno se sinta interessado em voltar na próxima semana. Os slides seguintes devem ser apresentados e não lidos. </a:t>
            </a:r>
          </a:p>
          <a:p>
            <a:r>
              <a:rPr lang="pt-BR" baseline="0" dirty="0"/>
              <a:t>O slide é apenas uma ferramenta, deve ser seguido, porém quem faz a oficina é você, então o relacionamento interpessoal é seu alicerce. </a:t>
            </a:r>
          </a:p>
          <a:p>
            <a:r>
              <a:rPr lang="pt-BR" baseline="0" dirty="0"/>
              <a:t>Conheça sua turma, desperte o interesse do aluno.</a:t>
            </a:r>
          </a:p>
          <a:p>
            <a:r>
              <a:rPr lang="pt-BR" baseline="0" dirty="0"/>
              <a:t>Boa oficina!!!</a:t>
            </a:r>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a:t>
            </a:fld>
            <a:endParaRPr lang="pt-BR" dirty="0"/>
          </a:p>
        </p:txBody>
      </p:sp>
    </p:spTree>
    <p:extLst>
      <p:ext uri="{BB962C8B-B14F-4D97-AF65-F5344CB8AC3E}">
        <p14:creationId xmlns:p14="http://schemas.microsoft.com/office/powerpoint/2010/main" val="3877494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Esta primeira sintaxe da função PROC realiza a busca de valores distribuídos na vertical ou na </a:t>
            </a:r>
            <a:r>
              <a:rPr lang="pt-BR" dirty="0" smtClean="0"/>
              <a:t>horizontal, ou seja</a:t>
            </a:r>
            <a:r>
              <a:rPr lang="pt-BR" baseline="0" dirty="0" smtClean="0"/>
              <a:t> é uma função vetorial</a:t>
            </a:r>
            <a:r>
              <a:rPr lang="pt-BR" dirty="0" smtClean="0"/>
              <a:t>. </a:t>
            </a:r>
            <a:endParaRPr lang="pt-BR" dirty="0"/>
          </a:p>
          <a:p>
            <a:endParaRPr lang="pt-BR" dirty="0"/>
          </a:p>
          <a:p>
            <a:r>
              <a:rPr lang="pt-BR" dirty="0"/>
              <a:t>Verifique acima que cada argumento já tem o nome do que precisa: </a:t>
            </a:r>
          </a:p>
          <a:p>
            <a:r>
              <a:rPr lang="pt-BR" b="1" dirty="0"/>
              <a:t>valor_procurado </a:t>
            </a:r>
            <a:r>
              <a:rPr lang="pt-BR" b="0" dirty="0"/>
              <a:t>– é o dado/argumento que é preciso ser procurado na lista de dados para poder retornar outro dado (ex.: telefone do cliente); </a:t>
            </a:r>
          </a:p>
          <a:p>
            <a:r>
              <a:rPr lang="pt-BR" b="1" dirty="0"/>
              <a:t>vetor_proc </a:t>
            </a:r>
            <a:r>
              <a:rPr lang="pt-BR" b="0" dirty="0"/>
              <a:t>–</a:t>
            </a:r>
            <a:r>
              <a:rPr lang="pt-BR" b="1" dirty="0"/>
              <a:t> </a:t>
            </a:r>
            <a:r>
              <a:rPr lang="pt-BR" b="0" dirty="0"/>
              <a:t>é a lista de dados em que será procurado esse dado/argumento (ex.: Telefones); </a:t>
            </a:r>
          </a:p>
          <a:p>
            <a:r>
              <a:rPr lang="pt-BR" b="1" dirty="0"/>
              <a:t>vetor_result </a:t>
            </a:r>
            <a:r>
              <a:rPr lang="pt-BR" b="0" dirty="0"/>
              <a:t>– é a lista em que está o que se deseja retornar do valor procurado (ex.: nome do cliente/endereço). </a:t>
            </a:r>
            <a:endParaRPr lang="pt-BR" dirty="0"/>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10</a:t>
            </a:fld>
            <a:endParaRPr lang="pt-BR" dirty="0"/>
          </a:p>
        </p:txBody>
      </p:sp>
    </p:spTree>
    <p:extLst>
      <p:ext uri="{BB962C8B-B14F-4D97-AF65-F5344CB8AC3E}">
        <p14:creationId xmlns:p14="http://schemas.microsoft.com/office/powerpoint/2010/main" val="1311275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Esta </a:t>
            </a:r>
            <a:r>
              <a:rPr lang="pt-BR" dirty="0" smtClean="0"/>
              <a:t>segunda sintaxe </a:t>
            </a:r>
            <a:r>
              <a:rPr lang="pt-BR" dirty="0"/>
              <a:t>da função PROC realiza a busca de valores distribuídos em uma tabela</a:t>
            </a:r>
            <a:r>
              <a:rPr lang="pt-BR" baseline="0" dirty="0"/>
              <a:t> (linhas e colunas</a:t>
            </a:r>
            <a:r>
              <a:rPr lang="pt-BR" baseline="0" dirty="0" smtClean="0"/>
              <a:t>), ou seja é uma função matricial.</a:t>
            </a:r>
            <a:endParaRPr lang="pt-BR" dirty="0"/>
          </a:p>
          <a:p>
            <a:endParaRPr lang="pt-BR" dirty="0"/>
          </a:p>
          <a:p>
            <a:r>
              <a:rPr lang="pt-BR" dirty="0"/>
              <a:t>Verifique acima que cada argumento já tem o nome do que precisa: </a:t>
            </a:r>
          </a:p>
          <a:p>
            <a:r>
              <a:rPr lang="pt-BR" b="1" dirty="0"/>
              <a:t>valor_procurado </a:t>
            </a:r>
            <a:r>
              <a:rPr lang="pt-BR" b="0" dirty="0"/>
              <a:t>– é o dado/argumento que é preciso ser procurado na matriz </a:t>
            </a:r>
            <a:r>
              <a:rPr lang="pt-BR" b="0" baseline="0" dirty="0"/>
              <a:t>de </a:t>
            </a:r>
            <a:r>
              <a:rPr lang="pt-BR" b="0" dirty="0"/>
              <a:t>dados para poder retornar outro dado (ex.: telefone do cliente); </a:t>
            </a:r>
          </a:p>
          <a:p>
            <a:r>
              <a:rPr lang="pt-BR" b="1" dirty="0"/>
              <a:t>matriz</a:t>
            </a:r>
            <a:r>
              <a:rPr lang="pt-BR" b="1" baseline="0" dirty="0"/>
              <a:t> </a:t>
            </a:r>
            <a:r>
              <a:rPr lang="pt-BR" b="0" dirty="0"/>
              <a:t>–</a:t>
            </a:r>
            <a:r>
              <a:rPr lang="pt-BR" b="1" dirty="0"/>
              <a:t> </a:t>
            </a:r>
            <a:r>
              <a:rPr lang="pt-BR" b="0" dirty="0"/>
              <a:t>é o conjunto de dados em linhas e colunas,</a:t>
            </a:r>
            <a:r>
              <a:rPr lang="pt-BR" b="0" baseline="0" dirty="0"/>
              <a:t> e deve-se selecionar juntamente a coluna em que está localizado o </a:t>
            </a:r>
            <a:r>
              <a:rPr lang="pt-BR" b="0" i="1" baseline="0" dirty="0"/>
              <a:t>valor_procurado </a:t>
            </a:r>
            <a:r>
              <a:rPr lang="pt-BR" b="0" i="0" baseline="0" dirty="0"/>
              <a:t>(ex.: a tabela em que está os telefones e nome/telefone do cliente).</a:t>
            </a:r>
            <a:endParaRPr lang="pt-BR" b="0" i="0" dirty="0"/>
          </a:p>
          <a:p>
            <a:endParaRPr lang="pt-BR" dirty="0"/>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11</a:t>
            </a:fld>
            <a:endParaRPr lang="pt-BR" dirty="0"/>
          </a:p>
        </p:txBody>
      </p:sp>
    </p:spTree>
    <p:extLst>
      <p:ext uri="{BB962C8B-B14F-4D97-AF65-F5344CB8AC3E}">
        <p14:creationId xmlns:p14="http://schemas.microsoft.com/office/powerpoint/2010/main" val="1405376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Temos neste</a:t>
            </a:r>
            <a:r>
              <a:rPr lang="pt-BR" baseline="0" dirty="0"/>
              <a:t> slide dois exemplos da aplicação da função PROC. </a:t>
            </a:r>
          </a:p>
          <a:p>
            <a:r>
              <a:rPr lang="pt-BR" baseline="0" dirty="0"/>
              <a:t>O primeiro é utilizando a sintaxe vetorial, e a segunda é utilizando a sintaxe matricial. </a:t>
            </a:r>
          </a:p>
          <a:p>
            <a:endParaRPr lang="pt-BR" baseline="0" dirty="0"/>
          </a:p>
          <a:p>
            <a:r>
              <a:rPr lang="pt-BR" baseline="0" dirty="0"/>
              <a:t>Neste slide possui animação que representa como é construída cada uma das sintaxes. Monitor, avalie com os alunos e ensine na prática o que foi demonstrado </a:t>
            </a:r>
            <a:r>
              <a:rPr lang="pt-BR" baseline="0" dirty="0" smtClean="0"/>
              <a:t>aqui, no arquivo de exercícios.</a:t>
            </a:r>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12</a:t>
            </a:fld>
            <a:endParaRPr lang="pt-BR" dirty="0"/>
          </a:p>
        </p:txBody>
      </p:sp>
    </p:spTree>
    <p:extLst>
      <p:ext uri="{BB962C8B-B14F-4D97-AF65-F5344CB8AC3E}">
        <p14:creationId xmlns:p14="http://schemas.microsoft.com/office/powerpoint/2010/main" val="4167934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Explique aos</a:t>
            </a:r>
            <a:r>
              <a:rPr lang="pt-BR" baseline="0" dirty="0"/>
              <a:t> alunos que a</a:t>
            </a:r>
            <a:r>
              <a:rPr lang="pt-BR" dirty="0"/>
              <a:t> função PROCV é uma das funções de procura mais utilizadas para retorno de valores de uma banco de dados. Normalmente, os tipos de tabela de registros são no formato vertical, em que os títulos das colunas estão na primeira linha e nas restantes linhas estão as informações. É neste tipo de tabela que a função PROCV realizará a procura de dados.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Como seu</a:t>
            </a:r>
            <a:r>
              <a:rPr lang="pt-BR" baseline="0" dirty="0"/>
              <a:t> próprio nome define: </a:t>
            </a:r>
            <a:r>
              <a:rPr lang="pt-BR" b="1" dirty="0"/>
              <a:t>PROCV </a:t>
            </a:r>
            <a:r>
              <a:rPr lang="pt-BR" b="0" dirty="0"/>
              <a:t>=</a:t>
            </a:r>
            <a:r>
              <a:rPr lang="pt-BR" b="1" dirty="0"/>
              <a:t> Procura Vertical</a:t>
            </a:r>
          </a:p>
          <a:p>
            <a:endParaRPr lang="pt-BR" sz="700" dirty="0"/>
          </a:p>
          <a:p>
            <a:r>
              <a:rPr lang="pt-BR" dirty="0"/>
              <a:t>Esta função permite realizar a procura para intervalos exatos ou aproximados, estes dois casos serão trabalhados durante os exercícios desta oficina. </a:t>
            </a:r>
            <a:r>
              <a:rPr lang="pt-BR" b="1" dirty="0"/>
              <a:t>Intervalos aproximados </a:t>
            </a:r>
            <a:r>
              <a:rPr lang="pt-BR" dirty="0"/>
              <a:t>são referentes a dados que não se sabe exatamente que valor será procurado numa lista de dados, por exemplo quando se trabalha com estimativas de valores. Para intervalo aproximados (Verdadeiro), os dados da coluna onde se encontra o valor_procurado precisam estar em ordem crescente. </a:t>
            </a:r>
          </a:p>
          <a:p>
            <a:r>
              <a:rPr lang="pt-BR" b="1" dirty="0"/>
              <a:t>*Procurar</a:t>
            </a:r>
            <a:r>
              <a:rPr lang="pt-BR" b="1" baseline="0" dirty="0"/>
              <a:t>_intervalo:  </a:t>
            </a:r>
            <a:r>
              <a:rPr lang="pt-BR" baseline="0" dirty="0"/>
              <a:t>ao chegar nesse argumento o Excel mostrará duas opções:</a:t>
            </a:r>
          </a:p>
          <a:p>
            <a:endParaRPr lang="pt-BR" baseline="0" dirty="0"/>
          </a:p>
          <a:p>
            <a:pPr marL="628650" lvl="1" indent="-171450">
              <a:buFont typeface="Arial" panose="020B0604020202020204" pitchFamily="34" charset="0"/>
              <a:buChar char="•"/>
            </a:pPr>
            <a:r>
              <a:rPr lang="pt-BR" b="1" dirty="0"/>
              <a:t>VERDADEIRO</a:t>
            </a:r>
            <a:r>
              <a:rPr lang="pt-BR" b="0" dirty="0"/>
              <a:t>:</a:t>
            </a:r>
            <a:r>
              <a:rPr lang="pt-BR" dirty="0"/>
              <a:t> supõe que a primeira coluna na tabela </a:t>
            </a:r>
            <a:r>
              <a:rPr lang="pt-BR" dirty="0" smtClean="0"/>
              <a:t>está </a:t>
            </a:r>
            <a:r>
              <a:rPr lang="pt-BR" dirty="0"/>
              <a:t>classificada em ordem alfabética ou numérica e, em seguida, procura o valor mais próximo. Esse será o método padrão, se você não especificar um.</a:t>
            </a:r>
          </a:p>
          <a:p>
            <a:pPr marL="457200" lvl="1" indent="0">
              <a:buFont typeface="Arial" panose="020B0604020202020204" pitchFamily="34" charset="0"/>
              <a:buNone/>
            </a:pPr>
            <a:endParaRPr lang="pt-BR" dirty="0"/>
          </a:p>
          <a:p>
            <a:pPr marL="628650" lvl="1" indent="-171450">
              <a:buFont typeface="Arial" panose="020B0604020202020204" pitchFamily="34" charset="0"/>
              <a:buChar char="•"/>
            </a:pPr>
            <a:r>
              <a:rPr lang="pt-BR" b="1" dirty="0"/>
              <a:t>FALSO</a:t>
            </a:r>
            <a:r>
              <a:rPr lang="pt-BR" b="0" dirty="0"/>
              <a:t>:</a:t>
            </a:r>
            <a:r>
              <a:rPr lang="pt-BR" dirty="0"/>
              <a:t> procura o valor exato na primeira coluna. </a:t>
            </a:r>
          </a:p>
          <a:p>
            <a:endParaRPr lang="pt-BR" dirty="0"/>
          </a:p>
          <a:p>
            <a:r>
              <a:rPr lang="pt-BR" b="1" dirty="0"/>
              <a:t>A</a:t>
            </a:r>
            <a:r>
              <a:rPr lang="pt-BR" b="1" baseline="0" dirty="0"/>
              <a:t> função em sua forma descritiva:</a:t>
            </a:r>
            <a:endParaRPr lang="pt-BR" b="1" dirty="0"/>
          </a:p>
          <a:p>
            <a:r>
              <a:rPr lang="pt-BR" dirty="0"/>
              <a:t>=PROCV(valor que você deseja </a:t>
            </a:r>
            <a:r>
              <a:rPr lang="pt-BR" dirty="0" smtClean="0"/>
              <a:t>pesquisar; </a:t>
            </a:r>
            <a:r>
              <a:rPr lang="pt-BR" dirty="0"/>
              <a:t>intervalo no qual você deseja pesquisar o </a:t>
            </a:r>
            <a:r>
              <a:rPr lang="pt-BR" dirty="0" smtClean="0"/>
              <a:t>valor; </a:t>
            </a:r>
            <a:r>
              <a:rPr lang="pt-BR" dirty="0"/>
              <a:t>o número da coluna no intervalo contendo o valor de </a:t>
            </a:r>
            <a:r>
              <a:rPr lang="pt-BR" dirty="0" smtClean="0"/>
              <a:t>retorno; </a:t>
            </a:r>
            <a:r>
              <a:rPr lang="pt-BR" dirty="0"/>
              <a:t>correspondência exata ou correspondência aproximada – indicado como 0/FALSO ou 1/VERDADEIRO). </a:t>
            </a:r>
          </a:p>
          <a:p>
            <a:endParaRPr lang="pt-BR" b="1" baseline="0" dirty="0"/>
          </a:p>
          <a:p>
            <a:endParaRPr lang="pt-BR" b="1"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13</a:t>
            </a:fld>
            <a:endParaRPr lang="pt-BR" dirty="0"/>
          </a:p>
        </p:txBody>
      </p:sp>
    </p:spTree>
    <p:extLst>
      <p:ext uri="{BB962C8B-B14F-4D97-AF65-F5344CB8AC3E}">
        <p14:creationId xmlns:p14="http://schemas.microsoft.com/office/powerpoint/2010/main" val="500907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Temos aqui um</a:t>
            </a:r>
            <a:r>
              <a:rPr lang="pt-BR" baseline="0" dirty="0"/>
              <a:t> exemplo da aplicação da função PROCV.</a:t>
            </a:r>
          </a:p>
          <a:p>
            <a:r>
              <a:rPr lang="pt-BR" baseline="0" dirty="0"/>
              <a:t>Analise com os alunos este exemplo que é exposto com animação para que possa ver o desenvolvimento completo da função nos dois campos: Governador e Cidade. </a:t>
            </a:r>
          </a:p>
          <a:p>
            <a:endParaRPr lang="pt-BR" baseline="0" dirty="0"/>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14</a:t>
            </a:fld>
            <a:endParaRPr lang="pt-BR" dirty="0"/>
          </a:p>
        </p:txBody>
      </p:sp>
    </p:spTree>
    <p:extLst>
      <p:ext uri="{BB962C8B-B14F-4D97-AF65-F5344CB8AC3E}">
        <p14:creationId xmlns:p14="http://schemas.microsoft.com/office/powerpoint/2010/main" val="1943851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Explique aos</a:t>
            </a:r>
            <a:r>
              <a:rPr lang="pt-BR" baseline="0" dirty="0"/>
              <a:t> alunos que a</a:t>
            </a:r>
            <a:r>
              <a:rPr lang="pt-BR" dirty="0"/>
              <a:t> função PROCH utiliza o tipo de tabela em formato horizontal, onde os títulos das linhas estão na primeira coluna e nas restantes colunas estão as informações.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Após</a:t>
            </a:r>
            <a:r>
              <a:rPr lang="pt-BR" baseline="0" dirty="0"/>
              <a:t> ter aprendido a função PROCV, é muito mais fácil de aplicar a função PROCH, pois o que muda é a colocação da tabela e, consequentemente, a posição da informação a selecionar.</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Como seu</a:t>
            </a:r>
            <a:r>
              <a:rPr lang="pt-BR" baseline="0" dirty="0"/>
              <a:t> próprio nome define: </a:t>
            </a:r>
            <a:r>
              <a:rPr lang="pt-BR" b="1" dirty="0"/>
              <a:t>PROCH </a:t>
            </a:r>
            <a:r>
              <a:rPr lang="pt-BR" b="0" dirty="0"/>
              <a:t>=</a:t>
            </a:r>
            <a:r>
              <a:rPr lang="pt-BR" b="1" dirty="0"/>
              <a:t> Procura Horizontal</a:t>
            </a:r>
          </a:p>
          <a:p>
            <a:endParaRPr lang="pt-BR" sz="700" dirty="0"/>
          </a:p>
          <a:p>
            <a:r>
              <a:rPr lang="pt-BR" dirty="0"/>
              <a:t>Esta função também</a:t>
            </a:r>
            <a:r>
              <a:rPr lang="pt-BR" baseline="0" dirty="0"/>
              <a:t> </a:t>
            </a:r>
            <a:r>
              <a:rPr lang="pt-BR" dirty="0"/>
              <a:t>permite realizar a procura para intervalos exatos ou aproximados, estes dois casos serão trabalhados durante os exercícios desta oficina. </a:t>
            </a:r>
          </a:p>
          <a:p>
            <a:endParaRPr lang="pt-BR" dirty="0"/>
          </a:p>
          <a:p>
            <a:r>
              <a:rPr lang="pt-BR" b="1" dirty="0"/>
              <a:t>A</a:t>
            </a:r>
            <a:r>
              <a:rPr lang="pt-BR" b="1" baseline="0" dirty="0"/>
              <a:t> função em sua forma descritiva:</a:t>
            </a:r>
            <a:endParaRPr lang="pt-BR" b="1" dirty="0"/>
          </a:p>
          <a:p>
            <a:r>
              <a:rPr lang="pt-BR" dirty="0"/>
              <a:t>=PROCH(valor que você deseja pesquisar, intervalo no qual você deseja pesquisar o valor, o número da linha no intervalo contendo o valor de retorno, correspondência exata ou correspondência aproximada – indicado como 0/FALSO ou 1/VERDADEIRO). </a:t>
            </a:r>
          </a:p>
          <a:p>
            <a:endParaRPr lang="pt-BR" b="1" baseline="0" dirty="0"/>
          </a:p>
          <a:p>
            <a:endParaRPr lang="pt-BR" b="1" dirty="0"/>
          </a:p>
          <a:p>
            <a:endParaRPr lang="pt-BR" b="1"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15</a:t>
            </a:fld>
            <a:endParaRPr lang="pt-BR" dirty="0"/>
          </a:p>
        </p:txBody>
      </p:sp>
    </p:spTree>
    <p:extLst>
      <p:ext uri="{BB962C8B-B14F-4D97-AF65-F5344CB8AC3E}">
        <p14:creationId xmlns:p14="http://schemas.microsoft.com/office/powerpoint/2010/main" val="941288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Temos aqui um</a:t>
            </a:r>
            <a:r>
              <a:rPr lang="pt-BR" baseline="0" dirty="0"/>
              <a:t> exemplo da aplicação da função PROCH.</a:t>
            </a:r>
          </a:p>
          <a:p>
            <a:r>
              <a:rPr lang="pt-BR" baseline="0" dirty="0"/>
              <a:t>Analise com os alunos este exemplo que é exposto com animação para que possa ver o desenvolvimento completo da função nos quatro campos: Nome, Ramal, Setor e Salário. </a:t>
            </a:r>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16</a:t>
            </a:fld>
            <a:endParaRPr lang="pt-BR" dirty="0"/>
          </a:p>
        </p:txBody>
      </p:sp>
    </p:spTree>
    <p:extLst>
      <p:ext uri="{BB962C8B-B14F-4D97-AF65-F5344CB8AC3E}">
        <p14:creationId xmlns:p14="http://schemas.microsoft.com/office/powerpoint/2010/main" val="3986794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Reforce</a:t>
            </a:r>
            <a:r>
              <a:rPr lang="pt-BR" baseline="0" dirty="0" smtClean="0"/>
              <a:t> que as funções não realizam pesquisa sobre os valores que estiverem à esquerda ou acima do valor procurado e que, para pesquisas aproximadas, é necessário que a linha ou coluna de pesquisa esteja em ordem crescente ou alfabética.</a:t>
            </a:r>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17</a:t>
            </a:fld>
            <a:endParaRPr lang="pt-BR" dirty="0"/>
          </a:p>
        </p:txBody>
      </p:sp>
    </p:spTree>
    <p:extLst>
      <p:ext uri="{BB962C8B-B14F-4D97-AF65-F5344CB8AC3E}">
        <p14:creationId xmlns:p14="http://schemas.microsoft.com/office/powerpoint/2010/main" val="3869874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Após o término</a:t>
            </a:r>
            <a:r>
              <a:rPr lang="pt-BR" baseline="0" dirty="0"/>
              <a:t> das apresentações dos slides, abra com os alunos o arquivo </a:t>
            </a:r>
            <a:r>
              <a:rPr lang="pt-BR" baseline="0" dirty="0" smtClean="0"/>
              <a:t>de exercícios .</a:t>
            </a:r>
            <a:r>
              <a:rPr lang="pt-BR" b="1" baseline="0" dirty="0" smtClean="0"/>
              <a:t>xlsx</a:t>
            </a:r>
            <a:r>
              <a:rPr lang="pt-BR" baseline="0" dirty="0" smtClean="0"/>
              <a:t>, e </a:t>
            </a:r>
            <a:r>
              <a:rPr lang="pt-BR" b="0" baseline="0" dirty="0" smtClean="0"/>
              <a:t>demonstre </a:t>
            </a:r>
            <a:r>
              <a:rPr lang="pt-BR" b="0" baseline="0" dirty="0"/>
              <a:t>na prática cada funcionalidade apresentada nesta oficina.</a:t>
            </a:r>
          </a:p>
          <a:p>
            <a:endParaRPr lang="pt-BR" b="0" baseline="0" dirty="0"/>
          </a:p>
          <a:p>
            <a:r>
              <a:rPr lang="pt-BR" b="0" baseline="0" dirty="0"/>
              <a:t>Tire as dúvidas dos alunos, conforme forem desenvolvendo. </a:t>
            </a:r>
            <a:endParaRPr lang="pt-BR" b="1" dirty="0"/>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18</a:t>
            </a:fld>
            <a:endParaRPr lang="pt-BR" dirty="0"/>
          </a:p>
        </p:txBody>
      </p:sp>
    </p:spTree>
    <p:extLst>
      <p:ext uri="{BB962C8B-B14F-4D97-AF65-F5344CB8AC3E}">
        <p14:creationId xmlns:p14="http://schemas.microsoft.com/office/powerpoint/2010/main" val="3674236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Monitor,</a:t>
            </a:r>
            <a:r>
              <a:rPr lang="pt-BR" baseline="0" dirty="0"/>
              <a:t> informe aos alunos o tema da próxima Oficina.</a:t>
            </a:r>
          </a:p>
          <a:p>
            <a:endParaRPr lang="pt-BR"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Finalize </a:t>
            </a:r>
            <a:r>
              <a:rPr lang="pt-BR" dirty="0"/>
              <a:t>a </a:t>
            </a:r>
            <a:r>
              <a:rPr lang="pt-BR" baseline="0" dirty="0"/>
              <a:t>oficina, agradecendo a participação!</a:t>
            </a:r>
            <a:endParaRPr lang="pt-BR" dirty="0"/>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19</a:t>
            </a:fld>
            <a:endParaRPr lang="pt-BR" dirty="0"/>
          </a:p>
        </p:txBody>
      </p:sp>
    </p:spTree>
    <p:extLst>
      <p:ext uri="{BB962C8B-B14F-4D97-AF65-F5344CB8AC3E}">
        <p14:creationId xmlns:p14="http://schemas.microsoft.com/office/powerpoint/2010/main" val="497782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r>
              <a:rPr lang="pt-BR" dirty="0"/>
              <a:t>Apresente a oficina de hoje para a turma!</a:t>
            </a:r>
          </a:p>
          <a:p>
            <a:pPr algn="just"/>
            <a:endParaRPr lang="pt-BR" dirty="0"/>
          </a:p>
          <a:p>
            <a:pPr marL="0" marR="0" lvl="0" indent="0" algn="just" defTabSz="914400" rtl="0" eaLnBrk="1" fontAlgn="auto" latinLnBrk="0" hangingPunct="1">
              <a:lnSpc>
                <a:spcPct val="100000"/>
              </a:lnSpc>
              <a:spcBef>
                <a:spcPts val="0"/>
              </a:spcBef>
              <a:spcAft>
                <a:spcPts val="0"/>
              </a:spcAft>
              <a:buClrTx/>
              <a:buSzTx/>
              <a:buFontTx/>
              <a:buNone/>
              <a:tabLst/>
              <a:defRPr/>
            </a:pPr>
            <a:r>
              <a:rPr lang="pt-BR" b="1" dirty="0"/>
              <a:t>Oficina </a:t>
            </a:r>
            <a:r>
              <a:rPr lang="pt-BR" b="1" dirty="0" smtClean="0"/>
              <a:t>14</a:t>
            </a:r>
            <a:r>
              <a:rPr lang="pt-BR" b="1" baseline="0" dirty="0" smtClean="0"/>
              <a:t> – Entendendo os erros, função SEERRO e funções de procura (PROC, PROCV e PROCH)</a:t>
            </a:r>
            <a:r>
              <a:rPr lang="pt-BR" sz="1200" b="1" dirty="0" smtClean="0">
                <a:ln w="3175">
                  <a:noFill/>
                </a:ln>
                <a:solidFill>
                  <a:schemeClr val="bg1"/>
                </a:solidFill>
                <a:effectLst>
                  <a:outerShdw blurRad="38100" dist="38100" dir="2700000" algn="tl">
                    <a:srgbClr val="000000">
                      <a:alpha val="43137"/>
                    </a:srgbClr>
                  </a:outerShdw>
                </a:effectLst>
                <a:cs typeface="Andalus" panose="02020603050405020304" pitchFamily="18" charset="-78"/>
              </a:rPr>
              <a:t>.</a:t>
            </a:r>
            <a:endParaRPr lang="pt-BR" sz="1200" b="1" dirty="0">
              <a:ln w="3175">
                <a:noFill/>
              </a:ln>
              <a:solidFill>
                <a:schemeClr val="bg1"/>
              </a:solidFill>
              <a:effectLst>
                <a:outerShdw blurRad="38100" dist="38100" dir="2700000" algn="tl">
                  <a:srgbClr val="000000">
                    <a:alpha val="43137"/>
                  </a:srgbClr>
                </a:outerShdw>
              </a:effectLst>
              <a:cs typeface="Andalus" panose="02020603050405020304" pitchFamily="18" charset="-78"/>
            </a:endParaRPr>
          </a:p>
          <a:p>
            <a:pPr algn="just"/>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a:t>Nesta oficina </a:t>
            </a:r>
            <a:r>
              <a:rPr lang="pt-BR" baseline="0" dirty="0" smtClean="0"/>
              <a:t>aprenderemos quais são os tipos de erros ocorridos no Excel e como podemos tratá-los. Além disso, será trabalhado as funções de procura PROC, PROCV e PROCH, que realizarão a procura de dados em um banco de dados, a partir de um único dado.</a:t>
            </a:r>
            <a:endParaRPr lang="pt-BR" dirty="0"/>
          </a:p>
          <a:p>
            <a:endParaRPr lang="pt-BR" baseline="0" dirty="0"/>
          </a:p>
          <a:p>
            <a:r>
              <a:rPr lang="pt-BR" b="0" baseline="0" dirty="0"/>
              <a:t>Após a apresentação dos slides, realize na prática cada função mencionada neste material</a:t>
            </a:r>
            <a:r>
              <a:rPr lang="pt-BR" b="0" baseline="0" dirty="0" smtClean="0"/>
              <a:t>.</a:t>
            </a:r>
            <a:endParaRPr lang="pt-BR" b="0" baseline="0"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2</a:t>
            </a:fld>
            <a:endParaRPr lang="pt-BR" dirty="0"/>
          </a:p>
        </p:txBody>
      </p:sp>
    </p:spTree>
    <p:extLst>
      <p:ext uri="{BB962C8B-B14F-4D97-AF65-F5344CB8AC3E}">
        <p14:creationId xmlns:p14="http://schemas.microsoft.com/office/powerpoint/2010/main" val="316337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Monitor</a:t>
            </a:r>
            <a:r>
              <a:rPr lang="pt-BR" baseline="0" dirty="0"/>
              <a:t>, </a:t>
            </a:r>
            <a:r>
              <a:rPr lang="pt-BR" baseline="0" dirty="0" smtClean="0"/>
              <a:t>agora trabalharemos com o </a:t>
            </a:r>
            <a:r>
              <a:rPr lang="pt-BR" b="1" baseline="0" dirty="0" smtClean="0"/>
              <a:t>tratamento de erros</a:t>
            </a:r>
            <a:r>
              <a:rPr lang="pt-BR" baseline="0" dirty="0" smtClean="0"/>
              <a:t>.</a:t>
            </a:r>
          </a:p>
          <a:p>
            <a:endParaRPr lang="pt-BR" baseline="0" dirty="0" smtClean="0"/>
          </a:p>
          <a:p>
            <a:r>
              <a:rPr lang="pt-BR" baseline="0" dirty="0" smtClean="0"/>
              <a:t>Inicie </a:t>
            </a:r>
            <a:r>
              <a:rPr lang="pt-BR" baseline="0" dirty="0"/>
              <a:t>mostrando esta tabela aos alunos, onde </a:t>
            </a:r>
            <a:r>
              <a:rPr lang="pt-BR" baseline="0" dirty="0" smtClean="0"/>
              <a:t>contém </a:t>
            </a:r>
            <a:r>
              <a:rPr lang="pt-BR" baseline="0" dirty="0"/>
              <a:t>os tipos de erros possíveis pelo mal uso na estruturação de uma função/fórmula/cálculo no Excel, e a última linha mostra um erro muito comum para os alunos que já são usuários do Excel. </a:t>
            </a:r>
          </a:p>
          <a:p>
            <a:r>
              <a:rPr lang="pt-BR" baseline="0" dirty="0"/>
              <a:t>Nesta tabela, além de conter os tipos de erros, também é exibido o tipo de cálculo que pode vir a ocasionar este erro (na </a:t>
            </a:r>
            <a:r>
              <a:rPr lang="pt-BR" baseline="0" dirty="0" smtClean="0"/>
              <a:t>terceira coluna) </a:t>
            </a:r>
            <a:r>
              <a:rPr lang="pt-BR" baseline="0" dirty="0"/>
              <a:t>e a explicação detalhada da causa. </a:t>
            </a:r>
            <a:r>
              <a:rPr lang="pt-BR" baseline="0" dirty="0" smtClean="0"/>
              <a:t>Na planilha do Excel, a coluna link possui um “link” direto para cada tipo de erro, basta clicar na e você será direcionado à página Web da Microsoft, com informações completas de cada caso.</a:t>
            </a:r>
          </a:p>
          <a:p>
            <a:endParaRPr lang="pt-BR" baseline="0" dirty="0"/>
          </a:p>
          <a:p>
            <a:r>
              <a:rPr lang="pt-BR" baseline="0" dirty="0"/>
              <a:t>É importante que o monitor </a:t>
            </a:r>
            <a:r>
              <a:rPr lang="pt-BR" baseline="0" dirty="0" smtClean="0"/>
              <a:t>explique </a:t>
            </a:r>
            <a:r>
              <a:rPr lang="pt-BR" b="1" baseline="0" dirty="0" smtClean="0"/>
              <a:t>mostrando </a:t>
            </a:r>
            <a:r>
              <a:rPr lang="pt-BR" b="1" baseline="0" dirty="0"/>
              <a:t>os cálculos errados que ocasionaram o erro e estimule os alunos a informarem como seria a forma correta de fazer essa função/fórmula/cálculo</a:t>
            </a:r>
            <a:r>
              <a:rPr lang="pt-BR" baseline="0" dirty="0"/>
              <a:t>, e até mesmo identificar com os alunos o local onde está o erro (pois entre os exemplos, existe </a:t>
            </a:r>
            <a:r>
              <a:rPr lang="pt-BR" baseline="0" dirty="0" smtClean="0"/>
              <a:t>a função desta oficina que </a:t>
            </a:r>
            <a:r>
              <a:rPr lang="pt-BR" baseline="0" dirty="0"/>
              <a:t>ainda não foi vista), pois já se tem o conhecimento da estrutura de uma função genérica. </a:t>
            </a:r>
            <a:endParaRPr lang="pt-BR" baseline="0" dirty="0" smtClean="0"/>
          </a:p>
          <a:p>
            <a:endParaRPr lang="pt-BR" baseline="0" dirty="0"/>
          </a:p>
          <a:p>
            <a:r>
              <a:rPr lang="pt-BR" b="1" u="sng" baseline="0" dirty="0"/>
              <a:t>Explicação mais detalhada sobre cada tipo de erro: </a:t>
            </a:r>
          </a:p>
          <a:p>
            <a:r>
              <a:rPr lang="pt-BR" b="1" dirty="0">
                <a:effectLst/>
              </a:rPr>
              <a:t>#NOME? </a:t>
            </a:r>
            <a:r>
              <a:rPr lang="pt-BR" b="1" dirty="0">
                <a:effectLst/>
                <a:sym typeface="Wingdings" panose="05000000000000000000" pitchFamily="2" charset="2"/>
              </a:rPr>
              <a:t> </a:t>
            </a:r>
            <a:r>
              <a:rPr lang="pt-BR" dirty="0">
                <a:effectLst/>
              </a:rPr>
              <a:t>Ocorre quando é inserido um nome que não está </a:t>
            </a:r>
            <a:r>
              <a:rPr lang="pt-BR" dirty="0" smtClean="0">
                <a:effectLst/>
              </a:rPr>
              <a:t>definido, </a:t>
            </a:r>
            <a:r>
              <a:rPr lang="pt-BR" dirty="0">
                <a:effectLst/>
              </a:rPr>
              <a:t>ou é introduzido um texto sem estar entre </a:t>
            </a:r>
            <a:r>
              <a:rPr lang="pt-BR" dirty="0" smtClean="0">
                <a:effectLst/>
              </a:rPr>
              <a:t>aspas </a:t>
            </a:r>
            <a:r>
              <a:rPr lang="pt-BR" dirty="0">
                <a:effectLst/>
              </a:rPr>
              <a:t>ou não escreveu os dois pontos (:) ao definir um intervalo de células.</a:t>
            </a:r>
          </a:p>
          <a:p>
            <a:r>
              <a:rPr lang="pt-BR" b="1" dirty="0">
                <a:effectLst/>
              </a:rPr>
              <a:t>#N/D </a:t>
            </a:r>
            <a:r>
              <a:rPr lang="pt-BR" b="1" dirty="0">
                <a:effectLst/>
                <a:sym typeface="Wingdings" panose="05000000000000000000" pitchFamily="2" charset="2"/>
              </a:rPr>
              <a:t></a:t>
            </a:r>
            <a:r>
              <a:rPr lang="pt-BR" b="1" dirty="0">
                <a:effectLst/>
              </a:rPr>
              <a:t> </a:t>
            </a:r>
            <a:r>
              <a:rPr lang="pt-BR" b="0" dirty="0">
                <a:effectLst/>
              </a:rPr>
              <a:t>Quando</a:t>
            </a:r>
            <a:r>
              <a:rPr lang="pt-BR" b="0" baseline="0" dirty="0">
                <a:effectLst/>
              </a:rPr>
              <a:t> n</a:t>
            </a:r>
            <a:r>
              <a:rPr lang="pt-BR" dirty="0">
                <a:effectLst/>
              </a:rPr>
              <a:t>ão está disponível a informação para o cálculo que quer executar</a:t>
            </a:r>
            <a:r>
              <a:rPr lang="pt-BR" baseline="0" dirty="0">
                <a:effectLst/>
              </a:rPr>
              <a:t> ou para a função que necessita retornar do banco de </a:t>
            </a:r>
            <a:r>
              <a:rPr lang="pt-BR" baseline="0" dirty="0" smtClean="0">
                <a:effectLst/>
              </a:rPr>
              <a:t>dados não encontra os valores requisitados.</a:t>
            </a:r>
            <a:endParaRPr lang="pt-BR" baseline="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effectLst/>
              </a:rPr>
              <a:t>#NULO! </a:t>
            </a:r>
            <a:r>
              <a:rPr lang="pt-BR" b="1" dirty="0">
                <a:effectLst/>
                <a:sym typeface="Wingdings" panose="05000000000000000000" pitchFamily="2" charset="2"/>
              </a:rPr>
              <a:t> </a:t>
            </a:r>
            <a:r>
              <a:rPr lang="pt-BR" b="0" dirty="0">
                <a:effectLst/>
                <a:sym typeface="Wingdings" panose="05000000000000000000" pitchFamily="2" charset="2"/>
              </a:rPr>
              <a:t>Na u</a:t>
            </a:r>
            <a:r>
              <a:rPr lang="pt-BR" dirty="0">
                <a:effectLst/>
              </a:rPr>
              <a:t>tilização de um operador de intervalos ou de uma referência de célula incorretos. Por exemplo, na intersecção de intervalos quando não há células comuns. </a:t>
            </a:r>
            <a:endParaRPr lang="pt-BR" baseline="0" dirty="0"/>
          </a:p>
          <a:p>
            <a:r>
              <a:rPr lang="pt-BR" b="1" dirty="0">
                <a:effectLst/>
              </a:rPr>
              <a:t>#</a:t>
            </a:r>
            <a:r>
              <a:rPr lang="pt-BR" b="1" dirty="0" smtClean="0">
                <a:effectLst/>
              </a:rPr>
              <a:t>NÚM</a:t>
            </a:r>
            <a:r>
              <a:rPr lang="pt-BR" b="1" dirty="0">
                <a:effectLst/>
              </a:rPr>
              <a:t>! </a:t>
            </a:r>
            <a:r>
              <a:rPr lang="pt-BR" b="1" dirty="0">
                <a:effectLst/>
                <a:sym typeface="Wingdings" panose="05000000000000000000" pitchFamily="2" charset="2"/>
              </a:rPr>
              <a:t></a:t>
            </a:r>
            <a:r>
              <a:rPr lang="pt-BR" b="1" baseline="0" dirty="0">
                <a:effectLst/>
              </a:rPr>
              <a:t> </a:t>
            </a:r>
            <a:r>
              <a:rPr lang="pt-BR" b="0" baseline="0" dirty="0">
                <a:effectLst/>
              </a:rPr>
              <a:t>Quando </a:t>
            </a:r>
            <a:r>
              <a:rPr lang="pt-BR" dirty="0">
                <a:effectLst/>
              </a:rPr>
              <a:t>utiliza-se um argumento que não é valido para a função, ou a função que está a utilizar não encontrou resultado </a:t>
            </a:r>
            <a:r>
              <a:rPr lang="pt-BR" dirty="0" smtClean="0">
                <a:effectLst/>
              </a:rPr>
              <a:t>nenhum </a:t>
            </a:r>
            <a:r>
              <a:rPr lang="pt-BR" dirty="0">
                <a:effectLst/>
              </a:rPr>
              <a:t>ou introduziu uma fórmula cujo o resultado é demasiado pequeno ou demasiado grande para ser representado na folha de cálculo.</a:t>
            </a:r>
          </a:p>
          <a:p>
            <a:r>
              <a:rPr lang="pt-BR" b="1" dirty="0">
                <a:effectLst/>
              </a:rPr>
              <a:t>#REF! </a:t>
            </a:r>
            <a:r>
              <a:rPr lang="pt-BR" b="1" dirty="0">
                <a:effectLst/>
                <a:sym typeface="Wingdings" panose="05000000000000000000" pitchFamily="2" charset="2"/>
              </a:rPr>
              <a:t> </a:t>
            </a:r>
            <a:r>
              <a:rPr lang="pt-BR" b="0" dirty="0">
                <a:effectLst/>
                <a:sym typeface="Wingdings" panose="05000000000000000000" pitchFamily="2" charset="2"/>
              </a:rPr>
              <a:t>Ao a</a:t>
            </a:r>
            <a:r>
              <a:rPr lang="pt-BR" b="0" dirty="0">
                <a:effectLst/>
              </a:rPr>
              <a:t>pagar</a:t>
            </a:r>
            <a:r>
              <a:rPr lang="pt-BR" dirty="0">
                <a:effectLst/>
              </a:rPr>
              <a:t> células que fazem parte de uma fórmula,</a:t>
            </a:r>
            <a:r>
              <a:rPr lang="pt-BR" baseline="0" dirty="0">
                <a:effectLst/>
              </a:rPr>
              <a:t> ela perde a referência. </a:t>
            </a:r>
            <a:endParaRPr lang="pt-BR" dirty="0">
              <a:effectLst/>
            </a:endParaRPr>
          </a:p>
          <a:p>
            <a:r>
              <a:rPr lang="pt-BR" b="1" dirty="0">
                <a:effectLst/>
              </a:rPr>
              <a:t>#VALOR! </a:t>
            </a:r>
            <a:r>
              <a:rPr lang="pt-BR" b="1" dirty="0">
                <a:effectLst/>
                <a:sym typeface="Wingdings" panose="05000000000000000000" pitchFamily="2" charset="2"/>
              </a:rPr>
              <a:t> </a:t>
            </a:r>
            <a:r>
              <a:rPr lang="pt-BR" b="0" dirty="0">
                <a:effectLst/>
                <a:sym typeface="Wingdings" panose="05000000000000000000" pitchFamily="2" charset="2"/>
              </a:rPr>
              <a:t>Ao i</a:t>
            </a:r>
            <a:r>
              <a:rPr lang="pt-BR" dirty="0">
                <a:effectLst/>
              </a:rPr>
              <a:t>ntroduzir uma fórmula matemática</a:t>
            </a:r>
            <a:r>
              <a:rPr lang="pt-BR" baseline="0" dirty="0">
                <a:effectLst/>
              </a:rPr>
              <a:t> utilizando </a:t>
            </a:r>
            <a:r>
              <a:rPr lang="pt-BR" dirty="0">
                <a:effectLst/>
              </a:rPr>
              <a:t>um operando que é texto, ou quando</a:t>
            </a:r>
            <a:r>
              <a:rPr lang="pt-BR" baseline="0" dirty="0">
                <a:effectLst/>
              </a:rPr>
              <a:t> é</a:t>
            </a:r>
            <a:r>
              <a:rPr lang="pt-BR" dirty="0">
                <a:effectLst/>
              </a:rPr>
              <a:t> indicado um intervalo de células enquanto é esperado um valor único.</a:t>
            </a:r>
          </a:p>
          <a:p>
            <a:r>
              <a:rPr lang="pt-BR" b="1" baseline="0" dirty="0"/>
              <a:t>####### </a:t>
            </a:r>
            <a:r>
              <a:rPr lang="pt-BR" b="1" baseline="0" dirty="0">
                <a:sym typeface="Wingdings" panose="05000000000000000000" pitchFamily="2" charset="2"/>
              </a:rPr>
              <a:t> </a:t>
            </a:r>
            <a:r>
              <a:rPr lang="pt-BR" b="0" baseline="0" dirty="0">
                <a:sym typeface="Wingdings" panose="05000000000000000000" pitchFamily="2" charset="2"/>
              </a:rPr>
              <a:t>Este erro ocorre quando o</a:t>
            </a:r>
            <a:r>
              <a:rPr lang="pt-BR" sz="1200" b="0" i="0" kern="1200" dirty="0">
                <a:solidFill>
                  <a:schemeClr val="tx1"/>
                </a:solidFill>
                <a:effectLst/>
                <a:latin typeface="+mn-lt"/>
                <a:ea typeface="+mn-ea"/>
                <a:cs typeface="+mn-cs"/>
              </a:rPr>
              <a:t> valor numérico introduzido numa célula ou o resultado de uma fórmula é </a:t>
            </a:r>
            <a:r>
              <a:rPr lang="pt-BR" sz="1200" b="0" i="0" kern="1200" dirty="0" smtClean="0">
                <a:solidFill>
                  <a:schemeClr val="tx1"/>
                </a:solidFill>
                <a:effectLst/>
                <a:latin typeface="+mn-lt"/>
                <a:ea typeface="+mn-ea"/>
                <a:cs typeface="+mn-cs"/>
              </a:rPr>
              <a:t>extenso </a:t>
            </a:r>
            <a:r>
              <a:rPr lang="pt-BR" sz="1200" b="0" i="0" kern="1200" dirty="0">
                <a:solidFill>
                  <a:schemeClr val="tx1"/>
                </a:solidFill>
                <a:effectLst/>
                <a:latin typeface="+mn-lt"/>
                <a:ea typeface="+mn-ea"/>
                <a:cs typeface="+mn-cs"/>
              </a:rPr>
              <a:t>que não cabe </a:t>
            </a:r>
            <a:r>
              <a:rPr lang="pt-BR" sz="1200" b="0" i="0" kern="1200" dirty="0" smtClean="0">
                <a:solidFill>
                  <a:schemeClr val="tx1"/>
                </a:solidFill>
                <a:effectLst/>
                <a:latin typeface="+mn-lt"/>
                <a:ea typeface="+mn-ea"/>
                <a:cs typeface="+mn-cs"/>
              </a:rPr>
              <a:t>na largura da célula </a:t>
            </a:r>
            <a:r>
              <a:rPr lang="pt-BR" sz="1200" b="0" i="0" kern="1200" dirty="0">
                <a:solidFill>
                  <a:schemeClr val="tx1"/>
                </a:solidFill>
                <a:effectLst/>
                <a:latin typeface="+mn-lt"/>
                <a:ea typeface="+mn-ea"/>
                <a:cs typeface="+mn-cs"/>
              </a:rPr>
              <a:t>ou </a:t>
            </a:r>
            <a:r>
              <a:rPr lang="pt-BR" sz="1200" b="0" i="0" kern="1200" dirty="0" smtClean="0">
                <a:solidFill>
                  <a:schemeClr val="tx1"/>
                </a:solidFill>
                <a:effectLst/>
                <a:latin typeface="+mn-lt"/>
                <a:ea typeface="+mn-ea"/>
                <a:cs typeface="+mn-cs"/>
              </a:rPr>
              <a:t>quando as informações de datas </a:t>
            </a:r>
            <a:r>
              <a:rPr lang="pt-BR" sz="1200" b="0" i="0" kern="1200" dirty="0">
                <a:solidFill>
                  <a:schemeClr val="tx1"/>
                </a:solidFill>
                <a:effectLst/>
                <a:latin typeface="+mn-lt"/>
                <a:ea typeface="+mn-ea"/>
                <a:cs typeface="+mn-cs"/>
              </a:rPr>
              <a:t>ou horas </a:t>
            </a:r>
            <a:r>
              <a:rPr lang="pt-BR" sz="1200" b="0" i="0" kern="1200" dirty="0" smtClean="0">
                <a:solidFill>
                  <a:schemeClr val="tx1"/>
                </a:solidFill>
                <a:effectLst/>
                <a:latin typeface="+mn-lt"/>
                <a:ea typeface="+mn-ea"/>
                <a:cs typeface="+mn-cs"/>
              </a:rPr>
              <a:t>não estão configuradas</a:t>
            </a:r>
            <a:r>
              <a:rPr lang="pt-BR" sz="1200" b="0" i="0" kern="1200" baseline="0" dirty="0" smtClean="0">
                <a:solidFill>
                  <a:schemeClr val="tx1"/>
                </a:solidFill>
                <a:effectLst/>
                <a:latin typeface="+mn-lt"/>
                <a:ea typeface="+mn-ea"/>
                <a:cs typeface="+mn-cs"/>
              </a:rPr>
              <a:t> para exibir informações negativas (ano 1904) </a:t>
            </a:r>
            <a:r>
              <a:rPr lang="pt-BR" sz="1200" b="0" i="0" kern="1200" dirty="0" smtClean="0">
                <a:solidFill>
                  <a:schemeClr val="tx1"/>
                </a:solidFill>
                <a:effectLst/>
                <a:latin typeface="+mn-lt"/>
                <a:ea typeface="+mn-ea"/>
                <a:cs typeface="+mn-cs"/>
              </a:rPr>
              <a:t>e </a:t>
            </a:r>
            <a:r>
              <a:rPr lang="pt-BR" sz="1200" b="0" i="0" kern="1200" dirty="0">
                <a:solidFill>
                  <a:schemeClr val="tx1"/>
                </a:solidFill>
                <a:effectLst/>
                <a:latin typeface="+mn-lt"/>
                <a:ea typeface="+mn-ea"/>
                <a:cs typeface="+mn-cs"/>
              </a:rPr>
              <a:t>o resultado deu um número negativo.</a:t>
            </a:r>
            <a:endParaRPr lang="pt-BR" b="1" baseline="0"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3</a:t>
            </a:fld>
            <a:endParaRPr lang="pt-BR" dirty="0"/>
          </a:p>
        </p:txBody>
      </p:sp>
    </p:spTree>
    <p:extLst>
      <p:ext uri="{BB962C8B-B14F-4D97-AF65-F5344CB8AC3E}">
        <p14:creationId xmlns:p14="http://schemas.microsoft.com/office/powerpoint/2010/main" val="3619853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Expliqu</a:t>
            </a:r>
            <a:r>
              <a:rPr lang="pt-BR" baseline="0" dirty="0"/>
              <a:t>e aos alunos que a</a:t>
            </a:r>
            <a:r>
              <a:rPr lang="pt-BR" dirty="0"/>
              <a:t>lguns </a:t>
            </a:r>
            <a:r>
              <a:rPr lang="pt-BR" baseline="0" dirty="0"/>
              <a:t>erros cometidos no Excel podem ocorrem por falha na estrutura da fórmula de forma intencional, ou seja, pode-se ter uma prévia dos possíveis erros. </a:t>
            </a:r>
            <a:endParaRPr lang="pt-BR" baseline="0" dirty="0" smtClean="0"/>
          </a:p>
          <a:p>
            <a:r>
              <a:rPr lang="pt-BR" baseline="0" dirty="0" smtClean="0"/>
              <a:t>Quando </a:t>
            </a:r>
            <a:r>
              <a:rPr lang="pt-BR" baseline="0" dirty="0"/>
              <a:t>se tem </a:t>
            </a:r>
            <a:r>
              <a:rPr lang="pt-BR" baseline="0" dirty="0" smtClean="0"/>
              <a:t>essa </a:t>
            </a:r>
            <a:r>
              <a:rPr lang="pt-BR" baseline="0" dirty="0"/>
              <a:t>prévia, podemos impedir que o usuário final veja esses erros, pois o usuário pode não entender do erro, e pensar que ele mesmo foi quem causou essa falha. </a:t>
            </a:r>
          </a:p>
          <a:p>
            <a:r>
              <a:rPr lang="pt-BR" baseline="0" dirty="0"/>
              <a:t>Então, existe uma função no Excel que serve para tratar o erro caso ele </a:t>
            </a:r>
            <a:r>
              <a:rPr lang="pt-BR" baseline="0" dirty="0" smtClean="0"/>
              <a:t>ocorra </a:t>
            </a:r>
            <a:r>
              <a:rPr lang="pt-BR" baseline="0" dirty="0"/>
              <a:t>e principalmente quando o erro é previsto, que é a função SEERRO. </a:t>
            </a:r>
            <a:endParaRPr lang="pt-BR" baseline="0" dirty="0" smtClean="0"/>
          </a:p>
          <a:p>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São verificados erros como: #N/D, #VALOR!, #REF!, #DIV/0!, #NÚM!, #NOME? ou #NULO!.</a:t>
            </a:r>
          </a:p>
          <a:p>
            <a:endParaRPr lang="pt-BR" baseline="0" dirty="0"/>
          </a:p>
          <a:p>
            <a:r>
              <a:rPr lang="pt-BR" b="1" u="sng" baseline="0" dirty="0" smtClean="0"/>
              <a:t>Tipo de valor que podem ser os argumentos da função SEERRO:</a:t>
            </a:r>
            <a:endParaRPr lang="pt-BR" b="1" u="sng" baseline="0" dirty="0"/>
          </a:p>
          <a:p>
            <a:pPr marL="171450" indent="-171450">
              <a:buFont typeface="Arial" panose="020B0604020202020204" pitchFamily="34" charset="0"/>
              <a:buChar char="•"/>
            </a:pPr>
            <a:r>
              <a:rPr lang="pt-BR" b="1" baseline="0" dirty="0"/>
              <a:t>valor </a:t>
            </a:r>
            <a:r>
              <a:rPr lang="pt-BR" b="0" baseline="0" dirty="0">
                <a:sym typeface="Wingdings" panose="05000000000000000000" pitchFamily="2" charset="2"/>
              </a:rPr>
              <a:t>– fórmula, função, cálculo, qualquer valor que obtenha retorno ou não.</a:t>
            </a:r>
          </a:p>
          <a:p>
            <a:pPr marL="171450" indent="-171450">
              <a:buFont typeface="Arial" panose="020B0604020202020204" pitchFamily="34" charset="0"/>
              <a:buChar char="•"/>
            </a:pPr>
            <a:r>
              <a:rPr lang="pt-BR" b="1" baseline="0" dirty="0">
                <a:sym typeface="Wingdings" panose="05000000000000000000" pitchFamily="2" charset="2"/>
              </a:rPr>
              <a:t>valor_se_erro </a:t>
            </a:r>
            <a:r>
              <a:rPr lang="pt-BR" b="0" baseline="0" dirty="0">
                <a:sym typeface="Wingdings" panose="05000000000000000000" pitchFamily="2" charset="2"/>
              </a:rPr>
              <a:t>– texto, número, função, cálculo ou qualquer fórmula. Ele será retornado caso o </a:t>
            </a:r>
            <a:r>
              <a:rPr lang="pt-BR" b="1" baseline="0" dirty="0">
                <a:sym typeface="Wingdings" panose="05000000000000000000" pitchFamily="2" charset="2"/>
              </a:rPr>
              <a:t>valor</a:t>
            </a:r>
            <a:r>
              <a:rPr lang="pt-BR" b="0" baseline="0" dirty="0">
                <a:sym typeface="Wingdings" panose="05000000000000000000" pitchFamily="2" charset="2"/>
              </a:rPr>
              <a:t> dê erro. </a:t>
            </a:r>
          </a:p>
          <a:p>
            <a:endParaRPr lang="pt-BR" b="1" baseline="0" dirty="0"/>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4</a:t>
            </a:fld>
            <a:endParaRPr lang="pt-BR" dirty="0"/>
          </a:p>
        </p:txBody>
      </p:sp>
    </p:spTree>
    <p:extLst>
      <p:ext uri="{BB962C8B-B14F-4D97-AF65-F5344CB8AC3E}">
        <p14:creationId xmlns:p14="http://schemas.microsoft.com/office/powerpoint/2010/main" val="2849341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Explique aos </a:t>
            </a:r>
            <a:r>
              <a:rPr lang="pt-BR" dirty="0" smtClean="0"/>
              <a:t>alunos o exemplo acima: </a:t>
            </a:r>
            <a:endParaRPr lang="pt-BR" dirty="0"/>
          </a:p>
          <a:p>
            <a:r>
              <a:rPr lang="pt-BR" dirty="0"/>
              <a:t>Temos um exemplo bem prático, que pode ser aberto no </a:t>
            </a:r>
            <a:r>
              <a:rPr lang="pt-BR" dirty="0" smtClean="0"/>
              <a:t>arquivo de exercícios</a:t>
            </a:r>
            <a:r>
              <a:rPr lang="pt-BR" baseline="0" dirty="0" smtClean="0"/>
              <a:t>. É </a:t>
            </a:r>
            <a:r>
              <a:rPr lang="pt-BR" baseline="0" dirty="0"/>
              <a:t>uma calculadora que realiza a divisão. </a:t>
            </a:r>
          </a:p>
          <a:p>
            <a:r>
              <a:rPr lang="pt-BR" baseline="0" dirty="0"/>
              <a:t>Do lado direito está estruturado, em um fluxograma, o critério a ser feito e o resultado que esta calculadora </a:t>
            </a:r>
            <a:r>
              <a:rPr lang="pt-BR" baseline="0" dirty="0" smtClean="0"/>
              <a:t>retornará </a:t>
            </a:r>
            <a:r>
              <a:rPr lang="pt-BR" baseline="0" dirty="0"/>
              <a:t>caso a conta seja válida ou não. </a:t>
            </a:r>
          </a:p>
          <a:p>
            <a:r>
              <a:rPr lang="pt-BR" baseline="0" dirty="0"/>
              <a:t>No entanto, se a divisão resultar em um erro, ou seja, se o </a:t>
            </a:r>
            <a:r>
              <a:rPr lang="pt-BR" i="1" baseline="0" dirty="0"/>
              <a:t>dividendo</a:t>
            </a:r>
            <a:r>
              <a:rPr lang="pt-BR" baseline="0" dirty="0"/>
              <a:t> dividir por um </a:t>
            </a:r>
            <a:r>
              <a:rPr lang="pt-BR" i="1" baseline="0" dirty="0"/>
              <a:t>divisor</a:t>
            </a:r>
            <a:r>
              <a:rPr lang="pt-BR" baseline="0" dirty="0"/>
              <a:t> igual a 0 ou vazio, ou se o usuário digitar o cálculo de forma </a:t>
            </a:r>
            <a:r>
              <a:rPr lang="pt-BR" baseline="0" dirty="0" smtClean="0"/>
              <a:t>incorreta </a:t>
            </a:r>
            <a:r>
              <a:rPr lang="pt-BR" baseline="0" dirty="0"/>
              <a:t>ou colocar um valor diferente de número, deverá aparecer a mensagem “Cálculo Inválido”; caso contrário, realizará o cálculo. </a:t>
            </a:r>
            <a:endParaRPr lang="pt-BR" baseline="0" dirty="0" smtClean="0"/>
          </a:p>
          <a:p>
            <a:endParaRPr lang="pt-BR" baseline="0" dirty="0"/>
          </a:p>
          <a:p>
            <a:r>
              <a:rPr lang="pt-BR" baseline="0" dirty="0"/>
              <a:t>Perceba que os erros possíveis para este problema foram previstos, já se sabia por regra que não existe divisão por zero e que o usuário pode não saber usar a calculadora. Sabendo disto, se o usuário inserir no campo do </a:t>
            </a:r>
            <a:r>
              <a:rPr lang="pt-BR" i="1" baseline="0" dirty="0"/>
              <a:t>divisor </a:t>
            </a:r>
            <a:r>
              <a:rPr lang="pt-BR" i="0" baseline="0" dirty="0"/>
              <a:t>o número zero ou os demais erros previstos, podemos tratar para que ele não veja o erro causado, e sim que ele saiba que esse cálculo é inválido. </a:t>
            </a:r>
            <a:r>
              <a:rPr lang="pt-BR" b="1" i="0" baseline="0" dirty="0"/>
              <a:t>Para isso, usamos a função SEERRO, pois de forma condicional ela tratará o erro, retornando um valor para caso o valor analisado </a:t>
            </a:r>
            <a:r>
              <a:rPr lang="pt-BR" b="1" i="0" baseline="0" dirty="0" smtClean="0"/>
              <a:t>não aconteça como esperado. </a:t>
            </a:r>
            <a:endParaRPr lang="pt-BR" b="1" i="0" baseline="0"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5</a:t>
            </a:fld>
            <a:endParaRPr lang="pt-BR" dirty="0"/>
          </a:p>
        </p:txBody>
      </p:sp>
    </p:spTree>
    <p:extLst>
      <p:ext uri="{BB962C8B-B14F-4D97-AF65-F5344CB8AC3E}">
        <p14:creationId xmlns:p14="http://schemas.microsoft.com/office/powerpoint/2010/main" val="726939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Continuação do exemplo</a:t>
            </a:r>
            <a:r>
              <a:rPr lang="pt-BR" dirty="0" smtClean="0"/>
              <a:t>.</a:t>
            </a:r>
            <a:r>
              <a:rPr lang="pt-BR" baseline="0" dirty="0" smtClean="0"/>
              <a:t>..</a:t>
            </a:r>
            <a:endParaRPr lang="pt-BR" baseline="0" dirty="0"/>
          </a:p>
          <a:p>
            <a:r>
              <a:rPr lang="pt-BR" baseline="0" dirty="0"/>
              <a:t>Mostre aos alunos como é estruturada esta função, neste problema da calculadora divisora. </a:t>
            </a:r>
            <a:endParaRPr lang="pt-BR" baseline="0" dirty="0" smtClean="0"/>
          </a:p>
          <a:p>
            <a:endParaRPr lang="pt-BR" baseline="0" dirty="0"/>
          </a:p>
          <a:p>
            <a:r>
              <a:rPr lang="pt-BR" baseline="0" dirty="0"/>
              <a:t>No </a:t>
            </a:r>
            <a:r>
              <a:rPr lang="pt-BR" b="1" baseline="0" dirty="0"/>
              <a:t>valor</a:t>
            </a:r>
            <a:r>
              <a:rPr lang="pt-BR" baseline="0" dirty="0"/>
              <a:t>, foi realizado o cálculo </a:t>
            </a:r>
            <a:r>
              <a:rPr lang="pt-BR" baseline="0" dirty="0">
                <a:sym typeface="Wingdings" panose="05000000000000000000" pitchFamily="2" charset="2"/>
              </a:rPr>
              <a:t> C5/C7 .</a:t>
            </a:r>
          </a:p>
          <a:p>
            <a:r>
              <a:rPr lang="pt-BR" baseline="0" dirty="0">
                <a:sym typeface="Wingdings" panose="05000000000000000000" pitchFamily="2" charset="2"/>
              </a:rPr>
              <a:t>E no </a:t>
            </a:r>
            <a:r>
              <a:rPr lang="pt-BR" b="1" baseline="0" dirty="0">
                <a:sym typeface="Wingdings" panose="05000000000000000000" pitchFamily="2" charset="2"/>
              </a:rPr>
              <a:t>valor_se_erro</a:t>
            </a:r>
            <a:r>
              <a:rPr lang="pt-BR" baseline="0" dirty="0">
                <a:sym typeface="Wingdings" panose="05000000000000000000" pitchFamily="2" charset="2"/>
              </a:rPr>
              <a:t>, foi realizado o tratamento através de um texto  “Cálculo Inválido”.</a:t>
            </a:r>
          </a:p>
          <a:p>
            <a:endParaRPr lang="pt-BR" b="0" baseline="0" dirty="0">
              <a:sym typeface="Wingdings" panose="05000000000000000000" pitchFamily="2" charset="2"/>
            </a:endParaRPr>
          </a:p>
          <a:p>
            <a:r>
              <a:rPr lang="pt-BR" b="1" baseline="0" dirty="0">
                <a:sym typeface="Wingdings" panose="05000000000000000000" pitchFamily="2" charset="2"/>
              </a:rPr>
              <a:t>=SEERRO(C5/C7;”Cálculo Inválido</a:t>
            </a:r>
            <a:r>
              <a:rPr lang="pt-BR" b="1" baseline="0" dirty="0" smtClean="0">
                <a:sym typeface="Wingdings" panose="05000000000000000000" pitchFamily="2" charset="2"/>
              </a:rPr>
              <a:t>”)</a:t>
            </a:r>
          </a:p>
          <a:p>
            <a:endParaRPr lang="pt-BR" b="1" baseline="0" dirty="0" smtClean="0">
              <a:sym typeface="Wingdings" panose="05000000000000000000" pitchFamily="2" charset="2"/>
            </a:endParaRPr>
          </a:p>
          <a:p>
            <a:r>
              <a:rPr lang="pt-BR" b="0" baseline="0" dirty="0" smtClean="0">
                <a:sym typeface="Wingdings" panose="05000000000000000000" pitchFamily="2" charset="2"/>
              </a:rPr>
              <a:t>O resultado foi “Cálculo Inválido”, porque o campo do divisor está sem nenhum valor, isto ele entende como zero (0). O erro retornado a essa divisão é #DIV/0!</a:t>
            </a:r>
            <a:endParaRPr lang="pt-BR" b="0" baseline="0" dirty="0">
              <a:sym typeface="Wingdings" panose="05000000000000000000" pitchFamily="2" charset="2"/>
            </a:endParaRPr>
          </a:p>
          <a:p>
            <a:endParaRPr lang="pt-BR" b="0" baseline="0" dirty="0">
              <a:sym typeface="Wingdings" panose="05000000000000000000" pitchFamily="2" charset="2"/>
            </a:endParaRPr>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6</a:t>
            </a:fld>
            <a:endParaRPr lang="pt-BR" dirty="0"/>
          </a:p>
        </p:txBody>
      </p:sp>
    </p:spTree>
    <p:extLst>
      <p:ext uri="{BB962C8B-B14F-4D97-AF65-F5344CB8AC3E}">
        <p14:creationId xmlns:p14="http://schemas.microsoft.com/office/powerpoint/2010/main" val="1077892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Explique aos alunos o que está </a:t>
            </a:r>
            <a:r>
              <a:rPr lang="pt-BR" dirty="0" smtClean="0"/>
              <a:t>indicado neste </a:t>
            </a:r>
            <a:r>
              <a:rPr lang="pt-BR" dirty="0"/>
              <a:t>slide. </a:t>
            </a:r>
            <a:endParaRPr lang="pt-BR" dirty="0" smtClean="0"/>
          </a:p>
          <a:p>
            <a:r>
              <a:rPr lang="pt-BR" dirty="0" smtClean="0"/>
              <a:t>Resumidamente</a:t>
            </a:r>
            <a:r>
              <a:rPr lang="pt-BR" baseline="0" dirty="0" smtClean="0"/>
              <a:t> </a:t>
            </a:r>
            <a:r>
              <a:rPr lang="pt-BR" baseline="0" dirty="0"/>
              <a:t>em tópicos, é o que foi explicado no roteiro dos slides anteriores. </a:t>
            </a:r>
          </a:p>
          <a:p>
            <a:r>
              <a:rPr lang="pt-BR" baseline="0" dirty="0"/>
              <a:t>Mostre pelas imagens acima o que será retornado quando realizar um cálculo correto de divisão, e quando realizar incorretamente. </a:t>
            </a:r>
          </a:p>
          <a:p>
            <a:endParaRPr lang="pt-BR" dirty="0" smtClean="0"/>
          </a:p>
          <a:p>
            <a:r>
              <a:rPr lang="pt-BR" b="1" dirty="0" smtClean="0"/>
              <a:t>Ao final, questione aos alunos</a:t>
            </a:r>
            <a:r>
              <a:rPr lang="pt-BR" b="1" baseline="0" dirty="0" smtClean="0"/>
              <a:t> “resumidamente, o que é a função SEERRO”, e enfatize estes pontos</a:t>
            </a:r>
            <a:r>
              <a:rPr lang="pt-BR" b="1" dirty="0" smtClean="0"/>
              <a:t>: </a:t>
            </a:r>
          </a:p>
          <a:p>
            <a:pPr marL="285750" indent="-285750" algn="just">
              <a:spcAft>
                <a:spcPts val="1200"/>
              </a:spcAft>
              <a:buFont typeface="Arial" panose="020B0604020202020204" pitchFamily="34" charset="0"/>
              <a:buChar char="•"/>
            </a:pPr>
            <a:r>
              <a:rPr lang="pt-BR" dirty="0" smtClean="0"/>
              <a:t>A função SEERRO é utilizada para tratar o erro de qualquer tipo de fórmula/função. </a:t>
            </a:r>
          </a:p>
          <a:p>
            <a:pPr marL="285750" indent="-285750" algn="just">
              <a:spcAft>
                <a:spcPts val="1200"/>
              </a:spcAft>
              <a:buFont typeface="Arial" panose="020B0604020202020204" pitchFamily="34" charset="0"/>
              <a:buChar char="•"/>
            </a:pPr>
            <a:r>
              <a:rPr lang="pt-BR" dirty="0" smtClean="0"/>
              <a:t>É essencial o uso quando se prevê a ocorrência de erro, em uma determinada situação.</a:t>
            </a:r>
          </a:p>
          <a:p>
            <a:pPr marL="285750" indent="-285750" algn="just">
              <a:spcAft>
                <a:spcPts val="1200"/>
              </a:spcAft>
              <a:buFont typeface="Arial" panose="020B0604020202020204" pitchFamily="34" charset="0"/>
              <a:buChar char="•"/>
            </a:pPr>
            <a:r>
              <a:rPr lang="pt-BR" dirty="0" smtClean="0"/>
              <a:t>Serve de aviso/alerta para o usuário na ocorrência de qualquer anomalia (ex.: ao inserir o RA no sistema, e o mesmo não encontrá-lo).</a:t>
            </a:r>
          </a:p>
          <a:p>
            <a:pPr marL="285750" indent="-285750" algn="just">
              <a:spcAft>
                <a:spcPts val="1200"/>
              </a:spcAft>
              <a:buFont typeface="Arial" panose="020B0604020202020204" pitchFamily="34" charset="0"/>
              <a:buChar char="•"/>
            </a:pPr>
            <a:r>
              <a:rPr lang="pt-BR" dirty="0" smtClean="0"/>
              <a:t>Não soluciona o erro, e sim, trata com alternativas ou gatilhos para não exibir o erro. </a:t>
            </a:r>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7</a:t>
            </a:fld>
            <a:endParaRPr lang="pt-BR" dirty="0"/>
          </a:p>
        </p:txBody>
      </p:sp>
    </p:spTree>
    <p:extLst>
      <p:ext uri="{BB962C8B-B14F-4D97-AF65-F5344CB8AC3E}">
        <p14:creationId xmlns:p14="http://schemas.microsoft.com/office/powerpoint/2010/main" val="295214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Dando uma introdução</a:t>
            </a:r>
            <a:r>
              <a:rPr lang="pt-BR" baseline="0" dirty="0"/>
              <a:t> </a:t>
            </a:r>
            <a:r>
              <a:rPr lang="pt-BR" baseline="0" dirty="0" smtClean="0"/>
              <a:t>as </a:t>
            </a:r>
            <a:r>
              <a:rPr lang="pt-BR" baseline="0" dirty="0"/>
              <a:t>funções de procura, explique aos alunos que estas funções realizam pesquisas baseadas em uma determinada lista de dados, usando um argumento para retornar um valor correspondente a ele. </a:t>
            </a:r>
          </a:p>
          <a:p>
            <a:endParaRPr lang="pt-BR" baseline="0" dirty="0"/>
          </a:p>
          <a:p>
            <a:r>
              <a:rPr lang="pt-BR" baseline="0" dirty="0"/>
              <a:t>Exemplo: </a:t>
            </a:r>
            <a:r>
              <a:rPr lang="pt-BR" b="1" baseline="0" dirty="0"/>
              <a:t>Registro de clientes na pizzaria: </a:t>
            </a:r>
            <a:endParaRPr lang="pt-BR" b="0" baseline="0" dirty="0"/>
          </a:p>
          <a:p>
            <a:r>
              <a:rPr lang="pt-BR" b="0" baseline="0" dirty="0"/>
              <a:t>Quando o cliente liga para a pizzaria para fazer um pedido de pizza, uma das primeiras perguntas que o atendente realiza é “Qual o número do seu telefone?”. Mas, por que é importante ele saber esta informação? </a:t>
            </a:r>
          </a:p>
          <a:p>
            <a:r>
              <a:rPr lang="pt-BR" b="0" baseline="0" dirty="0"/>
              <a:t>A partir do telefone, o atendente realiza a procura no banco de dados de registro de clientes para saber o nome, endereço, referência, etc. Por esse fato, quando se liga pela primeira vez em uma pizzaria, eles perguntam o mesmo e fazendo a busca, o telefone não é encontrado em seu registro, então eles perguntam os dados (nome, endereço, referência) para poderem registrar. Numa segunda vez que o cliente ligar para a pizzaria, o atendente o perguntará o número de telefone e com ele será feito a busca no sistema, e ali constará os dados referentes ao telefone, facilitando e agilizando o processo de atendimento.</a:t>
            </a:r>
          </a:p>
          <a:p>
            <a:endParaRPr lang="pt-BR" b="0" baseline="0" dirty="0"/>
          </a:p>
          <a:p>
            <a:r>
              <a:rPr lang="pt-BR" b="0" baseline="0" dirty="0"/>
              <a:t>Esse é o processo que as funções de procura permitem realizar. Facilitando muito para quem trabalha com muitos dados, e precisa </a:t>
            </a:r>
            <a:r>
              <a:rPr lang="pt-BR" b="0" baseline="0" dirty="0" smtClean="0"/>
              <a:t>realizar a </a:t>
            </a:r>
            <a:r>
              <a:rPr lang="pt-BR" b="0" baseline="0" dirty="0"/>
              <a:t>busca de dados específicos que dependem de algum argumento, </a:t>
            </a:r>
            <a:r>
              <a:rPr lang="pt-BR" b="0" baseline="0" dirty="0" smtClean="0"/>
              <a:t>como, </a:t>
            </a:r>
            <a:r>
              <a:rPr lang="pt-BR" b="0" baseline="0" dirty="0"/>
              <a:t>por </a:t>
            </a:r>
            <a:r>
              <a:rPr lang="pt-BR" b="0" baseline="0" dirty="0" smtClean="0"/>
              <a:t>exemplo, </a:t>
            </a:r>
            <a:r>
              <a:rPr lang="pt-BR" b="0" baseline="0" dirty="0"/>
              <a:t>código, telefone, CPF, etc.</a:t>
            </a:r>
            <a:endParaRPr lang="pt-BR" b="1" baseline="0" dirty="0"/>
          </a:p>
          <a:p>
            <a:endParaRPr lang="pt-BR" b="0" baseline="0" dirty="0"/>
          </a:p>
          <a:p>
            <a:r>
              <a:rPr lang="pt-BR" b="0" baseline="0" dirty="0"/>
              <a:t>Podemos procurar valores, textos, símbolos, números, porcentagens entre outras informações contidas nas planilhas eletrônicas.</a:t>
            </a:r>
          </a:p>
          <a:p>
            <a:endParaRPr lang="pt-BR" b="0" baseline="0" dirty="0"/>
          </a:p>
          <a:p>
            <a:r>
              <a:rPr lang="pt-BR" dirty="0" smtClean="0"/>
              <a:t>Monitor, o vídeo abaixo</a:t>
            </a:r>
            <a:r>
              <a:rPr lang="pt-BR" baseline="0" dirty="0" smtClean="0"/>
              <a:t> irá mostrar como fazer</a:t>
            </a:r>
            <a:r>
              <a:rPr lang="pt-BR" dirty="0" smtClean="0"/>
              <a:t> “PROCV no Excel: de iniciante a Avançado em 12 exemplos”</a:t>
            </a:r>
          </a:p>
          <a:p>
            <a:r>
              <a:rPr lang="pt-BR" dirty="0" smtClean="0">
                <a:solidFill>
                  <a:srgbClr val="0070C0"/>
                </a:solidFill>
              </a:rPr>
              <a:t>&lt;https://www.youtube.com/watch?v=y8giY4Lv7VI&gt;</a:t>
            </a:r>
          </a:p>
          <a:p>
            <a:r>
              <a:rPr lang="pt-BR" dirty="0" smtClean="0"/>
              <a:t>Esse </a:t>
            </a:r>
            <a:r>
              <a:rPr lang="pt-BR" dirty="0"/>
              <a:t>vídeo tem a duração de 40 minutos e mostra de maneira bastante didática como utilizar a função PROCV e PROCH.</a:t>
            </a:r>
          </a:p>
          <a:p>
            <a:endParaRPr lang="pt-BR" b="0"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8</a:t>
            </a:fld>
            <a:endParaRPr lang="pt-BR" dirty="0"/>
          </a:p>
        </p:txBody>
      </p:sp>
    </p:spTree>
    <p:extLst>
      <p:ext uri="{BB962C8B-B14F-4D97-AF65-F5344CB8AC3E}">
        <p14:creationId xmlns:p14="http://schemas.microsoft.com/office/powerpoint/2010/main" val="3279145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Explique</a:t>
            </a:r>
            <a:r>
              <a:rPr lang="pt-BR" baseline="0" dirty="0"/>
              <a:t> para os alunos que a </a:t>
            </a:r>
            <a:r>
              <a:rPr lang="pt-BR" dirty="0"/>
              <a:t>função </a:t>
            </a:r>
            <a:r>
              <a:rPr lang="pt-BR" b="1" dirty="0"/>
              <a:t>PROC</a:t>
            </a:r>
            <a:r>
              <a:rPr lang="pt-BR" dirty="0"/>
              <a:t> é uma variante das funções</a:t>
            </a:r>
            <a:r>
              <a:rPr lang="pt-BR" baseline="0" dirty="0"/>
              <a:t> PROCV e PROCH</a:t>
            </a:r>
            <a:r>
              <a:rPr lang="pt-BR" dirty="0"/>
              <a:t>, e é utilizada quando desejamos recuperar dados relacionados a uma listagem de valores dispostos em ordem crescente. A sua principal vantagem sobre as funções mencionadas anteriormente é que ela não restringe a disposição dos dados a uma única região </a:t>
            </a:r>
            <a:r>
              <a:rPr lang="pt-BR" dirty="0" smtClean="0"/>
              <a:t>na planilha, ou</a:t>
            </a:r>
            <a:r>
              <a:rPr lang="pt-BR" baseline="0" dirty="0" smtClean="0"/>
              <a:t> seja, por exemplo, você pode ter a coluna de dados de procura na B2:B6, mas o valor de retorno está na coluna K2:K6, dados em locais separados.</a:t>
            </a:r>
          </a:p>
          <a:p>
            <a:endParaRPr lang="pt-BR" b="1" dirty="0"/>
          </a:p>
          <a:p>
            <a:r>
              <a:rPr lang="pt-BR" b="0" dirty="0"/>
              <a:t>Esta,</a:t>
            </a:r>
            <a:r>
              <a:rPr lang="pt-BR" b="0" baseline="0" dirty="0"/>
              <a:t> permite trabalhar com a procura em vetor (linha ou coluna) ou em matriz, isto é, os dados podem estar distribuídos em uma tabela na forma vertical ou horizontal. Por conta disso, possui duas sintaxes que podem ser verificadas ao ativar a função em uma </a:t>
            </a:r>
            <a:r>
              <a:rPr lang="pt-BR" b="0" baseline="0" dirty="0" smtClean="0"/>
              <a:t>célula, dependendo </a:t>
            </a:r>
            <a:r>
              <a:rPr lang="pt-BR" b="0" baseline="0" dirty="0"/>
              <a:t>do tipo de dado e quantidade de argumentos a serem </a:t>
            </a:r>
            <a:r>
              <a:rPr lang="pt-BR" b="0" baseline="0" dirty="0" smtClean="0"/>
              <a:t>colocados. O Excel então determina o tipo de </a:t>
            </a:r>
            <a:r>
              <a:rPr lang="pt-BR" b="0" baseline="0" dirty="0"/>
              <a:t>sintaxe </a:t>
            </a:r>
            <a:r>
              <a:rPr lang="pt-BR" b="0" baseline="0" dirty="0" smtClean="0"/>
              <a:t>utilizado.</a:t>
            </a:r>
            <a:endParaRPr lang="pt-BR" b="0" dirty="0"/>
          </a:p>
          <a:p>
            <a:r>
              <a:rPr lang="pt-BR" dirty="0"/>
              <a:t>A função </a:t>
            </a:r>
            <a:r>
              <a:rPr lang="pt-BR" b="0" dirty="0"/>
              <a:t>PROC</a:t>
            </a:r>
            <a:r>
              <a:rPr lang="pt-BR" dirty="0"/>
              <a:t> pesquisa pelo valor desejado no intervalo de pesquisa e devolve o valor correspondente no intervalo de valores. Os valores no intervalo de pesquisa devem estar classificados em ordem crescente. Se o valor pesquisado é menor que todos os elementos do intervalo de pesquisa, a função devolverá o valor de erro </a:t>
            </a:r>
            <a:r>
              <a:rPr lang="pt-BR" b="1" dirty="0"/>
              <a:t>#N/D!</a:t>
            </a:r>
            <a:r>
              <a:rPr lang="pt-BR" dirty="0"/>
              <a:t>. Se não for possível encontrar uma correspondência exata entre o valor pesquisado e os elementos do intervalo de pesquisa, </a:t>
            </a:r>
            <a:r>
              <a:rPr lang="pt-BR" b="1" dirty="0"/>
              <a:t>PROC</a:t>
            </a:r>
            <a:r>
              <a:rPr lang="pt-BR" dirty="0"/>
              <a:t> devolverá o menor valor mais próximo do valor pesquisado.</a:t>
            </a:r>
          </a:p>
          <a:p>
            <a:endParaRPr lang="pt-BR" dirty="0"/>
          </a:p>
          <a:p>
            <a:r>
              <a:rPr lang="pt-BR" dirty="0"/>
              <a:t>Ilustre para os alunos </a:t>
            </a:r>
            <a:r>
              <a:rPr lang="pt-BR" b="1" dirty="0"/>
              <a:t>o que é um vetor </a:t>
            </a:r>
            <a:r>
              <a:rPr lang="pt-BR" dirty="0"/>
              <a:t>(conforme na imagem acima, temos uma tabela vertical – somente com uma coluna, e uma tabela horizontal – somente com uma linha) e o que é matriz (um tabela composta por duas ou mais linhas e colunas). Esta ilustração facilitará o entendimento dos alunos, fazendo com que eles saibam na hora de selecionar os dados que o argumento que pede vetor significa que é uma lista de dados na vertical ou na horizontal, e se o argumento pedir uma matriz significa que a seleção será maior. </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Em resumo, a sintaxe vetorial é ideal quando </a:t>
            </a:r>
            <a:r>
              <a:rPr lang="pt-BR" sz="1200" dirty="0" smtClean="0"/>
              <a:t>temos o local de pesquisa distante em linha e/ou coluna do local de retorno.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Lembrando que a sintaxe</a:t>
            </a:r>
            <a:r>
              <a:rPr lang="pt-BR" sz="1200" baseline="0" dirty="0" smtClean="0"/>
              <a:t> matricial sempre utilizará a primeira coluna à esquerda para a procura do valor desejado e a última coluna à direta como retorno de valor, isso para matrizes em que os dados estejam na horizontal, se os registros de dados estiverem na vertical, então a função utilizará a primeira linha para pesquisa e retornará a última linha.</a:t>
            </a:r>
            <a:endParaRPr lang="pt-BR" sz="1200" dirty="0"/>
          </a:p>
          <a:p>
            <a:endParaRPr lang="pt-BR" dirty="0"/>
          </a:p>
          <a:p>
            <a:endParaRPr lang="pt-BR" b="1"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9</a:t>
            </a:fld>
            <a:endParaRPr lang="pt-BR" dirty="0"/>
          </a:p>
        </p:txBody>
      </p:sp>
    </p:spTree>
    <p:extLst>
      <p:ext uri="{BB962C8B-B14F-4D97-AF65-F5344CB8AC3E}">
        <p14:creationId xmlns:p14="http://schemas.microsoft.com/office/powerpoint/2010/main" val="3008971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Excel">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cstate="email">
            <a:duotone>
              <a:prstClr val="black"/>
              <a:srgbClr val="29FF48">
                <a:tint val="45000"/>
                <a:satMod val="400000"/>
              </a:srgbClr>
            </a:duotone>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4" name="Imagem 3"/>
          <p:cNvPicPr>
            <a:picLocks noChangeAspect="1"/>
          </p:cNvPicPr>
          <p:nvPr userDrawn="1"/>
        </p:nvPicPr>
        <p:blipFill rotWithShape="1">
          <a:blip r:embed="rId3" cstate="email">
            <a:extLst>
              <a:ext uri="{28A0092B-C50C-407E-A947-70E740481C1C}">
                <a14:useLocalDpi xmlns:a14="http://schemas.microsoft.com/office/drawing/2010/main"/>
              </a:ext>
            </a:extLst>
          </a:blip>
          <a:srcRect t="27423" b="25059"/>
          <a:stretch/>
        </p:blipFill>
        <p:spPr>
          <a:xfrm>
            <a:off x="8003789" y="6390042"/>
            <a:ext cx="944827" cy="315942"/>
          </a:xfrm>
          <a:prstGeom prst="rect">
            <a:avLst/>
          </a:prstGeom>
        </p:spPr>
      </p:pic>
    </p:spTree>
    <p:extLst>
      <p:ext uri="{BB962C8B-B14F-4D97-AF65-F5344CB8AC3E}">
        <p14:creationId xmlns:p14="http://schemas.microsoft.com/office/powerpoint/2010/main" val="1872254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encerramento">
    <p:spTree>
      <p:nvGrpSpPr>
        <p:cNvPr id="1" name=""/>
        <p:cNvGrpSpPr/>
        <p:nvPr/>
      </p:nvGrpSpPr>
      <p:grpSpPr>
        <a:xfrm>
          <a:off x="0" y="0"/>
          <a:ext cx="0" cy="0"/>
          <a:chOff x="0" y="0"/>
          <a:chExt cx="0" cy="0"/>
        </a:xfrm>
      </p:grpSpPr>
      <p:pic>
        <p:nvPicPr>
          <p:cNvPr id="4" name="Imagem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Tree>
    <p:extLst>
      <p:ext uri="{BB962C8B-B14F-4D97-AF65-F5344CB8AC3E}">
        <p14:creationId xmlns:p14="http://schemas.microsoft.com/office/powerpoint/2010/main" val="34650128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m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8703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m linha">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stretch>
            <a:fillRect/>
          </a:stretch>
        </p:blipFill>
        <p:spPr>
          <a:xfrm>
            <a:off x="-1" y="6271708"/>
            <a:ext cx="9057940" cy="419547"/>
          </a:xfrm>
          <a:prstGeom prst="rect">
            <a:avLst/>
          </a:prstGeom>
        </p:spPr>
      </p:pic>
    </p:spTree>
    <p:extLst>
      <p:ext uri="{BB962C8B-B14F-4D97-AF65-F5344CB8AC3E}">
        <p14:creationId xmlns:p14="http://schemas.microsoft.com/office/powerpoint/2010/main" val="41058948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m Ícon e Linha">
    <p:spTree>
      <p:nvGrpSpPr>
        <p:cNvPr id="1" name=""/>
        <p:cNvGrpSpPr/>
        <p:nvPr/>
      </p:nvGrpSpPr>
      <p:grpSpPr>
        <a:xfrm>
          <a:off x="0" y="0"/>
          <a:ext cx="0" cy="0"/>
          <a:chOff x="0" y="0"/>
          <a:chExt cx="0" cy="0"/>
        </a:xfrm>
      </p:grpSpPr>
      <p:pic>
        <p:nvPicPr>
          <p:cNvPr id="6" name="Shape 22"/>
          <p:cNvPicPr preferRelativeResize="0"/>
          <p:nvPr userDrawn="1"/>
        </p:nvPicPr>
        <p:blipFill rotWithShape="1">
          <a:blip r:embed="rId2" cstate="email">
            <a:alphaModFix/>
            <a:extLst>
              <a:ext uri="{28A0092B-C50C-407E-A947-70E740481C1C}">
                <a14:useLocalDpi xmlns:a14="http://schemas.microsoft.com/office/drawing/2010/main"/>
              </a:ext>
            </a:extLst>
          </a:blip>
          <a:srcRect/>
          <a:stretch/>
        </p:blipFill>
        <p:spPr>
          <a:xfrm>
            <a:off x="117565" y="688762"/>
            <a:ext cx="640079" cy="643650"/>
          </a:xfrm>
          <a:prstGeom prst="rect">
            <a:avLst/>
          </a:prstGeom>
          <a:noFill/>
          <a:ln>
            <a:noFill/>
          </a:ln>
        </p:spPr>
      </p:pic>
    </p:spTree>
    <p:extLst>
      <p:ext uri="{BB962C8B-B14F-4D97-AF65-F5344CB8AC3E}">
        <p14:creationId xmlns:p14="http://schemas.microsoft.com/office/powerpoint/2010/main" val="37997381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03/05/2018</a:t>
            </a:fld>
            <a:endParaRPr lang="pt-BR"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pic>
        <p:nvPicPr>
          <p:cNvPr id="7" name="Imagem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01369" y="828990"/>
            <a:ext cx="770021" cy="577517"/>
          </a:xfrm>
          <a:prstGeom prst="rect">
            <a:avLst/>
          </a:prstGeom>
        </p:spPr>
      </p:pic>
    </p:spTree>
    <p:extLst>
      <p:ext uri="{BB962C8B-B14F-4D97-AF65-F5344CB8AC3E}">
        <p14:creationId xmlns:p14="http://schemas.microsoft.com/office/powerpoint/2010/main" val="224907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normAutofit/>
          </a:bodyPr>
          <a:lstStyle>
            <a:lvl1pPr>
              <a:defRPr sz="3200"/>
            </a:lvl1pPr>
          </a:lstStyle>
          <a:p>
            <a:r>
              <a:rPr lang="pt-BR" dirty="0"/>
              <a:t>Clique para editar o título mestre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t>03/05/2018</a:t>
            </a:fld>
            <a:endParaRPr lang="pt-BR" dirty="0"/>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t>‹nº›</a:t>
            </a:fld>
            <a:endParaRPr lang="pt-BR" dirty="0"/>
          </a:p>
        </p:txBody>
      </p:sp>
    </p:spTree>
    <p:extLst>
      <p:ext uri="{BB962C8B-B14F-4D97-AF65-F5344CB8AC3E}">
        <p14:creationId xmlns:p14="http://schemas.microsoft.com/office/powerpoint/2010/main" val="249427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Normal">
    <p:bg>
      <p:bgRef idx="1003">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7928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270385" y="825556"/>
            <a:ext cx="464400" cy="464400"/>
          </a:xfrm>
          <a:prstGeom prst="rect">
            <a:avLst/>
          </a:prstGeom>
        </p:spPr>
      </p:pic>
    </p:spTree>
    <p:extLst>
      <p:ext uri="{BB962C8B-B14F-4D97-AF65-F5344CB8AC3E}">
        <p14:creationId xmlns:p14="http://schemas.microsoft.com/office/powerpoint/2010/main" val="12515575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1" r:id="rId3"/>
    <p:sldLayoutId id="2147483678" r:id="rId4"/>
    <p:sldLayoutId id="2147483681" r:id="rId5"/>
    <p:sldLayoutId id="2147483688" r:id="rId6"/>
    <p:sldLayoutId id="2147483689" r:id="rId7"/>
    <p:sldLayoutId id="2147483690"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support.office.com/pt-br/article/Como-corrigir-um-erro-REF-822c8e46-e610-4d02-bf29-ec4b8c5ff4be" TargetMode="External"/><Relationship Id="rId3" Type="http://schemas.openxmlformats.org/officeDocument/2006/relationships/hyperlink" Target="https://support.office.com/pt-br/article/Como-corrigir-um-erro-DIV-0-3a5a18a9-8d80-4ebb-a908-39e759a009a5" TargetMode="External"/><Relationship Id="rId7" Type="http://schemas.openxmlformats.org/officeDocument/2006/relationships/hyperlink" Target="https://support.office.com/pt-br/article/Como-corrigir-um-erro-NUM-f5193bfc-4400-43f4-88c4-8e1dcca0428b"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support.office.com/pt-br/article/Corrigir-um-erro-NULO-c08ed643-ef4d-4735-bc74-f29296632f0d" TargetMode="External"/><Relationship Id="rId11" Type="http://schemas.openxmlformats.org/officeDocument/2006/relationships/image" Target="../media/image11.png"/><Relationship Id="rId5" Type="http://schemas.openxmlformats.org/officeDocument/2006/relationships/hyperlink" Target="https://support.office.com/pt-br/article/Como-corrigir-um-erro-N-D-a9708411-f82e-4e1b-8a7e-28c28311b993" TargetMode="External"/><Relationship Id="rId10" Type="http://schemas.openxmlformats.org/officeDocument/2006/relationships/hyperlink" Target="https://support.office.com/pt-br/article/Corrigir-um-erro-7e8008e3-7b38-46ed-ba50-a9ae6b9f0859" TargetMode="External"/><Relationship Id="rId4" Type="http://schemas.openxmlformats.org/officeDocument/2006/relationships/hyperlink" Target="https://support.office.com/pt-br/article/Como-corrigir-um-erro-NOME-b6d54e31-a743-4d7d-9b61-40002a7b4286" TargetMode="External"/><Relationship Id="rId9" Type="http://schemas.openxmlformats.org/officeDocument/2006/relationships/hyperlink" Target="https://support.office.com/pt-br/article/Como-corrigir-um-erro-VALOR-15e1b616-fbf2-4147-9c0b-0a11a20e409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617029" y="576943"/>
            <a:ext cx="3526971" cy="185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solidFill>
                <a:schemeClr val="bg1"/>
              </a:solidFill>
            </a:endParaRPr>
          </a:p>
        </p:txBody>
      </p:sp>
      <p:sp>
        <p:nvSpPr>
          <p:cNvPr id="3" name="Retângulo 2"/>
          <p:cNvSpPr/>
          <p:nvPr/>
        </p:nvSpPr>
        <p:spPr>
          <a:xfrm>
            <a:off x="-10886" y="6117772"/>
            <a:ext cx="3526971" cy="185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solidFill>
                <a:schemeClr val="bg1"/>
              </a:solidFill>
            </a:endParaRPr>
          </a:p>
        </p:txBody>
      </p:sp>
      <p:sp>
        <p:nvSpPr>
          <p:cNvPr id="4" name="CaixaDeTexto 3"/>
          <p:cNvSpPr txBox="1"/>
          <p:nvPr/>
        </p:nvSpPr>
        <p:spPr>
          <a:xfrm>
            <a:off x="1752599" y="1431074"/>
            <a:ext cx="5508171" cy="1446550"/>
          </a:xfrm>
          <a:prstGeom prst="rect">
            <a:avLst/>
          </a:prstGeom>
          <a:noFill/>
        </p:spPr>
        <p:txBody>
          <a:bodyPr wrap="square" rtlCol="0">
            <a:spAutoFit/>
          </a:bodyPr>
          <a:lstStyle/>
          <a:p>
            <a:pPr algn="dist"/>
            <a:r>
              <a:rPr lang="pt-BR" sz="8800" b="1" dirty="0">
                <a:ln>
                  <a:solidFill>
                    <a:schemeClr val="tx1">
                      <a:lumMod val="75000"/>
                      <a:lumOff val="25000"/>
                    </a:schemeClr>
                  </a:solidFill>
                </a:ln>
                <a:solidFill>
                  <a:schemeClr val="bg1"/>
                </a:solidFill>
                <a:effectLst>
                  <a:outerShdw blurRad="50800" dist="38100" algn="l" rotWithShape="0">
                    <a:prstClr val="black">
                      <a:alpha val="40000"/>
                    </a:prstClr>
                  </a:outerShdw>
                </a:effectLst>
              </a:rPr>
              <a:t>OFICINA</a:t>
            </a:r>
            <a:endParaRPr lang="pt-BR" sz="7200" b="1" dirty="0">
              <a:ln>
                <a:solidFill>
                  <a:schemeClr val="tx1">
                    <a:lumMod val="75000"/>
                    <a:lumOff val="25000"/>
                  </a:schemeClr>
                </a:solidFill>
              </a:ln>
              <a:solidFill>
                <a:schemeClr val="bg1"/>
              </a:solidFill>
              <a:effectLst>
                <a:outerShdw blurRad="50800" dist="38100" algn="l" rotWithShape="0">
                  <a:prstClr val="black">
                    <a:alpha val="40000"/>
                  </a:prstClr>
                </a:outerShdw>
              </a:effectLst>
            </a:endParaRPr>
          </a:p>
        </p:txBody>
      </p:sp>
      <p:sp>
        <p:nvSpPr>
          <p:cNvPr id="5" name="CaixaDeTexto 4"/>
          <p:cNvSpPr txBox="1"/>
          <p:nvPr/>
        </p:nvSpPr>
        <p:spPr>
          <a:xfrm>
            <a:off x="-5443" y="2921169"/>
            <a:ext cx="9154886" cy="1015663"/>
          </a:xfrm>
          <a:prstGeom prst="rect">
            <a:avLst/>
          </a:prstGeom>
          <a:noFill/>
        </p:spPr>
        <p:txBody>
          <a:bodyPr wrap="square" rtlCol="0">
            <a:spAutoFit/>
          </a:bodyPr>
          <a:lstStyle/>
          <a:p>
            <a:pPr algn="ctr"/>
            <a:r>
              <a:rPr lang="pt-BR" sz="6000" b="1" dirty="0">
                <a:ln>
                  <a:solidFill>
                    <a:schemeClr val="bg1">
                      <a:lumMod val="85000"/>
                    </a:schemeClr>
                  </a:solidFill>
                </a:ln>
                <a:effectLst>
                  <a:outerShdw blurRad="38100" dist="38100" dir="2700000" algn="tl">
                    <a:srgbClr val="000000">
                      <a:alpha val="43137"/>
                    </a:srgbClr>
                  </a:outerShdw>
                </a:effectLst>
              </a:rPr>
              <a:t>Excel Módulo I</a:t>
            </a:r>
          </a:p>
        </p:txBody>
      </p:sp>
      <p:sp>
        <p:nvSpPr>
          <p:cNvPr id="6" name="CaixaDeTexto 5"/>
          <p:cNvSpPr txBox="1"/>
          <p:nvPr/>
        </p:nvSpPr>
        <p:spPr>
          <a:xfrm>
            <a:off x="3630385" y="4651389"/>
            <a:ext cx="1883230" cy="523220"/>
          </a:xfrm>
          <a:prstGeom prst="rect">
            <a:avLst/>
          </a:prstGeom>
          <a:noFill/>
        </p:spPr>
        <p:txBody>
          <a:bodyPr wrap="square" rtlCol="0">
            <a:spAutoFit/>
          </a:bodyPr>
          <a:lstStyle/>
          <a:p>
            <a:pPr algn="ctr"/>
            <a:r>
              <a:rPr lang="pt-BR" sz="2800" dirty="0">
                <a:solidFill>
                  <a:schemeClr val="bg1"/>
                </a:solidFill>
              </a:rPr>
              <a:t>OFICINA 14</a:t>
            </a:r>
          </a:p>
        </p:txBody>
      </p:sp>
    </p:spTree>
    <p:extLst>
      <p:ext uri="{BB962C8B-B14F-4D97-AF65-F5344CB8AC3E}">
        <p14:creationId xmlns:p14="http://schemas.microsoft.com/office/powerpoint/2010/main" val="360226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88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88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0-#ppt_w/2"/>
                                          </p:val>
                                        </p:tav>
                                        <p:tav tm="100000">
                                          <p:val>
                                            <p:strVal val="#ppt_x"/>
                                          </p:val>
                                        </p:tav>
                                      </p:tavLst>
                                    </p:anim>
                                    <p:anim calcmode="lin" valueType="num">
                                      <p:cBhvr additive="base">
                                        <p:cTn id="12" dur="750" fill="hold"/>
                                        <p:tgtEl>
                                          <p:spTgt spid="3"/>
                                        </p:tgtEl>
                                        <p:attrNameLst>
                                          <p:attrName>ppt_y</p:attrName>
                                        </p:attrNameLst>
                                      </p:cBhvr>
                                      <p:tavLst>
                                        <p:tav tm="0">
                                          <p:val>
                                            <p:strVal val="#ppt_y"/>
                                          </p:val>
                                        </p:tav>
                                        <p:tav tm="100000">
                                          <p:val>
                                            <p:strVal val="#ppt_y"/>
                                          </p:val>
                                        </p:tav>
                                      </p:tavLst>
                                    </p:anim>
                                  </p:childTnLst>
                                </p:cTn>
                              </p:par>
                              <p:par>
                                <p:cTn id="13" presetID="16" presetClass="entr" presetSubtype="37"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 xmlns:a16="http://schemas.microsoft.com/office/drawing/2014/main" id="{BF2CD3FA-25FA-4906-B5DA-4AB468A21C02}"/>
              </a:ext>
            </a:extLst>
          </p:cNvPr>
          <p:cNvSpPr/>
          <p:nvPr/>
        </p:nvSpPr>
        <p:spPr>
          <a:xfrm>
            <a:off x="662940" y="2599683"/>
            <a:ext cx="7886701" cy="3585597"/>
          </a:xfrm>
          <a:prstGeom prst="rect">
            <a:avLst/>
          </a:prstGeom>
        </p:spPr>
        <p:txBody>
          <a:bodyPr wrap="square">
            <a:spAutoFit/>
          </a:bodyPr>
          <a:lstStyle/>
          <a:p>
            <a:pPr algn="just">
              <a:spcAft>
                <a:spcPts val="1800"/>
              </a:spcAft>
            </a:pPr>
            <a:r>
              <a:rPr lang="pt-BR" sz="2400" dirty="0"/>
              <a:t>Procura um valor em um vetor (função vetorial) e retorna um valor na mesma posição.</a:t>
            </a:r>
          </a:p>
          <a:p>
            <a:pPr marL="342900" indent="-342900" algn="just">
              <a:spcAft>
                <a:spcPts val="1200"/>
              </a:spcAft>
              <a:buFont typeface="Wingdings" panose="05000000000000000000" pitchFamily="2" charset="2"/>
              <a:buChar char="§"/>
            </a:pPr>
            <a:r>
              <a:rPr lang="pt-BR" sz="2400" dirty="0"/>
              <a:t> </a:t>
            </a:r>
            <a:r>
              <a:rPr lang="pt-BR" sz="2400" b="1" i="1" dirty="0" smtClean="0">
                <a:solidFill>
                  <a:srgbClr val="0070C0"/>
                </a:solidFill>
              </a:rPr>
              <a:t>valor_procurado </a:t>
            </a:r>
            <a:r>
              <a:rPr lang="pt-BR" sz="2400" dirty="0" smtClean="0"/>
              <a:t>–</a:t>
            </a:r>
            <a:r>
              <a:rPr lang="pt-BR" sz="2400" b="1" i="1" dirty="0" smtClean="0">
                <a:solidFill>
                  <a:srgbClr val="0070C0"/>
                </a:solidFill>
              </a:rPr>
              <a:t> </a:t>
            </a:r>
            <a:r>
              <a:rPr lang="pt-BR" sz="2400" dirty="0" smtClean="0"/>
              <a:t>É </a:t>
            </a:r>
            <a:r>
              <a:rPr lang="pt-BR" sz="2400" dirty="0"/>
              <a:t>o valor que a função procura no primeiro vetor;</a:t>
            </a:r>
          </a:p>
          <a:p>
            <a:pPr marL="342900" indent="-342900" algn="just">
              <a:spcAft>
                <a:spcPts val="1200"/>
              </a:spcAft>
              <a:buFont typeface="Wingdings" panose="05000000000000000000" pitchFamily="2" charset="2"/>
              <a:buChar char="§"/>
            </a:pPr>
            <a:r>
              <a:rPr lang="pt-BR" sz="2400" dirty="0"/>
              <a:t> </a:t>
            </a:r>
            <a:r>
              <a:rPr lang="pt-BR" sz="2400" b="1" i="1" dirty="0" smtClean="0">
                <a:solidFill>
                  <a:srgbClr val="008200"/>
                </a:solidFill>
              </a:rPr>
              <a:t>vetor_proc </a:t>
            </a:r>
            <a:r>
              <a:rPr lang="pt-BR" sz="2400" dirty="0" smtClean="0"/>
              <a:t>– </a:t>
            </a:r>
            <a:r>
              <a:rPr lang="pt-BR" sz="2400" dirty="0"/>
              <a:t>Intervalo de uma linha ou uma coluna que contém o valor a ser procurado;</a:t>
            </a:r>
          </a:p>
          <a:p>
            <a:pPr marL="342900" indent="-342900" algn="just">
              <a:spcAft>
                <a:spcPts val="1200"/>
              </a:spcAft>
              <a:buFont typeface="Wingdings" panose="05000000000000000000" pitchFamily="2" charset="2"/>
              <a:buChar char="§"/>
            </a:pPr>
            <a:r>
              <a:rPr lang="pt-BR" sz="2400" dirty="0"/>
              <a:t> </a:t>
            </a:r>
            <a:r>
              <a:rPr lang="pt-BR" sz="2400" b="1" i="1" dirty="0" smtClean="0">
                <a:solidFill>
                  <a:srgbClr val="C00000"/>
                </a:solidFill>
              </a:rPr>
              <a:t>vetor_result</a:t>
            </a:r>
            <a:r>
              <a:rPr lang="pt-BR" sz="2400" dirty="0"/>
              <a:t> </a:t>
            </a:r>
            <a:r>
              <a:rPr lang="pt-BR" sz="2400" dirty="0" smtClean="0"/>
              <a:t>– </a:t>
            </a:r>
            <a:r>
              <a:rPr lang="pt-BR" sz="2400" dirty="0"/>
              <a:t>Intervalo de uma linha ou uma coluna que contém o resultado correspondente.</a:t>
            </a:r>
          </a:p>
        </p:txBody>
      </p:sp>
      <p:grpSp>
        <p:nvGrpSpPr>
          <p:cNvPr id="7" name="Grupo 7">
            <a:extLst>
              <a:ext uri="{FF2B5EF4-FFF2-40B4-BE49-F238E27FC236}">
                <a16:creationId xmlns:a16="http://schemas.microsoft.com/office/drawing/2014/main" xmlns="" id="{A1B6F2B6-DCD7-4BCF-85BC-070C894587E8}"/>
              </a:ext>
            </a:extLst>
          </p:cNvPr>
          <p:cNvGrpSpPr/>
          <p:nvPr/>
        </p:nvGrpSpPr>
        <p:grpSpPr>
          <a:xfrm>
            <a:off x="1228670" y="1717100"/>
            <a:ext cx="6686661" cy="623455"/>
            <a:chOff x="470975" y="1683854"/>
            <a:chExt cx="5410980" cy="623455"/>
          </a:xfrm>
        </p:grpSpPr>
        <p:sp>
          <p:nvSpPr>
            <p:cNvPr id="8" name="Retângulo 7">
              <a:extLst>
                <a:ext uri="{FF2B5EF4-FFF2-40B4-BE49-F238E27FC236}">
                  <a16:creationId xmlns:a16="http://schemas.microsoft.com/office/drawing/2014/main" xmlns="" id="{28B080D0-65D8-4FA5-AB94-6CC408E6B2FA}"/>
                </a:ext>
              </a:extLst>
            </p:cNvPr>
            <p:cNvSpPr/>
            <p:nvPr/>
          </p:nvSpPr>
          <p:spPr>
            <a:xfrm>
              <a:off x="470976" y="1683854"/>
              <a:ext cx="5410979" cy="623455"/>
            </a:xfrm>
            <a:prstGeom prst="rect">
              <a:avLst/>
            </a:prstGeom>
            <a:solidFill>
              <a:schemeClr val="bg1">
                <a:lumMod val="95000"/>
              </a:schemeClr>
            </a:solid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CaixaDeTexto 8">
              <a:extLst>
                <a:ext uri="{FF2B5EF4-FFF2-40B4-BE49-F238E27FC236}">
                  <a16:creationId xmlns:a16="http://schemas.microsoft.com/office/drawing/2014/main" xmlns="" id="{54132AB8-A3CF-4BF8-8B91-48A9182022F7}"/>
                </a:ext>
              </a:extLst>
            </p:cNvPr>
            <p:cNvSpPr txBox="1"/>
            <p:nvPr/>
          </p:nvSpPr>
          <p:spPr>
            <a:xfrm>
              <a:off x="470975" y="1779958"/>
              <a:ext cx="5410979" cy="461665"/>
            </a:xfrm>
            <a:prstGeom prst="rect">
              <a:avLst/>
            </a:prstGeom>
            <a:noFill/>
          </p:spPr>
          <p:txBody>
            <a:bodyPr wrap="square" rtlCol="0">
              <a:spAutoFit/>
            </a:bodyPr>
            <a:lstStyle/>
            <a:p>
              <a:pPr algn="ctr"/>
              <a:r>
                <a:rPr lang="pt-BR" sz="2400" b="1" dirty="0" smtClean="0"/>
                <a:t>=PROC(</a:t>
              </a:r>
              <a:r>
                <a:rPr lang="pt-BR" sz="2400" dirty="0" smtClean="0">
                  <a:solidFill>
                    <a:srgbClr val="0070C0"/>
                  </a:solidFill>
                </a:rPr>
                <a:t>valor_procurado</a:t>
              </a:r>
              <a:r>
                <a:rPr lang="pt-BR" sz="2400" b="1" dirty="0" smtClean="0"/>
                <a:t>; </a:t>
              </a:r>
              <a:r>
                <a:rPr lang="pt-BR" sz="2400" dirty="0" smtClean="0">
                  <a:solidFill>
                    <a:srgbClr val="008200"/>
                  </a:solidFill>
                </a:rPr>
                <a:t>vetor_proc</a:t>
              </a:r>
              <a:r>
                <a:rPr lang="pt-BR" sz="2400" b="1" dirty="0" smtClean="0"/>
                <a:t>; [</a:t>
              </a:r>
              <a:r>
                <a:rPr lang="pt-BR" sz="2400" dirty="0" smtClean="0">
                  <a:solidFill>
                    <a:srgbClr val="C00000"/>
                  </a:solidFill>
                </a:rPr>
                <a:t>vetor_result</a:t>
              </a:r>
              <a:r>
                <a:rPr lang="pt-BR" sz="2400" b="1" dirty="0" smtClean="0"/>
                <a:t>])</a:t>
              </a:r>
              <a:endParaRPr lang="pt-BR" sz="2400" b="1" dirty="0"/>
            </a:p>
          </p:txBody>
        </p:sp>
      </p:grpSp>
      <p:sp>
        <p:nvSpPr>
          <p:cNvPr id="10" name="Título 1">
            <a:extLst>
              <a:ext uri="{FF2B5EF4-FFF2-40B4-BE49-F238E27FC236}">
                <a16:creationId xmlns="" xmlns:a16="http://schemas.microsoft.com/office/drawing/2014/main" id="{EF1653F9-1832-4E90-8D06-CBFA81DFB444}"/>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smtClean="0"/>
              <a:t>Função PROC</a:t>
            </a:r>
            <a:endParaRPr lang="pt-BR" sz="3800" dirty="0"/>
          </a:p>
        </p:txBody>
      </p:sp>
    </p:spTree>
    <p:extLst>
      <p:ext uri="{BB962C8B-B14F-4D97-AF65-F5344CB8AC3E}">
        <p14:creationId xmlns:p14="http://schemas.microsoft.com/office/powerpoint/2010/main" val="107167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 xmlns:a16="http://schemas.microsoft.com/office/drawing/2014/main" id="{95B9DDC2-055B-4FB1-B610-DECE49320197}"/>
              </a:ext>
            </a:extLst>
          </p:cNvPr>
          <p:cNvSpPr txBox="1">
            <a:spLocks/>
          </p:cNvSpPr>
          <p:nvPr/>
        </p:nvSpPr>
        <p:spPr>
          <a:xfrm>
            <a:off x="662941" y="438935"/>
            <a:ext cx="7886700"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Função PROC</a:t>
            </a:r>
          </a:p>
        </p:txBody>
      </p:sp>
      <p:sp>
        <p:nvSpPr>
          <p:cNvPr id="12" name="Retângulo 11">
            <a:extLst>
              <a:ext uri="{FF2B5EF4-FFF2-40B4-BE49-F238E27FC236}">
                <a16:creationId xmlns="" xmlns:a16="http://schemas.microsoft.com/office/drawing/2014/main" id="{FD20A993-1629-4FE7-9CD0-095F6BA7C430}"/>
              </a:ext>
            </a:extLst>
          </p:cNvPr>
          <p:cNvSpPr/>
          <p:nvPr/>
        </p:nvSpPr>
        <p:spPr>
          <a:xfrm>
            <a:off x="662941" y="2609253"/>
            <a:ext cx="8045124" cy="3139321"/>
          </a:xfrm>
          <a:prstGeom prst="rect">
            <a:avLst/>
          </a:prstGeom>
        </p:spPr>
        <p:txBody>
          <a:bodyPr wrap="square">
            <a:spAutoFit/>
          </a:bodyPr>
          <a:lstStyle/>
          <a:p>
            <a:pPr algn="just">
              <a:spcAft>
                <a:spcPts val="1800"/>
              </a:spcAft>
            </a:pPr>
            <a:r>
              <a:rPr lang="pt-BR" sz="2400" dirty="0"/>
              <a:t>Procura um valor em uma matriz (função </a:t>
            </a:r>
            <a:r>
              <a:rPr lang="pt-BR" sz="2400" dirty="0" smtClean="0"/>
              <a:t>matricial) na primeira coluna à esquerda e </a:t>
            </a:r>
            <a:r>
              <a:rPr lang="pt-BR" sz="2400" dirty="0"/>
              <a:t>retorna um valor na mesma </a:t>
            </a:r>
            <a:r>
              <a:rPr lang="pt-BR" sz="2400" dirty="0" smtClean="0"/>
              <a:t>posição da última coluna à direita.</a:t>
            </a:r>
            <a:endParaRPr lang="pt-BR" sz="2400" dirty="0"/>
          </a:p>
          <a:p>
            <a:pPr marL="342900" indent="-342900" algn="just">
              <a:spcAft>
                <a:spcPts val="1800"/>
              </a:spcAft>
              <a:buFont typeface="Wingdings" panose="05000000000000000000" pitchFamily="2" charset="2"/>
              <a:buChar char="§"/>
            </a:pPr>
            <a:r>
              <a:rPr lang="pt-BR" sz="2400" dirty="0"/>
              <a:t> </a:t>
            </a:r>
            <a:r>
              <a:rPr lang="pt-BR" sz="2400" b="1" i="1" dirty="0" smtClean="0">
                <a:solidFill>
                  <a:srgbClr val="0070C0"/>
                </a:solidFill>
              </a:rPr>
              <a:t>valor_procurado</a:t>
            </a:r>
            <a:r>
              <a:rPr lang="pt-BR" sz="2400" dirty="0"/>
              <a:t> </a:t>
            </a:r>
            <a:r>
              <a:rPr lang="pt-BR" sz="2400" dirty="0" smtClean="0"/>
              <a:t>– </a:t>
            </a:r>
            <a:r>
              <a:rPr lang="pt-BR" sz="2400" dirty="0"/>
              <a:t>É o valor que a função procura na matriz;</a:t>
            </a:r>
          </a:p>
          <a:p>
            <a:pPr marL="342900" indent="-342900" algn="just">
              <a:spcAft>
                <a:spcPts val="1800"/>
              </a:spcAft>
              <a:buFont typeface="Wingdings" panose="05000000000000000000" pitchFamily="2" charset="2"/>
              <a:buChar char="§"/>
            </a:pPr>
            <a:r>
              <a:rPr lang="pt-BR" sz="2400" dirty="0"/>
              <a:t> </a:t>
            </a:r>
            <a:r>
              <a:rPr lang="pt-BR" sz="2400" b="1" i="1" dirty="0" smtClean="0">
                <a:solidFill>
                  <a:srgbClr val="008200"/>
                </a:solidFill>
              </a:rPr>
              <a:t>matriz</a:t>
            </a:r>
            <a:r>
              <a:rPr lang="pt-BR" sz="2400" dirty="0"/>
              <a:t> </a:t>
            </a:r>
            <a:r>
              <a:rPr lang="pt-BR" sz="2400" dirty="0" smtClean="0"/>
              <a:t>– </a:t>
            </a:r>
            <a:r>
              <a:rPr lang="pt-BR" sz="2400" dirty="0"/>
              <a:t>Intervalo de células que contém os valores em que a função retornará como resultado.</a:t>
            </a:r>
          </a:p>
        </p:txBody>
      </p:sp>
      <p:grpSp>
        <p:nvGrpSpPr>
          <p:cNvPr id="7" name="Grupo 7">
            <a:extLst>
              <a:ext uri="{FF2B5EF4-FFF2-40B4-BE49-F238E27FC236}">
                <a16:creationId xmlns:a16="http://schemas.microsoft.com/office/drawing/2014/main" xmlns="" id="{A1B6F2B6-DCD7-4BCF-85BC-070C894587E8}"/>
              </a:ext>
            </a:extLst>
          </p:cNvPr>
          <p:cNvGrpSpPr/>
          <p:nvPr/>
        </p:nvGrpSpPr>
        <p:grpSpPr>
          <a:xfrm>
            <a:off x="2375219" y="1683854"/>
            <a:ext cx="4393563" cy="623455"/>
            <a:chOff x="470975" y="1683854"/>
            <a:chExt cx="3555359" cy="623455"/>
          </a:xfrm>
        </p:grpSpPr>
        <p:sp>
          <p:nvSpPr>
            <p:cNvPr id="13" name="Retângulo 12">
              <a:extLst>
                <a:ext uri="{FF2B5EF4-FFF2-40B4-BE49-F238E27FC236}">
                  <a16:creationId xmlns:a16="http://schemas.microsoft.com/office/drawing/2014/main" xmlns="" id="{28B080D0-65D8-4FA5-AB94-6CC408E6B2FA}"/>
                </a:ext>
              </a:extLst>
            </p:cNvPr>
            <p:cNvSpPr/>
            <p:nvPr/>
          </p:nvSpPr>
          <p:spPr>
            <a:xfrm>
              <a:off x="470976" y="1683854"/>
              <a:ext cx="3555358" cy="623455"/>
            </a:xfrm>
            <a:prstGeom prst="rect">
              <a:avLst/>
            </a:prstGeom>
            <a:solidFill>
              <a:schemeClr val="bg1">
                <a:lumMod val="95000"/>
              </a:schemeClr>
            </a:solid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4" name="CaixaDeTexto 13">
              <a:extLst>
                <a:ext uri="{FF2B5EF4-FFF2-40B4-BE49-F238E27FC236}">
                  <a16:creationId xmlns:a16="http://schemas.microsoft.com/office/drawing/2014/main" xmlns="" id="{54132AB8-A3CF-4BF8-8B91-48A9182022F7}"/>
                </a:ext>
              </a:extLst>
            </p:cNvPr>
            <p:cNvSpPr txBox="1"/>
            <p:nvPr/>
          </p:nvSpPr>
          <p:spPr>
            <a:xfrm>
              <a:off x="470975" y="1779958"/>
              <a:ext cx="3555359" cy="461665"/>
            </a:xfrm>
            <a:prstGeom prst="rect">
              <a:avLst/>
            </a:prstGeom>
            <a:noFill/>
          </p:spPr>
          <p:txBody>
            <a:bodyPr wrap="square" rtlCol="0">
              <a:spAutoFit/>
            </a:bodyPr>
            <a:lstStyle/>
            <a:p>
              <a:pPr algn="ctr"/>
              <a:r>
                <a:rPr lang="pt-BR" sz="2400" b="1" dirty="0" smtClean="0"/>
                <a:t>=PROC(</a:t>
              </a:r>
              <a:r>
                <a:rPr lang="pt-BR" sz="2400" dirty="0" smtClean="0">
                  <a:solidFill>
                    <a:srgbClr val="0070C0"/>
                  </a:solidFill>
                </a:rPr>
                <a:t>valor_procurado</a:t>
              </a:r>
              <a:r>
                <a:rPr lang="pt-BR" sz="2400" b="1" dirty="0" smtClean="0"/>
                <a:t>; </a:t>
              </a:r>
              <a:r>
                <a:rPr lang="pt-BR" sz="2400" dirty="0" smtClean="0">
                  <a:solidFill>
                    <a:srgbClr val="008200"/>
                  </a:solidFill>
                </a:rPr>
                <a:t>matriz</a:t>
              </a:r>
              <a:r>
                <a:rPr lang="pt-BR" sz="2400" b="1" dirty="0" smtClean="0"/>
                <a:t>)</a:t>
              </a:r>
              <a:endParaRPr lang="pt-BR" sz="2400" b="1" dirty="0"/>
            </a:p>
          </p:txBody>
        </p:sp>
      </p:grpSp>
    </p:spTree>
    <p:extLst>
      <p:ext uri="{BB962C8B-B14F-4D97-AF65-F5344CB8AC3E}">
        <p14:creationId xmlns:p14="http://schemas.microsoft.com/office/powerpoint/2010/main" val="236822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21" name="Rectangle 13">
            <a:extLst>
              <a:ext uri="{FF2B5EF4-FFF2-40B4-BE49-F238E27FC236}">
                <a16:creationId xmlns=""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283551" y="4633546"/>
            <a:ext cx="8579094"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15">
            <a:extLst>
              <a:ext uri="{FF2B5EF4-FFF2-40B4-BE49-F238E27FC236}">
                <a16:creationId xmlns=""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657350" y="5738691"/>
            <a:ext cx="58293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17">
            <a:extLst>
              <a:ext uri="{FF2B5EF4-FFF2-40B4-BE49-F238E27FC236}">
                <a16:creationId xmlns=""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572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Imagem 4" descr="Uma imagem contendo captura de tela, monitor&#10;&#10;Descrição gerada com muito alta confiança">
            <a:extLst>
              <a:ext uri="{FF2B5EF4-FFF2-40B4-BE49-F238E27FC236}">
                <a16:creationId xmlns="" xmlns:a16="http://schemas.microsoft.com/office/drawing/2014/main" id="{9A21C380-35C2-4F06-8785-1FCDF057FB1D}"/>
              </a:ext>
            </a:extLst>
          </p:cNvPr>
          <p:cNvPicPr>
            <a:picLocks noChangeAspect="1"/>
          </p:cNvPicPr>
          <p:nvPr/>
        </p:nvPicPr>
        <p:blipFill>
          <a:blip r:embed="rId3"/>
          <a:stretch>
            <a:fillRect/>
          </a:stretch>
        </p:blipFill>
        <p:spPr>
          <a:xfrm>
            <a:off x="4900093" y="386810"/>
            <a:ext cx="3915814" cy="3997637"/>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2" name="Imagem 1" descr="Uma imagem contendo captura de tela&#10;&#10;Descrição gerada com muito alta confiança">
            <a:extLst>
              <a:ext uri="{FF2B5EF4-FFF2-40B4-BE49-F238E27FC236}">
                <a16:creationId xmlns="" xmlns:a16="http://schemas.microsoft.com/office/drawing/2014/main" id="{AA32EB2C-B356-4B17-AF39-C01D2B247184}"/>
              </a:ext>
            </a:extLst>
          </p:cNvPr>
          <p:cNvPicPr>
            <a:picLocks noChangeAspect="1"/>
          </p:cNvPicPr>
          <p:nvPr/>
        </p:nvPicPr>
        <p:blipFill>
          <a:blip r:embed="rId4"/>
          <a:stretch>
            <a:fillRect/>
          </a:stretch>
        </p:blipFill>
        <p:spPr>
          <a:xfrm>
            <a:off x="327974" y="386810"/>
            <a:ext cx="3916052" cy="3997637"/>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7" name="Título 1">
            <a:extLst>
              <a:ext uri="{FF2B5EF4-FFF2-40B4-BE49-F238E27FC236}">
                <a16:creationId xmlns="" xmlns:a16="http://schemas.microsoft.com/office/drawing/2014/main" id="{940731DB-75A9-4539-9853-59D2E7F80D9A}"/>
              </a:ext>
            </a:extLst>
          </p:cNvPr>
          <p:cNvSpPr txBox="1">
            <a:spLocks/>
          </p:cNvSpPr>
          <p:nvPr/>
        </p:nvSpPr>
        <p:spPr>
          <a:xfrm>
            <a:off x="395653" y="4756638"/>
            <a:ext cx="8354891"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700" dirty="0">
                <a:solidFill>
                  <a:schemeClr val="bg1"/>
                </a:solidFill>
              </a:rPr>
              <a:t>Exemplo – PROC</a:t>
            </a:r>
          </a:p>
        </p:txBody>
      </p:sp>
      <p:pic>
        <p:nvPicPr>
          <p:cNvPr id="8" name="Imagem 7">
            <a:extLst>
              <a:ext uri="{FF2B5EF4-FFF2-40B4-BE49-F238E27FC236}">
                <a16:creationId xmlns="" xmlns:a16="http://schemas.microsoft.com/office/drawing/2014/main" id="{703B3205-63E5-47CC-B229-4746D17C4A1A}"/>
              </a:ext>
            </a:extLst>
          </p:cNvPr>
          <p:cNvPicPr>
            <a:picLocks noChangeAspect="1"/>
          </p:cNvPicPr>
          <p:nvPr/>
        </p:nvPicPr>
        <p:blipFill>
          <a:blip r:embed="rId5"/>
          <a:stretch>
            <a:fillRect/>
          </a:stretch>
        </p:blipFill>
        <p:spPr>
          <a:xfrm>
            <a:off x="327974" y="386809"/>
            <a:ext cx="3909293" cy="3997638"/>
          </a:xfrm>
          <a:prstGeom prst="rect">
            <a:avLst/>
          </a:prstGeom>
        </p:spPr>
      </p:pic>
      <p:pic>
        <p:nvPicPr>
          <p:cNvPr id="9" name="Imagem 8">
            <a:extLst>
              <a:ext uri="{FF2B5EF4-FFF2-40B4-BE49-F238E27FC236}">
                <a16:creationId xmlns="" xmlns:a16="http://schemas.microsoft.com/office/drawing/2014/main" id="{8EF2BBBD-5705-4D37-ADBD-830F6AF0B4D6}"/>
              </a:ext>
            </a:extLst>
          </p:cNvPr>
          <p:cNvPicPr>
            <a:picLocks noChangeAspect="1"/>
          </p:cNvPicPr>
          <p:nvPr/>
        </p:nvPicPr>
        <p:blipFill>
          <a:blip r:embed="rId6"/>
          <a:stretch>
            <a:fillRect/>
          </a:stretch>
        </p:blipFill>
        <p:spPr>
          <a:xfrm>
            <a:off x="327974" y="386806"/>
            <a:ext cx="3915933" cy="3997639"/>
          </a:xfrm>
          <a:prstGeom prst="rect">
            <a:avLst/>
          </a:prstGeom>
        </p:spPr>
      </p:pic>
      <p:pic>
        <p:nvPicPr>
          <p:cNvPr id="11" name="Imagem 10">
            <a:extLst>
              <a:ext uri="{FF2B5EF4-FFF2-40B4-BE49-F238E27FC236}">
                <a16:creationId xmlns="" xmlns:a16="http://schemas.microsoft.com/office/drawing/2014/main" id="{BF274414-7A6B-434A-8AA2-0E174F96C71E}"/>
              </a:ext>
            </a:extLst>
          </p:cNvPr>
          <p:cNvPicPr>
            <a:picLocks noChangeAspect="1"/>
          </p:cNvPicPr>
          <p:nvPr/>
        </p:nvPicPr>
        <p:blipFill>
          <a:blip r:embed="rId7"/>
          <a:stretch>
            <a:fillRect/>
          </a:stretch>
        </p:blipFill>
        <p:spPr>
          <a:xfrm>
            <a:off x="4899973" y="386806"/>
            <a:ext cx="3915934" cy="3997640"/>
          </a:xfrm>
          <a:prstGeom prst="rect">
            <a:avLst/>
          </a:prstGeom>
        </p:spPr>
      </p:pic>
      <p:pic>
        <p:nvPicPr>
          <p:cNvPr id="13" name="Imagem 12">
            <a:extLst>
              <a:ext uri="{FF2B5EF4-FFF2-40B4-BE49-F238E27FC236}">
                <a16:creationId xmlns="" xmlns:a16="http://schemas.microsoft.com/office/drawing/2014/main" id="{488185E9-3D5A-4A73-989E-F735A9EB12A3}"/>
              </a:ext>
            </a:extLst>
          </p:cNvPr>
          <p:cNvPicPr>
            <a:picLocks noChangeAspect="1"/>
          </p:cNvPicPr>
          <p:nvPr/>
        </p:nvPicPr>
        <p:blipFill>
          <a:blip r:embed="rId8"/>
          <a:stretch>
            <a:fillRect/>
          </a:stretch>
        </p:blipFill>
        <p:spPr>
          <a:xfrm>
            <a:off x="4899973" y="386805"/>
            <a:ext cx="3915934" cy="3997641"/>
          </a:xfrm>
          <a:prstGeom prst="rect">
            <a:avLst/>
          </a:prstGeom>
        </p:spPr>
      </p:pic>
    </p:spTree>
    <p:extLst>
      <p:ext uri="{BB962C8B-B14F-4D97-AF65-F5344CB8AC3E}">
        <p14:creationId xmlns:p14="http://schemas.microsoft.com/office/powerpoint/2010/main" val="229747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 xmlns:a16="http://schemas.microsoft.com/office/drawing/2014/main" id="{FD20A993-1629-4FE7-9CD0-095F6BA7C430}"/>
              </a:ext>
            </a:extLst>
          </p:cNvPr>
          <p:cNvSpPr/>
          <p:nvPr/>
        </p:nvSpPr>
        <p:spPr>
          <a:xfrm>
            <a:off x="662941" y="2488474"/>
            <a:ext cx="8055757" cy="4093428"/>
          </a:xfrm>
          <a:prstGeom prst="rect">
            <a:avLst/>
          </a:prstGeom>
        </p:spPr>
        <p:txBody>
          <a:bodyPr wrap="square">
            <a:spAutoFit/>
          </a:bodyPr>
          <a:lstStyle/>
          <a:p>
            <a:pPr algn="just">
              <a:spcAft>
                <a:spcPts val="1200"/>
              </a:spcAft>
            </a:pPr>
            <a:r>
              <a:rPr lang="pt-BR" sz="2400" dirty="0"/>
              <a:t>Procura um valor em um intervalo na vertical.</a:t>
            </a:r>
          </a:p>
          <a:p>
            <a:pPr marL="342900" indent="-342900" algn="just">
              <a:spcAft>
                <a:spcPts val="1200"/>
              </a:spcAft>
              <a:buFont typeface="Wingdings" panose="05000000000000000000" pitchFamily="2" charset="2"/>
              <a:buChar char="§"/>
            </a:pPr>
            <a:r>
              <a:rPr lang="pt-BR" sz="2400" dirty="0"/>
              <a:t> </a:t>
            </a:r>
            <a:r>
              <a:rPr lang="pt-BR" sz="2400" b="1" i="1" dirty="0" smtClean="0">
                <a:solidFill>
                  <a:srgbClr val="0070C0"/>
                </a:solidFill>
              </a:rPr>
              <a:t>valor_procurado</a:t>
            </a:r>
            <a:r>
              <a:rPr lang="pt-BR" sz="2400" dirty="0"/>
              <a:t> </a:t>
            </a:r>
            <a:r>
              <a:rPr lang="pt-BR" sz="2400" dirty="0" smtClean="0"/>
              <a:t>– </a:t>
            </a:r>
            <a:r>
              <a:rPr lang="pt-BR" sz="2400" dirty="0"/>
              <a:t>É o valor que a função </a:t>
            </a:r>
            <a:r>
              <a:rPr lang="pt-BR" sz="2400" dirty="0" smtClean="0"/>
              <a:t>procurará na tabela;</a:t>
            </a:r>
            <a:endParaRPr lang="pt-BR" sz="2400" dirty="0"/>
          </a:p>
          <a:p>
            <a:pPr marL="342900" indent="-342900" algn="just">
              <a:spcAft>
                <a:spcPts val="1200"/>
              </a:spcAft>
              <a:buFont typeface="Wingdings" panose="05000000000000000000" pitchFamily="2" charset="2"/>
              <a:buChar char="§"/>
            </a:pPr>
            <a:r>
              <a:rPr lang="pt-BR" sz="2400" dirty="0"/>
              <a:t> </a:t>
            </a:r>
            <a:r>
              <a:rPr lang="pt-BR" sz="2400" b="1" i="1" dirty="0">
                <a:solidFill>
                  <a:srgbClr val="008200"/>
                </a:solidFill>
              </a:rPr>
              <a:t>matriz_tabela</a:t>
            </a:r>
            <a:r>
              <a:rPr lang="pt-BR" sz="2800" dirty="0"/>
              <a:t> </a:t>
            </a:r>
            <a:r>
              <a:rPr lang="pt-BR" sz="2400" dirty="0" smtClean="0"/>
              <a:t>– </a:t>
            </a:r>
            <a:r>
              <a:rPr lang="pt-BR" sz="2400" dirty="0"/>
              <a:t>É a matriz em que está localizado o </a:t>
            </a:r>
            <a:r>
              <a:rPr lang="pt-BR" sz="2400" i="1" dirty="0"/>
              <a:t>valor_procurado</a:t>
            </a:r>
            <a:r>
              <a:rPr lang="pt-BR" sz="2400" dirty="0"/>
              <a:t> e o que queremos retornar;</a:t>
            </a:r>
          </a:p>
          <a:p>
            <a:pPr marL="342900" indent="-342900" algn="just">
              <a:spcAft>
                <a:spcPts val="1200"/>
              </a:spcAft>
              <a:buFont typeface="Wingdings" panose="05000000000000000000" pitchFamily="2" charset="2"/>
              <a:buChar char="§"/>
            </a:pPr>
            <a:r>
              <a:rPr lang="pt-BR" sz="2400" dirty="0"/>
              <a:t> </a:t>
            </a:r>
            <a:r>
              <a:rPr lang="pt-BR" sz="2400" b="1" i="1" dirty="0" smtClean="0">
                <a:solidFill>
                  <a:srgbClr val="C00000"/>
                </a:solidFill>
              </a:rPr>
              <a:t>núm_índice_coluna</a:t>
            </a:r>
            <a:r>
              <a:rPr lang="pt-BR" sz="2400" dirty="0"/>
              <a:t> </a:t>
            </a:r>
            <a:r>
              <a:rPr lang="pt-BR" sz="2400" dirty="0" smtClean="0"/>
              <a:t>– </a:t>
            </a:r>
            <a:r>
              <a:rPr lang="pt-BR" sz="2400" dirty="0"/>
              <a:t>É o número correspondente a coluna em que está o </a:t>
            </a:r>
            <a:r>
              <a:rPr lang="pt-BR" sz="2400" dirty="0" smtClean="0"/>
              <a:t>resultado desejado, </a:t>
            </a:r>
            <a:r>
              <a:rPr lang="pt-BR" sz="2400" dirty="0"/>
              <a:t>dentro da </a:t>
            </a:r>
            <a:r>
              <a:rPr lang="pt-BR" sz="2400" i="1" dirty="0"/>
              <a:t>matriz_tabela</a:t>
            </a:r>
            <a:r>
              <a:rPr lang="pt-BR" sz="2400" dirty="0"/>
              <a:t>;</a:t>
            </a:r>
          </a:p>
          <a:p>
            <a:pPr marL="342900" indent="-342900" algn="just">
              <a:spcAft>
                <a:spcPts val="1200"/>
              </a:spcAft>
              <a:buFont typeface="Wingdings" panose="05000000000000000000" pitchFamily="2" charset="2"/>
              <a:buChar char="§"/>
            </a:pPr>
            <a:r>
              <a:rPr lang="pt-BR" sz="2400" b="1" i="1" dirty="0"/>
              <a:t> </a:t>
            </a:r>
            <a:r>
              <a:rPr lang="pt-BR" sz="2400" b="1" i="1" dirty="0" smtClean="0">
                <a:solidFill>
                  <a:srgbClr val="7030A0"/>
                </a:solidFill>
              </a:rPr>
              <a:t>procurar_intervalo</a:t>
            </a:r>
            <a:r>
              <a:rPr lang="pt-BR" sz="2400" b="1" i="1" dirty="0" smtClean="0">
                <a:solidFill>
                  <a:srgbClr val="00B050"/>
                </a:solidFill>
              </a:rPr>
              <a:t> </a:t>
            </a:r>
            <a:r>
              <a:rPr lang="pt-BR" sz="2400" dirty="0" smtClean="0"/>
              <a:t>– </a:t>
            </a:r>
            <a:r>
              <a:rPr lang="pt-BR" sz="2400" dirty="0"/>
              <a:t>Equivale ao tipo de correspondência do retorno: aproximada ou exata.</a:t>
            </a:r>
          </a:p>
        </p:txBody>
      </p:sp>
      <p:sp>
        <p:nvSpPr>
          <p:cNvPr id="12" name="Título 1">
            <a:extLst>
              <a:ext uri="{FF2B5EF4-FFF2-40B4-BE49-F238E27FC236}">
                <a16:creationId xmlns="" xmlns:a16="http://schemas.microsoft.com/office/drawing/2014/main" id="{95B9DDC2-055B-4FB1-B610-DECE49320197}"/>
              </a:ext>
            </a:extLst>
          </p:cNvPr>
          <p:cNvSpPr txBox="1">
            <a:spLocks/>
          </p:cNvSpPr>
          <p:nvPr/>
        </p:nvSpPr>
        <p:spPr>
          <a:xfrm>
            <a:off x="662941" y="438935"/>
            <a:ext cx="7886700"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Função </a:t>
            </a:r>
            <a:r>
              <a:rPr lang="pt-BR" dirty="0" smtClean="0"/>
              <a:t>PROCV</a:t>
            </a:r>
            <a:endParaRPr lang="pt-BR" dirty="0"/>
          </a:p>
        </p:txBody>
      </p:sp>
      <p:grpSp>
        <p:nvGrpSpPr>
          <p:cNvPr id="13" name="Grupo 7">
            <a:extLst>
              <a:ext uri="{FF2B5EF4-FFF2-40B4-BE49-F238E27FC236}">
                <a16:creationId xmlns:a16="http://schemas.microsoft.com/office/drawing/2014/main" xmlns="" id="{A1B6F2B6-DCD7-4BCF-85BC-070C894587E8}"/>
              </a:ext>
            </a:extLst>
          </p:cNvPr>
          <p:cNvGrpSpPr/>
          <p:nvPr/>
        </p:nvGrpSpPr>
        <p:grpSpPr>
          <a:xfrm>
            <a:off x="145473" y="1683854"/>
            <a:ext cx="8853055" cy="623455"/>
            <a:chOff x="-1327775" y="1683854"/>
            <a:chExt cx="7164069" cy="623455"/>
          </a:xfrm>
        </p:grpSpPr>
        <p:sp>
          <p:nvSpPr>
            <p:cNvPr id="14" name="Retângulo 13">
              <a:extLst>
                <a:ext uri="{FF2B5EF4-FFF2-40B4-BE49-F238E27FC236}">
                  <a16:creationId xmlns:a16="http://schemas.microsoft.com/office/drawing/2014/main" xmlns="" id="{28B080D0-65D8-4FA5-AB94-6CC408E6B2FA}"/>
                </a:ext>
              </a:extLst>
            </p:cNvPr>
            <p:cNvSpPr/>
            <p:nvPr/>
          </p:nvSpPr>
          <p:spPr>
            <a:xfrm>
              <a:off x="-1327775" y="1683854"/>
              <a:ext cx="7164069" cy="623455"/>
            </a:xfrm>
            <a:prstGeom prst="rect">
              <a:avLst/>
            </a:prstGeom>
            <a:solidFill>
              <a:schemeClr val="bg1">
                <a:lumMod val="95000"/>
              </a:schemeClr>
            </a:solid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5" name="CaixaDeTexto 14">
              <a:extLst>
                <a:ext uri="{FF2B5EF4-FFF2-40B4-BE49-F238E27FC236}">
                  <a16:creationId xmlns:a16="http://schemas.microsoft.com/office/drawing/2014/main" xmlns="" id="{54132AB8-A3CF-4BF8-8B91-48A9182022F7}"/>
                </a:ext>
              </a:extLst>
            </p:cNvPr>
            <p:cNvSpPr txBox="1"/>
            <p:nvPr/>
          </p:nvSpPr>
          <p:spPr>
            <a:xfrm>
              <a:off x="-1327775" y="1779958"/>
              <a:ext cx="7164069" cy="400110"/>
            </a:xfrm>
            <a:prstGeom prst="rect">
              <a:avLst/>
            </a:prstGeom>
            <a:noFill/>
          </p:spPr>
          <p:txBody>
            <a:bodyPr wrap="square" rtlCol="0">
              <a:spAutoFit/>
            </a:bodyPr>
            <a:lstStyle/>
            <a:p>
              <a:pPr algn="ctr"/>
              <a:r>
                <a:rPr lang="pt-BR" sz="2000" b="1" dirty="0" smtClean="0"/>
                <a:t>=PROCV(</a:t>
              </a:r>
              <a:r>
                <a:rPr lang="pt-BR" sz="2000" dirty="0" smtClean="0">
                  <a:solidFill>
                    <a:srgbClr val="0070C0"/>
                  </a:solidFill>
                </a:rPr>
                <a:t>valor_procurado</a:t>
              </a:r>
              <a:r>
                <a:rPr lang="pt-BR" sz="2000" b="1" dirty="0" smtClean="0"/>
                <a:t>; </a:t>
              </a:r>
              <a:r>
                <a:rPr lang="pt-BR" sz="2000" dirty="0" smtClean="0">
                  <a:solidFill>
                    <a:srgbClr val="008200"/>
                  </a:solidFill>
                </a:rPr>
                <a:t>matriz_tabela</a:t>
              </a:r>
              <a:r>
                <a:rPr lang="pt-BR" sz="2000" b="1" dirty="0" smtClean="0"/>
                <a:t>;</a:t>
              </a:r>
              <a:r>
                <a:rPr lang="pt-BR" sz="2000" dirty="0" smtClean="0">
                  <a:solidFill>
                    <a:srgbClr val="008200"/>
                  </a:solidFill>
                </a:rPr>
                <a:t> </a:t>
              </a:r>
              <a:r>
                <a:rPr lang="pt-BR" sz="2000" dirty="0" smtClean="0">
                  <a:solidFill>
                    <a:srgbClr val="C00000"/>
                  </a:solidFill>
                </a:rPr>
                <a:t>núm_índice_coluna</a:t>
              </a:r>
              <a:r>
                <a:rPr lang="pt-BR" sz="2000" b="1" dirty="0" smtClean="0"/>
                <a:t>; [</a:t>
              </a:r>
              <a:r>
                <a:rPr lang="pt-BR" sz="2000" dirty="0" smtClean="0">
                  <a:solidFill>
                    <a:srgbClr val="7030A0"/>
                  </a:solidFill>
                </a:rPr>
                <a:t>procurar_intervalo</a:t>
              </a:r>
              <a:r>
                <a:rPr lang="pt-BR" sz="2000" b="1" dirty="0" smtClean="0"/>
                <a:t>])</a:t>
              </a:r>
              <a:endParaRPr lang="pt-BR" sz="2000" b="1" dirty="0"/>
            </a:p>
          </p:txBody>
        </p:sp>
      </p:grpSp>
    </p:spTree>
    <p:extLst>
      <p:ext uri="{BB962C8B-B14F-4D97-AF65-F5344CB8AC3E}">
        <p14:creationId xmlns:p14="http://schemas.microsoft.com/office/powerpoint/2010/main" val="349700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21" name="Rectangle 13">
            <a:extLst>
              <a:ext uri="{FF2B5EF4-FFF2-40B4-BE49-F238E27FC236}">
                <a16:creationId xmlns=""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283551" y="4633546"/>
            <a:ext cx="8579094"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15">
            <a:extLst>
              <a:ext uri="{FF2B5EF4-FFF2-40B4-BE49-F238E27FC236}">
                <a16:creationId xmlns=""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657350" y="5738691"/>
            <a:ext cx="58293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 xmlns:a16="http://schemas.microsoft.com/office/drawing/2014/main" id="{940731DB-75A9-4539-9853-59D2E7F80D9A}"/>
              </a:ext>
            </a:extLst>
          </p:cNvPr>
          <p:cNvSpPr txBox="1">
            <a:spLocks/>
          </p:cNvSpPr>
          <p:nvPr/>
        </p:nvSpPr>
        <p:spPr>
          <a:xfrm>
            <a:off x="395653" y="4756638"/>
            <a:ext cx="8354891"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700" dirty="0">
                <a:solidFill>
                  <a:schemeClr val="bg1"/>
                </a:solidFill>
              </a:rPr>
              <a:t>Exemplo – PROCV</a:t>
            </a:r>
          </a:p>
        </p:txBody>
      </p:sp>
      <p:pic>
        <p:nvPicPr>
          <p:cNvPr id="3" name="Imagem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3805" y="185057"/>
            <a:ext cx="5300610" cy="4380365"/>
          </a:xfrm>
          <a:prstGeom prst="rect">
            <a:avLst/>
          </a:prstGeom>
        </p:spPr>
      </p:pic>
      <p:pic>
        <p:nvPicPr>
          <p:cNvPr id="4" name="Imagem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497073" y="2106878"/>
            <a:ext cx="3535199" cy="536721"/>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6" name="Imagem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63804" y="138117"/>
            <a:ext cx="5300610" cy="4379085"/>
          </a:xfrm>
          <a:prstGeom prst="rect">
            <a:avLst/>
          </a:prstGeom>
        </p:spPr>
      </p:pic>
      <p:pic>
        <p:nvPicPr>
          <p:cNvPr id="10" name="Imagem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497073" y="2108391"/>
            <a:ext cx="3535199" cy="536721"/>
          </a:xfrm>
          <a:prstGeom prst="rect">
            <a:avLst/>
          </a:prstGeom>
        </p:spPr>
      </p:pic>
      <p:pic>
        <p:nvPicPr>
          <p:cNvPr id="12" name="Imagem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497073" y="2105365"/>
            <a:ext cx="3535199" cy="538234"/>
          </a:xfrm>
          <a:prstGeom prst="rect">
            <a:avLst/>
          </a:prstGeom>
        </p:spPr>
      </p:pic>
      <p:pic>
        <p:nvPicPr>
          <p:cNvPr id="14" name="Imagem 13"/>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497072" y="2109699"/>
            <a:ext cx="3535200" cy="529565"/>
          </a:xfrm>
          <a:prstGeom prst="rect">
            <a:avLst/>
          </a:prstGeom>
        </p:spPr>
      </p:pic>
      <p:pic>
        <p:nvPicPr>
          <p:cNvPr id="19" name="Imagem 1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9247" y="140233"/>
            <a:ext cx="5300610" cy="4380365"/>
          </a:xfrm>
          <a:prstGeom prst="rect">
            <a:avLst/>
          </a:prstGeom>
        </p:spPr>
      </p:pic>
    </p:spTree>
    <p:extLst>
      <p:ext uri="{BB962C8B-B14F-4D97-AF65-F5344CB8AC3E}">
        <p14:creationId xmlns:p14="http://schemas.microsoft.com/office/powerpoint/2010/main" val="70686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 xmlns:a16="http://schemas.microsoft.com/office/drawing/2014/main" id="{95B9DDC2-055B-4FB1-B610-DECE49320197}"/>
              </a:ext>
            </a:extLst>
          </p:cNvPr>
          <p:cNvSpPr txBox="1">
            <a:spLocks/>
          </p:cNvSpPr>
          <p:nvPr/>
        </p:nvSpPr>
        <p:spPr>
          <a:xfrm>
            <a:off x="662941" y="438935"/>
            <a:ext cx="7886700"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Função </a:t>
            </a:r>
            <a:r>
              <a:rPr lang="pt-BR" dirty="0" smtClean="0"/>
              <a:t>PROCH</a:t>
            </a:r>
            <a:endParaRPr lang="pt-BR" dirty="0"/>
          </a:p>
        </p:txBody>
      </p:sp>
      <p:grpSp>
        <p:nvGrpSpPr>
          <p:cNvPr id="12" name="Grupo 7">
            <a:extLst>
              <a:ext uri="{FF2B5EF4-FFF2-40B4-BE49-F238E27FC236}">
                <a16:creationId xmlns:a16="http://schemas.microsoft.com/office/drawing/2014/main" xmlns="" id="{A1B6F2B6-DCD7-4BCF-85BC-070C894587E8}"/>
              </a:ext>
            </a:extLst>
          </p:cNvPr>
          <p:cNvGrpSpPr/>
          <p:nvPr/>
        </p:nvGrpSpPr>
        <p:grpSpPr>
          <a:xfrm>
            <a:off x="189758" y="1683854"/>
            <a:ext cx="8764484" cy="623455"/>
            <a:chOff x="-1327774" y="1683854"/>
            <a:chExt cx="7092396" cy="623455"/>
          </a:xfrm>
        </p:grpSpPr>
        <p:sp>
          <p:nvSpPr>
            <p:cNvPr id="13" name="Retângulo 12">
              <a:extLst>
                <a:ext uri="{FF2B5EF4-FFF2-40B4-BE49-F238E27FC236}">
                  <a16:creationId xmlns:a16="http://schemas.microsoft.com/office/drawing/2014/main" xmlns="" id="{28B080D0-65D8-4FA5-AB94-6CC408E6B2FA}"/>
                </a:ext>
              </a:extLst>
            </p:cNvPr>
            <p:cNvSpPr/>
            <p:nvPr/>
          </p:nvSpPr>
          <p:spPr>
            <a:xfrm>
              <a:off x="-1327774" y="1683854"/>
              <a:ext cx="7092396" cy="623455"/>
            </a:xfrm>
            <a:prstGeom prst="rect">
              <a:avLst/>
            </a:prstGeom>
            <a:solidFill>
              <a:schemeClr val="bg1">
                <a:lumMod val="95000"/>
              </a:schemeClr>
            </a:solid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4" name="CaixaDeTexto 13">
              <a:extLst>
                <a:ext uri="{FF2B5EF4-FFF2-40B4-BE49-F238E27FC236}">
                  <a16:creationId xmlns:a16="http://schemas.microsoft.com/office/drawing/2014/main" xmlns="" id="{54132AB8-A3CF-4BF8-8B91-48A9182022F7}"/>
                </a:ext>
              </a:extLst>
            </p:cNvPr>
            <p:cNvSpPr txBox="1"/>
            <p:nvPr/>
          </p:nvSpPr>
          <p:spPr>
            <a:xfrm>
              <a:off x="-1327774" y="1779958"/>
              <a:ext cx="7092396" cy="400110"/>
            </a:xfrm>
            <a:prstGeom prst="rect">
              <a:avLst/>
            </a:prstGeom>
            <a:noFill/>
          </p:spPr>
          <p:txBody>
            <a:bodyPr wrap="square" rtlCol="0">
              <a:spAutoFit/>
            </a:bodyPr>
            <a:lstStyle/>
            <a:p>
              <a:pPr algn="ctr"/>
              <a:r>
                <a:rPr lang="pt-BR" sz="2000" b="1" dirty="0" smtClean="0"/>
                <a:t>=PROCH(</a:t>
              </a:r>
              <a:r>
                <a:rPr lang="pt-BR" sz="2000" dirty="0" smtClean="0">
                  <a:solidFill>
                    <a:srgbClr val="0070C0"/>
                  </a:solidFill>
                </a:rPr>
                <a:t>valor_procurado</a:t>
              </a:r>
              <a:r>
                <a:rPr lang="pt-BR" sz="2000" b="1" dirty="0" smtClean="0"/>
                <a:t>; </a:t>
              </a:r>
              <a:r>
                <a:rPr lang="pt-BR" sz="2000" dirty="0" smtClean="0">
                  <a:solidFill>
                    <a:srgbClr val="008200"/>
                  </a:solidFill>
                </a:rPr>
                <a:t>matriz_tabela</a:t>
              </a:r>
              <a:r>
                <a:rPr lang="pt-BR" sz="2000" b="1" dirty="0" smtClean="0"/>
                <a:t>;</a:t>
              </a:r>
              <a:r>
                <a:rPr lang="pt-BR" sz="2000" dirty="0" smtClean="0">
                  <a:solidFill>
                    <a:srgbClr val="008200"/>
                  </a:solidFill>
                </a:rPr>
                <a:t> </a:t>
              </a:r>
              <a:r>
                <a:rPr lang="pt-BR" sz="2000" dirty="0" smtClean="0">
                  <a:solidFill>
                    <a:srgbClr val="C00000"/>
                  </a:solidFill>
                </a:rPr>
                <a:t>núm_índice_linha</a:t>
              </a:r>
              <a:r>
                <a:rPr lang="pt-BR" sz="2000" b="1" dirty="0" smtClean="0"/>
                <a:t>; [</a:t>
              </a:r>
              <a:r>
                <a:rPr lang="pt-BR" sz="2000" dirty="0" smtClean="0">
                  <a:solidFill>
                    <a:srgbClr val="7030A0"/>
                  </a:solidFill>
                </a:rPr>
                <a:t>procurar_intervalo</a:t>
              </a:r>
              <a:r>
                <a:rPr lang="pt-BR" sz="2000" b="1" dirty="0" smtClean="0"/>
                <a:t>])</a:t>
              </a:r>
              <a:endParaRPr lang="pt-BR" sz="2000" b="1" dirty="0"/>
            </a:p>
          </p:txBody>
        </p:sp>
      </p:grpSp>
      <p:sp>
        <p:nvSpPr>
          <p:cNvPr id="15" name="Retângulo 14">
            <a:extLst>
              <a:ext uri="{FF2B5EF4-FFF2-40B4-BE49-F238E27FC236}">
                <a16:creationId xmlns="" xmlns:a16="http://schemas.microsoft.com/office/drawing/2014/main" id="{FD20A993-1629-4FE7-9CD0-095F6BA7C430}"/>
              </a:ext>
            </a:extLst>
          </p:cNvPr>
          <p:cNvSpPr/>
          <p:nvPr/>
        </p:nvSpPr>
        <p:spPr>
          <a:xfrm>
            <a:off x="662941" y="2488474"/>
            <a:ext cx="8055757" cy="4093428"/>
          </a:xfrm>
          <a:prstGeom prst="rect">
            <a:avLst/>
          </a:prstGeom>
        </p:spPr>
        <p:txBody>
          <a:bodyPr wrap="square">
            <a:spAutoFit/>
          </a:bodyPr>
          <a:lstStyle/>
          <a:p>
            <a:pPr algn="just">
              <a:spcAft>
                <a:spcPts val="1200"/>
              </a:spcAft>
            </a:pPr>
            <a:r>
              <a:rPr lang="pt-BR" sz="2400" dirty="0"/>
              <a:t>Procura um valor em um intervalo na </a:t>
            </a:r>
            <a:r>
              <a:rPr lang="pt-BR" sz="2400" dirty="0" smtClean="0"/>
              <a:t>horizontal.</a:t>
            </a:r>
            <a:endParaRPr lang="pt-BR" sz="2400" dirty="0"/>
          </a:p>
          <a:p>
            <a:pPr marL="342900" indent="-342900" algn="just">
              <a:spcAft>
                <a:spcPts val="1200"/>
              </a:spcAft>
              <a:buFont typeface="Wingdings" panose="05000000000000000000" pitchFamily="2" charset="2"/>
              <a:buChar char="§"/>
            </a:pPr>
            <a:r>
              <a:rPr lang="pt-BR" sz="2400" dirty="0"/>
              <a:t> </a:t>
            </a:r>
            <a:r>
              <a:rPr lang="pt-BR" sz="2400" b="1" i="1" dirty="0" smtClean="0">
                <a:solidFill>
                  <a:srgbClr val="0070C0"/>
                </a:solidFill>
              </a:rPr>
              <a:t>valor_procurado</a:t>
            </a:r>
            <a:r>
              <a:rPr lang="pt-BR" sz="2400" dirty="0"/>
              <a:t> </a:t>
            </a:r>
            <a:r>
              <a:rPr lang="pt-BR" sz="2400" dirty="0" smtClean="0"/>
              <a:t>– </a:t>
            </a:r>
            <a:r>
              <a:rPr lang="pt-BR" sz="2400" dirty="0"/>
              <a:t>É o valor que a função procurará na tabela;</a:t>
            </a:r>
          </a:p>
          <a:p>
            <a:pPr marL="342900" indent="-342900" algn="just">
              <a:spcAft>
                <a:spcPts val="1200"/>
              </a:spcAft>
              <a:buFont typeface="Wingdings" panose="05000000000000000000" pitchFamily="2" charset="2"/>
              <a:buChar char="§"/>
            </a:pPr>
            <a:r>
              <a:rPr lang="pt-BR" sz="2400" dirty="0" smtClean="0"/>
              <a:t> </a:t>
            </a:r>
            <a:r>
              <a:rPr lang="pt-BR" sz="2400" b="1" i="1" dirty="0">
                <a:solidFill>
                  <a:srgbClr val="008200"/>
                </a:solidFill>
              </a:rPr>
              <a:t>matriz_tabela</a:t>
            </a:r>
            <a:r>
              <a:rPr lang="pt-BR" sz="2800" dirty="0"/>
              <a:t> </a:t>
            </a:r>
            <a:r>
              <a:rPr lang="pt-BR" sz="2400" dirty="0" smtClean="0"/>
              <a:t>– </a:t>
            </a:r>
            <a:r>
              <a:rPr lang="pt-BR" sz="2400" dirty="0"/>
              <a:t>É a matriz em que está localizado o </a:t>
            </a:r>
            <a:r>
              <a:rPr lang="pt-BR" sz="2400" i="1" dirty="0"/>
              <a:t>valor_procurado</a:t>
            </a:r>
            <a:r>
              <a:rPr lang="pt-BR" sz="2400" dirty="0"/>
              <a:t> e o que queremos retornar;</a:t>
            </a:r>
          </a:p>
          <a:p>
            <a:pPr marL="342900" indent="-342900" algn="just">
              <a:spcAft>
                <a:spcPts val="1200"/>
              </a:spcAft>
              <a:buFont typeface="Wingdings" panose="05000000000000000000" pitchFamily="2" charset="2"/>
              <a:buChar char="§"/>
            </a:pPr>
            <a:r>
              <a:rPr lang="pt-BR" sz="2400" dirty="0"/>
              <a:t> </a:t>
            </a:r>
            <a:r>
              <a:rPr lang="pt-BR" sz="2400" b="1" i="1" dirty="0" smtClean="0">
                <a:solidFill>
                  <a:srgbClr val="C00000"/>
                </a:solidFill>
              </a:rPr>
              <a:t>núm_índice_coluna</a:t>
            </a:r>
            <a:r>
              <a:rPr lang="pt-BR" sz="2400" dirty="0"/>
              <a:t> </a:t>
            </a:r>
            <a:r>
              <a:rPr lang="pt-BR" sz="2400" dirty="0" smtClean="0"/>
              <a:t>– </a:t>
            </a:r>
            <a:r>
              <a:rPr lang="pt-BR" sz="2400" dirty="0"/>
              <a:t>É o número correspondente a </a:t>
            </a:r>
            <a:r>
              <a:rPr lang="pt-BR" sz="2400" dirty="0" smtClean="0"/>
              <a:t>linha em </a:t>
            </a:r>
            <a:r>
              <a:rPr lang="pt-BR" sz="2400" dirty="0"/>
              <a:t>que está o resultado, dentro da </a:t>
            </a:r>
            <a:r>
              <a:rPr lang="pt-BR" sz="2400" i="1" dirty="0"/>
              <a:t>matriz_tabela</a:t>
            </a:r>
            <a:r>
              <a:rPr lang="pt-BR" sz="2400" dirty="0"/>
              <a:t>;</a:t>
            </a:r>
          </a:p>
          <a:p>
            <a:pPr marL="342900" indent="-342900" algn="just">
              <a:spcAft>
                <a:spcPts val="1200"/>
              </a:spcAft>
              <a:buFont typeface="Wingdings" panose="05000000000000000000" pitchFamily="2" charset="2"/>
              <a:buChar char="§"/>
            </a:pPr>
            <a:r>
              <a:rPr lang="pt-BR" sz="2400" b="1" i="1" dirty="0"/>
              <a:t> </a:t>
            </a:r>
            <a:r>
              <a:rPr lang="pt-BR" sz="2400" b="1" i="1" dirty="0" smtClean="0">
                <a:solidFill>
                  <a:srgbClr val="7030A0"/>
                </a:solidFill>
              </a:rPr>
              <a:t>procurar_intervalo</a:t>
            </a:r>
            <a:r>
              <a:rPr lang="pt-BR" sz="2400" b="1" i="1" dirty="0" smtClean="0">
                <a:solidFill>
                  <a:srgbClr val="00B050"/>
                </a:solidFill>
              </a:rPr>
              <a:t> </a:t>
            </a:r>
            <a:r>
              <a:rPr lang="pt-BR" sz="2400" dirty="0" smtClean="0"/>
              <a:t>– </a:t>
            </a:r>
            <a:r>
              <a:rPr lang="pt-BR" sz="2400" dirty="0"/>
              <a:t>Equivale ao tipo de correspondência do retorno: aproximada ou exata.</a:t>
            </a:r>
          </a:p>
        </p:txBody>
      </p:sp>
    </p:spTree>
    <p:extLst>
      <p:ext uri="{BB962C8B-B14F-4D97-AF65-F5344CB8AC3E}">
        <p14:creationId xmlns:p14="http://schemas.microsoft.com/office/powerpoint/2010/main" val="50993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fade">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animEffect transition="in" filter="fade">
                                      <p:cBhvr>
                                        <p:cTn id="15" dur="500"/>
                                        <p:tgtEl>
                                          <p:spTgt spid="1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xEl>
                                              <p:pRg st="4" end="4"/>
                                            </p:txEl>
                                          </p:spTgt>
                                        </p:tgtEl>
                                        <p:attrNameLst>
                                          <p:attrName>style.visibility</p:attrName>
                                        </p:attrNameLst>
                                      </p:cBhvr>
                                      <p:to>
                                        <p:strVal val="visible"/>
                                      </p:to>
                                    </p:set>
                                    <p:animEffect transition="in" filter="fade">
                                      <p:cBhvr>
                                        <p:cTn id="18"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21" name="Rectangle 13">
            <a:extLst>
              <a:ext uri="{FF2B5EF4-FFF2-40B4-BE49-F238E27FC236}">
                <a16:creationId xmlns=""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283551" y="4633546"/>
            <a:ext cx="8579094"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15">
            <a:extLst>
              <a:ext uri="{FF2B5EF4-FFF2-40B4-BE49-F238E27FC236}">
                <a16:creationId xmlns=""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657350" y="5738691"/>
            <a:ext cx="58293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 xmlns:a16="http://schemas.microsoft.com/office/drawing/2014/main" id="{940731DB-75A9-4539-9853-59D2E7F80D9A}"/>
              </a:ext>
            </a:extLst>
          </p:cNvPr>
          <p:cNvSpPr txBox="1">
            <a:spLocks/>
          </p:cNvSpPr>
          <p:nvPr/>
        </p:nvSpPr>
        <p:spPr>
          <a:xfrm>
            <a:off x="395653" y="4756638"/>
            <a:ext cx="8354891"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700" dirty="0">
                <a:solidFill>
                  <a:schemeClr val="bg1"/>
                </a:solidFill>
              </a:rPr>
              <a:t>Exemplo – PROCH</a:t>
            </a:r>
          </a:p>
        </p:txBody>
      </p:sp>
      <p:pic>
        <p:nvPicPr>
          <p:cNvPr id="2" name="Imagem 1"/>
          <p:cNvPicPr>
            <a:picLocks noChangeAspect="1"/>
          </p:cNvPicPr>
          <p:nvPr/>
        </p:nvPicPr>
        <p:blipFill>
          <a:blip r:embed="rId3"/>
          <a:stretch>
            <a:fillRect/>
          </a:stretch>
        </p:blipFill>
        <p:spPr>
          <a:xfrm>
            <a:off x="140018" y="1215457"/>
            <a:ext cx="8863965" cy="1204913"/>
          </a:xfrm>
          <a:prstGeom prst="rect">
            <a:avLst/>
          </a:prstGeom>
        </p:spPr>
      </p:pic>
      <p:pic>
        <p:nvPicPr>
          <p:cNvPr id="5" name="Imagem 4"/>
          <p:cNvPicPr>
            <a:picLocks noChangeAspect="1"/>
          </p:cNvPicPr>
          <p:nvPr/>
        </p:nvPicPr>
        <p:blipFill>
          <a:blip r:embed="rId4"/>
          <a:stretch>
            <a:fillRect/>
          </a:stretch>
        </p:blipFill>
        <p:spPr>
          <a:xfrm>
            <a:off x="1476375" y="2986765"/>
            <a:ext cx="6191250" cy="714375"/>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8" name="Imagem 7"/>
          <p:cNvPicPr>
            <a:picLocks noChangeAspect="1"/>
          </p:cNvPicPr>
          <p:nvPr/>
        </p:nvPicPr>
        <p:blipFill>
          <a:blip r:embed="rId5"/>
          <a:stretch>
            <a:fillRect/>
          </a:stretch>
        </p:blipFill>
        <p:spPr>
          <a:xfrm>
            <a:off x="1476375" y="2986764"/>
            <a:ext cx="6191250" cy="714376"/>
          </a:xfrm>
          <a:prstGeom prst="rect">
            <a:avLst/>
          </a:prstGeom>
        </p:spPr>
      </p:pic>
      <p:pic>
        <p:nvPicPr>
          <p:cNvPr id="9" name="Imagem 8"/>
          <p:cNvPicPr>
            <a:picLocks noChangeAspect="1"/>
          </p:cNvPicPr>
          <p:nvPr/>
        </p:nvPicPr>
        <p:blipFill>
          <a:blip r:embed="rId6"/>
          <a:stretch>
            <a:fillRect/>
          </a:stretch>
        </p:blipFill>
        <p:spPr>
          <a:xfrm>
            <a:off x="140018" y="1215456"/>
            <a:ext cx="8863965" cy="1204914"/>
          </a:xfrm>
          <a:prstGeom prst="rect">
            <a:avLst/>
          </a:prstGeom>
        </p:spPr>
      </p:pic>
      <p:pic>
        <p:nvPicPr>
          <p:cNvPr id="11" name="Imagem 1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476375" y="2986063"/>
            <a:ext cx="6191250" cy="715077"/>
          </a:xfrm>
          <a:prstGeom prst="rect">
            <a:avLst/>
          </a:prstGeom>
        </p:spPr>
      </p:pic>
      <p:pic>
        <p:nvPicPr>
          <p:cNvPr id="13" name="Imagem 1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476376" y="2986063"/>
            <a:ext cx="6191250" cy="715077"/>
          </a:xfrm>
          <a:prstGeom prst="rect">
            <a:avLst/>
          </a:prstGeom>
        </p:spPr>
      </p:pic>
      <p:pic>
        <p:nvPicPr>
          <p:cNvPr id="15" name="Imagem 14"/>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476375" y="2986064"/>
            <a:ext cx="6753225" cy="715076"/>
          </a:xfrm>
          <a:prstGeom prst="rect">
            <a:avLst/>
          </a:prstGeom>
        </p:spPr>
      </p:pic>
      <p:pic>
        <p:nvPicPr>
          <p:cNvPr id="16" name="Imagem 15"/>
          <p:cNvPicPr>
            <a:picLocks noChangeAspect="1"/>
          </p:cNvPicPr>
          <p:nvPr/>
        </p:nvPicPr>
        <p:blipFill>
          <a:blip r:embed="rId10"/>
          <a:stretch>
            <a:fillRect/>
          </a:stretch>
        </p:blipFill>
        <p:spPr>
          <a:xfrm>
            <a:off x="1476374" y="2986062"/>
            <a:ext cx="6191251" cy="715078"/>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17" name="Imagem 16"/>
          <p:cNvPicPr>
            <a:picLocks noChangeAspect="1"/>
          </p:cNvPicPr>
          <p:nvPr/>
        </p:nvPicPr>
        <p:blipFill>
          <a:blip r:embed="rId11"/>
          <a:stretch>
            <a:fillRect/>
          </a:stretch>
        </p:blipFill>
        <p:spPr>
          <a:xfrm>
            <a:off x="140018" y="1215528"/>
            <a:ext cx="8863965" cy="1204841"/>
          </a:xfrm>
          <a:prstGeom prst="rect">
            <a:avLst/>
          </a:prstGeom>
        </p:spPr>
      </p:pic>
    </p:spTree>
    <p:extLst>
      <p:ext uri="{BB962C8B-B14F-4D97-AF65-F5344CB8AC3E}">
        <p14:creationId xmlns:p14="http://schemas.microsoft.com/office/powerpoint/2010/main" val="336778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592602" y="2121187"/>
            <a:ext cx="8066389" cy="3739485"/>
          </a:xfrm>
          <a:prstGeom prst="rect">
            <a:avLst/>
          </a:prstGeom>
          <a:noFill/>
        </p:spPr>
        <p:txBody>
          <a:bodyPr wrap="square" rtlCol="0">
            <a:spAutoFit/>
          </a:bodyPr>
          <a:lstStyle/>
          <a:p>
            <a:pPr marL="360363" indent="-360363" algn="just">
              <a:spcAft>
                <a:spcPts val="1800"/>
              </a:spcAft>
              <a:buFont typeface="Wingdings" panose="05000000000000000000" pitchFamily="2" charset="2"/>
              <a:buChar char="§"/>
            </a:pPr>
            <a:r>
              <a:rPr lang="pt-BR" sz="2400" dirty="0"/>
              <a:t>Para realizar a pesquisa com </a:t>
            </a:r>
            <a:r>
              <a:rPr lang="pt-BR" sz="2400" b="1" dirty="0"/>
              <a:t>valores aproximados</a:t>
            </a:r>
            <a:r>
              <a:rPr lang="pt-BR" sz="2400" dirty="0"/>
              <a:t>, é necessário deixar a </a:t>
            </a:r>
            <a:r>
              <a:rPr lang="pt-BR" sz="2400" dirty="0" smtClean="0"/>
              <a:t>coluna/linha </a:t>
            </a:r>
            <a:r>
              <a:rPr lang="pt-BR" sz="2400" dirty="0"/>
              <a:t>de pesquisa em ordem </a:t>
            </a:r>
            <a:r>
              <a:rPr lang="pt-BR" sz="2400" b="1" dirty="0">
                <a:solidFill>
                  <a:schemeClr val="accent5"/>
                </a:solidFill>
              </a:rPr>
              <a:t>crescente ou alfabética</a:t>
            </a:r>
            <a:r>
              <a:rPr lang="pt-BR" sz="2400" dirty="0"/>
              <a:t>.</a:t>
            </a:r>
          </a:p>
          <a:p>
            <a:pPr marL="360363" indent="-360363" algn="just">
              <a:spcAft>
                <a:spcPts val="1800"/>
              </a:spcAft>
              <a:buFont typeface="Wingdings" panose="05000000000000000000" pitchFamily="2" charset="2"/>
              <a:buChar char="§"/>
            </a:pPr>
            <a:r>
              <a:rPr lang="pt-BR" sz="2400" dirty="0"/>
              <a:t>A função </a:t>
            </a:r>
            <a:r>
              <a:rPr lang="pt-BR" sz="2400" b="1" dirty="0"/>
              <a:t>PROCV</a:t>
            </a:r>
            <a:r>
              <a:rPr lang="pt-BR" sz="2400" dirty="0"/>
              <a:t> não pesquisa ou retorna valores que estiverem </a:t>
            </a:r>
            <a:r>
              <a:rPr lang="pt-BR" sz="2400" b="1" dirty="0">
                <a:solidFill>
                  <a:schemeClr val="accent5"/>
                </a:solidFill>
              </a:rPr>
              <a:t>à esquerda da coluna</a:t>
            </a:r>
            <a:r>
              <a:rPr lang="pt-BR" sz="2400" dirty="0"/>
              <a:t> que está sendo procurado.</a:t>
            </a:r>
          </a:p>
          <a:p>
            <a:pPr marL="360363" indent="-360363" algn="just">
              <a:spcAft>
                <a:spcPts val="1800"/>
              </a:spcAft>
              <a:buFont typeface="Wingdings" panose="05000000000000000000" pitchFamily="2" charset="2"/>
              <a:buChar char="§"/>
            </a:pPr>
            <a:r>
              <a:rPr lang="pt-BR" sz="2400" dirty="0"/>
              <a:t>A função </a:t>
            </a:r>
            <a:r>
              <a:rPr lang="pt-BR" sz="2400" b="1" dirty="0"/>
              <a:t>PROCH</a:t>
            </a:r>
            <a:r>
              <a:rPr lang="pt-BR" sz="2400" dirty="0"/>
              <a:t> não pesquisa ou retorna valores que estiverem </a:t>
            </a:r>
            <a:r>
              <a:rPr lang="pt-BR" sz="2400" b="1" dirty="0">
                <a:solidFill>
                  <a:schemeClr val="accent5"/>
                </a:solidFill>
              </a:rPr>
              <a:t>acima da linha</a:t>
            </a:r>
            <a:r>
              <a:rPr lang="pt-BR" sz="2400" dirty="0"/>
              <a:t> que está sendo procurado.</a:t>
            </a:r>
          </a:p>
          <a:p>
            <a:pPr marL="360363" indent="-360363" algn="just">
              <a:spcAft>
                <a:spcPts val="1800"/>
              </a:spcAft>
              <a:buFont typeface="Wingdings" panose="05000000000000000000" pitchFamily="2" charset="2"/>
              <a:buChar char="§"/>
            </a:pPr>
            <a:endParaRPr lang="pt-BR" sz="2400" dirty="0"/>
          </a:p>
        </p:txBody>
      </p:sp>
      <p:sp>
        <p:nvSpPr>
          <p:cNvPr id="5" name="Título 1">
            <a:extLst>
              <a:ext uri="{FF2B5EF4-FFF2-40B4-BE49-F238E27FC236}">
                <a16:creationId xmlns="" xmlns:a16="http://schemas.microsoft.com/office/drawing/2014/main" id="{95B9DDC2-055B-4FB1-B610-DECE49320197}"/>
              </a:ext>
            </a:extLst>
          </p:cNvPr>
          <p:cNvSpPr txBox="1">
            <a:spLocks/>
          </p:cNvSpPr>
          <p:nvPr/>
        </p:nvSpPr>
        <p:spPr>
          <a:xfrm>
            <a:off x="1802424" y="713872"/>
            <a:ext cx="7886700"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PROC, PROCV e PROCH</a:t>
            </a:r>
            <a:endParaRPr lang="pt-BR" dirty="0"/>
          </a:p>
        </p:txBody>
      </p:sp>
      <p:pic>
        <p:nvPicPr>
          <p:cNvPr id="6" name="Imagem 5">
            <a:extLst>
              <a:ext uri="{FF2B5EF4-FFF2-40B4-BE49-F238E27FC236}">
                <a16:creationId xmlns:xdr="http://schemas.openxmlformats.org/drawingml/2006/spreadsheetDrawing" xmlns="" xmlns:a16="http://schemas.microsoft.com/office/drawing/2014/main" xmlns:lc="http://schemas.openxmlformats.org/drawingml/2006/lockedCanvas" id="{2AAAF748-8A8F-42DF-A7D3-4F7A0910B376}"/>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66226" y="900372"/>
            <a:ext cx="963305" cy="896023"/>
          </a:xfrm>
          <a:prstGeom prst="rect">
            <a:avLst/>
          </a:prstGeom>
        </p:spPr>
      </p:pic>
      <p:pic>
        <p:nvPicPr>
          <p:cNvPr id="7" name="Imagem 6">
            <a:extLst>
              <a:ext uri="{FF2B5EF4-FFF2-40B4-BE49-F238E27FC236}">
                <a16:creationId xmlns:xdr="http://schemas.openxmlformats.org/drawingml/2006/spreadsheetDrawing" xmlns="" xmlns:a16="http://schemas.microsoft.com/office/drawing/2014/main" xmlns:lc="http://schemas.openxmlformats.org/drawingml/2006/lockedCanvas" id="{2AAAF748-8A8F-42DF-A7D3-4F7A0910B376}"/>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583660" y="902701"/>
            <a:ext cx="963305" cy="896023"/>
          </a:xfrm>
          <a:prstGeom prst="rect">
            <a:avLst/>
          </a:prstGeom>
        </p:spPr>
      </p:pic>
    </p:spTree>
    <p:extLst>
      <p:ext uri="{BB962C8B-B14F-4D97-AF65-F5344CB8AC3E}">
        <p14:creationId xmlns:p14="http://schemas.microsoft.com/office/powerpoint/2010/main" val="3931747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66379" cy="6858000"/>
          </a:xfrm>
          <a:prstGeom prst="rect">
            <a:avLst/>
          </a:prstGeom>
        </p:spPr>
      </p:pic>
      <p:sp>
        <p:nvSpPr>
          <p:cNvPr id="8" name="Retângulo 7"/>
          <p:cNvSpPr/>
          <p:nvPr/>
        </p:nvSpPr>
        <p:spPr>
          <a:xfrm>
            <a:off x="-1" y="4079114"/>
            <a:ext cx="6159500" cy="812800"/>
          </a:xfrm>
          <a:prstGeom prst="rect">
            <a:avLst/>
          </a:prstGeom>
          <a:gradFill>
            <a:gsLst>
              <a:gs pos="82000">
                <a:schemeClr val="tx1">
                  <a:alpha val="30000"/>
                </a:schemeClr>
              </a:gs>
              <a:gs pos="7000">
                <a:schemeClr val="tx1">
                  <a:alpha val="30000"/>
                </a:schemeClr>
              </a:gs>
              <a:gs pos="100000">
                <a:schemeClr val="tx1">
                  <a:alpha val="0"/>
                </a:schemeClr>
              </a:gs>
            </a:gsLst>
            <a:lin ang="0" scaled="0"/>
          </a:gra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4" name="Retângulo 3"/>
          <p:cNvSpPr/>
          <p:nvPr/>
        </p:nvSpPr>
        <p:spPr>
          <a:xfrm>
            <a:off x="161018" y="4023849"/>
            <a:ext cx="5436104" cy="923330"/>
          </a:xfrm>
          <a:prstGeom prst="rect">
            <a:avLst/>
          </a:prstGeom>
          <a:noFill/>
          <a:effectLst>
            <a:outerShdw blurRad="50800" dist="50800" dir="3600000" algn="ctr" rotWithShape="0">
              <a:schemeClr val="tx1"/>
            </a:outerShdw>
          </a:effectLst>
        </p:spPr>
        <p:txBody>
          <a:bodyPr wrap="none" lIns="91440" tIns="45720" rIns="91440" bIns="45720">
            <a:spAutoFit/>
          </a:bodyPr>
          <a:lstStyle/>
          <a:p>
            <a:pPr algn="ctr"/>
            <a:r>
              <a:rPr lang="pt-BR" sz="5400" b="0" cap="none" spc="0" dirty="0">
                <a:ln w="0"/>
                <a:solidFill>
                  <a:schemeClr val="bg1"/>
                </a:solidFill>
                <a:effectLst>
                  <a:outerShdw blurRad="38100" dist="19050" dir="2700000" algn="tl" rotWithShape="0">
                    <a:schemeClr val="dk1">
                      <a:alpha val="40000"/>
                    </a:schemeClr>
                  </a:outerShdw>
                </a:effectLst>
              </a:rPr>
              <a:t>VAMOS PRATICAR!</a:t>
            </a:r>
          </a:p>
        </p:txBody>
      </p:sp>
    </p:spTree>
    <p:extLst>
      <p:ext uri="{BB962C8B-B14F-4D97-AF65-F5344CB8AC3E}">
        <p14:creationId xmlns:p14="http://schemas.microsoft.com/office/powerpoint/2010/main" val="25787089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de cantos arredondados 1"/>
          <p:cNvSpPr/>
          <p:nvPr/>
        </p:nvSpPr>
        <p:spPr>
          <a:xfrm>
            <a:off x="3461654" y="1783877"/>
            <a:ext cx="5747664" cy="175405"/>
          </a:xfrm>
          <a:prstGeom prst="roundRect">
            <a:avLst/>
          </a:prstGeom>
          <a:solidFill>
            <a:srgbClr val="49B5DB"/>
          </a:solidFill>
          <a:effectLst>
            <a:outerShdw blurRad="50800" dist="25400" dir="5400000" algn="ctr" rotWithShape="0">
              <a:prstClr val="black">
                <a:alpha val="64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pt-BR" sz="4400" dirty="0">
              <a:solidFill>
                <a:srgbClr val="002060"/>
              </a:solidFill>
              <a:cs typeface="Andalus" panose="02020603050405020304" pitchFamily="18" charset="-78"/>
            </a:endParaRPr>
          </a:p>
        </p:txBody>
      </p:sp>
      <p:sp>
        <p:nvSpPr>
          <p:cNvPr id="3" name="Arredondar Retângulo em um Canto Diagonal 2"/>
          <p:cNvSpPr/>
          <p:nvPr/>
        </p:nvSpPr>
        <p:spPr>
          <a:xfrm>
            <a:off x="2000471" y="3699254"/>
            <a:ext cx="5143057" cy="954315"/>
          </a:xfrm>
          <a:prstGeom prst="round2DiagRect">
            <a:avLst>
              <a:gd name="adj1" fmla="val 0"/>
              <a:gd name="adj2" fmla="val 0"/>
            </a:avLst>
          </a:prstGeom>
          <a:solidFill>
            <a:schemeClr val="bg1">
              <a:alpha val="73000"/>
            </a:schemeClr>
          </a:solidFill>
          <a:effectLst>
            <a:outerShdw blurRad="63500" sx="102000" sy="102000" algn="ctr" rotWithShape="0">
              <a:prstClr val="black">
                <a:alpha val="40000"/>
              </a:prstClr>
            </a:outerShdw>
          </a:effectLst>
        </p:spPr>
        <p:txBody>
          <a:bodyPr vert="horz" lIns="91440" tIns="45720" rIns="91440" bIns="45720" rtlCol="0" anchor="ctr" anchorCtr="0">
            <a:noAutofit/>
          </a:bodyPr>
          <a:lstStyle/>
          <a:p>
            <a:pPr algn="ctr"/>
            <a:r>
              <a:rPr lang="pt-BR" sz="4000" b="1" dirty="0">
                <a:ln>
                  <a:solidFill>
                    <a:schemeClr val="bg1">
                      <a:lumMod val="65000"/>
                    </a:schemeClr>
                  </a:solidFill>
                </a:ln>
                <a:solidFill>
                  <a:schemeClr val="tx1">
                    <a:alpha val="98000"/>
                  </a:schemeClr>
                </a:solidFill>
                <a:effectLst>
                  <a:outerShdw blurRad="114300" dist="50800" dir="2700000" algn="ctr" rotWithShape="0">
                    <a:schemeClr val="bg1"/>
                  </a:outerShdw>
                </a:effectLst>
                <a:latin typeface="+mn-lt"/>
                <a:cs typeface="Andalus" panose="02020603050405020304" pitchFamily="18" charset="-78"/>
              </a:rPr>
              <a:t>Até a próxima Oficina!</a:t>
            </a:r>
          </a:p>
        </p:txBody>
      </p:sp>
      <p:sp>
        <p:nvSpPr>
          <p:cNvPr id="4" name="Retângulo de cantos arredondados 3"/>
          <p:cNvSpPr/>
          <p:nvPr/>
        </p:nvSpPr>
        <p:spPr>
          <a:xfrm>
            <a:off x="754912" y="775855"/>
            <a:ext cx="8454405" cy="813102"/>
          </a:xfrm>
          <a:prstGeom prst="roundRect">
            <a:avLst>
              <a:gd name="adj" fmla="val 4422"/>
            </a:avLst>
          </a:prstGeom>
          <a:solidFill>
            <a:srgbClr val="49B5DB"/>
          </a:solidFill>
          <a:effectLst>
            <a:outerShdw blurRad="50800" dist="25400" dir="5400000" algn="ctr" rotWithShape="0">
              <a:prstClr val="black">
                <a:alpha val="64000"/>
              </a:prstClr>
            </a:outerShdw>
          </a:effectLst>
        </p:spPr>
        <p:txBody>
          <a:bodyPr vert="horz" lIns="91440" tIns="45720" rIns="91440" bIns="45720" rtlCol="0" anchor="ctr" anchorCtr="0">
            <a:noAutofit/>
          </a:bodyPr>
          <a:lstStyle/>
          <a:p>
            <a:pPr algn="ctr"/>
            <a:r>
              <a:rPr lang="pt-BR" sz="2400" b="1" dirty="0">
                <a:ln w="3175">
                  <a:noFill/>
                </a:ln>
                <a:solidFill>
                  <a:schemeClr val="bg1"/>
                </a:solidFill>
                <a:effectLst>
                  <a:outerShdw blurRad="38100" dist="38100" dir="2700000" algn="tl">
                    <a:srgbClr val="000000">
                      <a:alpha val="43137"/>
                    </a:srgbClr>
                  </a:outerShdw>
                </a:effectLst>
                <a:cs typeface="Andalus" panose="02020603050405020304" pitchFamily="18" charset="-78"/>
              </a:rPr>
              <a:t>Funções de data, hora e formato (máscara).</a:t>
            </a:r>
          </a:p>
        </p:txBody>
      </p:sp>
      <p:sp>
        <p:nvSpPr>
          <p:cNvPr id="5" name="Retângulo de cantos arredondados 4"/>
          <p:cNvSpPr/>
          <p:nvPr/>
        </p:nvSpPr>
        <p:spPr>
          <a:xfrm>
            <a:off x="-65317" y="6393541"/>
            <a:ext cx="3526971" cy="185057"/>
          </a:xfrm>
          <a:prstGeom prst="roundRect">
            <a:avLst/>
          </a:prstGeom>
          <a:solidFill>
            <a:srgbClr val="49B5DB"/>
          </a:solidFill>
          <a:effectLst>
            <a:outerShdw blurRad="50800" dist="25400" dir="5400000" algn="ctr" rotWithShape="0">
              <a:prstClr val="black">
                <a:alpha val="64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pt-BR" sz="4400" dirty="0">
              <a:solidFill>
                <a:srgbClr val="002060"/>
              </a:solidFill>
              <a:cs typeface="Andalus" panose="02020603050405020304" pitchFamily="18" charset="-78"/>
            </a:endParaRPr>
          </a:p>
        </p:txBody>
      </p:sp>
    </p:spTree>
    <p:extLst>
      <p:ext uri="{BB962C8B-B14F-4D97-AF65-F5344CB8AC3E}">
        <p14:creationId xmlns:p14="http://schemas.microsoft.com/office/powerpoint/2010/main" val="421684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1+#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250" fill="hold"/>
                                        <p:tgtEl>
                                          <p:spTgt spid="2"/>
                                        </p:tgtEl>
                                        <p:attrNameLst>
                                          <p:attrName>ppt_x</p:attrName>
                                        </p:attrNameLst>
                                      </p:cBhvr>
                                      <p:tavLst>
                                        <p:tav tm="0">
                                          <p:val>
                                            <p:strVal val="1+#ppt_w/2"/>
                                          </p:val>
                                        </p:tav>
                                        <p:tav tm="100000">
                                          <p:val>
                                            <p:strVal val="#ppt_x"/>
                                          </p:val>
                                        </p:tav>
                                      </p:tavLst>
                                    </p:anim>
                                    <p:anim calcmode="lin" valueType="num">
                                      <p:cBhvr additive="base">
                                        <p:cTn id="12" dur="1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decel="6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250" fill="hold"/>
                                        <p:tgtEl>
                                          <p:spTgt spid="5"/>
                                        </p:tgtEl>
                                        <p:attrNameLst>
                                          <p:attrName>ppt_x</p:attrName>
                                        </p:attrNameLst>
                                      </p:cBhvr>
                                      <p:tavLst>
                                        <p:tav tm="0">
                                          <p:val>
                                            <p:strVal val="0-#ppt_w/2"/>
                                          </p:val>
                                        </p:tav>
                                        <p:tav tm="100000">
                                          <p:val>
                                            <p:strVal val="#ppt_x"/>
                                          </p:val>
                                        </p:tav>
                                      </p:tavLst>
                                    </p:anim>
                                    <p:anim calcmode="lin" valueType="num">
                                      <p:cBhvr additive="base">
                                        <p:cTn id="16" dur="1250" fill="hold"/>
                                        <p:tgtEl>
                                          <p:spTgt spid="5"/>
                                        </p:tgtEl>
                                        <p:attrNameLst>
                                          <p:attrName>ppt_y</p:attrName>
                                        </p:attrNameLst>
                                      </p:cBhvr>
                                      <p:tavLst>
                                        <p:tav tm="0">
                                          <p:val>
                                            <p:strVal val="#ppt_y"/>
                                          </p:val>
                                        </p:tav>
                                        <p:tav tm="100000">
                                          <p:val>
                                            <p:strVal val="#ppt_y"/>
                                          </p:val>
                                        </p:tav>
                                      </p:tavLst>
                                    </p:anim>
                                  </p:childTnLst>
                                </p:cTn>
                              </p:par>
                              <p:par>
                                <p:cTn id="17" presetID="47" presetClass="entr" presetSubtype="0" fill="hold" grpId="0" nodeType="withEffect">
                                  <p:stCondLst>
                                    <p:cond delay="10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750"/>
                                        <p:tgtEl>
                                          <p:spTgt spid="3"/>
                                        </p:tgtEl>
                                      </p:cBhvr>
                                    </p:animEffect>
                                    <p:anim calcmode="lin" valueType="num">
                                      <p:cBhvr>
                                        <p:cTn id="20" dur="750" fill="hold"/>
                                        <p:tgtEl>
                                          <p:spTgt spid="3"/>
                                        </p:tgtEl>
                                        <p:attrNameLst>
                                          <p:attrName>ppt_x</p:attrName>
                                        </p:attrNameLst>
                                      </p:cBhvr>
                                      <p:tavLst>
                                        <p:tav tm="0">
                                          <p:val>
                                            <p:strVal val="#ppt_x"/>
                                          </p:val>
                                        </p:tav>
                                        <p:tav tm="100000">
                                          <p:val>
                                            <p:strVal val="#ppt_x"/>
                                          </p:val>
                                        </p:tav>
                                      </p:tavLst>
                                    </p:anim>
                                    <p:anim calcmode="lin" valueType="num">
                                      <p:cBhvr>
                                        <p:cTn id="21" dur="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036" y="-15240"/>
            <a:ext cx="9149035" cy="6888480"/>
          </a:xfrm>
          <a:prstGeom prst="rect">
            <a:avLst/>
          </a:prstGeom>
        </p:spPr>
      </p:pic>
      <p:grpSp>
        <p:nvGrpSpPr>
          <p:cNvPr id="12" name="Grupo 11"/>
          <p:cNvGrpSpPr/>
          <p:nvPr/>
        </p:nvGrpSpPr>
        <p:grpSpPr>
          <a:xfrm>
            <a:off x="5599797" y="152952"/>
            <a:ext cx="2934186" cy="1553473"/>
            <a:chOff x="5679282" y="255662"/>
            <a:chExt cx="2626518" cy="1553473"/>
          </a:xfrm>
        </p:grpSpPr>
        <p:sp>
          <p:nvSpPr>
            <p:cNvPr id="11" name="Retângulo 10"/>
            <p:cNvSpPr/>
            <p:nvPr/>
          </p:nvSpPr>
          <p:spPr>
            <a:xfrm>
              <a:off x="5691188" y="255662"/>
              <a:ext cx="2614612" cy="1107996"/>
            </a:xfrm>
            <a:prstGeom prst="rect">
              <a:avLst/>
            </a:prstGeom>
            <a:noFill/>
          </p:spPr>
          <p:txBody>
            <a:bodyPr wrap="square" lIns="91440" tIns="45720" rIns="91440" bIns="45720">
              <a:spAutoFit/>
            </a:bodyPr>
            <a:lstStyle/>
            <a:p>
              <a:pPr algn="ctr"/>
              <a:r>
                <a:rPr lang="pt-BR" sz="6600" spc="-150" dirty="0">
                  <a:ln w="0"/>
                  <a:solidFill>
                    <a:srgbClr val="1D7244"/>
                  </a:solidFill>
                  <a:effectLst>
                    <a:outerShdw blurRad="38100" dist="19050" dir="2700000" algn="tl" rotWithShape="0">
                      <a:schemeClr val="dk1">
                        <a:alpha val="40000"/>
                      </a:schemeClr>
                    </a:outerShdw>
                  </a:effectLst>
                </a:rPr>
                <a:t>EXCEL</a:t>
              </a:r>
              <a:endParaRPr lang="pt-BR" sz="5400" b="0" cap="none" spc="-150" dirty="0">
                <a:ln w="0"/>
                <a:solidFill>
                  <a:srgbClr val="1D7244"/>
                </a:solidFill>
                <a:effectLst>
                  <a:outerShdw blurRad="38100" dist="19050" dir="2700000" algn="tl" rotWithShape="0">
                    <a:schemeClr val="dk1">
                      <a:alpha val="40000"/>
                    </a:schemeClr>
                  </a:outerShdw>
                </a:effectLst>
              </a:endParaRPr>
            </a:p>
          </p:txBody>
        </p:sp>
        <p:sp>
          <p:nvSpPr>
            <p:cNvPr id="14" name="Retângulo 13"/>
            <p:cNvSpPr/>
            <p:nvPr/>
          </p:nvSpPr>
          <p:spPr>
            <a:xfrm>
              <a:off x="5679282" y="1162804"/>
              <a:ext cx="2614612" cy="646331"/>
            </a:xfrm>
            <a:prstGeom prst="rect">
              <a:avLst/>
            </a:prstGeom>
            <a:noFill/>
          </p:spPr>
          <p:txBody>
            <a:bodyPr wrap="square" lIns="91440" tIns="45720" rIns="91440" bIns="45720">
              <a:spAutoFit/>
            </a:bodyPr>
            <a:lstStyle/>
            <a:p>
              <a:pPr algn="ctr"/>
              <a:r>
                <a:rPr lang="pt-BR" sz="3600" dirty="0">
                  <a:ln w="0"/>
                  <a:effectLst>
                    <a:outerShdw blurRad="38100" dist="19050" dir="2700000" algn="tl" rotWithShape="0">
                      <a:schemeClr val="dk1">
                        <a:alpha val="40000"/>
                      </a:schemeClr>
                    </a:outerShdw>
                  </a:effectLst>
                </a:rPr>
                <a:t>Módulo I</a:t>
              </a:r>
              <a:endParaRPr lang="pt-BR" sz="2800" b="0" cap="none" dirty="0">
                <a:ln w="0"/>
                <a:effectLst>
                  <a:outerShdw blurRad="38100" dist="19050" dir="2700000" algn="tl" rotWithShape="0">
                    <a:schemeClr val="dk1">
                      <a:alpha val="40000"/>
                    </a:schemeClr>
                  </a:outerShdw>
                </a:effectLst>
              </a:endParaRPr>
            </a:p>
          </p:txBody>
        </p:sp>
      </p:grpSp>
      <p:sp>
        <p:nvSpPr>
          <p:cNvPr id="13" name="Retângulo 12"/>
          <p:cNvSpPr/>
          <p:nvPr/>
        </p:nvSpPr>
        <p:spPr>
          <a:xfrm>
            <a:off x="5451985" y="2967335"/>
            <a:ext cx="2922147" cy="923330"/>
          </a:xfrm>
          <a:prstGeom prst="rect">
            <a:avLst/>
          </a:prstGeom>
          <a:noFill/>
        </p:spPr>
        <p:txBody>
          <a:bodyPr wrap="none" lIns="91440" tIns="45720" rIns="91440" bIns="45720">
            <a:spAutoFit/>
          </a:bodyPr>
          <a:lstStyle/>
          <a:p>
            <a:pPr algn="ctr"/>
            <a:r>
              <a:rPr lang="pt-BR" sz="5400" dirty="0">
                <a:ln w="0"/>
                <a:effectLst>
                  <a:outerShdw blurRad="38100" dist="19050" dir="2700000" algn="tl" rotWithShape="0">
                    <a:schemeClr val="dk1">
                      <a:alpha val="40000"/>
                    </a:schemeClr>
                  </a:outerShdw>
                </a:effectLst>
              </a:rPr>
              <a:t>Regulares</a:t>
            </a:r>
            <a:endParaRPr lang="pt-BR" sz="5400" b="0" cap="none" spc="0" dirty="0">
              <a:ln w="0"/>
              <a:solidFill>
                <a:schemeClr val="tx1"/>
              </a:solidFill>
              <a:effectLst>
                <a:outerShdw blurRad="38100" dist="19050" dir="2700000" algn="tl" rotWithShape="0">
                  <a:schemeClr val="dk1">
                    <a:alpha val="40000"/>
                  </a:schemeClr>
                </a:outerShdw>
              </a:effectLst>
            </a:endParaRPr>
          </a:p>
        </p:txBody>
      </p:sp>
      <p:sp>
        <p:nvSpPr>
          <p:cNvPr id="8" name="Retângulo 7"/>
          <p:cNvSpPr/>
          <p:nvPr/>
        </p:nvSpPr>
        <p:spPr>
          <a:xfrm>
            <a:off x="4939618" y="4898566"/>
            <a:ext cx="4073753" cy="1384995"/>
          </a:xfrm>
          <a:prstGeom prst="rect">
            <a:avLst/>
          </a:prstGeom>
          <a:noFill/>
          <a:effectLst>
            <a:outerShdw dir="5400000" algn="ctr" rotWithShape="0">
              <a:schemeClr val="tx1"/>
            </a:outerShdw>
          </a:effectLst>
        </p:spPr>
        <p:txBody>
          <a:bodyPr wrap="square" lIns="91440" tIns="45720" rIns="91440" bIns="45720">
            <a:spAutoFit/>
          </a:bodyPr>
          <a:lstStyle/>
          <a:p>
            <a:pPr marL="457200" indent="-457200">
              <a:buFont typeface="Arial" panose="020B0604020202020204" pitchFamily="34" charset="0"/>
              <a:buChar char="•"/>
            </a:pPr>
            <a:r>
              <a:rPr lang="pt-BR" sz="2800" dirty="0"/>
              <a:t>Entendendo os Erros</a:t>
            </a:r>
          </a:p>
          <a:p>
            <a:pPr marL="457200" indent="-457200">
              <a:buFont typeface="Arial" panose="020B0604020202020204" pitchFamily="34" charset="0"/>
              <a:buChar char="•"/>
            </a:pPr>
            <a:r>
              <a:rPr lang="pt-BR" sz="2800" dirty="0"/>
              <a:t>Função SEERRO</a:t>
            </a:r>
          </a:p>
          <a:p>
            <a:pPr marL="457200" indent="-457200">
              <a:buFont typeface="Arial" panose="020B0604020202020204" pitchFamily="34" charset="0"/>
              <a:buChar char="•"/>
            </a:pPr>
            <a:r>
              <a:rPr lang="pt-BR" sz="2800" dirty="0"/>
              <a:t>Funções de Procura</a:t>
            </a:r>
          </a:p>
        </p:txBody>
      </p:sp>
    </p:spTree>
    <p:extLst>
      <p:ext uri="{BB962C8B-B14F-4D97-AF65-F5344CB8AC3E}">
        <p14:creationId xmlns:p14="http://schemas.microsoft.com/office/powerpoint/2010/main" val="9677636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hlinkClick r:id="rId3" tooltip="#DIV/0!"/>
          </p:cNvPr>
          <p:cNvSpPr txBox="1"/>
          <p:nvPr/>
        </p:nvSpPr>
        <p:spPr>
          <a:xfrm>
            <a:off x="1461780" y="3082755"/>
            <a:ext cx="269631" cy="369332"/>
          </a:xfrm>
          <a:prstGeom prst="rect">
            <a:avLst/>
          </a:prstGeom>
          <a:noFill/>
          <a:ln>
            <a:solidFill>
              <a:schemeClr val="bg1"/>
            </a:solidFill>
          </a:ln>
        </p:spPr>
        <p:txBody>
          <a:bodyPr wrap="square" rtlCol="0">
            <a:spAutoFit/>
          </a:bodyPr>
          <a:lstStyle/>
          <a:p>
            <a:r>
              <a:rPr lang="pt-BR" dirty="0"/>
              <a:t> </a:t>
            </a:r>
          </a:p>
        </p:txBody>
      </p:sp>
      <p:sp>
        <p:nvSpPr>
          <p:cNvPr id="4" name="CaixaDeTexto 3">
            <a:hlinkClick r:id="rId4" tooltip="#NOME?"/>
          </p:cNvPr>
          <p:cNvSpPr txBox="1"/>
          <p:nvPr/>
        </p:nvSpPr>
        <p:spPr>
          <a:xfrm>
            <a:off x="1413683" y="3408550"/>
            <a:ext cx="269631" cy="369332"/>
          </a:xfrm>
          <a:prstGeom prst="rect">
            <a:avLst/>
          </a:prstGeom>
          <a:noFill/>
          <a:ln>
            <a:solidFill>
              <a:schemeClr val="bg1"/>
            </a:solidFill>
          </a:ln>
        </p:spPr>
        <p:txBody>
          <a:bodyPr wrap="square" rtlCol="0">
            <a:spAutoFit/>
          </a:bodyPr>
          <a:lstStyle/>
          <a:p>
            <a:r>
              <a:rPr lang="pt-BR" dirty="0" smtClean="0"/>
              <a:t> </a:t>
            </a:r>
            <a:endParaRPr lang="pt-BR" dirty="0"/>
          </a:p>
        </p:txBody>
      </p:sp>
      <p:sp>
        <p:nvSpPr>
          <p:cNvPr id="5" name="CaixaDeTexto 4">
            <a:hlinkClick r:id="rId5" tooltip="#N/D"/>
          </p:cNvPr>
          <p:cNvSpPr txBox="1"/>
          <p:nvPr/>
        </p:nvSpPr>
        <p:spPr>
          <a:xfrm>
            <a:off x="1423500" y="3818192"/>
            <a:ext cx="269631" cy="369332"/>
          </a:xfrm>
          <a:prstGeom prst="rect">
            <a:avLst/>
          </a:prstGeom>
          <a:noFill/>
          <a:ln>
            <a:solidFill>
              <a:schemeClr val="bg1"/>
            </a:solidFill>
          </a:ln>
        </p:spPr>
        <p:txBody>
          <a:bodyPr wrap="square" rtlCol="0">
            <a:spAutoFit/>
          </a:bodyPr>
          <a:lstStyle/>
          <a:p>
            <a:r>
              <a:rPr lang="pt-BR" dirty="0" smtClean="0"/>
              <a:t> </a:t>
            </a:r>
            <a:endParaRPr lang="pt-BR" dirty="0"/>
          </a:p>
        </p:txBody>
      </p:sp>
      <p:sp>
        <p:nvSpPr>
          <p:cNvPr id="8" name="CaixaDeTexto 7">
            <a:hlinkClick r:id="rId6" tooltip="#NULO!"/>
          </p:cNvPr>
          <p:cNvSpPr txBox="1"/>
          <p:nvPr/>
        </p:nvSpPr>
        <p:spPr>
          <a:xfrm>
            <a:off x="1461781" y="4207901"/>
            <a:ext cx="269631" cy="369332"/>
          </a:xfrm>
          <a:prstGeom prst="rect">
            <a:avLst/>
          </a:prstGeom>
          <a:noFill/>
          <a:ln>
            <a:solidFill>
              <a:schemeClr val="bg1"/>
            </a:solidFill>
          </a:ln>
        </p:spPr>
        <p:txBody>
          <a:bodyPr wrap="square" rtlCol="0">
            <a:spAutoFit/>
          </a:bodyPr>
          <a:lstStyle/>
          <a:p>
            <a:r>
              <a:rPr lang="pt-BR" dirty="0" smtClean="0"/>
              <a:t> </a:t>
            </a:r>
            <a:endParaRPr lang="pt-BR" dirty="0"/>
          </a:p>
        </p:txBody>
      </p:sp>
      <p:sp>
        <p:nvSpPr>
          <p:cNvPr id="9" name="CaixaDeTexto 8">
            <a:hlinkClick r:id="rId7" tooltip="#NÚM!"/>
          </p:cNvPr>
          <p:cNvSpPr txBox="1"/>
          <p:nvPr/>
        </p:nvSpPr>
        <p:spPr>
          <a:xfrm>
            <a:off x="1413682" y="4574006"/>
            <a:ext cx="269631" cy="369332"/>
          </a:xfrm>
          <a:prstGeom prst="rect">
            <a:avLst/>
          </a:prstGeom>
          <a:noFill/>
          <a:ln>
            <a:solidFill>
              <a:schemeClr val="bg1"/>
            </a:solidFill>
          </a:ln>
        </p:spPr>
        <p:txBody>
          <a:bodyPr wrap="square" rtlCol="0">
            <a:spAutoFit/>
          </a:bodyPr>
          <a:lstStyle/>
          <a:p>
            <a:r>
              <a:rPr lang="pt-BR" dirty="0" smtClean="0"/>
              <a:t> </a:t>
            </a:r>
            <a:endParaRPr lang="pt-BR" dirty="0"/>
          </a:p>
        </p:txBody>
      </p:sp>
      <p:sp>
        <p:nvSpPr>
          <p:cNvPr id="10" name="CaixaDeTexto 9">
            <a:hlinkClick r:id="rId8" tooltip="#REF!"/>
          </p:cNvPr>
          <p:cNvSpPr txBox="1"/>
          <p:nvPr/>
        </p:nvSpPr>
        <p:spPr>
          <a:xfrm>
            <a:off x="1402072" y="4992330"/>
            <a:ext cx="269631" cy="369332"/>
          </a:xfrm>
          <a:prstGeom prst="rect">
            <a:avLst/>
          </a:prstGeom>
          <a:noFill/>
          <a:ln>
            <a:solidFill>
              <a:schemeClr val="bg1"/>
            </a:solidFill>
          </a:ln>
        </p:spPr>
        <p:txBody>
          <a:bodyPr wrap="square" rtlCol="0">
            <a:spAutoFit/>
          </a:bodyPr>
          <a:lstStyle/>
          <a:p>
            <a:r>
              <a:rPr lang="pt-BR" dirty="0" smtClean="0"/>
              <a:t> </a:t>
            </a:r>
            <a:endParaRPr lang="pt-BR" dirty="0"/>
          </a:p>
        </p:txBody>
      </p:sp>
      <p:sp>
        <p:nvSpPr>
          <p:cNvPr id="11" name="CaixaDeTexto 10">
            <a:hlinkClick r:id="rId9" tooltip="#VALOR!"/>
          </p:cNvPr>
          <p:cNvSpPr txBox="1"/>
          <p:nvPr/>
        </p:nvSpPr>
        <p:spPr>
          <a:xfrm>
            <a:off x="1423500" y="5375147"/>
            <a:ext cx="269631" cy="369332"/>
          </a:xfrm>
          <a:prstGeom prst="rect">
            <a:avLst/>
          </a:prstGeom>
          <a:noFill/>
          <a:ln>
            <a:solidFill>
              <a:schemeClr val="bg1"/>
            </a:solidFill>
          </a:ln>
        </p:spPr>
        <p:txBody>
          <a:bodyPr wrap="square" rtlCol="0">
            <a:spAutoFit/>
          </a:bodyPr>
          <a:lstStyle/>
          <a:p>
            <a:r>
              <a:rPr lang="pt-BR" dirty="0" smtClean="0"/>
              <a:t> </a:t>
            </a:r>
            <a:endParaRPr lang="pt-BR" dirty="0"/>
          </a:p>
        </p:txBody>
      </p:sp>
      <p:sp>
        <p:nvSpPr>
          <p:cNvPr id="12" name="CaixaDeTexto 11">
            <a:hlinkClick r:id="rId10" tooltip="#####"/>
          </p:cNvPr>
          <p:cNvSpPr txBox="1"/>
          <p:nvPr/>
        </p:nvSpPr>
        <p:spPr>
          <a:xfrm>
            <a:off x="1423499" y="5757964"/>
            <a:ext cx="269631" cy="372027"/>
          </a:xfrm>
          <a:prstGeom prst="rect">
            <a:avLst/>
          </a:prstGeom>
          <a:noFill/>
          <a:ln>
            <a:solidFill>
              <a:schemeClr val="bg1"/>
            </a:solidFill>
          </a:ln>
        </p:spPr>
        <p:txBody>
          <a:bodyPr wrap="square" rtlCol="0">
            <a:spAutoFit/>
          </a:bodyPr>
          <a:lstStyle/>
          <a:p>
            <a:r>
              <a:rPr lang="pt-BR" dirty="0" smtClean="0"/>
              <a:t> </a:t>
            </a:r>
            <a:endParaRPr lang="pt-BR" dirty="0"/>
          </a:p>
        </p:txBody>
      </p:sp>
      <p:sp>
        <p:nvSpPr>
          <p:cNvPr id="13" name="Título 1">
            <a:extLst>
              <a:ext uri="{FF2B5EF4-FFF2-40B4-BE49-F238E27FC236}">
                <a16:creationId xmlns="" xmlns:a16="http://schemas.microsoft.com/office/drawing/2014/main" id="{EF1653F9-1832-4E90-8D06-CBFA81DFB444}"/>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smtClean="0"/>
              <a:t>Tipos de erros</a:t>
            </a:r>
            <a:endParaRPr lang="pt-BR" sz="3800" dirty="0"/>
          </a:p>
        </p:txBody>
      </p:sp>
      <p:pic>
        <p:nvPicPr>
          <p:cNvPr id="7" name="Imagem 6"/>
          <p:cNvPicPr>
            <a:picLocks noChangeAspect="1"/>
          </p:cNvPicPr>
          <p:nvPr/>
        </p:nvPicPr>
        <p:blipFill>
          <a:blip r:embed="rId11"/>
          <a:stretch>
            <a:fillRect/>
          </a:stretch>
        </p:blipFill>
        <p:spPr>
          <a:xfrm>
            <a:off x="0" y="1608788"/>
            <a:ext cx="9144000" cy="4572000"/>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35542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662940" y="2542987"/>
            <a:ext cx="8098287" cy="3323987"/>
          </a:xfrm>
          <a:prstGeom prst="rect">
            <a:avLst/>
          </a:prstGeom>
        </p:spPr>
        <p:txBody>
          <a:bodyPr wrap="square">
            <a:spAutoFit/>
          </a:bodyPr>
          <a:lstStyle/>
          <a:p>
            <a:pPr algn="just">
              <a:lnSpc>
                <a:spcPct val="150000"/>
              </a:lnSpc>
              <a:spcAft>
                <a:spcPts val="1800"/>
              </a:spcAft>
            </a:pPr>
            <a:r>
              <a:rPr lang="pt-BR" sz="2400" dirty="0" smtClean="0"/>
              <a:t>Esta </a:t>
            </a:r>
            <a:r>
              <a:rPr lang="pt-BR" sz="2400" dirty="0"/>
              <a:t>função retorna um valor </a:t>
            </a:r>
            <a:r>
              <a:rPr lang="pt-BR" sz="2400" dirty="0" smtClean="0"/>
              <a:t>especificado se </a:t>
            </a:r>
            <a:r>
              <a:rPr lang="pt-BR" sz="2400" dirty="0"/>
              <a:t>a fórmula gerar um erro. </a:t>
            </a:r>
            <a:r>
              <a:rPr lang="pt-BR" sz="2400" dirty="0" smtClean="0"/>
              <a:t>Do contrário</a:t>
            </a:r>
            <a:r>
              <a:rPr lang="pt-BR" sz="2400" dirty="0"/>
              <a:t>, retorna o resultado da fórmula. </a:t>
            </a:r>
            <a:endParaRPr lang="pt-BR" sz="2400" b="1" dirty="0"/>
          </a:p>
          <a:p>
            <a:pPr marL="342900" indent="-342900" algn="just">
              <a:lnSpc>
                <a:spcPct val="150000"/>
              </a:lnSpc>
              <a:spcAft>
                <a:spcPts val="1800"/>
              </a:spcAft>
              <a:buFont typeface="Wingdings" panose="05000000000000000000" pitchFamily="2" charset="2"/>
              <a:buChar char="§"/>
            </a:pPr>
            <a:r>
              <a:rPr lang="pt-BR" sz="2400" b="1" dirty="0"/>
              <a:t> </a:t>
            </a:r>
            <a:r>
              <a:rPr lang="pt-BR" sz="2400" b="1" i="1" dirty="0" smtClean="0">
                <a:solidFill>
                  <a:srgbClr val="0070C0"/>
                </a:solidFill>
              </a:rPr>
              <a:t>valor </a:t>
            </a:r>
            <a:r>
              <a:rPr lang="pt-BR" sz="2400" dirty="0" smtClean="0"/>
              <a:t>– Verifica </a:t>
            </a:r>
            <a:r>
              <a:rPr lang="pt-BR" sz="2400" dirty="0"/>
              <a:t>se a fórmula </a:t>
            </a:r>
            <a:r>
              <a:rPr lang="pt-BR" sz="2400" dirty="0" smtClean="0"/>
              <a:t>inserida </a:t>
            </a:r>
            <a:r>
              <a:rPr lang="pt-BR" sz="2400" dirty="0"/>
              <a:t>retorna erro ou não. </a:t>
            </a:r>
          </a:p>
          <a:p>
            <a:pPr marL="342900" indent="-342900" algn="just">
              <a:lnSpc>
                <a:spcPct val="150000"/>
              </a:lnSpc>
              <a:spcAft>
                <a:spcPts val="1800"/>
              </a:spcAft>
              <a:buFont typeface="Wingdings" panose="05000000000000000000" pitchFamily="2" charset="2"/>
              <a:buChar char="§"/>
            </a:pPr>
            <a:r>
              <a:rPr lang="pt-BR" sz="2400" b="1" dirty="0"/>
              <a:t> </a:t>
            </a:r>
            <a:r>
              <a:rPr lang="pt-BR" sz="2400" b="1" i="1" dirty="0">
                <a:solidFill>
                  <a:srgbClr val="008200"/>
                </a:solidFill>
              </a:rPr>
              <a:t>valor_se_erro</a:t>
            </a:r>
            <a:r>
              <a:rPr lang="pt-BR" sz="2400" dirty="0">
                <a:solidFill>
                  <a:srgbClr val="363636"/>
                </a:solidFill>
              </a:rPr>
              <a:t> </a:t>
            </a:r>
            <a:r>
              <a:rPr lang="pt-BR" sz="2400" dirty="0" smtClean="0"/>
              <a:t>– É o </a:t>
            </a:r>
            <a:r>
              <a:rPr lang="pt-BR" sz="2400" dirty="0"/>
              <a:t>valor a ser retornado se a fórmula gerar um </a:t>
            </a:r>
            <a:r>
              <a:rPr lang="pt-BR" sz="2400" dirty="0" smtClean="0"/>
              <a:t>erro. </a:t>
            </a:r>
            <a:endParaRPr lang="pt-BR" sz="2400" dirty="0"/>
          </a:p>
        </p:txBody>
      </p:sp>
      <p:sp>
        <p:nvSpPr>
          <p:cNvPr id="9" name="Título 1">
            <a:extLst>
              <a:ext uri="{FF2B5EF4-FFF2-40B4-BE49-F238E27FC236}">
                <a16:creationId xmlns="" xmlns:a16="http://schemas.microsoft.com/office/drawing/2014/main" id="{EF1653F9-1832-4E90-8D06-CBFA81DFB444}"/>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smtClean="0"/>
              <a:t>Tratamento de erros</a:t>
            </a:r>
            <a:endParaRPr lang="pt-BR" sz="3800" dirty="0"/>
          </a:p>
        </p:txBody>
      </p:sp>
      <p:grpSp>
        <p:nvGrpSpPr>
          <p:cNvPr id="10" name="Grupo 7">
            <a:extLst>
              <a:ext uri="{FF2B5EF4-FFF2-40B4-BE49-F238E27FC236}">
                <a16:creationId xmlns:a16="http://schemas.microsoft.com/office/drawing/2014/main" xmlns="" id="{A1B6F2B6-DCD7-4BCF-85BC-070C894587E8}"/>
              </a:ext>
            </a:extLst>
          </p:cNvPr>
          <p:cNvGrpSpPr/>
          <p:nvPr/>
        </p:nvGrpSpPr>
        <p:grpSpPr>
          <a:xfrm>
            <a:off x="2542400" y="1717100"/>
            <a:ext cx="4059201" cy="623455"/>
            <a:chOff x="470975" y="1683854"/>
            <a:chExt cx="3284787" cy="623455"/>
          </a:xfrm>
        </p:grpSpPr>
        <p:sp>
          <p:nvSpPr>
            <p:cNvPr id="11" name="Retângulo 10">
              <a:extLst>
                <a:ext uri="{FF2B5EF4-FFF2-40B4-BE49-F238E27FC236}">
                  <a16:creationId xmlns:a16="http://schemas.microsoft.com/office/drawing/2014/main" xmlns="" id="{28B080D0-65D8-4FA5-AB94-6CC408E6B2FA}"/>
                </a:ext>
              </a:extLst>
            </p:cNvPr>
            <p:cNvSpPr/>
            <p:nvPr/>
          </p:nvSpPr>
          <p:spPr>
            <a:xfrm>
              <a:off x="470975" y="1683854"/>
              <a:ext cx="3284787" cy="623455"/>
            </a:xfrm>
            <a:prstGeom prst="rect">
              <a:avLst/>
            </a:prstGeom>
            <a:solidFill>
              <a:schemeClr val="bg1">
                <a:lumMod val="95000"/>
              </a:schemeClr>
            </a:solid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CaixaDeTexto 11">
              <a:extLst>
                <a:ext uri="{FF2B5EF4-FFF2-40B4-BE49-F238E27FC236}">
                  <a16:creationId xmlns:a16="http://schemas.microsoft.com/office/drawing/2014/main" xmlns="" id="{54132AB8-A3CF-4BF8-8B91-48A9182022F7}"/>
                </a:ext>
              </a:extLst>
            </p:cNvPr>
            <p:cNvSpPr txBox="1"/>
            <p:nvPr/>
          </p:nvSpPr>
          <p:spPr>
            <a:xfrm>
              <a:off x="470976" y="1779958"/>
              <a:ext cx="3284786" cy="461665"/>
            </a:xfrm>
            <a:prstGeom prst="rect">
              <a:avLst/>
            </a:prstGeom>
            <a:noFill/>
          </p:spPr>
          <p:txBody>
            <a:bodyPr wrap="square" rtlCol="0">
              <a:spAutoFit/>
            </a:bodyPr>
            <a:lstStyle/>
            <a:p>
              <a:pPr algn="ctr"/>
              <a:r>
                <a:rPr lang="pt-BR" sz="2400" b="1" dirty="0" smtClean="0"/>
                <a:t>=SEERRO(</a:t>
              </a:r>
              <a:r>
                <a:rPr lang="pt-BR" sz="2400" dirty="0" smtClean="0">
                  <a:solidFill>
                    <a:srgbClr val="0070C0"/>
                  </a:solidFill>
                </a:rPr>
                <a:t>valor</a:t>
              </a:r>
              <a:r>
                <a:rPr lang="pt-BR" sz="2400" b="1" dirty="0" smtClean="0"/>
                <a:t>; </a:t>
              </a:r>
              <a:r>
                <a:rPr lang="pt-BR" sz="2400" dirty="0" smtClean="0">
                  <a:solidFill>
                    <a:srgbClr val="008200"/>
                  </a:solidFill>
                </a:rPr>
                <a:t>valor_se_erro</a:t>
              </a:r>
              <a:r>
                <a:rPr lang="pt-BR" sz="2400" b="1" dirty="0" smtClean="0"/>
                <a:t>)</a:t>
              </a:r>
              <a:endParaRPr lang="pt-BR" sz="2400" b="1" dirty="0"/>
            </a:p>
          </p:txBody>
        </p:sp>
      </p:grpSp>
    </p:spTree>
    <p:extLst>
      <p:ext uri="{BB962C8B-B14F-4D97-AF65-F5344CB8AC3E}">
        <p14:creationId xmlns:p14="http://schemas.microsoft.com/office/powerpoint/2010/main" val="905888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ta dobrada 3"/>
          <p:cNvSpPr/>
          <p:nvPr/>
        </p:nvSpPr>
        <p:spPr>
          <a:xfrm rot="5400000" flipV="1">
            <a:off x="4864975" y="4585694"/>
            <a:ext cx="815818" cy="780520"/>
          </a:xfrm>
          <a:prstGeom prst="bentArrow">
            <a:avLst>
              <a:gd name="adj1" fmla="val 13866"/>
              <a:gd name="adj2" fmla="val 18877"/>
              <a:gd name="adj3" fmla="val 16837"/>
              <a:gd name="adj4" fmla="val 5579"/>
            </a:avLst>
          </a:prstGeom>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pt-BR" sz="1100" dirty="0">
              <a:solidFill>
                <a:schemeClr val="tx1"/>
              </a:solidFill>
            </a:endParaRPr>
          </a:p>
        </p:txBody>
      </p:sp>
      <p:sp>
        <p:nvSpPr>
          <p:cNvPr id="5" name="Seta dobrada 4"/>
          <p:cNvSpPr/>
          <p:nvPr/>
        </p:nvSpPr>
        <p:spPr>
          <a:xfrm rot="5400000">
            <a:off x="7374334" y="4569238"/>
            <a:ext cx="851959" cy="825762"/>
          </a:xfrm>
          <a:prstGeom prst="bentArrow">
            <a:avLst>
              <a:gd name="adj1" fmla="val 13642"/>
              <a:gd name="adj2" fmla="val 18877"/>
              <a:gd name="adj3" fmla="val 16837"/>
              <a:gd name="adj4" fmla="val 4558"/>
            </a:avLst>
          </a:prstGeom>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pt-BR" sz="1100" dirty="0">
              <a:solidFill>
                <a:schemeClr val="tx1"/>
              </a:solidFill>
            </a:endParaRPr>
          </a:p>
        </p:txBody>
      </p:sp>
      <p:sp>
        <p:nvSpPr>
          <p:cNvPr id="6" name="Retângulo de cantos arredondados 5"/>
          <p:cNvSpPr/>
          <p:nvPr/>
        </p:nvSpPr>
        <p:spPr>
          <a:xfrm>
            <a:off x="5337433" y="2826694"/>
            <a:ext cx="2373325" cy="616274"/>
          </a:xfrm>
          <a:prstGeom prst="roundRect">
            <a:avLst/>
          </a:prstGeom>
          <a:solidFill>
            <a:schemeClr val="bg1"/>
          </a:solidFill>
          <a:effectLst>
            <a:outerShdw blurRad="50800" dist="38100" dir="5400000" algn="t" rotWithShape="0">
              <a:prstClr val="black">
                <a:alpha val="40000"/>
              </a:prstClr>
            </a:outerShdw>
          </a:effectLst>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pt-BR" sz="1600" b="1" dirty="0"/>
              <a:t>Calculadora Divisora</a:t>
            </a:r>
          </a:p>
          <a:p>
            <a:pPr algn="ctr"/>
            <a:r>
              <a:rPr lang="pt-BR" sz="1400" dirty="0"/>
              <a:t>Realiza</a:t>
            </a:r>
            <a:r>
              <a:rPr lang="pt-BR" sz="1400" baseline="0" dirty="0"/>
              <a:t> a divisão</a:t>
            </a:r>
            <a:endParaRPr lang="pt-BR" sz="1400" dirty="0"/>
          </a:p>
        </p:txBody>
      </p:sp>
      <p:sp>
        <p:nvSpPr>
          <p:cNvPr id="7" name="Losango 6"/>
          <p:cNvSpPr/>
          <p:nvPr/>
        </p:nvSpPr>
        <p:spPr>
          <a:xfrm>
            <a:off x="5565951" y="3843069"/>
            <a:ext cx="1916291" cy="1561260"/>
          </a:xfrm>
          <a:prstGeom prst="diamond">
            <a:avLst/>
          </a:prstGeom>
          <a:solidFill>
            <a:schemeClr val="accent1">
              <a:lumMod val="75000"/>
            </a:schemeClr>
          </a:solidFill>
        </p:spPr>
        <p:style>
          <a:lnRef idx="0">
            <a:schemeClr val="accent5"/>
          </a:lnRef>
          <a:fillRef idx="3">
            <a:schemeClr val="accent5"/>
          </a:fillRef>
          <a:effectRef idx="3">
            <a:schemeClr val="accent5"/>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pt-BR" sz="1100" dirty="0"/>
          </a:p>
        </p:txBody>
      </p:sp>
      <p:sp>
        <p:nvSpPr>
          <p:cNvPr id="8" name="CaixaDeTexto 8"/>
          <p:cNvSpPr txBox="1"/>
          <p:nvPr/>
        </p:nvSpPr>
        <p:spPr>
          <a:xfrm>
            <a:off x="7604123" y="4274851"/>
            <a:ext cx="1122891" cy="26140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pt-BR" sz="1400" b="1" dirty="0"/>
              <a:t>Verdadeiro</a:t>
            </a:r>
          </a:p>
        </p:txBody>
      </p:sp>
      <p:sp>
        <p:nvSpPr>
          <p:cNvPr id="9" name="CaixaDeTexto 9"/>
          <p:cNvSpPr txBox="1"/>
          <p:nvPr/>
        </p:nvSpPr>
        <p:spPr>
          <a:xfrm>
            <a:off x="4583554" y="4274219"/>
            <a:ext cx="632883" cy="26140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pt-BR" sz="1600" b="1" dirty="0"/>
              <a:t>Falso</a:t>
            </a:r>
          </a:p>
        </p:txBody>
      </p:sp>
      <p:sp>
        <p:nvSpPr>
          <p:cNvPr id="10" name="Retângulo de cantos arredondados 9"/>
          <p:cNvSpPr/>
          <p:nvPr/>
        </p:nvSpPr>
        <p:spPr>
          <a:xfrm>
            <a:off x="6883674" y="5458492"/>
            <a:ext cx="2072418" cy="673223"/>
          </a:xfrm>
          <a:prstGeom prst="roundRect">
            <a:avLst/>
          </a:prstGeom>
          <a:solidFill>
            <a:srgbClr val="005800"/>
          </a:solidFill>
          <a:effectLst>
            <a:outerShdw blurRad="50800" dist="38100" dir="5400000" algn="t"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pt-BR" sz="1800" b="0" dirty="0"/>
              <a:t>Exibir a mensagem “Cálculo Inválido”</a:t>
            </a:r>
          </a:p>
        </p:txBody>
      </p:sp>
      <p:sp>
        <p:nvSpPr>
          <p:cNvPr id="11" name="Retângulo de cantos arredondados 10"/>
          <p:cNvSpPr/>
          <p:nvPr/>
        </p:nvSpPr>
        <p:spPr>
          <a:xfrm>
            <a:off x="4118032" y="5440031"/>
            <a:ext cx="2046506" cy="710144"/>
          </a:xfrm>
          <a:prstGeom prst="roundRect">
            <a:avLst/>
          </a:prstGeom>
          <a:solidFill>
            <a:srgbClr val="C00000"/>
          </a:solidFill>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pt-BR" sz="1800" b="0" dirty="0" smtClean="0"/>
              <a:t>Realizar </a:t>
            </a:r>
            <a:r>
              <a:rPr lang="pt-BR" sz="1800" b="0" dirty="0"/>
              <a:t>a divisão </a:t>
            </a:r>
            <a:r>
              <a:rPr lang="pt-BR" sz="1800" b="0" dirty="0" smtClean="0"/>
              <a:t>normalmente.</a:t>
            </a:r>
            <a:endParaRPr lang="pt-BR" sz="1800" b="0" dirty="0"/>
          </a:p>
          <a:p>
            <a:pPr algn="l"/>
            <a:endParaRPr lang="pt-BR" sz="1800" b="0" dirty="0"/>
          </a:p>
        </p:txBody>
      </p:sp>
      <p:cxnSp>
        <p:nvCxnSpPr>
          <p:cNvPr id="12" name="Conector de seta reta 11"/>
          <p:cNvCxnSpPr>
            <a:stCxn id="6" idx="2"/>
          </p:cNvCxnSpPr>
          <p:nvPr/>
        </p:nvCxnSpPr>
        <p:spPr>
          <a:xfrm>
            <a:off x="6524096" y="3442968"/>
            <a:ext cx="1" cy="411531"/>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3" name="CaixaDeTexto 14"/>
          <p:cNvSpPr txBox="1"/>
          <p:nvPr/>
        </p:nvSpPr>
        <p:spPr>
          <a:xfrm>
            <a:off x="5745698" y="3911467"/>
            <a:ext cx="1627715" cy="140229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pt-BR" sz="1800" b="0" dirty="0" smtClean="0">
                <a:solidFill>
                  <a:schemeClr val="bg1"/>
                </a:solidFill>
              </a:rPr>
              <a:t>Divisão resultou em erro?</a:t>
            </a:r>
            <a:endParaRPr lang="pt-BR" sz="1800" b="0" dirty="0">
              <a:solidFill>
                <a:schemeClr val="bg1"/>
              </a:solidFill>
            </a:endParaRPr>
          </a:p>
        </p:txBody>
      </p:sp>
      <p:pic>
        <p:nvPicPr>
          <p:cNvPr id="17" name="Imagem 16"/>
          <p:cNvPicPr>
            <a:picLocks noChangeAspect="1"/>
          </p:cNvPicPr>
          <p:nvPr/>
        </p:nvPicPr>
        <p:blipFill>
          <a:blip r:embed="rId3"/>
          <a:stretch>
            <a:fillRect/>
          </a:stretch>
        </p:blipFill>
        <p:spPr>
          <a:xfrm>
            <a:off x="450374" y="2988553"/>
            <a:ext cx="3505200" cy="2019300"/>
          </a:xfrm>
          <a:prstGeom prst="rect">
            <a:avLst/>
          </a:prstGeom>
        </p:spPr>
      </p:pic>
      <p:sp>
        <p:nvSpPr>
          <p:cNvPr id="26" name="Retângulo 25"/>
          <p:cNvSpPr/>
          <p:nvPr/>
        </p:nvSpPr>
        <p:spPr>
          <a:xfrm>
            <a:off x="-87086" y="6713829"/>
            <a:ext cx="9307286" cy="257166"/>
          </a:xfrm>
          <a:prstGeom prst="rect">
            <a:avLst/>
          </a:prstGeom>
          <a:solidFill>
            <a:schemeClr val="bg2">
              <a:lumMod val="10000"/>
            </a:schemeClr>
          </a:solidFill>
        </p:spPr>
        <p:txBody>
          <a:bodyPr vert="horz" lIns="91440" tIns="45720" rIns="91440" bIns="45720" rtlCol="0" anchor="t">
            <a:noAutofit/>
          </a:bodyPr>
          <a:lstStyle/>
          <a:p>
            <a:pPr algn="ctr"/>
            <a:endParaRPr lang="pt-BR" sz="4400" dirty="0" smtClean="0">
              <a:solidFill>
                <a:srgbClr val="002060"/>
              </a:solidFill>
              <a:latin typeface="+mn-lt"/>
              <a:cs typeface="Andalus" panose="02020603050405020304" pitchFamily="18" charset="-78"/>
            </a:endParaRPr>
          </a:p>
        </p:txBody>
      </p:sp>
      <p:sp>
        <p:nvSpPr>
          <p:cNvPr id="27" name="Título 1">
            <a:extLst>
              <a:ext uri="{FF2B5EF4-FFF2-40B4-BE49-F238E27FC236}">
                <a16:creationId xmlns="" xmlns:a16="http://schemas.microsoft.com/office/drawing/2014/main" id="{EF1653F9-1832-4E90-8D06-CBFA81DFB444}"/>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smtClean="0"/>
              <a:t>Tratamento de erros</a:t>
            </a:r>
            <a:endParaRPr lang="pt-BR" sz="3800" dirty="0"/>
          </a:p>
        </p:txBody>
      </p:sp>
      <p:grpSp>
        <p:nvGrpSpPr>
          <p:cNvPr id="28" name="Grupo 7">
            <a:extLst>
              <a:ext uri="{FF2B5EF4-FFF2-40B4-BE49-F238E27FC236}">
                <a16:creationId xmlns:a16="http://schemas.microsoft.com/office/drawing/2014/main" xmlns="" id="{A1B6F2B6-DCD7-4BCF-85BC-070C894587E8}"/>
              </a:ext>
            </a:extLst>
          </p:cNvPr>
          <p:cNvGrpSpPr/>
          <p:nvPr/>
        </p:nvGrpSpPr>
        <p:grpSpPr>
          <a:xfrm>
            <a:off x="2834186" y="1717100"/>
            <a:ext cx="3475628" cy="498019"/>
            <a:chOff x="470976" y="1683854"/>
            <a:chExt cx="2812548" cy="498019"/>
          </a:xfrm>
        </p:grpSpPr>
        <p:sp>
          <p:nvSpPr>
            <p:cNvPr id="29" name="Retângulo 28">
              <a:extLst>
                <a:ext uri="{FF2B5EF4-FFF2-40B4-BE49-F238E27FC236}">
                  <a16:creationId xmlns:a16="http://schemas.microsoft.com/office/drawing/2014/main" xmlns="" id="{28B080D0-65D8-4FA5-AB94-6CC408E6B2FA}"/>
                </a:ext>
              </a:extLst>
            </p:cNvPr>
            <p:cNvSpPr/>
            <p:nvPr/>
          </p:nvSpPr>
          <p:spPr>
            <a:xfrm>
              <a:off x="470976" y="1683854"/>
              <a:ext cx="2812548" cy="498019"/>
            </a:xfrm>
            <a:prstGeom prst="rect">
              <a:avLst/>
            </a:prstGeom>
            <a:solidFill>
              <a:schemeClr val="bg1">
                <a:lumMod val="95000"/>
              </a:schemeClr>
            </a:solid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0" name="CaixaDeTexto 29">
              <a:extLst>
                <a:ext uri="{FF2B5EF4-FFF2-40B4-BE49-F238E27FC236}">
                  <a16:creationId xmlns:a16="http://schemas.microsoft.com/office/drawing/2014/main" xmlns="" id="{54132AB8-A3CF-4BF8-8B91-48A9182022F7}"/>
                </a:ext>
              </a:extLst>
            </p:cNvPr>
            <p:cNvSpPr txBox="1"/>
            <p:nvPr/>
          </p:nvSpPr>
          <p:spPr>
            <a:xfrm>
              <a:off x="470976" y="1726794"/>
              <a:ext cx="2812547" cy="400110"/>
            </a:xfrm>
            <a:prstGeom prst="rect">
              <a:avLst/>
            </a:prstGeom>
            <a:noFill/>
          </p:spPr>
          <p:txBody>
            <a:bodyPr wrap="square" rtlCol="0">
              <a:spAutoFit/>
            </a:bodyPr>
            <a:lstStyle/>
            <a:p>
              <a:pPr algn="ctr"/>
              <a:r>
                <a:rPr lang="pt-BR" sz="2000" b="1" dirty="0" smtClean="0"/>
                <a:t>=SEERRO(</a:t>
              </a:r>
              <a:r>
                <a:rPr lang="pt-BR" sz="2000" dirty="0" smtClean="0">
                  <a:solidFill>
                    <a:srgbClr val="0070C0"/>
                  </a:solidFill>
                </a:rPr>
                <a:t>valor</a:t>
              </a:r>
              <a:r>
                <a:rPr lang="pt-BR" sz="2000" b="1" dirty="0" smtClean="0"/>
                <a:t>; </a:t>
              </a:r>
              <a:r>
                <a:rPr lang="pt-BR" sz="2000" dirty="0" smtClean="0">
                  <a:solidFill>
                    <a:srgbClr val="008200"/>
                  </a:solidFill>
                </a:rPr>
                <a:t>valor_se_erro</a:t>
              </a:r>
              <a:r>
                <a:rPr lang="pt-BR" sz="2000" b="1" dirty="0" smtClean="0"/>
                <a:t>)</a:t>
              </a:r>
              <a:endParaRPr lang="pt-BR" sz="2000" b="1" dirty="0"/>
            </a:p>
          </p:txBody>
        </p:sp>
      </p:grpSp>
      <p:sp>
        <p:nvSpPr>
          <p:cNvPr id="31" name="Retângulo 30"/>
          <p:cNvSpPr/>
          <p:nvPr/>
        </p:nvSpPr>
        <p:spPr>
          <a:xfrm>
            <a:off x="-87086" y="-74042"/>
            <a:ext cx="9307286" cy="257166"/>
          </a:xfrm>
          <a:prstGeom prst="rect">
            <a:avLst/>
          </a:prstGeom>
          <a:solidFill>
            <a:schemeClr val="bg2">
              <a:lumMod val="10000"/>
            </a:schemeClr>
          </a:solidFill>
        </p:spPr>
        <p:txBody>
          <a:bodyPr vert="horz" lIns="91440" tIns="45720" rIns="91440" bIns="45720" rtlCol="0" anchor="t">
            <a:noAutofit/>
          </a:bodyPr>
          <a:lstStyle/>
          <a:p>
            <a:pPr algn="ctr"/>
            <a:endParaRPr lang="pt-BR" sz="4400" dirty="0" smtClean="0">
              <a:solidFill>
                <a:srgbClr val="002060"/>
              </a:solidFill>
              <a:latin typeface="+mn-lt"/>
              <a:cs typeface="Andalus" panose="02020603050405020304" pitchFamily="18" charset="-78"/>
            </a:endParaRPr>
          </a:p>
        </p:txBody>
      </p:sp>
    </p:spTree>
    <p:extLst>
      <p:ext uri="{BB962C8B-B14F-4D97-AF65-F5344CB8AC3E}">
        <p14:creationId xmlns:p14="http://schemas.microsoft.com/office/powerpoint/2010/main" val="2770132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1542012" y="1752827"/>
            <a:ext cx="6059977" cy="4031533"/>
            <a:chOff x="1542012" y="1836144"/>
            <a:chExt cx="6059977" cy="4031533"/>
          </a:xfrm>
          <a:effectLst>
            <a:outerShdw blurRad="50800" dist="38100" dir="2700000" algn="tl" rotWithShape="0">
              <a:prstClr val="black">
                <a:alpha val="40000"/>
              </a:prstClr>
            </a:outerShdw>
          </a:effectLst>
        </p:grpSpPr>
        <p:pic>
          <p:nvPicPr>
            <p:cNvPr id="3" name="Imagem 2"/>
            <p:cNvPicPr>
              <a:picLocks noChangeAspect="1"/>
            </p:cNvPicPr>
            <p:nvPr/>
          </p:nvPicPr>
          <p:blipFill>
            <a:blip r:embed="rId3"/>
            <a:stretch>
              <a:fillRect/>
            </a:stretch>
          </p:blipFill>
          <p:spPr>
            <a:xfrm>
              <a:off x="1542012" y="1836144"/>
              <a:ext cx="6059977" cy="4031533"/>
            </a:xfrm>
            <a:prstGeom prst="rect">
              <a:avLst/>
            </a:prstGeom>
            <a:noFill/>
            <a:ln w="6350">
              <a:solidFill>
                <a:schemeClr val="tx1">
                  <a:lumMod val="50000"/>
                  <a:lumOff val="50000"/>
                </a:schemeClr>
              </a:solidFill>
            </a:ln>
          </p:spPr>
        </p:pic>
        <p:sp>
          <p:nvSpPr>
            <p:cNvPr id="2" name="Retângulo 1"/>
            <p:cNvSpPr/>
            <p:nvPr/>
          </p:nvSpPr>
          <p:spPr>
            <a:xfrm>
              <a:off x="4682482" y="1904724"/>
              <a:ext cx="2892829" cy="3041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sp>
        <p:nvSpPr>
          <p:cNvPr id="8" name="CaixaDeTexto 7"/>
          <p:cNvSpPr txBox="1"/>
          <p:nvPr/>
        </p:nvSpPr>
        <p:spPr>
          <a:xfrm>
            <a:off x="2190453" y="5953436"/>
            <a:ext cx="4763094" cy="510778"/>
          </a:xfrm>
          <a:prstGeom prst="round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a:r>
              <a:rPr lang="pt-BR" sz="2400" dirty="0"/>
              <a:t>O divisor está sem nenhum valor! </a:t>
            </a:r>
          </a:p>
        </p:txBody>
      </p:sp>
      <p:sp>
        <p:nvSpPr>
          <p:cNvPr id="10" name="Título 1"/>
          <p:cNvSpPr txBox="1">
            <a:spLocks/>
          </p:cNvSpPr>
          <p:nvPr/>
        </p:nvSpPr>
        <p:spPr>
          <a:xfrm>
            <a:off x="673691" y="427264"/>
            <a:ext cx="8066087"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Exemplo</a:t>
            </a:r>
            <a:endParaRPr lang="pt-BR" dirty="0"/>
          </a:p>
        </p:txBody>
      </p:sp>
      <p:sp>
        <p:nvSpPr>
          <p:cNvPr id="11" name="Retângulo 10"/>
          <p:cNvSpPr/>
          <p:nvPr/>
        </p:nvSpPr>
        <p:spPr>
          <a:xfrm>
            <a:off x="-87086" y="6713829"/>
            <a:ext cx="9307286" cy="257166"/>
          </a:xfrm>
          <a:prstGeom prst="rect">
            <a:avLst/>
          </a:prstGeom>
          <a:solidFill>
            <a:schemeClr val="bg2">
              <a:lumMod val="10000"/>
            </a:schemeClr>
          </a:solidFill>
        </p:spPr>
        <p:txBody>
          <a:bodyPr vert="horz" lIns="91440" tIns="45720" rIns="91440" bIns="45720" rtlCol="0" anchor="t">
            <a:noAutofit/>
          </a:bodyPr>
          <a:lstStyle/>
          <a:p>
            <a:pPr algn="ctr"/>
            <a:endParaRPr lang="pt-BR" sz="4400" dirty="0" smtClean="0">
              <a:solidFill>
                <a:srgbClr val="002060"/>
              </a:solidFill>
              <a:latin typeface="+mn-lt"/>
              <a:cs typeface="Andalus" panose="02020603050405020304" pitchFamily="18" charset="-78"/>
            </a:endParaRPr>
          </a:p>
        </p:txBody>
      </p:sp>
      <p:sp>
        <p:nvSpPr>
          <p:cNvPr id="12" name="Retângulo 11"/>
          <p:cNvSpPr/>
          <p:nvPr/>
        </p:nvSpPr>
        <p:spPr>
          <a:xfrm>
            <a:off x="-87086" y="-74042"/>
            <a:ext cx="9307286" cy="257166"/>
          </a:xfrm>
          <a:prstGeom prst="rect">
            <a:avLst/>
          </a:prstGeom>
          <a:solidFill>
            <a:schemeClr val="bg2">
              <a:lumMod val="10000"/>
            </a:schemeClr>
          </a:solidFill>
        </p:spPr>
        <p:txBody>
          <a:bodyPr vert="horz" lIns="91440" tIns="45720" rIns="91440" bIns="45720" rtlCol="0" anchor="t">
            <a:noAutofit/>
          </a:bodyPr>
          <a:lstStyle/>
          <a:p>
            <a:pPr algn="ctr"/>
            <a:endParaRPr lang="pt-BR" sz="4400" dirty="0" smtClean="0">
              <a:solidFill>
                <a:srgbClr val="002060"/>
              </a:solidFill>
              <a:latin typeface="+mn-lt"/>
              <a:cs typeface="Andalus" panose="02020603050405020304" pitchFamily="18" charset="-78"/>
            </a:endParaRPr>
          </a:p>
        </p:txBody>
      </p:sp>
    </p:spTree>
    <p:extLst>
      <p:ext uri="{BB962C8B-B14F-4D97-AF65-F5344CB8AC3E}">
        <p14:creationId xmlns:p14="http://schemas.microsoft.com/office/powerpoint/2010/main" val="51016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3"/>
          <a:stretch>
            <a:fillRect/>
          </a:stretch>
        </p:blipFill>
        <p:spPr>
          <a:xfrm>
            <a:off x="1015903" y="2360286"/>
            <a:ext cx="7112194" cy="3775274"/>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p:spPr>
      </p:pic>
      <p:pic>
        <p:nvPicPr>
          <p:cNvPr id="4" name="Imagem 3"/>
          <p:cNvPicPr>
            <a:picLocks noChangeAspect="1"/>
          </p:cNvPicPr>
          <p:nvPr/>
        </p:nvPicPr>
        <p:blipFill>
          <a:blip r:embed="rId4"/>
          <a:stretch>
            <a:fillRect/>
          </a:stretch>
        </p:blipFill>
        <p:spPr>
          <a:xfrm>
            <a:off x="1015903" y="2365806"/>
            <a:ext cx="7112194" cy="4125433"/>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p:spPr>
      </p:pic>
      <p:sp>
        <p:nvSpPr>
          <p:cNvPr id="8" name="Título 1"/>
          <p:cNvSpPr txBox="1">
            <a:spLocks/>
          </p:cNvSpPr>
          <p:nvPr/>
        </p:nvSpPr>
        <p:spPr>
          <a:xfrm>
            <a:off x="673691" y="427264"/>
            <a:ext cx="8066087"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Exemplo</a:t>
            </a:r>
            <a:endParaRPr lang="pt-BR" dirty="0"/>
          </a:p>
        </p:txBody>
      </p:sp>
      <p:sp>
        <p:nvSpPr>
          <p:cNvPr id="5" name="Retângulo 4"/>
          <p:cNvSpPr/>
          <p:nvPr/>
        </p:nvSpPr>
        <p:spPr>
          <a:xfrm>
            <a:off x="-87086" y="6713829"/>
            <a:ext cx="9307286" cy="257166"/>
          </a:xfrm>
          <a:prstGeom prst="rect">
            <a:avLst/>
          </a:prstGeom>
          <a:solidFill>
            <a:schemeClr val="bg2">
              <a:lumMod val="10000"/>
            </a:schemeClr>
          </a:solidFill>
        </p:spPr>
        <p:txBody>
          <a:bodyPr vert="horz" lIns="91440" tIns="45720" rIns="91440" bIns="45720" rtlCol="0" anchor="t">
            <a:noAutofit/>
          </a:bodyPr>
          <a:lstStyle/>
          <a:p>
            <a:pPr algn="ctr"/>
            <a:endParaRPr lang="pt-BR" sz="4400" dirty="0" smtClean="0">
              <a:solidFill>
                <a:srgbClr val="002060"/>
              </a:solidFill>
              <a:latin typeface="+mn-lt"/>
              <a:cs typeface="Andalus" panose="02020603050405020304" pitchFamily="18" charset="-78"/>
            </a:endParaRPr>
          </a:p>
        </p:txBody>
      </p:sp>
      <p:sp>
        <p:nvSpPr>
          <p:cNvPr id="6" name="CaixaDeTexto 5"/>
          <p:cNvSpPr txBox="1"/>
          <p:nvPr/>
        </p:nvSpPr>
        <p:spPr>
          <a:xfrm>
            <a:off x="2325187" y="1752766"/>
            <a:ext cx="4763094" cy="510778"/>
          </a:xfrm>
          <a:prstGeom prst="round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a:r>
              <a:rPr lang="pt-BR" sz="2400" dirty="0"/>
              <a:t>O divisor </a:t>
            </a:r>
            <a:r>
              <a:rPr lang="pt-BR" sz="2400" dirty="0" smtClean="0"/>
              <a:t>é o número zero! </a:t>
            </a:r>
            <a:endParaRPr lang="pt-BR" sz="2400" dirty="0"/>
          </a:p>
        </p:txBody>
      </p:sp>
      <p:sp>
        <p:nvSpPr>
          <p:cNvPr id="7" name="Retângulo 6"/>
          <p:cNvSpPr/>
          <p:nvPr/>
        </p:nvSpPr>
        <p:spPr>
          <a:xfrm>
            <a:off x="-87086" y="-74042"/>
            <a:ext cx="9307286" cy="257166"/>
          </a:xfrm>
          <a:prstGeom prst="rect">
            <a:avLst/>
          </a:prstGeom>
          <a:solidFill>
            <a:schemeClr val="bg2">
              <a:lumMod val="10000"/>
            </a:schemeClr>
          </a:solidFill>
        </p:spPr>
        <p:txBody>
          <a:bodyPr vert="horz" lIns="91440" tIns="45720" rIns="91440" bIns="45720" rtlCol="0" anchor="t">
            <a:noAutofit/>
          </a:bodyPr>
          <a:lstStyle/>
          <a:p>
            <a:pPr algn="ctr"/>
            <a:endParaRPr lang="pt-BR" sz="4400" dirty="0" smtClean="0">
              <a:solidFill>
                <a:srgbClr val="002060"/>
              </a:solidFill>
              <a:latin typeface="+mn-lt"/>
              <a:cs typeface="Andalus" panose="02020603050405020304" pitchFamily="18" charset="-78"/>
            </a:endParaRPr>
          </a:p>
        </p:txBody>
      </p:sp>
    </p:spTree>
    <p:extLst>
      <p:ext uri="{BB962C8B-B14F-4D97-AF65-F5344CB8AC3E}">
        <p14:creationId xmlns:p14="http://schemas.microsoft.com/office/powerpoint/2010/main" val="62480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m para looking for job 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1788697" y="1718414"/>
            <a:ext cx="5530864" cy="497892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0" y="714051"/>
            <a:ext cx="9144000" cy="535531"/>
          </a:xfrm>
          <a:prstGeom prst="rect">
            <a:avLst/>
          </a:prstGeom>
        </p:spPr>
        <p:txBody>
          <a:bodyPr vert="horz" lIns="91440" tIns="45720" rIns="91440" bIns="45720" rtlCol="0" anchor="ctr">
            <a:noAutofit/>
          </a:bodyPr>
          <a:lstStyle>
            <a:defPPr>
              <a:defRPr lang="pt-BR"/>
            </a:defPPr>
            <a:lvl1pPr algn="ctr">
              <a:lnSpc>
                <a:spcPct val="90000"/>
              </a:lnSpc>
              <a:spcBef>
                <a:spcPct val="0"/>
              </a:spcBef>
              <a:buNone/>
              <a:defRPr sz="3200" b="1">
                <a:solidFill>
                  <a:schemeClr val="tx2"/>
                </a:solidFill>
                <a:effectLst>
                  <a:outerShdw blurRad="38100" dist="38100" dir="2700000" algn="tl">
                    <a:srgbClr val="000000">
                      <a:alpha val="43137"/>
                    </a:srgbClr>
                  </a:outerShdw>
                </a:effectLst>
                <a:latin typeface="+mj-lt"/>
                <a:ea typeface="+mj-ea"/>
                <a:cs typeface="+mj-cs"/>
              </a:defRPr>
            </a:lvl1pPr>
          </a:lstStyle>
          <a:p>
            <a:r>
              <a:rPr lang="pt-BR" sz="4000" b="0" dirty="0">
                <a:solidFill>
                  <a:schemeClr val="tx1"/>
                </a:solidFill>
              </a:rPr>
              <a:t>Sistema de procura no Excel</a:t>
            </a:r>
          </a:p>
        </p:txBody>
      </p:sp>
      <p:pic>
        <p:nvPicPr>
          <p:cNvPr id="6" name="Imagem 5"/>
          <p:cNvPicPr>
            <a:picLocks noChangeAspect="1"/>
          </p:cNvPicPr>
          <p:nvPr/>
        </p:nvPicPr>
        <p:blipFill>
          <a:blip r:embed="rId5"/>
          <a:stretch>
            <a:fillRect/>
          </a:stretch>
        </p:blipFill>
        <p:spPr>
          <a:xfrm>
            <a:off x="278246" y="764952"/>
            <a:ext cx="419100" cy="533400"/>
          </a:xfrm>
          <a:prstGeom prst="rect">
            <a:avLst/>
          </a:prstGeom>
        </p:spPr>
      </p:pic>
      <p:sp>
        <p:nvSpPr>
          <p:cNvPr id="8" name="Texto explicativo em forma de nuvem 7"/>
          <p:cNvSpPr/>
          <p:nvPr/>
        </p:nvSpPr>
        <p:spPr>
          <a:xfrm>
            <a:off x="1128129" y="1298352"/>
            <a:ext cx="2045377" cy="1401765"/>
          </a:xfrm>
          <a:prstGeom prst="cloudCallout">
            <a:avLst>
              <a:gd name="adj1" fmla="val 60595"/>
              <a:gd name="adj2" fmla="val 64897"/>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0" name="Imagem 9" descr="Recorte de Tela"/>
          <p:cNvPicPr>
            <a:picLocks noChangeAspect="1"/>
          </p:cNvPicPr>
          <p:nvPr/>
        </p:nvPicPr>
        <p:blipFill>
          <a:blip r:embed="rId6" cstate="email">
            <a:clrChange>
              <a:clrFrom>
                <a:srgbClr val="FFFFFF"/>
              </a:clrFrom>
              <a:clrTo>
                <a:srgbClr val="FFFFFF">
                  <a:alpha val="0"/>
                </a:srgbClr>
              </a:clrTo>
            </a:clrChange>
            <a:biLevel thresh="75000"/>
            <a:extLst>
              <a:ext uri="{28A0092B-C50C-407E-A947-70E740481C1C}">
                <a14:useLocalDpi xmlns:a14="http://schemas.microsoft.com/office/drawing/2010/main"/>
              </a:ext>
            </a:extLst>
          </a:blip>
          <a:stretch>
            <a:fillRect/>
          </a:stretch>
        </p:blipFill>
        <p:spPr>
          <a:xfrm>
            <a:off x="3922572" y="3224418"/>
            <a:ext cx="400939" cy="362465"/>
          </a:xfrm>
          <a:prstGeom prst="rect">
            <a:avLst/>
          </a:prstGeom>
        </p:spPr>
      </p:pic>
      <p:pic>
        <p:nvPicPr>
          <p:cNvPr id="11" name="Imagem 10" descr="Recorte de Tela"/>
          <p:cNvPicPr>
            <a:picLocks noChangeAspect="1"/>
          </p:cNvPicPr>
          <p:nvPr/>
        </p:nvPicPr>
        <p:blipFill>
          <a:blip r:embed="rId6" cstate="email">
            <a:clrChange>
              <a:clrFrom>
                <a:srgbClr val="FFFFFF"/>
              </a:clrFrom>
              <a:clrTo>
                <a:srgbClr val="FFFFFF">
                  <a:alpha val="0"/>
                </a:srgbClr>
              </a:clrTo>
            </a:clrChange>
            <a:biLevel thresh="75000"/>
            <a:extLst>
              <a:ext uri="{28A0092B-C50C-407E-A947-70E740481C1C}">
                <a14:useLocalDpi xmlns:a14="http://schemas.microsoft.com/office/drawing/2010/main"/>
              </a:ext>
            </a:extLst>
          </a:blip>
          <a:stretch>
            <a:fillRect/>
          </a:stretch>
        </p:blipFill>
        <p:spPr>
          <a:xfrm>
            <a:off x="4838807" y="3224418"/>
            <a:ext cx="400939" cy="362465"/>
          </a:xfrm>
          <a:prstGeom prst="rect">
            <a:avLst/>
          </a:prstGeom>
        </p:spPr>
      </p:pic>
      <p:sp>
        <p:nvSpPr>
          <p:cNvPr id="2" name="CaixaDeTexto 1"/>
          <p:cNvSpPr txBox="1"/>
          <p:nvPr/>
        </p:nvSpPr>
        <p:spPr>
          <a:xfrm rot="20745730">
            <a:off x="1500638" y="1706846"/>
            <a:ext cx="1300356" cy="584775"/>
          </a:xfrm>
          <a:prstGeom prst="rect">
            <a:avLst/>
          </a:prstGeom>
          <a:noFill/>
        </p:spPr>
        <p:txBody>
          <a:bodyPr wrap="none" rtlCol="0">
            <a:spAutoFit/>
          </a:bodyPr>
          <a:lstStyle/>
          <a:p>
            <a:r>
              <a:rPr lang="pt-BR" sz="3200" b="1" dirty="0" smtClean="0"/>
              <a:t>CADÊ?</a:t>
            </a:r>
            <a:endParaRPr lang="pt-BR" sz="3200" b="1" dirty="0"/>
          </a:p>
        </p:txBody>
      </p:sp>
    </p:spTree>
    <p:extLst>
      <p:ext uri="{BB962C8B-B14F-4D97-AF65-F5344CB8AC3E}">
        <p14:creationId xmlns:p14="http://schemas.microsoft.com/office/powerpoint/2010/main" val="172609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0"/>
                                        </p:tgtEl>
                                        <p:attrNameLst>
                                          <p:attrName>r</p:attrName>
                                        </p:attrNameLst>
                                      </p:cBhvr>
                                    </p:animRot>
                                  </p:childTnLst>
                                </p:cTn>
                              </p:par>
                              <p:par>
                                <p:cTn id="7" presetID="8" presetClass="emph" presetSubtype="0" fill="hold" nodeType="withEffect">
                                  <p:stCondLst>
                                    <p:cond delay="0"/>
                                  </p:stCondLst>
                                  <p:childTnLst>
                                    <p:animRot by="21600000">
                                      <p:cBhvr>
                                        <p:cTn id="8" dur="2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662940" y="4104732"/>
            <a:ext cx="8066389" cy="2400657"/>
          </a:xfrm>
          <a:prstGeom prst="rect">
            <a:avLst/>
          </a:prstGeom>
          <a:noFill/>
        </p:spPr>
        <p:txBody>
          <a:bodyPr wrap="square" rtlCol="0">
            <a:spAutoFit/>
          </a:bodyPr>
          <a:lstStyle/>
          <a:p>
            <a:pPr marL="360363" indent="-360363" algn="just">
              <a:spcAft>
                <a:spcPts val="1800"/>
              </a:spcAft>
              <a:buFont typeface="Wingdings" panose="05000000000000000000" pitchFamily="2" charset="2"/>
              <a:buChar char="§"/>
            </a:pPr>
            <a:r>
              <a:rPr lang="pt-BR" sz="2400" dirty="0"/>
              <a:t>Esta função procura valor em um vetor ou em uma </a:t>
            </a:r>
            <a:r>
              <a:rPr lang="pt-BR" sz="2400" dirty="0" smtClean="0"/>
              <a:t>matriz. </a:t>
            </a:r>
            <a:endParaRPr lang="pt-BR" sz="2400" dirty="0"/>
          </a:p>
          <a:p>
            <a:pPr marL="360363" indent="-360363" algn="just">
              <a:spcAft>
                <a:spcPts val="1800"/>
              </a:spcAft>
              <a:buClr>
                <a:schemeClr val="tx1"/>
              </a:buClr>
              <a:buFont typeface="Wingdings" panose="05000000000000000000" pitchFamily="2" charset="2"/>
              <a:buChar char="§"/>
            </a:pPr>
            <a:r>
              <a:rPr lang="pt-BR" sz="2400" b="1" dirty="0"/>
              <a:t>Vetor</a:t>
            </a:r>
            <a:r>
              <a:rPr lang="pt-BR" sz="2400" dirty="0"/>
              <a:t> é uma lista de dois ou mais valores, e pode ser exibido em linha ou coluna. </a:t>
            </a:r>
          </a:p>
          <a:p>
            <a:pPr marL="360363" indent="-360363" algn="just">
              <a:spcAft>
                <a:spcPts val="1800"/>
              </a:spcAft>
              <a:buClr>
                <a:schemeClr val="tx1"/>
              </a:buClr>
              <a:buFont typeface="Wingdings" panose="05000000000000000000" pitchFamily="2" charset="2"/>
              <a:buChar char="§"/>
            </a:pPr>
            <a:r>
              <a:rPr lang="pt-BR" sz="2400" b="1" dirty="0"/>
              <a:t>Matriz</a:t>
            </a:r>
            <a:r>
              <a:rPr lang="pt-BR" sz="2400" dirty="0"/>
              <a:t> é um conjunto de valores distribuídos em linhas e colunas, como uma tabela. </a:t>
            </a:r>
          </a:p>
        </p:txBody>
      </p:sp>
      <p:pic>
        <p:nvPicPr>
          <p:cNvPr id="3" name="Imagem 2">
            <a:extLst>
              <a:ext uri="{FF2B5EF4-FFF2-40B4-BE49-F238E27FC236}">
                <a16:creationId xmlns="" xmlns:a16="http://schemas.microsoft.com/office/drawing/2014/main" id="{08C42204-D449-4E37-AF44-85B73637A3D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62008" y="1683854"/>
            <a:ext cx="4019984" cy="2240078"/>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6" name="Título 1">
            <a:extLst>
              <a:ext uri="{FF2B5EF4-FFF2-40B4-BE49-F238E27FC236}">
                <a16:creationId xmlns="" xmlns:a16="http://schemas.microsoft.com/office/drawing/2014/main" id="{EF1653F9-1832-4E90-8D06-CBFA81DFB444}"/>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smtClean="0"/>
              <a:t>Função PROC</a:t>
            </a:r>
            <a:endParaRPr lang="pt-BR" sz="3800" dirty="0"/>
          </a:p>
        </p:txBody>
      </p:sp>
    </p:spTree>
    <p:extLst>
      <p:ext uri="{BB962C8B-B14F-4D97-AF65-F5344CB8AC3E}">
        <p14:creationId xmlns:p14="http://schemas.microsoft.com/office/powerpoint/2010/main" val="353055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vert="horz" lIns="91440" tIns="45720" rIns="91440" bIns="45720" rtlCol="0" anchor="t">
        <a:noAutofit/>
      </a:bodyPr>
      <a:lstStyle>
        <a:defPPr algn="ctr">
          <a:defRPr sz="4400" dirty="0" smtClean="0">
            <a:solidFill>
              <a:srgbClr val="002060"/>
            </a:solidFill>
            <a:latin typeface="+mn-lt"/>
            <a:cs typeface="Andalus" panose="02020603050405020304" pitchFamily="18" charset="-78"/>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5171</TotalTime>
  <Words>3535</Words>
  <Application>Microsoft Office PowerPoint</Application>
  <PresentationFormat>Apresentação na tela (4:3)</PresentationFormat>
  <Paragraphs>230</Paragraphs>
  <Slides>19</Slides>
  <Notes>19</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19</vt:i4>
      </vt:variant>
    </vt:vector>
  </HeadingPairs>
  <TitlesOfParts>
    <vt:vector size="25" baseType="lpstr">
      <vt:lpstr>Andalus</vt:lpstr>
      <vt:lpstr>Arial</vt:lpstr>
      <vt:lpstr>Calibri</vt:lpstr>
      <vt:lpstr>Calibri Light</vt:lpstr>
      <vt:lpstr>Wingdings</vt:lpstr>
      <vt:lpstr>1_Tema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patriciachambral@uninove.br</dc:creator>
  <cp:lastModifiedBy>Felipe Barbato de Biaggio</cp:lastModifiedBy>
  <cp:revision>487</cp:revision>
  <dcterms:created xsi:type="dcterms:W3CDTF">2015-10-02T20:16:05Z</dcterms:created>
  <dcterms:modified xsi:type="dcterms:W3CDTF">2018-05-03T18:42:49Z</dcterms:modified>
</cp:coreProperties>
</file>