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358" r:id="rId3"/>
    <p:sldId id="345" r:id="rId4"/>
    <p:sldId id="346" r:id="rId5"/>
    <p:sldId id="360" r:id="rId6"/>
    <p:sldId id="347" r:id="rId7"/>
    <p:sldId id="348" r:id="rId8"/>
    <p:sldId id="349" r:id="rId9"/>
    <p:sldId id="350" r:id="rId10"/>
    <p:sldId id="351" r:id="rId11"/>
    <p:sldId id="361" r:id="rId12"/>
    <p:sldId id="3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a Carla de Almeida de Oliveira" initials="PCdAdO" lastIdx="2" clrIdx="0">
    <p:extLst>
      <p:ext uri="{19B8F6BF-5375-455C-9EA6-DF929625EA0E}">
        <p15:presenceInfo xmlns:p15="http://schemas.microsoft.com/office/powerpoint/2012/main" userId="S-1-5-21-1843069875-1252811081-2118856591-52660" providerId="AD"/>
      </p:ext>
    </p:extLst>
  </p:cmAuthor>
  <p:cmAuthor id="2" name="Marcello Barão" initials="UdW" lastIdx="1" clrIdx="1">
    <p:extLst>
      <p:ext uri="{19B8F6BF-5375-455C-9EA6-DF929625EA0E}">
        <p15:presenceInfo xmlns:p15="http://schemas.microsoft.com/office/powerpoint/2012/main" userId="Marcello Barã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1C7928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54572" autoAdjust="0"/>
  </p:normalViewPr>
  <p:slideViewPr>
    <p:cSldViewPr snapToGrid="0">
      <p:cViewPr varScale="1">
        <p:scale>
          <a:sx n="46" d="100"/>
          <a:sy n="46" d="100"/>
        </p:scale>
        <p:origin x="26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F2EA2-CC55-4C6C-8193-10CA1E64A098}" type="datetimeFigureOut">
              <a:rPr lang="pt-BR" smtClean="0"/>
              <a:t>19/03/2018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C02A-77AA-4510-9EEC-5207C5619E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48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88EC-38A2-4E6E-BF44-6EF511F5479F}" type="datetimeFigureOut">
              <a:rPr lang="pt-BR" smtClean="0"/>
              <a:pPr/>
              <a:t>19/03/2018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3DFE9-5C08-40FF-A846-788C861E0D7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2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Monitor, </a:t>
            </a:r>
          </a:p>
          <a:p>
            <a:r>
              <a:rPr lang="pt-BR" baseline="0" dirty="0" smtClean="0"/>
              <a:t>Os </a:t>
            </a:r>
            <a:r>
              <a:rPr lang="pt-BR" baseline="0" dirty="0"/>
              <a:t>slides seguintes devem ser apresentados e não lidos. </a:t>
            </a:r>
          </a:p>
          <a:p>
            <a:r>
              <a:rPr lang="pt-BR" baseline="0" dirty="0"/>
              <a:t>O slide é apenas uma ferramenta, deve ser seguido, porém quem faz a oficina é você, então o relacionamento interpessoal é seu alicerce. </a:t>
            </a:r>
          </a:p>
          <a:p>
            <a:r>
              <a:rPr lang="pt-BR" baseline="0" dirty="0"/>
              <a:t>Conheça sua turma, desperte o interesse do aluno.</a:t>
            </a:r>
          </a:p>
          <a:p>
            <a:r>
              <a:rPr lang="pt-BR" baseline="0" dirty="0"/>
              <a:t>Boa oficina!!!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03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O mesmo modo de explicação com fluxograma foi usado</a:t>
            </a:r>
            <a:r>
              <a:rPr lang="pt-BR" baseline="0" noProof="0" dirty="0"/>
              <a:t> neste exemplo de Estoque de </a:t>
            </a:r>
            <a:r>
              <a:rPr lang="pt-BR" baseline="0" noProof="0" dirty="0" smtClean="0"/>
              <a:t>Produtos </a:t>
            </a:r>
            <a:r>
              <a:rPr lang="pt-BR" baseline="0" noProof="0" dirty="0"/>
              <a:t>e a baixo temos a tabela elaborada. </a:t>
            </a:r>
            <a:endParaRPr lang="pt-BR" baseline="0" noProof="0" dirty="0" smtClean="0"/>
          </a:p>
          <a:p>
            <a:endParaRPr lang="pt-BR" baseline="0" noProof="0" dirty="0" smtClean="0"/>
          </a:p>
          <a:p>
            <a:r>
              <a:rPr lang="pt-BR" baseline="0" noProof="0" dirty="0" smtClean="0"/>
              <a:t>Peça aos alunos que desenvolvam a estrutura do SE no caderno e, posteriormente, apresente a correção (parte superior do slide).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975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o término</a:t>
            </a:r>
            <a:r>
              <a:rPr lang="pt-BR" baseline="0" dirty="0"/>
              <a:t> das apresentações dos slides, abra com os alunos o arquivo “</a:t>
            </a:r>
            <a:r>
              <a:rPr lang="pt-BR" b="1" baseline="0" dirty="0" smtClean="0"/>
              <a:t>09 </a:t>
            </a:r>
            <a:r>
              <a:rPr lang="pt-BR" b="1" baseline="0" dirty="0"/>
              <a:t>– Excel I – Exercícios</a:t>
            </a:r>
            <a:r>
              <a:rPr lang="pt-BR" b="0" baseline="0" dirty="0"/>
              <a:t>”, demonstre </a:t>
            </a:r>
            <a:r>
              <a:rPr lang="pt-BR" b="0" baseline="0" dirty="0" smtClean="0"/>
              <a:t>na prática cada funcionalidade apresentada nesta oficina.</a:t>
            </a:r>
            <a:endParaRPr lang="pt-BR" b="0" baseline="0" dirty="0"/>
          </a:p>
          <a:p>
            <a:endParaRPr lang="pt-BR" b="0" baseline="0" dirty="0"/>
          </a:p>
          <a:p>
            <a:r>
              <a:rPr lang="pt-BR" b="0" baseline="0" dirty="0"/>
              <a:t>Tire as dúvidas dos alunos, conforme forem desenvolvendo. 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81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Monitor,</a:t>
            </a:r>
            <a:r>
              <a:rPr lang="pt-BR" baseline="0" dirty="0"/>
              <a:t> informe aos alunos o tema da próxima Oficina.</a:t>
            </a:r>
          </a:p>
          <a:p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 </a:t>
            </a:r>
            <a:r>
              <a:rPr lang="pt-BR" dirty="0"/>
              <a:t>Finalize a </a:t>
            </a:r>
            <a:r>
              <a:rPr lang="pt-BR" baseline="0" dirty="0"/>
              <a:t>oficina, agradecendo a </a:t>
            </a:r>
            <a:r>
              <a:rPr lang="pt-BR" baseline="0" dirty="0" smtClean="0"/>
              <a:t>participação dos alunos!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44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Apresente a oficina de hoje para a turma!</a:t>
            </a:r>
          </a:p>
          <a:p>
            <a:pPr algn="just"/>
            <a:endParaRPr lang="pt-BR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Oficina 09 – </a:t>
            </a:r>
            <a:r>
              <a:rPr lang="pt-BR" sz="12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dalus" panose="02020603050405020304" pitchFamily="18" charset="-78"/>
              </a:rPr>
              <a:t>Operadores lógicos e função SE.</a:t>
            </a:r>
          </a:p>
          <a:p>
            <a:pPr algn="just"/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Nesta oficina </a:t>
            </a:r>
            <a:r>
              <a:rPr lang="pt-BR" baseline="0" dirty="0" smtClean="0"/>
              <a:t>trabalharemos com os operadores lógicos e a função SE, ambos realizam comparação de valores e auxiliam na tomada de decisões.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Podemos ver que na vida, no nosso dia a dia, sempre precisamos tomar decisões, com isso fazemos comparações para avaliar quais situações são melhores e quais escolhas podemos aceitar. Desde o levantar, já nos questionamos o porquê de levantar agora, se eu levantar irei me atrasar ou não? Se vestir esta roupa hoje sentirei frio ou não? e assim por diante. São comparações e perguntas condicionais que nós fazemos dia à dia. Isto é um exemplo real de todo ser humano. </a:t>
            </a:r>
          </a:p>
          <a:p>
            <a:endParaRPr lang="pt-BR" baseline="0" dirty="0"/>
          </a:p>
          <a:p>
            <a:r>
              <a:rPr lang="pt-BR" b="0" baseline="0" dirty="0" smtClean="0"/>
              <a:t>Após </a:t>
            </a:r>
            <a:r>
              <a:rPr lang="pt-BR" b="0" baseline="0" dirty="0"/>
              <a:t>a apresentação dos slides, realize na prática cada recurso mencionado neste material.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89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Primeiramente, demonstre </a:t>
            </a:r>
            <a:r>
              <a:rPr lang="pt-BR" dirty="0"/>
              <a:t>e relembre aos alunos quais são os operadores </a:t>
            </a:r>
            <a:r>
              <a:rPr lang="pt-BR" dirty="0" smtClean="0"/>
              <a:t>aritméticos (matemáticos), </a:t>
            </a:r>
            <a:r>
              <a:rPr lang="pt-BR" dirty="0"/>
              <a:t>para que eles possam relembrar o próprio conceito de operador. </a:t>
            </a:r>
            <a:endParaRPr lang="pt-BR" dirty="0" smtClean="0"/>
          </a:p>
          <a:p>
            <a:r>
              <a:rPr lang="pt-BR" dirty="0" smtClean="0"/>
              <a:t>Relembre que no início de qualquer fórmula, referência</a:t>
            </a:r>
            <a:r>
              <a:rPr lang="pt-BR" baseline="0" dirty="0" smtClean="0"/>
              <a:t> ou função é necessário a presença do símbolo de igualdade (=), pois determina que terá algum retorno de valor na célula. </a:t>
            </a:r>
          </a:p>
          <a:p>
            <a:endParaRPr lang="pt-BR" dirty="0"/>
          </a:p>
          <a:p>
            <a:r>
              <a:rPr lang="pt-BR" b="1" dirty="0" smtClean="0"/>
              <a:t>Operador </a:t>
            </a:r>
            <a:r>
              <a:rPr lang="pt-BR" b="0" dirty="0" smtClean="0"/>
              <a:t>serve</a:t>
            </a:r>
            <a:r>
              <a:rPr lang="pt-BR" b="0" baseline="0" dirty="0" smtClean="0"/>
              <a:t> </a:t>
            </a:r>
            <a:r>
              <a:rPr lang="pt-BR" b="0" baseline="0" dirty="0"/>
              <a:t>para especificar uma operação a ser executada nos valores das fórmulas. </a:t>
            </a:r>
            <a:endParaRPr lang="pt-BR" b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19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Da mesma forma que existem operadores </a:t>
            </a:r>
            <a:r>
              <a:rPr lang="pt-BR" baseline="0" dirty="0" smtClean="0"/>
              <a:t>aritméticos para </a:t>
            </a:r>
            <a:r>
              <a:rPr lang="pt-BR" baseline="0" dirty="0"/>
              <a:t>realizar cálculos matemáticos, existem também os operadores lógicos, que permitem realizar comparações entre dois valores. Esta comparação é chamada de Teste Lógico. </a:t>
            </a:r>
            <a:endParaRPr lang="pt-BR" baseline="0" dirty="0" smtClean="0"/>
          </a:p>
          <a:p>
            <a:endParaRPr lang="pt-BR" baseline="0" dirty="0"/>
          </a:p>
          <a:p>
            <a:r>
              <a:rPr lang="pt-BR" b="1" baseline="0" dirty="0"/>
              <a:t>Teste </a:t>
            </a:r>
            <a:r>
              <a:rPr lang="pt-BR" b="1" baseline="0" dirty="0" smtClean="0"/>
              <a:t>lógico </a:t>
            </a:r>
            <a:r>
              <a:rPr lang="pt-BR" b="0" baseline="0" dirty="0"/>
              <a:t>é, especificamente, uma pergunta. </a:t>
            </a:r>
            <a:r>
              <a:rPr lang="pt-BR" baseline="0" dirty="0"/>
              <a:t>Matematicamente falando, </a:t>
            </a:r>
            <a:r>
              <a:rPr lang="pt-BR" b="1" baseline="0" dirty="0"/>
              <a:t>é um comparativo entre dois valores</a:t>
            </a:r>
            <a:r>
              <a:rPr lang="pt-BR" baseline="0" dirty="0"/>
              <a:t>. Quando realizamos este tipo de pergunta, usando um operador de comparação, a resposta somente pode ser sim ou não. Da mesma forma, quando realizamos o teste lógico usando um operador lógico, o resultado somente pode ser </a:t>
            </a:r>
            <a:r>
              <a:rPr lang="pt-BR" b="1" baseline="0" dirty="0"/>
              <a:t>verdadeiro</a:t>
            </a:r>
            <a:r>
              <a:rPr lang="pt-BR" baseline="0" dirty="0"/>
              <a:t> </a:t>
            </a:r>
            <a:r>
              <a:rPr lang="pt-BR" baseline="0" dirty="0" smtClean="0"/>
              <a:t>ou </a:t>
            </a:r>
            <a:r>
              <a:rPr lang="pt-BR" b="1" baseline="0" dirty="0" smtClean="0"/>
              <a:t>falso</a:t>
            </a:r>
            <a:r>
              <a:rPr lang="pt-BR" baseline="0" dirty="0" smtClean="0"/>
              <a:t>.</a:t>
            </a:r>
            <a:endParaRPr lang="pt-BR" baseline="0" dirty="0"/>
          </a:p>
          <a:p>
            <a:endParaRPr lang="pt-BR" baseline="0" dirty="0"/>
          </a:p>
          <a:p>
            <a:r>
              <a:rPr lang="pt-BR" baseline="0" dirty="0"/>
              <a:t>Demonstre aos </a:t>
            </a:r>
            <a:r>
              <a:rPr lang="pt-BR" baseline="0" dirty="0" smtClean="0"/>
              <a:t>alunos </a:t>
            </a:r>
            <a:r>
              <a:rPr lang="pt-BR" baseline="0" dirty="0"/>
              <a:t>exemplos práticos do cotidiano e no Excel, para que eles possam entender e saber usar na ferramenta. </a:t>
            </a:r>
          </a:p>
          <a:p>
            <a:r>
              <a:rPr lang="pt-BR" baseline="0" dirty="0"/>
              <a:t>Monitor, utilize a sua criatividade em breves exemplos com sensatez</a:t>
            </a:r>
            <a:r>
              <a:rPr lang="pt-BR" baseline="0" dirty="0" smtClean="0"/>
              <a:t>!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55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é um pequeno</a:t>
            </a:r>
            <a:r>
              <a:rPr lang="pt-BR" baseline="0" dirty="0"/>
              <a:t> exercício para que haja interação com a turma</a:t>
            </a:r>
            <a:r>
              <a:rPr lang="pt-BR" baseline="0" dirty="0" smtClean="0"/>
              <a:t>:</a:t>
            </a:r>
          </a:p>
          <a:p>
            <a:endParaRPr lang="pt-BR" baseline="0" dirty="0"/>
          </a:p>
          <a:p>
            <a:pPr marL="171450" indent="-171450">
              <a:buFontTx/>
              <a:buChar char="-"/>
            </a:pPr>
            <a:r>
              <a:rPr lang="pt-BR" baseline="0" dirty="0"/>
              <a:t>Questione aos alunos cada </a:t>
            </a:r>
            <a:r>
              <a:rPr lang="pt-BR" baseline="0" dirty="0" smtClean="0"/>
              <a:t>comparação, se é verdadeiro ou </a:t>
            </a:r>
            <a:r>
              <a:rPr lang="pt-BR" baseline="0" dirty="0" smtClean="0"/>
              <a:t>falso;</a:t>
            </a: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Escreva </a:t>
            </a:r>
            <a:r>
              <a:rPr lang="pt-BR" baseline="0" dirty="0" smtClean="0"/>
              <a:t>em </a:t>
            </a:r>
            <a:r>
              <a:rPr lang="pt-BR" baseline="0" dirty="0" smtClean="0"/>
              <a:t>algum lugar da lousa para depois corrigir;</a:t>
            </a:r>
            <a:endParaRPr lang="pt-BR" baseline="0" dirty="0"/>
          </a:p>
          <a:p>
            <a:pPr marL="171450" indent="-171450">
              <a:buFontTx/>
              <a:buChar char="-"/>
            </a:pPr>
            <a:r>
              <a:rPr lang="pt-BR" baseline="0" dirty="0"/>
              <a:t>Após a resposta de cada </a:t>
            </a:r>
            <a:r>
              <a:rPr lang="pt-BR" baseline="0" dirty="0" smtClean="0"/>
              <a:t>comparação</a:t>
            </a:r>
            <a:r>
              <a:rPr lang="pt-BR" baseline="0" dirty="0"/>
              <a:t>, apresente a </a:t>
            </a:r>
            <a:r>
              <a:rPr lang="pt-BR" baseline="0" dirty="0" smtClean="0"/>
              <a:t>resposta correta</a:t>
            </a:r>
            <a:r>
              <a:rPr lang="pt-B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pt-BR" baseline="0" dirty="0" smtClean="0"/>
              <a:t>Obs.: Slide com animação. 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9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Apresente </a:t>
            </a:r>
            <a:r>
              <a:rPr lang="pt-BR" dirty="0" smtClean="0"/>
              <a:t>aos alunos o</a:t>
            </a:r>
            <a:r>
              <a:rPr lang="pt-BR" baseline="0" dirty="0" smtClean="0"/>
              <a:t> </a:t>
            </a:r>
            <a:r>
              <a:rPr lang="pt-BR" baseline="0" dirty="0"/>
              <a:t>conceito de função SE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dirty="0" smtClean="0"/>
              <a:t>A palavra “SE”</a:t>
            </a:r>
            <a:r>
              <a:rPr lang="pt-BR" baseline="0" dirty="0" smtClean="0"/>
              <a:t> no português remete a uma conjunção condicional, apresentando uma condição na frase principal. Desta mesma forma, funciona ao usar a função SE. </a:t>
            </a:r>
          </a:p>
          <a:p>
            <a:r>
              <a:rPr lang="pt-BR" baseline="0" dirty="0" smtClean="0"/>
              <a:t>É criado uma comparação entre somente dois valores usando um operador lógico, e se essa comparação resultar em VERDADEIRO pode ser aplicado um valor de retorno, caso resultar em FALSO, pode ser aplicado outro valor de retorno.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Apresente aos alunos a estrutura da função SE.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argumento tem uma explicação da sua utilidade. </a:t>
            </a:r>
            <a:r>
              <a:rPr lang="pt-BR" dirty="0" smtClean="0"/>
              <a:t>Analise</a:t>
            </a:r>
            <a:r>
              <a:rPr lang="pt-BR" baseline="0" dirty="0" smtClean="0"/>
              <a:t> cada um, individualmente: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="1" baseline="0" dirty="0" smtClean="0"/>
              <a:t>teste_lógico: </a:t>
            </a:r>
            <a:r>
              <a:rPr lang="pt-BR" baseline="0" dirty="0" smtClean="0"/>
              <a:t>é um argumento obrigatório, onde é realizado a comparação de apenas dois valores, por meio de um operador lógico. Neste argumento pode ser implementado outras funções necessárias para a realização do teste lógico. É aqui onde será a avaliação dos resultados: VERDADEIRO ou FALSO.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400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="1" baseline="0" dirty="0" smtClean="0"/>
              <a:t>valor_se_verdadeiro: </a:t>
            </a:r>
            <a:r>
              <a:rPr lang="pt-BR" baseline="0" dirty="0" smtClean="0"/>
              <a:t>é um argumento opcional, onde é retornado um valor especificado para se a avaliação do teste_lógico for VERDADEIRO.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="1" baseline="0" dirty="0" smtClean="0"/>
              <a:t>valor_se_falso: </a:t>
            </a:r>
            <a:r>
              <a:rPr lang="pt-BR" baseline="0" dirty="0" smtClean="0"/>
              <a:t>é um argumento opcional, onde é retornado um valor especificado para se a avaliação do teste_lógico for FALSO.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Esta</a:t>
            </a:r>
            <a:r>
              <a:rPr lang="pt-BR" baseline="0" dirty="0" smtClean="0"/>
              <a:t> função pode ser lida da seguinte forma:</a:t>
            </a:r>
          </a:p>
          <a:p>
            <a:endParaRPr lang="pt-BR" baseline="0" dirty="0" smtClean="0"/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SE(Algo for Verdadeiro, faça tal coisa, caso contrário, faça outra coisa)</a:t>
            </a:r>
          </a:p>
          <a:p>
            <a:endParaRPr lang="pt-BR" dirty="0"/>
          </a:p>
          <a:p>
            <a:r>
              <a:rPr lang="pt-BR" dirty="0"/>
              <a:t>Lembre aos alunos que esse teste lógico é, exatamente, o teste </a:t>
            </a:r>
            <a:r>
              <a:rPr lang="pt-BR" dirty="0" smtClean="0"/>
              <a:t>feito </a:t>
            </a:r>
            <a:r>
              <a:rPr lang="pt-BR" dirty="0"/>
              <a:t>com os operadores lógicos </a:t>
            </a:r>
            <a:r>
              <a:rPr lang="pt-BR" dirty="0" smtClean="0"/>
              <a:t>no slide 5. 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61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</a:t>
            </a:r>
            <a:r>
              <a:rPr lang="pt-BR" baseline="0" dirty="0"/>
              <a:t> é um exemplo em um fluxograma, que demonstra como funciona a função SE. </a:t>
            </a:r>
            <a:endParaRPr lang="pt-BR" baseline="0" dirty="0" smtClean="0"/>
          </a:p>
          <a:p>
            <a:endParaRPr lang="pt-BR" baseline="0" dirty="0"/>
          </a:p>
          <a:p>
            <a:r>
              <a:rPr lang="pt-BR" baseline="0" dirty="0"/>
              <a:t>Antes de explicar, enfatize aos alunos o contexto deste exemplo: </a:t>
            </a:r>
          </a:p>
          <a:p>
            <a:r>
              <a:rPr lang="pt-BR" baseline="0" dirty="0" smtClean="0"/>
              <a:t>Simulação: Todos </a:t>
            </a:r>
            <a:r>
              <a:rPr lang="pt-BR" baseline="0" dirty="0"/>
              <a:t>da sala estão no parque Hoppy </a:t>
            </a:r>
            <a:r>
              <a:rPr lang="pt-BR" baseline="0" dirty="0" smtClean="0"/>
              <a:t>Happy, </a:t>
            </a:r>
            <a:r>
              <a:rPr lang="pt-BR" baseline="0" dirty="0"/>
              <a:t>e querem entrar e um dos brinquedos. O critério de entrada é que “o passageiro deverá ter mais que 1,5m de altura, caso </a:t>
            </a:r>
            <a:r>
              <a:rPr lang="pt-BR" baseline="0" dirty="0" smtClean="0"/>
              <a:t>contrário, </a:t>
            </a:r>
            <a:r>
              <a:rPr lang="pt-BR" baseline="0" dirty="0"/>
              <a:t>não entrará”. Imagine com os alunos que tenha um medidor automático, que após a medição seja mostrado numa tela “Poderá entrar no brinquedo” ou “Entrada bloqueada”.</a:t>
            </a:r>
          </a:p>
          <a:p>
            <a:r>
              <a:rPr lang="pt-BR" b="1" baseline="0" dirty="0"/>
              <a:t>Esta resolução automática deste medidor de altura para entrar no brinquedo foi criada a partir de um critério, que tinha um </a:t>
            </a:r>
            <a:r>
              <a:rPr lang="pt-BR" b="1" baseline="0" dirty="0" smtClean="0"/>
              <a:t>valor </a:t>
            </a:r>
            <a:r>
              <a:rPr lang="pt-BR" b="1" baseline="0" dirty="0"/>
              <a:t>para caso o resultado fosse verdadeiro e caso o resultado fosse falso.  </a:t>
            </a:r>
            <a:r>
              <a:rPr lang="pt-BR" b="0" baseline="0" dirty="0"/>
              <a:t>Desta forma é pensada a função SE</a:t>
            </a:r>
            <a:r>
              <a:rPr lang="pt-BR" b="0" baseline="0" dirty="0" smtClean="0"/>
              <a:t>!</a:t>
            </a:r>
          </a:p>
          <a:p>
            <a:endParaRPr lang="pt-BR" b="0" baseline="0" dirty="0"/>
          </a:p>
          <a:p>
            <a:r>
              <a:rPr lang="pt-BR" b="0" baseline="0" dirty="0" smtClean="0"/>
              <a:t>Embaixo </a:t>
            </a:r>
            <a:r>
              <a:rPr lang="pt-BR" b="0" baseline="0" dirty="0"/>
              <a:t>do fluxograma está escrito a estrutura deste problema na própria função. Demonstre ao aluno! </a:t>
            </a:r>
            <a:endParaRPr lang="pt-BR" b="0" baseline="0" dirty="0" smtClean="0"/>
          </a:p>
          <a:p>
            <a:r>
              <a:rPr lang="pt-BR" b="1" baseline="0" dirty="0" smtClean="0"/>
              <a:t>Enfatize </a:t>
            </a:r>
            <a:r>
              <a:rPr lang="pt-BR" b="1" baseline="0" dirty="0"/>
              <a:t>que para aplicar um valor como texto, o mesmo deve ser colocado entre aspas </a:t>
            </a:r>
            <a:r>
              <a:rPr lang="pt-BR" b="1" baseline="0" dirty="0" smtClean="0"/>
              <a:t>duplas (“texto”). 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56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aqui nesta tabela, outro exemplo a ser exposto.</a:t>
            </a:r>
            <a:r>
              <a:rPr lang="pt-BR" baseline="0" dirty="0"/>
              <a:t> Todos esses exemplos serão aplicados na ferramenta juntamente com os alunos. Mas, antes é essencial que eles entendam nesta apresentação, para depois colocar em prática o que lembram e com a ajuda do monitor, executar esta função corretamente. </a:t>
            </a:r>
            <a:endParaRPr lang="pt-BR" baseline="0" dirty="0" smtClean="0"/>
          </a:p>
          <a:p>
            <a:endParaRPr lang="pt-BR" baseline="0" dirty="0"/>
          </a:p>
          <a:p>
            <a:r>
              <a:rPr lang="pt-BR" baseline="0" dirty="0" smtClean="0"/>
              <a:t>Acima </a:t>
            </a:r>
            <a:r>
              <a:rPr lang="pt-BR" baseline="0" dirty="0"/>
              <a:t>está a estrutura geral da função SE. O problema a desenvolver é sobre um Estoque de Produtos, onde cada produto tem o seu valor e a quantidade presente no estoque. Essa quantidade, com o passar do tempo, vai diminuindo pois esses produtos são usados constantemente. Então, é desenvolvido uma planilha que demonstre para o gestor, se a quantidade está “OK” ou se “Estoque está baixo” para que possa-se repor antes que acabe o produto equivalente.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Para </a:t>
            </a:r>
            <a:r>
              <a:rPr lang="pt-BR" baseline="0" dirty="0"/>
              <a:t>auxiliar-nos nisto, utilizaremos a função SE, pois temos um critério dependendo da quantidade, e um valor para se o critério for verdadeiro e um valor para se for falso.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39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c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29FF4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3" b="25059"/>
          <a:stretch/>
        </p:blipFill>
        <p:spPr>
          <a:xfrm>
            <a:off x="8003789" y="6390042"/>
            <a:ext cx="944827" cy="3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19/03/2018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19/03/2018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9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19/03/2018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43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19/03/2018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83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19/03/2018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286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t>19/03/2018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t>19/03/2018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12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927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90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linh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6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2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565" y="688762"/>
            <a:ext cx="640079" cy="64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03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Ícon e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2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565" y="688762"/>
            <a:ext cx="640079" cy="64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28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Ícon e Linh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2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565" y="688762"/>
            <a:ext cx="640079" cy="64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19/03/2018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51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5" y="825556"/>
            <a:ext cx="464400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  <p:sldLayoutId id="214748367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17029" y="576943"/>
            <a:ext cx="3526971" cy="185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0886" y="6117772"/>
            <a:ext cx="3526971" cy="185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52599" y="1431074"/>
            <a:ext cx="5508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pt-BR" sz="8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OFICINA</a:t>
            </a:r>
            <a:endParaRPr lang="pt-BR" sz="72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5443" y="2921169"/>
            <a:ext cx="9154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Módulo 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630385" y="4651389"/>
            <a:ext cx="188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OFICINA 09</a:t>
            </a:r>
          </a:p>
        </p:txBody>
      </p:sp>
    </p:spTree>
    <p:extLst>
      <p:ext uri="{BB962C8B-B14F-4D97-AF65-F5344CB8AC3E}">
        <p14:creationId xmlns:p14="http://schemas.microsoft.com/office/powerpoint/2010/main" val="36022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8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8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575344" y="1344838"/>
            <a:ext cx="5924551" cy="2857504"/>
            <a:chOff x="0" y="0"/>
            <a:chExt cx="5924551" cy="2790829"/>
          </a:xfrm>
        </p:grpSpPr>
        <p:sp>
          <p:nvSpPr>
            <p:cNvPr id="4" name="Seta dobrada 3"/>
            <p:cNvSpPr/>
            <p:nvPr/>
          </p:nvSpPr>
          <p:spPr>
            <a:xfrm rot="5400000">
              <a:off x="4181443" y="1400207"/>
              <a:ext cx="1085854" cy="914340"/>
            </a:xfrm>
            <a:prstGeom prst="bentArrow">
              <a:avLst>
                <a:gd name="adj1" fmla="val 17942"/>
                <a:gd name="adj2" fmla="val 20918"/>
                <a:gd name="adj3" fmla="val 16837"/>
                <a:gd name="adj4" fmla="val 39668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Seta dobrada 4"/>
            <p:cNvSpPr/>
            <p:nvPr/>
          </p:nvSpPr>
          <p:spPr>
            <a:xfrm rot="16200000" flipH="1">
              <a:off x="580993" y="1400207"/>
              <a:ext cx="1085854" cy="914340"/>
            </a:xfrm>
            <a:prstGeom prst="bentArrow">
              <a:avLst>
                <a:gd name="adj1" fmla="val 17942"/>
                <a:gd name="adj2" fmla="val 20918"/>
                <a:gd name="adj3" fmla="val 16837"/>
                <a:gd name="adj4" fmla="val 39668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0" y="0"/>
              <a:ext cx="5924551" cy="2790829"/>
              <a:chOff x="0" y="0"/>
              <a:chExt cx="5924551" cy="2755503"/>
            </a:xfrm>
          </p:grpSpPr>
          <p:sp>
            <p:nvSpPr>
              <p:cNvPr id="8" name="Losango 7"/>
              <p:cNvSpPr/>
              <p:nvPr/>
            </p:nvSpPr>
            <p:spPr>
              <a:xfrm>
                <a:off x="1419224" y="0"/>
                <a:ext cx="3028951" cy="2755503"/>
              </a:xfrm>
              <a:prstGeom prst="diamond">
                <a:avLst/>
              </a:prstGeo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800" dirty="0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4133851" y="2384990"/>
                <a:ext cx="1790700" cy="361108"/>
              </a:xfrm>
              <a:prstGeom prst="roundRect">
                <a:avLst/>
              </a:prstGeom>
              <a:solidFill>
                <a:srgbClr val="B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sz="1600" dirty="0"/>
                  <a:t>Estoque</a:t>
                </a:r>
                <a:r>
                  <a:rPr lang="pt-BR" sz="1600" baseline="0" dirty="0"/>
                  <a:t> está baixo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0" y="2375465"/>
                <a:ext cx="1781176" cy="36122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600" dirty="0"/>
                  <a:t>OK</a:t>
                </a:r>
              </a:p>
              <a:p>
                <a:pPr algn="ctr"/>
                <a:endParaRPr lang="pt-BR" sz="1600" dirty="0"/>
              </a:p>
            </p:txBody>
          </p:sp>
          <p:sp>
            <p:nvSpPr>
              <p:cNvPr id="11" name="CaixaDeTexto 7"/>
              <p:cNvSpPr txBox="1"/>
              <p:nvPr/>
            </p:nvSpPr>
            <p:spPr>
              <a:xfrm>
                <a:off x="4219576" y="960581"/>
                <a:ext cx="1140697" cy="3384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600" b="1" dirty="0"/>
                  <a:t>Verdadeiro</a:t>
                </a:r>
              </a:p>
            </p:txBody>
          </p:sp>
          <p:sp>
            <p:nvSpPr>
              <p:cNvPr id="12" name="CaixaDeTexto 8"/>
              <p:cNvSpPr txBox="1"/>
              <p:nvPr/>
            </p:nvSpPr>
            <p:spPr>
              <a:xfrm>
                <a:off x="952501" y="988914"/>
                <a:ext cx="622735" cy="3384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600" b="1" dirty="0"/>
                  <a:t>Falso</a:t>
                </a:r>
              </a:p>
            </p:txBody>
          </p:sp>
        </p:grpSp>
        <p:sp>
          <p:nvSpPr>
            <p:cNvPr id="7" name="CaixaDeTexto 9"/>
            <p:cNvSpPr txBox="1"/>
            <p:nvPr/>
          </p:nvSpPr>
          <p:spPr>
            <a:xfrm>
              <a:off x="1590676" y="455416"/>
              <a:ext cx="2714625" cy="215030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 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quantidade</a:t>
              </a:r>
              <a:r>
                <a:rPr lang="pt-BR" sz="1600" baseline="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 em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aseline="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 estoque do produto for menor que 5, deverá mostrar a mensagem "Estoque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aseline="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 está baixo", senão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aseline="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mostrar "OK".</a:t>
              </a:r>
              <a:endParaRPr lang="pt-BR" sz="1600" dirty="0">
                <a:solidFill>
                  <a:schemeClr val="bg1"/>
                </a:solidFill>
                <a:effectLst/>
              </a:endParaRPr>
            </a:p>
            <a:p>
              <a:pPr algn="ctr"/>
              <a:endParaRPr lang="pt-B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CaixaDeTexto 13"/>
          <p:cNvSpPr txBox="1"/>
          <p:nvPr/>
        </p:nvSpPr>
        <p:spPr>
          <a:xfrm>
            <a:off x="5935237" y="2823804"/>
            <a:ext cx="622735" cy="342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Sim</a:t>
            </a:r>
          </a:p>
        </p:txBody>
      </p:sp>
      <p:sp>
        <p:nvSpPr>
          <p:cNvPr id="14" name="CaixaDeTexto 14"/>
          <p:cNvSpPr txBox="1"/>
          <p:nvPr/>
        </p:nvSpPr>
        <p:spPr>
          <a:xfrm>
            <a:off x="2601487" y="2823804"/>
            <a:ext cx="622735" cy="342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Não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74" y="4473992"/>
            <a:ext cx="7799986" cy="15361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/>
          <a:srcRect l="27895" t="26655" r="66491" b="66608"/>
          <a:stretch/>
        </p:blipFill>
        <p:spPr>
          <a:xfrm>
            <a:off x="201369" y="828990"/>
            <a:ext cx="770021" cy="577517"/>
          </a:xfrm>
          <a:prstGeom prst="rect">
            <a:avLst/>
          </a:prstGeom>
        </p:spPr>
      </p:pic>
      <p:grpSp>
        <p:nvGrpSpPr>
          <p:cNvPr id="18" name="Grupo 7">
            <a:extLst>
              <a:ext uri="{FF2B5EF4-FFF2-40B4-BE49-F238E27FC236}">
                <a16:creationId xmlns="" xmlns:a16="http://schemas.microsoft.com/office/drawing/2014/main" id="{A1B6F2B6-DCD7-4BCF-85BC-070C894587E8}"/>
              </a:ext>
            </a:extLst>
          </p:cNvPr>
          <p:cNvGrpSpPr/>
          <p:nvPr/>
        </p:nvGrpSpPr>
        <p:grpSpPr>
          <a:xfrm>
            <a:off x="2112818" y="699289"/>
            <a:ext cx="4792449" cy="470692"/>
            <a:chOff x="756036" y="1413996"/>
            <a:chExt cx="3878147" cy="470692"/>
          </a:xfrm>
        </p:grpSpPr>
        <p:sp>
          <p:nvSpPr>
            <p:cNvPr id="19" name="Retângulo 18">
              <a:extLst>
                <a:ext uri="{FF2B5EF4-FFF2-40B4-BE49-F238E27FC236}">
                  <a16:creationId xmlns="" xmlns:a16="http://schemas.microsoft.com/office/drawing/2014/main" id="{28B080D0-65D8-4FA5-AB94-6CC408E6B2FA}"/>
                </a:ext>
              </a:extLst>
            </p:cNvPr>
            <p:cNvSpPr/>
            <p:nvPr/>
          </p:nvSpPr>
          <p:spPr>
            <a:xfrm>
              <a:off x="756036" y="1413996"/>
              <a:ext cx="3878147" cy="470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C79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="" xmlns:a16="http://schemas.microsoft.com/office/drawing/2014/main" id="{54132AB8-A3CF-4BF8-8B91-48A9182022F7}"/>
                </a:ext>
              </a:extLst>
            </p:cNvPr>
            <p:cNvSpPr txBox="1"/>
            <p:nvPr/>
          </p:nvSpPr>
          <p:spPr>
            <a:xfrm>
              <a:off x="756036" y="1423022"/>
              <a:ext cx="3878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=</a:t>
              </a:r>
              <a:r>
                <a:rPr lang="en-US" sz="2400" b="1" dirty="0" smtClean="0"/>
                <a:t>SE(</a:t>
              </a:r>
              <a:r>
                <a:rPr lang="en-US" sz="2400" dirty="0" smtClean="0">
                  <a:solidFill>
                    <a:srgbClr val="0070C0"/>
                  </a:solidFill>
                </a:rPr>
                <a:t>C2&lt;5</a:t>
              </a:r>
              <a:r>
                <a:rPr lang="en-US" sz="2400" b="1" dirty="0" smtClean="0"/>
                <a:t>;</a:t>
              </a:r>
              <a:r>
                <a:rPr lang="en-US" sz="2400" dirty="0" smtClean="0">
                  <a:solidFill>
                    <a:srgbClr val="00B050"/>
                  </a:solidFill>
                </a:rPr>
                <a:t>“Estoque está baixo"</a:t>
              </a:r>
              <a:r>
                <a:rPr lang="en-US" sz="2400" b="1" dirty="0" smtClean="0"/>
                <a:t>;</a:t>
              </a:r>
              <a:r>
                <a:rPr lang="en-US" sz="2400" dirty="0" smtClean="0">
                  <a:solidFill>
                    <a:srgbClr val="FF0000"/>
                  </a:solidFill>
                </a:rPr>
                <a:t>“OK"</a:t>
              </a:r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23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66379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1" y="4079114"/>
            <a:ext cx="6159500" cy="812800"/>
          </a:xfrm>
          <a:prstGeom prst="rect">
            <a:avLst/>
          </a:prstGeom>
          <a:gradFill>
            <a:gsLst>
              <a:gs pos="82000">
                <a:schemeClr val="tx1">
                  <a:alpha val="30000"/>
                </a:schemeClr>
              </a:gs>
              <a:gs pos="7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1018" y="4023849"/>
            <a:ext cx="5436104" cy="923330"/>
          </a:xfrm>
          <a:prstGeom prst="rect">
            <a:avLst/>
          </a:prstGeom>
          <a:noFill/>
          <a:effectLst>
            <a:outerShdw blurRad="50800" dist="50800" dir="36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PRATICAR!</a:t>
            </a:r>
          </a:p>
        </p:txBody>
      </p:sp>
    </p:spTree>
    <p:extLst>
      <p:ext uri="{BB962C8B-B14F-4D97-AF65-F5344CB8AC3E}">
        <p14:creationId xmlns:p14="http://schemas.microsoft.com/office/powerpoint/2010/main" val="25787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461654" y="1783877"/>
            <a:ext cx="5747664" cy="175405"/>
          </a:xfrm>
          <a:prstGeom prst="roundRect">
            <a:avLst/>
          </a:prstGeom>
          <a:solidFill>
            <a:srgbClr val="49B5DB"/>
          </a:solidFill>
          <a:effectLst>
            <a:outerShdw blurRad="50800" dist="25400" dir="5400000" algn="ctr" rotWithShape="0">
              <a:prstClr val="black">
                <a:alpha val="6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cs typeface="Andalus" panose="02020603050405020304" pitchFamily="18" charset="-78"/>
            </a:endParaRPr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2000471" y="3699254"/>
            <a:ext cx="5143057" cy="95431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alpha val="73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pt-BR" sz="4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alpha val="98000"/>
                  </a:schemeClr>
                </a:solidFill>
                <a:effectLst>
                  <a:outerShdw blurRad="114300" dist="50800" dir="2700000" algn="ctr" rotWithShape="0">
                    <a:schemeClr val="bg1"/>
                  </a:outerShdw>
                </a:effectLst>
                <a:latin typeface="+mn-lt"/>
                <a:cs typeface="Andalus" panose="02020603050405020304" pitchFamily="18" charset="-78"/>
              </a:rPr>
              <a:t>Até a próxima Oficina!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754912" y="794656"/>
            <a:ext cx="8454405" cy="794301"/>
          </a:xfrm>
          <a:prstGeom prst="roundRect">
            <a:avLst>
              <a:gd name="adj" fmla="val 4422"/>
            </a:avLst>
          </a:prstGeom>
          <a:solidFill>
            <a:srgbClr val="49B5DB"/>
          </a:solidFill>
          <a:effectLst>
            <a:outerShdw blurRad="50800" dist="25400" dir="5400000" algn="ctr" rotWithShape="0">
              <a:prstClr val="black">
                <a:alpha val="64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pt-BR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dalus" panose="02020603050405020304" pitchFamily="18" charset="-78"/>
              </a:rPr>
              <a:t>Função SE composta (aninhada</a:t>
            </a:r>
            <a:r>
              <a:rPr lang="pt-BR" sz="2400" b="1" dirty="0" smtClean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dalus" panose="02020603050405020304" pitchFamily="18" charset="-78"/>
              </a:rPr>
              <a:t>).</a:t>
            </a:r>
            <a:endParaRPr lang="pt-BR" sz="2400" b="1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ndalus" panose="02020603050405020304" pitchFamily="18" charset="-78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-65317" y="6393541"/>
            <a:ext cx="3526971" cy="185057"/>
          </a:xfrm>
          <a:prstGeom prst="roundRect">
            <a:avLst/>
          </a:prstGeom>
          <a:solidFill>
            <a:srgbClr val="49B5DB"/>
          </a:solidFill>
          <a:effectLst>
            <a:outerShdw blurRad="50800" dist="25400" dir="5400000" algn="ctr" rotWithShape="0">
              <a:prstClr val="black">
                <a:alpha val="6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68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36" y="-15240"/>
            <a:ext cx="9149035" cy="688848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5599797" y="152952"/>
            <a:ext cx="2934186" cy="1553473"/>
            <a:chOff x="5679282" y="255662"/>
            <a:chExt cx="2626518" cy="1553473"/>
          </a:xfrm>
        </p:grpSpPr>
        <p:sp>
          <p:nvSpPr>
            <p:cNvPr id="11" name="Retângulo 10"/>
            <p:cNvSpPr/>
            <p:nvPr/>
          </p:nvSpPr>
          <p:spPr>
            <a:xfrm>
              <a:off x="5691188" y="255662"/>
              <a:ext cx="261461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6600" spc="-150" dirty="0">
                  <a:ln w="0"/>
                  <a:solidFill>
                    <a:srgbClr val="1D724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EXCEL</a:t>
              </a:r>
              <a:endParaRPr lang="pt-BR" sz="5400" b="0" cap="none" spc="-150" dirty="0">
                <a:ln w="0"/>
                <a:solidFill>
                  <a:srgbClr val="1D7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679282" y="1162804"/>
              <a:ext cx="2614612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Módulo I</a:t>
              </a:r>
              <a:endParaRPr lang="pt-BR" sz="28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5451985" y="2967335"/>
            <a:ext cx="292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Regulares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39618" y="4898566"/>
            <a:ext cx="4073753" cy="954107"/>
          </a:xfrm>
          <a:prstGeom prst="rect">
            <a:avLst/>
          </a:prstGeom>
          <a:noFill/>
          <a:effectLst>
            <a:outerShdw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Operadores Lógicos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Função SE</a:t>
            </a:r>
          </a:p>
        </p:txBody>
      </p:sp>
    </p:spTree>
    <p:extLst>
      <p:ext uri="{BB962C8B-B14F-4D97-AF65-F5344CB8AC3E}">
        <p14:creationId xmlns:p14="http://schemas.microsoft.com/office/powerpoint/2010/main" val="9677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65726" y="2061624"/>
            <a:ext cx="2626296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</a:rPr>
              <a:t>+</a:t>
            </a:r>
            <a:r>
              <a:rPr lang="pt-BR" sz="2800" b="1" dirty="0"/>
              <a:t> </a:t>
            </a:r>
            <a:r>
              <a:rPr lang="pt-BR" sz="2800" dirty="0"/>
              <a:t>Soma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</a:rPr>
              <a:t>-</a:t>
            </a:r>
            <a:r>
              <a:rPr lang="pt-BR" sz="2800" dirty="0"/>
              <a:t>  Subtração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</a:rPr>
              <a:t>*</a:t>
            </a:r>
            <a:r>
              <a:rPr lang="pt-BR" sz="2800" dirty="0"/>
              <a:t> Multiplicação 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</a:rPr>
              <a:t>/</a:t>
            </a:r>
            <a:r>
              <a:rPr lang="pt-BR" sz="2800" dirty="0"/>
              <a:t> Divisão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</a:rPr>
              <a:t>^</a:t>
            </a:r>
            <a:r>
              <a:rPr lang="pt-BR" sz="2800" dirty="0"/>
              <a:t> Exponenciação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80" y="2554192"/>
            <a:ext cx="5126440" cy="2472754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34593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1024" r="674" b="1018"/>
          <a:stretch/>
        </p:blipFill>
        <p:spPr>
          <a:xfrm>
            <a:off x="1879684" y="2393382"/>
            <a:ext cx="5384629" cy="39595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Operadores lógicos (comparação)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F2F96D2C-A156-4A3E-B1EF-F3C5B1F7E3C9}"/>
              </a:ext>
            </a:extLst>
          </p:cNvPr>
          <p:cNvSpPr txBox="1"/>
          <p:nvPr/>
        </p:nvSpPr>
        <p:spPr>
          <a:xfrm>
            <a:off x="1974055" y="1683854"/>
            <a:ext cx="5195888" cy="444341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Resultado_lógico = </a:t>
            </a:r>
            <a:r>
              <a:rPr lang="pt-BR" b="1" dirty="0">
                <a:solidFill>
                  <a:srgbClr val="00B050"/>
                </a:solidFill>
              </a:rPr>
              <a:t>verdadeiro</a:t>
            </a:r>
            <a:r>
              <a:rPr lang="pt-BR" b="1" dirty="0"/>
              <a:t> ou </a:t>
            </a:r>
            <a:r>
              <a:rPr lang="pt-BR" b="1" dirty="0">
                <a:solidFill>
                  <a:srgbClr val="FF0000"/>
                </a:solidFill>
              </a:rPr>
              <a:t>falso </a:t>
            </a:r>
          </a:p>
        </p:txBody>
      </p:sp>
    </p:spTree>
    <p:extLst>
      <p:ext uri="{BB962C8B-B14F-4D97-AF65-F5344CB8AC3E}">
        <p14:creationId xmlns:p14="http://schemas.microsoft.com/office/powerpoint/2010/main" val="20215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84764"/>
              </p:ext>
            </p:extLst>
          </p:nvPr>
        </p:nvGraphicFramePr>
        <p:xfrm>
          <a:off x="662941" y="1776005"/>
          <a:ext cx="7817030" cy="412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515">
                  <a:extLst>
                    <a:ext uri="{9D8B030D-6E8A-4147-A177-3AD203B41FA5}">
                      <a16:colId xmlns="" xmlns:a16="http://schemas.microsoft.com/office/drawing/2014/main" val="3051404704"/>
                    </a:ext>
                  </a:extLst>
                </a:gridCol>
                <a:gridCol w="3908515">
                  <a:extLst>
                    <a:ext uri="{9D8B030D-6E8A-4147-A177-3AD203B41FA5}">
                      <a16:colId xmlns="" xmlns:a16="http://schemas.microsoft.com/office/drawing/2014/main" val="687132816"/>
                    </a:ext>
                  </a:extLst>
                </a:gridCol>
              </a:tblGrid>
              <a:tr h="64130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Afirmação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867720"/>
                  </a:ext>
                </a:extLst>
              </a:tr>
              <a:tr h="5831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5554179"/>
                  </a:ext>
                </a:extLst>
              </a:tr>
              <a:tr h="5831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5254849"/>
                  </a:ext>
                </a:extLst>
              </a:tr>
              <a:tr h="5831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393818"/>
                  </a:ext>
                </a:extLst>
              </a:tr>
              <a:tr h="5831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4206529"/>
                  </a:ext>
                </a:extLst>
              </a:tr>
              <a:tr h="5831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7923240"/>
                  </a:ext>
                </a:extLst>
              </a:tr>
              <a:tr h="57230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229830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2216816" y="2491261"/>
            <a:ext cx="70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8=8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216816" y="3036773"/>
            <a:ext cx="64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0&gt;8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216816" y="3636761"/>
            <a:ext cx="87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5&lt;10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93673" y="4225583"/>
            <a:ext cx="116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30&lt;=20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93864" y="4852745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20&gt;15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11658" y="5379161"/>
            <a:ext cx="1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15&gt;=30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706220" y="2500698"/>
            <a:ext cx="181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VERDADEIRO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33287" y="3088164"/>
            <a:ext cx="9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FALSO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706220" y="3609959"/>
            <a:ext cx="181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VERDADEIRO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700389" y="4823931"/>
            <a:ext cx="180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VERDADEIRO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133287" y="4251482"/>
            <a:ext cx="9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FALSO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133287" y="5396380"/>
            <a:ext cx="9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FALSO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8536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38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62941" y="1585883"/>
            <a:ext cx="8100059" cy="477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ts val="3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Uma das funções mais populares do Excel;</a:t>
            </a:r>
          </a:p>
          <a:p>
            <a:pPr marL="361950" indent="-361950" algn="just">
              <a:lnSpc>
                <a:spcPts val="3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Compara dois valores com o uso dos operadores lógicos, ou seja, é uma função lógica;</a:t>
            </a:r>
          </a:p>
          <a:p>
            <a:pPr marL="361950" indent="-361950" algn="just">
              <a:lnSpc>
                <a:spcPts val="3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É aplicado um valor caso o resultado seja </a:t>
            </a:r>
            <a:r>
              <a:rPr lang="pt-BR" sz="2400" b="1" dirty="0"/>
              <a:t>verdadeiro</a:t>
            </a:r>
            <a:r>
              <a:rPr lang="pt-BR" sz="2400" dirty="0"/>
              <a:t>, e outro valor, caso seja </a:t>
            </a:r>
            <a:r>
              <a:rPr lang="pt-BR" sz="2400" b="1" dirty="0"/>
              <a:t>falso</a:t>
            </a:r>
            <a:r>
              <a:rPr lang="pt-BR" sz="2400" dirty="0"/>
              <a:t>;</a:t>
            </a:r>
          </a:p>
          <a:p>
            <a:pPr marL="361950" indent="-361950" algn="just">
              <a:lnSpc>
                <a:spcPts val="3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Exemplo:</a:t>
            </a:r>
          </a:p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pt-BR" sz="2400" dirty="0"/>
              <a:t>	- Está chovendo?</a:t>
            </a:r>
          </a:p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pt-BR" sz="2400" dirty="0"/>
              <a:t>	- Se “</a:t>
            </a:r>
            <a:r>
              <a:rPr lang="pt-BR" sz="2400" dirty="0">
                <a:solidFill>
                  <a:srgbClr val="00B050"/>
                </a:solidFill>
              </a:rPr>
              <a:t>sim</a:t>
            </a:r>
            <a:r>
              <a:rPr lang="pt-BR" sz="2400" dirty="0"/>
              <a:t>”, o trânsito estará um caos hoje.</a:t>
            </a:r>
          </a:p>
          <a:p>
            <a:pPr algn="just">
              <a:lnSpc>
                <a:spcPts val="3000"/>
              </a:lnSpc>
              <a:spcAft>
                <a:spcPts val="1000"/>
              </a:spcAft>
            </a:pPr>
            <a:r>
              <a:rPr lang="pt-BR" sz="2400" dirty="0"/>
              <a:t>	- Se “</a:t>
            </a:r>
            <a:r>
              <a:rPr lang="pt-BR" sz="2400" dirty="0">
                <a:solidFill>
                  <a:srgbClr val="FF0000"/>
                </a:solidFill>
              </a:rPr>
              <a:t>não</a:t>
            </a:r>
            <a:r>
              <a:rPr lang="pt-BR" sz="2400" dirty="0"/>
              <a:t>”, o trânsito estará uma maravilha.</a:t>
            </a:r>
          </a:p>
          <a:p>
            <a:pPr algn="just">
              <a:lnSpc>
                <a:spcPts val="3000"/>
              </a:lnSpc>
              <a:spcAft>
                <a:spcPts val="1200"/>
              </a:spcAft>
            </a:pPr>
            <a:r>
              <a:rPr lang="pt-BR" sz="2400" dirty="0"/>
              <a:t>	Qual é o resultado das situações?</a:t>
            </a: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Função SE</a:t>
            </a:r>
          </a:p>
        </p:txBody>
      </p:sp>
    </p:spTree>
    <p:extLst>
      <p:ext uri="{BB962C8B-B14F-4D97-AF65-F5344CB8AC3E}">
        <p14:creationId xmlns:p14="http://schemas.microsoft.com/office/powerpoint/2010/main" val="1347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940" y="2623973"/>
            <a:ext cx="8012973" cy="3259999"/>
          </a:xfrm>
        </p:spPr>
        <p:txBody>
          <a:bodyPr anchor="ctr">
            <a:norm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100" b="1" i="1" dirty="0"/>
              <a:t> </a:t>
            </a:r>
            <a:r>
              <a:rPr lang="pt-BR" sz="2100" b="1" i="1" dirty="0">
                <a:solidFill>
                  <a:srgbClr val="0070C0"/>
                </a:solidFill>
              </a:rPr>
              <a:t>teste_lógico</a:t>
            </a:r>
            <a:r>
              <a:rPr lang="pt-BR" sz="2100" dirty="0"/>
              <a:t> - Avaliação ou comparação de dois valores, usando um operador lógico. Determina se a expressão é verdadeira ou falsa;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100" b="1" i="1" dirty="0"/>
              <a:t> </a:t>
            </a:r>
            <a:r>
              <a:rPr lang="pt-BR" sz="2100" b="1" i="1" dirty="0">
                <a:solidFill>
                  <a:srgbClr val="008200"/>
                </a:solidFill>
              </a:rPr>
              <a:t>valor_se_verdadeiro</a:t>
            </a:r>
            <a:r>
              <a:rPr lang="pt-BR" sz="2100" dirty="0"/>
              <a:t> - Valor caso o resultado do </a:t>
            </a:r>
            <a:r>
              <a:rPr lang="pt-BR" sz="2100" i="1" dirty="0"/>
              <a:t>teste_lógico</a:t>
            </a:r>
            <a:r>
              <a:rPr lang="pt-BR" sz="2100" dirty="0"/>
              <a:t> seja verdadeiro. 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100" b="1" i="1" dirty="0"/>
              <a:t> </a:t>
            </a:r>
            <a:r>
              <a:rPr lang="pt-BR" sz="2100" b="1" i="1" dirty="0">
                <a:solidFill>
                  <a:srgbClr val="FF0000"/>
                </a:solidFill>
              </a:rPr>
              <a:t>valor_se_falso</a:t>
            </a:r>
            <a:r>
              <a:rPr lang="pt-BR" sz="2100" dirty="0"/>
              <a:t> - Valor caso o resultado do </a:t>
            </a:r>
            <a:r>
              <a:rPr lang="pt-BR" sz="2100" i="1" dirty="0"/>
              <a:t>teste_lógico</a:t>
            </a:r>
            <a:r>
              <a:rPr lang="pt-BR" sz="2100" dirty="0"/>
              <a:t> seja falso. </a:t>
            </a:r>
          </a:p>
          <a:p>
            <a:pPr marL="0" indent="0" algn="just">
              <a:lnSpc>
                <a:spcPts val="25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2100" b="1" dirty="0"/>
              <a:t>Obs.: </a:t>
            </a:r>
            <a:r>
              <a:rPr lang="pt-BR" sz="2100" dirty="0"/>
              <a:t>O valor do resultado pode ser um texto (“ ”), cálculo com função, expressão matemática, número ou referência.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Função SE - Sintaxe</a:t>
            </a:r>
          </a:p>
        </p:txBody>
      </p:sp>
      <p:grpSp>
        <p:nvGrpSpPr>
          <p:cNvPr id="6" name="Grupo 7">
            <a:extLst>
              <a:ext uri="{FF2B5EF4-FFF2-40B4-BE49-F238E27FC236}">
                <a16:creationId xmlns="" xmlns:a16="http://schemas.microsoft.com/office/drawing/2014/main" id="{A1B6F2B6-DCD7-4BCF-85BC-070C894587E8}"/>
              </a:ext>
            </a:extLst>
          </p:cNvPr>
          <p:cNvGrpSpPr/>
          <p:nvPr/>
        </p:nvGrpSpPr>
        <p:grpSpPr>
          <a:xfrm>
            <a:off x="1033055" y="1683854"/>
            <a:ext cx="7261859" cy="623455"/>
            <a:chOff x="1258933" y="1683854"/>
            <a:chExt cx="5876443" cy="623455"/>
          </a:xfrm>
        </p:grpSpPr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28B080D0-65D8-4FA5-AB94-6CC408E6B2FA}"/>
                </a:ext>
              </a:extLst>
            </p:cNvPr>
            <p:cNvSpPr/>
            <p:nvPr/>
          </p:nvSpPr>
          <p:spPr>
            <a:xfrm>
              <a:off x="1258933" y="1683854"/>
              <a:ext cx="5876443" cy="623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C79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="" xmlns:a16="http://schemas.microsoft.com/office/drawing/2014/main" id="{54132AB8-A3CF-4BF8-8B91-48A9182022F7}"/>
                </a:ext>
              </a:extLst>
            </p:cNvPr>
            <p:cNvSpPr txBox="1"/>
            <p:nvPr/>
          </p:nvSpPr>
          <p:spPr>
            <a:xfrm>
              <a:off x="1258934" y="1779958"/>
              <a:ext cx="587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/>
                <a:t>=SE(</a:t>
              </a:r>
              <a:r>
                <a:rPr lang="pt-BR" sz="2400" dirty="0">
                  <a:solidFill>
                    <a:srgbClr val="0070C0"/>
                  </a:solidFill>
                </a:rPr>
                <a:t>teste_lógico</a:t>
              </a:r>
              <a:r>
                <a:rPr lang="pt-BR" sz="2400" b="1" dirty="0"/>
                <a:t>;</a:t>
              </a:r>
              <a:r>
                <a:rPr lang="pt-BR" sz="2400" dirty="0"/>
                <a:t>[</a:t>
              </a:r>
              <a:r>
                <a:rPr lang="pt-BR" sz="2400" dirty="0">
                  <a:solidFill>
                    <a:srgbClr val="008200"/>
                  </a:solidFill>
                </a:rPr>
                <a:t>valor_se_verdadeiro</a:t>
              </a:r>
              <a:r>
                <a:rPr lang="pt-BR" sz="2400" dirty="0"/>
                <a:t>]</a:t>
              </a:r>
              <a:r>
                <a:rPr lang="pt-BR" sz="2400" b="1" dirty="0"/>
                <a:t>;</a:t>
              </a:r>
              <a:r>
                <a:rPr lang="pt-BR" sz="2400" dirty="0"/>
                <a:t>[</a:t>
              </a:r>
              <a:r>
                <a:rPr lang="pt-BR" sz="2400" dirty="0">
                  <a:solidFill>
                    <a:srgbClr val="FF0000"/>
                  </a:solidFill>
                </a:rPr>
                <a:t>valor_se_falso</a:t>
              </a:r>
              <a:r>
                <a:rPr lang="pt-BR" sz="2400" dirty="0"/>
                <a:t>]</a:t>
              </a:r>
              <a:r>
                <a:rPr lang="pt-BR" sz="2400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7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ta dobrada 21"/>
          <p:cNvSpPr/>
          <p:nvPr/>
        </p:nvSpPr>
        <p:spPr>
          <a:xfrm rot="16200000" flipH="1" flipV="1">
            <a:off x="5818852" y="4208685"/>
            <a:ext cx="925186" cy="1142452"/>
          </a:xfrm>
          <a:prstGeom prst="bentArrow">
            <a:avLst>
              <a:gd name="adj1" fmla="val 15025"/>
              <a:gd name="adj2" fmla="val 18877"/>
              <a:gd name="adj3" fmla="val 16837"/>
              <a:gd name="adj4" fmla="val 8779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" name="Seta dobrada 2"/>
          <p:cNvSpPr/>
          <p:nvPr/>
        </p:nvSpPr>
        <p:spPr>
          <a:xfrm rot="5400000" flipV="1">
            <a:off x="2153593" y="4157469"/>
            <a:ext cx="925186" cy="1244883"/>
          </a:xfrm>
          <a:prstGeom prst="bentArrow">
            <a:avLst>
              <a:gd name="adj1" fmla="val 15025"/>
              <a:gd name="adj2" fmla="val 18877"/>
              <a:gd name="adj3" fmla="val 16837"/>
              <a:gd name="adj4" fmla="val 877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651496" y="1597257"/>
            <a:ext cx="5670219" cy="66431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/>
              <a:t>HOPPY HAPPY</a:t>
            </a:r>
          </a:p>
          <a:p>
            <a:pPr algn="ctr"/>
            <a:r>
              <a:rPr lang="pt-BR" sz="1600" dirty="0"/>
              <a:t>Regra do</a:t>
            </a:r>
            <a:r>
              <a:rPr lang="pt-BR" sz="1600" baseline="0" dirty="0"/>
              <a:t> estabelecimento para entrada nos brinquedos</a:t>
            </a:r>
            <a:endParaRPr lang="pt-BR" sz="1600" dirty="0"/>
          </a:p>
        </p:txBody>
      </p:sp>
      <p:sp>
        <p:nvSpPr>
          <p:cNvPr id="6" name="Losango 5"/>
          <p:cNvSpPr/>
          <p:nvPr/>
        </p:nvSpPr>
        <p:spPr>
          <a:xfrm>
            <a:off x="3080199" y="3112065"/>
            <a:ext cx="2812812" cy="2579220"/>
          </a:xfrm>
          <a:prstGeom prst="diamond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dirty="0"/>
          </a:p>
        </p:txBody>
      </p:sp>
      <p:sp>
        <p:nvSpPr>
          <p:cNvPr id="7" name="CaixaDeTexto 29"/>
          <p:cNvSpPr txBox="1"/>
          <p:nvPr/>
        </p:nvSpPr>
        <p:spPr>
          <a:xfrm>
            <a:off x="6078279" y="3819936"/>
            <a:ext cx="1911235" cy="43093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Verdadeiro</a:t>
            </a:r>
          </a:p>
        </p:txBody>
      </p:sp>
      <p:sp>
        <p:nvSpPr>
          <p:cNvPr id="8" name="CaixaDeTexto 30"/>
          <p:cNvSpPr txBox="1"/>
          <p:nvPr/>
        </p:nvSpPr>
        <p:spPr>
          <a:xfrm>
            <a:off x="1500461" y="3819936"/>
            <a:ext cx="1018097" cy="25872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Falso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5370789" y="5355803"/>
            <a:ext cx="2709574" cy="369436"/>
          </a:xfrm>
          <a:prstGeom prst="roundRect">
            <a:avLst/>
          </a:prstGeom>
          <a:solidFill>
            <a:srgbClr val="0082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0" dirty="0"/>
              <a:t>Poderá entrar no brinquedo</a:t>
            </a:r>
          </a:p>
          <a:p>
            <a:pPr algn="l"/>
            <a:endParaRPr lang="pt-BR" sz="1800" b="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19649" y="5343873"/>
            <a:ext cx="1860550" cy="381366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0" dirty="0"/>
              <a:t>Entrada </a:t>
            </a:r>
            <a:r>
              <a:rPr lang="pt-BR" sz="1600" dirty="0"/>
              <a:t>b</a:t>
            </a:r>
            <a:r>
              <a:rPr lang="pt-BR" sz="1600" b="0" dirty="0"/>
              <a:t>loqueada</a:t>
            </a:r>
          </a:p>
          <a:p>
            <a:pPr algn="l"/>
            <a:endParaRPr lang="pt-BR" sz="1800" b="0" dirty="0"/>
          </a:p>
        </p:txBody>
      </p:sp>
      <p:sp>
        <p:nvSpPr>
          <p:cNvPr id="11" name="CaixaDeTexto 34"/>
          <p:cNvSpPr txBox="1"/>
          <p:nvPr/>
        </p:nvSpPr>
        <p:spPr>
          <a:xfrm>
            <a:off x="3031265" y="3034571"/>
            <a:ext cx="3192992" cy="4963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/>
              <a:t>PASSAGEIRO &gt; 1,5m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486605" y="2261568"/>
            <a:ext cx="1" cy="828727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2"/>
          <p:cNvSpPr txBox="1"/>
          <p:nvPr/>
        </p:nvSpPr>
        <p:spPr>
          <a:xfrm>
            <a:off x="3193878" y="3191791"/>
            <a:ext cx="2628998" cy="21738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0" dirty="0">
                <a:solidFill>
                  <a:schemeClr val="bg1"/>
                </a:solidFill>
              </a:rPr>
              <a:t>Se o </a:t>
            </a:r>
          </a:p>
          <a:p>
            <a:pPr algn="ctr"/>
            <a:r>
              <a:rPr lang="pt-BR" sz="1800" b="0" dirty="0">
                <a:solidFill>
                  <a:schemeClr val="bg1"/>
                </a:solidFill>
              </a:rPr>
              <a:t>passageiro </a:t>
            </a:r>
          </a:p>
          <a:p>
            <a:pPr algn="ctr"/>
            <a:r>
              <a:rPr lang="pt-BR" sz="1800" b="0" dirty="0">
                <a:solidFill>
                  <a:schemeClr val="bg1"/>
                </a:solidFill>
              </a:rPr>
              <a:t>tiver </a:t>
            </a:r>
            <a:r>
              <a:rPr lang="pt-BR" sz="1800" b="0" dirty="0" smtClean="0">
                <a:solidFill>
                  <a:schemeClr val="bg1"/>
                </a:solidFill>
              </a:rPr>
              <a:t>&gt; 1,5 metro,</a:t>
            </a:r>
            <a:r>
              <a:rPr lang="pt-BR" sz="1800" b="0" baseline="0" dirty="0" smtClean="0">
                <a:solidFill>
                  <a:schemeClr val="bg1"/>
                </a:solidFill>
              </a:rPr>
              <a:t> </a:t>
            </a:r>
            <a:r>
              <a:rPr lang="pt-BR" sz="1800" b="0" baseline="0" dirty="0">
                <a:solidFill>
                  <a:schemeClr val="bg1"/>
                </a:solidFill>
              </a:rPr>
              <a:t>ele </a:t>
            </a:r>
          </a:p>
          <a:p>
            <a:pPr algn="ctr"/>
            <a:r>
              <a:rPr lang="pt-BR" sz="1800" b="0" baseline="0" dirty="0">
                <a:solidFill>
                  <a:schemeClr val="bg1"/>
                </a:solidFill>
              </a:rPr>
              <a:t>poderá andar no</a:t>
            </a:r>
          </a:p>
          <a:p>
            <a:pPr algn="ctr"/>
            <a:r>
              <a:rPr lang="pt-BR" sz="1800" b="0" baseline="0" dirty="0">
                <a:solidFill>
                  <a:schemeClr val="bg1"/>
                </a:solidFill>
              </a:rPr>
              <a:t> brinquedo.</a:t>
            </a:r>
            <a:endParaRPr lang="pt-BR" sz="1800" b="0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Lógica em um fluxograma</a:t>
            </a:r>
          </a:p>
        </p:txBody>
      </p:sp>
      <p:grpSp>
        <p:nvGrpSpPr>
          <p:cNvPr id="17" name="Grupo 7">
            <a:extLst>
              <a:ext uri="{FF2B5EF4-FFF2-40B4-BE49-F238E27FC236}">
                <a16:creationId xmlns="" xmlns:a16="http://schemas.microsoft.com/office/drawing/2014/main" id="{A1B6F2B6-DCD7-4BCF-85BC-070C894587E8}"/>
              </a:ext>
            </a:extLst>
          </p:cNvPr>
          <p:cNvGrpSpPr/>
          <p:nvPr/>
        </p:nvGrpSpPr>
        <p:grpSpPr>
          <a:xfrm>
            <a:off x="345608" y="5903304"/>
            <a:ext cx="8564305" cy="623455"/>
            <a:chOff x="756036" y="1413995"/>
            <a:chExt cx="6930409" cy="623455"/>
          </a:xfrm>
        </p:grpSpPr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28B080D0-65D8-4FA5-AB94-6CC408E6B2FA}"/>
                </a:ext>
              </a:extLst>
            </p:cNvPr>
            <p:cNvSpPr/>
            <p:nvPr/>
          </p:nvSpPr>
          <p:spPr>
            <a:xfrm>
              <a:off x="756036" y="1413995"/>
              <a:ext cx="6930409" cy="623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C79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="" xmlns:a16="http://schemas.microsoft.com/office/drawing/2014/main" id="{54132AB8-A3CF-4BF8-8B91-48A9182022F7}"/>
                </a:ext>
              </a:extLst>
            </p:cNvPr>
            <p:cNvSpPr txBox="1"/>
            <p:nvPr/>
          </p:nvSpPr>
          <p:spPr>
            <a:xfrm>
              <a:off x="756036" y="1506366"/>
              <a:ext cx="6930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=SE(</a:t>
              </a:r>
              <a:r>
                <a:rPr lang="en-US" sz="2400" dirty="0">
                  <a:solidFill>
                    <a:srgbClr val="0070C0"/>
                  </a:solidFill>
                </a:rPr>
                <a:t>altura&gt;1,5</a:t>
              </a:r>
              <a:r>
                <a:rPr lang="en-US" sz="2400" b="1" dirty="0"/>
                <a:t>;</a:t>
              </a:r>
              <a:r>
                <a:rPr lang="en-US" sz="2400" dirty="0">
                  <a:solidFill>
                    <a:srgbClr val="00B050"/>
                  </a:solidFill>
                </a:rPr>
                <a:t>"Poderá entrar no brinquedo"</a:t>
              </a:r>
              <a:r>
                <a:rPr lang="en-US" sz="2400" b="1" dirty="0"/>
                <a:t>;</a:t>
              </a:r>
              <a:r>
                <a:rPr lang="en-US" sz="2400" dirty="0">
                  <a:solidFill>
                    <a:srgbClr val="FF0000"/>
                  </a:solidFill>
                </a:rPr>
                <a:t>"Entrada bloqueada"</a:t>
              </a:r>
              <a:r>
                <a:rPr lang="en-US" sz="2400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74" y="1711137"/>
            <a:ext cx="7130599" cy="468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012650" y="3312932"/>
            <a:ext cx="3033376" cy="14773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/>
              <a:t>SE a </a:t>
            </a:r>
            <a:r>
              <a:rPr lang="pt-BR" dirty="0">
                <a:solidFill>
                  <a:srgbClr val="0070C0"/>
                </a:solidFill>
              </a:rPr>
              <a:t>quantidade em estoque do produto for </a:t>
            </a:r>
            <a:r>
              <a:rPr lang="pt-BR" dirty="0" smtClean="0">
                <a:solidFill>
                  <a:srgbClr val="0070C0"/>
                </a:solidFill>
              </a:rPr>
              <a:t>&lt;5</a:t>
            </a:r>
            <a:r>
              <a:rPr lang="pt-BR" dirty="0"/>
              <a:t>, deverá mostrar a mensagem “</a:t>
            </a:r>
            <a:r>
              <a:rPr lang="pt-BR" dirty="0">
                <a:solidFill>
                  <a:srgbClr val="00B050"/>
                </a:solidFill>
              </a:rPr>
              <a:t>Estoque está baixo</a:t>
            </a:r>
            <a:r>
              <a:rPr lang="pt-BR" dirty="0"/>
              <a:t>", senão mostrar "</a:t>
            </a:r>
            <a:r>
              <a:rPr lang="pt-BR" dirty="0">
                <a:solidFill>
                  <a:srgbClr val="FF0000"/>
                </a:solidFill>
              </a:rPr>
              <a:t>OK</a:t>
            </a:r>
            <a:r>
              <a:rPr lang="pt-BR" dirty="0"/>
              <a:t>".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27895" t="26655" r="66491" b="66608"/>
          <a:stretch/>
        </p:blipFill>
        <p:spPr>
          <a:xfrm>
            <a:off x="201369" y="828990"/>
            <a:ext cx="770021" cy="577517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A1B6F2B6-DCD7-4BCF-85BC-070C894587E8}"/>
              </a:ext>
            </a:extLst>
          </p:cNvPr>
          <p:cNvGrpSpPr/>
          <p:nvPr/>
        </p:nvGrpSpPr>
        <p:grpSpPr>
          <a:xfrm>
            <a:off x="1019543" y="828990"/>
            <a:ext cx="7261859" cy="557769"/>
            <a:chOff x="1258933" y="1683854"/>
            <a:chExt cx="5876443" cy="557769"/>
          </a:xfrm>
        </p:grpSpPr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28B080D0-65D8-4FA5-AB94-6CC408E6B2FA}"/>
                </a:ext>
              </a:extLst>
            </p:cNvPr>
            <p:cNvSpPr/>
            <p:nvPr/>
          </p:nvSpPr>
          <p:spPr>
            <a:xfrm>
              <a:off x="1258933" y="1683854"/>
              <a:ext cx="5876443" cy="557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C79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="" xmlns:a16="http://schemas.microsoft.com/office/drawing/2014/main" id="{54132AB8-A3CF-4BF8-8B91-48A9182022F7}"/>
                </a:ext>
              </a:extLst>
            </p:cNvPr>
            <p:cNvSpPr txBox="1"/>
            <p:nvPr/>
          </p:nvSpPr>
          <p:spPr>
            <a:xfrm>
              <a:off x="1258934" y="1736415"/>
              <a:ext cx="587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/>
                <a:t>=SE(</a:t>
              </a:r>
              <a:r>
                <a:rPr lang="pt-BR" sz="2400" dirty="0">
                  <a:solidFill>
                    <a:srgbClr val="0070C0"/>
                  </a:solidFill>
                </a:rPr>
                <a:t>teste_lógico</a:t>
              </a:r>
              <a:r>
                <a:rPr lang="pt-BR" sz="2400" b="1" dirty="0"/>
                <a:t>;</a:t>
              </a:r>
              <a:r>
                <a:rPr lang="pt-BR" sz="2400" dirty="0"/>
                <a:t>[</a:t>
              </a:r>
              <a:r>
                <a:rPr lang="pt-BR" sz="2400" dirty="0">
                  <a:solidFill>
                    <a:srgbClr val="008200"/>
                  </a:solidFill>
                </a:rPr>
                <a:t>valor_se_verdadeiro</a:t>
              </a:r>
              <a:r>
                <a:rPr lang="pt-BR" sz="2400" dirty="0"/>
                <a:t>]</a:t>
              </a:r>
              <a:r>
                <a:rPr lang="pt-BR" sz="2400" b="1" dirty="0"/>
                <a:t>;</a:t>
              </a:r>
              <a:r>
                <a:rPr lang="pt-BR" sz="2400" dirty="0"/>
                <a:t>[</a:t>
              </a:r>
              <a:r>
                <a:rPr lang="pt-BR" sz="2400" dirty="0">
                  <a:solidFill>
                    <a:srgbClr val="FF0000"/>
                  </a:solidFill>
                </a:rPr>
                <a:t>valor_se_falso</a:t>
              </a:r>
              <a:r>
                <a:rPr lang="pt-BR" sz="2400" dirty="0"/>
                <a:t>]</a:t>
              </a:r>
              <a:r>
                <a:rPr lang="pt-BR" sz="2400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4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lIns="91440" tIns="45720" rIns="91440" bIns="45720" rtlCol="0" anchor="t">
        <a:noAutofit/>
      </a:bodyPr>
      <a:lstStyle>
        <a:defPPr algn="ctr">
          <a:defRPr sz="4400" dirty="0" smtClean="0">
            <a:solidFill>
              <a:srgbClr val="002060"/>
            </a:solidFill>
            <a:latin typeface="+mn-lt"/>
            <a:cs typeface="Andalus" panose="02020603050405020304" pitchFamily="18" charset="-7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4332</TotalTime>
  <Words>1440</Words>
  <Application>Microsoft Office PowerPoint</Application>
  <PresentationFormat>Apresentação na tela (4:3)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Andalus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Chambal Rodriguez</dc:creator>
  <cp:lastModifiedBy>Priscila Carla de Almeida de Oliveira</cp:lastModifiedBy>
  <cp:revision>415</cp:revision>
  <dcterms:created xsi:type="dcterms:W3CDTF">2015-10-02T20:16:05Z</dcterms:created>
  <dcterms:modified xsi:type="dcterms:W3CDTF">2018-03-19T23:56:24Z</dcterms:modified>
</cp:coreProperties>
</file>