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44" r:id="rId2"/>
    <p:sldId id="345" r:id="rId3"/>
    <p:sldId id="326" r:id="rId4"/>
    <p:sldId id="327" r:id="rId5"/>
    <p:sldId id="328" r:id="rId6"/>
    <p:sldId id="329" r:id="rId7"/>
    <p:sldId id="330" r:id="rId8"/>
    <p:sldId id="331" r:id="rId9"/>
    <p:sldId id="332" r:id="rId10"/>
    <p:sldId id="333" r:id="rId11"/>
    <p:sldId id="334" r:id="rId12"/>
    <p:sldId id="335" r:id="rId13"/>
    <p:sldId id="338" r:id="rId14"/>
    <p:sldId id="339" r:id="rId15"/>
    <p:sldId id="346" r:id="rId16"/>
    <p:sldId id="340" r:id="rId17"/>
    <p:sldId id="341" r:id="rId18"/>
    <p:sldId id="343" r:id="rId19"/>
    <p:sldId id="314"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scila Carla de Almeida de Oliveira" initials="PCdAdO" lastIdx="2" clrIdx="0">
    <p:extLst>
      <p:ext uri="{19B8F6BF-5375-455C-9EA6-DF929625EA0E}">
        <p15:presenceInfo xmlns:p15="http://schemas.microsoft.com/office/powerpoint/2012/main" userId="S-1-5-21-1843069875-1252811081-2118856591-52660" providerId="AD"/>
      </p:ext>
    </p:extLst>
  </p:cmAuthor>
  <p:cmAuthor id="2" name="Marcello Barão" initials="UdW" lastIdx="1" clrIdx="1">
    <p:extLst>
      <p:ext uri="{19B8F6BF-5375-455C-9EA6-DF929625EA0E}">
        <p15:presenceInfo xmlns:p15="http://schemas.microsoft.com/office/powerpoint/2012/main" userId="Marcello Barã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928"/>
    <a:srgbClr val="CEE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5" autoAdjust="0"/>
    <p:restoredTop sz="68360" autoAdjust="0"/>
  </p:normalViewPr>
  <p:slideViewPr>
    <p:cSldViewPr snapToGrid="0">
      <p:cViewPr varScale="1">
        <p:scale>
          <a:sx n="59" d="100"/>
          <a:sy n="59" d="100"/>
        </p:scale>
        <p:origin x="2298" y="72"/>
      </p:cViewPr>
      <p:guideLst>
        <p:guide orient="horz" pos="2160"/>
        <p:guide pos="2880"/>
      </p:guideLst>
    </p:cSldViewPr>
  </p:slideViewPr>
  <p:outlineViewPr>
    <p:cViewPr>
      <p:scale>
        <a:sx n="33" d="100"/>
        <a:sy n="33" d="100"/>
      </p:scale>
      <p:origin x="0" y="-270"/>
    </p:cViewPr>
  </p:outlin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8F2EA2-CC55-4C6C-8193-10CA1E64A098}" type="datetimeFigureOut">
              <a:rPr lang="pt-BR" smtClean="0"/>
              <a:t>26/01/2018</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FC02A-77AA-4510-9EEC-5207C5619ED3}" type="slidenum">
              <a:rPr lang="pt-BR" smtClean="0"/>
              <a:t>‹nº›</a:t>
            </a:fld>
            <a:endParaRPr lang="pt-BR" dirty="0"/>
          </a:p>
        </p:txBody>
      </p:sp>
    </p:spTree>
    <p:extLst>
      <p:ext uri="{BB962C8B-B14F-4D97-AF65-F5344CB8AC3E}">
        <p14:creationId xmlns:p14="http://schemas.microsoft.com/office/powerpoint/2010/main" val="386548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888EC-38A2-4E6E-BF44-6EF511F5479F}" type="datetimeFigureOut">
              <a:rPr lang="pt-BR" smtClean="0"/>
              <a:pPr/>
              <a:t>26/01/2018</a:t>
            </a:fld>
            <a:endParaRPr lang="pt-BR" dirty="0"/>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3DFE9-5C08-40FF-A846-788C861E0D76}" type="slidenum">
              <a:rPr lang="pt-BR" smtClean="0"/>
              <a:pPr/>
              <a:t>‹nº›</a:t>
            </a:fld>
            <a:endParaRPr lang="pt-BR" dirty="0"/>
          </a:p>
        </p:txBody>
      </p:sp>
    </p:spTree>
    <p:extLst>
      <p:ext uri="{BB962C8B-B14F-4D97-AF65-F5344CB8AC3E}">
        <p14:creationId xmlns:p14="http://schemas.microsoft.com/office/powerpoint/2010/main" val="342425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 </a:t>
            </a:r>
          </a:p>
          <a:p>
            <a:endParaRPr lang="pt-BR" dirty="0"/>
          </a:p>
          <a:p>
            <a:r>
              <a:rPr lang="pt-BR" dirty="0"/>
              <a:t>Apresente-se</a:t>
            </a:r>
            <a:r>
              <a:rPr lang="pt-BR" baseline="0" dirty="0"/>
              <a:t> à turma, é importantíssimo buscar vínculo logo no primeiro contato!</a:t>
            </a:r>
          </a:p>
          <a:p>
            <a:endParaRPr lang="pt-BR" baseline="0" dirty="0"/>
          </a:p>
          <a:p>
            <a:r>
              <a:rPr lang="pt-BR" baseline="0" dirty="0"/>
              <a:t>Lembre-se da importância de que o aluno se sinta interessado em voltar na próxima semana. Os slides seguintes devem ser apresentados e não lidos. </a:t>
            </a:r>
          </a:p>
          <a:p>
            <a:r>
              <a:rPr lang="pt-BR" baseline="0" dirty="0"/>
              <a:t>O slide é apenas uma ferramenta, deve ser seguido, porém quem faz a oficina é você, então o relacionamento interpessoal é seu alicerce. </a:t>
            </a:r>
          </a:p>
          <a:p>
            <a:r>
              <a:rPr lang="pt-BR" baseline="0" dirty="0"/>
              <a:t>Conheça sua turma, desperte o interesse do aluno.</a:t>
            </a:r>
          </a:p>
          <a:p>
            <a:r>
              <a:rPr lang="pt-BR" baseline="0" dirty="0"/>
              <a:t>Boa oficina!!!</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a:t>
            </a:fld>
            <a:endParaRPr lang="pt-BR" dirty="0"/>
          </a:p>
        </p:txBody>
      </p:sp>
    </p:spTree>
    <p:extLst>
      <p:ext uri="{BB962C8B-B14F-4D97-AF65-F5344CB8AC3E}">
        <p14:creationId xmlns:p14="http://schemas.microsoft.com/office/powerpoint/2010/main" val="346979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Esses</a:t>
            </a:r>
            <a:r>
              <a:rPr lang="pt-BR" baseline="0" dirty="0"/>
              <a:t> botões permitem que o formato visível do valor aumente ou diminui as casas decimais. Perceba que na coluna G, ao terminar os valores de casas decimais do número, clicando em “aumentar casas decimais”, vai sendo acrescentado o número zero (0).</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10</a:t>
            </a:fld>
            <a:endParaRPr lang="pt-BR" dirty="0"/>
          </a:p>
        </p:txBody>
      </p:sp>
    </p:spTree>
    <p:extLst>
      <p:ext uri="{BB962C8B-B14F-4D97-AF65-F5344CB8AC3E}">
        <p14:creationId xmlns:p14="http://schemas.microsoft.com/office/powerpoint/2010/main" val="55738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Explique aos alunos que uma data é digitada normalmente com dia, mês e ano. Cada parte da data é separada pela barra (/) ou pelo hífen (-). </a:t>
            </a:r>
          </a:p>
          <a:p>
            <a:r>
              <a:rPr lang="pt-BR" dirty="0"/>
              <a:t>Não use o ponto porque ele é reservado à separação de milhares para números grandes. </a:t>
            </a:r>
          </a:p>
          <a:p>
            <a:r>
              <a:rPr lang="pt-BR" dirty="0"/>
              <a:t>O calendário do Excel inicia em </a:t>
            </a:r>
            <a:r>
              <a:rPr lang="pt-BR" b="1" dirty="0"/>
              <a:t>1/1/1900</a:t>
            </a:r>
            <a:r>
              <a:rPr lang="pt-BR" dirty="0"/>
              <a:t>. Esse é o dia número 1. Qualquer data é tratada, internamente, como uma quantidade de dias após o início do calendário. Portanto, 2/1/1900 é o dia número 2, e assim por diante.</a:t>
            </a:r>
          </a:p>
          <a:p>
            <a:endParaRPr lang="pt-BR" dirty="0"/>
          </a:p>
          <a:p>
            <a:r>
              <a:rPr lang="pt-BR" dirty="0"/>
              <a:t>Devido a data ser também um número, pode-se fazer cálculos entre datas.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11</a:t>
            </a:fld>
            <a:endParaRPr lang="pt-BR" dirty="0"/>
          </a:p>
        </p:txBody>
      </p:sp>
    </p:spTree>
    <p:extLst>
      <p:ext uri="{BB962C8B-B14F-4D97-AF65-F5344CB8AC3E}">
        <p14:creationId xmlns:p14="http://schemas.microsoft.com/office/powerpoint/2010/main" val="2162914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nSpc>
                <a:spcPct val="150000"/>
              </a:lnSpc>
              <a:buFont typeface="Arial" panose="020B0604020202020204" pitchFamily="34" charset="0"/>
              <a:buNone/>
            </a:pPr>
            <a:r>
              <a:rPr lang="pt-BR" b="0" dirty="0"/>
              <a:t>Agora, explique estas funções aos alunos,</a:t>
            </a:r>
            <a:r>
              <a:rPr lang="pt-BR" b="0" baseline="0" dirty="0"/>
              <a:t> cada uma tem sua exclusividade. Analise cada função no momento que aplicar no Excel.</a:t>
            </a:r>
            <a:endParaRPr lang="pt-BR" b="0" dirty="0"/>
          </a:p>
          <a:p>
            <a:pPr marL="285750" indent="-285750">
              <a:lnSpc>
                <a:spcPct val="150000"/>
              </a:lnSpc>
              <a:buFont typeface="Arial" panose="020B0604020202020204" pitchFamily="34" charset="0"/>
              <a:buChar char="•"/>
            </a:pPr>
            <a:endParaRPr lang="pt-BR" b="1" dirty="0"/>
          </a:p>
          <a:p>
            <a:pPr marL="285750" indent="-285750">
              <a:lnSpc>
                <a:spcPct val="150000"/>
              </a:lnSpc>
              <a:buFont typeface="Arial" panose="020B0604020202020204" pitchFamily="34" charset="0"/>
              <a:buChar char="•"/>
            </a:pPr>
            <a:r>
              <a:rPr lang="pt-BR" b="1" dirty="0"/>
              <a:t>ARRED:  </a:t>
            </a:r>
            <a:r>
              <a:rPr lang="pt-BR" b="0" dirty="0"/>
              <a:t>Arredonda um número para uma quantidade especificada de dígitos.</a:t>
            </a:r>
          </a:p>
          <a:p>
            <a:pPr marL="285750" indent="-285750">
              <a:lnSpc>
                <a:spcPct val="150000"/>
              </a:lnSpc>
              <a:buFont typeface="Arial" panose="020B0604020202020204" pitchFamily="34" charset="0"/>
              <a:buChar char="•"/>
            </a:pPr>
            <a:r>
              <a:rPr lang="pt-BR" b="1" dirty="0"/>
              <a:t>ARREDONDAR.PARA.CIMA: </a:t>
            </a:r>
            <a:r>
              <a:rPr lang="pt-BR" sz="1200" b="0" i="0" kern="1200" dirty="0">
                <a:solidFill>
                  <a:schemeClr val="tx1"/>
                </a:solidFill>
                <a:effectLst/>
                <a:latin typeface="+mn-lt"/>
                <a:ea typeface="+mn-ea"/>
                <a:cs typeface="+mn-cs"/>
              </a:rPr>
              <a:t>Arredonda um número para cima afastando-o de zero.</a:t>
            </a:r>
            <a:endParaRPr lang="pt-BR" b="1" dirty="0"/>
          </a:p>
          <a:p>
            <a:pPr marL="285750" indent="-285750">
              <a:lnSpc>
                <a:spcPct val="150000"/>
              </a:lnSpc>
              <a:buFont typeface="Arial" panose="020B0604020202020204" pitchFamily="34" charset="0"/>
              <a:buChar char="•"/>
            </a:pPr>
            <a:r>
              <a:rPr lang="pt-BR" b="1" dirty="0"/>
              <a:t>ARREDONDAR.PARA.BAIXO:</a:t>
            </a:r>
            <a:r>
              <a:rPr lang="pt-BR" b="1" baseline="0" dirty="0"/>
              <a:t> </a:t>
            </a:r>
            <a:r>
              <a:rPr lang="pt-BR" sz="1200" b="0" i="0" kern="1200" dirty="0">
                <a:solidFill>
                  <a:schemeClr val="tx1"/>
                </a:solidFill>
                <a:effectLst/>
                <a:latin typeface="+mn-lt"/>
                <a:ea typeface="+mn-ea"/>
                <a:cs typeface="+mn-cs"/>
              </a:rPr>
              <a:t>Arredonda um número para baixo até zero.</a:t>
            </a:r>
            <a:endParaRPr lang="pt-BR" b="1" dirty="0"/>
          </a:p>
          <a:p>
            <a:pPr marL="285750" indent="-285750">
              <a:lnSpc>
                <a:spcPct val="150000"/>
              </a:lnSpc>
              <a:buFont typeface="Arial" panose="020B0604020202020204" pitchFamily="34" charset="0"/>
              <a:buChar char="•"/>
            </a:pPr>
            <a:r>
              <a:rPr lang="pt-BR" b="1" dirty="0"/>
              <a:t>INT: </a:t>
            </a:r>
            <a:r>
              <a:rPr lang="pt-BR" b="0" dirty="0"/>
              <a:t>Arredonda um número para o valor inteiro inferior mais próximo. Para números positivos o efeito é que a parte decimal do número será completamente descartada.</a:t>
            </a:r>
          </a:p>
          <a:p>
            <a:pPr marL="285750" indent="-285750">
              <a:lnSpc>
                <a:spcPct val="150000"/>
              </a:lnSpc>
              <a:buFont typeface="Arial" panose="020B0604020202020204" pitchFamily="34" charset="0"/>
              <a:buChar char="•"/>
            </a:pPr>
            <a:r>
              <a:rPr lang="pt-BR" b="1" dirty="0"/>
              <a:t>ABS: </a:t>
            </a:r>
            <a:r>
              <a:rPr lang="pt-BR" b="0" dirty="0"/>
              <a:t>Retorna o valor absoluto (também chamado de módulo, na matemática). Essencialmente, retorna o mesmo número fornecido, porém, sempre positivo.</a:t>
            </a:r>
          </a:p>
          <a:p>
            <a:pPr marL="285750" indent="-285750">
              <a:lnSpc>
                <a:spcPct val="150000"/>
              </a:lnSpc>
              <a:buFont typeface="Arial" panose="020B0604020202020204" pitchFamily="34" charset="0"/>
              <a:buChar char="•"/>
            </a:pPr>
            <a:r>
              <a:rPr lang="pt-BR" b="1" dirty="0"/>
              <a:t>TRUNCAR: </a:t>
            </a:r>
            <a:r>
              <a:rPr lang="pt-BR" b="0" dirty="0"/>
              <a:t>Corta um número para uma quantidade especificada de dígitos, sem arredondá-lo.</a:t>
            </a:r>
          </a:p>
          <a:p>
            <a:pPr marL="285750" indent="-285750">
              <a:lnSpc>
                <a:spcPct val="150000"/>
              </a:lnSpc>
              <a:buFont typeface="Arial" panose="020B0604020202020204" pitchFamily="34" charset="0"/>
              <a:buChar char="•"/>
            </a:pPr>
            <a:r>
              <a:rPr lang="pt-BR" b="1" dirty="0"/>
              <a:t>PAR: </a:t>
            </a:r>
            <a:r>
              <a:rPr lang="pt-BR" sz="1200" b="0" i="0" kern="1200" dirty="0">
                <a:solidFill>
                  <a:schemeClr val="tx1"/>
                </a:solidFill>
                <a:effectLst/>
                <a:latin typeface="+mn-lt"/>
                <a:ea typeface="+mn-ea"/>
                <a:cs typeface="+mn-cs"/>
              </a:rPr>
              <a:t>Retorna o número arredondado para o inteiro par mais próximo. Esta função pode ser usada para processar itens que aparecem em pares.</a:t>
            </a:r>
            <a:endParaRPr lang="pt-BR" b="1" dirty="0"/>
          </a:p>
          <a:p>
            <a:pPr marL="285750" indent="-285750">
              <a:lnSpc>
                <a:spcPct val="150000"/>
              </a:lnSpc>
              <a:buFont typeface="Arial" panose="020B0604020202020204" pitchFamily="34" charset="0"/>
              <a:buChar char="•"/>
            </a:pPr>
            <a:r>
              <a:rPr lang="pt-BR" b="1" dirty="0"/>
              <a:t>ÍMPAR: </a:t>
            </a:r>
            <a:r>
              <a:rPr lang="pt-BR" sz="1200" b="0" i="0" kern="1200" dirty="0">
                <a:solidFill>
                  <a:schemeClr val="tx1"/>
                </a:solidFill>
                <a:effectLst/>
                <a:latin typeface="+mn-lt"/>
                <a:ea typeface="+mn-ea"/>
                <a:cs typeface="+mn-cs"/>
              </a:rPr>
              <a:t>Retorna o número arredondado para cima até o inteiro ímpar mais próximo.</a:t>
            </a:r>
            <a:endParaRPr lang="pt-BR" b="1" dirty="0"/>
          </a:p>
          <a:p>
            <a:pPr marL="285750" indent="-285750">
              <a:lnSpc>
                <a:spcPct val="150000"/>
              </a:lnSpc>
              <a:buFont typeface="Arial" panose="020B0604020202020204" pitchFamily="34" charset="0"/>
              <a:buChar char="•"/>
            </a:pPr>
            <a:r>
              <a:rPr lang="pt-BR" b="1" dirty="0"/>
              <a:t>MARRED: </a:t>
            </a:r>
            <a:r>
              <a:rPr lang="pt-BR" sz="1200" b="0" i="0" kern="1200" dirty="0">
                <a:solidFill>
                  <a:schemeClr val="tx1"/>
                </a:solidFill>
                <a:effectLst/>
                <a:latin typeface="+mn-lt"/>
                <a:ea typeface="+mn-ea"/>
                <a:cs typeface="+mn-cs"/>
              </a:rPr>
              <a:t>Retorna um número arredondado ao múltiplo desejado.</a:t>
            </a:r>
            <a:endParaRPr lang="pt-BR" b="1"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12</a:t>
            </a:fld>
            <a:endParaRPr lang="pt-BR" dirty="0"/>
          </a:p>
        </p:txBody>
      </p:sp>
    </p:spTree>
    <p:extLst>
      <p:ext uri="{BB962C8B-B14F-4D97-AF65-F5344CB8AC3E}">
        <p14:creationId xmlns:p14="http://schemas.microsoft.com/office/powerpoint/2010/main" val="396970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nSpc>
                <a:spcPct val="150000"/>
              </a:lnSpc>
              <a:buFont typeface="Arial" panose="020B0604020202020204" pitchFamily="34" charset="0"/>
              <a:buNone/>
            </a:pPr>
            <a:r>
              <a:rPr lang="pt-BR" b="0" dirty="0"/>
              <a:t>Explique estas funções aos alunos,</a:t>
            </a:r>
            <a:r>
              <a:rPr lang="pt-BR" b="0" baseline="0" dirty="0"/>
              <a:t> cada uma tem sua exclusividade. Analise cada função no momento que aplicar no Excel.</a:t>
            </a:r>
            <a:endParaRPr lang="pt-BR" b="0" dirty="0"/>
          </a:p>
          <a:p>
            <a:pPr marL="285750" indent="-285750">
              <a:lnSpc>
                <a:spcPct val="150000"/>
              </a:lnSpc>
              <a:buFont typeface="Arial" panose="020B0604020202020204" pitchFamily="34" charset="0"/>
              <a:buChar char="•"/>
            </a:pPr>
            <a:endParaRPr lang="pt-BR" b="1" dirty="0"/>
          </a:p>
          <a:p>
            <a:pPr marL="285750" indent="-285750">
              <a:lnSpc>
                <a:spcPct val="150000"/>
              </a:lnSpc>
              <a:buFont typeface="Arial" panose="020B0604020202020204" pitchFamily="34" charset="0"/>
              <a:buChar char="•"/>
            </a:pPr>
            <a:r>
              <a:rPr lang="pt-BR" b="1" dirty="0"/>
              <a:t>ARRED:  </a:t>
            </a:r>
            <a:r>
              <a:rPr lang="pt-BR" b="0" dirty="0"/>
              <a:t>Arredonda um número para uma quantidade especificada de dígitos.</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13</a:t>
            </a:fld>
            <a:endParaRPr lang="pt-BR" dirty="0"/>
          </a:p>
        </p:txBody>
      </p:sp>
    </p:spTree>
    <p:extLst>
      <p:ext uri="{BB962C8B-B14F-4D97-AF65-F5344CB8AC3E}">
        <p14:creationId xmlns:p14="http://schemas.microsoft.com/office/powerpoint/2010/main" val="273634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nSpc>
                <a:spcPct val="150000"/>
              </a:lnSpc>
              <a:buFont typeface="Arial" panose="020B0604020202020204" pitchFamily="34" charset="0"/>
              <a:buNone/>
            </a:pPr>
            <a:r>
              <a:rPr lang="pt-BR" b="0" dirty="0"/>
              <a:t>Monitor,</a:t>
            </a:r>
            <a:r>
              <a:rPr lang="pt-BR" b="0" baseline="0" dirty="0"/>
              <a:t> oriente aos alunos que escrevam a função observando a forma correta conforme indicada nas opções, neste caso, com pontos entre as palavras, eles podem dar o duplo clique com o botão esquerdo do mouse sobre a função desejada ou utilizar a tecla TAB do teclado para ativa-la.</a:t>
            </a:r>
            <a:endParaRPr lang="pt-BR" b="0" dirty="0"/>
          </a:p>
          <a:p>
            <a:pPr marL="0" indent="0">
              <a:lnSpc>
                <a:spcPct val="150000"/>
              </a:lnSpc>
              <a:buFont typeface="Arial" panose="020B0604020202020204" pitchFamily="34" charset="0"/>
              <a:buNone/>
            </a:pPr>
            <a:endParaRPr lang="pt-BR" b="1" dirty="0"/>
          </a:p>
          <a:p>
            <a:pPr marL="285750" indent="-285750">
              <a:lnSpc>
                <a:spcPct val="150000"/>
              </a:lnSpc>
              <a:buFont typeface="Arial" panose="020B0604020202020204" pitchFamily="34" charset="0"/>
              <a:buChar char="•"/>
            </a:pPr>
            <a:r>
              <a:rPr lang="pt-BR" b="1" dirty="0"/>
              <a:t>ARREDONDAR.PARA.CIMA: </a:t>
            </a:r>
            <a:r>
              <a:rPr lang="pt-BR" sz="1200" b="0" i="0" kern="1200" dirty="0">
                <a:solidFill>
                  <a:schemeClr val="tx1"/>
                </a:solidFill>
                <a:effectLst/>
                <a:latin typeface="+mn-lt"/>
                <a:ea typeface="+mn-ea"/>
                <a:cs typeface="+mn-cs"/>
              </a:rPr>
              <a:t>Arredonda um número para cima afastando-o de zero.</a:t>
            </a:r>
            <a:endParaRPr lang="pt-BR" b="1"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14</a:t>
            </a:fld>
            <a:endParaRPr lang="pt-BR" dirty="0"/>
          </a:p>
        </p:txBody>
      </p:sp>
    </p:spTree>
    <p:extLst>
      <p:ext uri="{BB962C8B-B14F-4D97-AF65-F5344CB8AC3E}">
        <p14:creationId xmlns:p14="http://schemas.microsoft.com/office/powerpoint/2010/main" val="298981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85750" indent="-285750">
              <a:lnSpc>
                <a:spcPct val="150000"/>
              </a:lnSpc>
              <a:buFont typeface="Arial" panose="020B0604020202020204" pitchFamily="34" charset="0"/>
              <a:buChar char="•"/>
            </a:pPr>
            <a:r>
              <a:rPr lang="pt-BR" b="1" dirty="0"/>
              <a:t>ARREDONDAR.PARA.BAIXO:</a:t>
            </a:r>
            <a:r>
              <a:rPr lang="pt-BR" b="1" baseline="0" dirty="0"/>
              <a:t> </a:t>
            </a:r>
            <a:r>
              <a:rPr lang="pt-BR" sz="1200" b="0" i="0" kern="1200" dirty="0">
                <a:solidFill>
                  <a:schemeClr val="tx1"/>
                </a:solidFill>
                <a:effectLst/>
                <a:latin typeface="+mn-lt"/>
                <a:ea typeface="+mn-ea"/>
                <a:cs typeface="+mn-cs"/>
              </a:rPr>
              <a:t>Arredonda um número para baixo até zero.</a:t>
            </a:r>
            <a:endParaRPr lang="pt-BR" b="1"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15</a:t>
            </a:fld>
            <a:endParaRPr lang="pt-BR" dirty="0"/>
          </a:p>
        </p:txBody>
      </p:sp>
    </p:spTree>
    <p:extLst>
      <p:ext uri="{BB962C8B-B14F-4D97-AF65-F5344CB8AC3E}">
        <p14:creationId xmlns:p14="http://schemas.microsoft.com/office/powerpoint/2010/main" val="2367753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85750" indent="-285750">
              <a:lnSpc>
                <a:spcPct val="150000"/>
              </a:lnSpc>
              <a:buFont typeface="Arial" panose="020B0604020202020204" pitchFamily="34" charset="0"/>
              <a:buChar char="•"/>
            </a:pPr>
            <a:r>
              <a:rPr lang="pt-BR" b="1" dirty="0"/>
              <a:t>INT: </a:t>
            </a:r>
            <a:r>
              <a:rPr lang="pt-BR" b="0" dirty="0"/>
              <a:t>Arredonda um número para o valor inteiro inferior mais próximo. Para números positivos o efeito é que a parte decimal do número será completamente descartada.</a:t>
            </a:r>
          </a:p>
          <a:p>
            <a:pPr marL="285750" indent="-285750">
              <a:lnSpc>
                <a:spcPct val="150000"/>
              </a:lnSpc>
              <a:buFont typeface="Arial" panose="020B0604020202020204" pitchFamily="34" charset="0"/>
              <a:buChar char="•"/>
            </a:pPr>
            <a:r>
              <a:rPr lang="pt-BR" b="1" dirty="0"/>
              <a:t>ABS: </a:t>
            </a:r>
            <a:r>
              <a:rPr lang="pt-BR" b="0" dirty="0"/>
              <a:t>Retorna o valor absoluto (também chamado de módulo, na matemática). Essencialmente, retorna o mesmo número fornecido, porém, sempre positivo.</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16</a:t>
            </a:fld>
            <a:endParaRPr lang="pt-BR" dirty="0"/>
          </a:p>
        </p:txBody>
      </p:sp>
    </p:spTree>
    <p:extLst>
      <p:ext uri="{BB962C8B-B14F-4D97-AF65-F5344CB8AC3E}">
        <p14:creationId xmlns:p14="http://schemas.microsoft.com/office/powerpoint/2010/main" val="1798356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85750" indent="-285750">
              <a:lnSpc>
                <a:spcPct val="150000"/>
              </a:lnSpc>
              <a:buFont typeface="Arial" panose="020B0604020202020204" pitchFamily="34" charset="0"/>
              <a:buChar char="•"/>
            </a:pPr>
            <a:r>
              <a:rPr lang="pt-BR" b="1" dirty="0"/>
              <a:t>TRUNCAR: </a:t>
            </a:r>
            <a:r>
              <a:rPr lang="pt-BR" b="0" dirty="0"/>
              <a:t>Corta um número para uma quantidade especificada de dígitos, sem arredondá-lo.</a:t>
            </a:r>
          </a:p>
          <a:p>
            <a:pPr marL="285750" indent="-285750">
              <a:lnSpc>
                <a:spcPct val="150000"/>
              </a:lnSpc>
              <a:buFont typeface="Arial" panose="020B0604020202020204" pitchFamily="34" charset="0"/>
              <a:buChar char="•"/>
            </a:pPr>
            <a:r>
              <a:rPr lang="pt-BR" b="1" dirty="0"/>
              <a:t>PAR: </a:t>
            </a:r>
            <a:r>
              <a:rPr lang="pt-BR" sz="1200" b="0" i="0" kern="1200" dirty="0">
                <a:solidFill>
                  <a:schemeClr val="tx1"/>
                </a:solidFill>
                <a:effectLst/>
                <a:latin typeface="+mn-lt"/>
                <a:ea typeface="+mn-ea"/>
                <a:cs typeface="+mn-cs"/>
              </a:rPr>
              <a:t>Retorna o número arredondado para o inteiro par mais próximo. Esta função pode ser usada para processar itens que aparecem em pares.</a:t>
            </a:r>
            <a:endParaRPr lang="pt-BR" b="1" dirty="0"/>
          </a:p>
          <a:p>
            <a:pPr marL="285750" indent="-285750">
              <a:lnSpc>
                <a:spcPct val="150000"/>
              </a:lnSpc>
              <a:buFont typeface="Arial" panose="020B0604020202020204" pitchFamily="34" charset="0"/>
              <a:buChar char="•"/>
            </a:pPr>
            <a:r>
              <a:rPr lang="pt-BR" b="1" dirty="0"/>
              <a:t>ÍMPAR: </a:t>
            </a:r>
            <a:r>
              <a:rPr lang="pt-BR" sz="1200" b="0" i="0" kern="1200" dirty="0">
                <a:solidFill>
                  <a:schemeClr val="tx1"/>
                </a:solidFill>
                <a:effectLst/>
                <a:latin typeface="+mn-lt"/>
                <a:ea typeface="+mn-ea"/>
                <a:cs typeface="+mn-cs"/>
              </a:rPr>
              <a:t>Retorna o número arredondado para cima até o inteiro ímpar mais próximo.</a:t>
            </a:r>
            <a:endParaRPr lang="pt-BR" b="1" dirty="0"/>
          </a:p>
          <a:p>
            <a:pPr marL="285750" indent="-285750">
              <a:lnSpc>
                <a:spcPct val="150000"/>
              </a:lnSpc>
              <a:buFont typeface="Arial" panose="020B0604020202020204" pitchFamily="34" charset="0"/>
              <a:buChar char="•"/>
            </a:pPr>
            <a:r>
              <a:rPr lang="pt-BR" b="1" dirty="0"/>
              <a:t>MARRED: </a:t>
            </a:r>
            <a:r>
              <a:rPr lang="pt-BR" sz="1200" b="0" i="0" kern="1200" dirty="0">
                <a:solidFill>
                  <a:schemeClr val="tx1"/>
                </a:solidFill>
                <a:effectLst/>
                <a:latin typeface="+mn-lt"/>
                <a:ea typeface="+mn-ea"/>
                <a:cs typeface="+mn-cs"/>
              </a:rPr>
              <a:t>Retorna um número arredondado ao múltiplo desejado.</a:t>
            </a:r>
            <a:endParaRPr lang="pt-BR" b="1"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17</a:t>
            </a:fld>
            <a:endParaRPr lang="pt-BR" dirty="0"/>
          </a:p>
        </p:txBody>
      </p:sp>
    </p:spTree>
    <p:extLst>
      <p:ext uri="{BB962C8B-B14F-4D97-AF65-F5344CB8AC3E}">
        <p14:creationId xmlns:p14="http://schemas.microsoft.com/office/powerpoint/2010/main" val="2796428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Abra o arquivo “04 – Excel I – Exercícios” com os alunos</a:t>
            </a:r>
            <a:r>
              <a:rPr lang="pt-BR" baseline="0" dirty="0"/>
              <a:t> para que possam revisar na prática o conteúdo.</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18</a:t>
            </a:fld>
            <a:endParaRPr lang="pt-BR" dirty="0"/>
          </a:p>
        </p:txBody>
      </p:sp>
    </p:spTree>
    <p:extLst>
      <p:ext uri="{BB962C8B-B14F-4D97-AF65-F5344CB8AC3E}">
        <p14:creationId xmlns:p14="http://schemas.microsoft.com/office/powerpoint/2010/main" val="2781503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a:t>
            </a:r>
            <a:r>
              <a:rPr lang="pt-BR" baseline="0" dirty="0"/>
              <a:t> informe aos alunos o tema da próxima Oficina.</a:t>
            </a:r>
          </a:p>
          <a:p>
            <a:endParaRPr lang="pt-B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 </a:t>
            </a:r>
            <a:r>
              <a:rPr lang="pt-BR" dirty="0"/>
              <a:t>Finalize a </a:t>
            </a:r>
            <a:r>
              <a:rPr lang="pt-BR" baseline="0" dirty="0"/>
              <a:t>oficina, agradecendo a participação!</a:t>
            </a:r>
            <a:endParaRPr lang="pt-BR"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19</a:t>
            </a:fld>
            <a:endParaRPr lang="pt-BR" dirty="0"/>
          </a:p>
        </p:txBody>
      </p:sp>
    </p:spTree>
    <p:extLst>
      <p:ext uri="{BB962C8B-B14F-4D97-AF65-F5344CB8AC3E}">
        <p14:creationId xmlns:p14="http://schemas.microsoft.com/office/powerpoint/2010/main" val="357322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pt-BR" dirty="0"/>
              <a:t>Apresente a oficina de hoje para a turma!</a:t>
            </a:r>
          </a:p>
          <a:p>
            <a:pPr algn="just"/>
            <a:endParaRPr lang="pt-B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pt-BR" b="1" dirty="0"/>
              <a:t>Oficina 04 – </a:t>
            </a:r>
            <a:r>
              <a:rPr lang="pt-BR" sz="1200" b="1" dirty="0">
                <a:ln w="3175">
                  <a:noFill/>
                </a:ln>
                <a:solidFill>
                  <a:schemeClr val="bg1"/>
                </a:solidFill>
                <a:effectLst>
                  <a:outerShdw blurRad="38100" dist="38100" dir="2700000" algn="tl">
                    <a:srgbClr val="000000">
                      <a:alpha val="43137"/>
                    </a:srgbClr>
                  </a:outerShdw>
                </a:effectLst>
                <a:cs typeface="Andalus" panose="02020603050405020304" pitchFamily="18" charset="-78"/>
              </a:rPr>
              <a:t>Formatação de número, data, porcentagem e funções de arredondamento.</a:t>
            </a:r>
          </a:p>
          <a:p>
            <a:pPr algn="just"/>
            <a:endParaRPr lang="pt-BR" b="1" dirty="0"/>
          </a:p>
          <a:p>
            <a:r>
              <a:rPr lang="pt-BR" b="0" baseline="0" dirty="0"/>
              <a:t>Nesta oficina será ensinado aos alunos os diferentes formatos de número (geral, número, moeda, contábil, data abreviada, data completa, hora, porcentagem, fração, científico, personalizado), e as funções de arredondamento de número (arred, arredondar.para.cima, arredondar.para.baixo, int, abs, truncar, par, ímpar, marred).</a:t>
            </a:r>
          </a:p>
          <a:p>
            <a:endParaRPr lang="pt-BR" b="0" baseline="0" dirty="0"/>
          </a:p>
          <a:p>
            <a:r>
              <a:rPr lang="pt-BR" b="0" baseline="0" dirty="0"/>
              <a:t>Durante a apresentação dos slides, realize na prática </a:t>
            </a:r>
            <a:r>
              <a:rPr lang="pt-BR" b="0" baseline="0" dirty="0" smtClean="0"/>
              <a:t>de cada </a:t>
            </a:r>
            <a:r>
              <a:rPr lang="pt-BR" b="0" baseline="0" dirty="0"/>
              <a:t>recurso mencionado neste material.</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2</a:t>
            </a:fld>
            <a:endParaRPr lang="pt-BR" dirty="0"/>
          </a:p>
        </p:txBody>
      </p:sp>
    </p:spTree>
    <p:extLst>
      <p:ext uri="{BB962C8B-B14F-4D97-AF65-F5344CB8AC3E}">
        <p14:creationId xmlns:p14="http://schemas.microsoft.com/office/powerpoint/2010/main" val="6576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Inicie, </a:t>
            </a:r>
            <a:r>
              <a:rPr lang="pt-BR" dirty="0" smtClean="0"/>
              <a:t>com </a:t>
            </a:r>
            <a:r>
              <a:rPr lang="pt-BR" dirty="0"/>
              <a:t>a Formatação de Números.</a:t>
            </a:r>
            <a:endParaRPr lang="pt-BR" baseline="0" dirty="0"/>
          </a:p>
          <a:p>
            <a:r>
              <a:rPr lang="pt-BR" baseline="0" dirty="0"/>
              <a:t>Relembre aos alunos o que já foi visto nas semanas anteriores, que a </a:t>
            </a:r>
            <a:r>
              <a:rPr lang="pt-BR" b="1" baseline="0" dirty="0"/>
              <a:t>FORMATAÇÃO</a:t>
            </a:r>
            <a:r>
              <a:rPr lang="pt-BR" baseline="0" dirty="0"/>
              <a:t> de dados, células e planilhas no Excel é feito na guia “Página Inicial”.</a:t>
            </a:r>
          </a:p>
          <a:p>
            <a:r>
              <a:rPr lang="pt-BR" baseline="0" dirty="0"/>
              <a:t>Para formatação de número, trabalha-se no grupo “Número”. </a:t>
            </a:r>
          </a:p>
          <a:p>
            <a:r>
              <a:rPr lang="pt-BR" baseline="0" dirty="0"/>
              <a:t>Analise com os alunos cada opção contida na caixa de Formato de Número. </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3</a:t>
            </a:fld>
            <a:endParaRPr lang="pt-BR" dirty="0"/>
          </a:p>
        </p:txBody>
      </p:sp>
    </p:spTree>
    <p:extLst>
      <p:ext uri="{BB962C8B-B14F-4D97-AF65-F5344CB8AC3E}">
        <p14:creationId xmlns:p14="http://schemas.microsoft.com/office/powerpoint/2010/main" val="196474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Identifique</a:t>
            </a:r>
            <a:r>
              <a:rPr lang="pt-BR" baseline="0" dirty="0"/>
              <a:t> e permita que os alunos conheçam o nome e a função de cada botão. </a:t>
            </a:r>
          </a:p>
          <a:p>
            <a:r>
              <a:rPr lang="pt-BR" baseline="0" dirty="0"/>
              <a:t>No arquivo “04 – Excel I – Exercícios”, tem exercícios que trabalharão especificamente com cada um destes botões.</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4</a:t>
            </a:fld>
            <a:endParaRPr lang="pt-BR" dirty="0"/>
          </a:p>
        </p:txBody>
      </p:sp>
    </p:spTree>
    <p:extLst>
      <p:ext uri="{BB962C8B-B14F-4D97-AF65-F5344CB8AC3E}">
        <p14:creationId xmlns:p14="http://schemas.microsoft.com/office/powerpoint/2010/main" val="144652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Na caixa de Formato de Número, temos todas</a:t>
            </a:r>
            <a:r>
              <a:rPr lang="pt-BR" baseline="0" dirty="0"/>
              <a:t> essas opções de formatos. </a:t>
            </a:r>
          </a:p>
          <a:p>
            <a:r>
              <a:rPr lang="pt-BR" baseline="0" dirty="0"/>
              <a:t>Faça com os alunos a planilha específica para estas formatações. Para cria-las, é necessário ter o número normal (como padrão: Geral) em todas as células que deseja formatar. </a:t>
            </a:r>
          </a:p>
          <a:p>
            <a:r>
              <a:rPr lang="pt-BR" b="1" baseline="0" dirty="0"/>
              <a:t>Enfatize para os alunos que a formatação não muda o conteúdo da célula, simplesmente trabalha na visualização desse conteúdo. </a:t>
            </a:r>
            <a:endParaRPr lang="pt-BR" b="1"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5</a:t>
            </a:fld>
            <a:endParaRPr lang="pt-BR" dirty="0"/>
          </a:p>
        </p:txBody>
      </p:sp>
    </p:spTree>
    <p:extLst>
      <p:ext uri="{BB962C8B-B14F-4D97-AF65-F5344CB8AC3E}">
        <p14:creationId xmlns:p14="http://schemas.microsoft.com/office/powerpoint/2010/main" val="3779961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Esse nome “Formato de número de contabilização”</a:t>
            </a:r>
            <a:r>
              <a:rPr lang="pt-BR" baseline="0" dirty="0"/>
              <a:t> pode ser visto ao deixar o mouse sobre a opção.</a:t>
            </a:r>
          </a:p>
          <a:p>
            <a:r>
              <a:rPr lang="pt-BR" dirty="0"/>
              <a:t>Quando selecionamos outra opção de formato contábil, o Excel adicionará o símbolo referente àquela moeda, mas é importante lembrar </a:t>
            </a:r>
            <a:r>
              <a:rPr lang="pt-BR" b="1" dirty="0"/>
              <a:t>que cada país possui sua forma de escrita monetária </a:t>
            </a:r>
            <a:r>
              <a:rPr lang="pt-BR" b="0" dirty="0"/>
              <a:t>(como pode ser visto no símbolo de “atenção”, no slide).</a:t>
            </a:r>
          </a:p>
          <a:p>
            <a:endParaRPr lang="pt-BR" b="1" dirty="0"/>
          </a:p>
          <a:p>
            <a:r>
              <a:rPr lang="pt-BR" b="0" dirty="0"/>
              <a:t>Verifique neste site como formatar números como moeda:</a:t>
            </a:r>
          </a:p>
          <a:p>
            <a:r>
              <a:rPr lang="pt-BR" b="1" dirty="0"/>
              <a:t>https://support.office.com/pt-br/article/Formatar-n%C3%BAmeros-como-moeda-0a03bb38-1a07-458d-9e30-2b54366bc7a4</a:t>
            </a:r>
          </a:p>
          <a:p>
            <a:endParaRPr lang="pt-BR" b="1" dirty="0"/>
          </a:p>
          <a:p>
            <a:r>
              <a:rPr lang="pt-BR" dirty="0"/>
              <a:t>O Excel sempre usará como formato monetário o idioma que estiver configurado. É possível também que o idioma do Windows influencie em sua configuração padrão, portanto, devemos tomar cuidado ao trabalharmos com moedas diferentes.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6</a:t>
            </a:fld>
            <a:endParaRPr lang="pt-BR" dirty="0"/>
          </a:p>
        </p:txBody>
      </p:sp>
    </p:spTree>
    <p:extLst>
      <p:ext uri="{BB962C8B-B14F-4D97-AF65-F5344CB8AC3E}">
        <p14:creationId xmlns:p14="http://schemas.microsoft.com/office/powerpoint/2010/main" val="1166088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Explique aos alunos que trabalhar com porcentagem requer</a:t>
            </a:r>
            <a:r>
              <a:rPr lang="pt-BR" baseline="0" dirty="0"/>
              <a:t> mais atenção, pois o entendimento destes usos de valor com porcentagem garante um bom desenvolvimento de diversas atividades práticas no meio acadêmico, profissional e, especificamente, durante as oficinas. </a:t>
            </a:r>
          </a:p>
          <a:p>
            <a:endParaRPr lang="pt-BR" baseline="0" dirty="0"/>
          </a:p>
          <a:p>
            <a:r>
              <a:rPr lang="pt-BR" baseline="0" dirty="0"/>
              <a:t>Mostre que </a:t>
            </a:r>
            <a:r>
              <a:rPr lang="pt-BR" b="1" baseline="0" dirty="0"/>
              <a:t>1 significa um todo – cem por cento (100%). </a:t>
            </a:r>
            <a:r>
              <a:rPr lang="pt-BR" b="0" baseline="0" dirty="0"/>
              <a:t>Os valores abaixo de 1, isto é, valores decimais menores que 1, são valores menores que 100%. E os valores acima de 1 requer a valores acima de 100%. </a:t>
            </a:r>
          </a:p>
          <a:p>
            <a:r>
              <a:rPr lang="pt-BR" b="0" baseline="0" dirty="0"/>
              <a:t>Obtendo um número em porcentagem, pode-se transformar em um número decimal dividindo-o por 100. </a:t>
            </a:r>
            <a:endParaRPr lang="pt-BR" baseline="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7</a:t>
            </a:fld>
            <a:endParaRPr lang="pt-BR" dirty="0"/>
          </a:p>
        </p:txBody>
      </p:sp>
    </p:spTree>
    <p:extLst>
      <p:ext uri="{BB962C8B-B14F-4D97-AF65-F5344CB8AC3E}">
        <p14:creationId xmlns:p14="http://schemas.microsoft.com/office/powerpoint/2010/main" val="243396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Vejamos</a:t>
            </a:r>
            <a:r>
              <a:rPr lang="pt-BR" baseline="0" dirty="0"/>
              <a:t> claramente várias formas de calcular com porcentagem: </a:t>
            </a:r>
            <a:r>
              <a:rPr lang="pt-BR" b="1" baseline="0" dirty="0"/>
              <a:t>aumento e desconto porcentual</a:t>
            </a:r>
            <a:r>
              <a:rPr lang="pt-BR" baseline="0" dirty="0"/>
              <a:t>. </a:t>
            </a:r>
          </a:p>
          <a:p>
            <a:r>
              <a:rPr lang="pt-BR" baseline="0" dirty="0"/>
              <a:t>Explique aos alunos cada forma, baseando-se também no slide anterior. </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8</a:t>
            </a:fld>
            <a:endParaRPr lang="pt-BR" dirty="0"/>
          </a:p>
        </p:txBody>
      </p:sp>
    </p:spTree>
    <p:extLst>
      <p:ext uri="{BB962C8B-B14F-4D97-AF65-F5344CB8AC3E}">
        <p14:creationId xmlns:p14="http://schemas.microsoft.com/office/powerpoint/2010/main" val="167987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Excel arredonda (visualmente) os valores numéricos que possuem casas decimais.</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valor contido na célula B3 é diferente do valor exibido na barra de fórmulas, mas quando a célula é referenciada em qualquer cálculo ou função é o seu valor real que será utilizado, não o valor exibido.</a:t>
            </a:r>
          </a:p>
          <a:p>
            <a:endParaRPr lang="pt-BR" dirty="0"/>
          </a:p>
          <a:p>
            <a:r>
              <a:rPr lang="pt-BR" dirty="0"/>
              <a:t>O Excel separa em milhares com o </a:t>
            </a:r>
            <a:r>
              <a:rPr lang="pt-BR" b="1" dirty="0"/>
              <a:t>ponto</a:t>
            </a:r>
            <a:r>
              <a:rPr lang="pt-BR" b="0" dirty="0"/>
              <a:t>, e após a vírgula do valor, exibe por padrão apenas duas casas decimais. </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9</a:t>
            </a:fld>
            <a:endParaRPr lang="pt-BR" dirty="0"/>
          </a:p>
        </p:txBody>
      </p:sp>
    </p:spTree>
    <p:extLst>
      <p:ext uri="{BB962C8B-B14F-4D97-AF65-F5344CB8AC3E}">
        <p14:creationId xmlns:p14="http://schemas.microsoft.com/office/powerpoint/2010/main" val="3231100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Excel">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duotone>
              <a:prstClr val="black"/>
              <a:srgbClr val="29FF48">
                <a:tint val="45000"/>
                <a:satMod val="400000"/>
              </a:srgbClr>
            </a:duotone>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Imagem 3"/>
          <p:cNvPicPr>
            <a:picLocks noChangeAspect="1"/>
          </p:cNvPicPr>
          <p:nvPr userDrawn="1"/>
        </p:nvPicPr>
        <p:blipFill rotWithShape="1">
          <a:blip r:embed="rId3" cstate="print">
            <a:extLst>
              <a:ext uri="{28A0092B-C50C-407E-A947-70E740481C1C}">
                <a14:useLocalDpi xmlns:a14="http://schemas.microsoft.com/office/drawing/2010/main" val="0"/>
              </a:ext>
            </a:extLst>
          </a:blip>
          <a:srcRect t="27423" b="25059"/>
          <a:stretch/>
        </p:blipFill>
        <p:spPr>
          <a:xfrm>
            <a:off x="8003789" y="6390042"/>
            <a:ext cx="944827" cy="315942"/>
          </a:xfrm>
          <a:prstGeom prst="rect">
            <a:avLst/>
          </a:prstGeom>
        </p:spPr>
      </p:pic>
    </p:spTree>
    <p:extLst>
      <p:ext uri="{BB962C8B-B14F-4D97-AF65-F5344CB8AC3E}">
        <p14:creationId xmlns:p14="http://schemas.microsoft.com/office/powerpoint/2010/main" val="299550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20232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3204195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1433435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2077838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pt-BR"/>
              <a:t>Clique para editar o título mestre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425186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113428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normAutofit/>
          </a:bodyPr>
          <a:lstStyle>
            <a:lvl1pPr>
              <a:defRPr sz="3200"/>
            </a:lvl1pPr>
          </a:lstStyle>
          <a:p>
            <a:r>
              <a:rPr lang="pt-BR" dirty="0"/>
              <a:t>Clique para editar o título mestre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t>26/01/2018</a:t>
            </a:fld>
            <a:endParaRPr lang="pt-BR"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t>‹nº›</a:t>
            </a:fld>
            <a:endParaRPr lang="pt-BR" dirty="0"/>
          </a:p>
        </p:txBody>
      </p:sp>
    </p:spTree>
    <p:extLst>
      <p:ext uri="{BB962C8B-B14F-4D97-AF65-F5344CB8AC3E}">
        <p14:creationId xmlns:p14="http://schemas.microsoft.com/office/powerpoint/2010/main" val="176547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encerramento">
    <p:spTree>
      <p:nvGrpSpPr>
        <p:cNvPr id="1" name=""/>
        <p:cNvGrpSpPr/>
        <p:nvPr/>
      </p:nvGrpSpPr>
      <p:grpSpPr>
        <a:xfrm>
          <a:off x="0" y="0"/>
          <a:ext cx="0" cy="0"/>
          <a:chOff x="0" y="0"/>
          <a:chExt cx="0" cy="0"/>
        </a:xfrm>
      </p:grpSpPr>
      <p:pic>
        <p:nvPicPr>
          <p:cNvPr id="4" name="Imagem 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Tree>
    <p:extLst>
      <p:ext uri="{BB962C8B-B14F-4D97-AF65-F5344CB8AC3E}">
        <p14:creationId xmlns:p14="http://schemas.microsoft.com/office/powerpoint/2010/main" val="42582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2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m logo">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0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m linha">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67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m Ícone">
    <p:spTree>
      <p:nvGrpSpPr>
        <p:cNvPr id="1" name=""/>
        <p:cNvGrpSpPr/>
        <p:nvPr/>
      </p:nvGrpSpPr>
      <p:grpSpPr>
        <a:xfrm>
          <a:off x="0" y="0"/>
          <a:ext cx="0" cy="0"/>
          <a:chOff x="0" y="0"/>
          <a:chExt cx="0" cy="0"/>
        </a:xfrm>
      </p:grpSpPr>
      <p:pic>
        <p:nvPicPr>
          <p:cNvPr id="8" name="Shape 22"/>
          <p:cNvPicPr preferRelativeResize="0"/>
          <p:nvPr userDrawn="1"/>
        </p:nvPicPr>
        <p:blipFill rotWithShape="1">
          <a:blip r:embed="rId2">
            <a:alphaModFix/>
            <a:extLst>
              <a:ext uri="{28A0092B-C50C-407E-A947-70E740481C1C}">
                <a14:useLocalDpi xmlns:a14="http://schemas.microsoft.com/office/drawing/2010/main" val="0"/>
              </a:ext>
            </a:extLst>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291703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m Ícon e Logo">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Shape 22"/>
          <p:cNvPicPr preferRelativeResize="0"/>
          <p:nvPr userDrawn="1"/>
        </p:nvPicPr>
        <p:blipFill rotWithShape="1">
          <a:blip r:embed="rId3">
            <a:alphaModFix/>
            <a:extLst>
              <a:ext uri="{28A0092B-C50C-407E-A947-70E740481C1C}">
                <a14:useLocalDpi xmlns:a14="http://schemas.microsoft.com/office/drawing/2010/main" val="0"/>
              </a:ext>
            </a:extLst>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401228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m Ícon e Linha">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6" name="Shape 22"/>
          <p:cNvPicPr preferRelativeResize="0"/>
          <p:nvPr userDrawn="1"/>
        </p:nvPicPr>
        <p:blipFill rotWithShape="1">
          <a:blip r:embed="rId3">
            <a:alphaModFix/>
            <a:extLst>
              <a:ext uri="{28A0092B-C50C-407E-A947-70E740481C1C}">
                <a14:useLocalDpi xmlns:a14="http://schemas.microsoft.com/office/drawing/2010/main" val="0"/>
              </a:ext>
            </a:extLst>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36160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262351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270385" y="825556"/>
            <a:ext cx="464400" cy="464400"/>
          </a:xfrm>
          <a:prstGeom prst="rect">
            <a:avLst/>
          </a:prstGeom>
        </p:spPr>
      </p:pic>
    </p:spTree>
    <p:extLst>
      <p:ext uri="{BB962C8B-B14F-4D97-AF65-F5344CB8AC3E}">
        <p14:creationId xmlns:p14="http://schemas.microsoft.com/office/powerpoint/2010/main" val="13486812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617029" y="576943"/>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3" name="Retângulo 2"/>
          <p:cNvSpPr/>
          <p:nvPr/>
        </p:nvSpPr>
        <p:spPr>
          <a:xfrm>
            <a:off x="-10886" y="6117772"/>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4" name="CaixaDeTexto 3"/>
          <p:cNvSpPr txBox="1"/>
          <p:nvPr/>
        </p:nvSpPr>
        <p:spPr>
          <a:xfrm>
            <a:off x="1752599" y="1431074"/>
            <a:ext cx="5508171" cy="1446550"/>
          </a:xfrm>
          <a:prstGeom prst="rect">
            <a:avLst/>
          </a:prstGeom>
          <a:noFill/>
        </p:spPr>
        <p:txBody>
          <a:bodyPr wrap="square" rtlCol="0">
            <a:spAutoFit/>
          </a:bodyPr>
          <a:lstStyle/>
          <a:p>
            <a:pPr algn="dist"/>
            <a:r>
              <a:rPr lang="pt-BR" sz="8800" b="1" dirty="0">
                <a:ln>
                  <a:solidFill>
                    <a:schemeClr val="tx1">
                      <a:lumMod val="75000"/>
                      <a:lumOff val="25000"/>
                    </a:schemeClr>
                  </a:solidFill>
                </a:ln>
                <a:solidFill>
                  <a:schemeClr val="bg1"/>
                </a:solidFill>
                <a:effectLst>
                  <a:outerShdw blurRad="50800" dist="38100" algn="l" rotWithShape="0">
                    <a:prstClr val="black">
                      <a:alpha val="40000"/>
                    </a:prstClr>
                  </a:outerShdw>
                </a:effectLst>
              </a:rPr>
              <a:t>OFICINA</a:t>
            </a:r>
            <a:endParaRPr lang="pt-BR" sz="7200" b="1" dirty="0">
              <a:ln>
                <a:solidFill>
                  <a:schemeClr val="tx1">
                    <a:lumMod val="75000"/>
                    <a:lumOff val="25000"/>
                  </a:schemeClr>
                </a:solidFill>
              </a:ln>
              <a:solidFill>
                <a:schemeClr val="bg1"/>
              </a:solidFill>
              <a:effectLst>
                <a:outerShdw blurRad="50800" dist="38100" algn="l" rotWithShape="0">
                  <a:prstClr val="black">
                    <a:alpha val="40000"/>
                  </a:prstClr>
                </a:outerShdw>
              </a:effectLst>
            </a:endParaRPr>
          </a:p>
        </p:txBody>
      </p:sp>
      <p:sp>
        <p:nvSpPr>
          <p:cNvPr id="5" name="CaixaDeTexto 4"/>
          <p:cNvSpPr txBox="1"/>
          <p:nvPr/>
        </p:nvSpPr>
        <p:spPr>
          <a:xfrm>
            <a:off x="-5443" y="2921169"/>
            <a:ext cx="9154886" cy="1015663"/>
          </a:xfrm>
          <a:prstGeom prst="rect">
            <a:avLst/>
          </a:prstGeom>
          <a:noFill/>
        </p:spPr>
        <p:txBody>
          <a:bodyPr wrap="square" rtlCol="0">
            <a:spAutoFit/>
          </a:bodyPr>
          <a:lstStyle/>
          <a:p>
            <a:pPr algn="ctr"/>
            <a:r>
              <a:rPr lang="pt-BR" sz="6000" b="1" dirty="0">
                <a:ln>
                  <a:solidFill>
                    <a:schemeClr val="bg1">
                      <a:lumMod val="85000"/>
                    </a:schemeClr>
                  </a:solidFill>
                </a:ln>
                <a:effectLst>
                  <a:outerShdw blurRad="38100" dist="38100" dir="2700000" algn="tl">
                    <a:srgbClr val="000000">
                      <a:alpha val="43137"/>
                    </a:srgbClr>
                  </a:outerShdw>
                </a:effectLst>
              </a:rPr>
              <a:t>Excel Módulo I</a:t>
            </a:r>
          </a:p>
        </p:txBody>
      </p:sp>
      <p:sp>
        <p:nvSpPr>
          <p:cNvPr id="6" name="CaixaDeTexto 5"/>
          <p:cNvSpPr txBox="1"/>
          <p:nvPr/>
        </p:nvSpPr>
        <p:spPr>
          <a:xfrm>
            <a:off x="3630385" y="4651389"/>
            <a:ext cx="1883230" cy="523220"/>
          </a:xfrm>
          <a:prstGeom prst="rect">
            <a:avLst/>
          </a:prstGeom>
          <a:noFill/>
        </p:spPr>
        <p:txBody>
          <a:bodyPr wrap="square" rtlCol="0">
            <a:spAutoFit/>
          </a:bodyPr>
          <a:lstStyle/>
          <a:p>
            <a:pPr algn="ctr"/>
            <a:r>
              <a:rPr lang="pt-BR" sz="2800" dirty="0">
                <a:solidFill>
                  <a:schemeClr val="bg1"/>
                </a:solidFill>
              </a:rPr>
              <a:t>OFICINA 04</a:t>
            </a:r>
          </a:p>
        </p:txBody>
      </p:sp>
    </p:spTree>
    <p:extLst>
      <p:ext uri="{BB962C8B-B14F-4D97-AF65-F5344CB8AC3E}">
        <p14:creationId xmlns:p14="http://schemas.microsoft.com/office/powerpoint/2010/main" val="350575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88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88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16" presetClass="entr" presetSubtype="37"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48754" y="1683854"/>
            <a:ext cx="2094841" cy="1346880"/>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16" name="Retângulo 15"/>
          <p:cNvSpPr/>
          <p:nvPr/>
        </p:nvSpPr>
        <p:spPr>
          <a:xfrm>
            <a:off x="8106893" y="2278893"/>
            <a:ext cx="675136" cy="3171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62941" y="1683854"/>
            <a:ext cx="5934263" cy="2845142"/>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15" name="Espaço Reservado para Conteúdo 5"/>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411025" y="4776896"/>
            <a:ext cx="655836" cy="617256"/>
          </a:xfrm>
          <a:prstGeom prst="rect">
            <a:avLst/>
          </a:prstGeom>
          <a:ln w="28575">
            <a:solidFill>
              <a:srgbClr val="FF0000"/>
            </a:solidFill>
          </a:ln>
        </p:spPr>
      </p:pic>
      <p:pic>
        <p:nvPicPr>
          <p:cNvPr id="18" name="Espaço Reservado para Conteúdo 5"/>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34325" y="4776896"/>
            <a:ext cx="655836" cy="617256"/>
          </a:xfrm>
          <a:prstGeom prst="rect">
            <a:avLst/>
          </a:prstGeom>
          <a:ln w="28575">
            <a:solidFill>
              <a:srgbClr val="FF0000"/>
            </a:solidFill>
          </a:ln>
        </p:spPr>
      </p:pic>
      <p:sp>
        <p:nvSpPr>
          <p:cNvPr id="19" name="CaixaDeTexto 18"/>
          <p:cNvSpPr txBox="1"/>
          <p:nvPr/>
        </p:nvSpPr>
        <p:spPr>
          <a:xfrm>
            <a:off x="1990161" y="4900858"/>
            <a:ext cx="1023350" cy="369332"/>
          </a:xfrm>
          <a:prstGeom prst="rect">
            <a:avLst/>
          </a:prstGeom>
          <a:noFill/>
        </p:spPr>
        <p:txBody>
          <a:bodyPr wrap="square" rtlCol="0">
            <a:spAutoFit/>
          </a:bodyPr>
          <a:lstStyle/>
          <a:p>
            <a:r>
              <a:rPr lang="pt-BR" b="1" dirty="0"/>
              <a:t>Diminui</a:t>
            </a:r>
          </a:p>
        </p:txBody>
      </p:sp>
      <p:sp>
        <p:nvSpPr>
          <p:cNvPr id="20" name="CaixaDeTexto 19"/>
          <p:cNvSpPr txBox="1"/>
          <p:nvPr/>
        </p:nvSpPr>
        <p:spPr>
          <a:xfrm>
            <a:off x="4346731" y="4900858"/>
            <a:ext cx="1075305" cy="369332"/>
          </a:xfrm>
          <a:prstGeom prst="rect">
            <a:avLst/>
          </a:prstGeom>
          <a:noFill/>
        </p:spPr>
        <p:txBody>
          <a:bodyPr wrap="square" rtlCol="0">
            <a:spAutoFit/>
          </a:bodyPr>
          <a:lstStyle/>
          <a:p>
            <a:r>
              <a:rPr lang="pt-BR" b="1" dirty="0"/>
              <a:t>Aumenta</a:t>
            </a:r>
          </a:p>
        </p:txBody>
      </p:sp>
      <p:sp>
        <p:nvSpPr>
          <p:cNvPr id="21" name="Retângulo 20"/>
          <p:cNvSpPr/>
          <p:nvPr/>
        </p:nvSpPr>
        <p:spPr>
          <a:xfrm>
            <a:off x="3599618" y="1772509"/>
            <a:ext cx="656184" cy="2630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Título 1">
            <a:extLst>
              <a:ext uri="{FF2B5EF4-FFF2-40B4-BE49-F238E27FC236}">
                <a16:creationId xmlns="" xmlns:a16="http://schemas.microsoft.com/office/drawing/2014/main" id="{42184B23-3F9C-4448-8C67-46FB69EFDE0E}"/>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Casas decimais</a:t>
            </a:r>
          </a:p>
        </p:txBody>
      </p:sp>
      <p:sp>
        <p:nvSpPr>
          <p:cNvPr id="24" name="CaixaDeTexto 23">
            <a:extLst>
              <a:ext uri="{FF2B5EF4-FFF2-40B4-BE49-F238E27FC236}">
                <a16:creationId xmlns="" xmlns:a16="http://schemas.microsoft.com/office/drawing/2014/main" id="{46BB58DD-7E97-4431-8468-0B4563DCDE05}"/>
              </a:ext>
            </a:extLst>
          </p:cNvPr>
          <p:cNvSpPr txBox="1"/>
          <p:nvPr/>
        </p:nvSpPr>
        <p:spPr>
          <a:xfrm>
            <a:off x="6779536" y="3248884"/>
            <a:ext cx="2033275" cy="2145268"/>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sz="2000" dirty="0"/>
              <a:t>Aumenta ou diminui a quantidade de casas decimais visíveis após a vírgula</a:t>
            </a:r>
          </a:p>
        </p:txBody>
      </p:sp>
      <p:sp>
        <p:nvSpPr>
          <p:cNvPr id="25" name="CaixaDeTexto 24">
            <a:extLst>
              <a:ext uri="{FF2B5EF4-FFF2-40B4-BE49-F238E27FC236}">
                <a16:creationId xmlns="" xmlns:a16="http://schemas.microsoft.com/office/drawing/2014/main" id="{7368FD10-6965-4575-9621-D384A16E1918}"/>
              </a:ext>
            </a:extLst>
          </p:cNvPr>
          <p:cNvSpPr txBox="1"/>
          <p:nvPr/>
        </p:nvSpPr>
        <p:spPr>
          <a:xfrm>
            <a:off x="1240323" y="5522207"/>
            <a:ext cx="4997865" cy="777597"/>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O uso do separador de milhares não interfere na quantidade de casas decimais exibidas</a:t>
            </a:r>
          </a:p>
        </p:txBody>
      </p:sp>
      <p:sp>
        <p:nvSpPr>
          <p:cNvPr id="26" name="Retângulo 25">
            <a:extLst>
              <a:ext uri="{FF2B5EF4-FFF2-40B4-BE49-F238E27FC236}">
                <a16:creationId xmlns="" xmlns:a16="http://schemas.microsoft.com/office/drawing/2014/main" id="{EED10D36-663D-408F-9AB0-7B8690FCFC49}"/>
              </a:ext>
            </a:extLst>
          </p:cNvPr>
          <p:cNvSpPr/>
          <p:nvPr/>
        </p:nvSpPr>
        <p:spPr>
          <a:xfrm>
            <a:off x="1181061" y="3297487"/>
            <a:ext cx="809100" cy="2419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88245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1" presetClass="entr" presetSubtype="1"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wheel(1)">
                                      <p:cBhvr>
                                        <p:cTn id="9" dur="2000"/>
                                        <p:tgtEl>
                                          <p:spTgt spid="16"/>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par>
                                <p:cTn id="24" presetID="26" presetClass="emph" presetSubtype="0" fill="hold" grpId="1" nodeType="withEffect">
                                  <p:stCondLst>
                                    <p:cond delay="0"/>
                                  </p:stCondLst>
                                  <p:childTnLst>
                                    <p:animEffect transition="out" filter="fade">
                                      <p:cBhvr>
                                        <p:cTn id="25" dur="500" tmFilter="0, 0; .2, .5; .8, .5; 1, 0"/>
                                        <p:tgtEl>
                                          <p:spTgt spid="25"/>
                                        </p:tgtEl>
                                      </p:cBhvr>
                                    </p:animEffect>
                                    <p:animScale>
                                      <p:cBhvr>
                                        <p:cTn id="2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0" grpId="0"/>
      <p:bldP spid="24" grpId="0"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043803" y="2952485"/>
            <a:ext cx="3397866" cy="3599486"/>
          </a:xfrm>
          <a:prstGeom prst="rect">
            <a:avLst/>
          </a:prstGeom>
          <a:ln w="9525">
            <a:solidFill>
              <a:schemeClr val="bg1">
                <a:lumMod val="75000"/>
              </a:schemeClr>
            </a:solidFill>
          </a:ln>
          <a:effectLst>
            <a:outerShdw blurRad="50800" dist="38100" dir="2700000" algn="tl" rotWithShape="0">
              <a:prstClr val="black">
                <a:alpha val="40000"/>
              </a:prstClr>
            </a:outerShdw>
          </a:effectLst>
        </p:spPr>
      </p:pic>
      <p:grpSp>
        <p:nvGrpSpPr>
          <p:cNvPr id="5" name="Agrupar 4">
            <a:extLst>
              <a:ext uri="{FF2B5EF4-FFF2-40B4-BE49-F238E27FC236}">
                <a16:creationId xmlns="" xmlns:a16="http://schemas.microsoft.com/office/drawing/2014/main" id="{07A79C58-E2B1-4B86-B11C-0EA48A6DA7E8}"/>
              </a:ext>
            </a:extLst>
          </p:cNvPr>
          <p:cNvGrpSpPr/>
          <p:nvPr/>
        </p:nvGrpSpPr>
        <p:grpSpPr>
          <a:xfrm>
            <a:off x="985960" y="2952485"/>
            <a:ext cx="2884444" cy="3599486"/>
            <a:chOff x="985960" y="2706826"/>
            <a:chExt cx="2884444" cy="3599486"/>
          </a:xfrm>
        </p:grpSpPr>
        <p:pic>
          <p:nvPicPr>
            <p:cNvPr id="6" name="Imagem 5"/>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85960" y="2706826"/>
              <a:ext cx="2884444" cy="3599486"/>
            </a:xfrm>
            <a:prstGeom prst="rect">
              <a:avLst/>
            </a:prstGeom>
            <a:ln w="9525">
              <a:solidFill>
                <a:schemeClr val="bg1">
                  <a:lumMod val="75000"/>
                </a:schemeClr>
              </a:solidFill>
            </a:ln>
            <a:effectLst>
              <a:outerShdw blurRad="50800" dist="38100" dir="2700000" algn="tl" rotWithShape="0">
                <a:prstClr val="black">
                  <a:alpha val="40000"/>
                </a:prstClr>
              </a:outerShdw>
            </a:effectLst>
          </p:spPr>
        </p:pic>
        <p:cxnSp>
          <p:nvCxnSpPr>
            <p:cNvPr id="22" name="Conector de seta reta 21"/>
            <p:cNvCxnSpPr/>
            <p:nvPr/>
          </p:nvCxnSpPr>
          <p:spPr>
            <a:xfrm>
              <a:off x="2535381" y="3482864"/>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a:off x="2535381" y="3739173"/>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p:nvPr/>
          </p:nvCxnSpPr>
          <p:spPr>
            <a:xfrm>
              <a:off x="2535381" y="4005873"/>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p:nvPr/>
          </p:nvCxnSpPr>
          <p:spPr>
            <a:xfrm>
              <a:off x="2535381" y="4269109"/>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p:nvPr/>
          </p:nvCxnSpPr>
          <p:spPr>
            <a:xfrm>
              <a:off x="2535381" y="4525418"/>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p:cNvCxnSpPr/>
            <p:nvPr/>
          </p:nvCxnSpPr>
          <p:spPr>
            <a:xfrm>
              <a:off x="2535381" y="4792118"/>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a:off x="2535381" y="5038037"/>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p:cNvCxnSpPr/>
            <p:nvPr/>
          </p:nvCxnSpPr>
          <p:spPr>
            <a:xfrm>
              <a:off x="2535381" y="5294346"/>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p:nvPr/>
          </p:nvCxnSpPr>
          <p:spPr>
            <a:xfrm>
              <a:off x="2535381" y="5561046"/>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de seta reta 30"/>
            <p:cNvCxnSpPr/>
            <p:nvPr/>
          </p:nvCxnSpPr>
          <p:spPr>
            <a:xfrm>
              <a:off x="2535381" y="5827746"/>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p:nvPr/>
          </p:nvCxnSpPr>
          <p:spPr>
            <a:xfrm>
              <a:off x="2535381" y="6094446"/>
              <a:ext cx="145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ítulo 1">
            <a:extLst>
              <a:ext uri="{FF2B5EF4-FFF2-40B4-BE49-F238E27FC236}">
                <a16:creationId xmlns="" xmlns:a16="http://schemas.microsoft.com/office/drawing/2014/main" id="{90569A20-E08B-4860-91BA-3379A236C698}"/>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Data simples</a:t>
            </a:r>
          </a:p>
        </p:txBody>
      </p:sp>
      <p:sp>
        <p:nvSpPr>
          <p:cNvPr id="20" name="CaixaDeTexto 19">
            <a:extLst>
              <a:ext uri="{FF2B5EF4-FFF2-40B4-BE49-F238E27FC236}">
                <a16:creationId xmlns="" xmlns:a16="http://schemas.microsoft.com/office/drawing/2014/main" id="{D29FABAE-EB28-4E75-A493-A4DCF7E488EB}"/>
              </a:ext>
            </a:extLst>
          </p:cNvPr>
          <p:cNvSpPr txBox="1"/>
          <p:nvPr/>
        </p:nvSpPr>
        <p:spPr>
          <a:xfrm>
            <a:off x="665661" y="1574303"/>
            <a:ext cx="3525042" cy="1221938"/>
          </a:xfrm>
          <a:prstGeom prst="roundRect">
            <a:avLst>
              <a:gd name="adj" fmla="val 30027"/>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square" rtlCol="0">
            <a:spAutoFit/>
          </a:bodyPr>
          <a:lstStyle/>
          <a:p>
            <a:pPr algn="ctr"/>
            <a:r>
              <a:rPr lang="pt-BR" sz="2000" b="1" dirty="0"/>
              <a:t>Data padrão inicial no Excel:</a:t>
            </a:r>
          </a:p>
          <a:p>
            <a:pPr algn="ctr"/>
            <a:r>
              <a:rPr lang="pt-BR" sz="2000" b="1" dirty="0">
                <a:solidFill>
                  <a:srgbClr val="FF0000"/>
                </a:solidFill>
              </a:rPr>
              <a:t>01/01/1900</a:t>
            </a:r>
          </a:p>
          <a:p>
            <a:pPr algn="ctr"/>
            <a:r>
              <a:rPr lang="pt-BR" sz="2000" b="1" dirty="0"/>
              <a:t>(</a:t>
            </a:r>
            <a:r>
              <a:rPr lang="pt-BR" sz="2000" b="1" dirty="0">
                <a:solidFill>
                  <a:schemeClr val="accent2">
                    <a:lumMod val="75000"/>
                  </a:schemeClr>
                </a:solidFill>
              </a:rPr>
              <a:t>Ano bissexto</a:t>
            </a:r>
            <a:r>
              <a:rPr lang="pt-BR" sz="2000" b="1" dirty="0"/>
              <a:t>)</a:t>
            </a:r>
          </a:p>
        </p:txBody>
      </p:sp>
      <p:sp>
        <p:nvSpPr>
          <p:cNvPr id="33" name="CaixaDeTexto 32">
            <a:extLst>
              <a:ext uri="{FF2B5EF4-FFF2-40B4-BE49-F238E27FC236}">
                <a16:creationId xmlns="" xmlns:a16="http://schemas.microsoft.com/office/drawing/2014/main" id="{0A86C195-48E3-47EC-A282-B47C6D875BFE}"/>
              </a:ext>
            </a:extLst>
          </p:cNvPr>
          <p:cNvSpPr txBox="1"/>
          <p:nvPr/>
        </p:nvSpPr>
        <p:spPr>
          <a:xfrm>
            <a:off x="4613050" y="1574303"/>
            <a:ext cx="4259372" cy="1221938"/>
          </a:xfrm>
          <a:prstGeom prst="roundRect">
            <a:avLst>
              <a:gd name="adj" fmla="val 30027"/>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square" rtlCol="0">
            <a:spAutoFit/>
          </a:bodyPr>
          <a:lstStyle/>
          <a:p>
            <a:pPr marL="177800" lvl="1" algn="ctr">
              <a:tabLst>
                <a:tab pos="273050" algn="l"/>
              </a:tabLst>
            </a:pPr>
            <a:r>
              <a:rPr lang="pt-BR" sz="2000" b="1" dirty="0"/>
              <a:t>Cada número equivale a uma data, partindo da data inicial;</a:t>
            </a:r>
          </a:p>
          <a:p>
            <a:pPr marL="177800" lvl="1" algn="ctr">
              <a:tabLst>
                <a:tab pos="273050" algn="l"/>
              </a:tabLst>
            </a:pPr>
            <a:r>
              <a:rPr lang="pt-BR" sz="2000" b="1" dirty="0"/>
              <a:t>É possível o cálculo entre datas.</a:t>
            </a:r>
          </a:p>
        </p:txBody>
      </p:sp>
    </p:spTree>
    <p:extLst>
      <p:ext uri="{BB962C8B-B14F-4D97-AF65-F5344CB8AC3E}">
        <p14:creationId xmlns:p14="http://schemas.microsoft.com/office/powerpoint/2010/main" val="306213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329" y="1888397"/>
            <a:ext cx="6149341" cy="3848100"/>
          </a:xfrm>
          <a:prstGeom prst="rect">
            <a:avLst/>
          </a:prstGeom>
          <a:ln w="57150">
            <a:solidFill>
              <a:srgbClr val="00B050"/>
            </a:solidFill>
          </a:ln>
          <a:effectLst>
            <a:outerShdw blurRad="50800" dist="38100" dir="2700000" algn="tl" rotWithShape="0">
              <a:prstClr val="black">
                <a:alpha val="40000"/>
              </a:prstClr>
            </a:outerShdw>
          </a:effectLst>
        </p:spPr>
      </p:pic>
      <p:sp>
        <p:nvSpPr>
          <p:cNvPr id="10" name="CaixaDeTexto 9"/>
          <p:cNvSpPr txBox="1"/>
          <p:nvPr/>
        </p:nvSpPr>
        <p:spPr>
          <a:xfrm>
            <a:off x="2188844" y="2104287"/>
            <a:ext cx="4766310" cy="3416320"/>
          </a:xfrm>
          <a:prstGeom prst="rect">
            <a:avLst/>
          </a:prstGeom>
          <a:solidFill>
            <a:schemeClr val="bg1">
              <a:alpha val="90000"/>
            </a:schemeClr>
          </a:solidFill>
          <a:ln w="28575">
            <a:solidFill>
              <a:schemeClr val="bg1">
                <a:lumMod val="50000"/>
              </a:schemeClr>
            </a:solidFill>
          </a:ln>
        </p:spPr>
        <p:txBody>
          <a:bodyPr wrap="square" rtlCol="0">
            <a:spAutoFit/>
          </a:bodyPr>
          <a:lstStyle/>
          <a:p>
            <a:pPr algn="ctr"/>
            <a:r>
              <a:rPr lang="pt-BR" sz="2400" b="1" dirty="0"/>
              <a:t>ARRED</a:t>
            </a:r>
          </a:p>
          <a:p>
            <a:pPr algn="ctr"/>
            <a:r>
              <a:rPr lang="pt-BR" sz="2400" b="1" dirty="0"/>
              <a:t>ARREDONDAR.PARA.CIMA</a:t>
            </a:r>
          </a:p>
          <a:p>
            <a:pPr algn="ctr"/>
            <a:r>
              <a:rPr lang="pt-BR" sz="2400" b="1" dirty="0"/>
              <a:t>ARREDONDAR.PARA.BAIXO</a:t>
            </a:r>
          </a:p>
          <a:p>
            <a:pPr algn="ctr"/>
            <a:r>
              <a:rPr lang="pt-BR" sz="2400" b="1" dirty="0"/>
              <a:t>INT</a:t>
            </a:r>
          </a:p>
          <a:p>
            <a:pPr algn="ctr"/>
            <a:r>
              <a:rPr lang="pt-BR" sz="2400" b="1" dirty="0"/>
              <a:t>ABS</a:t>
            </a:r>
          </a:p>
          <a:p>
            <a:pPr algn="ctr"/>
            <a:r>
              <a:rPr lang="pt-BR" sz="2400" b="1" dirty="0"/>
              <a:t>TRUNCAR</a:t>
            </a:r>
          </a:p>
          <a:p>
            <a:pPr algn="ctr"/>
            <a:r>
              <a:rPr lang="pt-BR" sz="2400" b="1" dirty="0"/>
              <a:t>PAR</a:t>
            </a:r>
          </a:p>
          <a:p>
            <a:pPr algn="ctr"/>
            <a:r>
              <a:rPr lang="pt-BR" sz="2400" b="1" dirty="0"/>
              <a:t>ÍMPAR</a:t>
            </a:r>
          </a:p>
          <a:p>
            <a:pPr algn="ctr"/>
            <a:r>
              <a:rPr lang="pt-BR" sz="2400" b="1" dirty="0"/>
              <a:t>MARRED</a:t>
            </a:r>
          </a:p>
        </p:txBody>
      </p:sp>
      <p:sp>
        <p:nvSpPr>
          <p:cNvPr id="7" name="Título 1">
            <a:extLst>
              <a:ext uri="{FF2B5EF4-FFF2-40B4-BE49-F238E27FC236}">
                <a16:creationId xmlns="" xmlns:a16="http://schemas.microsoft.com/office/drawing/2014/main" id="{8D357D63-D0F0-4B27-B617-EB1BF3662635}"/>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Funções de Arredondamento</a:t>
            </a:r>
          </a:p>
        </p:txBody>
      </p:sp>
    </p:spTree>
    <p:extLst>
      <p:ext uri="{BB962C8B-B14F-4D97-AF65-F5344CB8AC3E}">
        <p14:creationId xmlns:p14="http://schemas.microsoft.com/office/powerpoint/2010/main" val="4536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to 3">
            <a:extLst>
              <a:ext uri="{FF2B5EF4-FFF2-40B4-BE49-F238E27FC236}">
                <a16:creationId xmlns="" xmlns:a16="http://schemas.microsoft.com/office/drawing/2014/main" id="{FF5529CC-51B6-43DF-AC71-9702542D8F8E}"/>
              </a:ext>
            </a:extLst>
          </p:cNvPr>
          <p:cNvCxnSpPr>
            <a:cxnSpLocks/>
          </p:cNvCxnSpPr>
          <p:nvPr/>
        </p:nvCxnSpPr>
        <p:spPr>
          <a:xfrm flipV="1">
            <a:off x="6789933" y="5091349"/>
            <a:ext cx="1193" cy="375703"/>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288" y="2580581"/>
            <a:ext cx="2972915" cy="1814455"/>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11" name="Imagem 10"/>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09980" y="2580580"/>
            <a:ext cx="3360421" cy="2613169"/>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9" name="Título 1">
            <a:extLst>
              <a:ext uri="{FF2B5EF4-FFF2-40B4-BE49-F238E27FC236}">
                <a16:creationId xmlns="" xmlns:a16="http://schemas.microsoft.com/office/drawing/2014/main" id="{0A8F8E78-BB28-4A47-9DAB-80C91B65F21B}"/>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ARRED</a:t>
            </a:r>
          </a:p>
        </p:txBody>
      </p:sp>
      <p:sp>
        <p:nvSpPr>
          <p:cNvPr id="10" name="Fluxograma: Conector 9">
            <a:extLst>
              <a:ext uri="{FF2B5EF4-FFF2-40B4-BE49-F238E27FC236}">
                <a16:creationId xmlns="" xmlns:a16="http://schemas.microsoft.com/office/drawing/2014/main" id="{E9314B99-6137-4B40-8A47-CBDB15341EDB}"/>
              </a:ext>
            </a:extLst>
          </p:cNvPr>
          <p:cNvSpPr/>
          <p:nvPr/>
        </p:nvSpPr>
        <p:spPr>
          <a:xfrm>
            <a:off x="1148377" y="2462891"/>
            <a:ext cx="291120" cy="2353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1</a:t>
            </a:r>
          </a:p>
        </p:txBody>
      </p:sp>
      <p:sp>
        <p:nvSpPr>
          <p:cNvPr id="13" name="Fluxograma: Conector 12">
            <a:extLst>
              <a:ext uri="{FF2B5EF4-FFF2-40B4-BE49-F238E27FC236}">
                <a16:creationId xmlns="" xmlns:a16="http://schemas.microsoft.com/office/drawing/2014/main" id="{BFE77811-5A88-478E-978C-8A7738EF6984}"/>
              </a:ext>
            </a:extLst>
          </p:cNvPr>
          <p:cNvSpPr/>
          <p:nvPr/>
        </p:nvSpPr>
        <p:spPr>
          <a:xfrm>
            <a:off x="4864420" y="2462891"/>
            <a:ext cx="291120" cy="2353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2</a:t>
            </a:r>
          </a:p>
        </p:txBody>
      </p:sp>
      <p:sp>
        <p:nvSpPr>
          <p:cNvPr id="16" name="CaixaDeTexto 15">
            <a:extLst>
              <a:ext uri="{FF2B5EF4-FFF2-40B4-BE49-F238E27FC236}">
                <a16:creationId xmlns="" xmlns:a16="http://schemas.microsoft.com/office/drawing/2014/main" id="{96D6783D-CEC8-47AD-82F2-162171035C0C}"/>
              </a:ext>
            </a:extLst>
          </p:cNvPr>
          <p:cNvSpPr txBox="1"/>
          <p:nvPr/>
        </p:nvSpPr>
        <p:spPr>
          <a:xfrm>
            <a:off x="5353861" y="5311438"/>
            <a:ext cx="2872143" cy="1021556"/>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r>
              <a:rPr lang="pt-BR" b="1" dirty="0"/>
              <a:t>Regra de Arredondamento:</a:t>
            </a:r>
          </a:p>
          <a:p>
            <a:pPr algn="ctr"/>
            <a:r>
              <a:rPr lang="pt-BR" b="1" dirty="0"/>
              <a:t>Se &gt; 5 </a:t>
            </a:r>
            <a:r>
              <a:rPr lang="pt-BR" b="1" dirty="0">
                <a:latin typeface="Arial" panose="020B0604020202020204" pitchFamily="34" charset="0"/>
                <a:cs typeface="Arial" panose="020B0604020202020204" pitchFamily="34" charset="0"/>
              </a:rPr>
              <a:t>→ </a:t>
            </a:r>
            <a:r>
              <a:rPr lang="pt-BR" b="1" dirty="0"/>
              <a:t>aumenta 1</a:t>
            </a:r>
          </a:p>
          <a:p>
            <a:pPr algn="ctr"/>
            <a:r>
              <a:rPr lang="pt-BR" b="1" dirty="0"/>
              <a:t>Se &lt;= 5 </a:t>
            </a:r>
            <a:r>
              <a:rPr lang="pt-BR" b="1" dirty="0">
                <a:latin typeface="Arial" panose="020B0604020202020204" pitchFamily="34" charset="0"/>
                <a:cs typeface="Arial" panose="020B0604020202020204" pitchFamily="34" charset="0"/>
              </a:rPr>
              <a:t>→ </a:t>
            </a:r>
            <a:r>
              <a:rPr lang="pt-BR" b="1" dirty="0"/>
              <a:t>mantém o nº</a:t>
            </a:r>
          </a:p>
        </p:txBody>
      </p:sp>
      <p:sp>
        <p:nvSpPr>
          <p:cNvPr id="19" name="CaixaDeTexto 18">
            <a:extLst>
              <a:ext uri="{FF2B5EF4-FFF2-40B4-BE49-F238E27FC236}">
                <a16:creationId xmlns="" xmlns:a16="http://schemas.microsoft.com/office/drawing/2014/main" id="{7962EE80-E504-44A0-A3BA-1B60B894203E}"/>
              </a:ext>
            </a:extLst>
          </p:cNvPr>
          <p:cNvSpPr txBox="1"/>
          <p:nvPr/>
        </p:nvSpPr>
        <p:spPr>
          <a:xfrm>
            <a:off x="1439497" y="4618751"/>
            <a:ext cx="2770496" cy="1110853"/>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Arredonda um número para um número especificado de dígitos</a:t>
            </a:r>
          </a:p>
        </p:txBody>
      </p:sp>
      <p:grpSp>
        <p:nvGrpSpPr>
          <p:cNvPr id="20" name="Grupo 7">
            <a:extLst>
              <a:ext uri="{FF2B5EF4-FFF2-40B4-BE49-F238E27FC236}">
                <a16:creationId xmlns="" xmlns:a16="http://schemas.microsoft.com/office/drawing/2014/main" id="{17E366B2-A484-4ADE-AFBE-2E438E507EF2}"/>
              </a:ext>
            </a:extLst>
          </p:cNvPr>
          <p:cNvGrpSpPr/>
          <p:nvPr/>
        </p:nvGrpSpPr>
        <p:grpSpPr>
          <a:xfrm>
            <a:off x="2742485" y="1683822"/>
            <a:ext cx="3659029" cy="623455"/>
            <a:chOff x="1258934" y="1683854"/>
            <a:chExt cx="3659029" cy="623455"/>
          </a:xfrm>
        </p:grpSpPr>
        <p:sp>
          <p:nvSpPr>
            <p:cNvPr id="22" name="Retângulo 21">
              <a:extLst>
                <a:ext uri="{FF2B5EF4-FFF2-40B4-BE49-F238E27FC236}">
                  <a16:creationId xmlns="" xmlns:a16="http://schemas.microsoft.com/office/drawing/2014/main" id="{8D6D9719-BAAB-44AD-8653-7DCB4F0018F5}"/>
                </a:ext>
              </a:extLst>
            </p:cNvPr>
            <p:cNvSpPr/>
            <p:nvPr/>
          </p:nvSpPr>
          <p:spPr>
            <a:xfrm>
              <a:off x="1258934" y="1683854"/>
              <a:ext cx="3659029" cy="623455"/>
            </a:xfrm>
            <a:prstGeom prst="rect">
              <a:avLst/>
            </a:prstGeom>
            <a:no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CaixaDeTexto 20">
              <a:extLst>
                <a:ext uri="{FF2B5EF4-FFF2-40B4-BE49-F238E27FC236}">
                  <a16:creationId xmlns="" xmlns:a16="http://schemas.microsoft.com/office/drawing/2014/main" id="{614D70E8-94E1-44A3-BB94-4BF7FED03879}"/>
                </a:ext>
              </a:extLst>
            </p:cNvPr>
            <p:cNvSpPr txBox="1"/>
            <p:nvPr/>
          </p:nvSpPr>
          <p:spPr>
            <a:xfrm>
              <a:off x="1258934" y="1779958"/>
              <a:ext cx="3659029" cy="461665"/>
            </a:xfrm>
            <a:prstGeom prst="rect">
              <a:avLst/>
            </a:prstGeom>
            <a:noFill/>
          </p:spPr>
          <p:txBody>
            <a:bodyPr wrap="square" rtlCol="0">
              <a:spAutoFit/>
            </a:bodyPr>
            <a:lstStyle/>
            <a:p>
              <a:pPr algn="ctr"/>
              <a:r>
                <a:rPr lang="pt-BR" sz="2400" b="1" dirty="0"/>
                <a:t>=ARRED</a:t>
              </a:r>
              <a:r>
                <a:rPr lang="pt-BR" sz="2400" dirty="0"/>
                <a:t>(</a:t>
              </a:r>
              <a:r>
                <a:rPr lang="pt-BR" sz="2400" dirty="0">
                  <a:solidFill>
                    <a:srgbClr val="0070C0"/>
                  </a:solidFill>
                </a:rPr>
                <a:t>núm</a:t>
              </a:r>
              <a:r>
                <a:rPr lang="pt-BR" sz="2400" dirty="0"/>
                <a:t>; </a:t>
              </a:r>
              <a:r>
                <a:rPr lang="pt-BR" sz="2400" dirty="0">
                  <a:solidFill>
                    <a:srgbClr val="FF0000"/>
                  </a:solidFill>
                </a:rPr>
                <a:t>núm_dígitos</a:t>
              </a:r>
              <a:r>
                <a:rPr lang="pt-BR" sz="2400" dirty="0"/>
                <a:t>)</a:t>
              </a:r>
            </a:p>
          </p:txBody>
        </p:sp>
      </p:grpSp>
    </p:spTree>
    <p:extLst>
      <p:ext uri="{BB962C8B-B14F-4D97-AF65-F5344CB8AC3E}">
        <p14:creationId xmlns:p14="http://schemas.microsoft.com/office/powerpoint/2010/main" val="323195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19"/>
                                        </p:tgtEl>
                                      </p:cBhvr>
                                    </p:animEffect>
                                    <p:animScale>
                                      <p:cBhvr>
                                        <p:cTn id="11" dur="250" autoRev="1" fill="hold"/>
                                        <p:tgtEl>
                                          <p:spTgt spid="19"/>
                                        </p:tgtEl>
                                      </p:cBhvr>
                                      <p:by x="105000" y="105000"/>
                                    </p:animScale>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animBg="1"/>
      <p:bldP spid="19" grpId="0" animBg="1"/>
      <p:bldP spid="1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ector reto 19">
            <a:extLst>
              <a:ext uri="{FF2B5EF4-FFF2-40B4-BE49-F238E27FC236}">
                <a16:creationId xmlns="" xmlns:a16="http://schemas.microsoft.com/office/drawing/2014/main" id="{64636B79-ECC9-45BF-9DE0-59A5DB164E21}"/>
              </a:ext>
            </a:extLst>
          </p:cNvPr>
          <p:cNvCxnSpPr>
            <a:cxnSpLocks/>
          </p:cNvCxnSpPr>
          <p:nvPr/>
        </p:nvCxnSpPr>
        <p:spPr>
          <a:xfrm flipV="1">
            <a:off x="6260413" y="4957779"/>
            <a:ext cx="1193" cy="375703"/>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004" y="2698270"/>
            <a:ext cx="4881215" cy="2329671"/>
          </a:xfrm>
          <a:prstGeom prst="rect">
            <a:avLst/>
          </a:prstGeom>
          <a:ln w="9525">
            <a:solidFill>
              <a:schemeClr val="bg1">
                <a:lumMod val="85000"/>
              </a:schemeClr>
            </a:solidFill>
          </a:ln>
          <a:effectLst>
            <a:outerShdw blurRad="50800" dist="38100" dir="2700000" algn="tl" rotWithShape="0">
              <a:prstClr val="black">
                <a:alpha val="40000"/>
              </a:prstClr>
            </a:outerShdw>
          </a:effectLst>
        </p:spPr>
      </p:pic>
      <p:pic>
        <p:nvPicPr>
          <p:cNvPr id="6" name="Imagem 5"/>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05235" y="2702912"/>
            <a:ext cx="2985368" cy="1287586"/>
          </a:xfrm>
          <a:prstGeom prst="rect">
            <a:avLst/>
          </a:prstGeom>
          <a:ln w="9525">
            <a:solidFill>
              <a:schemeClr val="bg1">
                <a:lumMod val="85000"/>
              </a:schemeClr>
            </a:solidFill>
          </a:ln>
          <a:effectLst>
            <a:outerShdw blurRad="50800" dist="38100" dir="2700000" algn="tl" rotWithShape="0">
              <a:prstClr val="black">
                <a:alpha val="40000"/>
              </a:prstClr>
            </a:outerShdw>
          </a:effectLst>
        </p:spPr>
      </p:pic>
      <p:sp>
        <p:nvSpPr>
          <p:cNvPr id="10" name="Título 1">
            <a:extLst>
              <a:ext uri="{FF2B5EF4-FFF2-40B4-BE49-F238E27FC236}">
                <a16:creationId xmlns="" xmlns:a16="http://schemas.microsoft.com/office/drawing/2014/main" id="{5AFC79DE-273E-4A85-8D52-7BBC22EB08BB}"/>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ARREDONDAR.PARA.CIMA</a:t>
            </a:r>
          </a:p>
        </p:txBody>
      </p:sp>
      <p:sp>
        <p:nvSpPr>
          <p:cNvPr id="14" name="Fluxograma: Conector 13">
            <a:extLst>
              <a:ext uri="{FF2B5EF4-FFF2-40B4-BE49-F238E27FC236}">
                <a16:creationId xmlns="" xmlns:a16="http://schemas.microsoft.com/office/drawing/2014/main" id="{84C34725-5770-441E-A9AB-E7E47F3949E8}"/>
              </a:ext>
            </a:extLst>
          </p:cNvPr>
          <p:cNvSpPr/>
          <p:nvPr/>
        </p:nvSpPr>
        <p:spPr>
          <a:xfrm>
            <a:off x="459675" y="2580580"/>
            <a:ext cx="291120" cy="2353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1</a:t>
            </a:r>
          </a:p>
        </p:txBody>
      </p:sp>
      <p:sp>
        <p:nvSpPr>
          <p:cNvPr id="15" name="Fluxograma: Conector 14">
            <a:extLst>
              <a:ext uri="{FF2B5EF4-FFF2-40B4-BE49-F238E27FC236}">
                <a16:creationId xmlns="" xmlns:a16="http://schemas.microsoft.com/office/drawing/2014/main" id="{5186B041-50FA-477F-B730-142965446595}"/>
              </a:ext>
            </a:extLst>
          </p:cNvPr>
          <p:cNvSpPr/>
          <p:nvPr/>
        </p:nvSpPr>
        <p:spPr>
          <a:xfrm>
            <a:off x="3748444" y="2580580"/>
            <a:ext cx="291120" cy="2353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2</a:t>
            </a:r>
          </a:p>
        </p:txBody>
      </p:sp>
      <p:sp>
        <p:nvSpPr>
          <p:cNvPr id="16" name="CaixaDeTexto 15">
            <a:extLst>
              <a:ext uri="{FF2B5EF4-FFF2-40B4-BE49-F238E27FC236}">
                <a16:creationId xmlns="" xmlns:a16="http://schemas.microsoft.com/office/drawing/2014/main" id="{74938852-F3E6-4286-B3DF-3AE8A06247F2}"/>
              </a:ext>
            </a:extLst>
          </p:cNvPr>
          <p:cNvSpPr txBox="1"/>
          <p:nvPr/>
        </p:nvSpPr>
        <p:spPr>
          <a:xfrm>
            <a:off x="897951" y="4303522"/>
            <a:ext cx="2399936" cy="1110853"/>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Arredonda um número para cima afastando-o do zero</a:t>
            </a:r>
          </a:p>
        </p:txBody>
      </p:sp>
      <p:grpSp>
        <p:nvGrpSpPr>
          <p:cNvPr id="17" name="Grupo 7">
            <a:extLst>
              <a:ext uri="{FF2B5EF4-FFF2-40B4-BE49-F238E27FC236}">
                <a16:creationId xmlns="" xmlns:a16="http://schemas.microsoft.com/office/drawing/2014/main" id="{A1B6F2B6-DCD7-4BCF-85BC-070C894587E8}"/>
              </a:ext>
            </a:extLst>
          </p:cNvPr>
          <p:cNvGrpSpPr/>
          <p:nvPr/>
        </p:nvGrpSpPr>
        <p:grpSpPr>
          <a:xfrm>
            <a:off x="1702712" y="1683854"/>
            <a:ext cx="6252661" cy="623455"/>
            <a:chOff x="1258933" y="1683854"/>
            <a:chExt cx="6252661" cy="623455"/>
          </a:xfrm>
        </p:grpSpPr>
        <p:sp>
          <p:nvSpPr>
            <p:cNvPr id="18" name="Retângulo 17">
              <a:extLst>
                <a:ext uri="{FF2B5EF4-FFF2-40B4-BE49-F238E27FC236}">
                  <a16:creationId xmlns="" xmlns:a16="http://schemas.microsoft.com/office/drawing/2014/main" id="{28B080D0-65D8-4FA5-AB94-6CC408E6B2FA}"/>
                </a:ext>
              </a:extLst>
            </p:cNvPr>
            <p:cNvSpPr/>
            <p:nvPr/>
          </p:nvSpPr>
          <p:spPr>
            <a:xfrm>
              <a:off x="1258933" y="1683854"/>
              <a:ext cx="6155855" cy="623455"/>
            </a:xfrm>
            <a:prstGeom prst="rect">
              <a:avLst/>
            </a:prstGeom>
            <a:no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CaixaDeTexto 18">
              <a:extLst>
                <a:ext uri="{FF2B5EF4-FFF2-40B4-BE49-F238E27FC236}">
                  <a16:creationId xmlns="" xmlns:a16="http://schemas.microsoft.com/office/drawing/2014/main" id="{54132AB8-A3CF-4BF8-8B91-48A9182022F7}"/>
                </a:ext>
              </a:extLst>
            </p:cNvPr>
            <p:cNvSpPr txBox="1"/>
            <p:nvPr/>
          </p:nvSpPr>
          <p:spPr>
            <a:xfrm>
              <a:off x="1258934" y="1779958"/>
              <a:ext cx="6252660" cy="461665"/>
            </a:xfrm>
            <a:prstGeom prst="rect">
              <a:avLst/>
            </a:prstGeom>
            <a:noFill/>
          </p:spPr>
          <p:txBody>
            <a:bodyPr wrap="square" rtlCol="0">
              <a:spAutoFit/>
            </a:bodyPr>
            <a:lstStyle/>
            <a:p>
              <a:pPr algn="ctr"/>
              <a:r>
                <a:rPr lang="pt-BR" sz="2400" b="1" dirty="0"/>
                <a:t>=ARREDONDAR.PARA.CIMA</a:t>
              </a:r>
              <a:r>
                <a:rPr lang="pt-BR" sz="2400" dirty="0"/>
                <a:t>(</a:t>
              </a:r>
              <a:r>
                <a:rPr lang="pt-BR" sz="2400" dirty="0">
                  <a:solidFill>
                    <a:srgbClr val="0070C0"/>
                  </a:solidFill>
                </a:rPr>
                <a:t>núm</a:t>
              </a:r>
              <a:r>
                <a:rPr lang="pt-BR" sz="2400" dirty="0"/>
                <a:t>; </a:t>
              </a:r>
              <a:r>
                <a:rPr lang="pt-BR" sz="2400" dirty="0">
                  <a:solidFill>
                    <a:srgbClr val="FF0000"/>
                  </a:solidFill>
                </a:rPr>
                <a:t>núm_dígitos</a:t>
              </a:r>
              <a:r>
                <a:rPr lang="pt-BR" sz="2400" dirty="0"/>
                <a:t>)</a:t>
              </a:r>
            </a:p>
          </p:txBody>
        </p:sp>
      </p:grpSp>
      <p:sp>
        <p:nvSpPr>
          <p:cNvPr id="21" name="CaixaDeTexto 20">
            <a:extLst>
              <a:ext uri="{FF2B5EF4-FFF2-40B4-BE49-F238E27FC236}">
                <a16:creationId xmlns="" xmlns:a16="http://schemas.microsoft.com/office/drawing/2014/main" id="{9FBE667D-C888-4632-94D1-1C1371B71E11}"/>
              </a:ext>
            </a:extLst>
          </p:cNvPr>
          <p:cNvSpPr txBox="1"/>
          <p:nvPr/>
        </p:nvSpPr>
        <p:spPr>
          <a:xfrm>
            <a:off x="5106184" y="5174146"/>
            <a:ext cx="2308457" cy="1021556"/>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Obedece os critérios matemáticos de arredondamento</a:t>
            </a:r>
          </a:p>
        </p:txBody>
      </p:sp>
    </p:spTree>
    <p:extLst>
      <p:ext uri="{BB962C8B-B14F-4D97-AF65-F5344CB8AC3E}">
        <p14:creationId xmlns:p14="http://schemas.microsoft.com/office/powerpoint/2010/main" val="236226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16"/>
                                        </p:tgtEl>
                                      </p:cBhvr>
                                    </p:animEffect>
                                    <p:animScale>
                                      <p:cBhvr>
                                        <p:cTn id="11" dur="250" autoRev="1" fill="hold"/>
                                        <p:tgtEl>
                                          <p:spTgt spid="16"/>
                                        </p:tgtEl>
                                      </p:cBhvr>
                                      <p:by x="105000" y="105000"/>
                                    </p:animScale>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6" grpId="1"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ector reto 19">
            <a:extLst>
              <a:ext uri="{FF2B5EF4-FFF2-40B4-BE49-F238E27FC236}">
                <a16:creationId xmlns="" xmlns:a16="http://schemas.microsoft.com/office/drawing/2014/main" id="{64636B79-ECC9-45BF-9DE0-59A5DB164E21}"/>
              </a:ext>
            </a:extLst>
          </p:cNvPr>
          <p:cNvCxnSpPr>
            <a:cxnSpLocks/>
          </p:cNvCxnSpPr>
          <p:nvPr/>
        </p:nvCxnSpPr>
        <p:spPr>
          <a:xfrm flipV="1">
            <a:off x="6260413" y="4957779"/>
            <a:ext cx="1193" cy="375703"/>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5235" y="2702912"/>
            <a:ext cx="2985368" cy="1287586"/>
          </a:xfrm>
          <a:prstGeom prst="rect">
            <a:avLst/>
          </a:prstGeom>
          <a:ln w="9525">
            <a:solidFill>
              <a:schemeClr val="bg1">
                <a:lumMod val="85000"/>
              </a:schemeClr>
            </a:solidFill>
          </a:ln>
          <a:effectLst>
            <a:outerShdw blurRad="50800" dist="38100" dir="2700000" algn="tl" rotWithShape="0">
              <a:prstClr val="black">
                <a:alpha val="40000"/>
              </a:prstClr>
            </a:outerShdw>
          </a:effectLst>
        </p:spPr>
      </p:pic>
      <p:sp>
        <p:nvSpPr>
          <p:cNvPr id="10" name="Título 1">
            <a:extLst>
              <a:ext uri="{FF2B5EF4-FFF2-40B4-BE49-F238E27FC236}">
                <a16:creationId xmlns="" xmlns:a16="http://schemas.microsoft.com/office/drawing/2014/main" id="{5AFC79DE-273E-4A85-8D52-7BBC22EB08BB}"/>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ARREDONDAR.PARA.BAIXO</a:t>
            </a:r>
          </a:p>
        </p:txBody>
      </p:sp>
      <p:sp>
        <p:nvSpPr>
          <p:cNvPr id="14" name="Fluxograma: Conector 13">
            <a:extLst>
              <a:ext uri="{FF2B5EF4-FFF2-40B4-BE49-F238E27FC236}">
                <a16:creationId xmlns="" xmlns:a16="http://schemas.microsoft.com/office/drawing/2014/main" id="{84C34725-5770-441E-A9AB-E7E47F3949E8}"/>
              </a:ext>
            </a:extLst>
          </p:cNvPr>
          <p:cNvSpPr/>
          <p:nvPr/>
        </p:nvSpPr>
        <p:spPr>
          <a:xfrm>
            <a:off x="459675" y="2580580"/>
            <a:ext cx="291120" cy="2353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1</a:t>
            </a:r>
          </a:p>
        </p:txBody>
      </p:sp>
      <p:sp>
        <p:nvSpPr>
          <p:cNvPr id="16" name="CaixaDeTexto 15">
            <a:extLst>
              <a:ext uri="{FF2B5EF4-FFF2-40B4-BE49-F238E27FC236}">
                <a16:creationId xmlns="" xmlns:a16="http://schemas.microsoft.com/office/drawing/2014/main" id="{74938852-F3E6-4286-B3DF-3AE8A06247F2}"/>
              </a:ext>
            </a:extLst>
          </p:cNvPr>
          <p:cNvSpPr txBox="1"/>
          <p:nvPr/>
        </p:nvSpPr>
        <p:spPr>
          <a:xfrm>
            <a:off x="946076" y="4335493"/>
            <a:ext cx="2303685" cy="1110853"/>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Arredonda um número para baixo até o zero</a:t>
            </a:r>
          </a:p>
        </p:txBody>
      </p:sp>
      <p:grpSp>
        <p:nvGrpSpPr>
          <p:cNvPr id="17" name="Grupo 7">
            <a:extLst>
              <a:ext uri="{FF2B5EF4-FFF2-40B4-BE49-F238E27FC236}">
                <a16:creationId xmlns="" xmlns:a16="http://schemas.microsoft.com/office/drawing/2014/main" id="{A1B6F2B6-DCD7-4BCF-85BC-070C894587E8}"/>
              </a:ext>
            </a:extLst>
          </p:cNvPr>
          <p:cNvGrpSpPr/>
          <p:nvPr/>
        </p:nvGrpSpPr>
        <p:grpSpPr>
          <a:xfrm>
            <a:off x="1445670" y="1683854"/>
            <a:ext cx="6252661" cy="623455"/>
            <a:chOff x="1258933" y="1683854"/>
            <a:chExt cx="6252661" cy="623455"/>
          </a:xfrm>
        </p:grpSpPr>
        <p:sp>
          <p:nvSpPr>
            <p:cNvPr id="18" name="Retângulo 17">
              <a:extLst>
                <a:ext uri="{FF2B5EF4-FFF2-40B4-BE49-F238E27FC236}">
                  <a16:creationId xmlns="" xmlns:a16="http://schemas.microsoft.com/office/drawing/2014/main" id="{28B080D0-65D8-4FA5-AB94-6CC408E6B2FA}"/>
                </a:ext>
              </a:extLst>
            </p:cNvPr>
            <p:cNvSpPr/>
            <p:nvPr/>
          </p:nvSpPr>
          <p:spPr>
            <a:xfrm>
              <a:off x="1258933" y="1683854"/>
              <a:ext cx="6252660" cy="623455"/>
            </a:xfrm>
            <a:prstGeom prst="rect">
              <a:avLst/>
            </a:prstGeom>
            <a:no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CaixaDeTexto 18">
              <a:extLst>
                <a:ext uri="{FF2B5EF4-FFF2-40B4-BE49-F238E27FC236}">
                  <a16:creationId xmlns="" xmlns:a16="http://schemas.microsoft.com/office/drawing/2014/main" id="{54132AB8-A3CF-4BF8-8B91-48A9182022F7}"/>
                </a:ext>
              </a:extLst>
            </p:cNvPr>
            <p:cNvSpPr txBox="1"/>
            <p:nvPr/>
          </p:nvSpPr>
          <p:spPr>
            <a:xfrm>
              <a:off x="1258934" y="1779958"/>
              <a:ext cx="6252660" cy="461665"/>
            </a:xfrm>
            <a:prstGeom prst="rect">
              <a:avLst/>
            </a:prstGeom>
            <a:noFill/>
          </p:spPr>
          <p:txBody>
            <a:bodyPr wrap="square" rtlCol="0">
              <a:spAutoFit/>
            </a:bodyPr>
            <a:lstStyle/>
            <a:p>
              <a:pPr algn="ctr"/>
              <a:r>
                <a:rPr lang="pt-BR" sz="2400" b="1" dirty="0"/>
                <a:t>=ARREDONDAR.PARA.BAIXO</a:t>
              </a:r>
              <a:r>
                <a:rPr lang="pt-BR" sz="2400" dirty="0"/>
                <a:t>(</a:t>
              </a:r>
              <a:r>
                <a:rPr lang="pt-BR" sz="2400" dirty="0">
                  <a:solidFill>
                    <a:srgbClr val="0070C0"/>
                  </a:solidFill>
                </a:rPr>
                <a:t>núm</a:t>
              </a:r>
              <a:r>
                <a:rPr lang="pt-BR" sz="2400" dirty="0"/>
                <a:t>; </a:t>
              </a:r>
              <a:r>
                <a:rPr lang="pt-BR" sz="2400" dirty="0">
                  <a:solidFill>
                    <a:srgbClr val="FF0000"/>
                  </a:solidFill>
                </a:rPr>
                <a:t>núm_dígitos</a:t>
              </a:r>
              <a:r>
                <a:rPr lang="pt-BR" sz="2400" dirty="0"/>
                <a:t>)</a:t>
              </a:r>
            </a:p>
          </p:txBody>
        </p:sp>
      </p:grpSp>
      <p:sp>
        <p:nvSpPr>
          <p:cNvPr id="21" name="CaixaDeTexto 20">
            <a:extLst>
              <a:ext uri="{FF2B5EF4-FFF2-40B4-BE49-F238E27FC236}">
                <a16:creationId xmlns="" xmlns:a16="http://schemas.microsoft.com/office/drawing/2014/main" id="{9FBE667D-C888-4632-94D1-1C1371B71E11}"/>
              </a:ext>
            </a:extLst>
          </p:cNvPr>
          <p:cNvSpPr txBox="1"/>
          <p:nvPr/>
        </p:nvSpPr>
        <p:spPr>
          <a:xfrm>
            <a:off x="5106184" y="5216350"/>
            <a:ext cx="2308457" cy="1021556"/>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Obedece os critérios matemáticos de arredondamento</a:t>
            </a:r>
          </a:p>
        </p:txBody>
      </p:sp>
      <p:pic>
        <p:nvPicPr>
          <p:cNvPr id="3" name="Imagem 2">
            <a:extLst>
              <a:ext uri="{FF2B5EF4-FFF2-40B4-BE49-F238E27FC236}">
                <a16:creationId xmlns="" xmlns:a16="http://schemas.microsoft.com/office/drawing/2014/main" id="{43F137C7-5288-4FAD-B446-851633CA8A7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158588" y="2698269"/>
            <a:ext cx="4352045" cy="2359984"/>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15" name="Fluxograma: Conector 14">
            <a:extLst>
              <a:ext uri="{FF2B5EF4-FFF2-40B4-BE49-F238E27FC236}">
                <a16:creationId xmlns="" xmlns:a16="http://schemas.microsoft.com/office/drawing/2014/main" id="{5186B041-50FA-477F-B730-142965446595}"/>
              </a:ext>
            </a:extLst>
          </p:cNvPr>
          <p:cNvSpPr/>
          <p:nvPr/>
        </p:nvSpPr>
        <p:spPr>
          <a:xfrm>
            <a:off x="4013028" y="2620264"/>
            <a:ext cx="291120" cy="2353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2</a:t>
            </a:r>
          </a:p>
        </p:txBody>
      </p:sp>
    </p:spTree>
    <p:extLst>
      <p:ext uri="{BB962C8B-B14F-4D97-AF65-F5344CB8AC3E}">
        <p14:creationId xmlns:p14="http://schemas.microsoft.com/office/powerpoint/2010/main" val="98241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16"/>
                                        </p:tgtEl>
                                      </p:cBhvr>
                                    </p:animEffect>
                                    <p:animScale>
                                      <p:cBhvr>
                                        <p:cTn id="11" dur="250" autoRev="1" fill="hold"/>
                                        <p:tgtEl>
                                          <p:spTgt spid="16"/>
                                        </p:tgtEl>
                                      </p:cBhvr>
                                      <p:by x="105000" y="105000"/>
                                    </p:animScale>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6" grpId="1" animBg="1"/>
      <p:bldP spid="21"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753" y="2819719"/>
            <a:ext cx="2078955" cy="1942381"/>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7832" y="2819718"/>
            <a:ext cx="2096939" cy="1942381"/>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7" name="Título 1">
            <a:extLst>
              <a:ext uri="{FF2B5EF4-FFF2-40B4-BE49-F238E27FC236}">
                <a16:creationId xmlns="" xmlns:a16="http://schemas.microsoft.com/office/drawing/2014/main" id="{AAA6DE36-9816-4E94-8AA8-B5761F5AE3E3}"/>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INT e ABS</a:t>
            </a:r>
          </a:p>
        </p:txBody>
      </p:sp>
      <p:grpSp>
        <p:nvGrpSpPr>
          <p:cNvPr id="9" name="Grupo 7">
            <a:extLst>
              <a:ext uri="{FF2B5EF4-FFF2-40B4-BE49-F238E27FC236}">
                <a16:creationId xmlns="" xmlns:a16="http://schemas.microsoft.com/office/drawing/2014/main" id="{F28F6BEA-872C-452C-8CA7-B4A08341E60E}"/>
              </a:ext>
            </a:extLst>
          </p:cNvPr>
          <p:cNvGrpSpPr/>
          <p:nvPr/>
        </p:nvGrpSpPr>
        <p:grpSpPr>
          <a:xfrm>
            <a:off x="1866172" y="1816406"/>
            <a:ext cx="1696113" cy="623455"/>
            <a:chOff x="1258933" y="1683854"/>
            <a:chExt cx="1696113" cy="623455"/>
          </a:xfrm>
        </p:grpSpPr>
        <p:sp>
          <p:nvSpPr>
            <p:cNvPr id="10" name="Retângulo 9">
              <a:extLst>
                <a:ext uri="{FF2B5EF4-FFF2-40B4-BE49-F238E27FC236}">
                  <a16:creationId xmlns="" xmlns:a16="http://schemas.microsoft.com/office/drawing/2014/main" id="{CF69C2CA-5A7E-4B68-B666-F8C1842A2E40}"/>
                </a:ext>
              </a:extLst>
            </p:cNvPr>
            <p:cNvSpPr/>
            <p:nvPr/>
          </p:nvSpPr>
          <p:spPr>
            <a:xfrm>
              <a:off x="1258933" y="1683854"/>
              <a:ext cx="1696113" cy="623455"/>
            </a:xfrm>
            <a:prstGeom prst="rect">
              <a:avLst/>
            </a:prstGeom>
            <a:no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a:extLst>
                <a:ext uri="{FF2B5EF4-FFF2-40B4-BE49-F238E27FC236}">
                  <a16:creationId xmlns="" xmlns:a16="http://schemas.microsoft.com/office/drawing/2014/main" id="{7CE0C731-415C-4C7B-8B68-ED53BF725CBF}"/>
                </a:ext>
              </a:extLst>
            </p:cNvPr>
            <p:cNvSpPr txBox="1"/>
            <p:nvPr/>
          </p:nvSpPr>
          <p:spPr>
            <a:xfrm>
              <a:off x="1258934" y="1779958"/>
              <a:ext cx="1696112" cy="461665"/>
            </a:xfrm>
            <a:prstGeom prst="rect">
              <a:avLst/>
            </a:prstGeom>
            <a:noFill/>
          </p:spPr>
          <p:txBody>
            <a:bodyPr wrap="square" rtlCol="0">
              <a:spAutoFit/>
            </a:bodyPr>
            <a:lstStyle/>
            <a:p>
              <a:pPr algn="ctr"/>
              <a:r>
                <a:rPr lang="pt-BR" sz="2400" b="1" dirty="0"/>
                <a:t>=INT</a:t>
              </a:r>
              <a:r>
                <a:rPr lang="pt-BR" sz="2400" dirty="0"/>
                <a:t>(</a:t>
              </a:r>
              <a:r>
                <a:rPr lang="pt-BR" sz="2400" dirty="0">
                  <a:solidFill>
                    <a:srgbClr val="0070C0"/>
                  </a:solidFill>
                </a:rPr>
                <a:t>núm</a:t>
              </a:r>
              <a:r>
                <a:rPr lang="pt-BR" sz="2400" dirty="0"/>
                <a:t>)</a:t>
              </a:r>
            </a:p>
          </p:txBody>
        </p:sp>
      </p:grpSp>
      <p:grpSp>
        <p:nvGrpSpPr>
          <p:cNvPr id="16" name="Grupo 7">
            <a:extLst>
              <a:ext uri="{FF2B5EF4-FFF2-40B4-BE49-F238E27FC236}">
                <a16:creationId xmlns="" xmlns:a16="http://schemas.microsoft.com/office/drawing/2014/main" id="{0FB3FEF6-00A8-47B6-97D9-4D191673BBCE}"/>
              </a:ext>
            </a:extLst>
          </p:cNvPr>
          <p:cNvGrpSpPr/>
          <p:nvPr/>
        </p:nvGrpSpPr>
        <p:grpSpPr>
          <a:xfrm>
            <a:off x="5668243" y="1816406"/>
            <a:ext cx="1696113" cy="623455"/>
            <a:chOff x="1258933" y="1683854"/>
            <a:chExt cx="1696113" cy="623455"/>
          </a:xfrm>
        </p:grpSpPr>
        <p:sp>
          <p:nvSpPr>
            <p:cNvPr id="17" name="Retângulo 16">
              <a:extLst>
                <a:ext uri="{FF2B5EF4-FFF2-40B4-BE49-F238E27FC236}">
                  <a16:creationId xmlns="" xmlns:a16="http://schemas.microsoft.com/office/drawing/2014/main" id="{FE0FF1B2-CE8D-464B-82C9-E354BE6A8AB6}"/>
                </a:ext>
              </a:extLst>
            </p:cNvPr>
            <p:cNvSpPr/>
            <p:nvPr/>
          </p:nvSpPr>
          <p:spPr>
            <a:xfrm>
              <a:off x="1258933" y="1683854"/>
              <a:ext cx="1696113" cy="623455"/>
            </a:xfrm>
            <a:prstGeom prst="rect">
              <a:avLst/>
            </a:prstGeom>
            <a:no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CaixaDeTexto 17">
              <a:extLst>
                <a:ext uri="{FF2B5EF4-FFF2-40B4-BE49-F238E27FC236}">
                  <a16:creationId xmlns="" xmlns:a16="http://schemas.microsoft.com/office/drawing/2014/main" id="{7B47C785-1755-407F-A087-8C417AEA64FC}"/>
                </a:ext>
              </a:extLst>
            </p:cNvPr>
            <p:cNvSpPr txBox="1"/>
            <p:nvPr/>
          </p:nvSpPr>
          <p:spPr>
            <a:xfrm>
              <a:off x="1258934" y="1779958"/>
              <a:ext cx="1696112" cy="461665"/>
            </a:xfrm>
            <a:prstGeom prst="rect">
              <a:avLst/>
            </a:prstGeom>
            <a:noFill/>
          </p:spPr>
          <p:txBody>
            <a:bodyPr wrap="square" rtlCol="0">
              <a:spAutoFit/>
            </a:bodyPr>
            <a:lstStyle/>
            <a:p>
              <a:pPr algn="ctr"/>
              <a:r>
                <a:rPr lang="pt-BR" sz="2400" b="1" dirty="0"/>
                <a:t>=ABS</a:t>
              </a:r>
              <a:r>
                <a:rPr lang="pt-BR" sz="2400" dirty="0"/>
                <a:t>(</a:t>
              </a:r>
              <a:r>
                <a:rPr lang="pt-BR" sz="2400" dirty="0">
                  <a:solidFill>
                    <a:srgbClr val="0070C0"/>
                  </a:solidFill>
                </a:rPr>
                <a:t>núm</a:t>
              </a:r>
              <a:r>
                <a:rPr lang="pt-BR" sz="2400" dirty="0"/>
                <a:t>)</a:t>
              </a:r>
            </a:p>
          </p:txBody>
        </p:sp>
      </p:grpSp>
      <p:sp>
        <p:nvSpPr>
          <p:cNvPr id="19" name="CaixaDeTexto 18">
            <a:extLst>
              <a:ext uri="{FF2B5EF4-FFF2-40B4-BE49-F238E27FC236}">
                <a16:creationId xmlns="" xmlns:a16="http://schemas.microsoft.com/office/drawing/2014/main" id="{94BA2F2E-2B07-4FBA-BA79-C81037AC02B9}"/>
              </a:ext>
            </a:extLst>
          </p:cNvPr>
          <p:cNvSpPr txBox="1"/>
          <p:nvPr/>
        </p:nvSpPr>
        <p:spPr>
          <a:xfrm>
            <a:off x="830518" y="5141957"/>
            <a:ext cx="3767423" cy="777597"/>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Arredonda um número para baixo até o número inteiro mais próximo</a:t>
            </a:r>
          </a:p>
        </p:txBody>
      </p:sp>
      <p:sp>
        <p:nvSpPr>
          <p:cNvPr id="20" name="CaixaDeTexto 19">
            <a:extLst>
              <a:ext uri="{FF2B5EF4-FFF2-40B4-BE49-F238E27FC236}">
                <a16:creationId xmlns="" xmlns:a16="http://schemas.microsoft.com/office/drawing/2014/main" id="{64F2C6EA-90F1-4F5D-BB06-FE732836E5C2}"/>
              </a:ext>
            </a:extLst>
          </p:cNvPr>
          <p:cNvSpPr txBox="1"/>
          <p:nvPr/>
        </p:nvSpPr>
        <p:spPr>
          <a:xfrm>
            <a:off x="5088709" y="5141957"/>
            <a:ext cx="2855183" cy="777597"/>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Retorna o valor absoluto de um número</a:t>
            </a:r>
          </a:p>
        </p:txBody>
      </p:sp>
    </p:spTree>
    <p:extLst>
      <p:ext uri="{BB962C8B-B14F-4D97-AF65-F5344CB8AC3E}">
        <p14:creationId xmlns:p14="http://schemas.microsoft.com/office/powerpoint/2010/main" val="407751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26" presetClass="emph" presetSubtype="0" fill="hold" grpId="1" nodeType="withEffect">
                                  <p:stCondLst>
                                    <p:cond delay="0"/>
                                  </p:stCondLst>
                                  <p:childTnLst>
                                    <p:animEffect transition="out" filter="fade">
                                      <p:cBhvr>
                                        <p:cTn id="12" dur="500" tmFilter="0, 0; .2, .5; .8, .5; 1, 0"/>
                                        <p:tgtEl>
                                          <p:spTgt spid="19"/>
                                        </p:tgtEl>
                                      </p:cBhvr>
                                    </p:animEffect>
                                    <p:animScale>
                                      <p:cBhvr>
                                        <p:cTn id="13" dur="250" autoRev="1" fill="hold"/>
                                        <p:tgtEl>
                                          <p:spTgt spid="19"/>
                                        </p:tgtEl>
                                      </p:cBhvr>
                                      <p:by x="105000" y="105000"/>
                                    </p:animScale>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26" presetClass="emph" presetSubtype="0" fill="hold" grpId="1" nodeType="withEffect">
                                  <p:stCondLst>
                                    <p:cond delay="0"/>
                                  </p:stCondLst>
                                  <p:childTnLst>
                                    <p:animEffect transition="out" filter="fade">
                                      <p:cBhvr>
                                        <p:cTn id="17" dur="500" tmFilter="0, 0; .2, .5; .8, .5; 1, 0"/>
                                        <p:tgtEl>
                                          <p:spTgt spid="20"/>
                                        </p:tgtEl>
                                      </p:cBhvr>
                                    </p:animEffect>
                                    <p:animScale>
                                      <p:cBhvr>
                                        <p:cTn id="18"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287" y="2485608"/>
            <a:ext cx="2225882" cy="1576666"/>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287" y="5054871"/>
            <a:ext cx="2225882" cy="1407543"/>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5" name="Imagem 4"/>
          <p:cNvPicPr>
            <a:picLocks noChangeAspect="1"/>
          </p:cNvPicPr>
          <p:nvPr/>
        </p:nvPicPr>
        <p:blipFill rotWithShape="1">
          <a:blip r:embed="rId5" cstate="print">
            <a:extLst>
              <a:ext uri="{28A0092B-C50C-407E-A947-70E740481C1C}">
                <a14:useLocalDpi xmlns:a14="http://schemas.microsoft.com/office/drawing/2010/main" val="0"/>
              </a:ext>
            </a:extLst>
          </a:blip>
          <a:srcRect t="5499" b="1"/>
          <a:stretch/>
        </p:blipFill>
        <p:spPr>
          <a:xfrm>
            <a:off x="5579907" y="2485608"/>
            <a:ext cx="2225881" cy="1576666"/>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6" name="Imagem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9454" y="5054871"/>
            <a:ext cx="2112105" cy="1407543"/>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15" name="Título 1">
            <a:extLst>
              <a:ext uri="{FF2B5EF4-FFF2-40B4-BE49-F238E27FC236}">
                <a16:creationId xmlns="" xmlns:a16="http://schemas.microsoft.com/office/drawing/2014/main" id="{F1C0783A-C46F-42E8-B298-CC4820C3AFA8}"/>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Funções TRUNCAR, MARRED, PAR, ÍMPAR</a:t>
            </a:r>
          </a:p>
        </p:txBody>
      </p:sp>
      <p:sp>
        <p:nvSpPr>
          <p:cNvPr id="16" name="CaixaDeTexto 15">
            <a:extLst>
              <a:ext uri="{FF2B5EF4-FFF2-40B4-BE49-F238E27FC236}">
                <a16:creationId xmlns="" xmlns:a16="http://schemas.microsoft.com/office/drawing/2014/main" id="{89E13203-4B91-406E-96AC-7E1BFF48851E}"/>
              </a:ext>
            </a:extLst>
          </p:cNvPr>
          <p:cNvSpPr txBox="1"/>
          <p:nvPr/>
        </p:nvSpPr>
        <p:spPr>
          <a:xfrm>
            <a:off x="846156" y="1771257"/>
            <a:ext cx="3384145" cy="444341"/>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Corta o número sem arredondar</a:t>
            </a:r>
          </a:p>
        </p:txBody>
      </p:sp>
      <p:sp>
        <p:nvSpPr>
          <p:cNvPr id="17" name="CaixaDeTexto 16">
            <a:extLst>
              <a:ext uri="{FF2B5EF4-FFF2-40B4-BE49-F238E27FC236}">
                <a16:creationId xmlns="" xmlns:a16="http://schemas.microsoft.com/office/drawing/2014/main" id="{AD46EEFE-1140-4020-B409-9324D7D8A7A0}"/>
              </a:ext>
            </a:extLst>
          </p:cNvPr>
          <p:cNvSpPr txBox="1"/>
          <p:nvPr/>
        </p:nvSpPr>
        <p:spPr>
          <a:xfrm>
            <a:off x="4728321" y="1771257"/>
            <a:ext cx="3994372" cy="444341"/>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Retorna um número par mais próximo</a:t>
            </a:r>
          </a:p>
        </p:txBody>
      </p:sp>
      <p:sp>
        <p:nvSpPr>
          <p:cNvPr id="18" name="CaixaDeTexto 17">
            <a:extLst>
              <a:ext uri="{FF2B5EF4-FFF2-40B4-BE49-F238E27FC236}">
                <a16:creationId xmlns="" xmlns:a16="http://schemas.microsoft.com/office/drawing/2014/main" id="{42D42465-3E3B-4041-991C-5656C3295DAC}"/>
              </a:ext>
            </a:extLst>
          </p:cNvPr>
          <p:cNvSpPr txBox="1"/>
          <p:nvPr/>
        </p:nvSpPr>
        <p:spPr>
          <a:xfrm>
            <a:off x="4592095" y="4420232"/>
            <a:ext cx="4266824" cy="444341"/>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Retorna um número ímpar mais próximo</a:t>
            </a:r>
          </a:p>
        </p:txBody>
      </p:sp>
      <p:sp>
        <p:nvSpPr>
          <p:cNvPr id="19" name="CaixaDeTexto 18">
            <a:extLst>
              <a:ext uri="{FF2B5EF4-FFF2-40B4-BE49-F238E27FC236}">
                <a16:creationId xmlns="" xmlns:a16="http://schemas.microsoft.com/office/drawing/2014/main" id="{F2F96D2C-A156-4A3E-B1EF-F3C5B1F7E3C9}"/>
              </a:ext>
            </a:extLst>
          </p:cNvPr>
          <p:cNvSpPr txBox="1"/>
          <p:nvPr/>
        </p:nvSpPr>
        <p:spPr>
          <a:xfrm>
            <a:off x="846156" y="4420231"/>
            <a:ext cx="3384145" cy="444341"/>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Arredonda ao múltiplo</a:t>
            </a:r>
          </a:p>
        </p:txBody>
      </p:sp>
    </p:spTree>
    <p:extLst>
      <p:ext uri="{BB962C8B-B14F-4D97-AF65-F5344CB8AC3E}">
        <p14:creationId xmlns:p14="http://schemas.microsoft.com/office/powerpoint/2010/main" val="130117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6" presetClass="emph" presetSubtype="0" fill="hold" grpId="1" nodeType="withEffect">
                                  <p:stCondLst>
                                    <p:cond delay="0"/>
                                  </p:stCondLst>
                                  <p:childTnLst>
                                    <p:animEffect transition="out" filter="fade">
                                      <p:cBhvr>
                                        <p:cTn id="8" dur="500" tmFilter="0, 0; .2, .5; .8, .5; 1, 0"/>
                                        <p:tgtEl>
                                          <p:spTgt spid="16"/>
                                        </p:tgtEl>
                                      </p:cBhvr>
                                    </p:animEffect>
                                    <p:animScale>
                                      <p:cBhvr>
                                        <p:cTn id="9" dur="250" autoRev="1" fill="hold"/>
                                        <p:tgtEl>
                                          <p:spTgt spid="16"/>
                                        </p:tgtEl>
                                      </p:cBhvr>
                                      <p:by x="105000" y="105000"/>
                                    </p:animScale>
                                  </p:childTnLst>
                                </p:cTn>
                              </p:par>
                              <p:par>
                                <p:cTn id="10" presetID="1"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26" presetClass="emph" presetSubtype="0" fill="hold" grpId="1" nodeType="withEffect">
                                  <p:stCondLst>
                                    <p:cond delay="0"/>
                                  </p:stCondLst>
                                  <p:childTnLst>
                                    <p:animEffect transition="out" filter="fade">
                                      <p:cBhvr>
                                        <p:cTn id="13" dur="500" tmFilter="0, 0; .2, .5; .8, .5; 1, 0"/>
                                        <p:tgtEl>
                                          <p:spTgt spid="17"/>
                                        </p:tgtEl>
                                      </p:cBhvr>
                                    </p:animEffect>
                                    <p:animScale>
                                      <p:cBhvr>
                                        <p:cTn id="14" dur="250" autoRev="1" fill="hold"/>
                                        <p:tgtEl>
                                          <p:spTgt spid="17"/>
                                        </p:tgtEl>
                                      </p:cBhvr>
                                      <p:by x="105000" y="105000"/>
                                    </p:animScale>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26" presetClass="emph" presetSubtype="0" fill="hold" grpId="1" nodeType="withEffect">
                                  <p:stCondLst>
                                    <p:cond delay="0"/>
                                  </p:stCondLst>
                                  <p:childTnLst>
                                    <p:animEffect transition="out" filter="fade">
                                      <p:cBhvr>
                                        <p:cTn id="18" dur="500" tmFilter="0, 0; .2, .5; .8, .5; 1, 0"/>
                                        <p:tgtEl>
                                          <p:spTgt spid="18"/>
                                        </p:tgtEl>
                                      </p:cBhvr>
                                    </p:animEffect>
                                    <p:animScale>
                                      <p:cBhvr>
                                        <p:cTn id="19" dur="250" autoRev="1" fill="hold"/>
                                        <p:tgtEl>
                                          <p:spTgt spid="18"/>
                                        </p:tgtEl>
                                      </p:cBhvr>
                                      <p:by x="105000" y="105000"/>
                                    </p:animScale>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par>
                                <p:cTn id="22" presetID="26" presetClass="emph" presetSubtype="0" fill="hold" grpId="1" nodeType="withEffect">
                                  <p:stCondLst>
                                    <p:cond delay="0"/>
                                  </p:stCondLst>
                                  <p:childTnLst>
                                    <p:animEffect transition="out" filter="fade">
                                      <p:cBhvr>
                                        <p:cTn id="23" dur="500" tmFilter="0, 0; .2, .5; .8, .5; 1, 0"/>
                                        <p:tgtEl>
                                          <p:spTgt spid="19"/>
                                        </p:tgtEl>
                                      </p:cBhvr>
                                    </p:animEffect>
                                    <p:animScale>
                                      <p:cBhvr>
                                        <p:cTn id="24"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66379" cy="6858000"/>
          </a:xfrm>
          <a:prstGeom prst="rect">
            <a:avLst/>
          </a:prstGeom>
        </p:spPr>
      </p:pic>
      <p:sp>
        <p:nvSpPr>
          <p:cNvPr id="8" name="Retângulo 7"/>
          <p:cNvSpPr/>
          <p:nvPr/>
        </p:nvSpPr>
        <p:spPr>
          <a:xfrm>
            <a:off x="-1" y="4079114"/>
            <a:ext cx="6159500" cy="812800"/>
          </a:xfrm>
          <a:prstGeom prst="rect">
            <a:avLst/>
          </a:prstGeom>
          <a:gradFill>
            <a:gsLst>
              <a:gs pos="82000">
                <a:schemeClr val="tx1">
                  <a:alpha val="30000"/>
                </a:schemeClr>
              </a:gs>
              <a:gs pos="7000">
                <a:schemeClr val="tx1">
                  <a:alpha val="30000"/>
                </a:schemeClr>
              </a:gs>
              <a:gs pos="100000">
                <a:schemeClr val="tx1">
                  <a:alpha val="0"/>
                </a:schemeClr>
              </a:gs>
            </a:gsLst>
            <a:lin ang="0" scaled="0"/>
          </a:gra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4" name="Retângulo 3"/>
          <p:cNvSpPr/>
          <p:nvPr/>
        </p:nvSpPr>
        <p:spPr>
          <a:xfrm>
            <a:off x="161018" y="4023849"/>
            <a:ext cx="5436104" cy="923330"/>
          </a:xfrm>
          <a:prstGeom prst="rect">
            <a:avLst/>
          </a:prstGeom>
          <a:noFill/>
          <a:effectLst>
            <a:outerShdw blurRad="50800" dist="50800" dir="3600000" algn="ctr" rotWithShape="0">
              <a:schemeClr val="tx1"/>
            </a:outerShdw>
          </a:effectLst>
        </p:spPr>
        <p:txBody>
          <a:bodyPr wrap="none" lIns="91440" tIns="45720" rIns="91440" bIns="45720">
            <a:spAutoFit/>
          </a:bodyPr>
          <a:lstStyle/>
          <a:p>
            <a:pPr algn="ctr"/>
            <a:r>
              <a:rPr lang="pt-BR" sz="5400" b="0" cap="none" spc="0" dirty="0">
                <a:ln w="0"/>
                <a:solidFill>
                  <a:schemeClr val="bg1"/>
                </a:solidFill>
                <a:effectLst>
                  <a:outerShdw blurRad="38100" dist="19050" dir="2700000" algn="tl" rotWithShape="0">
                    <a:schemeClr val="dk1">
                      <a:alpha val="40000"/>
                    </a:schemeClr>
                  </a:outerShdw>
                </a:effectLst>
              </a:rPr>
              <a:t>VAMOS PRATICAR!</a:t>
            </a:r>
          </a:p>
        </p:txBody>
      </p:sp>
    </p:spTree>
    <p:extLst>
      <p:ext uri="{BB962C8B-B14F-4D97-AF65-F5344CB8AC3E}">
        <p14:creationId xmlns:p14="http://schemas.microsoft.com/office/powerpoint/2010/main" val="31296205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de cantos arredondados 1"/>
          <p:cNvSpPr/>
          <p:nvPr/>
        </p:nvSpPr>
        <p:spPr>
          <a:xfrm>
            <a:off x="3461654" y="1664427"/>
            <a:ext cx="5747664" cy="175405"/>
          </a:xfrm>
          <a:prstGeom prst="roundRect">
            <a:avLst/>
          </a:prstGeom>
          <a:solidFill>
            <a:srgbClr val="49B5DB"/>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
        <p:nvSpPr>
          <p:cNvPr id="3" name="Arredondar Retângulo em um Canto Diagonal 2"/>
          <p:cNvSpPr/>
          <p:nvPr/>
        </p:nvSpPr>
        <p:spPr>
          <a:xfrm>
            <a:off x="2000471" y="3699254"/>
            <a:ext cx="5143057" cy="954315"/>
          </a:xfrm>
          <a:prstGeom prst="round2DiagRect">
            <a:avLst>
              <a:gd name="adj1" fmla="val 0"/>
              <a:gd name="adj2" fmla="val 0"/>
            </a:avLst>
          </a:prstGeom>
          <a:solidFill>
            <a:schemeClr val="bg1">
              <a:alpha val="73000"/>
            </a:schemeClr>
          </a:solidFill>
          <a:effectLst>
            <a:outerShdw blurRad="63500" sx="102000" sy="102000" algn="ctr" rotWithShape="0">
              <a:prstClr val="black">
                <a:alpha val="40000"/>
              </a:prstClr>
            </a:outerShdw>
          </a:effectLst>
        </p:spPr>
        <p:txBody>
          <a:bodyPr vert="horz" lIns="91440" tIns="45720" rIns="91440" bIns="45720" rtlCol="0" anchor="ctr" anchorCtr="0">
            <a:noAutofit/>
          </a:bodyPr>
          <a:lstStyle/>
          <a:p>
            <a:pPr algn="ctr"/>
            <a:r>
              <a:rPr lang="pt-BR" sz="4000" b="1" dirty="0">
                <a:ln>
                  <a:solidFill>
                    <a:schemeClr val="bg1">
                      <a:lumMod val="65000"/>
                    </a:schemeClr>
                  </a:solidFill>
                </a:ln>
                <a:solidFill>
                  <a:schemeClr val="tx1">
                    <a:alpha val="98000"/>
                  </a:schemeClr>
                </a:solidFill>
                <a:effectLst>
                  <a:outerShdw blurRad="114300" dist="50800" dir="2700000" algn="ctr" rotWithShape="0">
                    <a:schemeClr val="bg1"/>
                  </a:outerShdw>
                </a:effectLst>
                <a:latin typeface="+mn-lt"/>
                <a:cs typeface="Andalus" panose="02020603050405020304" pitchFamily="18" charset="-78"/>
              </a:rPr>
              <a:t>Até a próxima Oficina!</a:t>
            </a:r>
          </a:p>
        </p:txBody>
      </p:sp>
      <p:sp>
        <p:nvSpPr>
          <p:cNvPr id="4" name="Retângulo de cantos arredondados 3"/>
          <p:cNvSpPr/>
          <p:nvPr/>
        </p:nvSpPr>
        <p:spPr>
          <a:xfrm>
            <a:off x="754912" y="794657"/>
            <a:ext cx="8454405" cy="696686"/>
          </a:xfrm>
          <a:prstGeom prst="roundRect">
            <a:avLst>
              <a:gd name="adj" fmla="val 4422"/>
            </a:avLst>
          </a:prstGeom>
          <a:solidFill>
            <a:srgbClr val="49B5DB"/>
          </a:solidFill>
          <a:effectLst>
            <a:outerShdw blurRad="50800" dist="25400" dir="5400000" algn="ctr" rotWithShape="0">
              <a:prstClr val="black">
                <a:alpha val="64000"/>
              </a:prstClr>
            </a:outerShdw>
          </a:effectLst>
        </p:spPr>
        <p:txBody>
          <a:bodyPr vert="horz" lIns="91440" tIns="45720" rIns="91440" bIns="45720" rtlCol="0" anchor="ctr" anchorCtr="0">
            <a:noAutofit/>
          </a:bodyPr>
          <a:lstStyle/>
          <a:p>
            <a:pPr algn="ctr"/>
            <a:r>
              <a:rPr lang="pt-BR" sz="2400" b="1" dirty="0">
                <a:ln w="3175">
                  <a:noFill/>
                </a:ln>
                <a:solidFill>
                  <a:schemeClr val="bg1"/>
                </a:solidFill>
                <a:effectLst>
                  <a:outerShdw blurRad="38100" dist="38100" dir="2700000" algn="tl">
                    <a:srgbClr val="000000">
                      <a:alpha val="43137"/>
                    </a:srgbClr>
                  </a:outerShdw>
                </a:effectLst>
                <a:cs typeface="Andalus" panose="02020603050405020304" pitchFamily="18" charset="-78"/>
              </a:rPr>
              <a:t>Tipos de referências.</a:t>
            </a:r>
          </a:p>
        </p:txBody>
      </p:sp>
      <p:sp>
        <p:nvSpPr>
          <p:cNvPr id="5" name="Retângulo de cantos arredondados 4"/>
          <p:cNvSpPr/>
          <p:nvPr/>
        </p:nvSpPr>
        <p:spPr>
          <a:xfrm>
            <a:off x="-65317" y="6393541"/>
            <a:ext cx="3526971" cy="185057"/>
          </a:xfrm>
          <a:prstGeom prst="roundRect">
            <a:avLst/>
          </a:prstGeom>
          <a:solidFill>
            <a:srgbClr val="49B5DB"/>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Tree>
    <p:extLst>
      <p:ext uri="{BB962C8B-B14F-4D97-AF65-F5344CB8AC3E}">
        <p14:creationId xmlns:p14="http://schemas.microsoft.com/office/powerpoint/2010/main" val="387930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1+#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250" fill="hold"/>
                                        <p:tgtEl>
                                          <p:spTgt spid="2"/>
                                        </p:tgtEl>
                                        <p:attrNameLst>
                                          <p:attrName>ppt_x</p:attrName>
                                        </p:attrNameLst>
                                      </p:cBhvr>
                                      <p:tavLst>
                                        <p:tav tm="0">
                                          <p:val>
                                            <p:strVal val="1+#ppt_w/2"/>
                                          </p:val>
                                        </p:tav>
                                        <p:tav tm="100000">
                                          <p:val>
                                            <p:strVal val="#ppt_x"/>
                                          </p:val>
                                        </p:tav>
                                      </p:tavLst>
                                    </p:anim>
                                    <p:anim calcmode="lin" valueType="num">
                                      <p:cBhvr additive="base">
                                        <p:cTn id="12" dur="1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decel="6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250" fill="hold"/>
                                        <p:tgtEl>
                                          <p:spTgt spid="5"/>
                                        </p:tgtEl>
                                        <p:attrNameLst>
                                          <p:attrName>ppt_x</p:attrName>
                                        </p:attrNameLst>
                                      </p:cBhvr>
                                      <p:tavLst>
                                        <p:tav tm="0">
                                          <p:val>
                                            <p:strVal val="0-#ppt_w/2"/>
                                          </p:val>
                                        </p:tav>
                                        <p:tav tm="100000">
                                          <p:val>
                                            <p:strVal val="#ppt_x"/>
                                          </p:val>
                                        </p:tav>
                                      </p:tavLst>
                                    </p:anim>
                                    <p:anim calcmode="lin" valueType="num">
                                      <p:cBhvr additive="base">
                                        <p:cTn id="16" dur="1250" fill="hold"/>
                                        <p:tgtEl>
                                          <p:spTgt spid="5"/>
                                        </p:tgtEl>
                                        <p:attrNameLst>
                                          <p:attrName>ppt_y</p:attrName>
                                        </p:attrNameLst>
                                      </p:cBhvr>
                                      <p:tavLst>
                                        <p:tav tm="0">
                                          <p:val>
                                            <p:strVal val="#ppt_y"/>
                                          </p:val>
                                        </p:tav>
                                        <p:tav tm="100000">
                                          <p:val>
                                            <p:strVal val="#ppt_y"/>
                                          </p:val>
                                        </p:tav>
                                      </p:tavLst>
                                    </p:anim>
                                  </p:childTnLst>
                                </p:cTn>
                              </p:par>
                              <p:par>
                                <p:cTn id="17" presetID="47" presetClass="entr" presetSubtype="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anim calcmode="lin" valueType="num">
                                      <p:cBhvr>
                                        <p:cTn id="20" dur="750" fill="hold"/>
                                        <p:tgtEl>
                                          <p:spTgt spid="3"/>
                                        </p:tgtEl>
                                        <p:attrNameLst>
                                          <p:attrName>ppt_x</p:attrName>
                                        </p:attrNameLst>
                                      </p:cBhvr>
                                      <p:tavLst>
                                        <p:tav tm="0">
                                          <p:val>
                                            <p:strVal val="#ppt_x"/>
                                          </p:val>
                                        </p:tav>
                                        <p:tav tm="100000">
                                          <p:val>
                                            <p:strVal val="#ppt_x"/>
                                          </p:val>
                                        </p:tav>
                                      </p:tavLst>
                                    </p:anim>
                                    <p:anim calcmode="lin" valueType="num">
                                      <p:cBhvr>
                                        <p:cTn id="21"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36" y="-15240"/>
            <a:ext cx="9149035" cy="6888480"/>
          </a:xfrm>
          <a:prstGeom prst="rect">
            <a:avLst/>
          </a:prstGeom>
        </p:spPr>
      </p:pic>
      <p:grpSp>
        <p:nvGrpSpPr>
          <p:cNvPr id="12" name="Grupo 11"/>
          <p:cNvGrpSpPr/>
          <p:nvPr/>
        </p:nvGrpSpPr>
        <p:grpSpPr>
          <a:xfrm>
            <a:off x="5599797" y="152952"/>
            <a:ext cx="2934186" cy="1553473"/>
            <a:chOff x="5679282" y="255662"/>
            <a:chExt cx="2626518" cy="1553473"/>
          </a:xfrm>
        </p:grpSpPr>
        <p:sp>
          <p:nvSpPr>
            <p:cNvPr id="11" name="Retângulo 10"/>
            <p:cNvSpPr/>
            <p:nvPr/>
          </p:nvSpPr>
          <p:spPr>
            <a:xfrm>
              <a:off x="5691188" y="255662"/>
              <a:ext cx="2614612" cy="1107996"/>
            </a:xfrm>
            <a:prstGeom prst="rect">
              <a:avLst/>
            </a:prstGeom>
            <a:noFill/>
          </p:spPr>
          <p:txBody>
            <a:bodyPr wrap="square" lIns="91440" tIns="45720" rIns="91440" bIns="45720">
              <a:spAutoFit/>
            </a:bodyPr>
            <a:lstStyle/>
            <a:p>
              <a:pPr algn="ctr"/>
              <a:r>
                <a:rPr lang="pt-BR" sz="6600" spc="-150" dirty="0">
                  <a:ln w="0"/>
                  <a:solidFill>
                    <a:srgbClr val="1D7244"/>
                  </a:solidFill>
                  <a:effectLst>
                    <a:outerShdw blurRad="38100" dist="19050" dir="2700000" algn="tl" rotWithShape="0">
                      <a:schemeClr val="dk1">
                        <a:alpha val="40000"/>
                      </a:schemeClr>
                    </a:outerShdw>
                  </a:effectLst>
                </a:rPr>
                <a:t>EXCEL</a:t>
              </a:r>
              <a:endParaRPr lang="pt-BR" sz="5400" b="0" cap="none" spc="-150" dirty="0">
                <a:ln w="0"/>
                <a:solidFill>
                  <a:srgbClr val="1D7244"/>
                </a:solidFill>
                <a:effectLst>
                  <a:outerShdw blurRad="38100" dist="19050" dir="2700000" algn="tl" rotWithShape="0">
                    <a:schemeClr val="dk1">
                      <a:alpha val="40000"/>
                    </a:schemeClr>
                  </a:outerShdw>
                </a:effectLst>
              </a:endParaRPr>
            </a:p>
          </p:txBody>
        </p:sp>
        <p:sp>
          <p:nvSpPr>
            <p:cNvPr id="14" name="Retângulo 13"/>
            <p:cNvSpPr/>
            <p:nvPr/>
          </p:nvSpPr>
          <p:spPr>
            <a:xfrm>
              <a:off x="5679282" y="1162804"/>
              <a:ext cx="2614612" cy="646331"/>
            </a:xfrm>
            <a:prstGeom prst="rect">
              <a:avLst/>
            </a:prstGeom>
            <a:noFill/>
          </p:spPr>
          <p:txBody>
            <a:bodyPr wrap="square" lIns="91440" tIns="45720" rIns="91440" bIns="45720">
              <a:spAutoFit/>
            </a:bodyPr>
            <a:lstStyle/>
            <a:p>
              <a:pPr algn="ctr"/>
              <a:r>
                <a:rPr lang="pt-BR" sz="3600" dirty="0">
                  <a:ln w="0"/>
                  <a:effectLst>
                    <a:outerShdw blurRad="38100" dist="19050" dir="2700000" algn="tl" rotWithShape="0">
                      <a:schemeClr val="dk1">
                        <a:alpha val="40000"/>
                      </a:schemeClr>
                    </a:outerShdw>
                  </a:effectLst>
                </a:rPr>
                <a:t>Módulo I</a:t>
              </a:r>
              <a:endParaRPr lang="pt-BR" sz="2800" b="0" cap="none" dirty="0">
                <a:ln w="0"/>
                <a:effectLst>
                  <a:outerShdw blurRad="38100" dist="19050" dir="2700000" algn="tl" rotWithShape="0">
                    <a:schemeClr val="dk1">
                      <a:alpha val="40000"/>
                    </a:schemeClr>
                  </a:outerShdw>
                </a:effectLst>
              </a:endParaRPr>
            </a:p>
          </p:txBody>
        </p:sp>
      </p:grpSp>
      <p:sp>
        <p:nvSpPr>
          <p:cNvPr id="13" name="Retângulo 12"/>
          <p:cNvSpPr/>
          <p:nvPr/>
        </p:nvSpPr>
        <p:spPr>
          <a:xfrm>
            <a:off x="5451985" y="2967335"/>
            <a:ext cx="2922147"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Regulares</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8" name="Retângulo 7"/>
          <p:cNvSpPr/>
          <p:nvPr/>
        </p:nvSpPr>
        <p:spPr>
          <a:xfrm>
            <a:off x="4814435" y="4994896"/>
            <a:ext cx="4287185" cy="954107"/>
          </a:xfrm>
          <a:prstGeom prst="rect">
            <a:avLst/>
          </a:prstGeom>
          <a:noFill/>
          <a:effectLst>
            <a:outerShdw dir="5400000" algn="ctr" rotWithShape="0">
              <a:schemeClr val="tx1"/>
            </a:outerShdw>
          </a:effectLst>
        </p:spPr>
        <p:txBody>
          <a:bodyPr wrap="square" lIns="91440" tIns="45720" rIns="91440" bIns="45720">
            <a:spAutoFit/>
          </a:bodyPr>
          <a:lstStyle/>
          <a:p>
            <a:pPr marL="457200" indent="-457200">
              <a:buFont typeface="Arial" panose="020B0604020202020204" pitchFamily="34" charset="0"/>
              <a:buChar char="•"/>
            </a:pPr>
            <a:r>
              <a:rPr lang="pt-BR" sz="2800" dirty="0"/>
              <a:t>Formatação de Números</a:t>
            </a:r>
          </a:p>
          <a:p>
            <a:pPr marL="457200" indent="-457200">
              <a:buFont typeface="Arial" panose="020B0604020202020204" pitchFamily="34" charset="0"/>
              <a:buChar char="•"/>
            </a:pPr>
            <a:r>
              <a:rPr lang="pt-BR" sz="2800" dirty="0"/>
              <a:t>Funções de Arredondamento</a:t>
            </a:r>
          </a:p>
        </p:txBody>
      </p:sp>
      <p:sp>
        <p:nvSpPr>
          <p:cNvPr id="9" name="Retângulo 8"/>
          <p:cNvSpPr/>
          <p:nvPr/>
        </p:nvSpPr>
        <p:spPr>
          <a:xfrm>
            <a:off x="9330633" y="1260948"/>
            <a:ext cx="6734175" cy="4207842"/>
          </a:xfrm>
          <a:prstGeom prst="rect">
            <a:avLst/>
          </a:prstGeom>
          <a:solidFill>
            <a:schemeClr val="accent3"/>
          </a:solidFill>
          <a:ln>
            <a:solidFill>
              <a:schemeClr val="bg1">
                <a:lumMod val="50000"/>
              </a:schemeClr>
            </a:solidFill>
          </a:ln>
        </p:spPr>
        <p:txBody>
          <a:bodyPr vert="horz" lIns="91440" tIns="45720" rIns="91440" bIns="45720" rtlCol="0" anchor="t">
            <a:noAutofit/>
          </a:bodyPr>
          <a:lstStyle/>
          <a:p>
            <a:pPr algn="ctr"/>
            <a:r>
              <a:rPr lang="pt-BR" sz="4400" dirty="0" smtClean="0">
                <a:latin typeface="+mn-lt"/>
                <a:cs typeface="Andalus" panose="02020603050405020304" pitchFamily="18" charset="-78"/>
              </a:rPr>
              <a:t>Plano de ensino</a:t>
            </a:r>
          </a:p>
        </p:txBody>
      </p:sp>
      <p:pic>
        <p:nvPicPr>
          <p:cNvPr id="2" name="Imagem 1"/>
          <p:cNvPicPr>
            <a:picLocks noChangeAspect="1"/>
          </p:cNvPicPr>
          <p:nvPr/>
        </p:nvPicPr>
        <p:blipFill>
          <a:blip r:embed="rId4"/>
          <a:stretch>
            <a:fillRect/>
          </a:stretch>
        </p:blipFill>
        <p:spPr>
          <a:xfrm>
            <a:off x="9368733" y="2071184"/>
            <a:ext cx="6696075" cy="3276600"/>
          </a:xfrm>
          <a:prstGeom prst="rect">
            <a:avLst/>
          </a:prstGeom>
        </p:spPr>
      </p:pic>
    </p:spTree>
    <p:extLst>
      <p:ext uri="{BB962C8B-B14F-4D97-AF65-F5344CB8AC3E}">
        <p14:creationId xmlns:p14="http://schemas.microsoft.com/office/powerpoint/2010/main" val="33831101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1" y="1683854"/>
            <a:ext cx="8217477" cy="4901953"/>
          </a:xfrm>
          <a:prstGeom prst="rect">
            <a:avLst/>
          </a:prstGeom>
          <a:ln w="9525">
            <a:solidFill>
              <a:schemeClr val="bg1">
                <a:lumMod val="85000"/>
              </a:schemeClr>
            </a:solidFill>
          </a:ln>
          <a:effectLst>
            <a:outerShdw blurRad="50800" dist="38100" dir="2700000" algn="tl" rotWithShape="0">
              <a:prstClr val="black">
                <a:alpha val="40000"/>
              </a:prstClr>
            </a:outerShdw>
          </a:effectLst>
        </p:spPr>
      </p:pic>
      <p:sp>
        <p:nvSpPr>
          <p:cNvPr id="8" name="Retângulo de cantos arredondados 7"/>
          <p:cNvSpPr/>
          <p:nvPr/>
        </p:nvSpPr>
        <p:spPr>
          <a:xfrm>
            <a:off x="1028150" y="1813475"/>
            <a:ext cx="623930" cy="1469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Seta para a direita 8"/>
          <p:cNvSpPr/>
          <p:nvPr/>
        </p:nvSpPr>
        <p:spPr>
          <a:xfrm rot="16200000">
            <a:off x="1276883" y="2051932"/>
            <a:ext cx="344281" cy="251665"/>
          </a:xfrm>
          <a:prstGeom prst="rightArrow">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CaixaDeTexto 9"/>
          <p:cNvSpPr txBox="1"/>
          <p:nvPr/>
        </p:nvSpPr>
        <p:spPr>
          <a:xfrm>
            <a:off x="795155" y="2395133"/>
            <a:ext cx="1464219" cy="408623"/>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r>
              <a:rPr lang="pt-BR" dirty="0"/>
              <a:t>Página Inicial</a:t>
            </a:r>
          </a:p>
        </p:txBody>
      </p:sp>
      <p:cxnSp>
        <p:nvCxnSpPr>
          <p:cNvPr id="15" name="Conector de seta reta 14"/>
          <p:cNvCxnSpPr>
            <a:cxnSpLocks/>
          </p:cNvCxnSpPr>
          <p:nvPr/>
        </p:nvCxnSpPr>
        <p:spPr>
          <a:xfrm>
            <a:off x="6181818" y="3054191"/>
            <a:ext cx="676182" cy="9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o explicativo retangular 10"/>
          <p:cNvSpPr/>
          <p:nvPr/>
        </p:nvSpPr>
        <p:spPr>
          <a:xfrm rot="10800000">
            <a:off x="3795088" y="2773253"/>
            <a:ext cx="2407879" cy="1525174"/>
          </a:xfrm>
          <a:prstGeom prst="wedgeRectCallout">
            <a:avLst>
              <a:gd name="adj1" fmla="val 19274"/>
              <a:gd name="adj2" fmla="val 65178"/>
            </a:avLst>
          </a:prstGeom>
          <a:solidFill>
            <a:schemeClr val="bg1"/>
          </a:solidFill>
          <a:ln w="28575">
            <a:solidFill>
              <a:srgbClr val="FF0000"/>
            </a:solid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879427" y="1742738"/>
            <a:ext cx="1866353" cy="4683131"/>
          </a:xfrm>
          <a:prstGeom prst="rect">
            <a:avLst/>
          </a:prstGeom>
          <a:ln w="28575">
            <a:solidFill>
              <a:srgbClr val="FF0000"/>
            </a:solidFill>
          </a:ln>
          <a:effectLst>
            <a:outerShdw sx="1000" sy="1000" algn="ctr" rotWithShape="0">
              <a:prstClr val="black"/>
            </a:outerShdw>
          </a:effectLst>
        </p:spPr>
      </p:pic>
      <p:sp>
        <p:nvSpPr>
          <p:cNvPr id="2" name="Retângulo 1"/>
          <p:cNvSpPr/>
          <p:nvPr/>
        </p:nvSpPr>
        <p:spPr>
          <a:xfrm>
            <a:off x="4442908" y="1978730"/>
            <a:ext cx="810561" cy="5154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Título 1">
            <a:extLst>
              <a:ext uri="{FF2B5EF4-FFF2-40B4-BE49-F238E27FC236}">
                <a16:creationId xmlns="" xmlns:a16="http://schemas.microsoft.com/office/drawing/2014/main" id="{763D781D-AE07-4EC6-8A77-A3368CAF6418}"/>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Números</a:t>
            </a:r>
          </a:p>
        </p:txBody>
      </p:sp>
      <p:pic>
        <p:nvPicPr>
          <p:cNvPr id="12" name="Imagem 1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85091" y="2808684"/>
            <a:ext cx="2234748" cy="1451826"/>
          </a:xfrm>
          <a:prstGeom prst="rect">
            <a:avLst/>
          </a:prstGeom>
        </p:spPr>
      </p:pic>
    </p:spTree>
    <p:extLst>
      <p:ext uri="{BB962C8B-B14F-4D97-AF65-F5344CB8AC3E}">
        <p14:creationId xmlns:p14="http://schemas.microsoft.com/office/powerpoint/2010/main" val="47196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a:extLst>
              <a:ext uri="{FF2B5EF4-FFF2-40B4-BE49-F238E27FC236}">
                <a16:creationId xmlns="" xmlns:a16="http://schemas.microsoft.com/office/drawing/2014/main" id="{2ABAE07C-EEA3-44FB-AA80-5F0953A6C0E5}"/>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Grupo “Número”</a:t>
            </a:r>
          </a:p>
        </p:txBody>
      </p:sp>
      <p:grpSp>
        <p:nvGrpSpPr>
          <p:cNvPr id="2" name="Agrupar 1">
            <a:extLst>
              <a:ext uri="{FF2B5EF4-FFF2-40B4-BE49-F238E27FC236}">
                <a16:creationId xmlns="" xmlns:a16="http://schemas.microsoft.com/office/drawing/2014/main" id="{0B186179-0AC4-4E5A-A104-A01EEA723BE3}"/>
              </a:ext>
            </a:extLst>
          </p:cNvPr>
          <p:cNvGrpSpPr/>
          <p:nvPr/>
        </p:nvGrpSpPr>
        <p:grpSpPr>
          <a:xfrm>
            <a:off x="662941" y="2375016"/>
            <a:ext cx="3909059" cy="2545327"/>
            <a:chOff x="2684645" y="1688287"/>
            <a:chExt cx="3774711" cy="2450713"/>
          </a:xfrm>
        </p:grpSpPr>
        <p:pic>
          <p:nvPicPr>
            <p:cNvPr id="4" name="Espaço Reservado para Conteúdo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684645" y="1688287"/>
              <a:ext cx="3774711" cy="2450713"/>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16" name="Elipse 15">
              <a:extLst>
                <a:ext uri="{FF2B5EF4-FFF2-40B4-BE49-F238E27FC236}">
                  <a16:creationId xmlns="" xmlns:a16="http://schemas.microsoft.com/office/drawing/2014/main" id="{F332EAFB-84B4-4D4D-9D6E-236EA260A7A6}"/>
                </a:ext>
              </a:extLst>
            </p:cNvPr>
            <p:cNvSpPr/>
            <p:nvPr/>
          </p:nvSpPr>
          <p:spPr>
            <a:xfrm>
              <a:off x="2716354" y="1770392"/>
              <a:ext cx="206828" cy="239486"/>
            </a:xfrm>
            <a:prstGeom prst="ellipse">
              <a:avLst/>
            </a:prstGeom>
            <a:solidFill>
              <a:schemeClr val="accent5">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1</a:t>
              </a:r>
              <a:endParaRPr lang="pt-BR" b="1" dirty="0">
                <a:solidFill>
                  <a:schemeClr val="tx1"/>
                </a:solidFill>
              </a:endParaRPr>
            </a:p>
          </p:txBody>
        </p:sp>
        <p:sp>
          <p:nvSpPr>
            <p:cNvPr id="17" name="Elipse 16">
              <a:extLst>
                <a:ext uri="{FF2B5EF4-FFF2-40B4-BE49-F238E27FC236}">
                  <a16:creationId xmlns="" xmlns:a16="http://schemas.microsoft.com/office/drawing/2014/main" id="{53737CA8-92EE-45C1-B802-0CEDD30FE329}"/>
                </a:ext>
              </a:extLst>
            </p:cNvPr>
            <p:cNvSpPr/>
            <p:nvPr/>
          </p:nvSpPr>
          <p:spPr>
            <a:xfrm>
              <a:off x="2717960" y="2651987"/>
              <a:ext cx="206828" cy="239486"/>
            </a:xfrm>
            <a:prstGeom prst="ellipse">
              <a:avLst/>
            </a:prstGeom>
            <a:solidFill>
              <a:schemeClr val="accent5">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2</a:t>
              </a:r>
            </a:p>
          </p:txBody>
        </p:sp>
        <p:sp>
          <p:nvSpPr>
            <p:cNvPr id="19" name="Elipse 18">
              <a:extLst>
                <a:ext uri="{FF2B5EF4-FFF2-40B4-BE49-F238E27FC236}">
                  <a16:creationId xmlns="" xmlns:a16="http://schemas.microsoft.com/office/drawing/2014/main" id="{CEDEA5A2-9594-4191-8E0D-A7EA4137B48E}"/>
                </a:ext>
              </a:extLst>
            </p:cNvPr>
            <p:cNvSpPr/>
            <p:nvPr/>
          </p:nvSpPr>
          <p:spPr>
            <a:xfrm>
              <a:off x="3663432" y="2651987"/>
              <a:ext cx="206828" cy="239486"/>
            </a:xfrm>
            <a:prstGeom prst="ellipse">
              <a:avLst/>
            </a:prstGeom>
            <a:solidFill>
              <a:schemeClr val="accent5">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3</a:t>
              </a:r>
              <a:endParaRPr lang="pt-BR" b="1" dirty="0">
                <a:solidFill>
                  <a:schemeClr val="tx1"/>
                </a:solidFill>
              </a:endParaRPr>
            </a:p>
          </p:txBody>
        </p:sp>
        <p:sp>
          <p:nvSpPr>
            <p:cNvPr id="20" name="Elipse 19">
              <a:extLst>
                <a:ext uri="{FF2B5EF4-FFF2-40B4-BE49-F238E27FC236}">
                  <a16:creationId xmlns="" xmlns:a16="http://schemas.microsoft.com/office/drawing/2014/main" id="{C7B4B492-6853-422E-A6D7-59044AD48C3D}"/>
                </a:ext>
              </a:extLst>
            </p:cNvPr>
            <p:cNvSpPr/>
            <p:nvPr/>
          </p:nvSpPr>
          <p:spPr>
            <a:xfrm>
              <a:off x="4265228" y="2651987"/>
              <a:ext cx="206828" cy="239486"/>
            </a:xfrm>
            <a:prstGeom prst="ellipse">
              <a:avLst/>
            </a:prstGeom>
            <a:solidFill>
              <a:schemeClr val="accent5">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4</a:t>
              </a:r>
              <a:endParaRPr lang="pt-BR" b="1" dirty="0">
                <a:solidFill>
                  <a:schemeClr val="tx1"/>
                </a:solidFill>
              </a:endParaRPr>
            </a:p>
          </p:txBody>
        </p:sp>
        <p:sp>
          <p:nvSpPr>
            <p:cNvPr id="21" name="Elipse 20">
              <a:extLst>
                <a:ext uri="{FF2B5EF4-FFF2-40B4-BE49-F238E27FC236}">
                  <a16:creationId xmlns="" xmlns:a16="http://schemas.microsoft.com/office/drawing/2014/main" id="{48DBA8AA-BB51-44D1-B902-9AD9E4487521}"/>
                </a:ext>
              </a:extLst>
            </p:cNvPr>
            <p:cNvSpPr/>
            <p:nvPr/>
          </p:nvSpPr>
          <p:spPr>
            <a:xfrm>
              <a:off x="5107404" y="2651987"/>
              <a:ext cx="206828" cy="239486"/>
            </a:xfrm>
            <a:prstGeom prst="ellipse">
              <a:avLst/>
            </a:prstGeom>
            <a:solidFill>
              <a:schemeClr val="accent5">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5</a:t>
              </a:r>
              <a:endParaRPr lang="pt-BR" b="1" dirty="0">
                <a:solidFill>
                  <a:schemeClr val="tx1"/>
                </a:solidFill>
              </a:endParaRPr>
            </a:p>
          </p:txBody>
        </p:sp>
        <p:sp>
          <p:nvSpPr>
            <p:cNvPr id="22" name="Elipse 21">
              <a:extLst>
                <a:ext uri="{FF2B5EF4-FFF2-40B4-BE49-F238E27FC236}">
                  <a16:creationId xmlns="" xmlns:a16="http://schemas.microsoft.com/office/drawing/2014/main" id="{8FCCC0D4-EA3F-4612-929B-27327FB4C48A}"/>
                </a:ext>
              </a:extLst>
            </p:cNvPr>
            <p:cNvSpPr/>
            <p:nvPr/>
          </p:nvSpPr>
          <p:spPr>
            <a:xfrm>
              <a:off x="5742752" y="2651987"/>
              <a:ext cx="206828" cy="239486"/>
            </a:xfrm>
            <a:prstGeom prst="ellipse">
              <a:avLst/>
            </a:prstGeom>
            <a:solidFill>
              <a:schemeClr val="accent5">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6</a:t>
              </a:r>
              <a:endParaRPr lang="pt-BR" b="1" dirty="0">
                <a:solidFill>
                  <a:schemeClr val="tx1"/>
                </a:solidFill>
              </a:endParaRPr>
            </a:p>
          </p:txBody>
        </p:sp>
      </p:grpSp>
      <p:sp>
        <p:nvSpPr>
          <p:cNvPr id="25" name="CaixaDeTexto 24">
            <a:extLst>
              <a:ext uri="{FF2B5EF4-FFF2-40B4-BE49-F238E27FC236}">
                <a16:creationId xmlns="" xmlns:a16="http://schemas.microsoft.com/office/drawing/2014/main" id="{DCCC8D84-DE54-4FD0-A3F4-697F2F18839F}"/>
              </a:ext>
            </a:extLst>
          </p:cNvPr>
          <p:cNvSpPr txBox="1"/>
          <p:nvPr/>
        </p:nvSpPr>
        <p:spPr>
          <a:xfrm>
            <a:off x="4829043" y="1711741"/>
            <a:ext cx="3909059" cy="4035147"/>
          </a:xfrm>
          <a:prstGeom prst="roundRect">
            <a:avLst>
              <a:gd name="adj" fmla="val 17707"/>
            </a:avLst>
          </a:prstGeom>
          <a:solidFill>
            <a:schemeClr val="bg2"/>
          </a:solidFill>
          <a:ln>
            <a:solidFill>
              <a:schemeClr val="bg2">
                <a:lumMod val="90000"/>
              </a:schemeClr>
            </a:solidFill>
          </a:ln>
          <a:effectLst>
            <a:outerShdw blurRad="50800" dist="38100" dir="2700000" algn="tl" rotWithShape="0">
              <a:prstClr val="black">
                <a:alpha val="40000"/>
              </a:prstClr>
            </a:outerShdw>
          </a:effectLst>
        </p:spPr>
        <p:txBody>
          <a:bodyPr wrap="square" numCol="1" rtlCol="0">
            <a:spAutoFit/>
          </a:bodyPr>
          <a:lstStyle/>
          <a:p>
            <a:pPr marL="177800" indent="-177800">
              <a:lnSpc>
                <a:spcPct val="150000"/>
              </a:lnSpc>
              <a:buFont typeface="+mj-lt"/>
              <a:buAutoNum type="arabicPeriod"/>
            </a:pPr>
            <a:r>
              <a:rPr lang="pt-BR" sz="2200" b="1" dirty="0"/>
              <a:t> </a:t>
            </a:r>
            <a:r>
              <a:rPr lang="pt-BR" sz="2200" dirty="0"/>
              <a:t>Formato de número</a:t>
            </a:r>
          </a:p>
          <a:p>
            <a:pPr marL="177800" indent="-177800">
              <a:lnSpc>
                <a:spcPct val="150000"/>
              </a:lnSpc>
              <a:buFont typeface="+mj-lt"/>
              <a:buAutoNum type="arabicPeriod"/>
              <a:tabLst>
                <a:tab pos="273050" algn="l"/>
              </a:tabLst>
            </a:pPr>
            <a:r>
              <a:rPr lang="pt-BR" sz="2200" b="1" dirty="0"/>
              <a:t> </a:t>
            </a:r>
            <a:r>
              <a:rPr lang="pt-BR" sz="2200" dirty="0"/>
              <a:t>Formato de número de   	contabilização</a:t>
            </a:r>
          </a:p>
          <a:p>
            <a:pPr marL="177800" indent="-177800">
              <a:lnSpc>
                <a:spcPct val="150000"/>
              </a:lnSpc>
              <a:buFont typeface="+mj-lt"/>
              <a:buAutoNum type="arabicPeriod"/>
            </a:pPr>
            <a:r>
              <a:rPr lang="pt-BR" sz="2200" b="1" dirty="0"/>
              <a:t> </a:t>
            </a:r>
            <a:r>
              <a:rPr lang="pt-BR" sz="2200" dirty="0"/>
              <a:t>Estilo de porcentagem</a:t>
            </a:r>
          </a:p>
          <a:p>
            <a:pPr marL="177800" indent="-177800">
              <a:lnSpc>
                <a:spcPct val="150000"/>
              </a:lnSpc>
              <a:buFont typeface="+mj-lt"/>
              <a:buAutoNum type="arabicPeriod"/>
            </a:pPr>
            <a:r>
              <a:rPr lang="pt-BR" sz="2200" b="1" dirty="0"/>
              <a:t> </a:t>
            </a:r>
            <a:r>
              <a:rPr lang="pt-BR" sz="2200" dirty="0"/>
              <a:t>Separador de milhares</a:t>
            </a:r>
          </a:p>
          <a:p>
            <a:pPr marL="177800" indent="-177800">
              <a:lnSpc>
                <a:spcPct val="150000"/>
              </a:lnSpc>
              <a:buFont typeface="+mj-lt"/>
              <a:buAutoNum type="arabicPeriod"/>
            </a:pPr>
            <a:r>
              <a:rPr lang="pt-BR" sz="2200" b="1" dirty="0"/>
              <a:t> </a:t>
            </a:r>
            <a:r>
              <a:rPr lang="pt-BR" sz="2200" dirty="0"/>
              <a:t>Aumentar casas decimais</a:t>
            </a:r>
          </a:p>
          <a:p>
            <a:pPr marL="177800" indent="-177800">
              <a:lnSpc>
                <a:spcPct val="150000"/>
              </a:lnSpc>
              <a:buFont typeface="+mj-lt"/>
              <a:buAutoNum type="arabicPeriod"/>
            </a:pPr>
            <a:r>
              <a:rPr lang="pt-BR" sz="2200" b="1" dirty="0"/>
              <a:t> </a:t>
            </a:r>
            <a:r>
              <a:rPr lang="pt-BR" sz="2200" dirty="0"/>
              <a:t>Diminuir casas decimais</a:t>
            </a:r>
          </a:p>
        </p:txBody>
      </p:sp>
    </p:spTree>
    <p:extLst>
      <p:ext uri="{BB962C8B-B14F-4D97-AF65-F5344CB8AC3E}">
        <p14:creationId xmlns:p14="http://schemas.microsoft.com/office/powerpoint/2010/main" val="172687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2941" y="1931307"/>
            <a:ext cx="4174287" cy="4279664"/>
          </a:xfrm>
          <a:prstGeom prst="rect">
            <a:avLst/>
          </a:prstGeom>
          <a:ln w="9525">
            <a:noFill/>
          </a:ln>
          <a:effectLst/>
        </p:spPr>
      </p:pic>
      <p:pic>
        <p:nvPicPr>
          <p:cNvPr id="3" name="Imagem 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904242" y="1818763"/>
            <a:ext cx="1824018" cy="4594552"/>
          </a:xfrm>
          <a:prstGeom prst="rect">
            <a:avLst/>
          </a:prstGeom>
          <a:ln w="9525">
            <a:solidFill>
              <a:schemeClr val="bg1">
                <a:lumMod val="75000"/>
              </a:schemeClr>
            </a:solidFill>
          </a:ln>
          <a:effectLst>
            <a:outerShdw blurRad="50800" dist="38100" dir="2700000" algn="tl" rotWithShape="0">
              <a:prstClr val="black">
                <a:alpha val="40000"/>
              </a:prstClr>
            </a:outerShdw>
          </a:effectLst>
        </p:spPr>
      </p:pic>
      <p:cxnSp>
        <p:nvCxnSpPr>
          <p:cNvPr id="21" name="Conector de seta reta 20"/>
          <p:cNvCxnSpPr/>
          <p:nvPr/>
        </p:nvCxnSpPr>
        <p:spPr>
          <a:xfrm flipV="1">
            <a:off x="4900546" y="2124844"/>
            <a:ext cx="1940379" cy="5249"/>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V="1">
            <a:off x="4900546" y="2495165"/>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Conector de seta reta 32"/>
          <p:cNvCxnSpPr/>
          <p:nvPr/>
        </p:nvCxnSpPr>
        <p:spPr>
          <a:xfrm flipV="1">
            <a:off x="4900546" y="3300433"/>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Conector de seta reta 33"/>
          <p:cNvCxnSpPr/>
          <p:nvPr/>
        </p:nvCxnSpPr>
        <p:spPr>
          <a:xfrm flipV="1">
            <a:off x="4900546" y="2881943"/>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Conector de seta reta 34"/>
          <p:cNvCxnSpPr/>
          <p:nvPr/>
        </p:nvCxnSpPr>
        <p:spPr>
          <a:xfrm flipV="1">
            <a:off x="4900546" y="5253566"/>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Conector de seta reta 36"/>
          <p:cNvCxnSpPr/>
          <p:nvPr/>
        </p:nvCxnSpPr>
        <p:spPr>
          <a:xfrm flipV="1">
            <a:off x="4900546" y="3685863"/>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flipV="1">
            <a:off x="4900546" y="4852030"/>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Conector de seta reta 40"/>
          <p:cNvCxnSpPr/>
          <p:nvPr/>
        </p:nvCxnSpPr>
        <p:spPr>
          <a:xfrm flipV="1">
            <a:off x="4900546" y="4458804"/>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Conector de seta reta 41"/>
          <p:cNvCxnSpPr/>
          <p:nvPr/>
        </p:nvCxnSpPr>
        <p:spPr>
          <a:xfrm flipV="1">
            <a:off x="4900546" y="4060902"/>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Conector de seta reta 42"/>
          <p:cNvCxnSpPr/>
          <p:nvPr/>
        </p:nvCxnSpPr>
        <p:spPr>
          <a:xfrm flipV="1">
            <a:off x="4900546" y="5640035"/>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Conector de seta reta 43"/>
          <p:cNvCxnSpPr/>
          <p:nvPr/>
        </p:nvCxnSpPr>
        <p:spPr>
          <a:xfrm flipV="1">
            <a:off x="4900546" y="6001046"/>
            <a:ext cx="1940378" cy="4676"/>
          </a:xfrm>
          <a:prstGeom prst="straightConnector1">
            <a:avLst/>
          </a:prstGeom>
          <a:ln w="571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 xmlns:a16="http://schemas.microsoft.com/office/drawing/2014/main" id="{9BC0996E-DF76-490D-8F58-8B8598318446}"/>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Formato de número </a:t>
            </a:r>
          </a:p>
        </p:txBody>
      </p:sp>
    </p:spTree>
    <p:extLst>
      <p:ext uri="{BB962C8B-B14F-4D97-AF65-F5344CB8AC3E}">
        <p14:creationId xmlns:p14="http://schemas.microsoft.com/office/powerpoint/2010/main" val="234864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723550" y="2324618"/>
            <a:ext cx="6165369" cy="2793109"/>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4" name="Espaço Reservado para Conteúdo 5"/>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30333" y="2248866"/>
            <a:ext cx="2092332" cy="1338134"/>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6" name="Retângulo 5"/>
          <p:cNvSpPr/>
          <p:nvPr/>
        </p:nvSpPr>
        <p:spPr>
          <a:xfrm>
            <a:off x="472297" y="2802321"/>
            <a:ext cx="498764" cy="3692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77633" y="4056787"/>
            <a:ext cx="2145032" cy="1072517"/>
          </a:xfrm>
          <a:prstGeom prst="rect">
            <a:avLst/>
          </a:prstGeom>
          <a:ln w="9525">
            <a:solidFill>
              <a:schemeClr val="bg1">
                <a:lumMod val="75000"/>
              </a:schemeClr>
            </a:solidFill>
          </a:ln>
          <a:effectLst>
            <a:outerShdw blurRad="50800" dist="38100" dir="2700000" algn="tl" rotWithShape="0">
              <a:prstClr val="black">
                <a:alpha val="40000"/>
              </a:prstClr>
            </a:outerShdw>
          </a:effectLst>
        </p:spPr>
      </p:pic>
      <p:cxnSp>
        <p:nvCxnSpPr>
          <p:cNvPr id="8" name="Conector de seta reta 7"/>
          <p:cNvCxnSpPr/>
          <p:nvPr/>
        </p:nvCxnSpPr>
        <p:spPr>
          <a:xfrm>
            <a:off x="721679" y="3160146"/>
            <a:ext cx="0" cy="74968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m 9"/>
          <p:cNvPicPr>
            <a:picLocks noChangeAspect="1"/>
          </p:cNvPicPr>
          <p:nvPr/>
        </p:nvPicPr>
        <p:blipFill>
          <a:blip r:embed="rId6" cstate="print">
            <a:grayscl/>
            <a:extLst>
              <a:ext uri="{BEBA8EAE-BF5A-486C-A8C5-ECC9F3942E4B}">
                <a14:imgProps xmlns:a14="http://schemas.microsoft.com/office/drawing/2010/main">
                  <a14:imgLayer r:embed="rId7">
                    <a14:imgEffect>
                      <a14:backgroundRemoval t="0" b="100000" l="0" r="100000">
                        <a14:foregroundMark x1="46400" y1="8800" x2="46400" y2="8800"/>
                        <a14:foregroundMark x1="84800" y1="72400" x2="84800" y2="72400"/>
                        <a14:foregroundMark x1="22000" y1="19600" x2="22000" y2="19600"/>
                        <a14:foregroundMark x1="30800" y1="13600" x2="30800" y2="13600"/>
                        <a14:foregroundMark x1="52400" y1="38400" x2="52400" y2="38400"/>
                        <a14:foregroundMark x1="49200" y1="69200" x2="49200" y2="69200"/>
                        <a14:foregroundMark x1="42800" y1="69200" x2="56800" y2="70000"/>
                        <a14:foregroundMark x1="52800" y1="64400" x2="50800" y2="20400"/>
                        <a14:foregroundMark x1="32800" y1="86800" x2="32800" y2="86800"/>
                        <a14:foregroundMark x1="63200" y1="88800" x2="63200" y2="88800"/>
                        <a14:foregroundMark x1="76800" y1="80800" x2="76800" y2="80800"/>
                        <a14:foregroundMark x1="89200" y1="63600" x2="89200" y2="63600"/>
                      </a14:backgroundRemoval>
                    </a14:imgEffect>
                  </a14:imgLayer>
                </a14:imgProps>
              </a:ext>
              <a:ext uri="{28A0092B-C50C-407E-A947-70E740481C1C}">
                <a14:useLocalDpi xmlns:a14="http://schemas.microsoft.com/office/drawing/2010/main" val="0"/>
              </a:ext>
            </a:extLst>
          </a:blip>
          <a:stretch>
            <a:fillRect/>
          </a:stretch>
        </p:blipFill>
        <p:spPr>
          <a:xfrm>
            <a:off x="2031705" y="5766609"/>
            <a:ext cx="490958" cy="490958"/>
          </a:xfrm>
          <a:prstGeom prst="rect">
            <a:avLst/>
          </a:prstGeom>
        </p:spPr>
      </p:pic>
      <p:pic>
        <p:nvPicPr>
          <p:cNvPr id="15" name="Imagem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3550" y="5758491"/>
            <a:ext cx="6165368" cy="507194"/>
          </a:xfrm>
          <a:prstGeom prst="rect">
            <a:avLst/>
          </a:prstGeom>
          <a:ln w="57150">
            <a:noFill/>
          </a:ln>
          <a:effectLst>
            <a:glow rad="63500">
              <a:schemeClr val="accent3">
                <a:satMod val="175000"/>
                <a:alpha val="40000"/>
              </a:schemeClr>
            </a:glow>
          </a:effectLst>
        </p:spPr>
      </p:pic>
      <p:pic>
        <p:nvPicPr>
          <p:cNvPr id="1026"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2" b="1482"/>
          <a:stretch/>
        </p:blipFill>
        <p:spPr bwMode="auto">
          <a:xfrm>
            <a:off x="3138985" y="2626431"/>
            <a:ext cx="5749933" cy="24834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Lst>
        </p:spPr>
      </p:pic>
      <p:sp>
        <p:nvSpPr>
          <p:cNvPr id="11" name="Título 1">
            <a:extLst>
              <a:ext uri="{FF2B5EF4-FFF2-40B4-BE49-F238E27FC236}">
                <a16:creationId xmlns="" xmlns:a16="http://schemas.microsoft.com/office/drawing/2014/main" id="{C0422E1B-D0D2-442B-8F3C-1BF846978B23}"/>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Formato de número de contabilização</a:t>
            </a:r>
          </a:p>
        </p:txBody>
      </p:sp>
      <p:sp>
        <p:nvSpPr>
          <p:cNvPr id="12" name="Retângulo 11">
            <a:extLst>
              <a:ext uri="{FF2B5EF4-FFF2-40B4-BE49-F238E27FC236}">
                <a16:creationId xmlns="" xmlns:a16="http://schemas.microsoft.com/office/drawing/2014/main" id="{7272EE34-A65D-407B-A9DB-AD62C60AD91E}"/>
              </a:ext>
            </a:extLst>
          </p:cNvPr>
          <p:cNvSpPr/>
          <p:nvPr/>
        </p:nvSpPr>
        <p:spPr>
          <a:xfrm>
            <a:off x="377632" y="4067342"/>
            <a:ext cx="2145031" cy="10619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24643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26" presetClass="emph" presetSubtype="0" fill="hold" nodeType="withEffect">
                                  <p:stCondLst>
                                    <p:cond delay="0"/>
                                  </p:stCondLst>
                                  <p:childTnLst>
                                    <p:animEffect transition="out" filter="fade">
                                      <p:cBhvr>
                                        <p:cTn id="22" dur="500" tmFilter="0, 0; .2, .5; .8, .5; 1, 0"/>
                                        <p:tgtEl>
                                          <p:spTgt spid="10"/>
                                        </p:tgtEl>
                                      </p:cBhvr>
                                    </p:animEffect>
                                    <p:animScale>
                                      <p:cBhvr>
                                        <p:cTn id="23" dur="250" autoRev="1" fill="hold"/>
                                        <p:tgtEl>
                                          <p:spTgt spid="10"/>
                                        </p:tgtEl>
                                      </p:cBhvr>
                                      <p:by x="105000" y="105000"/>
                                    </p:animScale>
                                  </p:childTnLst>
                                </p:cTn>
                              </p:par>
                              <p:par>
                                <p:cTn id="24" presetID="26" presetClass="emph" presetSubtype="0" fill="hold" nodeType="withEffect">
                                  <p:stCondLst>
                                    <p:cond delay="0"/>
                                  </p:stCondLst>
                                  <p:childTnLst>
                                    <p:animEffect transition="out" filter="fade">
                                      <p:cBhvr>
                                        <p:cTn id="25" dur="500" tmFilter="0, 0; .2, .5; .8, .5; 1, 0"/>
                                        <p:tgtEl>
                                          <p:spTgt spid="15"/>
                                        </p:tgtEl>
                                      </p:cBhvr>
                                    </p:animEffect>
                                    <p:animScale>
                                      <p:cBhvr>
                                        <p:cTn id="26"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2941" y="1683854"/>
            <a:ext cx="6101407" cy="3366655"/>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4" name="Espaço Reservado para Conteúdo 5"/>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898498" y="1684606"/>
            <a:ext cx="2096647" cy="1351141"/>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5" name="Retângulo 4"/>
          <p:cNvSpPr/>
          <p:nvPr/>
        </p:nvSpPr>
        <p:spPr>
          <a:xfrm>
            <a:off x="7472394" y="2282550"/>
            <a:ext cx="336877" cy="297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p:cNvSpPr/>
          <p:nvPr/>
        </p:nvSpPr>
        <p:spPr>
          <a:xfrm>
            <a:off x="2216364" y="2272036"/>
            <a:ext cx="872836" cy="26025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Retângulo de cantos arredondados 1"/>
          <p:cNvSpPr/>
          <p:nvPr/>
        </p:nvSpPr>
        <p:spPr>
          <a:xfrm>
            <a:off x="1917632" y="3130211"/>
            <a:ext cx="1299202" cy="305668"/>
          </a:xfrm>
          <a:prstGeom prst="roundRect">
            <a:avLst>
              <a:gd name="adj" fmla="val 24146"/>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CaixaDeTexto 15"/>
          <p:cNvSpPr txBox="1"/>
          <p:nvPr/>
        </p:nvSpPr>
        <p:spPr>
          <a:xfrm>
            <a:off x="1476809" y="5297598"/>
            <a:ext cx="2091902" cy="830997"/>
          </a:xfrm>
          <a:prstGeom prst="rect">
            <a:avLst/>
          </a:prstGeom>
          <a:solidFill>
            <a:schemeClr val="bg1"/>
          </a:solidFill>
          <a:ln w="28575">
            <a:noFill/>
          </a:ln>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r>
              <a:rPr lang="pt-BR" sz="2400" dirty="0">
                <a:solidFill>
                  <a:schemeClr val="accent5"/>
                </a:solidFill>
              </a:rPr>
              <a:t>50*</a:t>
            </a:r>
            <a:r>
              <a:rPr lang="pt-BR" sz="2400" dirty="0"/>
              <a:t>1</a:t>
            </a:r>
            <a:r>
              <a:rPr lang="pt-BR" sz="2400" dirty="0">
                <a:solidFill>
                  <a:schemeClr val="accent5"/>
                </a:solidFill>
              </a:rPr>
              <a:t> = 50</a:t>
            </a:r>
          </a:p>
          <a:p>
            <a:r>
              <a:rPr lang="pt-BR" sz="2400" dirty="0">
                <a:solidFill>
                  <a:schemeClr val="accent5"/>
                </a:solidFill>
              </a:rPr>
              <a:t>50*</a:t>
            </a:r>
            <a:r>
              <a:rPr lang="pt-BR" sz="2400" dirty="0"/>
              <a:t>100%</a:t>
            </a:r>
            <a:r>
              <a:rPr lang="pt-BR" sz="2400" dirty="0">
                <a:solidFill>
                  <a:schemeClr val="accent5"/>
                </a:solidFill>
              </a:rPr>
              <a:t> = 50  </a:t>
            </a:r>
          </a:p>
        </p:txBody>
      </p:sp>
      <p:sp>
        <p:nvSpPr>
          <p:cNvPr id="17" name="CaixaDeTexto 16"/>
          <p:cNvSpPr txBox="1"/>
          <p:nvPr/>
        </p:nvSpPr>
        <p:spPr>
          <a:xfrm>
            <a:off x="3945560" y="5291835"/>
            <a:ext cx="2336316" cy="830997"/>
          </a:xfrm>
          <a:prstGeom prst="rect">
            <a:avLst/>
          </a:prstGeom>
          <a:solidFill>
            <a:schemeClr val="bg1"/>
          </a:solidFill>
          <a:ln w="28575">
            <a:noFill/>
          </a:ln>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r>
              <a:rPr lang="pt-BR" sz="2400" dirty="0">
                <a:solidFill>
                  <a:schemeClr val="accent5"/>
                </a:solidFill>
              </a:rPr>
              <a:t>50*</a:t>
            </a:r>
            <a:r>
              <a:rPr lang="pt-BR" sz="2400" dirty="0"/>
              <a:t>10</a:t>
            </a:r>
            <a:r>
              <a:rPr lang="pt-BR" sz="2400" dirty="0">
                <a:solidFill>
                  <a:schemeClr val="accent5"/>
                </a:solidFill>
              </a:rPr>
              <a:t> = 500 </a:t>
            </a:r>
          </a:p>
          <a:p>
            <a:r>
              <a:rPr lang="pt-BR" sz="2400" dirty="0">
                <a:solidFill>
                  <a:schemeClr val="accent5"/>
                </a:solidFill>
              </a:rPr>
              <a:t>50*</a:t>
            </a:r>
            <a:r>
              <a:rPr lang="pt-BR" sz="2400" dirty="0"/>
              <a:t>1000%</a:t>
            </a:r>
            <a:r>
              <a:rPr lang="pt-BR" sz="2400" dirty="0">
                <a:solidFill>
                  <a:schemeClr val="accent5"/>
                </a:solidFill>
              </a:rPr>
              <a:t> = 500 </a:t>
            </a:r>
          </a:p>
        </p:txBody>
      </p:sp>
      <p:sp>
        <p:nvSpPr>
          <p:cNvPr id="15" name="Título 1">
            <a:extLst>
              <a:ext uri="{FF2B5EF4-FFF2-40B4-BE49-F238E27FC236}">
                <a16:creationId xmlns="" xmlns:a16="http://schemas.microsoft.com/office/drawing/2014/main" id="{77EF43F1-3E13-42C1-AECF-FF27D8CCEA6E}"/>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Estilo de porcentagem</a:t>
            </a:r>
          </a:p>
        </p:txBody>
      </p:sp>
      <p:sp>
        <p:nvSpPr>
          <p:cNvPr id="19" name="CaixaDeTexto 18">
            <a:extLst>
              <a:ext uri="{FF2B5EF4-FFF2-40B4-BE49-F238E27FC236}">
                <a16:creationId xmlns="" xmlns:a16="http://schemas.microsoft.com/office/drawing/2014/main" id="{04C0AE69-B7CE-468F-8B17-8D96B88E236B}"/>
              </a:ext>
            </a:extLst>
          </p:cNvPr>
          <p:cNvSpPr txBox="1"/>
          <p:nvPr/>
        </p:nvSpPr>
        <p:spPr>
          <a:xfrm>
            <a:off x="7123844" y="3242094"/>
            <a:ext cx="1645954" cy="783193"/>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sz="2000" dirty="0"/>
              <a:t>Aplica porcentagem</a:t>
            </a:r>
          </a:p>
        </p:txBody>
      </p:sp>
    </p:spTree>
    <p:extLst>
      <p:ext uri="{BB962C8B-B14F-4D97-AF65-F5344CB8AC3E}">
        <p14:creationId xmlns:p14="http://schemas.microsoft.com/office/powerpoint/2010/main" val="377390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21" presetClass="entr" presetSubtype="1"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heel(1)">
                                      <p:cBhvr>
                                        <p:cTn id="9" dur="20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26" presetClass="emph" presetSubtype="0" fill="hold" grpId="1" nodeType="withEffect">
                                  <p:stCondLst>
                                    <p:cond delay="0"/>
                                  </p:stCondLst>
                                  <p:childTnLst>
                                    <p:animEffect transition="out" filter="fade">
                                      <p:cBhvr>
                                        <p:cTn id="19" dur="500" tmFilter="0, 0; .2, .5; .8, .5; 1, 0"/>
                                        <p:tgtEl>
                                          <p:spTgt spid="2"/>
                                        </p:tgtEl>
                                      </p:cBhvr>
                                    </p:animEffect>
                                    <p:animScale>
                                      <p:cBhvr>
                                        <p:cTn id="20" dur="250" autoRev="1" fill="hold"/>
                                        <p:tgtEl>
                                          <p:spTgt spid="2"/>
                                        </p:tgtEl>
                                      </p:cBhvr>
                                      <p:by x="105000" y="105000"/>
                                    </p:animScale>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2" grpId="0" animBg="1"/>
      <p:bldP spid="2" grpId="1" animBg="1"/>
      <p:bldP spid="16" grpId="0" animBg="1"/>
      <p:bldP spid="17"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p:cNvSpPr txBox="1"/>
          <p:nvPr/>
        </p:nvSpPr>
        <p:spPr>
          <a:xfrm>
            <a:off x="3713992" y="2857672"/>
            <a:ext cx="682333" cy="461665"/>
          </a:xfrm>
          <a:prstGeom prst="rect">
            <a:avLst/>
          </a:prstGeom>
          <a:noFill/>
        </p:spPr>
        <p:txBody>
          <a:bodyPr wrap="square" rtlCol="0">
            <a:spAutoFit/>
          </a:bodyPr>
          <a:lstStyle/>
          <a:p>
            <a:r>
              <a:rPr lang="pt-BR" sz="2400" b="1" dirty="0">
                <a:solidFill>
                  <a:srgbClr val="C00000"/>
                </a:solidFill>
              </a:rPr>
              <a:t>Ou</a:t>
            </a:r>
          </a:p>
        </p:txBody>
      </p:sp>
      <p:sp>
        <p:nvSpPr>
          <p:cNvPr id="22" name="CaixaDeTexto 21"/>
          <p:cNvSpPr txBox="1"/>
          <p:nvPr/>
        </p:nvSpPr>
        <p:spPr>
          <a:xfrm>
            <a:off x="3715077" y="5082683"/>
            <a:ext cx="682333" cy="461665"/>
          </a:xfrm>
          <a:prstGeom prst="rect">
            <a:avLst/>
          </a:prstGeom>
          <a:noFill/>
        </p:spPr>
        <p:txBody>
          <a:bodyPr wrap="square" rtlCol="0">
            <a:spAutoFit/>
          </a:bodyPr>
          <a:lstStyle/>
          <a:p>
            <a:r>
              <a:rPr lang="pt-BR" sz="2400" b="1" dirty="0">
                <a:solidFill>
                  <a:srgbClr val="C00000"/>
                </a:solidFill>
              </a:rPr>
              <a:t>Ou</a:t>
            </a:r>
          </a:p>
        </p:txBody>
      </p:sp>
      <p:sp>
        <p:nvSpPr>
          <p:cNvPr id="18" name="CaixaDeTexto 17"/>
          <p:cNvSpPr txBox="1"/>
          <p:nvPr/>
        </p:nvSpPr>
        <p:spPr>
          <a:xfrm>
            <a:off x="318520" y="2784139"/>
            <a:ext cx="3317714" cy="646331"/>
          </a:xfrm>
          <a:prstGeom prst="rect">
            <a:avLst/>
          </a:prstGeom>
          <a:solidFill>
            <a:schemeClr val="bg1"/>
          </a:solidFill>
          <a:ln w="28575">
            <a:noFill/>
          </a:ln>
          <a:effectLst>
            <a:glow rad="63500">
              <a:schemeClr val="accent3">
                <a:satMod val="175000"/>
                <a:alpha val="40000"/>
              </a:schemeClr>
            </a:glow>
          </a:effectLst>
        </p:spPr>
        <p:txBody>
          <a:bodyPr wrap="square" rtlCol="0">
            <a:spAutoFit/>
          </a:bodyPr>
          <a:lstStyle/>
          <a:p>
            <a:r>
              <a:rPr lang="pt-BR" dirty="0"/>
              <a:t>R$ 1.000,00*</a:t>
            </a:r>
            <a:r>
              <a:rPr lang="pt-BR" dirty="0">
                <a:solidFill>
                  <a:schemeClr val="accent5"/>
                </a:solidFill>
              </a:rPr>
              <a:t>1,20</a:t>
            </a:r>
            <a:r>
              <a:rPr lang="pt-BR" dirty="0"/>
              <a:t> = R$ 1.200,00</a:t>
            </a:r>
          </a:p>
          <a:p>
            <a:r>
              <a:rPr lang="pt-BR" dirty="0"/>
              <a:t>R$ 1.000,00*</a:t>
            </a:r>
            <a:r>
              <a:rPr lang="pt-BR" dirty="0">
                <a:solidFill>
                  <a:schemeClr val="accent5"/>
                </a:solidFill>
              </a:rPr>
              <a:t>120% </a:t>
            </a:r>
            <a:r>
              <a:rPr lang="pt-BR" dirty="0"/>
              <a:t>= R$ 1.200,00 </a:t>
            </a:r>
          </a:p>
        </p:txBody>
      </p:sp>
      <p:sp>
        <p:nvSpPr>
          <p:cNvPr id="21" name="CaixaDeTexto 20"/>
          <p:cNvSpPr txBox="1"/>
          <p:nvPr/>
        </p:nvSpPr>
        <p:spPr>
          <a:xfrm>
            <a:off x="4424196" y="2773835"/>
            <a:ext cx="4559479" cy="646331"/>
          </a:xfrm>
          <a:prstGeom prst="rect">
            <a:avLst/>
          </a:prstGeom>
          <a:solidFill>
            <a:schemeClr val="bg1"/>
          </a:solidFill>
          <a:ln w="28575">
            <a:noFill/>
          </a:ln>
          <a:effectLst>
            <a:glow rad="63500">
              <a:schemeClr val="accent3">
                <a:satMod val="175000"/>
                <a:alpha val="40000"/>
              </a:schemeClr>
            </a:glow>
          </a:effectLst>
        </p:spPr>
        <p:txBody>
          <a:bodyPr wrap="square" rtlCol="0">
            <a:spAutoFit/>
          </a:bodyPr>
          <a:lstStyle/>
          <a:p>
            <a:r>
              <a:rPr lang="pt-BR" dirty="0"/>
              <a:t>R$ 1.000,00 </a:t>
            </a:r>
            <a:r>
              <a:rPr lang="pt-BR" dirty="0">
                <a:solidFill>
                  <a:srgbClr val="C00000"/>
                </a:solidFill>
              </a:rPr>
              <a:t>+</a:t>
            </a:r>
            <a:r>
              <a:rPr lang="pt-BR" dirty="0"/>
              <a:t> R$ 1.000,00*</a:t>
            </a:r>
            <a:r>
              <a:rPr lang="pt-BR" dirty="0">
                <a:solidFill>
                  <a:schemeClr val="accent5"/>
                </a:solidFill>
              </a:rPr>
              <a:t>0,20</a:t>
            </a:r>
            <a:r>
              <a:rPr lang="pt-BR" dirty="0"/>
              <a:t> = R$ 1.200,00 </a:t>
            </a:r>
          </a:p>
          <a:p>
            <a:r>
              <a:rPr lang="pt-BR" dirty="0"/>
              <a:t>R$ 1.000,00 </a:t>
            </a:r>
            <a:r>
              <a:rPr lang="pt-BR" dirty="0">
                <a:solidFill>
                  <a:srgbClr val="C00000"/>
                </a:solidFill>
              </a:rPr>
              <a:t>+</a:t>
            </a:r>
            <a:r>
              <a:rPr lang="pt-BR" dirty="0"/>
              <a:t> R$ 1.000,00*</a:t>
            </a:r>
            <a:r>
              <a:rPr lang="pt-BR" dirty="0">
                <a:solidFill>
                  <a:schemeClr val="accent5"/>
                </a:solidFill>
              </a:rPr>
              <a:t>20% </a:t>
            </a:r>
            <a:r>
              <a:rPr lang="pt-BR" dirty="0"/>
              <a:t>= R$ 1.200,00 </a:t>
            </a:r>
          </a:p>
        </p:txBody>
      </p:sp>
      <p:sp>
        <p:nvSpPr>
          <p:cNvPr id="27" name="CaixaDeTexto 26"/>
          <p:cNvSpPr txBox="1"/>
          <p:nvPr/>
        </p:nvSpPr>
        <p:spPr>
          <a:xfrm>
            <a:off x="2705363" y="1924494"/>
            <a:ext cx="2394046" cy="461665"/>
          </a:xfrm>
          <a:prstGeom prst="rect">
            <a:avLst/>
          </a:prstGeom>
          <a:solidFill>
            <a:schemeClr val="bg1"/>
          </a:solidFill>
          <a:ln w="28575">
            <a:solidFill>
              <a:schemeClr val="bg2">
                <a:lumMod val="50000"/>
              </a:schemeClr>
            </a:solidFill>
          </a:ln>
          <a:effectLst>
            <a:outerShdw blurRad="63500" sx="102000" sy="102000" algn="ctr" rotWithShape="0">
              <a:prstClr val="black">
                <a:alpha val="40000"/>
              </a:prstClr>
            </a:outerShdw>
          </a:effectLst>
        </p:spPr>
        <p:txBody>
          <a:bodyPr wrap="square" rtlCol="0">
            <a:spAutoFit/>
          </a:bodyPr>
          <a:lstStyle/>
          <a:p>
            <a:r>
              <a:rPr lang="pt-BR" sz="2400" dirty="0"/>
              <a:t>Aumento de </a:t>
            </a:r>
            <a:r>
              <a:rPr lang="pt-BR" sz="2400" b="1" dirty="0">
                <a:solidFill>
                  <a:schemeClr val="accent5"/>
                </a:solidFill>
              </a:rPr>
              <a:t>20%</a:t>
            </a:r>
          </a:p>
        </p:txBody>
      </p:sp>
      <p:sp>
        <p:nvSpPr>
          <p:cNvPr id="29" name="CaixaDeTexto 28"/>
          <p:cNvSpPr txBox="1"/>
          <p:nvPr/>
        </p:nvSpPr>
        <p:spPr>
          <a:xfrm>
            <a:off x="421698" y="4990351"/>
            <a:ext cx="3111357" cy="646331"/>
          </a:xfrm>
          <a:prstGeom prst="rect">
            <a:avLst/>
          </a:prstGeom>
          <a:solidFill>
            <a:schemeClr val="bg1"/>
          </a:solidFill>
          <a:ln w="28575">
            <a:noFill/>
          </a:ln>
          <a:effectLst>
            <a:glow rad="63500">
              <a:schemeClr val="accent3">
                <a:satMod val="175000"/>
                <a:alpha val="40000"/>
              </a:schemeClr>
            </a:glow>
          </a:effectLst>
        </p:spPr>
        <p:txBody>
          <a:bodyPr wrap="square" rtlCol="0">
            <a:spAutoFit/>
          </a:bodyPr>
          <a:lstStyle/>
          <a:p>
            <a:r>
              <a:rPr lang="pt-BR" dirty="0"/>
              <a:t>R$ 1.000,00*</a:t>
            </a:r>
            <a:r>
              <a:rPr lang="pt-BR" dirty="0">
                <a:solidFill>
                  <a:schemeClr val="accent5"/>
                </a:solidFill>
              </a:rPr>
              <a:t>0,80</a:t>
            </a:r>
            <a:r>
              <a:rPr lang="pt-BR" dirty="0"/>
              <a:t> = R$ 800,00 </a:t>
            </a:r>
          </a:p>
          <a:p>
            <a:r>
              <a:rPr lang="pt-BR" dirty="0"/>
              <a:t>R$ 1.000,00*</a:t>
            </a:r>
            <a:r>
              <a:rPr lang="pt-BR" dirty="0">
                <a:solidFill>
                  <a:schemeClr val="accent5"/>
                </a:solidFill>
              </a:rPr>
              <a:t>80% </a:t>
            </a:r>
            <a:r>
              <a:rPr lang="pt-BR" dirty="0"/>
              <a:t>= R$ 800,00 </a:t>
            </a:r>
          </a:p>
        </p:txBody>
      </p:sp>
      <p:sp>
        <p:nvSpPr>
          <p:cNvPr id="30" name="CaixaDeTexto 29"/>
          <p:cNvSpPr txBox="1"/>
          <p:nvPr/>
        </p:nvSpPr>
        <p:spPr>
          <a:xfrm>
            <a:off x="4530576" y="4990351"/>
            <a:ext cx="4346718" cy="646331"/>
          </a:xfrm>
          <a:prstGeom prst="rect">
            <a:avLst/>
          </a:prstGeom>
          <a:solidFill>
            <a:schemeClr val="bg1"/>
          </a:solidFill>
          <a:ln w="28575">
            <a:noFill/>
          </a:ln>
          <a:effectLst>
            <a:glow rad="63500">
              <a:schemeClr val="accent3">
                <a:satMod val="175000"/>
                <a:alpha val="40000"/>
              </a:schemeClr>
            </a:glow>
          </a:effectLst>
        </p:spPr>
        <p:txBody>
          <a:bodyPr wrap="square" rtlCol="0">
            <a:spAutoFit/>
          </a:bodyPr>
          <a:lstStyle/>
          <a:p>
            <a:r>
              <a:rPr lang="pt-BR" dirty="0"/>
              <a:t>R$ 1.000,00 </a:t>
            </a:r>
            <a:r>
              <a:rPr lang="pt-BR" b="1" dirty="0">
                <a:solidFill>
                  <a:srgbClr val="C00000"/>
                </a:solidFill>
              </a:rPr>
              <a:t>-</a:t>
            </a:r>
            <a:r>
              <a:rPr lang="pt-BR" dirty="0"/>
              <a:t> R$ 1.000,00*</a:t>
            </a:r>
            <a:r>
              <a:rPr lang="pt-BR" dirty="0">
                <a:solidFill>
                  <a:schemeClr val="accent5"/>
                </a:solidFill>
              </a:rPr>
              <a:t>0,20</a:t>
            </a:r>
            <a:r>
              <a:rPr lang="pt-BR" dirty="0"/>
              <a:t> = R$ 800,00 </a:t>
            </a:r>
          </a:p>
          <a:p>
            <a:r>
              <a:rPr lang="pt-BR" dirty="0"/>
              <a:t>R$ 1.000,00 </a:t>
            </a:r>
            <a:r>
              <a:rPr lang="pt-BR" b="1" dirty="0">
                <a:solidFill>
                  <a:srgbClr val="C00000"/>
                </a:solidFill>
              </a:rPr>
              <a:t>-</a:t>
            </a:r>
            <a:r>
              <a:rPr lang="pt-BR" dirty="0"/>
              <a:t> R$ 1.000,00*</a:t>
            </a:r>
            <a:r>
              <a:rPr lang="pt-BR" dirty="0">
                <a:solidFill>
                  <a:schemeClr val="accent5"/>
                </a:solidFill>
              </a:rPr>
              <a:t>20% </a:t>
            </a:r>
            <a:r>
              <a:rPr lang="pt-BR" dirty="0"/>
              <a:t>= R$ 800,00 </a:t>
            </a:r>
          </a:p>
        </p:txBody>
      </p:sp>
      <p:sp>
        <p:nvSpPr>
          <p:cNvPr id="31" name="CaixaDeTexto 30"/>
          <p:cNvSpPr txBox="1"/>
          <p:nvPr/>
        </p:nvSpPr>
        <p:spPr>
          <a:xfrm>
            <a:off x="2705363" y="4141161"/>
            <a:ext cx="2394046" cy="461665"/>
          </a:xfrm>
          <a:prstGeom prst="rect">
            <a:avLst/>
          </a:prstGeom>
          <a:solidFill>
            <a:schemeClr val="bg1"/>
          </a:solidFill>
          <a:ln w="28575">
            <a:solidFill>
              <a:schemeClr val="bg2">
                <a:lumMod val="50000"/>
              </a:schemeClr>
            </a:solidFill>
          </a:ln>
          <a:effectLst>
            <a:outerShdw blurRad="63500" sx="102000" sy="102000" algn="ctr" rotWithShape="0">
              <a:prstClr val="black">
                <a:alpha val="40000"/>
              </a:prstClr>
            </a:outerShdw>
          </a:effectLst>
        </p:spPr>
        <p:txBody>
          <a:bodyPr wrap="square" rtlCol="0">
            <a:spAutoFit/>
          </a:bodyPr>
          <a:lstStyle/>
          <a:p>
            <a:r>
              <a:rPr lang="pt-BR" sz="2400" dirty="0"/>
              <a:t>Desconto de </a:t>
            </a:r>
            <a:r>
              <a:rPr lang="pt-BR" sz="2400" b="1" dirty="0">
                <a:solidFill>
                  <a:schemeClr val="accent5"/>
                </a:solidFill>
              </a:rPr>
              <a:t>20%</a:t>
            </a:r>
          </a:p>
        </p:txBody>
      </p:sp>
      <p:sp>
        <p:nvSpPr>
          <p:cNvPr id="11" name="Título 1">
            <a:extLst>
              <a:ext uri="{FF2B5EF4-FFF2-40B4-BE49-F238E27FC236}">
                <a16:creationId xmlns="" xmlns:a16="http://schemas.microsoft.com/office/drawing/2014/main" id="{CD4371E2-8CFB-4B23-AD02-B73A25A32A6F}"/>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Cálculos com porcentagem</a:t>
            </a:r>
          </a:p>
        </p:txBody>
      </p:sp>
    </p:spTree>
    <p:extLst>
      <p:ext uri="{BB962C8B-B14F-4D97-AF65-F5344CB8AC3E}">
        <p14:creationId xmlns:p14="http://schemas.microsoft.com/office/powerpoint/2010/main" val="313991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66722" y="2261229"/>
            <a:ext cx="2102880" cy="1337378"/>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5" name="Retângulo 4"/>
          <p:cNvSpPr/>
          <p:nvPr/>
        </p:nvSpPr>
        <p:spPr>
          <a:xfrm>
            <a:off x="7568983" y="2857592"/>
            <a:ext cx="356091" cy="3206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62941" y="2261229"/>
            <a:ext cx="5640211" cy="3098456"/>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9" name="Título 1">
            <a:extLst>
              <a:ext uri="{FF2B5EF4-FFF2-40B4-BE49-F238E27FC236}">
                <a16:creationId xmlns="" xmlns:a16="http://schemas.microsoft.com/office/drawing/2014/main" id="{AD49AFBA-D940-4D01-AB3A-651E48A7DAEF}"/>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Separador de milhares</a:t>
            </a:r>
          </a:p>
        </p:txBody>
      </p:sp>
      <p:sp>
        <p:nvSpPr>
          <p:cNvPr id="12" name="CaixaDeTexto 11">
            <a:extLst>
              <a:ext uri="{FF2B5EF4-FFF2-40B4-BE49-F238E27FC236}">
                <a16:creationId xmlns="" xmlns:a16="http://schemas.microsoft.com/office/drawing/2014/main" id="{A698D4CD-054E-483A-8F6C-5BC60133F3CD}"/>
              </a:ext>
            </a:extLst>
          </p:cNvPr>
          <p:cNvSpPr txBox="1"/>
          <p:nvPr/>
        </p:nvSpPr>
        <p:spPr>
          <a:xfrm>
            <a:off x="6906084" y="3810457"/>
            <a:ext cx="1681888" cy="1123712"/>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sz="2000" dirty="0"/>
              <a:t>Adiciona separador de milhares</a:t>
            </a:r>
          </a:p>
        </p:txBody>
      </p:sp>
      <p:sp>
        <p:nvSpPr>
          <p:cNvPr id="13" name="Retângulo 12">
            <a:extLst>
              <a:ext uri="{FF2B5EF4-FFF2-40B4-BE49-F238E27FC236}">
                <a16:creationId xmlns="" xmlns:a16="http://schemas.microsoft.com/office/drawing/2014/main" id="{680AAD08-4FA8-4F76-B2D9-CA4D0FE2C95A}"/>
              </a:ext>
            </a:extLst>
          </p:cNvPr>
          <p:cNvSpPr/>
          <p:nvPr/>
        </p:nvSpPr>
        <p:spPr>
          <a:xfrm>
            <a:off x="2957616" y="3463046"/>
            <a:ext cx="1711488" cy="1730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4163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21" presetClass="entr" presetSubtype="1"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heel(1)">
                                      <p:cBhvr>
                                        <p:cTn id="9" dur="2000"/>
                                        <p:tgtEl>
                                          <p:spTgt spid="5"/>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vert="horz" lIns="91440" tIns="45720" rIns="91440" bIns="45720" rtlCol="0" anchor="t">
        <a:noAutofit/>
      </a:bodyPr>
      <a:lstStyle>
        <a:defPPr algn="ctr">
          <a:defRPr sz="4400" dirty="0" smtClean="0">
            <a:solidFill>
              <a:srgbClr val="002060"/>
            </a:solidFill>
            <a:latin typeface="+mn-lt"/>
            <a:cs typeface="Andalus" panose="02020603050405020304" pitchFamily="18" charset="-78"/>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4176</TotalTime>
  <Words>1690</Words>
  <Application>Microsoft Office PowerPoint</Application>
  <PresentationFormat>Apresentação na tela (4:3)</PresentationFormat>
  <Paragraphs>196</Paragraphs>
  <Slides>19</Slides>
  <Notes>19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Andalus</vt: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Thais Graca Torres;Patricia Chambal Rodriguez</dc:creator>
  <cp:lastModifiedBy>Priscila Carla de Almeida de Oliveira</cp:lastModifiedBy>
  <cp:revision>356</cp:revision>
  <dcterms:created xsi:type="dcterms:W3CDTF">2015-10-02T20:16:05Z</dcterms:created>
  <dcterms:modified xsi:type="dcterms:W3CDTF">2018-01-27T00:15:18Z</dcterms:modified>
</cp:coreProperties>
</file>