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66" r:id="rId2"/>
    <p:sldId id="367" r:id="rId3"/>
    <p:sldId id="368" r:id="rId4"/>
    <p:sldId id="369" r:id="rId5"/>
    <p:sldId id="370" r:id="rId6"/>
    <p:sldId id="371" r:id="rId7"/>
    <p:sldId id="373" r:id="rId8"/>
    <p:sldId id="375" r:id="rId9"/>
    <p:sldId id="376"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43" r:id="rId24"/>
    <p:sldId id="374"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scila Carla de Almeida de Oliveira" initials="PCdAdO" lastIdx="4" clrIdx="0">
    <p:extLst>
      <p:ext uri="{19B8F6BF-5375-455C-9EA6-DF929625EA0E}">
        <p15:presenceInfo xmlns:p15="http://schemas.microsoft.com/office/powerpoint/2012/main" userId="S-1-5-21-1843069875-1252811081-2118856591-52660" providerId="AD"/>
      </p:ext>
    </p:extLst>
  </p:cmAuthor>
  <p:cmAuthor id="2" name="Marcello Barão" initials="UdW" lastIdx="2" clrIdx="1">
    <p:extLst>
      <p:ext uri="{19B8F6BF-5375-455C-9EA6-DF929625EA0E}">
        <p15:presenceInfo xmlns:p15="http://schemas.microsoft.com/office/powerpoint/2012/main" userId="Marcello Barão" providerId="None"/>
      </p:ext>
    </p:extLst>
  </p:cmAuthor>
  <p:cmAuthor id="3" name="Marcello Barão" initials="MB" lastIdx="1" clrIdx="2">
    <p:extLst>
      <p:ext uri="{19B8F6BF-5375-455C-9EA6-DF929625EA0E}">
        <p15:presenceInfo xmlns:p15="http://schemas.microsoft.com/office/powerpoint/2012/main" userId="79bb8441825beb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928"/>
    <a:srgbClr val="CE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80842" autoAdjust="0"/>
  </p:normalViewPr>
  <p:slideViewPr>
    <p:cSldViewPr snapToGrid="0">
      <p:cViewPr varScale="1">
        <p:scale>
          <a:sx n="71" d="100"/>
          <a:sy n="71" d="100"/>
        </p:scale>
        <p:origin x="1938" y="60"/>
      </p:cViewPr>
      <p:guideLst>
        <p:guide orient="horz" pos="2137"/>
        <p:guide pos="2880"/>
      </p:guideLst>
    </p:cSldViewPr>
  </p:slideViewPr>
  <p:outlineViewPr>
    <p:cViewPr>
      <p:scale>
        <a:sx n="33" d="100"/>
        <a:sy n="33" d="100"/>
      </p:scale>
      <p:origin x="0" y="-270"/>
    </p:cViewPr>
  </p:outlin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8F2EA2-CC55-4C6C-8193-10CA1E64A098}" type="datetimeFigureOut">
              <a:rPr lang="pt-BR" smtClean="0"/>
              <a:t>26/01/2018</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FC02A-77AA-4510-9EEC-5207C5619ED3}" type="slidenum">
              <a:rPr lang="pt-BR" smtClean="0"/>
              <a:t>‹nº›</a:t>
            </a:fld>
            <a:endParaRPr lang="pt-BR" dirty="0"/>
          </a:p>
        </p:txBody>
      </p:sp>
    </p:spTree>
    <p:extLst>
      <p:ext uri="{BB962C8B-B14F-4D97-AF65-F5344CB8AC3E}">
        <p14:creationId xmlns:p14="http://schemas.microsoft.com/office/powerpoint/2010/main" val="38654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88EC-38A2-4E6E-BF44-6EF511F5479F}" type="datetimeFigureOut">
              <a:rPr lang="pt-BR" smtClean="0"/>
              <a:pPr/>
              <a:t>26/01/2018</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DFE9-5C08-40FF-A846-788C861E0D76}" type="slidenum">
              <a:rPr lang="pt-BR" smtClean="0"/>
              <a:pPr/>
              <a:t>‹nº›</a:t>
            </a:fld>
            <a:endParaRPr lang="pt-BR" dirty="0"/>
          </a:p>
        </p:txBody>
      </p:sp>
    </p:spTree>
    <p:extLst>
      <p:ext uri="{BB962C8B-B14F-4D97-AF65-F5344CB8AC3E}">
        <p14:creationId xmlns:p14="http://schemas.microsoft.com/office/powerpoint/2010/main" val="342425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 </a:t>
            </a:r>
          </a:p>
          <a:p>
            <a:endParaRPr lang="pt-BR" dirty="0"/>
          </a:p>
          <a:p>
            <a:r>
              <a:rPr lang="pt-BR" dirty="0"/>
              <a:t>Apresente-se</a:t>
            </a:r>
            <a:r>
              <a:rPr lang="pt-BR" baseline="0" dirty="0"/>
              <a:t> à turma, é importantíssimo buscar vínculo logo no primeiro contato!</a:t>
            </a:r>
          </a:p>
          <a:p>
            <a:endParaRPr lang="pt-BR" baseline="0" dirty="0"/>
          </a:p>
          <a:p>
            <a:r>
              <a:rPr lang="pt-BR" baseline="0" dirty="0"/>
              <a:t>Lembre-se da importância de que o aluno se sinta interessado em voltar na próxima semana. </a:t>
            </a:r>
            <a:endParaRPr lang="pt-BR" baseline="0" dirty="0" smtClean="0"/>
          </a:p>
          <a:p>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Inicialmente, relembre aos alunos algumas informações importantes que são relevantes para o andamento mais organizado e benéfico para os alunos, assim como para os profissionais do CIIA. Estes anúncios deverão ser realizados novamente nesta oficina 05, porque podem existir alunos que não estiveram presentes ou não estavam matriculados quando foi aplicado na oficina 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Boa oficina!</a:t>
            </a:r>
            <a:endParaRPr lang="pt-BR"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a:t>
            </a:fld>
            <a:endParaRPr lang="pt-BR" dirty="0"/>
          </a:p>
        </p:txBody>
      </p:sp>
    </p:spTree>
    <p:extLst>
      <p:ext uri="{BB962C8B-B14F-4D97-AF65-F5344CB8AC3E}">
        <p14:creationId xmlns:p14="http://schemas.microsoft.com/office/powerpoint/2010/main" val="320571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smtClean="0"/>
              <a:t>Inicie </a:t>
            </a:r>
            <a:r>
              <a:rPr lang="pt-BR" baseline="0" dirty="0"/>
              <a:t>o assunto mostrando a dificuldade de utilizar-se </a:t>
            </a:r>
            <a:r>
              <a:rPr lang="pt-BR" baseline="0" dirty="0" smtClean="0"/>
              <a:t>fórmulas nas </a:t>
            </a:r>
            <a:r>
              <a:rPr lang="pt-BR" baseline="0" dirty="0"/>
              <a:t>planilhas sem o uso de referência, causando </a:t>
            </a:r>
            <a:r>
              <a:rPr lang="pt-BR" baseline="0" dirty="0" smtClean="0"/>
              <a:t>durante a oficina, </a:t>
            </a:r>
            <a:r>
              <a:rPr lang="pt-BR" baseline="0" dirty="0"/>
              <a:t>um impacto na velocidade que se ganha conforme sua utilização</a:t>
            </a:r>
            <a:r>
              <a:rPr lang="pt-BR" baseline="0" dirty="0" smtClean="0"/>
              <a:t>. </a:t>
            </a:r>
          </a:p>
          <a:p>
            <a:r>
              <a:rPr lang="pt-BR" baseline="0" dirty="0" smtClean="0"/>
              <a:t>Até o momento, os alunos conheceram a referência simples (relativa). Porém, dependendo da atividade a ser feita no Excel, é muito provável o uso dos outros tipos de referência. Estes facilitam todo processo de retorno de valores, em poucos instantes, somente com o uso de uma só vez da fórmula.</a:t>
            </a:r>
          </a:p>
          <a:p>
            <a:endParaRPr lang="pt-BR" baseline="0" dirty="0" smtClean="0"/>
          </a:p>
          <a:p>
            <a:r>
              <a:rPr lang="pt-BR" baseline="0" dirty="0" smtClean="0"/>
              <a:t>A palavra “referência” pode-se associar a “endereço de célula”.</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10</a:t>
            </a:fld>
            <a:endParaRPr lang="pt-BR" dirty="0"/>
          </a:p>
        </p:txBody>
      </p:sp>
    </p:spTree>
    <p:extLst>
      <p:ext uri="{BB962C8B-B14F-4D97-AF65-F5344CB8AC3E}">
        <p14:creationId xmlns:p14="http://schemas.microsoft.com/office/powerpoint/2010/main" val="1323408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Referência Relativa (simples): </a:t>
            </a:r>
            <a:endParaRPr lang="pt-BR" sz="1200" b="1"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Neste </a:t>
            </a:r>
            <a:r>
              <a:rPr lang="pt-BR" sz="1200" b="0" i="0" u="none" strike="noStrike" kern="1200" baseline="0" dirty="0">
                <a:solidFill>
                  <a:schemeClr val="tx1"/>
                </a:solidFill>
                <a:latin typeface="+mn-lt"/>
                <a:ea typeface="+mn-ea"/>
                <a:cs typeface="+mn-cs"/>
              </a:rPr>
              <a:t>tipo de </a:t>
            </a:r>
            <a:r>
              <a:rPr lang="pt-BR" sz="1200" b="0" i="0" u="none" strike="noStrike" kern="1200" baseline="0" dirty="0" smtClean="0">
                <a:solidFill>
                  <a:schemeClr val="tx1"/>
                </a:solidFill>
                <a:latin typeface="+mn-lt"/>
                <a:ea typeface="+mn-ea"/>
                <a:cs typeface="+mn-cs"/>
              </a:rPr>
              <a:t>referência, </a:t>
            </a:r>
            <a:r>
              <a:rPr lang="pt-BR" sz="1200" b="0" i="0" u="none" strike="noStrike" kern="1200" baseline="0" dirty="0">
                <a:solidFill>
                  <a:schemeClr val="tx1"/>
                </a:solidFill>
                <a:latin typeface="+mn-lt"/>
                <a:ea typeface="+mn-ea"/>
                <a:cs typeface="+mn-cs"/>
              </a:rPr>
              <a:t>nenhum elemento (linha ou coluna) está fixo. Quando você copia uma célula contendo o endereço relativo em sua fórmula, o endereço é ajustado de acordo com a posição que será ocupada pela célula. Isso significa que, se a célula tiver </a:t>
            </a:r>
            <a:r>
              <a:rPr lang="pt-BR" sz="1200" b="0" i="0" u="none" strike="noStrike" kern="1200" baseline="0" dirty="0" smtClean="0">
                <a:solidFill>
                  <a:schemeClr val="tx1"/>
                </a:solidFill>
                <a:latin typeface="+mn-lt"/>
                <a:ea typeface="+mn-ea"/>
                <a:cs typeface="+mn-cs"/>
              </a:rPr>
              <a:t>na </a:t>
            </a:r>
            <a:r>
              <a:rPr lang="pt-BR" sz="1200" b="0" i="0" u="none" strike="noStrike" kern="1200" baseline="0" dirty="0">
                <a:solidFill>
                  <a:schemeClr val="tx1"/>
                </a:solidFill>
                <a:latin typeface="+mn-lt"/>
                <a:ea typeface="+mn-ea"/>
                <a:cs typeface="+mn-cs"/>
              </a:rPr>
              <a:t>referência </a:t>
            </a:r>
            <a:r>
              <a:rPr lang="pt-BR" sz="1200" b="1" i="0" u="none" strike="noStrike" kern="1200" baseline="0" dirty="0">
                <a:solidFill>
                  <a:schemeClr val="tx1"/>
                </a:solidFill>
                <a:latin typeface="+mn-lt"/>
                <a:ea typeface="+mn-ea"/>
                <a:cs typeface="+mn-cs"/>
              </a:rPr>
              <a:t>D3</a:t>
            </a:r>
            <a:r>
              <a:rPr lang="pt-BR" sz="1200" b="0" i="0" u="none" strike="noStrike" kern="1200" baseline="0" dirty="0">
                <a:solidFill>
                  <a:schemeClr val="tx1"/>
                </a:solidFill>
                <a:latin typeface="+mn-lt"/>
                <a:ea typeface="+mn-ea"/>
                <a:cs typeface="+mn-cs"/>
              </a:rPr>
              <a:t> em sua fórmula, quando você copiar essa célula para a linha de baixo, a referência passará a ser D4. Se copiar para a coluna da direita, a referência será E3. </a:t>
            </a:r>
          </a:p>
          <a:p>
            <a:r>
              <a:rPr lang="pt-BR" sz="1200" b="0" i="0" u="none" strike="noStrike" kern="1200" baseline="0" dirty="0">
                <a:solidFill>
                  <a:schemeClr val="tx1"/>
                </a:solidFill>
                <a:latin typeface="+mn-lt"/>
                <a:ea typeface="+mn-ea"/>
                <a:cs typeface="+mn-cs"/>
              </a:rPr>
              <a:t>É uma referência “livre”.</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11</a:t>
            </a:fld>
            <a:endParaRPr lang="pt-BR" dirty="0"/>
          </a:p>
        </p:txBody>
      </p:sp>
    </p:spTree>
    <p:extLst>
      <p:ext uri="{BB962C8B-B14F-4D97-AF65-F5344CB8AC3E}">
        <p14:creationId xmlns:p14="http://schemas.microsoft.com/office/powerpoint/2010/main" val="210330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Aponte aos alunos a alteração de referência ao ser preenchida para baixo, direita, esquerda e para cima. Esta referência não é fixa, ela é totalmente móvel/livre. </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12</a:t>
            </a:fld>
            <a:endParaRPr lang="pt-BR" dirty="0"/>
          </a:p>
        </p:txBody>
      </p:sp>
    </p:spTree>
    <p:extLst>
      <p:ext uri="{BB962C8B-B14F-4D97-AF65-F5344CB8AC3E}">
        <p14:creationId xmlns:p14="http://schemas.microsoft.com/office/powerpoint/2010/main" val="379798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Aqui temos uma animação de macro nos botões. Execute para exemplificar como a cópia de referências é feita nas células, com a referência relativa. </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13</a:t>
            </a:fld>
            <a:endParaRPr lang="pt-BR" dirty="0"/>
          </a:p>
        </p:txBody>
      </p:sp>
    </p:spTree>
    <p:extLst>
      <p:ext uri="{BB962C8B-B14F-4D97-AF65-F5344CB8AC3E}">
        <p14:creationId xmlns:p14="http://schemas.microsoft.com/office/powerpoint/2010/main" val="218982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Referência Absoluta: </a:t>
            </a:r>
            <a:endParaRPr lang="pt-BR" sz="1200" b="1"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É </a:t>
            </a:r>
            <a:r>
              <a:rPr lang="pt-BR" sz="1200" b="0" i="0" u="none" strike="noStrike" kern="1200" baseline="0" dirty="0">
                <a:solidFill>
                  <a:schemeClr val="tx1"/>
                </a:solidFill>
                <a:latin typeface="+mn-lt"/>
                <a:ea typeface="+mn-ea"/>
                <a:cs typeface="+mn-cs"/>
              </a:rPr>
              <a:t>o </a:t>
            </a:r>
            <a:r>
              <a:rPr lang="pt-BR" sz="1200" b="0" i="0" u="none" strike="noStrike" kern="1200" baseline="0" dirty="0" smtClean="0">
                <a:solidFill>
                  <a:schemeClr val="tx1"/>
                </a:solidFill>
                <a:latin typeface="+mn-lt"/>
                <a:ea typeface="+mn-ea"/>
                <a:cs typeface="+mn-cs"/>
              </a:rPr>
              <a:t>tipo de referência </a:t>
            </a:r>
            <a:r>
              <a:rPr lang="pt-BR" sz="1200" b="0" i="0" u="none" strike="noStrike" kern="1200" baseline="0" dirty="0">
                <a:solidFill>
                  <a:schemeClr val="tx1"/>
                </a:solidFill>
                <a:latin typeface="+mn-lt"/>
                <a:ea typeface="+mn-ea"/>
                <a:cs typeface="+mn-cs"/>
              </a:rPr>
              <a:t>em que a linha e a coluna estão fixas, não sofrendo alteração quando a célula que contém a fórmula é copiada. O endereço absoluto tem um cifrão ($) antes da referência da linha e da coluna. Por exemplo, se uma célula tiver a referência $F$1 em sua fórmula e a mesma for copiada para outra célula, essa referência sempre será $F$1.</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Para agilizar a digitação de uma fórmula, quando precisar alterar o tipo de referência da célula que você acabou de indicar, pressione a </a:t>
            </a:r>
            <a:r>
              <a:rPr lang="pt-BR" sz="1200" b="1" i="0" u="none" strike="noStrike" kern="1200" baseline="0" dirty="0">
                <a:solidFill>
                  <a:schemeClr val="tx1"/>
                </a:solidFill>
                <a:latin typeface="+mn-lt"/>
                <a:ea typeface="+mn-ea"/>
                <a:cs typeface="+mn-cs"/>
              </a:rPr>
              <a:t>tecla F4</a:t>
            </a:r>
            <a:r>
              <a:rPr lang="pt-BR" sz="1200" b="0" i="0" u="none" strike="noStrike" kern="1200" baseline="0" dirty="0">
                <a:solidFill>
                  <a:schemeClr val="tx1"/>
                </a:solidFill>
                <a:latin typeface="+mn-lt"/>
                <a:ea typeface="+mn-ea"/>
                <a:cs typeface="+mn-cs"/>
              </a:rPr>
              <a:t>. Cada acionamento de F4 mudará o tipo de referência.</a:t>
            </a:r>
          </a:p>
          <a:p>
            <a:r>
              <a:rPr lang="pt-BR" sz="1200" b="0" i="0" u="none" strike="noStrike" kern="1200" baseline="0" dirty="0" smtClean="0">
                <a:solidFill>
                  <a:schemeClr val="tx1"/>
                </a:solidFill>
                <a:latin typeface="+mn-lt"/>
                <a:ea typeface="+mn-ea"/>
                <a:cs typeface="+mn-cs"/>
              </a:rPr>
              <a:t>Mudança na ordem: </a:t>
            </a:r>
            <a:r>
              <a:rPr lang="pt-BR" sz="1200" b="1" i="0" u="none" strike="noStrike" kern="1200" baseline="0" dirty="0">
                <a:solidFill>
                  <a:schemeClr val="tx1"/>
                </a:solidFill>
                <a:latin typeface="+mn-lt"/>
                <a:ea typeface="+mn-ea"/>
                <a:cs typeface="+mn-cs"/>
              </a:rPr>
              <a:t>A1</a:t>
            </a:r>
            <a:r>
              <a:rPr lang="pt-BR" sz="1200" b="0" i="0" u="none" strike="noStrike" kern="1200" baseline="0" dirty="0">
                <a:solidFill>
                  <a:schemeClr val="tx1"/>
                </a:solidFill>
                <a:latin typeface="+mn-lt"/>
                <a:ea typeface="+mn-ea"/>
                <a:cs typeface="+mn-cs"/>
              </a:rPr>
              <a:t>, </a:t>
            </a:r>
            <a:r>
              <a:rPr lang="pt-BR" sz="1200" b="1" i="0" u="none" strike="noStrike" kern="1200" baseline="0" dirty="0">
                <a:solidFill>
                  <a:schemeClr val="tx1"/>
                </a:solidFill>
                <a:latin typeface="+mn-lt"/>
                <a:ea typeface="+mn-ea"/>
                <a:cs typeface="+mn-cs"/>
              </a:rPr>
              <a:t>$A$1</a:t>
            </a:r>
            <a:r>
              <a:rPr lang="pt-BR" sz="1200" b="0" i="0" u="none" strike="noStrike" kern="1200" baseline="0" dirty="0">
                <a:solidFill>
                  <a:schemeClr val="tx1"/>
                </a:solidFill>
                <a:latin typeface="+mn-lt"/>
                <a:ea typeface="+mn-ea"/>
                <a:cs typeface="+mn-cs"/>
              </a:rPr>
              <a:t>, </a:t>
            </a:r>
            <a:r>
              <a:rPr lang="pt-BR" sz="1200" b="1" i="0" u="none" strike="noStrike" kern="1200" baseline="0" dirty="0">
                <a:solidFill>
                  <a:schemeClr val="tx1"/>
                </a:solidFill>
                <a:latin typeface="+mn-lt"/>
                <a:ea typeface="+mn-ea"/>
                <a:cs typeface="+mn-cs"/>
              </a:rPr>
              <a:t>A$1</a:t>
            </a:r>
            <a:r>
              <a:rPr lang="pt-BR" sz="1200" b="0" i="0" u="none" strike="noStrike" kern="1200" baseline="0" dirty="0">
                <a:solidFill>
                  <a:schemeClr val="tx1"/>
                </a:solidFill>
                <a:latin typeface="+mn-lt"/>
                <a:ea typeface="+mn-ea"/>
                <a:cs typeface="+mn-cs"/>
              </a:rPr>
              <a:t> e </a:t>
            </a:r>
            <a:r>
              <a:rPr lang="pt-BR" sz="1200" b="1" i="0" u="none" strike="noStrike" kern="1200" baseline="0" dirty="0">
                <a:solidFill>
                  <a:schemeClr val="tx1"/>
                </a:solidFill>
                <a:latin typeface="+mn-lt"/>
                <a:ea typeface="+mn-ea"/>
                <a:cs typeface="+mn-cs"/>
              </a:rPr>
              <a:t>$A1</a:t>
            </a:r>
            <a:r>
              <a:rPr lang="pt-BR" sz="1200" b="0" i="0" u="none" strike="noStrike" kern="1200" baseline="0" dirty="0">
                <a:solidFill>
                  <a:schemeClr val="tx1"/>
                </a:solidFill>
                <a:latin typeface="+mn-lt"/>
                <a:ea typeface="+mn-ea"/>
                <a:cs typeface="+mn-cs"/>
              </a:rPr>
              <a:t>.</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14</a:t>
            </a:fld>
            <a:endParaRPr lang="pt-BR" dirty="0"/>
          </a:p>
        </p:txBody>
      </p:sp>
    </p:spTree>
    <p:extLst>
      <p:ext uri="{BB962C8B-B14F-4D97-AF65-F5344CB8AC3E}">
        <p14:creationId xmlns:p14="http://schemas.microsoft.com/office/powerpoint/2010/main" val="300797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Apresente para os alunos a alteração de referência ao ser preenchida para baixo, direita, esquerda e para cima.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Verifique que a referência não é alterada, consequentemente, o valor</a:t>
            </a:r>
            <a:r>
              <a:rPr lang="pt-BR" baseline="0" dirty="0" smtClean="0"/>
              <a:t> contido na célula continua o mesmo em todas as células copiadas.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Esta referência é fixa, ela é totalmente bloqueada,</a:t>
            </a:r>
            <a:r>
              <a:rPr lang="pt-BR" baseline="0" dirty="0" smtClean="0"/>
              <a:t> tanto para as linhas quanto para as colunas</a:t>
            </a:r>
            <a:r>
              <a:rPr lang="pt-BR" dirty="0" smtClean="0"/>
              <a:t>.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15</a:t>
            </a:fld>
            <a:endParaRPr lang="pt-BR" dirty="0"/>
          </a:p>
        </p:txBody>
      </p:sp>
    </p:spTree>
    <p:extLst>
      <p:ext uri="{BB962C8B-B14F-4D97-AF65-F5344CB8AC3E}">
        <p14:creationId xmlns:p14="http://schemas.microsoft.com/office/powerpoint/2010/main" val="276215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Aqui também temos uma animação de macro nos botões. Execute para exemplificar como a cópia de referências é feita nas células, com a referência absoluta.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16</a:t>
            </a:fld>
            <a:endParaRPr lang="pt-BR" dirty="0"/>
          </a:p>
        </p:txBody>
      </p:sp>
    </p:spTree>
    <p:extLst>
      <p:ext uri="{BB962C8B-B14F-4D97-AF65-F5344CB8AC3E}">
        <p14:creationId xmlns:p14="http://schemas.microsoft.com/office/powerpoint/2010/main" val="294578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u="none" strike="noStrike" kern="1200" baseline="0" dirty="0" smtClean="0">
                <a:solidFill>
                  <a:schemeClr val="tx1"/>
                </a:solidFill>
                <a:latin typeface="+mn-lt"/>
                <a:ea typeface="+mn-ea"/>
                <a:cs typeface="+mn-cs"/>
              </a:rPr>
              <a:t>Referência Mista </a:t>
            </a:r>
            <a:r>
              <a:rPr lang="pt-BR" sz="1200" b="1" i="0" u="none" strike="noStrike" kern="1200" baseline="0" dirty="0">
                <a:solidFill>
                  <a:schemeClr val="tx1"/>
                </a:solidFill>
                <a:latin typeface="+mn-lt"/>
                <a:ea typeface="+mn-ea"/>
                <a:cs typeface="+mn-cs"/>
              </a:rPr>
              <a:t>– coluna:  </a:t>
            </a:r>
            <a:endParaRPr lang="pt-BR" sz="1200" b="1"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Neste tipo de referência, </a:t>
            </a:r>
            <a:r>
              <a:rPr lang="pt-BR" sz="1200" b="0" i="0" u="none" strike="noStrike" kern="1200" baseline="0" dirty="0">
                <a:solidFill>
                  <a:schemeClr val="tx1"/>
                </a:solidFill>
                <a:latin typeface="+mn-lt"/>
                <a:ea typeface="+mn-ea"/>
                <a:cs typeface="+mn-cs"/>
              </a:rPr>
              <a:t>somente a coluna está fixa. O endereço misto tem um cifrão ($) antes da referência da coluna. Por </a:t>
            </a:r>
            <a:r>
              <a:rPr lang="pt-BR" sz="1200" b="0" i="0" u="none" strike="noStrike" kern="1200" baseline="0" dirty="0" smtClean="0">
                <a:solidFill>
                  <a:schemeClr val="tx1"/>
                </a:solidFill>
                <a:latin typeface="+mn-lt"/>
                <a:ea typeface="+mn-ea"/>
                <a:cs typeface="+mn-cs"/>
              </a:rPr>
              <a:t>exemplo: $</a:t>
            </a:r>
            <a:r>
              <a:rPr lang="pt-BR" sz="1200" b="0" i="0" u="none" strike="noStrike" kern="1200" baseline="0" dirty="0">
                <a:solidFill>
                  <a:schemeClr val="tx1"/>
                </a:solidFill>
                <a:latin typeface="+mn-lt"/>
                <a:ea typeface="+mn-ea"/>
                <a:cs typeface="+mn-cs"/>
              </a:rPr>
              <a:t>G2, o cifrão fixa apenas a </a:t>
            </a:r>
            <a:r>
              <a:rPr lang="pt-BR" sz="1200" b="0" i="0" u="none" strike="noStrike" kern="1200" baseline="0" dirty="0" smtClean="0">
                <a:solidFill>
                  <a:schemeClr val="tx1"/>
                </a:solidFill>
                <a:latin typeface="+mn-lt"/>
                <a:ea typeface="+mn-ea"/>
                <a:cs typeface="+mn-cs"/>
              </a:rPr>
              <a:t>coluna, já </a:t>
            </a:r>
            <a:r>
              <a:rPr lang="pt-BR" sz="1200" b="0" i="0" u="none" strike="noStrike" kern="1200" baseline="0" dirty="0">
                <a:solidFill>
                  <a:schemeClr val="tx1"/>
                </a:solidFill>
                <a:latin typeface="+mn-lt"/>
                <a:ea typeface="+mn-ea"/>
                <a:cs typeface="+mn-cs"/>
              </a:rPr>
              <a:t>em G$2, o cifrão fixa apenas a linha. </a:t>
            </a:r>
          </a:p>
          <a:p>
            <a:r>
              <a:rPr lang="pt-BR" sz="1200" b="0" i="0" u="none" strike="noStrike" kern="1200" baseline="0" dirty="0">
                <a:solidFill>
                  <a:schemeClr val="tx1"/>
                </a:solidFill>
                <a:latin typeface="+mn-lt"/>
                <a:ea typeface="+mn-ea"/>
                <a:cs typeface="+mn-cs"/>
              </a:rPr>
              <a:t>Como as referências anteriores foram vistas como “livres” e “fixas”, esta pode ser “semifixa”.</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O célula deste tipo de </a:t>
            </a:r>
            <a:r>
              <a:rPr lang="pt-BR" sz="1200" b="0" i="0" u="none" strike="noStrike" kern="1200" baseline="0" dirty="0" smtClean="0">
                <a:solidFill>
                  <a:schemeClr val="tx1"/>
                </a:solidFill>
                <a:latin typeface="+mn-lt"/>
                <a:ea typeface="+mn-ea"/>
                <a:cs typeface="+mn-cs"/>
              </a:rPr>
              <a:t>referência </a:t>
            </a:r>
            <a:r>
              <a:rPr lang="pt-BR" sz="1200" b="0" i="0" u="none" strike="noStrike" kern="1200" baseline="0" dirty="0">
                <a:solidFill>
                  <a:schemeClr val="tx1"/>
                </a:solidFill>
                <a:latin typeface="+mn-lt"/>
                <a:ea typeface="+mn-ea"/>
                <a:cs typeface="+mn-cs"/>
              </a:rPr>
              <a:t>permite que o conteúdo seja alterado se puxar a alça de preenchimento para baixo ou para cima, porque a linha está livre; mas, não permite alterar o conteúdo se puxar a alça de preenchimento para o lado esquerdo ou direito, porque a coluna está </a:t>
            </a:r>
            <a:r>
              <a:rPr lang="pt-BR" sz="1200" b="0" i="0" u="none" strike="noStrike" kern="1200" baseline="0" dirty="0" smtClean="0">
                <a:solidFill>
                  <a:schemeClr val="tx1"/>
                </a:solidFill>
                <a:latin typeface="+mn-lt"/>
                <a:ea typeface="+mn-ea"/>
                <a:cs typeface="+mn-cs"/>
              </a:rPr>
              <a:t>fixa </a:t>
            </a:r>
            <a:r>
              <a:rPr lang="pt-BR" sz="1200" b="0" i="0" u="none" strike="noStrike" kern="1200" baseline="0" dirty="0">
                <a:solidFill>
                  <a:schemeClr val="tx1"/>
                </a:solidFill>
                <a:latin typeface="+mn-lt"/>
                <a:ea typeface="+mn-ea"/>
                <a:cs typeface="+mn-cs"/>
              </a:rPr>
              <a:t>(travada). </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17</a:t>
            </a:fld>
            <a:endParaRPr lang="pt-BR" dirty="0"/>
          </a:p>
        </p:txBody>
      </p:sp>
    </p:spTree>
    <p:extLst>
      <p:ext uri="{BB962C8B-B14F-4D97-AF65-F5344CB8AC3E}">
        <p14:creationId xmlns:p14="http://schemas.microsoft.com/office/powerpoint/2010/main" val="226852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Aponte aos alunos a alteração de referência ao ser preenchida para baixo, direita, esquerda e para cima.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Verifique que as referências na linha 6 mantêm-se as</a:t>
            </a:r>
            <a:r>
              <a:rPr lang="pt-BR" baseline="0" dirty="0" smtClean="0"/>
              <a:t> mesmas, porque a coluna foi travada e a linha apesar de estar livre, todo preenchimento está sendo na linha 6. Já, na coluna M as referências alteram porque a linha não foi fixada.</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Esta referência é semifixa, nela</a:t>
            </a:r>
            <a:r>
              <a:rPr lang="pt-BR" baseline="0" dirty="0" smtClean="0"/>
              <a:t> a coluna é fixa e a linha é livre</a:t>
            </a:r>
            <a:r>
              <a:rPr lang="pt-BR" dirty="0" smtClean="0"/>
              <a:t>.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18</a:t>
            </a:fld>
            <a:endParaRPr lang="pt-BR" dirty="0"/>
          </a:p>
        </p:txBody>
      </p:sp>
    </p:spTree>
    <p:extLst>
      <p:ext uri="{BB962C8B-B14F-4D97-AF65-F5344CB8AC3E}">
        <p14:creationId xmlns:p14="http://schemas.microsoft.com/office/powerpoint/2010/main" val="1151977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Aqui temos uma animação de macro nos botões. Execute para exemplificar como a cópia de referências é feita nas células, com a referência mista por coluna.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19</a:t>
            </a:fld>
            <a:endParaRPr lang="pt-BR" dirty="0"/>
          </a:p>
        </p:txBody>
      </p:sp>
    </p:spTree>
    <p:extLst>
      <p:ext uri="{BB962C8B-B14F-4D97-AF65-F5344CB8AC3E}">
        <p14:creationId xmlns:p14="http://schemas.microsoft.com/office/powerpoint/2010/main" val="209640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Relembre os inúmeros benefícios pessoais e profissionais que o aluno irá adquirir ao frequentar as oficinas.</a:t>
            </a:r>
          </a:p>
          <a:p>
            <a:r>
              <a:rPr lang="pt-BR" dirty="0"/>
              <a:t>Enfatizar</a:t>
            </a:r>
            <a:r>
              <a:rPr lang="pt-BR" baseline="0" dirty="0"/>
              <a:t> a necessidade de, pelo menos, 75% de presença em CADA oficina para que recebam as horas complementares. </a:t>
            </a:r>
          </a:p>
          <a:p>
            <a:r>
              <a:rPr lang="pt-BR" dirty="0"/>
              <a:t>Aqui</a:t>
            </a:r>
            <a:r>
              <a:rPr lang="pt-BR" baseline="0" dirty="0"/>
              <a:t> será mostrado todos os benefícios que há em vir paras as oficinas. </a:t>
            </a:r>
          </a:p>
          <a:p>
            <a:endParaRPr lang="pt-BR" baseline="0" dirty="0"/>
          </a:p>
          <a:p>
            <a:pPr marL="171450" indent="-171450">
              <a:buFontTx/>
              <a:buChar char="-"/>
            </a:pPr>
            <a:r>
              <a:rPr lang="pt-BR" b="1" baseline="0" dirty="0"/>
              <a:t>Desenvolvimento da capacidade de falar em publico</a:t>
            </a:r>
            <a:r>
              <a:rPr lang="pt-BR" baseline="0" dirty="0"/>
              <a:t>: aqui você terá o gancho para falar do Channel 9, português bem empregado e PowerPoint;</a:t>
            </a:r>
            <a:endParaRPr lang="pt-BR" b="0" baseline="0" dirty="0"/>
          </a:p>
          <a:p>
            <a:pPr marL="171450" indent="-171450">
              <a:buFontTx/>
              <a:buChar char="-"/>
            </a:pPr>
            <a:r>
              <a:rPr lang="pt-BR" b="1" baseline="0" dirty="0"/>
              <a:t>Diferencial para o mercado de trabalho: </a:t>
            </a:r>
            <a:r>
              <a:rPr lang="pt-BR" b="0" baseline="0" dirty="0"/>
              <a:t> aqui você também vai puxar sobre o assunto empregabilidade o qual foi abordado nos slides anteriores e sobre a ligação das Oficinas com o Projeto Integrador semestral.</a:t>
            </a:r>
          </a:p>
          <a:p>
            <a:pPr marL="171450" indent="-171450">
              <a:buFontTx/>
              <a:buChar char="-"/>
            </a:pPr>
            <a:r>
              <a:rPr lang="pt-BR" b="1" baseline="0" dirty="0"/>
              <a:t>Horas complementares: </a:t>
            </a:r>
            <a:r>
              <a:rPr lang="pt-BR" b="0" baseline="0" dirty="0"/>
              <a:t>falar pra o aluno sobre as horas complementares e reforçar que só será ganho com </a:t>
            </a:r>
            <a:r>
              <a:rPr lang="pt-BR" b="1" baseline="0" dirty="0"/>
              <a:t>75% de presença</a:t>
            </a:r>
            <a:r>
              <a:rPr lang="pt-BR" b="0" baseline="0" dirty="0"/>
              <a:t>.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a:t>
            </a:fld>
            <a:endParaRPr lang="pt-BR" dirty="0"/>
          </a:p>
        </p:txBody>
      </p:sp>
    </p:spTree>
    <p:extLst>
      <p:ext uri="{BB962C8B-B14F-4D97-AF65-F5344CB8AC3E}">
        <p14:creationId xmlns:p14="http://schemas.microsoft.com/office/powerpoint/2010/main" val="9718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u="none" strike="noStrike" kern="1200" baseline="0" dirty="0" smtClean="0">
                <a:solidFill>
                  <a:schemeClr val="tx1"/>
                </a:solidFill>
                <a:latin typeface="+mn-lt"/>
                <a:ea typeface="+mn-ea"/>
                <a:cs typeface="+mn-cs"/>
              </a:rPr>
              <a:t>Referência Mista </a:t>
            </a:r>
            <a:r>
              <a:rPr lang="pt-BR" sz="1200" b="1" i="0" u="none" strike="noStrike" kern="1200" baseline="0" dirty="0">
                <a:solidFill>
                  <a:schemeClr val="tx1"/>
                </a:solidFill>
                <a:latin typeface="+mn-lt"/>
                <a:ea typeface="+mn-ea"/>
                <a:cs typeface="+mn-cs"/>
              </a:rPr>
              <a:t>- linha: </a:t>
            </a:r>
            <a:endParaRPr lang="pt-BR" sz="1200" b="1"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Neste tipo de referência, </a:t>
            </a:r>
            <a:r>
              <a:rPr lang="pt-BR" sz="1200" b="0" i="0" u="none" strike="noStrike" kern="1200" baseline="0" dirty="0">
                <a:solidFill>
                  <a:schemeClr val="tx1"/>
                </a:solidFill>
                <a:latin typeface="+mn-lt"/>
                <a:ea typeface="+mn-ea"/>
                <a:cs typeface="+mn-cs"/>
              </a:rPr>
              <a:t>somente a linha está fixa. O endereço misto tem um cifrão ($) antes da referência da linha. Por exemplo, em G$2, o cifrão fixa apenas a linha. Já em $G2, o cifrão fixa apenas a coluna.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A </a:t>
            </a:r>
            <a:r>
              <a:rPr lang="pt-BR" sz="1200" b="0" i="0" u="none" strike="noStrike" kern="1200" baseline="0" dirty="0">
                <a:solidFill>
                  <a:schemeClr val="tx1"/>
                </a:solidFill>
                <a:latin typeface="+mn-lt"/>
                <a:ea typeface="+mn-ea"/>
                <a:cs typeface="+mn-cs"/>
              </a:rPr>
              <a:t>célula deste tipo de </a:t>
            </a:r>
            <a:r>
              <a:rPr lang="pt-BR" sz="1200" b="0" i="0" u="none" strike="noStrike" kern="1200" baseline="0" dirty="0" smtClean="0">
                <a:solidFill>
                  <a:schemeClr val="tx1"/>
                </a:solidFill>
                <a:latin typeface="+mn-lt"/>
                <a:ea typeface="+mn-ea"/>
                <a:cs typeface="+mn-cs"/>
              </a:rPr>
              <a:t>referência </a:t>
            </a:r>
            <a:r>
              <a:rPr lang="pt-BR" sz="1200" b="0" i="0" u="none" strike="noStrike" kern="1200" baseline="0" dirty="0">
                <a:solidFill>
                  <a:schemeClr val="tx1"/>
                </a:solidFill>
                <a:latin typeface="+mn-lt"/>
                <a:ea typeface="+mn-ea"/>
                <a:cs typeface="+mn-cs"/>
              </a:rPr>
              <a:t>permite que o conteúdo seja alterado se puxar a alça de preenchimento para o lado esquerdo ou direito, porque a coluna está livre; mas, não permite alterar o conteúdo se puxar a alça de preenchimento para baixo ou para cima, porque a linha está fixada (travada).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20</a:t>
            </a:fld>
            <a:endParaRPr lang="pt-BR" dirty="0"/>
          </a:p>
        </p:txBody>
      </p:sp>
    </p:spTree>
    <p:extLst>
      <p:ext uri="{BB962C8B-B14F-4D97-AF65-F5344CB8AC3E}">
        <p14:creationId xmlns:p14="http://schemas.microsoft.com/office/powerpoint/2010/main" val="299378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Aponte aos alunos a alteração de referência ao ser preenchida para baixo, direita, esquerda e para cima.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Verifique que as referências na coluna</a:t>
            </a:r>
            <a:r>
              <a:rPr lang="pt-BR" baseline="0" dirty="0" smtClean="0"/>
              <a:t> M</a:t>
            </a:r>
            <a:r>
              <a:rPr lang="pt-BR" dirty="0" smtClean="0"/>
              <a:t> mantêm-se as</a:t>
            </a:r>
            <a:r>
              <a:rPr lang="pt-BR" baseline="0" dirty="0" smtClean="0"/>
              <a:t> mesmas, porque a linha 6 foi travada.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Esta referência é semifixa, nela</a:t>
            </a:r>
            <a:r>
              <a:rPr lang="pt-BR" baseline="0" dirty="0" smtClean="0"/>
              <a:t> a linha é fixa e a coluna é livre</a:t>
            </a:r>
            <a:r>
              <a:rPr lang="pt-BR" dirty="0" smtClean="0"/>
              <a:t>.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21</a:t>
            </a:fld>
            <a:endParaRPr lang="pt-BR" dirty="0"/>
          </a:p>
        </p:txBody>
      </p:sp>
    </p:spTree>
    <p:extLst>
      <p:ext uri="{BB962C8B-B14F-4D97-AF65-F5344CB8AC3E}">
        <p14:creationId xmlns:p14="http://schemas.microsoft.com/office/powerpoint/2010/main" val="3148314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Aqui temos uma animação de macro nos botões. Execute para exemplificar como a cópia de referências é feita nas células, com a referência mista por linha. </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22</a:t>
            </a:fld>
            <a:endParaRPr lang="pt-BR" dirty="0"/>
          </a:p>
        </p:txBody>
      </p:sp>
    </p:spTree>
    <p:extLst>
      <p:ext uri="{BB962C8B-B14F-4D97-AF65-F5344CB8AC3E}">
        <p14:creationId xmlns:p14="http://schemas.microsoft.com/office/powerpoint/2010/main" val="2737120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Abra o </a:t>
            </a:r>
            <a:r>
              <a:rPr lang="pt-BR" dirty="0" smtClean="0"/>
              <a:t>arquivo “05 – Excel I</a:t>
            </a:r>
            <a:r>
              <a:rPr lang="pt-BR" baseline="0" dirty="0" smtClean="0"/>
              <a:t> – Exercícios”</a:t>
            </a:r>
            <a:r>
              <a:rPr lang="pt-BR" dirty="0" smtClean="0"/>
              <a:t> </a:t>
            </a:r>
            <a:r>
              <a:rPr lang="pt-BR" dirty="0"/>
              <a:t>do Excel com os alunos</a:t>
            </a:r>
            <a:r>
              <a:rPr lang="pt-BR" baseline="0" dirty="0"/>
              <a:t> para que </a:t>
            </a:r>
            <a:r>
              <a:rPr lang="pt-BR" baseline="0" dirty="0" smtClean="0"/>
              <a:t>possam </a:t>
            </a:r>
            <a:r>
              <a:rPr lang="pt-BR" baseline="0" dirty="0"/>
              <a:t>revisar na prática o conteúdo.</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23</a:t>
            </a:fld>
            <a:endParaRPr lang="pt-BR" dirty="0"/>
          </a:p>
        </p:txBody>
      </p:sp>
    </p:spTree>
    <p:extLst>
      <p:ext uri="{BB962C8B-B14F-4D97-AF65-F5344CB8AC3E}">
        <p14:creationId xmlns:p14="http://schemas.microsoft.com/office/powerpoint/2010/main" val="2781503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r>
              <a:rPr lang="pt-BR" baseline="0" dirty="0"/>
              <a:t> informe aos alunos o tema da próxima Oficina.</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 </a:t>
            </a:r>
            <a:r>
              <a:rPr lang="pt-BR" dirty="0"/>
              <a:t>Finalize a </a:t>
            </a:r>
            <a:r>
              <a:rPr lang="pt-BR" baseline="0" dirty="0"/>
              <a:t>oficina, agradecendo a participação!</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24</a:t>
            </a:fld>
            <a:endParaRPr lang="pt-BR" dirty="0"/>
          </a:p>
        </p:txBody>
      </p:sp>
    </p:spTree>
    <p:extLst>
      <p:ext uri="{BB962C8B-B14F-4D97-AF65-F5344CB8AC3E}">
        <p14:creationId xmlns:p14="http://schemas.microsoft.com/office/powerpoint/2010/main" val="205148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ESTE</a:t>
            </a:r>
            <a:r>
              <a:rPr lang="pt-BR" b="1" baseline="0" dirty="0"/>
              <a:t> SLIDE É DE USO EXCLUSIVO DOS MONITORES DE INGLÊS, ELE ESTÁ AQUI PARA SEU CONHECIMENTO.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baseline="0" dirty="0"/>
          </a:p>
          <a:p>
            <a:pPr>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Soma total de atraso na entrada e saída de uma das oficinas:</a:t>
            </a:r>
          </a:p>
          <a:p>
            <a:pPr lvl="1">
              <a:spcBef>
                <a:spcPts val="0"/>
              </a:spcBef>
              <a:buClr>
                <a:srgbClr val="0070C0"/>
              </a:buClr>
              <a:buFont typeface="Arial" panose="020B0604020202020204" pitchFamily="34" charset="0"/>
              <a:buChar char="•"/>
            </a:pPr>
            <a:r>
              <a:rPr lang="pt-BR" sz="2200" dirty="0">
                <a:solidFill>
                  <a:schemeClr val="tx1"/>
                </a:solidFill>
              </a:rPr>
              <a:t>Maior ou igual a </a:t>
            </a:r>
            <a:r>
              <a:rPr lang="pt-BR" sz="2200" b="1" dirty="0">
                <a:solidFill>
                  <a:schemeClr val="tx1"/>
                </a:solidFill>
              </a:rPr>
              <a:t>30 minutos </a:t>
            </a:r>
            <a:r>
              <a:rPr lang="pt-BR" sz="2200" dirty="0">
                <a:solidFill>
                  <a:schemeClr val="tx1"/>
                </a:solidFill>
              </a:rPr>
              <a:t>– Apenas </a:t>
            </a:r>
            <a:r>
              <a:rPr lang="pt-BR" sz="2200" b="1" dirty="0">
                <a:solidFill>
                  <a:schemeClr val="tx1"/>
                </a:solidFill>
              </a:rPr>
              <a:t>1</a:t>
            </a:r>
            <a:r>
              <a:rPr lang="pt-BR" sz="2200" dirty="0">
                <a:solidFill>
                  <a:schemeClr val="tx1"/>
                </a:solidFill>
              </a:rPr>
              <a:t> presença;</a:t>
            </a:r>
          </a:p>
          <a:p>
            <a:pPr lvl="1">
              <a:spcBef>
                <a:spcPts val="0"/>
              </a:spcBef>
              <a:buClr>
                <a:srgbClr val="0070C0"/>
              </a:buClr>
              <a:buFont typeface="Arial" panose="020B0604020202020204" pitchFamily="34" charset="0"/>
              <a:buChar char="•"/>
            </a:pPr>
            <a:r>
              <a:rPr lang="pt-BR" sz="2200" dirty="0">
                <a:solidFill>
                  <a:schemeClr val="tx1"/>
                </a:solidFill>
              </a:rPr>
              <a:t>Maior ou igual a </a:t>
            </a:r>
            <a:r>
              <a:rPr lang="pt-BR" sz="2200" b="1" dirty="0">
                <a:solidFill>
                  <a:schemeClr val="tx1"/>
                </a:solidFill>
              </a:rPr>
              <a:t>60 minutos </a:t>
            </a:r>
            <a:r>
              <a:rPr lang="pt-BR" sz="2200" dirty="0">
                <a:solidFill>
                  <a:schemeClr val="tx1"/>
                </a:solidFill>
              </a:rPr>
              <a:t>– Não receberá presença.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Monitor, </a:t>
            </a:r>
            <a:r>
              <a:rPr lang="pt-BR" b="0" dirty="0"/>
              <a:t>NÃO</a:t>
            </a:r>
            <a:r>
              <a:rPr lang="pt-BR" b="0" baseline="0" dirty="0"/>
              <a:t> INFORME A TOLERÂNCIA AO ALUNO, caso eles perguntem, informe que eles devem utilizar o bom senso uma vez que cada presença equivale a 50 minutos de Oficina. </a:t>
            </a:r>
            <a:endParaRPr lang="pt-BR" b="1"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3</a:t>
            </a:fld>
            <a:endParaRPr lang="pt-BR" dirty="0"/>
          </a:p>
        </p:txBody>
      </p:sp>
    </p:spTree>
    <p:extLst>
      <p:ext uri="{BB962C8B-B14F-4D97-AF65-F5344CB8AC3E}">
        <p14:creationId xmlns:p14="http://schemas.microsoft.com/office/powerpoint/2010/main" val="24119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ESTE</a:t>
            </a:r>
            <a:r>
              <a:rPr lang="pt-BR" b="1" baseline="0" dirty="0"/>
              <a:t> SLIDE É DE USO EXCLUSIVO DOS MONITORES DE INGLÊS, ELE ESTÁ AQUI PARA SEU CONHECIMENTO.</a:t>
            </a:r>
            <a:endParaRPr lang="pt-BR" b="1" dirty="0"/>
          </a:p>
          <a:p>
            <a:r>
              <a:rPr lang="pt-BR" dirty="0"/>
              <a:t>Monitor,</a:t>
            </a:r>
            <a:r>
              <a:rPr lang="pt-BR" baseline="0" dirty="0"/>
              <a:t> atenção! Apresente esse slide somente para as turmas do vespertino. </a:t>
            </a:r>
          </a:p>
          <a:p>
            <a:endParaRPr lang="pt-BR" baseline="0" dirty="0"/>
          </a:p>
          <a:p>
            <a:pPr>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Soma total de atraso na entrada e saída de uma das oficinas:</a:t>
            </a:r>
          </a:p>
          <a:p>
            <a:pPr lvl="1">
              <a:spcBef>
                <a:spcPts val="0"/>
              </a:spcBef>
              <a:buClr>
                <a:srgbClr val="0070C0"/>
              </a:buClr>
              <a:buFont typeface="Arial" panose="020B0604020202020204" pitchFamily="34" charset="0"/>
              <a:buChar char="•"/>
            </a:pPr>
            <a:r>
              <a:rPr lang="pt-BR" sz="2200" dirty="0">
                <a:solidFill>
                  <a:schemeClr val="tx1"/>
                </a:solidFill>
              </a:rPr>
              <a:t>Maior ou igual a </a:t>
            </a:r>
            <a:r>
              <a:rPr lang="pt-BR" sz="2200" b="1" dirty="0">
                <a:solidFill>
                  <a:schemeClr val="tx1"/>
                </a:solidFill>
              </a:rPr>
              <a:t>30 minutos </a:t>
            </a:r>
            <a:r>
              <a:rPr lang="pt-BR" sz="2200" dirty="0">
                <a:solidFill>
                  <a:schemeClr val="tx1"/>
                </a:solidFill>
              </a:rPr>
              <a:t>– Apenas </a:t>
            </a:r>
            <a:r>
              <a:rPr lang="pt-BR" sz="2200" b="1" dirty="0">
                <a:solidFill>
                  <a:schemeClr val="tx1"/>
                </a:solidFill>
              </a:rPr>
              <a:t>1</a:t>
            </a:r>
            <a:r>
              <a:rPr lang="pt-BR" sz="2200" dirty="0">
                <a:solidFill>
                  <a:schemeClr val="tx1"/>
                </a:solidFill>
              </a:rPr>
              <a:t> presença;</a:t>
            </a:r>
          </a:p>
          <a:p>
            <a:pPr lvl="1">
              <a:spcBef>
                <a:spcPts val="0"/>
              </a:spcBef>
              <a:buClr>
                <a:srgbClr val="0070C0"/>
              </a:buClr>
              <a:buFont typeface="Arial" panose="020B0604020202020204" pitchFamily="34" charset="0"/>
              <a:buChar char="•"/>
            </a:pPr>
            <a:r>
              <a:rPr lang="pt-BR" sz="2200" dirty="0">
                <a:solidFill>
                  <a:schemeClr val="tx1"/>
                </a:solidFill>
              </a:rPr>
              <a:t>Maior ou igual a </a:t>
            </a:r>
            <a:r>
              <a:rPr lang="pt-BR" sz="2200" b="1" dirty="0">
                <a:solidFill>
                  <a:schemeClr val="tx1"/>
                </a:solidFill>
              </a:rPr>
              <a:t>60 minutos </a:t>
            </a:r>
            <a:r>
              <a:rPr lang="pt-BR" sz="2200" dirty="0">
                <a:solidFill>
                  <a:schemeClr val="tx1"/>
                </a:solidFill>
              </a:rPr>
              <a:t>– Não receberá presença.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Monitor, </a:t>
            </a:r>
            <a:r>
              <a:rPr lang="pt-BR" b="0" dirty="0"/>
              <a:t>NÃO</a:t>
            </a:r>
            <a:r>
              <a:rPr lang="pt-BR" b="0" baseline="0" dirty="0"/>
              <a:t> INFORME A TOLERÂNCIA AO ALUNO, caso eles perguntem, informe que eles devem utilizar o bom senso uma vez que cada presença equivale a 50 minutos de Oficina. </a:t>
            </a:r>
            <a:endParaRPr lang="pt-BR" b="1"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4</a:t>
            </a:fld>
            <a:endParaRPr lang="pt-BR" dirty="0"/>
          </a:p>
        </p:txBody>
      </p:sp>
    </p:spTree>
    <p:extLst>
      <p:ext uri="{BB962C8B-B14F-4D97-AF65-F5344CB8AC3E}">
        <p14:creationId xmlns:p14="http://schemas.microsoft.com/office/powerpoint/2010/main" val="236756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ESTE</a:t>
            </a:r>
            <a:r>
              <a:rPr lang="pt-BR" b="1" baseline="0" dirty="0"/>
              <a:t> SLIDE É DE USO EXCLUSIVO DOS MONITORES DE INGLÊS, ELE ESTÁ AQUI PARA SEU CONHECIMENTO.</a:t>
            </a:r>
            <a:endParaRPr lang="pt-BR" dirty="0"/>
          </a:p>
          <a:p>
            <a:endParaRPr lang="pt-BR" dirty="0"/>
          </a:p>
          <a:p>
            <a:r>
              <a:rPr lang="pt-BR" dirty="0"/>
              <a:t>Monitor,</a:t>
            </a:r>
            <a:r>
              <a:rPr lang="pt-BR" baseline="0" dirty="0"/>
              <a:t> fale sobre como poderá ser feita a entrega de atestados e o abono de faltas.</a:t>
            </a:r>
          </a:p>
          <a:p>
            <a:endParaRPr lang="pt-BR" baseline="0" dirty="0"/>
          </a:p>
          <a:p>
            <a:pPr marL="171450" indent="-171450">
              <a:buFontTx/>
              <a:buChar char="-"/>
            </a:pPr>
            <a:r>
              <a:rPr lang="pt-BR" baseline="0" dirty="0"/>
              <a:t>Atestado deve ser entregue à secretaria dentre um prazo máximo de 48 horas.</a:t>
            </a:r>
          </a:p>
          <a:p>
            <a:pPr marL="171450" indent="-171450">
              <a:buFontTx/>
              <a:buChar char="-"/>
            </a:pPr>
            <a:r>
              <a:rPr lang="pt-BR" baseline="0" dirty="0"/>
              <a:t>Depois da entrega do documento, a secretaria dá ao aluno um protocolo de recebimento e verifica, posteriormente, em um período de uma semana, a autenticidade do documento.</a:t>
            </a:r>
          </a:p>
          <a:p>
            <a:pPr marL="171450" indent="-171450">
              <a:buFontTx/>
              <a:buChar char="-"/>
            </a:pPr>
            <a:r>
              <a:rPr lang="pt-BR" baseline="0" dirty="0"/>
              <a:t>O aluno, após receber o protocolo, tem então 2 semanas (2 oficinas) para entregá-la ao monitor.</a:t>
            </a:r>
          </a:p>
          <a:p>
            <a:pPr marL="171450" indent="-171450">
              <a:buFontTx/>
              <a:buChar char="-"/>
            </a:pPr>
            <a:r>
              <a:rPr lang="pt-BR" baseline="0" dirty="0"/>
              <a:t>Você (monitor) entregará o protocolo para o instrutor, colocando no verso do protocolo e em letra de forma, o nome, RA, sala, curso, turma e série do(a) aluno(a).</a:t>
            </a:r>
          </a:p>
          <a:p>
            <a:pPr marL="171450" indent="-171450">
              <a:buFontTx/>
              <a:buChar char="-"/>
            </a:pPr>
            <a:endParaRPr lang="pt-BR" baseline="0" dirty="0"/>
          </a:p>
          <a:p>
            <a:pPr marL="0" indent="0">
              <a:buFontTx/>
              <a:buNone/>
            </a:pPr>
            <a:r>
              <a:rPr lang="pt-BR" baseline="0" dirty="0"/>
              <a:t>Informações para o aluno:</a:t>
            </a:r>
          </a:p>
          <a:p>
            <a:pPr marL="0" indent="0">
              <a:buFontTx/>
              <a:buNone/>
            </a:pPr>
            <a:r>
              <a:rPr lang="pt-BR" baseline="0" dirty="0"/>
              <a:t>O atestado entregue à secretaria deve ser original.</a:t>
            </a:r>
          </a:p>
          <a:p>
            <a:pPr marL="0" indent="0">
              <a:buFontTx/>
              <a:buNone/>
            </a:pPr>
            <a:r>
              <a:rPr lang="pt-BR" baseline="0" dirty="0"/>
              <a:t>O aluno pode abonar, no máximo, 2 presenças perdidas.</a:t>
            </a:r>
          </a:p>
          <a:p>
            <a:pPr marL="0" indent="0">
              <a:buFontTx/>
              <a:buNone/>
            </a:pPr>
            <a:r>
              <a:rPr lang="pt-BR" baseline="0" dirty="0"/>
              <a:t>Casos excepcionais apenas com autorização do(a) coordenador(a), registrado por e-mail aos instrutores da unidades e turno.</a:t>
            </a:r>
          </a:p>
          <a:p>
            <a:endParaRPr lang="pt-BR" dirty="0"/>
          </a:p>
          <a:p>
            <a:r>
              <a:rPr lang="pt-BR" dirty="0"/>
              <a:t>Obs.: Atenção ao prazo</a:t>
            </a:r>
            <a:r>
              <a:rPr lang="pt-BR" baseline="0" dirty="0"/>
              <a:t> de 48 horas de entrega do atestado. A contagem inicia a partir do primeiro dia de licença. Caso não seja possível entregar nesse prazo, solicitar que outra pessoa faça a entrega.</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5</a:t>
            </a:fld>
            <a:endParaRPr lang="pt-BR" dirty="0"/>
          </a:p>
        </p:txBody>
      </p:sp>
    </p:spTree>
    <p:extLst>
      <p:ext uri="{BB962C8B-B14F-4D97-AF65-F5344CB8AC3E}">
        <p14:creationId xmlns:p14="http://schemas.microsoft.com/office/powerpoint/2010/main" val="323801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ESTE</a:t>
            </a:r>
            <a:r>
              <a:rPr lang="pt-BR" b="1" baseline="0" dirty="0"/>
              <a:t> SLIDE É DE USO EXCLUSIVO DOS MONITORES DE INGLÊS, ELE ESTÁ AQUI PARA SEU CONHECIMENTO.</a:t>
            </a:r>
            <a:endParaRPr lang="pt-BR" b="1" dirty="0"/>
          </a:p>
          <a:p>
            <a:endParaRPr lang="pt-BR" dirty="0"/>
          </a:p>
          <a:p>
            <a:r>
              <a:rPr lang="pt-BR" dirty="0"/>
              <a:t>Apresente</a:t>
            </a:r>
            <a:r>
              <a:rPr lang="pt-BR" baseline="0" dirty="0"/>
              <a:t> ao aluno o modelo de lista utilizado nas Oficinas. </a:t>
            </a:r>
          </a:p>
          <a:p>
            <a:r>
              <a:rPr lang="pt-BR" baseline="0" dirty="0"/>
              <a:t>Atenção! Oriente os alunos a respeitarem o espaço e a manterem um padrão de assinatura. A lista é um documento e será arquivada para casos futuros. </a:t>
            </a:r>
          </a:p>
          <a:p>
            <a:r>
              <a:rPr lang="pt-BR" baseline="0" dirty="0"/>
              <a:t>Peça para que sempre verifiquem o Nome, RA e assine no espaço referente a data corretamente. </a:t>
            </a:r>
          </a:p>
          <a:p>
            <a:r>
              <a:rPr lang="pt-BR" baseline="0" dirty="0"/>
              <a:t>Fale sobre o risco de assinar para o colega. A partir do momento que você assina para outra pessoa, se torna álibi dela em qualquer circunstância, poderá até responder judicialmente por isso. </a:t>
            </a:r>
          </a:p>
          <a:p>
            <a:endParaRPr lang="pt-BR" baseline="0" dirty="0"/>
          </a:p>
          <a:p>
            <a:r>
              <a:rPr lang="pt-BR" baseline="0" dirty="0"/>
              <a:t>Obs.: A assinatura é de responsabilidade do aluno, caso ele esqueça de assinar no dia de Oficina, não terá o direito de assinar futuramente. Os nomes que forem assinados por cima do marca texto (marcação de falta), não serão considerados.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6</a:t>
            </a:fld>
            <a:endParaRPr lang="pt-BR" dirty="0"/>
          </a:p>
        </p:txBody>
      </p:sp>
    </p:spTree>
    <p:extLst>
      <p:ext uri="{BB962C8B-B14F-4D97-AF65-F5344CB8AC3E}">
        <p14:creationId xmlns:p14="http://schemas.microsoft.com/office/powerpoint/2010/main" val="138481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dirty="0"/>
              <a:t>Apresente a oficina de hoje para a turma!</a:t>
            </a:r>
          </a:p>
          <a:p>
            <a:pPr algn="just"/>
            <a:endParaRPr lang="pt-B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pt-BR" b="1" dirty="0"/>
              <a:t>Oficina </a:t>
            </a:r>
            <a:r>
              <a:rPr lang="pt-BR" b="1" dirty="0" smtClean="0"/>
              <a:t>05 </a:t>
            </a:r>
            <a:r>
              <a:rPr lang="pt-BR" b="1" dirty="0"/>
              <a:t>– </a:t>
            </a:r>
            <a:r>
              <a:rPr lang="pt-BR" sz="1200" b="1" dirty="0" smtClean="0">
                <a:ln w="3175">
                  <a:noFill/>
                </a:ln>
                <a:solidFill>
                  <a:schemeClr val="bg1"/>
                </a:solidFill>
                <a:effectLst>
                  <a:outerShdw blurRad="38100" dist="38100" dir="2700000" algn="tl">
                    <a:srgbClr val="000000">
                      <a:alpha val="43137"/>
                    </a:srgbClr>
                  </a:outerShdw>
                </a:effectLst>
                <a:cs typeface="Andalus" panose="02020603050405020304" pitchFamily="18" charset="-78"/>
              </a:rPr>
              <a:t>Tipos de referência.</a:t>
            </a:r>
            <a:endParaRPr lang="pt-BR" sz="1200" b="1" dirty="0">
              <a:ln w="3175">
                <a:noFill/>
              </a:ln>
              <a:solidFill>
                <a:schemeClr val="bg1"/>
              </a:solidFill>
              <a:effectLst>
                <a:outerShdw blurRad="38100" dist="38100" dir="2700000" algn="tl">
                  <a:srgbClr val="000000">
                    <a:alpha val="43137"/>
                  </a:srgbClr>
                </a:outerShdw>
              </a:effectLst>
              <a:cs typeface="Andalus" panose="02020603050405020304" pitchFamily="18" charset="-78"/>
            </a:endParaRPr>
          </a:p>
          <a:p>
            <a:pPr algn="just"/>
            <a:endParaRPr lang="pt-BR" b="1" dirty="0"/>
          </a:p>
          <a:p>
            <a:r>
              <a:rPr lang="pt-BR" b="0" baseline="0" dirty="0"/>
              <a:t>Nesta oficina será ensinado aos alunos </a:t>
            </a:r>
            <a:r>
              <a:rPr lang="pt-BR" b="0" baseline="0" dirty="0" smtClean="0"/>
              <a:t>os tipos de referência no Excel. Já foi trabalhado até o momento a referência simples e o intervalo nomeado. Ensine os conceitos e o uso das referências relativa (simples), absoluta e mista.</a:t>
            </a:r>
            <a:endParaRPr lang="pt-BR" b="0" baseline="0" dirty="0"/>
          </a:p>
          <a:p>
            <a:endParaRPr lang="pt-BR" b="0" baseline="0" dirty="0"/>
          </a:p>
          <a:p>
            <a:r>
              <a:rPr lang="pt-BR" b="0" baseline="0" dirty="0"/>
              <a:t>Durante a apresentação dos slides, realize na prática cada recurso mencionado neste material.</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7</a:t>
            </a:fld>
            <a:endParaRPr lang="pt-BR" dirty="0"/>
          </a:p>
        </p:txBody>
      </p:sp>
    </p:spTree>
    <p:extLst>
      <p:ext uri="{BB962C8B-B14F-4D97-AF65-F5344CB8AC3E}">
        <p14:creationId xmlns:p14="http://schemas.microsoft.com/office/powerpoint/2010/main" val="2779305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Caro</a:t>
            </a:r>
            <a:r>
              <a:rPr lang="pt-BR" baseline="0" dirty="0" smtClean="0"/>
              <a:t> monitor, </a:t>
            </a:r>
            <a:r>
              <a:rPr lang="pt-BR" baseline="0" dirty="0" smtClean="0"/>
              <a:t>a</a:t>
            </a:r>
            <a:r>
              <a:rPr lang="pt-BR" dirty="0" smtClean="0"/>
              <a:t>presente </a:t>
            </a:r>
            <a:r>
              <a:rPr lang="pt-BR" dirty="0"/>
              <a:t>aos alunos as opções</a:t>
            </a:r>
            <a:r>
              <a:rPr lang="pt-BR" baseline="0" dirty="0"/>
              <a:t> da </a:t>
            </a:r>
            <a:r>
              <a:rPr lang="pt-BR" b="1" baseline="0" dirty="0"/>
              <a:t>guia “Exibição”</a:t>
            </a:r>
            <a:r>
              <a:rPr lang="pt-BR" b="0" baseline="0" dirty="0"/>
              <a:t>.</a:t>
            </a:r>
            <a:r>
              <a:rPr lang="pt-BR" b="1" baseline="0" dirty="0"/>
              <a:t> </a:t>
            </a:r>
            <a:r>
              <a:rPr lang="pt-BR" baseline="0" dirty="0"/>
              <a:t>Apresente a régua, as linhas de grades, a barra de fórmulas e os títulos. </a:t>
            </a:r>
          </a:p>
          <a:p>
            <a:r>
              <a:rPr lang="pt-BR" dirty="0"/>
              <a:t>Estas opções podem ser habilitadas</a:t>
            </a:r>
            <a:r>
              <a:rPr lang="pt-BR" baseline="0" dirty="0"/>
              <a:t> ou desabilitadas, porém a “Régua” está desativada para essa ação, pois ela somente é ativa no modo de visualização “Layout de Página”.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8</a:t>
            </a:fld>
            <a:endParaRPr lang="pt-BR" dirty="0"/>
          </a:p>
        </p:txBody>
      </p:sp>
    </p:spTree>
    <p:extLst>
      <p:ext uri="{BB962C8B-B14F-4D97-AF65-F5344CB8AC3E}">
        <p14:creationId xmlns:p14="http://schemas.microsoft.com/office/powerpoint/2010/main" val="254964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Mostre</a:t>
            </a:r>
            <a:r>
              <a:rPr lang="pt-BR" baseline="0" dirty="0"/>
              <a:t> aos alunos a que se refere cada uma dessas opções: faça juntamente com eles no Excel (pode ser em um “Novo Arquivo”).</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9</a:t>
            </a:fld>
            <a:endParaRPr lang="pt-BR" dirty="0"/>
          </a:p>
        </p:txBody>
      </p:sp>
    </p:spTree>
    <p:extLst>
      <p:ext uri="{BB962C8B-B14F-4D97-AF65-F5344CB8AC3E}">
        <p14:creationId xmlns:p14="http://schemas.microsoft.com/office/powerpoint/2010/main" val="359374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Excel">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duotone>
              <a:prstClr val="black"/>
              <a:srgbClr val="29FF48">
                <a:tint val="45000"/>
                <a:satMod val="400000"/>
              </a:srgbClr>
            </a:duotone>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m 3"/>
          <p:cNvPicPr>
            <a:picLocks noChangeAspect="1"/>
          </p:cNvPicPr>
          <p:nvPr userDrawn="1"/>
        </p:nvPicPr>
        <p:blipFill rotWithShape="1">
          <a:blip r:embed="rId3" cstate="print">
            <a:extLst>
              <a:ext uri="{28A0092B-C50C-407E-A947-70E740481C1C}">
                <a14:useLocalDpi xmlns:a14="http://schemas.microsoft.com/office/drawing/2010/main" val="0"/>
              </a:ext>
            </a:extLst>
          </a:blip>
          <a:srcRect t="27423" b="25059"/>
          <a:stretch/>
        </p:blipFill>
        <p:spPr>
          <a:xfrm>
            <a:off x="8003789" y="6390042"/>
            <a:ext cx="944827" cy="315942"/>
          </a:xfrm>
          <a:prstGeom prst="rect">
            <a:avLst/>
          </a:prstGeom>
        </p:spPr>
      </p:pic>
    </p:spTree>
    <p:extLst>
      <p:ext uri="{BB962C8B-B14F-4D97-AF65-F5344CB8AC3E}">
        <p14:creationId xmlns:p14="http://schemas.microsoft.com/office/powerpoint/2010/main" val="299550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23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320419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43343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7783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13428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t>26/01/2018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t>‹nº›</a:t>
            </a:fld>
            <a:endParaRPr lang="pt-BR" dirty="0"/>
          </a:p>
        </p:txBody>
      </p:sp>
    </p:spTree>
    <p:extLst>
      <p:ext uri="{BB962C8B-B14F-4D97-AF65-F5344CB8AC3E}">
        <p14:creationId xmlns:p14="http://schemas.microsoft.com/office/powerpoint/2010/main" val="30854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normAutofit/>
          </a:bodyPr>
          <a:lstStyle>
            <a:lvl1pPr>
              <a:defRPr sz="3200"/>
            </a:lvl1pPr>
          </a:lstStyle>
          <a:p>
            <a:r>
              <a:rPr lang="pt-BR" dirty="0"/>
              <a:t>Clique para editar o título mestre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t>26/01/2018</a:t>
            </a:fld>
            <a:endParaRPr lang="pt-BR"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t>‹nº›</a:t>
            </a:fld>
            <a:endParaRPr lang="pt-BR" dirty="0"/>
          </a:p>
        </p:txBody>
      </p:sp>
    </p:spTree>
    <p:extLst>
      <p:ext uri="{BB962C8B-B14F-4D97-AF65-F5344CB8AC3E}">
        <p14:creationId xmlns:p14="http://schemas.microsoft.com/office/powerpoint/2010/main" val="138690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pic>
        <p:nvPicPr>
          <p:cNvPr id="4" name="Imagem 3"/>
          <p:cNvPicPr>
            <a:picLocks noChangeAspect="1"/>
          </p:cNvPicPr>
          <p:nvPr userDrawn="1"/>
        </p:nvPicPr>
        <p:blipFill rotWithShape="1">
          <a:blip r:embed="rId2">
            <a:extLst>
              <a:ext uri="{28A0092B-C50C-407E-A947-70E740481C1C}">
                <a14:useLocalDpi xmlns:a14="http://schemas.microsoft.com/office/drawing/2010/main" val="0"/>
              </a:ext>
            </a:extLst>
          </a:blip>
          <a:srcRect l="2112" r="9270"/>
          <a:stretch/>
        </p:blipFill>
        <p:spPr>
          <a:xfrm>
            <a:off x="0" y="0"/>
            <a:ext cx="9144000" cy="6858000"/>
          </a:xfrm>
          <a:prstGeom prst="rect">
            <a:avLst/>
          </a:prstGeom>
        </p:spPr>
      </p:pic>
    </p:spTree>
    <p:extLst>
      <p:ext uri="{BB962C8B-B14F-4D97-AF65-F5344CB8AC3E}">
        <p14:creationId xmlns:p14="http://schemas.microsoft.com/office/powerpoint/2010/main" val="42582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0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m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67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Ícone">
    <p:spTree>
      <p:nvGrpSpPr>
        <p:cNvPr id="1" name=""/>
        <p:cNvGrpSpPr/>
        <p:nvPr/>
      </p:nvGrpSpPr>
      <p:grpSpPr>
        <a:xfrm>
          <a:off x="0" y="0"/>
          <a:ext cx="0" cy="0"/>
          <a:chOff x="0" y="0"/>
          <a:chExt cx="0" cy="0"/>
        </a:xfrm>
      </p:grpSpPr>
      <p:pic>
        <p:nvPicPr>
          <p:cNvPr id="8" name="Shape 22"/>
          <p:cNvPicPr preferRelativeResize="0"/>
          <p:nvPr userDrawn="1"/>
        </p:nvPicPr>
        <p:blipFill rotWithShape="1">
          <a:blip r:embed="rId2">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291703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m Ícon e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Shape 22"/>
          <p:cNvPicPr preferRelativeResize="0"/>
          <p:nvPr userDrawn="1"/>
        </p:nvPicPr>
        <p:blipFill rotWithShape="1">
          <a:blip r:embed="rId3">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40122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m Ícon e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3">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3616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26/01/2018</a:t>
            </a:fld>
            <a:endParaRPr lang="pt-BR"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62351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134868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 id="2147483676"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6.PNG"/><Relationship Id="rId7"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8.jpeg"/><Relationship Id="rId5" Type="http://schemas.openxmlformats.org/officeDocument/2006/relationships/image" Target="../media/image21.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8.jpeg"/><Relationship Id="rId5" Type="http://schemas.openxmlformats.org/officeDocument/2006/relationships/image" Target="../media/image21.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4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0.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46.jpeg"/><Relationship Id="rId5" Type="http://schemas.openxmlformats.org/officeDocument/2006/relationships/image" Target="../media/image21.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617029" y="576943"/>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3" name="Retângulo 2"/>
          <p:cNvSpPr/>
          <p:nvPr/>
        </p:nvSpPr>
        <p:spPr>
          <a:xfrm>
            <a:off x="-10886" y="6117772"/>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4" name="CaixaDeTexto 3"/>
          <p:cNvSpPr txBox="1"/>
          <p:nvPr/>
        </p:nvSpPr>
        <p:spPr>
          <a:xfrm>
            <a:off x="1752599" y="1431074"/>
            <a:ext cx="5508171" cy="1446550"/>
          </a:xfrm>
          <a:prstGeom prst="rect">
            <a:avLst/>
          </a:prstGeom>
          <a:noFill/>
        </p:spPr>
        <p:txBody>
          <a:bodyPr wrap="square" rtlCol="0">
            <a:spAutoFit/>
          </a:bodyPr>
          <a:lstStyle/>
          <a:p>
            <a:pPr algn="dist"/>
            <a:r>
              <a:rPr lang="pt-BR" sz="8800" b="1" dirty="0">
                <a:ln>
                  <a:solidFill>
                    <a:schemeClr val="tx1">
                      <a:lumMod val="75000"/>
                      <a:lumOff val="25000"/>
                    </a:schemeClr>
                  </a:solidFill>
                </a:ln>
                <a:solidFill>
                  <a:schemeClr val="bg1"/>
                </a:solidFill>
                <a:effectLst>
                  <a:outerShdw blurRad="50800" dist="38100" algn="l" rotWithShape="0">
                    <a:prstClr val="black">
                      <a:alpha val="40000"/>
                    </a:prstClr>
                  </a:outerShdw>
                </a:effectLst>
              </a:rPr>
              <a:t>OFICINA</a:t>
            </a:r>
            <a:endParaRPr lang="pt-BR" sz="7200" b="1" dirty="0">
              <a:ln>
                <a:solidFill>
                  <a:schemeClr val="tx1">
                    <a:lumMod val="75000"/>
                    <a:lumOff val="25000"/>
                  </a:schemeClr>
                </a:solidFill>
              </a:ln>
              <a:solidFill>
                <a:schemeClr val="bg1"/>
              </a:solidFill>
              <a:effectLst>
                <a:outerShdw blurRad="50800" dist="38100" algn="l" rotWithShape="0">
                  <a:prstClr val="black">
                    <a:alpha val="40000"/>
                  </a:prstClr>
                </a:outerShdw>
              </a:effectLst>
            </a:endParaRPr>
          </a:p>
        </p:txBody>
      </p:sp>
      <p:sp>
        <p:nvSpPr>
          <p:cNvPr id="5" name="CaixaDeTexto 4"/>
          <p:cNvSpPr txBox="1"/>
          <p:nvPr/>
        </p:nvSpPr>
        <p:spPr>
          <a:xfrm>
            <a:off x="-5443" y="2921169"/>
            <a:ext cx="9154886" cy="1015663"/>
          </a:xfrm>
          <a:prstGeom prst="rect">
            <a:avLst/>
          </a:prstGeom>
          <a:noFill/>
        </p:spPr>
        <p:txBody>
          <a:bodyPr wrap="square" rtlCol="0">
            <a:spAutoFit/>
          </a:bodyPr>
          <a:lstStyle/>
          <a:p>
            <a:pPr algn="ctr"/>
            <a:r>
              <a:rPr lang="pt-BR" sz="6000" b="1" dirty="0">
                <a:ln>
                  <a:solidFill>
                    <a:schemeClr val="bg1">
                      <a:lumMod val="85000"/>
                    </a:schemeClr>
                  </a:solidFill>
                </a:ln>
                <a:effectLst>
                  <a:outerShdw blurRad="38100" dist="38100" dir="2700000" algn="tl">
                    <a:srgbClr val="000000">
                      <a:alpha val="43137"/>
                    </a:srgbClr>
                  </a:outerShdw>
                </a:effectLst>
              </a:rPr>
              <a:t>Excel Módulo I</a:t>
            </a:r>
          </a:p>
        </p:txBody>
      </p:sp>
      <p:sp>
        <p:nvSpPr>
          <p:cNvPr id="6" name="CaixaDeTexto 5"/>
          <p:cNvSpPr txBox="1"/>
          <p:nvPr/>
        </p:nvSpPr>
        <p:spPr>
          <a:xfrm>
            <a:off x="3630385" y="4651389"/>
            <a:ext cx="1883230" cy="523220"/>
          </a:xfrm>
          <a:prstGeom prst="rect">
            <a:avLst/>
          </a:prstGeom>
          <a:noFill/>
        </p:spPr>
        <p:txBody>
          <a:bodyPr wrap="square" rtlCol="0">
            <a:spAutoFit/>
          </a:bodyPr>
          <a:lstStyle/>
          <a:p>
            <a:pPr algn="ctr"/>
            <a:r>
              <a:rPr lang="pt-BR" sz="2800" dirty="0">
                <a:solidFill>
                  <a:schemeClr val="bg1"/>
                </a:solidFill>
              </a:rPr>
              <a:t>OFICINA </a:t>
            </a:r>
            <a:r>
              <a:rPr lang="pt-BR" sz="2800" dirty="0" smtClean="0">
                <a:solidFill>
                  <a:schemeClr val="bg1"/>
                </a:solidFill>
              </a:rPr>
              <a:t>05</a:t>
            </a:r>
            <a:endParaRPr lang="pt-BR" sz="2800" dirty="0">
              <a:solidFill>
                <a:schemeClr val="bg1"/>
              </a:solidFill>
            </a:endParaRPr>
          </a:p>
        </p:txBody>
      </p:sp>
    </p:spTree>
    <p:extLst>
      <p:ext uri="{BB962C8B-B14F-4D97-AF65-F5344CB8AC3E}">
        <p14:creationId xmlns:p14="http://schemas.microsoft.com/office/powerpoint/2010/main" val="5171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88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88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p:cNvSpPr>
            <a:spLocks noGrp="1"/>
          </p:cNvSpPr>
          <p:nvPr>
            <p:ph idx="1"/>
          </p:nvPr>
        </p:nvSpPr>
        <p:spPr>
          <a:xfrm>
            <a:off x="336177" y="1683854"/>
            <a:ext cx="8383596" cy="4420430"/>
          </a:xfrm>
        </p:spPr>
        <p:txBody>
          <a:bodyPr>
            <a:normAutofit/>
          </a:bodyPr>
          <a:lstStyle/>
          <a:p>
            <a:pPr marL="0" indent="0" algn="just">
              <a:lnSpc>
                <a:spcPct val="150000"/>
              </a:lnSpc>
              <a:buNone/>
            </a:pPr>
            <a:r>
              <a:rPr lang="pt-BR" sz="2400" dirty="0"/>
              <a:t>Existem 3 tipos de referências, cada uma se comporta de uma maneira. Isso acontece quando queremos expandir seu conteúdo para as outras células, ou seja, quando </a:t>
            </a:r>
            <a:r>
              <a:rPr lang="pt-BR" sz="2400" b="1" dirty="0"/>
              <a:t>arrastamos</a:t>
            </a:r>
            <a:r>
              <a:rPr lang="pt-BR" sz="2400" dirty="0"/>
              <a:t> ou </a:t>
            </a:r>
            <a:r>
              <a:rPr lang="pt-BR" sz="2400" b="1" dirty="0"/>
              <a:t>copiamos </a:t>
            </a:r>
            <a:r>
              <a:rPr lang="pt-BR" sz="2400" dirty="0"/>
              <a:t>o conteúdo de uma célula para outra. </a:t>
            </a:r>
          </a:p>
          <a:p>
            <a:pPr lvl="1" algn="just">
              <a:lnSpc>
                <a:spcPct val="150000"/>
              </a:lnSpc>
            </a:pPr>
            <a:r>
              <a:rPr lang="pt-BR" dirty="0"/>
              <a:t>Referência </a:t>
            </a:r>
            <a:r>
              <a:rPr lang="pt-BR" b="1" dirty="0"/>
              <a:t>Relativa</a:t>
            </a:r>
            <a:r>
              <a:rPr lang="pt-BR" dirty="0"/>
              <a:t>;</a:t>
            </a:r>
          </a:p>
          <a:p>
            <a:pPr lvl="1" algn="just">
              <a:lnSpc>
                <a:spcPct val="150000"/>
              </a:lnSpc>
            </a:pPr>
            <a:r>
              <a:rPr lang="pt-BR" dirty="0"/>
              <a:t>Referência </a:t>
            </a:r>
            <a:r>
              <a:rPr lang="pt-BR" b="1" dirty="0"/>
              <a:t>Absoluta</a:t>
            </a:r>
            <a:r>
              <a:rPr lang="pt-BR" dirty="0"/>
              <a:t>;</a:t>
            </a:r>
          </a:p>
          <a:p>
            <a:pPr lvl="1" algn="just">
              <a:lnSpc>
                <a:spcPct val="150000"/>
              </a:lnSpc>
            </a:pPr>
            <a:r>
              <a:rPr lang="pt-BR" dirty="0"/>
              <a:t>Referência </a:t>
            </a:r>
            <a:r>
              <a:rPr lang="pt-BR" b="1" dirty="0"/>
              <a:t>Mista</a:t>
            </a:r>
            <a:r>
              <a:rPr lang="pt-BR" dirty="0"/>
              <a:t> (coluna e linha).</a:t>
            </a:r>
          </a:p>
        </p:txBody>
      </p:sp>
      <p:sp>
        <p:nvSpPr>
          <p:cNvPr id="6"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Tipos de referência</a:t>
            </a:r>
            <a:endParaRPr lang="pt-BR" sz="3800" dirty="0"/>
          </a:p>
        </p:txBody>
      </p:sp>
    </p:spTree>
    <p:extLst>
      <p:ext uri="{BB962C8B-B14F-4D97-AF65-F5344CB8AC3E}">
        <p14:creationId xmlns:p14="http://schemas.microsoft.com/office/powerpoint/2010/main" val="281031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94510" y="3945696"/>
            <a:ext cx="5515745" cy="2433476"/>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794511" y="1330960"/>
            <a:ext cx="5511818" cy="2444712"/>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8" name="Retângulo de cantos arredondados 7"/>
          <p:cNvSpPr/>
          <p:nvPr/>
        </p:nvSpPr>
        <p:spPr>
          <a:xfrm>
            <a:off x="3254238" y="1330960"/>
            <a:ext cx="300492"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de cantos arredondados 8"/>
          <p:cNvSpPr/>
          <p:nvPr/>
        </p:nvSpPr>
        <p:spPr>
          <a:xfrm>
            <a:off x="1799272" y="2689387"/>
            <a:ext cx="254771"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p:cNvSpPr txBox="1"/>
          <p:nvPr/>
        </p:nvSpPr>
        <p:spPr>
          <a:xfrm>
            <a:off x="6172200" y="5259263"/>
            <a:ext cx="899605" cy="307777"/>
          </a:xfrm>
          <a:prstGeom prst="rect">
            <a:avLst/>
          </a:prstGeom>
          <a:noFill/>
        </p:spPr>
        <p:txBody>
          <a:bodyPr wrap="none" rtlCol="0">
            <a:spAutoFit/>
          </a:bodyPr>
          <a:lstStyle/>
          <a:p>
            <a:r>
              <a:rPr lang="pt-BR" sz="1400" dirty="0"/>
              <a:t>2    </a:t>
            </a:r>
            <a:r>
              <a:rPr lang="pt-BR" sz="1400" dirty="0" smtClean="0"/>
              <a:t>  3     4</a:t>
            </a:r>
            <a:endParaRPr lang="pt-BR" sz="1400" dirty="0"/>
          </a:p>
        </p:txBody>
      </p:sp>
      <p:sp>
        <p:nvSpPr>
          <p:cNvPr id="18" name="Retângulo de cantos arredondados 17"/>
          <p:cNvSpPr/>
          <p:nvPr/>
        </p:nvSpPr>
        <p:spPr>
          <a:xfrm>
            <a:off x="3254238" y="3945696"/>
            <a:ext cx="300492" cy="2033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6" name="Grupo 15"/>
          <p:cNvGrpSpPr/>
          <p:nvPr/>
        </p:nvGrpSpPr>
        <p:grpSpPr>
          <a:xfrm>
            <a:off x="5626107" y="5392891"/>
            <a:ext cx="1015985" cy="1015985"/>
            <a:chOff x="5626107" y="5392891"/>
            <a:chExt cx="1015985" cy="1015985"/>
          </a:xfrm>
        </p:grpSpPr>
        <p:pic>
          <p:nvPicPr>
            <p:cNvPr id="12" name="Imagem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6107" y="5392891"/>
              <a:ext cx="1015985" cy="1015985"/>
            </a:xfrm>
            <a:prstGeom prst="rect">
              <a:avLst/>
            </a:prstGeom>
          </p:spPr>
        </p:pic>
        <p:sp>
          <p:nvSpPr>
            <p:cNvPr id="10" name="Mais 9"/>
            <p:cNvSpPr/>
            <p:nvPr/>
          </p:nvSpPr>
          <p:spPr>
            <a:xfrm>
              <a:off x="6005287" y="5400475"/>
              <a:ext cx="257626" cy="229001"/>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30" name="Grupo 29"/>
          <p:cNvGrpSpPr/>
          <p:nvPr/>
        </p:nvGrpSpPr>
        <p:grpSpPr>
          <a:xfrm>
            <a:off x="5808573" y="4587745"/>
            <a:ext cx="1307837" cy="642940"/>
            <a:chOff x="5808573" y="4587745"/>
            <a:chExt cx="1307837" cy="642940"/>
          </a:xfrm>
        </p:grpSpPr>
        <p:sp>
          <p:nvSpPr>
            <p:cNvPr id="17" name="CaixaDeTexto 16"/>
            <p:cNvSpPr txBox="1"/>
            <p:nvPr/>
          </p:nvSpPr>
          <p:spPr>
            <a:xfrm>
              <a:off x="5808573" y="4587745"/>
              <a:ext cx="1307837" cy="246221"/>
            </a:xfrm>
            <a:prstGeom prst="rect">
              <a:avLst/>
            </a:prstGeom>
            <a:solidFill>
              <a:schemeClr val="bg1"/>
            </a:solidFill>
            <a:ln w="28575">
              <a:solidFill>
                <a:srgbClr val="217346"/>
              </a:solidFill>
            </a:ln>
            <a:effectLst>
              <a:outerShdw blurRad="50800" dist="38100" dir="2700000" algn="tl" rotWithShape="0">
                <a:prstClr val="black">
                  <a:alpha val="40000"/>
                </a:prstClr>
              </a:outerShdw>
            </a:effectLst>
          </p:spPr>
          <p:txBody>
            <a:bodyPr wrap="square" rtlCol="0">
              <a:spAutoFit/>
            </a:bodyPr>
            <a:lstStyle/>
            <a:p>
              <a:r>
                <a:rPr lang="pt-BR" sz="1000" dirty="0"/>
                <a:t>=E6    =F6    =G6   =H6</a:t>
              </a:r>
            </a:p>
          </p:txBody>
        </p:sp>
        <p:cxnSp>
          <p:nvCxnSpPr>
            <p:cNvPr id="21" name="Conector de seta reta 20"/>
            <p:cNvCxnSpPr/>
            <p:nvPr/>
          </p:nvCxnSpPr>
          <p:spPr>
            <a:xfrm>
              <a:off x="5986237"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a:off x="6286500"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660399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a:off x="692921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1" name="CaixaDeTexto 30"/>
          <p:cNvSpPr txBox="1"/>
          <p:nvPr/>
        </p:nvSpPr>
        <p:spPr>
          <a:xfrm>
            <a:off x="3244723" y="5288043"/>
            <a:ext cx="1179640" cy="223837"/>
          </a:xfrm>
          <a:prstGeom prst="rect">
            <a:avLst/>
          </a:prstGeom>
          <a:noFill/>
          <a:ln w="38100">
            <a:solidFill>
              <a:srgbClr val="FF0000"/>
            </a:solidFill>
          </a:ln>
          <a:effectLst>
            <a:outerShdw blurRad="50800" dist="38100" dir="2700000" algn="tl" rotWithShape="0">
              <a:prstClr val="black">
                <a:alpha val="40000"/>
              </a:prstClr>
            </a:outerShdw>
          </a:effectLst>
        </p:spPr>
        <p:txBody>
          <a:bodyPr wrap="square" rtlCol="0">
            <a:spAutoFit/>
          </a:bodyPr>
          <a:lstStyle/>
          <a:p>
            <a:endParaRPr lang="pt-BR" sz="1000" dirty="0"/>
          </a:p>
        </p:txBody>
      </p:sp>
      <p:sp>
        <p:nvSpPr>
          <p:cNvPr id="19"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relativa</a:t>
            </a:r>
            <a:endParaRPr lang="pt-BR" sz="3800" dirty="0"/>
          </a:p>
        </p:txBody>
      </p:sp>
    </p:spTree>
    <p:extLst>
      <p:ext uri="{BB962C8B-B14F-4D97-AF65-F5344CB8AC3E}">
        <p14:creationId xmlns:p14="http://schemas.microsoft.com/office/powerpoint/2010/main" val="74008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3.33333E-6 L 0.10434 0.00069 " pathEditMode="relative" rAng="0" ptsTypes="AA">
                                      <p:cBhvr>
                                        <p:cTn id="6" dur="2000" fill="hold"/>
                                        <p:tgtEl>
                                          <p:spTgt spid="16"/>
                                        </p:tgtEl>
                                        <p:attrNameLst>
                                          <p:attrName>ppt_x</p:attrName>
                                          <p:attrName>ppt_y</p:attrName>
                                        </p:attrNameLst>
                                      </p:cBhvr>
                                      <p:rCtr x="5208" y="23"/>
                                    </p:animMotion>
                                  </p:childTnLst>
                                </p:cTn>
                              </p:par>
                              <p:par>
                                <p:cTn id="7" presetID="22" presetClass="entr" presetSubtype="8" fill="hold" grpId="0" nodeType="withEffect">
                                  <p:stCondLst>
                                    <p:cond delay="250"/>
                                  </p:stCondLst>
                                  <p:childTnLst>
                                    <p:set>
                                      <p:cBhvr>
                                        <p:cTn id="8" dur="1" fill="hold">
                                          <p:stCondLst>
                                            <p:cond delay="0"/>
                                          </p:stCondLst>
                                        </p:cTn>
                                        <p:tgtEl>
                                          <p:spTgt spid="11"/>
                                        </p:tgtEl>
                                        <p:attrNameLst>
                                          <p:attrName>style.visibility</p:attrName>
                                        </p:attrNameLst>
                                      </p:cBhvr>
                                      <p:to>
                                        <p:strVal val="visible"/>
                                      </p:to>
                                    </p:set>
                                    <p:animEffect transition="in" filter="wipe(left)">
                                      <p:cBhvr>
                                        <p:cTn id="9" dur="2000"/>
                                        <p:tgtEl>
                                          <p:spTgt spid="11"/>
                                        </p:tgtEl>
                                      </p:cBhvr>
                                    </p:animEffect>
                                  </p:childTnLst>
                                </p:cTn>
                              </p:par>
                              <p:par>
                                <p:cTn id="10" presetID="63" presetClass="path" presetSubtype="0" accel="50000" decel="50000" fill="hold" grpId="0" nodeType="withEffect">
                                  <p:stCondLst>
                                    <p:cond delay="0"/>
                                  </p:stCondLst>
                                  <p:childTnLst>
                                    <p:animMotion origin="layout" path="M -2.22222E-6 -7.40741E-7 L 0.09757 -0.00116 " pathEditMode="relative" rAng="0" ptsTypes="AA">
                                      <p:cBhvr>
                                        <p:cTn id="11" dur="2000" fill="hold"/>
                                        <p:tgtEl>
                                          <p:spTgt spid="18"/>
                                        </p:tgtEl>
                                        <p:attrNameLst>
                                          <p:attrName>ppt_x</p:attrName>
                                          <p:attrName>ppt_y</p:attrName>
                                        </p:attrNameLst>
                                      </p:cBhvr>
                                      <p:rCtr x="4878" y="-69"/>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25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2000"/>
                                        <p:tgtEl>
                                          <p:spTgt spid="30"/>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23" y="1449389"/>
            <a:ext cx="5369276" cy="236288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784622" y="3900489"/>
            <a:ext cx="5369275" cy="2569980"/>
          </a:xfrm>
          <a:prstGeom prst="rect">
            <a:avLst/>
          </a:prstGeom>
          <a:ln w="9525">
            <a:solidFill>
              <a:schemeClr val="bg1">
                <a:lumMod val="75000"/>
              </a:schemeClr>
            </a:solidFill>
          </a:ln>
          <a:effectLst>
            <a:outerShdw blurRad="50800" dist="38100" dir="2700000" algn="tl" rotWithShape="0">
              <a:prstClr val="black">
                <a:alpha val="40000"/>
              </a:prstClr>
            </a:outerShdw>
          </a:effectLst>
        </p:spPr>
      </p:pic>
      <p:cxnSp>
        <p:nvCxnSpPr>
          <p:cNvPr id="6" name="Conector de seta reta 5"/>
          <p:cNvCxnSpPr/>
          <p:nvPr/>
        </p:nvCxnSpPr>
        <p:spPr>
          <a:xfrm>
            <a:off x="5797158" y="2960695"/>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V="1">
            <a:off x="5777702" y="2398725"/>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flipV="1">
            <a:off x="5988744" y="2932344"/>
            <a:ext cx="416920" cy="4032"/>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flipH="1">
            <a:off x="5316166" y="2788783"/>
            <a:ext cx="376950"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relativa</a:t>
            </a:r>
            <a:endParaRPr lang="pt-BR" sz="3800" dirty="0"/>
          </a:p>
        </p:txBody>
      </p:sp>
      <p:sp>
        <p:nvSpPr>
          <p:cNvPr id="14" name="Retângulo de cantos arredondados 13"/>
          <p:cNvSpPr/>
          <p:nvPr/>
        </p:nvSpPr>
        <p:spPr>
          <a:xfrm>
            <a:off x="5693116" y="2757301"/>
            <a:ext cx="300492" cy="2033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250334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7" y="1635169"/>
            <a:ext cx="8312727" cy="3855285"/>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086" t="34207" r="34415" b="21541"/>
          <a:stretch/>
        </p:blipFill>
        <p:spPr bwMode="auto">
          <a:xfrm>
            <a:off x="4967266" y="2701219"/>
            <a:ext cx="3304863" cy="246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upo 12"/>
          <p:cNvGrpSpPr/>
          <p:nvPr/>
        </p:nvGrpSpPr>
        <p:grpSpPr>
          <a:xfrm>
            <a:off x="2690087" y="3760733"/>
            <a:ext cx="4168980" cy="334948"/>
            <a:chOff x="2683648" y="3760733"/>
            <a:chExt cx="4168980" cy="334948"/>
          </a:xfrm>
        </p:grpSpPr>
        <p:sp>
          <p:nvSpPr>
            <p:cNvPr id="11" name="Retângulo 10"/>
            <p:cNvSpPr/>
            <p:nvPr/>
          </p:nvSpPr>
          <p:spPr>
            <a:xfrm>
              <a:off x="6384277" y="3760733"/>
              <a:ext cx="468351" cy="334948"/>
            </a:xfrm>
            <a:prstGeom prst="rect">
              <a:avLst/>
            </a:prstGeom>
            <a:noFill/>
            <a:ln w="28575">
              <a:solidFill>
                <a:srgbClr val="1C792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p:cNvSpPr/>
            <p:nvPr/>
          </p:nvSpPr>
          <p:spPr>
            <a:xfrm>
              <a:off x="2683648" y="3760733"/>
              <a:ext cx="468351" cy="332525"/>
            </a:xfrm>
            <a:prstGeom prst="rect">
              <a:avLst/>
            </a:prstGeom>
            <a:noFill/>
            <a:ln w="28575">
              <a:solidFill>
                <a:srgbClr val="1C792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5" name="Retângulo de cantos arredondados 14"/>
          <p:cNvSpPr/>
          <p:nvPr/>
        </p:nvSpPr>
        <p:spPr>
          <a:xfrm>
            <a:off x="2690087" y="1639764"/>
            <a:ext cx="468351" cy="292112"/>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Retângulo de cantos arredondados 15"/>
          <p:cNvSpPr/>
          <p:nvPr/>
        </p:nvSpPr>
        <p:spPr>
          <a:xfrm>
            <a:off x="415638" y="3771124"/>
            <a:ext cx="420648" cy="319361"/>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Retângulo de cantos arredondados 1"/>
          <p:cNvSpPr/>
          <p:nvPr/>
        </p:nvSpPr>
        <p:spPr>
          <a:xfrm>
            <a:off x="5724638" y="5733878"/>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Valor</a:t>
            </a:r>
          </a:p>
        </p:txBody>
      </p:sp>
      <p:sp>
        <p:nvSpPr>
          <p:cNvPr id="14" name="Retângulo de cantos arredondados 13"/>
          <p:cNvSpPr/>
          <p:nvPr/>
        </p:nvSpPr>
        <p:spPr>
          <a:xfrm>
            <a:off x="7321751" y="5733879"/>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Fórmula</a:t>
            </a:r>
          </a:p>
        </p:txBody>
      </p:sp>
      <p:sp>
        <p:nvSpPr>
          <p:cNvPr id="18" name="Retângulo de cantos arredondados 17"/>
          <p:cNvSpPr/>
          <p:nvPr/>
        </p:nvSpPr>
        <p:spPr>
          <a:xfrm>
            <a:off x="415637" y="5733879"/>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Linha</a:t>
            </a:r>
          </a:p>
        </p:txBody>
      </p:sp>
      <p:sp>
        <p:nvSpPr>
          <p:cNvPr id="19" name="Retângulo de cantos arredondados 18"/>
          <p:cNvSpPr/>
          <p:nvPr/>
        </p:nvSpPr>
        <p:spPr>
          <a:xfrm>
            <a:off x="2012750" y="5733880"/>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Coluna</a:t>
            </a:r>
          </a:p>
        </p:txBody>
      </p:sp>
      <p:sp>
        <p:nvSpPr>
          <p:cNvPr id="21"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relativa</a:t>
            </a:r>
            <a:endParaRPr lang="pt-BR" sz="3800" dirty="0"/>
          </a:p>
        </p:txBody>
      </p:sp>
    </p:spTree>
    <p:extLst>
      <p:ext uri="{BB962C8B-B14F-4D97-AF65-F5344CB8AC3E}">
        <p14:creationId xmlns:p14="http://schemas.microsoft.com/office/powerpoint/2010/main" val="1728735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nextCondLst>
                <p:cond evt="onClick" delay="0">
                  <p:tgtEl>
                    <p:spTgt spid="2"/>
                  </p:tgtEl>
                </p:cond>
              </p:nextCondLst>
            </p:seq>
            <p:seq concurrent="1" nextAc="seek">
              <p:cTn id="7" restart="whenNotActive" fill="hold" evtFilter="cancelBubble" nodeType="interactiveSeq">
                <p:stCondLst>
                  <p:cond evt="onClick" delay="0">
                    <p:tgtEl>
                      <p:spTgt spid="14"/>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12" restart="whenNotActive" fill="hold" evtFilter="cancelBubble" nodeType="interactiveSeq">
                <p:stCondLst>
                  <p:cond evt="onClick" delay="0">
                    <p:tgtEl>
                      <p:spTgt spid="18"/>
                    </p:tgtEl>
                  </p:cond>
                </p:stCondLst>
                <p:endSync evt="end" delay="0">
                  <p:rtn val="all"/>
                </p:endSync>
                <p:childTnLst>
                  <p:par>
                    <p:cTn id="13" fill="hold">
                      <p:stCondLst>
                        <p:cond delay="0"/>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22222E-6 4.81481E-6 L 0.00018 0.04976 " pathEditMode="relative" rAng="0" ptsTypes="AA">
                                      <p:cBhvr>
                                        <p:cTn id="16" dur="250" fill="hold"/>
                                        <p:tgtEl>
                                          <p:spTgt spid="13"/>
                                        </p:tgtEl>
                                        <p:attrNameLst>
                                          <p:attrName>ppt_x</p:attrName>
                                          <p:attrName>ppt_y</p:attrName>
                                        </p:attrNameLst>
                                      </p:cBhvr>
                                      <p:rCtr x="0" y="2477"/>
                                    </p:animMotion>
                                  </p:childTnLst>
                                </p:cTn>
                              </p:par>
                              <p:par>
                                <p:cTn id="17" presetID="42" presetClass="path" presetSubtype="0" accel="50000" decel="50000" fill="hold" grpId="0" nodeType="withEffect">
                                  <p:stCondLst>
                                    <p:cond delay="0"/>
                                  </p:stCondLst>
                                  <p:childTnLst>
                                    <p:animMotion origin="layout" path="M -2.77778E-6 1.85185E-6 L 0.00018 0.04977 " pathEditMode="relative" rAng="0" ptsTypes="AA">
                                      <p:cBhvr>
                                        <p:cTn id="18" dur="250" fill="hold"/>
                                        <p:tgtEl>
                                          <p:spTgt spid="16"/>
                                        </p:tgtEl>
                                        <p:attrNameLst>
                                          <p:attrName>ppt_x</p:attrName>
                                          <p:attrName>ppt_y</p:attrName>
                                        </p:attrNameLst>
                                      </p:cBhvr>
                                      <p:rCtr x="0" y="2477"/>
                                    </p:animMotion>
                                  </p:childTnLst>
                                </p:cTn>
                              </p:par>
                            </p:childTnLst>
                          </p:cTn>
                        </p:par>
                        <p:par>
                          <p:cTn id="19" fill="hold">
                            <p:stCondLst>
                              <p:cond delay="250"/>
                            </p:stCondLst>
                            <p:childTnLst>
                              <p:par>
                                <p:cTn id="20" presetID="42" presetClass="path" presetSubtype="0" accel="50000" decel="50000" fill="hold" nodeType="afterEffect">
                                  <p:stCondLst>
                                    <p:cond delay="500"/>
                                  </p:stCondLst>
                                  <p:childTnLst>
                                    <p:animMotion origin="layout" path="M 0.00018 0.04976 L 0.00018 0.10092 " pathEditMode="relative" rAng="0" ptsTypes="AA">
                                      <p:cBhvr>
                                        <p:cTn id="21" dur="250" fill="hold"/>
                                        <p:tgtEl>
                                          <p:spTgt spid="13"/>
                                        </p:tgtEl>
                                        <p:attrNameLst>
                                          <p:attrName>ppt_x</p:attrName>
                                          <p:attrName>ppt_y</p:attrName>
                                        </p:attrNameLst>
                                      </p:cBhvr>
                                      <p:rCtr x="0" y="2546"/>
                                    </p:animMotion>
                                  </p:childTnLst>
                                </p:cTn>
                              </p:par>
                              <p:par>
                                <p:cTn id="22" presetID="42" presetClass="path" presetSubtype="0" accel="50000" decel="50000" fill="hold" grpId="1" nodeType="withEffect">
                                  <p:stCondLst>
                                    <p:cond delay="500"/>
                                  </p:stCondLst>
                                  <p:childTnLst>
                                    <p:animMotion origin="layout" path="M 0.00018 0.04977 L 0.00018 0.10092 " pathEditMode="relative" rAng="0" ptsTypes="AA">
                                      <p:cBhvr>
                                        <p:cTn id="23" dur="250" fill="hold"/>
                                        <p:tgtEl>
                                          <p:spTgt spid="16"/>
                                        </p:tgtEl>
                                        <p:attrNameLst>
                                          <p:attrName>ppt_x</p:attrName>
                                          <p:attrName>ppt_y</p:attrName>
                                        </p:attrNameLst>
                                      </p:cBhvr>
                                      <p:rCtr x="0" y="2546"/>
                                    </p:animMotion>
                                  </p:childTnLst>
                                </p:cTn>
                              </p:par>
                            </p:childTnLst>
                          </p:cTn>
                        </p:par>
                        <p:par>
                          <p:cTn id="24" fill="hold">
                            <p:stCondLst>
                              <p:cond delay="1000"/>
                            </p:stCondLst>
                            <p:childTnLst>
                              <p:par>
                                <p:cTn id="25" presetID="42" presetClass="path" presetSubtype="0" accel="50000" decel="50000" fill="hold" nodeType="afterEffect">
                                  <p:stCondLst>
                                    <p:cond delay="500"/>
                                  </p:stCondLst>
                                  <p:childTnLst>
                                    <p:animMotion origin="layout" path="M 0.00018 0.10092 L 0.00018 0.15069 " pathEditMode="relative" rAng="0" ptsTypes="AA">
                                      <p:cBhvr>
                                        <p:cTn id="26" dur="250" fill="hold"/>
                                        <p:tgtEl>
                                          <p:spTgt spid="13"/>
                                        </p:tgtEl>
                                        <p:attrNameLst>
                                          <p:attrName>ppt_x</p:attrName>
                                          <p:attrName>ppt_y</p:attrName>
                                        </p:attrNameLst>
                                      </p:cBhvr>
                                      <p:rCtr x="0" y="2477"/>
                                    </p:animMotion>
                                  </p:childTnLst>
                                </p:cTn>
                              </p:par>
                              <p:par>
                                <p:cTn id="27" presetID="42" presetClass="path" presetSubtype="0" accel="50000" decel="50000" fill="hold" grpId="2" nodeType="withEffect">
                                  <p:stCondLst>
                                    <p:cond delay="500"/>
                                  </p:stCondLst>
                                  <p:childTnLst>
                                    <p:animMotion origin="layout" path="M 0.00018 0.10092 L 0.00018 0.15069 " pathEditMode="relative" rAng="0" ptsTypes="AA">
                                      <p:cBhvr>
                                        <p:cTn id="28" dur="250" fill="hold"/>
                                        <p:tgtEl>
                                          <p:spTgt spid="16"/>
                                        </p:tgtEl>
                                        <p:attrNameLst>
                                          <p:attrName>ppt_x</p:attrName>
                                          <p:attrName>ppt_y</p:attrName>
                                        </p:attrNameLst>
                                      </p:cBhvr>
                                      <p:rCtr x="0" y="2477"/>
                                    </p:animMotion>
                                  </p:childTnLst>
                                </p:cTn>
                              </p:par>
                            </p:childTnLst>
                          </p:cTn>
                        </p:par>
                        <p:par>
                          <p:cTn id="29" fill="hold">
                            <p:stCondLst>
                              <p:cond delay="1750"/>
                            </p:stCondLst>
                            <p:childTnLst>
                              <p:par>
                                <p:cTn id="30" presetID="42" presetClass="path" presetSubtype="0" accel="50000" decel="50000" fill="hold" nodeType="afterEffect">
                                  <p:stCondLst>
                                    <p:cond delay="500"/>
                                  </p:stCondLst>
                                  <p:childTnLst>
                                    <p:animMotion origin="layout" path="M 0.00018 0.15069 L 0.00018 0.10092 " pathEditMode="relative" rAng="0" ptsTypes="AA">
                                      <p:cBhvr>
                                        <p:cTn id="31" dur="250" fill="hold"/>
                                        <p:tgtEl>
                                          <p:spTgt spid="13"/>
                                        </p:tgtEl>
                                        <p:attrNameLst>
                                          <p:attrName>ppt_x</p:attrName>
                                          <p:attrName>ppt_y</p:attrName>
                                        </p:attrNameLst>
                                      </p:cBhvr>
                                      <p:rCtr x="0" y="-2500"/>
                                    </p:animMotion>
                                  </p:childTnLst>
                                </p:cTn>
                              </p:par>
                              <p:par>
                                <p:cTn id="32" presetID="42" presetClass="path" presetSubtype="0" accel="50000" decel="50000" fill="hold" grpId="3" nodeType="withEffect">
                                  <p:stCondLst>
                                    <p:cond delay="500"/>
                                  </p:stCondLst>
                                  <p:childTnLst>
                                    <p:animMotion origin="layout" path="M 0.00018 0.15069 L 0.00018 0.10092 " pathEditMode="relative" rAng="0" ptsTypes="AA">
                                      <p:cBhvr>
                                        <p:cTn id="33" dur="250" fill="hold"/>
                                        <p:tgtEl>
                                          <p:spTgt spid="16"/>
                                        </p:tgtEl>
                                        <p:attrNameLst>
                                          <p:attrName>ppt_x</p:attrName>
                                          <p:attrName>ppt_y</p:attrName>
                                        </p:attrNameLst>
                                      </p:cBhvr>
                                      <p:rCtr x="0" y="-2500"/>
                                    </p:animMotion>
                                  </p:childTnLst>
                                </p:cTn>
                              </p:par>
                            </p:childTnLst>
                          </p:cTn>
                        </p:par>
                        <p:par>
                          <p:cTn id="34" fill="hold">
                            <p:stCondLst>
                              <p:cond delay="2500"/>
                            </p:stCondLst>
                            <p:childTnLst>
                              <p:par>
                                <p:cTn id="35" presetID="42" presetClass="path" presetSubtype="0" accel="50000" decel="50000" fill="hold" nodeType="afterEffect">
                                  <p:stCondLst>
                                    <p:cond delay="500"/>
                                  </p:stCondLst>
                                  <p:childTnLst>
                                    <p:animMotion origin="layout" path="M 0.00018 0.10092 L 0.00018 0.04976 " pathEditMode="relative" rAng="0" ptsTypes="AA">
                                      <p:cBhvr>
                                        <p:cTn id="36" dur="250" fill="hold"/>
                                        <p:tgtEl>
                                          <p:spTgt spid="13"/>
                                        </p:tgtEl>
                                        <p:attrNameLst>
                                          <p:attrName>ppt_x</p:attrName>
                                          <p:attrName>ppt_y</p:attrName>
                                        </p:attrNameLst>
                                      </p:cBhvr>
                                      <p:rCtr x="0" y="-2569"/>
                                    </p:animMotion>
                                  </p:childTnLst>
                                </p:cTn>
                              </p:par>
                              <p:par>
                                <p:cTn id="37" presetID="42" presetClass="path" presetSubtype="0" accel="50000" decel="50000" fill="hold" grpId="4" nodeType="withEffect">
                                  <p:stCondLst>
                                    <p:cond delay="500"/>
                                  </p:stCondLst>
                                  <p:childTnLst>
                                    <p:animMotion origin="layout" path="M 0.00018 0.10092 L 0.00018 0.04977 " pathEditMode="relative" rAng="0" ptsTypes="AA">
                                      <p:cBhvr>
                                        <p:cTn id="38" dur="250" fill="hold"/>
                                        <p:tgtEl>
                                          <p:spTgt spid="16"/>
                                        </p:tgtEl>
                                        <p:attrNameLst>
                                          <p:attrName>ppt_x</p:attrName>
                                          <p:attrName>ppt_y</p:attrName>
                                        </p:attrNameLst>
                                      </p:cBhvr>
                                      <p:rCtr x="0" y="-2569"/>
                                    </p:animMotion>
                                  </p:childTnLst>
                                </p:cTn>
                              </p:par>
                            </p:childTnLst>
                          </p:cTn>
                        </p:par>
                        <p:par>
                          <p:cTn id="39" fill="hold">
                            <p:stCondLst>
                              <p:cond delay="3250"/>
                            </p:stCondLst>
                            <p:childTnLst>
                              <p:par>
                                <p:cTn id="40" presetID="42" presetClass="path" presetSubtype="0" accel="50000" decel="50000" fill="hold" nodeType="afterEffect">
                                  <p:stCondLst>
                                    <p:cond delay="500"/>
                                  </p:stCondLst>
                                  <p:childTnLst>
                                    <p:animMotion origin="layout" path="M 0.00018 0.04976 L -2.22222E-6 4.81481E-6 " pathEditMode="relative" rAng="0" ptsTypes="AA">
                                      <p:cBhvr>
                                        <p:cTn id="41" dur="250" fill="hold"/>
                                        <p:tgtEl>
                                          <p:spTgt spid="13"/>
                                        </p:tgtEl>
                                        <p:attrNameLst>
                                          <p:attrName>ppt_x</p:attrName>
                                          <p:attrName>ppt_y</p:attrName>
                                        </p:attrNameLst>
                                      </p:cBhvr>
                                      <p:rCtr x="-17" y="-2500"/>
                                    </p:animMotion>
                                  </p:childTnLst>
                                </p:cTn>
                              </p:par>
                              <p:par>
                                <p:cTn id="42" presetID="42" presetClass="path" presetSubtype="0" accel="50000" decel="50000" fill="hold" grpId="5" nodeType="withEffect">
                                  <p:stCondLst>
                                    <p:cond delay="500"/>
                                  </p:stCondLst>
                                  <p:childTnLst>
                                    <p:animMotion origin="layout" path="M 0.00018 0.04977 L -2.77778E-6 1.85185E-6 " pathEditMode="relative" rAng="0" ptsTypes="AA">
                                      <p:cBhvr>
                                        <p:cTn id="43" dur="250" fill="hold"/>
                                        <p:tgtEl>
                                          <p:spTgt spid="16"/>
                                        </p:tgtEl>
                                        <p:attrNameLst>
                                          <p:attrName>ppt_x</p:attrName>
                                          <p:attrName>ppt_y</p:attrName>
                                        </p:attrNameLst>
                                      </p:cBhvr>
                                      <p:rCtr x="-17" y="-2500"/>
                                    </p:animMotion>
                                  </p:childTnLst>
                                </p:cTn>
                              </p:par>
                            </p:childTnLst>
                          </p:cTn>
                        </p:par>
                        <p:par>
                          <p:cTn id="44" fill="hold">
                            <p:stCondLst>
                              <p:cond delay="4000"/>
                            </p:stCondLst>
                            <p:childTnLst>
                              <p:par>
                                <p:cTn id="45" presetID="42" presetClass="path" presetSubtype="0" accel="50000" decel="50000" fill="hold" nodeType="afterEffect">
                                  <p:stCondLst>
                                    <p:cond delay="500"/>
                                  </p:stCondLst>
                                  <p:childTnLst>
                                    <p:animMotion origin="layout" path="M -2.22222E-6 4.81481E-6 L 0.00018 -0.04931 " pathEditMode="relative" rAng="0" ptsTypes="AA">
                                      <p:cBhvr>
                                        <p:cTn id="46" dur="250" fill="hold"/>
                                        <p:tgtEl>
                                          <p:spTgt spid="13"/>
                                        </p:tgtEl>
                                        <p:attrNameLst>
                                          <p:attrName>ppt_x</p:attrName>
                                          <p:attrName>ppt_y</p:attrName>
                                        </p:attrNameLst>
                                      </p:cBhvr>
                                      <p:rCtr x="0" y="-2477"/>
                                    </p:animMotion>
                                  </p:childTnLst>
                                </p:cTn>
                              </p:par>
                              <p:par>
                                <p:cTn id="47" presetID="42" presetClass="path" presetSubtype="0" accel="50000" decel="50000" fill="hold" grpId="6" nodeType="withEffect">
                                  <p:stCondLst>
                                    <p:cond delay="500"/>
                                  </p:stCondLst>
                                  <p:childTnLst>
                                    <p:animMotion origin="layout" path="M -2.77778E-6 1.85185E-6 L 0.00018 -0.04931 " pathEditMode="relative" rAng="0" ptsTypes="AA">
                                      <p:cBhvr>
                                        <p:cTn id="48" dur="250" fill="hold"/>
                                        <p:tgtEl>
                                          <p:spTgt spid="16"/>
                                        </p:tgtEl>
                                        <p:attrNameLst>
                                          <p:attrName>ppt_x</p:attrName>
                                          <p:attrName>ppt_y</p:attrName>
                                        </p:attrNameLst>
                                      </p:cBhvr>
                                      <p:rCtr x="0" y="-2477"/>
                                    </p:animMotion>
                                  </p:childTnLst>
                                </p:cTn>
                              </p:par>
                            </p:childTnLst>
                          </p:cTn>
                        </p:par>
                        <p:par>
                          <p:cTn id="49" fill="hold">
                            <p:stCondLst>
                              <p:cond delay="4750"/>
                            </p:stCondLst>
                            <p:childTnLst>
                              <p:par>
                                <p:cTn id="50" presetID="42" presetClass="path" presetSubtype="0" accel="50000" decel="50000" fill="hold" nodeType="afterEffect">
                                  <p:stCondLst>
                                    <p:cond delay="500"/>
                                  </p:stCondLst>
                                  <p:childTnLst>
                                    <p:animMotion origin="layout" path="M 0.00018 -0.04931 L 0.00035 -0.09954 " pathEditMode="relative" rAng="0" ptsTypes="AA">
                                      <p:cBhvr>
                                        <p:cTn id="51" dur="250" fill="hold"/>
                                        <p:tgtEl>
                                          <p:spTgt spid="13"/>
                                        </p:tgtEl>
                                        <p:attrNameLst>
                                          <p:attrName>ppt_x</p:attrName>
                                          <p:attrName>ppt_y</p:attrName>
                                        </p:attrNameLst>
                                      </p:cBhvr>
                                      <p:rCtr x="0" y="-2523"/>
                                    </p:animMotion>
                                  </p:childTnLst>
                                </p:cTn>
                              </p:par>
                              <p:par>
                                <p:cTn id="52" presetID="42" presetClass="path" presetSubtype="0" accel="50000" decel="50000" fill="hold" grpId="7" nodeType="withEffect">
                                  <p:stCondLst>
                                    <p:cond delay="500"/>
                                  </p:stCondLst>
                                  <p:childTnLst>
                                    <p:animMotion origin="layout" path="M 0.00018 -0.04931 L 0.00035 -0.09954 " pathEditMode="relative" rAng="0" ptsTypes="AA">
                                      <p:cBhvr>
                                        <p:cTn id="53" dur="250" fill="hold"/>
                                        <p:tgtEl>
                                          <p:spTgt spid="16"/>
                                        </p:tgtEl>
                                        <p:attrNameLst>
                                          <p:attrName>ppt_x</p:attrName>
                                          <p:attrName>ppt_y</p:attrName>
                                        </p:attrNameLst>
                                      </p:cBhvr>
                                      <p:rCtr x="0" y="-2523"/>
                                    </p:animMotion>
                                  </p:childTnLst>
                                </p:cTn>
                              </p:par>
                            </p:childTnLst>
                          </p:cTn>
                        </p:par>
                        <p:par>
                          <p:cTn id="54" fill="hold">
                            <p:stCondLst>
                              <p:cond delay="5500"/>
                            </p:stCondLst>
                            <p:childTnLst>
                              <p:par>
                                <p:cTn id="55" presetID="42" presetClass="path" presetSubtype="0" accel="50000" decel="50000" fill="hold" nodeType="afterEffect">
                                  <p:stCondLst>
                                    <p:cond delay="500"/>
                                  </p:stCondLst>
                                  <p:childTnLst>
                                    <p:animMotion origin="layout" path="M 0.00035 -0.09954 L 0.00035 -0.14977 " pathEditMode="relative" rAng="0" ptsTypes="AA">
                                      <p:cBhvr>
                                        <p:cTn id="56" dur="250" fill="hold"/>
                                        <p:tgtEl>
                                          <p:spTgt spid="13"/>
                                        </p:tgtEl>
                                        <p:attrNameLst>
                                          <p:attrName>ppt_x</p:attrName>
                                          <p:attrName>ppt_y</p:attrName>
                                        </p:attrNameLst>
                                      </p:cBhvr>
                                      <p:rCtr x="0" y="-2523"/>
                                    </p:animMotion>
                                  </p:childTnLst>
                                </p:cTn>
                              </p:par>
                              <p:par>
                                <p:cTn id="57" presetID="42" presetClass="path" presetSubtype="0" accel="50000" decel="50000" fill="hold" grpId="8" nodeType="withEffect">
                                  <p:stCondLst>
                                    <p:cond delay="500"/>
                                  </p:stCondLst>
                                  <p:childTnLst>
                                    <p:animMotion origin="layout" path="M 0.00035 -0.09954 L 0.00035 -0.14977 " pathEditMode="relative" rAng="0" ptsTypes="AA">
                                      <p:cBhvr>
                                        <p:cTn id="58" dur="250" fill="hold"/>
                                        <p:tgtEl>
                                          <p:spTgt spid="16"/>
                                        </p:tgtEl>
                                        <p:attrNameLst>
                                          <p:attrName>ppt_x</p:attrName>
                                          <p:attrName>ppt_y</p:attrName>
                                        </p:attrNameLst>
                                      </p:cBhvr>
                                      <p:rCtr x="0" y="-2523"/>
                                    </p:animMotion>
                                  </p:childTnLst>
                                </p:cTn>
                              </p:par>
                            </p:childTnLst>
                          </p:cTn>
                        </p:par>
                        <p:par>
                          <p:cTn id="59" fill="hold">
                            <p:stCondLst>
                              <p:cond delay="6250"/>
                            </p:stCondLst>
                            <p:childTnLst>
                              <p:par>
                                <p:cTn id="60" presetID="42" presetClass="path" presetSubtype="0" accel="50000" decel="50000" fill="hold" nodeType="afterEffect">
                                  <p:stCondLst>
                                    <p:cond delay="500"/>
                                  </p:stCondLst>
                                  <p:childTnLst>
                                    <p:animMotion origin="layout" path="M 0.00035 -0.14977 L 0.00035 -0.09954 " pathEditMode="relative" rAng="0" ptsTypes="AA">
                                      <p:cBhvr>
                                        <p:cTn id="61" dur="250" fill="hold"/>
                                        <p:tgtEl>
                                          <p:spTgt spid="13"/>
                                        </p:tgtEl>
                                        <p:attrNameLst>
                                          <p:attrName>ppt_x</p:attrName>
                                          <p:attrName>ppt_y</p:attrName>
                                        </p:attrNameLst>
                                      </p:cBhvr>
                                      <p:rCtr x="0" y="2500"/>
                                    </p:animMotion>
                                  </p:childTnLst>
                                </p:cTn>
                              </p:par>
                              <p:par>
                                <p:cTn id="62" presetID="42" presetClass="path" presetSubtype="0" accel="50000" decel="50000" fill="hold" grpId="9" nodeType="withEffect">
                                  <p:stCondLst>
                                    <p:cond delay="500"/>
                                  </p:stCondLst>
                                  <p:childTnLst>
                                    <p:animMotion origin="layout" path="M 0.00035 -0.14977 L 0.00035 -0.09954 " pathEditMode="relative" rAng="0" ptsTypes="AA">
                                      <p:cBhvr>
                                        <p:cTn id="63" dur="250" fill="hold"/>
                                        <p:tgtEl>
                                          <p:spTgt spid="16"/>
                                        </p:tgtEl>
                                        <p:attrNameLst>
                                          <p:attrName>ppt_x</p:attrName>
                                          <p:attrName>ppt_y</p:attrName>
                                        </p:attrNameLst>
                                      </p:cBhvr>
                                      <p:rCtr x="0" y="2500"/>
                                    </p:animMotion>
                                  </p:childTnLst>
                                </p:cTn>
                              </p:par>
                            </p:childTnLst>
                          </p:cTn>
                        </p:par>
                        <p:par>
                          <p:cTn id="64" fill="hold">
                            <p:stCondLst>
                              <p:cond delay="7000"/>
                            </p:stCondLst>
                            <p:childTnLst>
                              <p:par>
                                <p:cTn id="65" presetID="42" presetClass="path" presetSubtype="0" accel="50000" decel="50000" fill="hold" nodeType="afterEffect">
                                  <p:stCondLst>
                                    <p:cond delay="500"/>
                                  </p:stCondLst>
                                  <p:childTnLst>
                                    <p:animMotion origin="layout" path="M 0.00035 -0.09954 L 0.00018 -0.04931 " pathEditMode="relative" rAng="0" ptsTypes="AA">
                                      <p:cBhvr>
                                        <p:cTn id="66" dur="250" fill="hold"/>
                                        <p:tgtEl>
                                          <p:spTgt spid="13"/>
                                        </p:tgtEl>
                                        <p:attrNameLst>
                                          <p:attrName>ppt_x</p:attrName>
                                          <p:attrName>ppt_y</p:attrName>
                                        </p:attrNameLst>
                                      </p:cBhvr>
                                      <p:rCtr x="-17" y="2500"/>
                                    </p:animMotion>
                                  </p:childTnLst>
                                </p:cTn>
                              </p:par>
                              <p:par>
                                <p:cTn id="67" presetID="42" presetClass="path" presetSubtype="0" accel="50000" decel="50000" fill="hold" grpId="10" nodeType="withEffect">
                                  <p:stCondLst>
                                    <p:cond delay="500"/>
                                  </p:stCondLst>
                                  <p:childTnLst>
                                    <p:animMotion origin="layout" path="M 0.00035 -0.09954 L 0.00018 -0.04931 " pathEditMode="relative" rAng="0" ptsTypes="AA">
                                      <p:cBhvr>
                                        <p:cTn id="68" dur="250" fill="hold"/>
                                        <p:tgtEl>
                                          <p:spTgt spid="16"/>
                                        </p:tgtEl>
                                        <p:attrNameLst>
                                          <p:attrName>ppt_x</p:attrName>
                                          <p:attrName>ppt_y</p:attrName>
                                        </p:attrNameLst>
                                      </p:cBhvr>
                                      <p:rCtr x="-17" y="2500"/>
                                    </p:animMotion>
                                  </p:childTnLst>
                                </p:cTn>
                              </p:par>
                            </p:childTnLst>
                          </p:cTn>
                        </p:par>
                        <p:par>
                          <p:cTn id="69" fill="hold">
                            <p:stCondLst>
                              <p:cond delay="7750"/>
                            </p:stCondLst>
                            <p:childTnLst>
                              <p:par>
                                <p:cTn id="70" presetID="42" presetClass="path" presetSubtype="0" accel="50000" decel="50000" fill="hold" nodeType="afterEffect">
                                  <p:stCondLst>
                                    <p:cond delay="500"/>
                                  </p:stCondLst>
                                  <p:childTnLst>
                                    <p:animMotion origin="layout" path="M 0.00018 -0.04931 L -2.22222E-6 4.81481E-6 " pathEditMode="relative" rAng="0" ptsTypes="AA">
                                      <p:cBhvr>
                                        <p:cTn id="71" dur="250" fill="hold"/>
                                        <p:tgtEl>
                                          <p:spTgt spid="13"/>
                                        </p:tgtEl>
                                        <p:attrNameLst>
                                          <p:attrName>ppt_x</p:attrName>
                                          <p:attrName>ppt_y</p:attrName>
                                        </p:attrNameLst>
                                      </p:cBhvr>
                                      <p:rCtr x="-17" y="2454"/>
                                    </p:animMotion>
                                  </p:childTnLst>
                                </p:cTn>
                              </p:par>
                              <p:par>
                                <p:cTn id="72" presetID="42" presetClass="path" presetSubtype="0" accel="50000" decel="50000" fill="hold" grpId="11" nodeType="withEffect">
                                  <p:stCondLst>
                                    <p:cond delay="500"/>
                                  </p:stCondLst>
                                  <p:childTnLst>
                                    <p:animMotion origin="layout" path="M 0.00018 -0.04931 L -2.77778E-6 1.85185E-6 " pathEditMode="relative" rAng="0" ptsTypes="AA">
                                      <p:cBhvr>
                                        <p:cTn id="73" dur="300" fill="hold"/>
                                        <p:tgtEl>
                                          <p:spTgt spid="16"/>
                                        </p:tgtEl>
                                        <p:attrNameLst>
                                          <p:attrName>ppt_x</p:attrName>
                                          <p:attrName>ppt_y</p:attrName>
                                        </p:attrNameLst>
                                      </p:cBhvr>
                                      <p:rCtr x="-17" y="2454"/>
                                    </p:animMotion>
                                  </p:childTnLst>
                                </p:cTn>
                              </p:par>
                            </p:childTnLst>
                          </p:cTn>
                        </p:par>
                      </p:childTnLst>
                    </p:cTn>
                  </p:par>
                </p:childTnLst>
              </p:cTn>
              <p:nextCondLst>
                <p:cond evt="onClick" delay="0">
                  <p:tgtEl>
                    <p:spTgt spid="18"/>
                  </p:tgtEl>
                </p:cond>
              </p:nextCondLst>
            </p:seq>
            <p:seq concurrent="1" nextAc="seek">
              <p:cTn id="74" restart="whenNotActive" fill="hold" evtFilter="cancelBubble" nodeType="interactiveSeq">
                <p:stCondLst>
                  <p:cond evt="onClick" delay="0">
                    <p:tgtEl>
                      <p:spTgt spid="19"/>
                    </p:tgtEl>
                  </p:cond>
                </p:stCondLst>
                <p:endSync evt="end" delay="0">
                  <p:rtn val="all"/>
                </p:endSync>
                <p:childTnLst>
                  <p:par>
                    <p:cTn id="75" fill="hold">
                      <p:stCondLst>
                        <p:cond delay="0"/>
                      </p:stCondLst>
                      <p:childTnLst>
                        <p:par>
                          <p:cTn id="76" fill="hold">
                            <p:stCondLst>
                              <p:cond delay="0"/>
                            </p:stCondLst>
                            <p:childTnLst>
                              <p:par>
                                <p:cTn id="77" presetID="35" presetClass="path" presetSubtype="0" accel="50000" decel="50000" fill="hold" nodeType="clickEffect">
                                  <p:stCondLst>
                                    <p:cond delay="0"/>
                                  </p:stCondLst>
                                  <p:childTnLst>
                                    <p:animMotion origin="layout" path="M -2.22222E-6 4.81481E-6 L -0.05034 -0.00047 " pathEditMode="relative" rAng="0" ptsTypes="AA">
                                      <p:cBhvr>
                                        <p:cTn id="78" dur="250" fill="hold"/>
                                        <p:tgtEl>
                                          <p:spTgt spid="13"/>
                                        </p:tgtEl>
                                        <p:attrNameLst>
                                          <p:attrName>ppt_x</p:attrName>
                                          <p:attrName>ppt_y</p:attrName>
                                        </p:attrNameLst>
                                      </p:cBhvr>
                                      <p:rCtr x="-2517" y="-23"/>
                                    </p:animMotion>
                                  </p:childTnLst>
                                </p:cTn>
                              </p:par>
                              <p:par>
                                <p:cTn id="79" presetID="35" presetClass="path" presetSubtype="0" accel="50000" decel="50000" fill="hold" grpId="0" nodeType="withEffect">
                                  <p:stCondLst>
                                    <p:cond delay="0"/>
                                  </p:stCondLst>
                                  <p:childTnLst>
                                    <p:animMotion origin="layout" path="M -1.66667E-6 3.33333E-6 L -0.05035 -0.00047 " pathEditMode="relative" rAng="0" ptsTypes="AA">
                                      <p:cBhvr>
                                        <p:cTn id="80" dur="250" fill="hold"/>
                                        <p:tgtEl>
                                          <p:spTgt spid="15"/>
                                        </p:tgtEl>
                                        <p:attrNameLst>
                                          <p:attrName>ppt_x</p:attrName>
                                          <p:attrName>ppt_y</p:attrName>
                                        </p:attrNameLst>
                                      </p:cBhvr>
                                      <p:rCtr x="-2517" y="-23"/>
                                    </p:animMotion>
                                  </p:childTnLst>
                                </p:cTn>
                              </p:par>
                            </p:childTnLst>
                          </p:cTn>
                        </p:par>
                        <p:par>
                          <p:cTn id="81" fill="hold">
                            <p:stCondLst>
                              <p:cond delay="250"/>
                            </p:stCondLst>
                            <p:childTnLst>
                              <p:par>
                                <p:cTn id="82" presetID="35" presetClass="path" presetSubtype="0" accel="50000" decel="50000" fill="hold" nodeType="afterEffect">
                                  <p:stCondLst>
                                    <p:cond delay="500"/>
                                  </p:stCondLst>
                                  <p:childTnLst>
                                    <p:animMotion origin="layout" path="M -0.05034 -0.00047 L -0.10121 4.81481E-6 " pathEditMode="relative" rAng="0" ptsTypes="AA">
                                      <p:cBhvr>
                                        <p:cTn id="83" dur="250" fill="hold"/>
                                        <p:tgtEl>
                                          <p:spTgt spid="13"/>
                                        </p:tgtEl>
                                        <p:attrNameLst>
                                          <p:attrName>ppt_x</p:attrName>
                                          <p:attrName>ppt_y</p:attrName>
                                        </p:attrNameLst>
                                      </p:cBhvr>
                                      <p:rCtr x="-2552" y="23"/>
                                    </p:animMotion>
                                  </p:childTnLst>
                                </p:cTn>
                              </p:par>
                              <p:par>
                                <p:cTn id="84" presetID="35" presetClass="path" presetSubtype="0" accel="50000" decel="50000" fill="hold" grpId="1" nodeType="withEffect">
                                  <p:stCondLst>
                                    <p:cond delay="500"/>
                                  </p:stCondLst>
                                  <p:childTnLst>
                                    <p:animMotion origin="layout" path="M -0.05035 -0.00047 L -0.10121 3.33333E-6 " pathEditMode="relative" rAng="0" ptsTypes="AA">
                                      <p:cBhvr>
                                        <p:cTn id="85" dur="250" fill="hold"/>
                                        <p:tgtEl>
                                          <p:spTgt spid="15"/>
                                        </p:tgtEl>
                                        <p:attrNameLst>
                                          <p:attrName>ppt_x</p:attrName>
                                          <p:attrName>ppt_y</p:attrName>
                                        </p:attrNameLst>
                                      </p:cBhvr>
                                      <p:rCtr x="-2552" y="23"/>
                                    </p:animMotion>
                                  </p:childTnLst>
                                </p:cTn>
                              </p:par>
                            </p:childTnLst>
                          </p:cTn>
                        </p:par>
                        <p:par>
                          <p:cTn id="86" fill="hold">
                            <p:stCondLst>
                              <p:cond delay="1000"/>
                            </p:stCondLst>
                            <p:childTnLst>
                              <p:par>
                                <p:cTn id="87" presetID="35" presetClass="path" presetSubtype="0" accel="50000" decel="50000" fill="hold" nodeType="afterEffect">
                                  <p:stCondLst>
                                    <p:cond delay="500"/>
                                  </p:stCondLst>
                                  <p:childTnLst>
                                    <p:animMotion origin="layout" path="M -0.10121 4.81481E-6 L -0.15191 -0.00047 " pathEditMode="relative" rAng="0" ptsTypes="AA">
                                      <p:cBhvr>
                                        <p:cTn id="88" dur="250" fill="hold"/>
                                        <p:tgtEl>
                                          <p:spTgt spid="13"/>
                                        </p:tgtEl>
                                        <p:attrNameLst>
                                          <p:attrName>ppt_x</p:attrName>
                                          <p:attrName>ppt_y</p:attrName>
                                        </p:attrNameLst>
                                      </p:cBhvr>
                                      <p:rCtr x="-2535" y="-23"/>
                                    </p:animMotion>
                                  </p:childTnLst>
                                </p:cTn>
                              </p:par>
                              <p:par>
                                <p:cTn id="89" presetID="35" presetClass="path" presetSubtype="0" accel="50000" decel="50000" fill="hold" grpId="2" nodeType="withEffect">
                                  <p:stCondLst>
                                    <p:cond delay="500"/>
                                  </p:stCondLst>
                                  <p:childTnLst>
                                    <p:animMotion origin="layout" path="M -0.10121 3.33333E-6 L -0.15191 -0.00047 " pathEditMode="relative" rAng="0" ptsTypes="AA">
                                      <p:cBhvr>
                                        <p:cTn id="90" dur="250" fill="hold"/>
                                        <p:tgtEl>
                                          <p:spTgt spid="15"/>
                                        </p:tgtEl>
                                        <p:attrNameLst>
                                          <p:attrName>ppt_x</p:attrName>
                                          <p:attrName>ppt_y</p:attrName>
                                        </p:attrNameLst>
                                      </p:cBhvr>
                                      <p:rCtr x="-2535" y="-23"/>
                                    </p:animMotion>
                                  </p:childTnLst>
                                </p:cTn>
                              </p:par>
                            </p:childTnLst>
                          </p:cTn>
                        </p:par>
                        <p:par>
                          <p:cTn id="91" fill="hold">
                            <p:stCondLst>
                              <p:cond delay="1750"/>
                            </p:stCondLst>
                            <p:childTnLst>
                              <p:par>
                                <p:cTn id="92" presetID="63" presetClass="path" presetSubtype="0" accel="50000" decel="50000" fill="hold" nodeType="afterEffect">
                                  <p:stCondLst>
                                    <p:cond delay="500"/>
                                  </p:stCondLst>
                                  <p:childTnLst>
                                    <p:animMotion origin="layout" path="M -0.15191 -0.00047 L -0.10121 4.81481E-6 " pathEditMode="relative" rAng="0" ptsTypes="AA">
                                      <p:cBhvr>
                                        <p:cTn id="93" dur="250" fill="hold"/>
                                        <p:tgtEl>
                                          <p:spTgt spid="13"/>
                                        </p:tgtEl>
                                        <p:attrNameLst>
                                          <p:attrName>ppt_x</p:attrName>
                                          <p:attrName>ppt_y</p:attrName>
                                        </p:attrNameLst>
                                      </p:cBhvr>
                                      <p:rCtr x="2535" y="23"/>
                                    </p:animMotion>
                                  </p:childTnLst>
                                </p:cTn>
                              </p:par>
                              <p:par>
                                <p:cTn id="94" presetID="63" presetClass="path" presetSubtype="0" accel="50000" decel="50000" fill="hold" grpId="3" nodeType="withEffect">
                                  <p:stCondLst>
                                    <p:cond delay="500"/>
                                  </p:stCondLst>
                                  <p:childTnLst>
                                    <p:animMotion origin="layout" path="M -0.15191 -0.00047 L -0.10121 3.33333E-6 " pathEditMode="relative" rAng="0" ptsTypes="AA">
                                      <p:cBhvr>
                                        <p:cTn id="95" dur="250" fill="hold"/>
                                        <p:tgtEl>
                                          <p:spTgt spid="15"/>
                                        </p:tgtEl>
                                        <p:attrNameLst>
                                          <p:attrName>ppt_x</p:attrName>
                                          <p:attrName>ppt_y</p:attrName>
                                        </p:attrNameLst>
                                      </p:cBhvr>
                                      <p:rCtr x="2535" y="23"/>
                                    </p:animMotion>
                                  </p:childTnLst>
                                </p:cTn>
                              </p:par>
                            </p:childTnLst>
                          </p:cTn>
                        </p:par>
                        <p:par>
                          <p:cTn id="96" fill="hold">
                            <p:stCondLst>
                              <p:cond delay="2500"/>
                            </p:stCondLst>
                            <p:childTnLst>
                              <p:par>
                                <p:cTn id="97" presetID="63" presetClass="path" presetSubtype="0" accel="50000" decel="50000" fill="hold" nodeType="afterEffect">
                                  <p:stCondLst>
                                    <p:cond delay="500"/>
                                  </p:stCondLst>
                                  <p:childTnLst>
                                    <p:animMotion origin="layout" path="M -0.10121 4.81481E-6 L -0.05034 -0.00047 " pathEditMode="relative" rAng="0" ptsTypes="AA">
                                      <p:cBhvr>
                                        <p:cTn id="98" dur="250" fill="hold"/>
                                        <p:tgtEl>
                                          <p:spTgt spid="13"/>
                                        </p:tgtEl>
                                        <p:attrNameLst>
                                          <p:attrName>ppt_x</p:attrName>
                                          <p:attrName>ppt_y</p:attrName>
                                        </p:attrNameLst>
                                      </p:cBhvr>
                                      <p:rCtr x="2535" y="-23"/>
                                    </p:animMotion>
                                  </p:childTnLst>
                                </p:cTn>
                              </p:par>
                              <p:par>
                                <p:cTn id="99" presetID="63" presetClass="path" presetSubtype="0" accel="50000" decel="50000" fill="hold" grpId="4" nodeType="withEffect">
                                  <p:stCondLst>
                                    <p:cond delay="500"/>
                                  </p:stCondLst>
                                  <p:childTnLst>
                                    <p:animMotion origin="layout" path="M -0.10121 3.33333E-6 L -0.05035 -0.00047 " pathEditMode="relative" rAng="0" ptsTypes="AA">
                                      <p:cBhvr>
                                        <p:cTn id="100" dur="250" fill="hold"/>
                                        <p:tgtEl>
                                          <p:spTgt spid="15"/>
                                        </p:tgtEl>
                                        <p:attrNameLst>
                                          <p:attrName>ppt_x</p:attrName>
                                          <p:attrName>ppt_y</p:attrName>
                                        </p:attrNameLst>
                                      </p:cBhvr>
                                      <p:rCtr x="2535" y="-23"/>
                                    </p:animMotion>
                                  </p:childTnLst>
                                </p:cTn>
                              </p:par>
                            </p:childTnLst>
                          </p:cTn>
                        </p:par>
                        <p:par>
                          <p:cTn id="101" fill="hold">
                            <p:stCondLst>
                              <p:cond delay="3250"/>
                            </p:stCondLst>
                            <p:childTnLst>
                              <p:par>
                                <p:cTn id="102" presetID="63" presetClass="path" presetSubtype="0" accel="50000" decel="50000" fill="hold" nodeType="afterEffect">
                                  <p:stCondLst>
                                    <p:cond delay="500"/>
                                  </p:stCondLst>
                                  <p:childTnLst>
                                    <p:animMotion origin="layout" path="M -0.05034 -0.00047 L -2.22222E-6 4.81481E-6 " pathEditMode="relative" rAng="0" ptsTypes="AA">
                                      <p:cBhvr>
                                        <p:cTn id="103" dur="250" fill="hold"/>
                                        <p:tgtEl>
                                          <p:spTgt spid="13"/>
                                        </p:tgtEl>
                                        <p:attrNameLst>
                                          <p:attrName>ppt_x</p:attrName>
                                          <p:attrName>ppt_y</p:attrName>
                                        </p:attrNameLst>
                                      </p:cBhvr>
                                      <p:rCtr x="2517" y="23"/>
                                    </p:animMotion>
                                  </p:childTnLst>
                                </p:cTn>
                              </p:par>
                              <p:par>
                                <p:cTn id="104" presetID="63" presetClass="path" presetSubtype="0" accel="50000" decel="50000" fill="hold" grpId="5" nodeType="withEffect">
                                  <p:stCondLst>
                                    <p:cond delay="500"/>
                                  </p:stCondLst>
                                  <p:childTnLst>
                                    <p:animMotion origin="layout" path="M -0.05035 -0.00047 L -1.66667E-6 3.33333E-6 " pathEditMode="relative" rAng="0" ptsTypes="AA">
                                      <p:cBhvr>
                                        <p:cTn id="105" dur="250" fill="hold"/>
                                        <p:tgtEl>
                                          <p:spTgt spid="15"/>
                                        </p:tgtEl>
                                        <p:attrNameLst>
                                          <p:attrName>ppt_x</p:attrName>
                                          <p:attrName>ppt_y</p:attrName>
                                        </p:attrNameLst>
                                      </p:cBhvr>
                                      <p:rCtr x="2517" y="23"/>
                                    </p:animMotion>
                                  </p:childTnLst>
                                </p:cTn>
                              </p:par>
                            </p:childTnLst>
                          </p:cTn>
                        </p:par>
                        <p:par>
                          <p:cTn id="106" fill="hold">
                            <p:stCondLst>
                              <p:cond delay="4000"/>
                            </p:stCondLst>
                            <p:childTnLst>
                              <p:par>
                                <p:cTn id="107" presetID="63" presetClass="path" presetSubtype="0" accel="50000" decel="50000" fill="hold" nodeType="afterEffect">
                                  <p:stCondLst>
                                    <p:cond delay="500"/>
                                  </p:stCondLst>
                                  <p:childTnLst>
                                    <p:animMotion origin="layout" path="M -2.22222E-6 4.81481E-6 L 0.05052 4.81481E-6 " pathEditMode="relative" rAng="0" ptsTypes="AA">
                                      <p:cBhvr>
                                        <p:cTn id="108" dur="250" fill="hold"/>
                                        <p:tgtEl>
                                          <p:spTgt spid="13"/>
                                        </p:tgtEl>
                                        <p:attrNameLst>
                                          <p:attrName>ppt_x</p:attrName>
                                          <p:attrName>ppt_y</p:attrName>
                                        </p:attrNameLst>
                                      </p:cBhvr>
                                      <p:rCtr x="2517" y="0"/>
                                    </p:animMotion>
                                  </p:childTnLst>
                                </p:cTn>
                              </p:par>
                              <p:par>
                                <p:cTn id="109" presetID="63" presetClass="path" presetSubtype="0" accel="50000" decel="50000" fill="hold" grpId="6" nodeType="withEffect">
                                  <p:stCondLst>
                                    <p:cond delay="500"/>
                                  </p:stCondLst>
                                  <p:childTnLst>
                                    <p:animMotion origin="layout" path="M -1.66667E-6 3.33333E-6 L 0.05052 3.33333E-6 " pathEditMode="relative" rAng="0" ptsTypes="AA">
                                      <p:cBhvr>
                                        <p:cTn id="110" dur="250" fill="hold"/>
                                        <p:tgtEl>
                                          <p:spTgt spid="15"/>
                                        </p:tgtEl>
                                        <p:attrNameLst>
                                          <p:attrName>ppt_x</p:attrName>
                                          <p:attrName>ppt_y</p:attrName>
                                        </p:attrNameLst>
                                      </p:cBhvr>
                                      <p:rCtr x="2517" y="0"/>
                                    </p:animMotion>
                                  </p:childTnLst>
                                </p:cTn>
                              </p:par>
                            </p:childTnLst>
                          </p:cTn>
                        </p:par>
                        <p:par>
                          <p:cTn id="111" fill="hold">
                            <p:stCondLst>
                              <p:cond delay="4750"/>
                            </p:stCondLst>
                            <p:childTnLst>
                              <p:par>
                                <p:cTn id="112" presetID="63" presetClass="path" presetSubtype="0" accel="50000" decel="50000" fill="hold" nodeType="afterEffect">
                                  <p:stCondLst>
                                    <p:cond delay="500"/>
                                  </p:stCondLst>
                                  <p:childTnLst>
                                    <p:animMotion origin="layout" path="M 0.05052 4.81481E-6 L 0.10139 4.81481E-6 " pathEditMode="relative" rAng="0" ptsTypes="AA">
                                      <p:cBhvr>
                                        <p:cTn id="113" dur="250" fill="hold"/>
                                        <p:tgtEl>
                                          <p:spTgt spid="13"/>
                                        </p:tgtEl>
                                        <p:attrNameLst>
                                          <p:attrName>ppt_x</p:attrName>
                                          <p:attrName>ppt_y</p:attrName>
                                        </p:attrNameLst>
                                      </p:cBhvr>
                                      <p:rCtr x="2535" y="0"/>
                                    </p:animMotion>
                                  </p:childTnLst>
                                </p:cTn>
                              </p:par>
                              <p:par>
                                <p:cTn id="114" presetID="63" presetClass="path" presetSubtype="0" accel="50000" decel="50000" fill="hold" grpId="7" nodeType="withEffect">
                                  <p:stCondLst>
                                    <p:cond delay="500"/>
                                  </p:stCondLst>
                                  <p:childTnLst>
                                    <p:animMotion origin="layout" path="M 0.05052 3.33333E-6 L 0.10139 3.33333E-6 " pathEditMode="relative" rAng="0" ptsTypes="AA">
                                      <p:cBhvr>
                                        <p:cTn id="115" dur="250" fill="hold"/>
                                        <p:tgtEl>
                                          <p:spTgt spid="15"/>
                                        </p:tgtEl>
                                        <p:attrNameLst>
                                          <p:attrName>ppt_x</p:attrName>
                                          <p:attrName>ppt_y</p:attrName>
                                        </p:attrNameLst>
                                      </p:cBhvr>
                                      <p:rCtr x="2535" y="0"/>
                                    </p:animMotion>
                                  </p:childTnLst>
                                </p:cTn>
                              </p:par>
                            </p:childTnLst>
                          </p:cTn>
                        </p:par>
                        <p:par>
                          <p:cTn id="116" fill="hold">
                            <p:stCondLst>
                              <p:cond delay="5500"/>
                            </p:stCondLst>
                            <p:childTnLst>
                              <p:par>
                                <p:cTn id="117" presetID="63" presetClass="path" presetSubtype="0" accel="50000" decel="50000" fill="hold" nodeType="afterEffect">
                                  <p:stCondLst>
                                    <p:cond delay="500"/>
                                  </p:stCondLst>
                                  <p:childTnLst>
                                    <p:animMotion origin="layout" path="M 0.10139 4.81481E-6 L 0.15261 4.81481E-6 " pathEditMode="relative" rAng="0" ptsTypes="AA">
                                      <p:cBhvr>
                                        <p:cTn id="118" dur="250" fill="hold"/>
                                        <p:tgtEl>
                                          <p:spTgt spid="13"/>
                                        </p:tgtEl>
                                        <p:attrNameLst>
                                          <p:attrName>ppt_x</p:attrName>
                                          <p:attrName>ppt_y</p:attrName>
                                        </p:attrNameLst>
                                      </p:cBhvr>
                                      <p:rCtr x="2552" y="0"/>
                                    </p:animMotion>
                                  </p:childTnLst>
                                </p:cTn>
                              </p:par>
                              <p:par>
                                <p:cTn id="119" presetID="63" presetClass="path" presetSubtype="0" accel="50000" decel="50000" fill="hold" grpId="8" nodeType="withEffect">
                                  <p:stCondLst>
                                    <p:cond delay="500"/>
                                  </p:stCondLst>
                                  <p:childTnLst>
                                    <p:animMotion origin="layout" path="M 0.10139 3.33333E-6 L 0.15261 3.33333E-6 " pathEditMode="relative" rAng="0" ptsTypes="AA">
                                      <p:cBhvr>
                                        <p:cTn id="120" dur="250" fill="hold"/>
                                        <p:tgtEl>
                                          <p:spTgt spid="15"/>
                                        </p:tgtEl>
                                        <p:attrNameLst>
                                          <p:attrName>ppt_x</p:attrName>
                                          <p:attrName>ppt_y</p:attrName>
                                        </p:attrNameLst>
                                      </p:cBhvr>
                                      <p:rCtr x="2552" y="0"/>
                                    </p:animMotion>
                                  </p:childTnLst>
                                </p:cTn>
                              </p:par>
                            </p:childTnLst>
                          </p:cTn>
                        </p:par>
                        <p:par>
                          <p:cTn id="121" fill="hold">
                            <p:stCondLst>
                              <p:cond delay="6250"/>
                            </p:stCondLst>
                            <p:childTnLst>
                              <p:par>
                                <p:cTn id="122" presetID="35" presetClass="path" presetSubtype="0" accel="50000" decel="50000" fill="hold" nodeType="afterEffect">
                                  <p:stCondLst>
                                    <p:cond delay="500"/>
                                  </p:stCondLst>
                                  <p:childTnLst>
                                    <p:animMotion origin="layout" path="M 0.15261 4.81481E-6 L 0.10139 4.81481E-6 " pathEditMode="relative" rAng="0" ptsTypes="AA">
                                      <p:cBhvr>
                                        <p:cTn id="123" dur="250" fill="hold"/>
                                        <p:tgtEl>
                                          <p:spTgt spid="13"/>
                                        </p:tgtEl>
                                        <p:attrNameLst>
                                          <p:attrName>ppt_x</p:attrName>
                                          <p:attrName>ppt_y</p:attrName>
                                        </p:attrNameLst>
                                      </p:cBhvr>
                                      <p:rCtr x="-2569" y="0"/>
                                    </p:animMotion>
                                  </p:childTnLst>
                                </p:cTn>
                              </p:par>
                              <p:par>
                                <p:cTn id="124" presetID="35" presetClass="path" presetSubtype="0" accel="50000" decel="50000" fill="hold" grpId="9" nodeType="withEffect">
                                  <p:stCondLst>
                                    <p:cond delay="500"/>
                                  </p:stCondLst>
                                  <p:childTnLst>
                                    <p:animMotion origin="layout" path="M 0.15261 3.33333E-6 L 0.10139 3.33333E-6 " pathEditMode="relative" rAng="0" ptsTypes="AA">
                                      <p:cBhvr>
                                        <p:cTn id="125" dur="250" fill="hold"/>
                                        <p:tgtEl>
                                          <p:spTgt spid="15"/>
                                        </p:tgtEl>
                                        <p:attrNameLst>
                                          <p:attrName>ppt_x</p:attrName>
                                          <p:attrName>ppt_y</p:attrName>
                                        </p:attrNameLst>
                                      </p:cBhvr>
                                      <p:rCtr x="-2569" y="0"/>
                                    </p:animMotion>
                                  </p:childTnLst>
                                </p:cTn>
                              </p:par>
                            </p:childTnLst>
                          </p:cTn>
                        </p:par>
                        <p:par>
                          <p:cTn id="126" fill="hold">
                            <p:stCondLst>
                              <p:cond delay="7000"/>
                            </p:stCondLst>
                            <p:childTnLst>
                              <p:par>
                                <p:cTn id="127" presetID="35" presetClass="path" presetSubtype="0" accel="50000" decel="50000" fill="hold" nodeType="afterEffect">
                                  <p:stCondLst>
                                    <p:cond delay="500"/>
                                  </p:stCondLst>
                                  <p:childTnLst>
                                    <p:animMotion origin="layout" path="M 0.10139 4.81481E-6 L 0.05052 4.81481E-6 " pathEditMode="relative" rAng="0" ptsTypes="AA">
                                      <p:cBhvr>
                                        <p:cTn id="128" dur="250" fill="hold"/>
                                        <p:tgtEl>
                                          <p:spTgt spid="13"/>
                                        </p:tgtEl>
                                        <p:attrNameLst>
                                          <p:attrName>ppt_x</p:attrName>
                                          <p:attrName>ppt_y</p:attrName>
                                        </p:attrNameLst>
                                      </p:cBhvr>
                                      <p:rCtr x="-2552" y="0"/>
                                    </p:animMotion>
                                  </p:childTnLst>
                                </p:cTn>
                              </p:par>
                              <p:par>
                                <p:cTn id="129" presetID="35" presetClass="path" presetSubtype="0" accel="50000" decel="50000" fill="hold" grpId="10" nodeType="withEffect">
                                  <p:stCondLst>
                                    <p:cond delay="500"/>
                                  </p:stCondLst>
                                  <p:childTnLst>
                                    <p:animMotion origin="layout" path="M 0.10139 3.33333E-6 L 0.05052 3.33333E-6 " pathEditMode="relative" rAng="0" ptsTypes="AA">
                                      <p:cBhvr>
                                        <p:cTn id="130" dur="250" fill="hold"/>
                                        <p:tgtEl>
                                          <p:spTgt spid="15"/>
                                        </p:tgtEl>
                                        <p:attrNameLst>
                                          <p:attrName>ppt_x</p:attrName>
                                          <p:attrName>ppt_y</p:attrName>
                                        </p:attrNameLst>
                                      </p:cBhvr>
                                      <p:rCtr x="-2552" y="0"/>
                                    </p:animMotion>
                                  </p:childTnLst>
                                </p:cTn>
                              </p:par>
                            </p:childTnLst>
                          </p:cTn>
                        </p:par>
                        <p:par>
                          <p:cTn id="131" fill="hold">
                            <p:stCondLst>
                              <p:cond delay="7750"/>
                            </p:stCondLst>
                            <p:childTnLst>
                              <p:par>
                                <p:cTn id="132" presetID="35" presetClass="path" presetSubtype="0" accel="50000" decel="50000" fill="hold" nodeType="afterEffect">
                                  <p:stCondLst>
                                    <p:cond delay="500"/>
                                  </p:stCondLst>
                                  <p:childTnLst>
                                    <p:animMotion origin="layout" path="M 0.05052 4.81481E-6 L -2.22222E-6 4.81481E-6 " pathEditMode="relative" rAng="0" ptsTypes="AA">
                                      <p:cBhvr>
                                        <p:cTn id="133" dur="250" fill="hold"/>
                                        <p:tgtEl>
                                          <p:spTgt spid="13"/>
                                        </p:tgtEl>
                                        <p:attrNameLst>
                                          <p:attrName>ppt_x</p:attrName>
                                          <p:attrName>ppt_y</p:attrName>
                                        </p:attrNameLst>
                                      </p:cBhvr>
                                      <p:rCtr x="-2535" y="0"/>
                                    </p:animMotion>
                                  </p:childTnLst>
                                </p:cTn>
                              </p:par>
                              <p:par>
                                <p:cTn id="134" presetID="35" presetClass="path" presetSubtype="0" accel="50000" decel="50000" fill="hold" grpId="11" nodeType="withEffect">
                                  <p:stCondLst>
                                    <p:cond delay="500"/>
                                  </p:stCondLst>
                                  <p:childTnLst>
                                    <p:animMotion origin="layout" path="M 0.05052 3.33333E-6 L -1.66667E-6 3.33333E-6 " pathEditMode="relative" rAng="0" ptsTypes="AA">
                                      <p:cBhvr>
                                        <p:cTn id="135" dur="250" fill="hold"/>
                                        <p:tgtEl>
                                          <p:spTgt spid="15"/>
                                        </p:tgtEl>
                                        <p:attrNameLst>
                                          <p:attrName>ppt_x</p:attrName>
                                          <p:attrName>ppt_y</p:attrName>
                                        </p:attrNameLst>
                                      </p:cBhvr>
                                      <p:rCtr x="-2535" y="0"/>
                                    </p:animMotion>
                                  </p:childTnLst>
                                </p:cTn>
                              </p:par>
                            </p:childTnLst>
                          </p:cTn>
                        </p:par>
                      </p:childTnLst>
                    </p:cTn>
                  </p:par>
                </p:childTnLst>
              </p:cTn>
              <p:nextCondLst>
                <p:cond evt="onClick" delay="0">
                  <p:tgtEl>
                    <p:spTgt spid="19"/>
                  </p:tgtEl>
                </p:cond>
              </p:nextCondLst>
            </p:seq>
          </p:childTnLst>
        </p:cTn>
      </p:par>
    </p:tnLst>
    <p:bldLst>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5" grpId="10" animBg="1"/>
      <p:bldP spid="15" grpId="11"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6" grpId="10" animBg="1"/>
      <p:bldP spid="16" grpId="1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24" y="1547544"/>
            <a:ext cx="5677705" cy="2204730"/>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2105" y="4058070"/>
            <a:ext cx="5695323" cy="2281112"/>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6" name="Retângulo 5"/>
          <p:cNvSpPr/>
          <p:nvPr/>
        </p:nvSpPr>
        <p:spPr>
          <a:xfrm>
            <a:off x="4163195" y="2593816"/>
            <a:ext cx="1023770" cy="503643"/>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tx1"/>
                </a:solidFill>
              </a:rPr>
              <a:t>=</a:t>
            </a:r>
            <a:r>
              <a:rPr lang="pt-BR" sz="2400" dirty="0">
                <a:solidFill>
                  <a:srgbClr val="FF0000"/>
                </a:solidFill>
              </a:rPr>
              <a:t>$</a:t>
            </a:r>
            <a:r>
              <a:rPr lang="pt-BR" sz="2400" dirty="0">
                <a:solidFill>
                  <a:schemeClr val="tx1"/>
                </a:solidFill>
              </a:rPr>
              <a:t>E</a:t>
            </a:r>
            <a:r>
              <a:rPr lang="pt-BR" sz="2400" dirty="0">
                <a:solidFill>
                  <a:srgbClr val="FF0000"/>
                </a:solidFill>
              </a:rPr>
              <a:t>$</a:t>
            </a:r>
            <a:r>
              <a:rPr lang="pt-BR" sz="2400" dirty="0">
                <a:solidFill>
                  <a:schemeClr val="tx1"/>
                </a:solidFill>
              </a:rPr>
              <a:t>6</a:t>
            </a:r>
            <a:endParaRPr lang="pt-BR" dirty="0">
              <a:solidFill>
                <a:schemeClr val="tx1"/>
              </a:solidFill>
            </a:endParaRPr>
          </a:p>
        </p:txBody>
      </p:sp>
      <p:sp>
        <p:nvSpPr>
          <p:cNvPr id="7" name="Retângulo 6"/>
          <p:cNvSpPr/>
          <p:nvPr/>
        </p:nvSpPr>
        <p:spPr>
          <a:xfrm>
            <a:off x="1958452" y="2736829"/>
            <a:ext cx="313327" cy="230198"/>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1</a:t>
            </a:r>
            <a:endParaRPr lang="pt-BR" dirty="0">
              <a:solidFill>
                <a:schemeClr val="tx1"/>
              </a:solidFill>
            </a:endParaRPr>
          </a:p>
        </p:txBody>
      </p:sp>
      <p:sp>
        <p:nvSpPr>
          <p:cNvPr id="8" name="Retângulo de cantos arredondados 7"/>
          <p:cNvSpPr/>
          <p:nvPr/>
        </p:nvSpPr>
        <p:spPr>
          <a:xfrm>
            <a:off x="1970065" y="1535444"/>
            <a:ext cx="312142" cy="1715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de cantos arredondados 8"/>
          <p:cNvSpPr/>
          <p:nvPr/>
        </p:nvSpPr>
        <p:spPr>
          <a:xfrm>
            <a:off x="445955" y="2742258"/>
            <a:ext cx="226007"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CaixaDeTexto 9"/>
          <p:cNvSpPr txBox="1"/>
          <p:nvPr/>
        </p:nvSpPr>
        <p:spPr>
          <a:xfrm>
            <a:off x="4863141" y="5277943"/>
            <a:ext cx="899605" cy="307777"/>
          </a:xfrm>
          <a:prstGeom prst="rect">
            <a:avLst/>
          </a:prstGeom>
          <a:noFill/>
        </p:spPr>
        <p:txBody>
          <a:bodyPr wrap="none" rtlCol="0">
            <a:spAutoFit/>
          </a:bodyPr>
          <a:lstStyle/>
          <a:p>
            <a:r>
              <a:rPr lang="pt-BR" sz="1400" dirty="0"/>
              <a:t>1    </a:t>
            </a:r>
            <a:r>
              <a:rPr lang="pt-BR" sz="1400" dirty="0" smtClean="0"/>
              <a:t>  1     </a:t>
            </a:r>
            <a:r>
              <a:rPr lang="pt-BR" sz="1400" dirty="0"/>
              <a:t>1</a:t>
            </a:r>
          </a:p>
        </p:txBody>
      </p:sp>
      <p:grpSp>
        <p:nvGrpSpPr>
          <p:cNvPr id="11" name="Grupo 10"/>
          <p:cNvGrpSpPr/>
          <p:nvPr/>
        </p:nvGrpSpPr>
        <p:grpSpPr>
          <a:xfrm>
            <a:off x="4326799" y="5412681"/>
            <a:ext cx="1015985" cy="1015985"/>
            <a:chOff x="5626107" y="5392891"/>
            <a:chExt cx="1015985" cy="1015985"/>
          </a:xfrm>
        </p:grpSpPr>
        <p:pic>
          <p:nvPicPr>
            <p:cNvPr id="12" name="Imagem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6107" y="5392891"/>
              <a:ext cx="1015985" cy="1015985"/>
            </a:xfrm>
            <a:prstGeom prst="rect">
              <a:avLst/>
            </a:prstGeom>
          </p:spPr>
        </p:pic>
        <p:sp>
          <p:nvSpPr>
            <p:cNvPr id="13" name="Mais 12"/>
            <p:cNvSpPr/>
            <p:nvPr/>
          </p:nvSpPr>
          <p:spPr>
            <a:xfrm>
              <a:off x="6005287" y="5400475"/>
              <a:ext cx="257626" cy="229001"/>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14" name="Grupo 13"/>
          <p:cNvGrpSpPr/>
          <p:nvPr/>
        </p:nvGrpSpPr>
        <p:grpSpPr>
          <a:xfrm>
            <a:off x="4450390" y="4624613"/>
            <a:ext cx="1446317" cy="642940"/>
            <a:chOff x="5762079" y="4587745"/>
            <a:chExt cx="1446317" cy="642940"/>
          </a:xfrm>
        </p:grpSpPr>
        <p:sp>
          <p:nvSpPr>
            <p:cNvPr id="15" name="CaixaDeTexto 14"/>
            <p:cNvSpPr txBox="1"/>
            <p:nvPr/>
          </p:nvSpPr>
          <p:spPr>
            <a:xfrm>
              <a:off x="5762079" y="4587745"/>
              <a:ext cx="1446317" cy="215444"/>
            </a:xfrm>
            <a:prstGeom prst="rect">
              <a:avLst/>
            </a:prstGeom>
            <a:solidFill>
              <a:schemeClr val="bg1"/>
            </a:solidFill>
            <a:ln w="28575">
              <a:solidFill>
                <a:srgbClr val="217346"/>
              </a:solidFill>
            </a:ln>
            <a:effectLst>
              <a:outerShdw blurRad="50800" dist="38100" dir="2700000" algn="tl" rotWithShape="0">
                <a:prstClr val="black">
                  <a:alpha val="40000"/>
                </a:prstClr>
              </a:outerShdw>
            </a:effectLst>
          </p:spPr>
          <p:txBody>
            <a:bodyPr wrap="square" rtlCol="0">
              <a:spAutoFit/>
            </a:bodyPr>
            <a:lstStyle/>
            <a:p>
              <a:r>
                <a:rPr lang="pt-BR" sz="800" dirty="0"/>
                <a:t>=$E$6   =$E$6   =$E$6   =$E$6</a:t>
              </a:r>
            </a:p>
          </p:txBody>
        </p:sp>
        <p:cxnSp>
          <p:nvCxnSpPr>
            <p:cNvPr id="16" name="Conector de seta reta 15"/>
            <p:cNvCxnSpPr/>
            <p:nvPr/>
          </p:nvCxnSpPr>
          <p:spPr>
            <a:xfrm>
              <a:off x="5986237"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a:off x="6286500"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ector de seta reta 17"/>
            <p:cNvCxnSpPr/>
            <p:nvPr/>
          </p:nvCxnSpPr>
          <p:spPr>
            <a:xfrm>
              <a:off x="660399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ector de seta reta 18"/>
            <p:cNvCxnSpPr/>
            <p:nvPr/>
          </p:nvCxnSpPr>
          <p:spPr>
            <a:xfrm>
              <a:off x="692921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0" name="Grupo 19"/>
          <p:cNvGrpSpPr/>
          <p:nvPr/>
        </p:nvGrpSpPr>
        <p:grpSpPr>
          <a:xfrm>
            <a:off x="1970064" y="4086588"/>
            <a:ext cx="312142" cy="183391"/>
            <a:chOff x="1813509" y="3949434"/>
            <a:chExt cx="313327" cy="183391"/>
          </a:xfrm>
        </p:grpSpPr>
        <p:cxnSp>
          <p:nvCxnSpPr>
            <p:cNvPr id="21" name="Conector reto 20"/>
            <p:cNvCxnSpPr>
              <a:stCxn id="25"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tângulo 24"/>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6" name="Grupo 25"/>
          <p:cNvGrpSpPr/>
          <p:nvPr/>
        </p:nvGrpSpPr>
        <p:grpSpPr>
          <a:xfrm>
            <a:off x="2351986" y="4142160"/>
            <a:ext cx="3427218" cy="96201"/>
            <a:chOff x="2166952" y="3997448"/>
            <a:chExt cx="3427218" cy="96201"/>
          </a:xfrm>
        </p:grpSpPr>
        <p:cxnSp>
          <p:nvCxnSpPr>
            <p:cNvPr id="27" name="Conector reto 26"/>
            <p:cNvCxnSpPr/>
            <p:nvPr/>
          </p:nvCxnSpPr>
          <p:spPr>
            <a:xfrm>
              <a:off x="2166952" y="3997448"/>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2166953" y="4038962"/>
              <a:ext cx="3427217" cy="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upo 28"/>
          <p:cNvGrpSpPr/>
          <p:nvPr/>
        </p:nvGrpSpPr>
        <p:grpSpPr>
          <a:xfrm>
            <a:off x="784508" y="4134602"/>
            <a:ext cx="1146632" cy="96201"/>
            <a:chOff x="629145" y="3988695"/>
            <a:chExt cx="1146632" cy="96201"/>
          </a:xfrm>
        </p:grpSpPr>
        <p:cxnSp>
          <p:nvCxnSpPr>
            <p:cNvPr id="30" name="Conector reto 29"/>
            <p:cNvCxnSpPr/>
            <p:nvPr/>
          </p:nvCxnSpPr>
          <p:spPr>
            <a:xfrm>
              <a:off x="1775776" y="3988695"/>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629145" y="4038962"/>
              <a:ext cx="11466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upo 60"/>
          <p:cNvGrpSpPr/>
          <p:nvPr/>
        </p:nvGrpSpPr>
        <p:grpSpPr>
          <a:xfrm>
            <a:off x="1931141" y="5330975"/>
            <a:ext cx="351065" cy="232575"/>
            <a:chOff x="3245322" y="5330975"/>
            <a:chExt cx="351065" cy="232575"/>
          </a:xfrm>
        </p:grpSpPr>
        <p:grpSp>
          <p:nvGrpSpPr>
            <p:cNvPr id="34" name="Grupo 33"/>
            <p:cNvGrpSpPr/>
            <p:nvPr/>
          </p:nvGrpSpPr>
          <p:grpSpPr>
            <a:xfrm>
              <a:off x="3245322" y="5333410"/>
              <a:ext cx="351065" cy="230140"/>
              <a:chOff x="2387878" y="3596515"/>
              <a:chExt cx="466382" cy="383725"/>
            </a:xfrm>
          </p:grpSpPr>
          <p:pic>
            <p:nvPicPr>
              <p:cNvPr id="38" name="Imagem 37"/>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39" name="Imagem 38"/>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grpSp>
          <p:nvGrpSpPr>
            <p:cNvPr id="46" name="Grupo 45"/>
            <p:cNvGrpSpPr/>
            <p:nvPr/>
          </p:nvGrpSpPr>
          <p:grpSpPr>
            <a:xfrm rot="5400000">
              <a:off x="3305936" y="5277432"/>
              <a:ext cx="229861" cy="336948"/>
              <a:chOff x="2387878" y="3596515"/>
              <a:chExt cx="466382" cy="383725"/>
            </a:xfrm>
          </p:grpSpPr>
          <p:pic>
            <p:nvPicPr>
              <p:cNvPr id="50" name="Imagem 49"/>
              <p:cNvPicPr>
                <a:picLocks noChangeAspect="1"/>
              </p:cNvPicPr>
              <p:nvPr/>
            </p:nvPicPr>
            <p:blipFill rotWithShape="1">
              <a:blip r:embed="rId7"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51" name="Imagem 50"/>
              <p:cNvPicPr>
                <a:picLocks noChangeAspect="1"/>
              </p:cNvPicPr>
              <p:nvPr/>
            </p:nvPicPr>
            <p:blipFill rotWithShape="1">
              <a:blip r:embed="rId7"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grpSp>
      <p:grpSp>
        <p:nvGrpSpPr>
          <p:cNvPr id="62" name="Grupo 61"/>
          <p:cNvGrpSpPr/>
          <p:nvPr/>
        </p:nvGrpSpPr>
        <p:grpSpPr>
          <a:xfrm>
            <a:off x="1962496" y="5340111"/>
            <a:ext cx="281969" cy="214005"/>
            <a:chOff x="2647114" y="5340111"/>
            <a:chExt cx="281969" cy="214005"/>
          </a:xfrm>
        </p:grpSpPr>
        <p:cxnSp>
          <p:nvCxnSpPr>
            <p:cNvPr id="32" name="Conector de seta reta 31"/>
            <p:cNvCxnSpPr/>
            <p:nvPr/>
          </p:nvCxnSpPr>
          <p:spPr>
            <a:xfrm flipH="1" flipV="1">
              <a:off x="2647114" y="5446157"/>
              <a:ext cx="126457" cy="386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p:nvPr/>
          </p:nvCxnSpPr>
          <p:spPr>
            <a:xfrm flipV="1">
              <a:off x="2784948" y="5340111"/>
              <a:ext cx="2" cy="214005"/>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a:off x="2796549" y="5448479"/>
              <a:ext cx="132534" cy="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412105" y="5336366"/>
            <a:ext cx="259857" cy="198986"/>
            <a:chOff x="1813509" y="3949434"/>
            <a:chExt cx="313327" cy="183391"/>
          </a:xfrm>
        </p:grpSpPr>
        <p:cxnSp>
          <p:nvCxnSpPr>
            <p:cNvPr id="64" name="Conector reto 63"/>
            <p:cNvCxnSpPr>
              <a:stCxn id="68"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tângulo 67"/>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69" name="Grupo 68"/>
          <p:cNvGrpSpPr/>
          <p:nvPr/>
        </p:nvGrpSpPr>
        <p:grpSpPr>
          <a:xfrm rot="5400000">
            <a:off x="123025" y="5926304"/>
            <a:ext cx="833120" cy="134251"/>
            <a:chOff x="2166952" y="3997448"/>
            <a:chExt cx="3427218" cy="96201"/>
          </a:xfrm>
        </p:grpSpPr>
        <p:cxnSp>
          <p:nvCxnSpPr>
            <p:cNvPr id="70" name="Conector reto 69"/>
            <p:cNvCxnSpPr/>
            <p:nvPr/>
          </p:nvCxnSpPr>
          <p:spPr>
            <a:xfrm>
              <a:off x="2166952" y="3997448"/>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H="1">
              <a:off x="2166953" y="4038962"/>
              <a:ext cx="3427217" cy="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upo 71"/>
          <p:cNvGrpSpPr/>
          <p:nvPr/>
        </p:nvGrpSpPr>
        <p:grpSpPr>
          <a:xfrm rot="5400000">
            <a:off x="44591" y="4715118"/>
            <a:ext cx="1009012" cy="115227"/>
            <a:chOff x="629145" y="3988695"/>
            <a:chExt cx="1146632" cy="96201"/>
          </a:xfrm>
        </p:grpSpPr>
        <p:cxnSp>
          <p:nvCxnSpPr>
            <p:cNvPr id="73" name="Conector reto 72"/>
            <p:cNvCxnSpPr/>
            <p:nvPr/>
          </p:nvCxnSpPr>
          <p:spPr>
            <a:xfrm>
              <a:off x="1775776" y="3988695"/>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H="1">
              <a:off x="629145" y="4038962"/>
              <a:ext cx="11466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8" name="Imagem 57"/>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95384" y="5301337"/>
            <a:ext cx="876300" cy="903617"/>
          </a:xfrm>
          <a:prstGeom prst="roundRect">
            <a:avLst>
              <a:gd name="adj" fmla="val 8594"/>
            </a:avLst>
          </a:prstGeom>
          <a:solidFill>
            <a:srgbClr val="FFFFFF">
              <a:shade val="85000"/>
            </a:srgbClr>
          </a:solidFill>
          <a:ln>
            <a:noFill/>
          </a:ln>
          <a:effectLst/>
        </p:spPr>
      </p:pic>
      <p:sp>
        <p:nvSpPr>
          <p:cNvPr id="57"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absoluta</a:t>
            </a:r>
            <a:endParaRPr lang="pt-BR" sz="3800" dirty="0"/>
          </a:p>
        </p:txBody>
      </p:sp>
      <p:sp>
        <p:nvSpPr>
          <p:cNvPr id="75" name="CaixaDeTexto 74">
            <a:extLst>
              <a:ext uri="{FF2B5EF4-FFF2-40B4-BE49-F238E27FC236}">
                <a16:creationId xmlns:a16="http://schemas.microsoft.com/office/drawing/2014/main" xmlns="" id="{A698D4CD-054E-483A-8F6C-5BC60133F3CD}"/>
              </a:ext>
            </a:extLst>
          </p:cNvPr>
          <p:cNvSpPr txBox="1"/>
          <p:nvPr/>
        </p:nvSpPr>
        <p:spPr>
          <a:xfrm>
            <a:off x="6639289" y="2088053"/>
            <a:ext cx="1988489" cy="1123712"/>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sz="2000" b="1" dirty="0" smtClean="0"/>
              <a:t>“</a:t>
            </a:r>
            <a:r>
              <a:rPr lang="pt-BR" sz="2000" b="1" dirty="0" smtClean="0">
                <a:solidFill>
                  <a:srgbClr val="FF0000"/>
                </a:solidFill>
              </a:rPr>
              <a:t>$</a:t>
            </a:r>
            <a:r>
              <a:rPr lang="pt-BR" sz="2000" b="1" dirty="0" smtClean="0"/>
              <a:t>” cifrão </a:t>
            </a:r>
          </a:p>
          <a:p>
            <a:pPr algn="ctr"/>
            <a:r>
              <a:rPr lang="pt-BR" sz="2000" dirty="0" smtClean="0"/>
              <a:t>Fixa as colunas e as linhas</a:t>
            </a:r>
            <a:endParaRPr lang="pt-BR" sz="2000" dirty="0"/>
          </a:p>
        </p:txBody>
      </p:sp>
      <p:sp>
        <p:nvSpPr>
          <p:cNvPr id="76" name="CaixaDeTexto 75">
            <a:extLst>
              <a:ext uri="{FF2B5EF4-FFF2-40B4-BE49-F238E27FC236}">
                <a16:creationId xmlns:a16="http://schemas.microsoft.com/office/drawing/2014/main" xmlns="" id="{A698D4CD-054E-483A-8F6C-5BC60133F3CD}"/>
              </a:ext>
            </a:extLst>
          </p:cNvPr>
          <p:cNvSpPr txBox="1"/>
          <p:nvPr/>
        </p:nvSpPr>
        <p:spPr>
          <a:xfrm>
            <a:off x="6200728" y="4074914"/>
            <a:ext cx="2872941" cy="1123712"/>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sz="2000" b="1" dirty="0" smtClean="0"/>
              <a:t>Atalho </a:t>
            </a:r>
            <a:r>
              <a:rPr lang="pt-BR" sz="2000" b="1" dirty="0" smtClean="0">
                <a:solidFill>
                  <a:srgbClr val="FF0000"/>
                </a:solidFill>
              </a:rPr>
              <a:t>F4</a:t>
            </a:r>
          </a:p>
          <a:p>
            <a:pPr algn="ctr"/>
            <a:r>
              <a:rPr lang="pt-BR" sz="2000" dirty="0" smtClean="0"/>
              <a:t>Alterna entre os tipos de referência na fórmula</a:t>
            </a:r>
            <a:endParaRPr lang="pt-BR" sz="2000" dirty="0"/>
          </a:p>
        </p:txBody>
      </p:sp>
    </p:spTree>
    <p:extLst>
      <p:ext uri="{BB962C8B-B14F-4D97-AF65-F5344CB8AC3E}">
        <p14:creationId xmlns:p14="http://schemas.microsoft.com/office/powerpoint/2010/main" val="26062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5.55556E-7 4.07407E-6 L 0.10434 0.00069 " pathEditMode="relative" rAng="0" ptsTypes="AA">
                                      <p:cBhvr>
                                        <p:cTn id="18" dur="2000" fill="hold"/>
                                        <p:tgtEl>
                                          <p:spTgt spid="11"/>
                                        </p:tgtEl>
                                        <p:attrNameLst>
                                          <p:attrName>ppt_x</p:attrName>
                                          <p:attrName>ppt_y</p:attrName>
                                        </p:attrNameLst>
                                      </p:cBhvr>
                                      <p:rCtr x="5208" y="23"/>
                                    </p:animMotion>
                                  </p:childTnLst>
                                </p:cTn>
                              </p:par>
                              <p:par>
                                <p:cTn id="19" presetID="22" presetClass="entr" presetSubtype="8" fill="hold" grpId="0" nodeType="withEffect">
                                  <p:stCondLst>
                                    <p:cond delay="25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2000"/>
                                        <p:tgtEl>
                                          <p:spTgt spid="10"/>
                                        </p:tgtEl>
                                      </p:cBhvr>
                                    </p:animEffect>
                                  </p:childTnLst>
                                </p:cTn>
                              </p:par>
                              <p:par>
                                <p:cTn id="22" presetID="16" presetClass="entr" presetSubtype="21" fill="hold" nodeType="withEffect">
                                  <p:stCondLst>
                                    <p:cond delay="100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22" presetClass="entr" presetSubtype="2" fill="hold" nodeType="withEffect">
                                  <p:stCondLst>
                                    <p:cond delay="1000"/>
                                  </p:stCondLst>
                                  <p:childTnLst>
                                    <p:set>
                                      <p:cBhvr>
                                        <p:cTn id="26" dur="1" fill="hold">
                                          <p:stCondLst>
                                            <p:cond delay="0"/>
                                          </p:stCondLst>
                                        </p:cTn>
                                        <p:tgtEl>
                                          <p:spTgt spid="26"/>
                                        </p:tgtEl>
                                        <p:attrNameLst>
                                          <p:attrName>style.visibility</p:attrName>
                                        </p:attrNameLst>
                                      </p:cBhvr>
                                      <p:to>
                                        <p:strVal val="visible"/>
                                      </p:to>
                                    </p:set>
                                    <p:animEffect transition="in" filter="wipe(right)">
                                      <p:cBhvr>
                                        <p:cTn id="27" dur="500"/>
                                        <p:tgtEl>
                                          <p:spTgt spid="26"/>
                                        </p:tgtEl>
                                      </p:cBhvr>
                                    </p:animEffect>
                                  </p:childTnLst>
                                </p:cTn>
                              </p:par>
                              <p:par>
                                <p:cTn id="28" presetID="22" presetClass="entr" presetSubtype="8" fill="hold" nodeType="withEffect">
                                  <p:stCondLst>
                                    <p:cond delay="10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16" presetClass="entr" presetSubtype="21" fill="hold" nodeType="withEffect">
                                  <p:stCondLst>
                                    <p:cond delay="1000"/>
                                  </p:stCondLst>
                                  <p:childTnLst>
                                    <p:set>
                                      <p:cBhvr>
                                        <p:cTn id="32" dur="1" fill="hold">
                                          <p:stCondLst>
                                            <p:cond delay="0"/>
                                          </p:stCondLst>
                                        </p:cTn>
                                        <p:tgtEl>
                                          <p:spTgt spid="63"/>
                                        </p:tgtEl>
                                        <p:attrNameLst>
                                          <p:attrName>style.visibility</p:attrName>
                                        </p:attrNameLst>
                                      </p:cBhvr>
                                      <p:to>
                                        <p:strVal val="visible"/>
                                      </p:to>
                                    </p:set>
                                    <p:animEffect transition="in" filter="barn(inVertical)">
                                      <p:cBhvr>
                                        <p:cTn id="33" dur="500"/>
                                        <p:tgtEl>
                                          <p:spTgt spid="63"/>
                                        </p:tgtEl>
                                      </p:cBhvr>
                                    </p:animEffect>
                                  </p:childTnLst>
                                </p:cTn>
                              </p:par>
                              <p:par>
                                <p:cTn id="34" presetID="22" presetClass="entr" presetSubtype="2" fill="hold" nodeType="withEffect">
                                  <p:stCondLst>
                                    <p:cond delay="1000"/>
                                  </p:stCondLst>
                                  <p:childTnLst>
                                    <p:set>
                                      <p:cBhvr>
                                        <p:cTn id="35" dur="1" fill="hold">
                                          <p:stCondLst>
                                            <p:cond delay="0"/>
                                          </p:stCondLst>
                                        </p:cTn>
                                        <p:tgtEl>
                                          <p:spTgt spid="69"/>
                                        </p:tgtEl>
                                        <p:attrNameLst>
                                          <p:attrName>style.visibility</p:attrName>
                                        </p:attrNameLst>
                                      </p:cBhvr>
                                      <p:to>
                                        <p:strVal val="visible"/>
                                      </p:to>
                                    </p:set>
                                    <p:animEffect transition="in" filter="wipe(right)">
                                      <p:cBhvr>
                                        <p:cTn id="36" dur="500"/>
                                        <p:tgtEl>
                                          <p:spTgt spid="69"/>
                                        </p:tgtEl>
                                      </p:cBhvr>
                                    </p:animEffect>
                                  </p:childTnLst>
                                </p:cTn>
                              </p:par>
                              <p:par>
                                <p:cTn id="37" presetID="22" presetClass="entr" presetSubtype="8" fill="hold" nodeType="withEffect">
                                  <p:stCondLst>
                                    <p:cond delay="1000"/>
                                  </p:stCondLst>
                                  <p:childTnLst>
                                    <p:set>
                                      <p:cBhvr>
                                        <p:cTn id="38" dur="1" fill="hold">
                                          <p:stCondLst>
                                            <p:cond delay="0"/>
                                          </p:stCondLst>
                                        </p:cTn>
                                        <p:tgtEl>
                                          <p:spTgt spid="72"/>
                                        </p:tgtEl>
                                        <p:attrNameLst>
                                          <p:attrName>style.visibility</p:attrName>
                                        </p:attrNameLst>
                                      </p:cBhvr>
                                      <p:to>
                                        <p:strVal val="visible"/>
                                      </p:to>
                                    </p:set>
                                    <p:animEffect transition="in" filter="wipe(left)">
                                      <p:cBhvr>
                                        <p:cTn id="39" dur="500"/>
                                        <p:tgtEl>
                                          <p:spTgt spid="72"/>
                                        </p:tgtEl>
                                      </p:cBhvr>
                                    </p:animEffect>
                                  </p:childTnLst>
                                </p:cTn>
                              </p:par>
                              <p:par>
                                <p:cTn id="40" presetID="1" presetClass="entr" presetSubtype="0" fill="hold" nodeType="withEffect">
                                  <p:stCondLst>
                                    <p:cond delay="1000"/>
                                  </p:stCondLst>
                                  <p:childTnLst>
                                    <p:set>
                                      <p:cBhvr>
                                        <p:cTn id="41" dur="1" fill="hold">
                                          <p:stCondLst>
                                            <p:cond delay="0"/>
                                          </p:stCondLst>
                                        </p:cTn>
                                        <p:tgtEl>
                                          <p:spTgt spid="61"/>
                                        </p:tgtEl>
                                        <p:attrNameLst>
                                          <p:attrName>style.visibility</p:attrName>
                                        </p:attrNameLst>
                                      </p:cBhvr>
                                      <p:to>
                                        <p:strVal val="visible"/>
                                      </p:to>
                                    </p:set>
                                  </p:childTnLst>
                                </p:cTn>
                              </p:par>
                            </p:childTnLst>
                          </p:cTn>
                        </p:par>
                        <p:par>
                          <p:cTn id="42" fill="hold">
                            <p:stCondLst>
                              <p:cond delay="2250"/>
                            </p:stCondLst>
                            <p:childTnLst>
                              <p:par>
                                <p:cTn id="43" presetID="26" presetClass="emph" presetSubtype="0" repeatCount="5000" fill="hold" nodeType="afterEffect">
                                  <p:stCondLst>
                                    <p:cond delay="0"/>
                                  </p:stCondLst>
                                  <p:childTnLst>
                                    <p:animEffect transition="out" filter="fade">
                                      <p:cBhvr>
                                        <p:cTn id="44" dur="500" tmFilter="0, 0; .2, .5; .8, .5; 1, 0"/>
                                        <p:tgtEl>
                                          <p:spTgt spid="20"/>
                                        </p:tgtEl>
                                      </p:cBhvr>
                                    </p:animEffect>
                                    <p:animScale>
                                      <p:cBhvr>
                                        <p:cTn id="45" dur="250" autoRev="1" fill="hold"/>
                                        <p:tgtEl>
                                          <p:spTgt spid="20"/>
                                        </p:tgtEl>
                                      </p:cBhvr>
                                      <p:by x="105000" y="105000"/>
                                    </p:animScale>
                                  </p:childTnLst>
                                </p:cTn>
                              </p:par>
                              <p:par>
                                <p:cTn id="46" presetID="26" presetClass="emph" presetSubtype="0" repeatCount="5000" fill="hold" nodeType="withEffect">
                                  <p:stCondLst>
                                    <p:cond delay="0"/>
                                  </p:stCondLst>
                                  <p:childTnLst>
                                    <p:animEffect transition="out" filter="fade">
                                      <p:cBhvr>
                                        <p:cTn id="47" dur="500" tmFilter="0, 0; .2, .5; .8, .5; 1, 0"/>
                                        <p:tgtEl>
                                          <p:spTgt spid="63"/>
                                        </p:tgtEl>
                                      </p:cBhvr>
                                    </p:animEffect>
                                    <p:animScale>
                                      <p:cBhvr>
                                        <p:cTn id="48" dur="250" autoRev="1" fill="hold"/>
                                        <p:tgtEl>
                                          <p:spTgt spid="63"/>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25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2000"/>
                                        <p:tgtEl>
                                          <p:spTgt spid="14"/>
                                        </p:tgtEl>
                                      </p:cBhvr>
                                    </p:animEffect>
                                  </p:childTnLst>
                                </p:cTn>
                              </p:par>
                              <p:par>
                                <p:cTn id="54" presetID="10" presetClass="entr" presetSubtype="0" fill="hold" nodeType="withEffect">
                                  <p:stCondLst>
                                    <p:cond delay="25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2250"/>
                            </p:stCondLst>
                            <p:childTnLst>
                              <p:par>
                                <p:cTn id="58" presetID="26" presetClass="emph" presetSubtype="0" repeatCount="10000" fill="hold" nodeType="afterEffect">
                                  <p:stCondLst>
                                    <p:cond delay="0"/>
                                  </p:stCondLst>
                                  <p:childTnLst>
                                    <p:animEffect transition="out" filter="fade">
                                      <p:cBhvr>
                                        <p:cTn id="59" dur="500" tmFilter="0, 0; .2, .5; .8, .5; 1, 0"/>
                                        <p:tgtEl>
                                          <p:spTgt spid="62"/>
                                        </p:tgtEl>
                                      </p:cBhvr>
                                    </p:animEffect>
                                    <p:animScale>
                                      <p:cBhvr>
                                        <p:cTn id="60"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26" y="1565186"/>
            <a:ext cx="5677705" cy="2258465"/>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25" y="4187521"/>
            <a:ext cx="5677705" cy="223832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13" name="Retângulo 12"/>
          <p:cNvSpPr/>
          <p:nvPr/>
        </p:nvSpPr>
        <p:spPr>
          <a:xfrm rot="5400000">
            <a:off x="3961535" y="4392759"/>
            <a:ext cx="1407964" cy="2244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6" name="Grupo 15"/>
          <p:cNvGrpSpPr/>
          <p:nvPr/>
        </p:nvGrpSpPr>
        <p:grpSpPr>
          <a:xfrm>
            <a:off x="415567" y="2810976"/>
            <a:ext cx="262703" cy="199777"/>
            <a:chOff x="1813509" y="3949434"/>
            <a:chExt cx="313327" cy="183391"/>
          </a:xfrm>
        </p:grpSpPr>
        <p:cxnSp>
          <p:nvCxnSpPr>
            <p:cNvPr id="17" name="Conector reto 16"/>
            <p:cNvCxnSpPr>
              <a:stCxn id="21"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tângulo 20"/>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2" name="Grupo 21"/>
          <p:cNvGrpSpPr/>
          <p:nvPr/>
        </p:nvGrpSpPr>
        <p:grpSpPr>
          <a:xfrm>
            <a:off x="415567" y="5439257"/>
            <a:ext cx="262703" cy="183391"/>
            <a:chOff x="1813509" y="3949434"/>
            <a:chExt cx="313327" cy="183391"/>
          </a:xfrm>
        </p:grpSpPr>
        <p:cxnSp>
          <p:nvCxnSpPr>
            <p:cNvPr id="23" name="Conector reto 22"/>
            <p:cNvCxnSpPr>
              <a:stCxn id="27"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tângulo 26"/>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8" name="Grupo 27"/>
          <p:cNvGrpSpPr/>
          <p:nvPr/>
        </p:nvGrpSpPr>
        <p:grpSpPr>
          <a:xfrm>
            <a:off x="1950684" y="4187521"/>
            <a:ext cx="325828" cy="183391"/>
            <a:chOff x="1813509" y="3949434"/>
            <a:chExt cx="313327" cy="183391"/>
          </a:xfrm>
        </p:grpSpPr>
        <p:cxnSp>
          <p:nvCxnSpPr>
            <p:cNvPr id="29" name="Conector reto 28"/>
            <p:cNvCxnSpPr>
              <a:stCxn id="33"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34" name="Grupo 33"/>
          <p:cNvGrpSpPr/>
          <p:nvPr/>
        </p:nvGrpSpPr>
        <p:grpSpPr>
          <a:xfrm>
            <a:off x="1950683" y="1565744"/>
            <a:ext cx="325829" cy="199777"/>
            <a:chOff x="1813509" y="3949434"/>
            <a:chExt cx="313327" cy="183391"/>
          </a:xfrm>
        </p:grpSpPr>
        <p:cxnSp>
          <p:nvCxnSpPr>
            <p:cNvPr id="35" name="Conector reto 34"/>
            <p:cNvCxnSpPr>
              <a:stCxn id="39"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40" name="CaixaDeTexto 39"/>
          <p:cNvSpPr txBox="1"/>
          <p:nvPr/>
        </p:nvSpPr>
        <p:spPr>
          <a:xfrm>
            <a:off x="6337153" y="1786477"/>
            <a:ext cx="2427270" cy="1815882"/>
          </a:xfrm>
          <a:prstGeom prst="rect">
            <a:avLst/>
          </a:prstGeom>
          <a:solidFill>
            <a:schemeClr val="bg1"/>
          </a:solidFill>
          <a:ln w="9525">
            <a:solidFill>
              <a:schemeClr val="bg1">
                <a:lumMod val="75000"/>
              </a:schemeClr>
            </a:solidFill>
          </a:ln>
          <a:effectLst>
            <a:outerShdw blurRad="63500" sx="102000" sy="102000" algn="ctr" rotWithShape="0">
              <a:prstClr val="black">
                <a:alpha val="40000"/>
              </a:prstClr>
            </a:outerShdw>
          </a:effectLst>
        </p:spPr>
        <p:txBody>
          <a:bodyPr wrap="square" rtlCol="0">
            <a:spAutoFit/>
          </a:bodyPr>
          <a:lstStyle/>
          <a:p>
            <a:pPr algn="just"/>
            <a:r>
              <a:rPr lang="pt-BR" sz="1600" dirty="0"/>
              <a:t>Fixamos a coluna “E” e a linha “6”, portanto, se expandirmos as referências para qualquer outra célula, elas assumirão o mesmo valor que estiver na “</a:t>
            </a:r>
            <a:r>
              <a:rPr lang="pt-BR" sz="1600" dirty="0">
                <a:solidFill>
                  <a:srgbClr val="FF0000"/>
                </a:solidFill>
              </a:rPr>
              <a:t>$</a:t>
            </a:r>
            <a:r>
              <a:rPr lang="pt-BR" sz="1600" dirty="0"/>
              <a:t>E</a:t>
            </a:r>
            <a:r>
              <a:rPr lang="pt-BR" sz="1600" dirty="0">
                <a:solidFill>
                  <a:srgbClr val="FF0000"/>
                </a:solidFill>
              </a:rPr>
              <a:t>$</a:t>
            </a:r>
            <a:r>
              <a:rPr lang="pt-BR" sz="1600" dirty="0"/>
              <a:t>6”.</a:t>
            </a:r>
          </a:p>
        </p:txBody>
      </p:sp>
      <p:sp>
        <p:nvSpPr>
          <p:cNvPr id="42"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absoluta</a:t>
            </a:r>
            <a:endParaRPr lang="pt-BR" sz="3800" dirty="0"/>
          </a:p>
        </p:txBody>
      </p:sp>
      <p:cxnSp>
        <p:nvCxnSpPr>
          <p:cNvPr id="43" name="Conector de seta reta 42"/>
          <p:cNvCxnSpPr/>
          <p:nvPr/>
        </p:nvCxnSpPr>
        <p:spPr>
          <a:xfrm>
            <a:off x="4572043" y="302145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flipV="1">
            <a:off x="4572043" y="245948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a:off x="4817205" y="2997132"/>
            <a:ext cx="341649" cy="1821"/>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ector de seta reta 45"/>
          <p:cNvCxnSpPr/>
          <p:nvPr/>
        </p:nvCxnSpPr>
        <p:spPr>
          <a:xfrm flipH="1" flipV="1">
            <a:off x="4186451" y="2848970"/>
            <a:ext cx="324890" cy="56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Retângulo de cantos arredondados 46"/>
          <p:cNvSpPr/>
          <p:nvPr/>
        </p:nvSpPr>
        <p:spPr>
          <a:xfrm>
            <a:off x="4518165" y="2818057"/>
            <a:ext cx="300492" cy="2033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9" name="CaixaDeTexto 48">
            <a:extLst>
              <a:ext uri="{FF2B5EF4-FFF2-40B4-BE49-F238E27FC236}">
                <a16:creationId xmlns:a16="http://schemas.microsoft.com/office/drawing/2014/main" xmlns="" id="{A698D4CD-054E-483A-8F6C-5BC60133F3CD}"/>
              </a:ext>
            </a:extLst>
          </p:cNvPr>
          <p:cNvSpPr txBox="1"/>
          <p:nvPr/>
        </p:nvSpPr>
        <p:spPr>
          <a:xfrm>
            <a:off x="6372639" y="5306684"/>
            <a:ext cx="2349276" cy="408623"/>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dirty="0" smtClean="0"/>
              <a:t>Colunas e linhas fixas</a:t>
            </a:r>
            <a:endParaRPr lang="pt-BR" dirty="0"/>
          </a:p>
        </p:txBody>
      </p:sp>
    </p:spTree>
    <p:extLst>
      <p:ext uri="{BB962C8B-B14F-4D97-AF65-F5344CB8AC3E}">
        <p14:creationId xmlns:p14="http://schemas.microsoft.com/office/powerpoint/2010/main" val="13378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par>
                                <p:cTn id="14" presetID="16" presetClass="entr" presetSubtype="21"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arn(inVertical)">
                                      <p:cBhvr>
                                        <p:cTn id="16" dur="500"/>
                                        <p:tgtEl>
                                          <p:spTgt spid="34"/>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6"/>
                                        </p:tgtEl>
                                      </p:cBhvr>
                                    </p:animEffect>
                                    <p:animScale>
                                      <p:cBhvr>
                                        <p:cTn id="20" dur="250" autoRev="1" fill="hold"/>
                                        <p:tgtEl>
                                          <p:spTgt spid="16"/>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22"/>
                                        </p:tgtEl>
                                      </p:cBhvr>
                                    </p:animEffect>
                                    <p:animScale>
                                      <p:cBhvr>
                                        <p:cTn id="23" dur="250" autoRev="1" fill="hold"/>
                                        <p:tgtEl>
                                          <p:spTgt spid="22"/>
                                        </p:tgtEl>
                                      </p:cBhvr>
                                      <p:by x="105000" y="105000"/>
                                    </p:animScale>
                                  </p:childTnLst>
                                </p:cTn>
                              </p:par>
                              <p:par>
                                <p:cTn id="24" presetID="26" presetClass="emph" presetSubtype="0" fill="hold" nodeType="withEffect">
                                  <p:stCondLst>
                                    <p:cond delay="0"/>
                                  </p:stCondLst>
                                  <p:childTnLst>
                                    <p:animEffect transition="out" filter="fade">
                                      <p:cBhvr>
                                        <p:cTn id="25" dur="500" tmFilter="0, 0; .2, .5; .8, .5; 1, 0"/>
                                        <p:tgtEl>
                                          <p:spTgt spid="28"/>
                                        </p:tgtEl>
                                      </p:cBhvr>
                                    </p:animEffect>
                                    <p:animScale>
                                      <p:cBhvr>
                                        <p:cTn id="26" dur="250" autoRev="1" fill="hold"/>
                                        <p:tgtEl>
                                          <p:spTgt spid="28"/>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34"/>
                                        </p:tgtEl>
                                      </p:cBhvr>
                                    </p:animEffect>
                                    <p:animScale>
                                      <p:cBhvr>
                                        <p:cTn id="29"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94" y="2056632"/>
            <a:ext cx="8312728" cy="3175042"/>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098" name="Picture 2" descr="C:\Users\pc\Desktop\OF4\OF4\drive-download-20160823T171047Z\OF4\Capturar39.PNG"/>
          <p:cNvPicPr>
            <a:picLocks noChangeAspect="1" noChangeArrowheads="1"/>
          </p:cNvPicPr>
          <p:nvPr/>
        </p:nvPicPr>
        <p:blipFill rotWithShape="1">
          <a:blip r:embed="rId4">
            <a:extLst>
              <a:ext uri="{28A0092B-C50C-407E-A947-70E740481C1C}">
                <a14:useLocalDpi xmlns:a14="http://schemas.microsoft.com/office/drawing/2010/main" val="0"/>
              </a:ext>
            </a:extLst>
          </a:blip>
          <a:srcRect l="54415" t="27247" r="5315" b="7119"/>
          <a:stretch/>
        </p:blipFill>
        <p:spPr bwMode="auto">
          <a:xfrm>
            <a:off x="4943201" y="2915036"/>
            <a:ext cx="3350837" cy="2098822"/>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6416230" y="3794746"/>
            <a:ext cx="444722" cy="323206"/>
          </a:xfrm>
          <a:prstGeom prst="rect">
            <a:avLst/>
          </a:prstGeom>
          <a:noFill/>
          <a:ln w="28575">
            <a:solidFill>
              <a:srgbClr val="21734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7" name="Grupo 6"/>
          <p:cNvGrpSpPr/>
          <p:nvPr/>
        </p:nvGrpSpPr>
        <p:grpSpPr>
          <a:xfrm>
            <a:off x="426393" y="3815771"/>
            <a:ext cx="342645" cy="298881"/>
            <a:chOff x="1813509" y="3949434"/>
            <a:chExt cx="313327" cy="183391"/>
          </a:xfrm>
        </p:grpSpPr>
        <p:cxnSp>
          <p:nvCxnSpPr>
            <p:cNvPr id="8" name="Conector reto 7"/>
            <p:cNvCxnSpPr>
              <a:stCxn id="12"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1813509" y="3949434"/>
              <a:ext cx="313327" cy="1790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29" name="Imagem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8980" y="2916774"/>
            <a:ext cx="3342346" cy="2085923"/>
          </a:xfrm>
          <a:prstGeom prst="rect">
            <a:avLst/>
          </a:prstGeom>
        </p:spPr>
      </p:pic>
      <p:grpSp>
        <p:nvGrpSpPr>
          <p:cNvPr id="13" name="Grupo 12"/>
          <p:cNvGrpSpPr/>
          <p:nvPr/>
        </p:nvGrpSpPr>
        <p:grpSpPr>
          <a:xfrm rot="5400000">
            <a:off x="2736296" y="3722006"/>
            <a:ext cx="344987" cy="469547"/>
            <a:chOff x="2387878" y="3596515"/>
            <a:chExt cx="466382" cy="383725"/>
          </a:xfrm>
        </p:grpSpPr>
        <p:pic>
          <p:nvPicPr>
            <p:cNvPr id="14" name="Imagem 13"/>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15" name="Imagem 14"/>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grpSp>
        <p:nvGrpSpPr>
          <p:cNvPr id="16" name="Grupo 15"/>
          <p:cNvGrpSpPr/>
          <p:nvPr/>
        </p:nvGrpSpPr>
        <p:grpSpPr>
          <a:xfrm>
            <a:off x="2674016" y="2061451"/>
            <a:ext cx="452423" cy="242886"/>
            <a:chOff x="1813509" y="3949434"/>
            <a:chExt cx="313327" cy="183391"/>
          </a:xfrm>
        </p:grpSpPr>
        <p:cxnSp>
          <p:nvCxnSpPr>
            <p:cNvPr id="17" name="Conector reto 16"/>
            <p:cNvCxnSpPr>
              <a:stCxn id="21"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tângulo 20"/>
            <p:cNvSpPr/>
            <p:nvPr/>
          </p:nvSpPr>
          <p:spPr>
            <a:xfrm>
              <a:off x="1813509" y="3949434"/>
              <a:ext cx="313327" cy="1790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2" name="Grupo 21"/>
          <p:cNvGrpSpPr/>
          <p:nvPr/>
        </p:nvGrpSpPr>
        <p:grpSpPr>
          <a:xfrm>
            <a:off x="2636743" y="3780431"/>
            <a:ext cx="513020" cy="348841"/>
            <a:chOff x="2387878" y="3596515"/>
            <a:chExt cx="466382" cy="383725"/>
          </a:xfrm>
        </p:grpSpPr>
        <p:pic>
          <p:nvPicPr>
            <p:cNvPr id="23" name="Imagem 22"/>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24" name="Imagem 23"/>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sp>
        <p:nvSpPr>
          <p:cNvPr id="25" name="Retângulo de cantos arredondados 24"/>
          <p:cNvSpPr/>
          <p:nvPr/>
        </p:nvSpPr>
        <p:spPr>
          <a:xfrm>
            <a:off x="5735396" y="5733877"/>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Valor</a:t>
            </a:r>
          </a:p>
        </p:txBody>
      </p:sp>
      <p:sp>
        <p:nvSpPr>
          <p:cNvPr id="26" name="Retângulo de cantos arredondados 25"/>
          <p:cNvSpPr/>
          <p:nvPr/>
        </p:nvSpPr>
        <p:spPr>
          <a:xfrm>
            <a:off x="7332509" y="5733878"/>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Fórmula</a:t>
            </a:r>
          </a:p>
        </p:txBody>
      </p:sp>
      <p:sp>
        <p:nvSpPr>
          <p:cNvPr id="27" name="Retângulo de cantos arredondados 26"/>
          <p:cNvSpPr/>
          <p:nvPr/>
        </p:nvSpPr>
        <p:spPr>
          <a:xfrm>
            <a:off x="426393" y="5733878"/>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Linha</a:t>
            </a:r>
          </a:p>
        </p:txBody>
      </p:sp>
      <p:sp>
        <p:nvSpPr>
          <p:cNvPr id="28" name="Retângulo de cantos arredondados 27"/>
          <p:cNvSpPr/>
          <p:nvPr/>
        </p:nvSpPr>
        <p:spPr>
          <a:xfrm>
            <a:off x="2023506" y="5733879"/>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Coluna</a:t>
            </a:r>
          </a:p>
        </p:txBody>
      </p:sp>
      <p:sp>
        <p:nvSpPr>
          <p:cNvPr id="30"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absoluta</a:t>
            </a:r>
            <a:endParaRPr lang="pt-BR" sz="3800" dirty="0"/>
          </a:p>
        </p:txBody>
      </p:sp>
    </p:spTree>
    <p:extLst>
      <p:ext uri="{BB962C8B-B14F-4D97-AF65-F5344CB8AC3E}">
        <p14:creationId xmlns:p14="http://schemas.microsoft.com/office/powerpoint/2010/main" val="35354202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7" restart="whenNotActive" fill="hold" evtFilter="cancelBubble" nodeType="interactiveSeq">
                <p:stCondLst>
                  <p:cond evt="onClick" delay="0">
                    <p:tgtEl>
                      <p:spTgt spid="26"/>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2" restart="whenNotActive" fill="hold" evtFilter="cancelBubble" nodeType="interactiveSeq">
                <p:stCondLst>
                  <p:cond evt="onClick" delay="0">
                    <p:tgtEl>
                      <p:spTgt spid="28"/>
                    </p:tgtEl>
                  </p:cond>
                </p:stCondLst>
                <p:endSync evt="end" delay="0">
                  <p:rtn val="all"/>
                </p:endSync>
                <p:childTnLst>
                  <p:par>
                    <p:cTn id="13" fill="hold">
                      <p:stCondLst>
                        <p:cond delay="0"/>
                      </p:stCondLst>
                      <p:childTnLst>
                        <p:par>
                          <p:cTn id="14" fill="hold">
                            <p:stCondLst>
                              <p:cond delay="0"/>
                            </p:stCondLst>
                            <p:childTnLst>
                              <p:par>
                                <p:cTn id="15" presetID="35" presetClass="path" presetSubtype="0" accel="50000" decel="50000" fill="hold" grpId="12" nodeType="clickEffect">
                                  <p:stCondLst>
                                    <p:cond delay="750"/>
                                  </p:stCondLst>
                                  <p:childTnLst>
                                    <p:animMotion origin="layout" path="M 1.11022E-16 -1.85185E-6 L -0.05208 -0.00069 " pathEditMode="relative" rAng="0" ptsTypes="AA">
                                      <p:cBhvr>
                                        <p:cTn id="16" dur="250" fill="hold"/>
                                        <p:tgtEl>
                                          <p:spTgt spid="6"/>
                                        </p:tgtEl>
                                        <p:attrNameLst>
                                          <p:attrName>ppt_x</p:attrName>
                                          <p:attrName>ppt_y</p:attrName>
                                        </p:attrNameLst>
                                      </p:cBhvr>
                                      <p:rCtr x="-2604" y="-46"/>
                                    </p:animMotion>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6" presetClass="emph" presetSubtype="0" fill="hold" nodeType="withEffect">
                                  <p:stCondLst>
                                    <p:cond delay="500"/>
                                  </p:stCondLst>
                                  <p:childTnLst>
                                    <p:animEffect transition="out" filter="fade">
                                      <p:cBhvr>
                                        <p:cTn id="21" dur="500" tmFilter="0, 0; .2, .5; .8, .5; 1, 0"/>
                                        <p:tgtEl>
                                          <p:spTgt spid="16"/>
                                        </p:tgtEl>
                                      </p:cBhvr>
                                    </p:animEffect>
                                    <p:animScale>
                                      <p:cBhvr>
                                        <p:cTn id="22" dur="250" autoRev="1" fill="hold"/>
                                        <p:tgtEl>
                                          <p:spTgt spid="16"/>
                                        </p:tgtEl>
                                      </p:cBhvr>
                                      <p:by x="105000" y="105000"/>
                                    </p:animScale>
                                  </p:childTnLst>
                                </p:cTn>
                              </p:par>
                              <p:par>
                                <p:cTn id="23" presetID="10" presetClass="entr" presetSubtype="0" fill="hold" nodeType="withEffect">
                                  <p:stCondLst>
                                    <p:cond delay="5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1000"/>
                            </p:stCondLst>
                            <p:childTnLst>
                              <p:par>
                                <p:cTn id="27" presetID="35" presetClass="path" presetSubtype="0" accel="50000" decel="50000" fill="hold" grpId="13" nodeType="afterEffect">
                                  <p:stCondLst>
                                    <p:cond delay="500"/>
                                  </p:stCondLst>
                                  <p:childTnLst>
                                    <p:animMotion origin="layout" path="M -0.05208 -0.00069 L -0.10278 -0.00046 " pathEditMode="relative" rAng="0" ptsTypes="AA">
                                      <p:cBhvr>
                                        <p:cTn id="28" dur="250" fill="hold"/>
                                        <p:tgtEl>
                                          <p:spTgt spid="6"/>
                                        </p:tgtEl>
                                        <p:attrNameLst>
                                          <p:attrName>ppt_x</p:attrName>
                                          <p:attrName>ppt_y</p:attrName>
                                        </p:attrNameLst>
                                      </p:cBhvr>
                                      <p:rCtr x="-2535" y="0"/>
                                    </p:animMotion>
                                  </p:childTnLst>
                                </p:cTn>
                              </p:par>
                            </p:childTnLst>
                          </p:cTn>
                        </p:par>
                        <p:par>
                          <p:cTn id="29" fill="hold">
                            <p:stCondLst>
                              <p:cond delay="1750"/>
                            </p:stCondLst>
                            <p:childTnLst>
                              <p:par>
                                <p:cTn id="30" presetID="35" presetClass="path" presetSubtype="0" accel="50000" decel="50000" fill="hold" grpId="14" nodeType="afterEffect">
                                  <p:stCondLst>
                                    <p:cond delay="500"/>
                                  </p:stCondLst>
                                  <p:childTnLst>
                                    <p:animMotion origin="layout" path="M -0.10278 -0.00046 L -0.1526 -0.00023 " pathEditMode="relative" rAng="0" ptsTypes="AA">
                                      <p:cBhvr>
                                        <p:cTn id="31" dur="250" fill="hold"/>
                                        <p:tgtEl>
                                          <p:spTgt spid="6"/>
                                        </p:tgtEl>
                                        <p:attrNameLst>
                                          <p:attrName>ppt_x</p:attrName>
                                          <p:attrName>ppt_y</p:attrName>
                                        </p:attrNameLst>
                                      </p:cBhvr>
                                      <p:rCtr x="-2500" y="0"/>
                                    </p:animMotion>
                                  </p:childTnLst>
                                </p:cTn>
                              </p:par>
                            </p:childTnLst>
                          </p:cTn>
                        </p:par>
                        <p:par>
                          <p:cTn id="32" fill="hold">
                            <p:stCondLst>
                              <p:cond delay="2500"/>
                            </p:stCondLst>
                            <p:childTnLst>
                              <p:par>
                                <p:cTn id="33" presetID="63" presetClass="path" presetSubtype="0" accel="50000" decel="50000" fill="hold" grpId="15" nodeType="afterEffect">
                                  <p:stCondLst>
                                    <p:cond delay="500"/>
                                  </p:stCondLst>
                                  <p:childTnLst>
                                    <p:animMotion origin="layout" path="M -0.1526 -0.00023 L -0.1026 -0.00092 " pathEditMode="relative" rAng="0" ptsTypes="AA">
                                      <p:cBhvr>
                                        <p:cTn id="34" dur="250" fill="hold"/>
                                        <p:tgtEl>
                                          <p:spTgt spid="6"/>
                                        </p:tgtEl>
                                        <p:attrNameLst>
                                          <p:attrName>ppt_x</p:attrName>
                                          <p:attrName>ppt_y</p:attrName>
                                        </p:attrNameLst>
                                      </p:cBhvr>
                                      <p:rCtr x="2500" y="-46"/>
                                    </p:animMotion>
                                  </p:childTnLst>
                                </p:cTn>
                              </p:par>
                            </p:childTnLst>
                          </p:cTn>
                        </p:par>
                        <p:par>
                          <p:cTn id="35" fill="hold">
                            <p:stCondLst>
                              <p:cond delay="3250"/>
                            </p:stCondLst>
                            <p:childTnLst>
                              <p:par>
                                <p:cTn id="36" presetID="63" presetClass="path" presetSubtype="0" accel="50000" decel="50000" fill="hold" grpId="16" nodeType="afterEffect">
                                  <p:stCondLst>
                                    <p:cond delay="500"/>
                                  </p:stCondLst>
                                  <p:childTnLst>
                                    <p:animMotion origin="layout" path="M -0.10278 -0.00046 L -0.05104 -0.00069 " pathEditMode="relative" rAng="0" ptsTypes="AA">
                                      <p:cBhvr>
                                        <p:cTn id="37" dur="250" fill="hold"/>
                                        <p:tgtEl>
                                          <p:spTgt spid="6"/>
                                        </p:tgtEl>
                                        <p:attrNameLst>
                                          <p:attrName>ppt_x</p:attrName>
                                          <p:attrName>ppt_y</p:attrName>
                                        </p:attrNameLst>
                                      </p:cBhvr>
                                      <p:rCtr x="2587" y="-23"/>
                                    </p:animMotion>
                                  </p:childTnLst>
                                </p:cTn>
                              </p:par>
                            </p:childTnLst>
                          </p:cTn>
                        </p:par>
                        <p:par>
                          <p:cTn id="38" fill="hold">
                            <p:stCondLst>
                              <p:cond delay="4000"/>
                            </p:stCondLst>
                            <p:childTnLst>
                              <p:par>
                                <p:cTn id="39" presetID="63" presetClass="path" presetSubtype="0" accel="50000" decel="50000" fill="hold" grpId="17" nodeType="afterEffect">
                                  <p:stCondLst>
                                    <p:cond delay="500"/>
                                  </p:stCondLst>
                                  <p:childTnLst>
                                    <p:animMotion origin="layout" path="M -0.05208 -0.00069 L 1.11022E-16 -0.00023 " pathEditMode="relative" rAng="0" ptsTypes="AA">
                                      <p:cBhvr>
                                        <p:cTn id="40" dur="250" fill="hold"/>
                                        <p:tgtEl>
                                          <p:spTgt spid="6"/>
                                        </p:tgtEl>
                                        <p:attrNameLst>
                                          <p:attrName>ppt_x</p:attrName>
                                          <p:attrName>ppt_y</p:attrName>
                                        </p:attrNameLst>
                                      </p:cBhvr>
                                      <p:rCtr x="2604" y="23"/>
                                    </p:animMotion>
                                  </p:childTnLst>
                                </p:cTn>
                              </p:par>
                            </p:childTnLst>
                          </p:cTn>
                        </p:par>
                        <p:par>
                          <p:cTn id="41" fill="hold">
                            <p:stCondLst>
                              <p:cond delay="4750"/>
                            </p:stCondLst>
                            <p:childTnLst>
                              <p:par>
                                <p:cTn id="42" presetID="63" presetClass="path" presetSubtype="0" accel="50000" decel="50000" fill="hold" grpId="18" nodeType="afterEffect">
                                  <p:stCondLst>
                                    <p:cond delay="500"/>
                                  </p:stCondLst>
                                  <p:childTnLst>
                                    <p:animMotion origin="layout" path="M 1.11022E-16 -0.00023 L 0.05122 -0.00046 " pathEditMode="relative" rAng="0" ptsTypes="AA">
                                      <p:cBhvr>
                                        <p:cTn id="43" dur="250" fill="hold"/>
                                        <p:tgtEl>
                                          <p:spTgt spid="6"/>
                                        </p:tgtEl>
                                        <p:attrNameLst>
                                          <p:attrName>ppt_x</p:attrName>
                                          <p:attrName>ppt_y</p:attrName>
                                        </p:attrNameLst>
                                      </p:cBhvr>
                                      <p:rCtr x="2552" y="-23"/>
                                    </p:animMotion>
                                  </p:childTnLst>
                                </p:cTn>
                              </p:par>
                            </p:childTnLst>
                          </p:cTn>
                        </p:par>
                        <p:par>
                          <p:cTn id="44" fill="hold">
                            <p:stCondLst>
                              <p:cond delay="5500"/>
                            </p:stCondLst>
                            <p:childTnLst>
                              <p:par>
                                <p:cTn id="45" presetID="63" presetClass="path" presetSubtype="0" accel="50000" decel="50000" fill="hold" grpId="19" nodeType="afterEffect">
                                  <p:stCondLst>
                                    <p:cond delay="500"/>
                                  </p:stCondLst>
                                  <p:childTnLst>
                                    <p:animMotion origin="layout" path="M 0.05122 -0.00046 L 0.10278 -0.00069 " pathEditMode="relative" rAng="0" ptsTypes="AA">
                                      <p:cBhvr>
                                        <p:cTn id="46" dur="250" fill="hold"/>
                                        <p:tgtEl>
                                          <p:spTgt spid="6"/>
                                        </p:tgtEl>
                                        <p:attrNameLst>
                                          <p:attrName>ppt_x</p:attrName>
                                          <p:attrName>ppt_y</p:attrName>
                                        </p:attrNameLst>
                                      </p:cBhvr>
                                      <p:rCtr x="2569" y="-23"/>
                                    </p:animMotion>
                                  </p:childTnLst>
                                </p:cTn>
                              </p:par>
                            </p:childTnLst>
                          </p:cTn>
                        </p:par>
                        <p:par>
                          <p:cTn id="47" fill="hold">
                            <p:stCondLst>
                              <p:cond delay="6250"/>
                            </p:stCondLst>
                            <p:childTnLst>
                              <p:par>
                                <p:cTn id="48" presetID="63" presetClass="path" presetSubtype="0" accel="50000" decel="50000" fill="hold" grpId="20" nodeType="afterEffect">
                                  <p:stCondLst>
                                    <p:cond delay="500"/>
                                  </p:stCondLst>
                                  <p:childTnLst>
                                    <p:animMotion origin="layout" path="M 0.10278 -0.00069 L 0.15434 -0.00092 " pathEditMode="relative" rAng="0" ptsTypes="AA">
                                      <p:cBhvr>
                                        <p:cTn id="49" dur="250" fill="hold"/>
                                        <p:tgtEl>
                                          <p:spTgt spid="6"/>
                                        </p:tgtEl>
                                        <p:attrNameLst>
                                          <p:attrName>ppt_x</p:attrName>
                                          <p:attrName>ppt_y</p:attrName>
                                        </p:attrNameLst>
                                      </p:cBhvr>
                                      <p:rCtr x="2569" y="-23"/>
                                    </p:animMotion>
                                  </p:childTnLst>
                                </p:cTn>
                              </p:par>
                            </p:childTnLst>
                          </p:cTn>
                        </p:par>
                        <p:par>
                          <p:cTn id="50" fill="hold">
                            <p:stCondLst>
                              <p:cond delay="7000"/>
                            </p:stCondLst>
                            <p:childTnLst>
                              <p:par>
                                <p:cTn id="51" presetID="35" presetClass="path" presetSubtype="0" accel="50000" decel="50000" fill="hold" grpId="21" nodeType="afterEffect">
                                  <p:stCondLst>
                                    <p:cond delay="500"/>
                                  </p:stCondLst>
                                  <p:childTnLst>
                                    <p:animMotion origin="layout" path="M 0.15434 -0.00092 L 0.10156 -0.00092 " pathEditMode="relative" rAng="0" ptsTypes="AA">
                                      <p:cBhvr>
                                        <p:cTn id="52" dur="250" fill="hold"/>
                                        <p:tgtEl>
                                          <p:spTgt spid="6"/>
                                        </p:tgtEl>
                                        <p:attrNameLst>
                                          <p:attrName>ppt_x</p:attrName>
                                          <p:attrName>ppt_y</p:attrName>
                                        </p:attrNameLst>
                                      </p:cBhvr>
                                      <p:rCtr x="-2639" y="0"/>
                                    </p:animMotion>
                                  </p:childTnLst>
                                </p:cTn>
                              </p:par>
                            </p:childTnLst>
                          </p:cTn>
                        </p:par>
                        <p:par>
                          <p:cTn id="53" fill="hold">
                            <p:stCondLst>
                              <p:cond delay="7750"/>
                            </p:stCondLst>
                            <p:childTnLst>
                              <p:par>
                                <p:cTn id="54" presetID="35" presetClass="path" presetSubtype="0" accel="50000" decel="50000" fill="hold" grpId="22" nodeType="afterEffect">
                                  <p:stCondLst>
                                    <p:cond delay="500"/>
                                  </p:stCondLst>
                                  <p:childTnLst>
                                    <p:animMotion origin="layout" path="M 0.10278 -0.00069 L 0.05035 -0.00069 " pathEditMode="relative" rAng="0" ptsTypes="AA">
                                      <p:cBhvr>
                                        <p:cTn id="55" dur="250" fill="hold"/>
                                        <p:tgtEl>
                                          <p:spTgt spid="6"/>
                                        </p:tgtEl>
                                        <p:attrNameLst>
                                          <p:attrName>ppt_x</p:attrName>
                                          <p:attrName>ppt_y</p:attrName>
                                        </p:attrNameLst>
                                      </p:cBhvr>
                                      <p:rCtr x="-2622" y="0"/>
                                    </p:animMotion>
                                  </p:childTnLst>
                                </p:cTn>
                              </p:par>
                            </p:childTnLst>
                          </p:cTn>
                        </p:par>
                        <p:par>
                          <p:cTn id="56" fill="hold">
                            <p:stCondLst>
                              <p:cond delay="8500"/>
                            </p:stCondLst>
                            <p:childTnLst>
                              <p:par>
                                <p:cTn id="57" presetID="35" presetClass="path" presetSubtype="0" accel="50000" decel="50000" fill="hold" grpId="23" nodeType="afterEffect">
                                  <p:stCondLst>
                                    <p:cond delay="500"/>
                                  </p:stCondLst>
                                  <p:childTnLst>
                                    <p:animMotion origin="layout" path="M 0.05122 -0.00046 L -0.00087 -1.85185E-6 " pathEditMode="relative" rAng="0" ptsTypes="AA">
                                      <p:cBhvr>
                                        <p:cTn id="58" dur="250" fill="hold"/>
                                        <p:tgtEl>
                                          <p:spTgt spid="6"/>
                                        </p:tgtEl>
                                        <p:attrNameLst>
                                          <p:attrName>ppt_x</p:attrName>
                                          <p:attrName>ppt_y</p:attrName>
                                        </p:attrNameLst>
                                      </p:cBhvr>
                                      <p:rCtr x="-2604" y="23"/>
                                    </p:animMotion>
                                  </p:childTnLst>
                                </p:cTn>
                              </p:par>
                            </p:childTnLst>
                          </p:cTn>
                        </p:par>
                      </p:childTnLst>
                    </p:cTn>
                  </p:par>
                </p:childTnLst>
              </p:cTn>
              <p:nextCondLst>
                <p:cond evt="onClick" delay="0">
                  <p:tgtEl>
                    <p:spTgt spid="28"/>
                  </p:tgtEl>
                </p:cond>
              </p:nextCondLst>
            </p:seq>
            <p:seq concurrent="1" nextAc="seek">
              <p:cTn id="59" restart="whenNotActive" fill="hold" evtFilter="cancelBubble" nodeType="interactiveSeq">
                <p:stCondLst>
                  <p:cond evt="onClick" delay="0">
                    <p:tgtEl>
                      <p:spTgt spid="27"/>
                    </p:tgtEl>
                  </p:cond>
                </p:stCondLst>
                <p:endSync evt="end" delay="0">
                  <p:rtn val="all"/>
                </p:endSync>
                <p:childTnLst>
                  <p:par>
                    <p:cTn id="60" fill="hold">
                      <p:stCondLst>
                        <p:cond delay="0"/>
                      </p:stCondLst>
                      <p:childTnLst>
                        <p:par>
                          <p:cTn id="61" fill="hold">
                            <p:stCondLst>
                              <p:cond delay="0"/>
                            </p:stCondLst>
                            <p:childTnLst>
                              <p:par>
                                <p:cTn id="62" presetID="42" presetClass="path" presetSubtype="0" accel="50000" decel="50000" fill="hold" grpId="0" nodeType="clickEffect">
                                  <p:stCondLst>
                                    <p:cond delay="750"/>
                                  </p:stCondLst>
                                  <p:childTnLst>
                                    <p:animMotion origin="layout" path="M 1.11022E-16 -0.00023 L -0.00052 0.04189 " pathEditMode="relative" rAng="0" ptsTypes="AA">
                                      <p:cBhvr>
                                        <p:cTn id="63" dur="250" fill="hold"/>
                                        <p:tgtEl>
                                          <p:spTgt spid="6"/>
                                        </p:tgtEl>
                                        <p:attrNameLst>
                                          <p:attrName>ppt_x</p:attrName>
                                          <p:attrName>ppt_y</p:attrName>
                                        </p:attrNameLst>
                                      </p:cBhvr>
                                      <p:rCtr x="-35" y="2106"/>
                                    </p:animMotion>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26" presetClass="emph" presetSubtype="0" fill="hold" nodeType="withEffect">
                                  <p:stCondLst>
                                    <p:cond delay="500"/>
                                  </p:stCondLst>
                                  <p:childTnLst>
                                    <p:animEffect transition="out" filter="fade">
                                      <p:cBhvr>
                                        <p:cTn id="68" dur="500" tmFilter="0, 0; .2, .5; .8, .5; 1, 0"/>
                                        <p:tgtEl>
                                          <p:spTgt spid="7"/>
                                        </p:tgtEl>
                                      </p:cBhvr>
                                    </p:animEffect>
                                    <p:animScale>
                                      <p:cBhvr>
                                        <p:cTn id="69" dur="250" autoRev="1" fill="hold"/>
                                        <p:tgtEl>
                                          <p:spTgt spid="7"/>
                                        </p:tgtEl>
                                      </p:cBhvr>
                                      <p:by x="105000" y="105000"/>
                                    </p:animScale>
                                  </p:childTnLst>
                                </p:cTn>
                              </p:par>
                              <p:par>
                                <p:cTn id="70" presetID="10" presetClass="entr" presetSubtype="0" fill="hold" nodeType="withEffect">
                                  <p:stCondLst>
                                    <p:cond delay="50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par>
                          <p:cTn id="73" fill="hold">
                            <p:stCondLst>
                              <p:cond delay="1000"/>
                            </p:stCondLst>
                            <p:childTnLst>
                              <p:par>
                                <p:cTn id="74" presetID="42" presetClass="path" presetSubtype="0" accel="50000" decel="50000" fill="hold" grpId="1" nodeType="afterEffect">
                                  <p:stCondLst>
                                    <p:cond delay="500"/>
                                  </p:stCondLst>
                                  <p:childTnLst>
                                    <p:animMotion origin="layout" path="M -0.00052 0.04189 L -0.00035 0.08424 " pathEditMode="relative" rAng="0" ptsTypes="AA">
                                      <p:cBhvr>
                                        <p:cTn id="75" dur="250" fill="hold"/>
                                        <p:tgtEl>
                                          <p:spTgt spid="6"/>
                                        </p:tgtEl>
                                        <p:attrNameLst>
                                          <p:attrName>ppt_x</p:attrName>
                                          <p:attrName>ppt_y</p:attrName>
                                        </p:attrNameLst>
                                      </p:cBhvr>
                                      <p:rCtr x="0" y="2106"/>
                                    </p:animMotion>
                                  </p:childTnLst>
                                </p:cTn>
                              </p:par>
                            </p:childTnLst>
                          </p:cTn>
                        </p:par>
                        <p:par>
                          <p:cTn id="76" fill="hold">
                            <p:stCondLst>
                              <p:cond delay="1750"/>
                            </p:stCondLst>
                            <p:childTnLst>
                              <p:par>
                                <p:cTn id="77" presetID="42" presetClass="path" presetSubtype="0" accel="50000" decel="50000" fill="hold" grpId="2" nodeType="afterEffect">
                                  <p:stCondLst>
                                    <p:cond delay="500"/>
                                  </p:stCondLst>
                                  <p:childTnLst>
                                    <p:animMotion origin="layout" path="M -0.00035 0.08424 L -0.00052 0.12566 " pathEditMode="relative" rAng="0" ptsTypes="AA">
                                      <p:cBhvr>
                                        <p:cTn id="78" dur="250" fill="hold"/>
                                        <p:tgtEl>
                                          <p:spTgt spid="6"/>
                                        </p:tgtEl>
                                        <p:attrNameLst>
                                          <p:attrName>ppt_x</p:attrName>
                                          <p:attrName>ppt_y</p:attrName>
                                        </p:attrNameLst>
                                      </p:cBhvr>
                                      <p:rCtr x="-17" y="2060"/>
                                    </p:animMotion>
                                  </p:childTnLst>
                                </p:cTn>
                              </p:par>
                            </p:childTnLst>
                          </p:cTn>
                        </p:par>
                        <p:par>
                          <p:cTn id="79" fill="hold">
                            <p:stCondLst>
                              <p:cond delay="2500"/>
                            </p:stCondLst>
                            <p:childTnLst>
                              <p:par>
                                <p:cTn id="80" presetID="42" presetClass="path" presetSubtype="0" accel="50000" decel="50000" fill="hold" grpId="3" nodeType="afterEffect">
                                  <p:stCondLst>
                                    <p:cond delay="500"/>
                                  </p:stCondLst>
                                  <p:childTnLst>
                                    <p:animMotion origin="layout" path="M -0.00052 0.1252 L -0.00017 0.08262 " pathEditMode="relative" rAng="0" ptsTypes="AA">
                                      <p:cBhvr>
                                        <p:cTn id="81" dur="250" fill="hold"/>
                                        <p:tgtEl>
                                          <p:spTgt spid="6"/>
                                        </p:tgtEl>
                                        <p:attrNameLst>
                                          <p:attrName>ppt_x</p:attrName>
                                          <p:attrName>ppt_y</p:attrName>
                                        </p:attrNameLst>
                                      </p:cBhvr>
                                      <p:rCtr x="17" y="-2129"/>
                                    </p:animMotion>
                                  </p:childTnLst>
                                </p:cTn>
                              </p:par>
                            </p:childTnLst>
                          </p:cTn>
                        </p:par>
                        <p:par>
                          <p:cTn id="82" fill="hold">
                            <p:stCondLst>
                              <p:cond delay="3250"/>
                            </p:stCondLst>
                            <p:childTnLst>
                              <p:par>
                                <p:cTn id="83" presetID="42" presetClass="path" presetSubtype="0" accel="50000" decel="50000" fill="hold" grpId="4" nodeType="afterEffect">
                                  <p:stCondLst>
                                    <p:cond delay="500"/>
                                  </p:stCondLst>
                                  <p:childTnLst>
                                    <p:animMotion origin="layout" path="M -0.00035 0.08424 L -0.00052 0.04073 " pathEditMode="relative" rAng="0" ptsTypes="AA">
                                      <p:cBhvr>
                                        <p:cTn id="84" dur="250" fill="hold"/>
                                        <p:tgtEl>
                                          <p:spTgt spid="6"/>
                                        </p:tgtEl>
                                        <p:attrNameLst>
                                          <p:attrName>ppt_x</p:attrName>
                                          <p:attrName>ppt_y</p:attrName>
                                        </p:attrNameLst>
                                      </p:cBhvr>
                                      <p:rCtr x="-17" y="-2175"/>
                                    </p:animMotion>
                                  </p:childTnLst>
                                </p:cTn>
                              </p:par>
                            </p:childTnLst>
                          </p:cTn>
                        </p:par>
                        <p:par>
                          <p:cTn id="85" fill="hold">
                            <p:stCondLst>
                              <p:cond delay="4000"/>
                            </p:stCondLst>
                            <p:childTnLst>
                              <p:par>
                                <p:cTn id="86" presetID="42" presetClass="path" presetSubtype="0" accel="50000" decel="50000" fill="hold" grpId="5" nodeType="afterEffect">
                                  <p:stCondLst>
                                    <p:cond delay="500"/>
                                  </p:stCondLst>
                                  <p:childTnLst>
                                    <p:animMotion origin="layout" path="M -0.00052 0.04189 L -0.00052 -0.00023 " pathEditMode="relative" rAng="0" ptsTypes="AA">
                                      <p:cBhvr>
                                        <p:cTn id="87" dur="250" fill="hold"/>
                                        <p:tgtEl>
                                          <p:spTgt spid="6"/>
                                        </p:tgtEl>
                                        <p:attrNameLst>
                                          <p:attrName>ppt_x</p:attrName>
                                          <p:attrName>ppt_y</p:attrName>
                                        </p:attrNameLst>
                                      </p:cBhvr>
                                      <p:rCtr x="0" y="-2106"/>
                                    </p:animMotion>
                                  </p:childTnLst>
                                </p:cTn>
                              </p:par>
                            </p:childTnLst>
                          </p:cTn>
                        </p:par>
                        <p:par>
                          <p:cTn id="88" fill="hold">
                            <p:stCondLst>
                              <p:cond delay="4750"/>
                            </p:stCondLst>
                            <p:childTnLst>
                              <p:par>
                                <p:cTn id="89" presetID="42" presetClass="path" presetSubtype="0" accel="50000" decel="50000" fill="hold" grpId="6" nodeType="afterEffect">
                                  <p:stCondLst>
                                    <p:cond delay="500"/>
                                  </p:stCondLst>
                                  <p:childTnLst>
                                    <p:animMotion origin="layout" path="M -0.00052 -0.00023 L -0.00069 -0.04281 " pathEditMode="relative" rAng="0" ptsTypes="AA">
                                      <p:cBhvr>
                                        <p:cTn id="90" dur="250" fill="hold"/>
                                        <p:tgtEl>
                                          <p:spTgt spid="6"/>
                                        </p:tgtEl>
                                        <p:attrNameLst>
                                          <p:attrName>ppt_x</p:attrName>
                                          <p:attrName>ppt_y</p:attrName>
                                        </p:attrNameLst>
                                      </p:cBhvr>
                                      <p:rCtr x="-17" y="-2129"/>
                                    </p:animMotion>
                                  </p:childTnLst>
                                </p:cTn>
                              </p:par>
                            </p:childTnLst>
                          </p:cTn>
                        </p:par>
                        <p:par>
                          <p:cTn id="91" fill="hold">
                            <p:stCondLst>
                              <p:cond delay="5500"/>
                            </p:stCondLst>
                            <p:childTnLst>
                              <p:par>
                                <p:cTn id="92" presetID="42" presetClass="path" presetSubtype="0" accel="50000" decel="50000" fill="hold" grpId="7" nodeType="afterEffect">
                                  <p:stCondLst>
                                    <p:cond delay="500"/>
                                  </p:stCondLst>
                                  <p:childTnLst>
                                    <p:animMotion origin="layout" path="M -0.00069 -0.04282 L -0.00017 -0.08494 " pathEditMode="relative" rAng="0" ptsTypes="AA">
                                      <p:cBhvr>
                                        <p:cTn id="93" dur="250" fill="hold"/>
                                        <p:tgtEl>
                                          <p:spTgt spid="6"/>
                                        </p:tgtEl>
                                        <p:attrNameLst>
                                          <p:attrName>ppt_x</p:attrName>
                                          <p:attrName>ppt_y</p:attrName>
                                        </p:attrNameLst>
                                      </p:cBhvr>
                                      <p:rCtr x="17" y="-2106"/>
                                    </p:animMotion>
                                  </p:childTnLst>
                                </p:cTn>
                              </p:par>
                            </p:childTnLst>
                          </p:cTn>
                        </p:par>
                        <p:par>
                          <p:cTn id="94" fill="hold">
                            <p:stCondLst>
                              <p:cond delay="6250"/>
                            </p:stCondLst>
                            <p:childTnLst>
                              <p:par>
                                <p:cTn id="95" presetID="42" presetClass="path" presetSubtype="0" accel="50000" decel="50000" fill="hold" grpId="8" nodeType="afterEffect">
                                  <p:stCondLst>
                                    <p:cond delay="500"/>
                                  </p:stCondLst>
                                  <p:childTnLst>
                                    <p:animMotion origin="layout" path="M -0.00017 -0.08494 L -0.00017 -0.1252 " pathEditMode="relative" rAng="0" ptsTypes="AA">
                                      <p:cBhvr>
                                        <p:cTn id="96" dur="250" fill="hold"/>
                                        <p:tgtEl>
                                          <p:spTgt spid="6"/>
                                        </p:tgtEl>
                                        <p:attrNameLst>
                                          <p:attrName>ppt_x</p:attrName>
                                          <p:attrName>ppt_y</p:attrName>
                                        </p:attrNameLst>
                                      </p:cBhvr>
                                      <p:rCtr x="0" y="-2013"/>
                                    </p:animMotion>
                                  </p:childTnLst>
                                </p:cTn>
                              </p:par>
                            </p:childTnLst>
                          </p:cTn>
                        </p:par>
                        <p:par>
                          <p:cTn id="97" fill="hold">
                            <p:stCondLst>
                              <p:cond delay="7000"/>
                            </p:stCondLst>
                            <p:childTnLst>
                              <p:par>
                                <p:cTn id="98" presetID="42" presetClass="path" presetSubtype="0" accel="50000" decel="50000" fill="hold" grpId="9" nodeType="afterEffect">
                                  <p:stCondLst>
                                    <p:cond delay="500"/>
                                  </p:stCondLst>
                                  <p:childTnLst>
                                    <p:animMotion origin="layout" path="M -0.00017 -0.12613 L -0.00052 -0.0847 " pathEditMode="relative" rAng="0" ptsTypes="AA">
                                      <p:cBhvr>
                                        <p:cTn id="99" dur="250" fill="hold"/>
                                        <p:tgtEl>
                                          <p:spTgt spid="6"/>
                                        </p:tgtEl>
                                        <p:attrNameLst>
                                          <p:attrName>ppt_x</p:attrName>
                                          <p:attrName>ppt_y</p:attrName>
                                        </p:attrNameLst>
                                      </p:cBhvr>
                                      <p:rCtr x="-17" y="2060"/>
                                    </p:animMotion>
                                  </p:childTnLst>
                                </p:cTn>
                              </p:par>
                            </p:childTnLst>
                          </p:cTn>
                        </p:par>
                        <p:par>
                          <p:cTn id="100" fill="hold">
                            <p:stCondLst>
                              <p:cond delay="7750"/>
                            </p:stCondLst>
                            <p:childTnLst>
                              <p:par>
                                <p:cTn id="101" presetID="42" presetClass="path" presetSubtype="0" accel="50000" decel="50000" fill="hold" grpId="10" nodeType="afterEffect">
                                  <p:stCondLst>
                                    <p:cond delay="500"/>
                                  </p:stCondLst>
                                  <p:childTnLst>
                                    <p:animMotion origin="layout" path="M -0.00017 -0.08494 L -0.00069 -0.04212 " pathEditMode="relative" rAng="0" ptsTypes="AA">
                                      <p:cBhvr>
                                        <p:cTn id="102" dur="250" fill="hold"/>
                                        <p:tgtEl>
                                          <p:spTgt spid="6"/>
                                        </p:tgtEl>
                                        <p:attrNameLst>
                                          <p:attrName>ppt_x</p:attrName>
                                          <p:attrName>ppt_y</p:attrName>
                                        </p:attrNameLst>
                                      </p:cBhvr>
                                      <p:rCtr x="-35" y="2129"/>
                                    </p:animMotion>
                                  </p:childTnLst>
                                </p:cTn>
                              </p:par>
                            </p:childTnLst>
                          </p:cTn>
                        </p:par>
                        <p:par>
                          <p:cTn id="103" fill="hold">
                            <p:stCondLst>
                              <p:cond delay="8500"/>
                            </p:stCondLst>
                            <p:childTnLst>
                              <p:par>
                                <p:cTn id="104" presetID="42" presetClass="path" presetSubtype="0" accel="50000" decel="50000" fill="hold" grpId="11" nodeType="afterEffect">
                                  <p:stCondLst>
                                    <p:cond delay="500"/>
                                  </p:stCondLst>
                                  <p:childTnLst>
                                    <p:animMotion origin="layout" path="M -0.00069 -0.04282 L -0.00087 -0.0007 " pathEditMode="relative" rAng="0" ptsTypes="AA">
                                      <p:cBhvr>
                                        <p:cTn id="105" dur="250" fill="hold"/>
                                        <p:tgtEl>
                                          <p:spTgt spid="6"/>
                                        </p:tgtEl>
                                        <p:attrNameLst>
                                          <p:attrName>ppt_x</p:attrName>
                                          <p:attrName>ppt_y</p:attrName>
                                        </p:attrNameLst>
                                      </p:cBhvr>
                                      <p:rCtr x="-17" y="2106"/>
                                    </p:animMotion>
                                  </p:childTnLst>
                                </p:cTn>
                              </p:par>
                            </p:childTnLst>
                          </p:cTn>
                        </p:par>
                      </p:childTnLst>
                    </p:cTn>
                  </p:par>
                </p:childTnLst>
              </p:cTn>
              <p:nextCondLst>
                <p:cond evt="onClick" delay="0">
                  <p:tgtEl>
                    <p:spTgt spid="27"/>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6" grpId="15" animBg="1"/>
      <p:bldP spid="6" grpId="16" animBg="1"/>
      <p:bldP spid="6" grpId="17" animBg="1"/>
      <p:bldP spid="6" grpId="18" animBg="1"/>
      <p:bldP spid="6" grpId="19" animBg="1"/>
      <p:bldP spid="6" grpId="20" animBg="1"/>
      <p:bldP spid="6" grpId="21" animBg="1"/>
      <p:bldP spid="6" grpId="22" animBg="1"/>
      <p:bldP spid="6" grpId="2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676" y="1502767"/>
            <a:ext cx="5427344" cy="252121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8" name="Imagem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864676" y="4125580"/>
            <a:ext cx="5427344" cy="2481874"/>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12" name="Retângulo 11"/>
          <p:cNvSpPr/>
          <p:nvPr/>
        </p:nvSpPr>
        <p:spPr>
          <a:xfrm>
            <a:off x="5570682" y="2763373"/>
            <a:ext cx="796637" cy="503643"/>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tx1"/>
                </a:solidFill>
              </a:rPr>
              <a:t>=</a:t>
            </a:r>
            <a:r>
              <a:rPr lang="pt-BR" sz="2400" dirty="0">
                <a:solidFill>
                  <a:srgbClr val="FF0000"/>
                </a:solidFill>
              </a:rPr>
              <a:t>$</a:t>
            </a:r>
            <a:r>
              <a:rPr lang="pt-BR" sz="2400" dirty="0">
                <a:solidFill>
                  <a:schemeClr val="tx1"/>
                </a:solidFill>
              </a:rPr>
              <a:t>E6</a:t>
            </a:r>
            <a:endParaRPr lang="pt-BR" dirty="0">
              <a:solidFill>
                <a:schemeClr val="tx1"/>
              </a:solidFill>
            </a:endParaRPr>
          </a:p>
        </p:txBody>
      </p:sp>
      <p:sp>
        <p:nvSpPr>
          <p:cNvPr id="14" name="Retângulo 13"/>
          <p:cNvSpPr/>
          <p:nvPr/>
        </p:nvSpPr>
        <p:spPr>
          <a:xfrm>
            <a:off x="3336681" y="2901301"/>
            <a:ext cx="313327" cy="230198"/>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1</a:t>
            </a:r>
            <a:endParaRPr lang="pt-BR" dirty="0">
              <a:solidFill>
                <a:schemeClr val="tx1"/>
              </a:solidFill>
            </a:endParaRPr>
          </a:p>
        </p:txBody>
      </p:sp>
      <p:sp>
        <p:nvSpPr>
          <p:cNvPr id="15" name="Retângulo de cantos arredondados 14"/>
          <p:cNvSpPr/>
          <p:nvPr/>
        </p:nvSpPr>
        <p:spPr>
          <a:xfrm>
            <a:off x="3356559" y="1502767"/>
            <a:ext cx="315321"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Retângulo de cantos arredondados 15"/>
          <p:cNvSpPr/>
          <p:nvPr/>
        </p:nvSpPr>
        <p:spPr>
          <a:xfrm>
            <a:off x="1877554" y="2900950"/>
            <a:ext cx="253899"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CaixaDeTexto 17"/>
          <p:cNvSpPr txBox="1"/>
          <p:nvPr/>
        </p:nvSpPr>
        <p:spPr>
          <a:xfrm>
            <a:off x="6092007" y="5452780"/>
            <a:ext cx="859531" cy="307777"/>
          </a:xfrm>
          <a:prstGeom prst="rect">
            <a:avLst/>
          </a:prstGeom>
          <a:noFill/>
        </p:spPr>
        <p:txBody>
          <a:bodyPr wrap="none" rtlCol="0">
            <a:spAutoFit/>
          </a:bodyPr>
          <a:lstStyle/>
          <a:p>
            <a:r>
              <a:rPr lang="pt-BR" sz="1400" dirty="0" smtClean="0"/>
              <a:t>1     1     1</a:t>
            </a:r>
            <a:endParaRPr lang="pt-BR" sz="1400" dirty="0"/>
          </a:p>
        </p:txBody>
      </p:sp>
      <p:grpSp>
        <p:nvGrpSpPr>
          <p:cNvPr id="20" name="Grupo 19"/>
          <p:cNvGrpSpPr/>
          <p:nvPr/>
        </p:nvGrpSpPr>
        <p:grpSpPr>
          <a:xfrm>
            <a:off x="5560831" y="5591469"/>
            <a:ext cx="1015985" cy="1015985"/>
            <a:chOff x="5626107" y="5392891"/>
            <a:chExt cx="1015985" cy="1015985"/>
          </a:xfrm>
        </p:grpSpPr>
        <p:pic>
          <p:nvPicPr>
            <p:cNvPr id="21" name="Imagem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6107" y="5392891"/>
              <a:ext cx="1015985" cy="1015985"/>
            </a:xfrm>
            <a:prstGeom prst="rect">
              <a:avLst/>
            </a:prstGeom>
          </p:spPr>
        </p:pic>
        <p:sp>
          <p:nvSpPr>
            <p:cNvPr id="22" name="Mais 21"/>
            <p:cNvSpPr/>
            <p:nvPr/>
          </p:nvSpPr>
          <p:spPr>
            <a:xfrm>
              <a:off x="6005287" y="5400475"/>
              <a:ext cx="257626" cy="229001"/>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3" name="Grupo 22"/>
          <p:cNvGrpSpPr/>
          <p:nvPr/>
        </p:nvGrpSpPr>
        <p:grpSpPr>
          <a:xfrm>
            <a:off x="5713400" y="4760242"/>
            <a:ext cx="1307837" cy="642940"/>
            <a:chOff x="5808573" y="4587745"/>
            <a:chExt cx="1307837" cy="642940"/>
          </a:xfrm>
        </p:grpSpPr>
        <p:sp>
          <p:nvSpPr>
            <p:cNvPr id="24" name="CaixaDeTexto 23"/>
            <p:cNvSpPr txBox="1"/>
            <p:nvPr/>
          </p:nvSpPr>
          <p:spPr>
            <a:xfrm>
              <a:off x="5808573" y="4587745"/>
              <a:ext cx="1307837" cy="215444"/>
            </a:xfrm>
            <a:prstGeom prst="rect">
              <a:avLst/>
            </a:prstGeom>
            <a:solidFill>
              <a:schemeClr val="bg1"/>
            </a:solidFill>
            <a:ln w="28575">
              <a:solidFill>
                <a:srgbClr val="217346"/>
              </a:solidFill>
            </a:ln>
            <a:effectLst>
              <a:outerShdw blurRad="50800" dist="38100" dir="2700000" algn="tl" rotWithShape="0">
                <a:prstClr val="black">
                  <a:alpha val="40000"/>
                </a:prstClr>
              </a:outerShdw>
            </a:effectLst>
          </p:spPr>
          <p:txBody>
            <a:bodyPr wrap="square" rtlCol="0">
              <a:spAutoFit/>
            </a:bodyPr>
            <a:lstStyle/>
            <a:p>
              <a:r>
                <a:rPr lang="pt-BR" sz="800" dirty="0"/>
                <a:t>=$E6    =$E6      =$E6    =$E6</a:t>
              </a:r>
            </a:p>
          </p:txBody>
        </p:sp>
        <p:cxnSp>
          <p:nvCxnSpPr>
            <p:cNvPr id="25" name="Conector de seta reta 24"/>
            <p:cNvCxnSpPr/>
            <p:nvPr/>
          </p:nvCxnSpPr>
          <p:spPr>
            <a:xfrm>
              <a:off x="5986237"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Conector de seta reta 25"/>
            <p:cNvCxnSpPr/>
            <p:nvPr/>
          </p:nvCxnSpPr>
          <p:spPr>
            <a:xfrm>
              <a:off x="6286500"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a:off x="660399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692921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2" name="Grupo 61"/>
          <p:cNvGrpSpPr/>
          <p:nvPr/>
        </p:nvGrpSpPr>
        <p:grpSpPr>
          <a:xfrm>
            <a:off x="3356559" y="4129914"/>
            <a:ext cx="315321" cy="183391"/>
            <a:chOff x="1813509" y="3949434"/>
            <a:chExt cx="313327" cy="183391"/>
          </a:xfrm>
        </p:grpSpPr>
        <p:cxnSp>
          <p:nvCxnSpPr>
            <p:cNvPr id="31" name="Conector reto 30"/>
            <p:cNvCxnSpPr>
              <a:stCxn id="43"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63" name="Grupo 62"/>
          <p:cNvGrpSpPr/>
          <p:nvPr/>
        </p:nvGrpSpPr>
        <p:grpSpPr>
          <a:xfrm>
            <a:off x="3710002" y="4177928"/>
            <a:ext cx="3427218" cy="96201"/>
            <a:chOff x="2166952" y="3997448"/>
            <a:chExt cx="3427218" cy="96201"/>
          </a:xfrm>
        </p:grpSpPr>
        <p:cxnSp>
          <p:nvCxnSpPr>
            <p:cNvPr id="52" name="Conector reto 51"/>
            <p:cNvCxnSpPr/>
            <p:nvPr/>
          </p:nvCxnSpPr>
          <p:spPr>
            <a:xfrm>
              <a:off x="2166952" y="3997448"/>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H="1">
              <a:off x="2166953" y="4038962"/>
              <a:ext cx="3427217" cy="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upo 63"/>
          <p:cNvGrpSpPr/>
          <p:nvPr/>
        </p:nvGrpSpPr>
        <p:grpSpPr>
          <a:xfrm>
            <a:off x="2172195" y="4169175"/>
            <a:ext cx="1146632" cy="96201"/>
            <a:chOff x="629145" y="3988695"/>
            <a:chExt cx="1146632" cy="96201"/>
          </a:xfrm>
        </p:grpSpPr>
        <p:cxnSp>
          <p:nvCxnSpPr>
            <p:cNvPr id="59" name="Conector reto 58"/>
            <p:cNvCxnSpPr/>
            <p:nvPr/>
          </p:nvCxnSpPr>
          <p:spPr>
            <a:xfrm>
              <a:off x="1775776" y="3988695"/>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to 59"/>
            <p:cNvCxnSpPr/>
            <p:nvPr/>
          </p:nvCxnSpPr>
          <p:spPr>
            <a:xfrm flipH="1">
              <a:off x="629145" y="4038962"/>
              <a:ext cx="11466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Conector de seta reta 6"/>
          <p:cNvCxnSpPr/>
          <p:nvPr/>
        </p:nvCxnSpPr>
        <p:spPr>
          <a:xfrm>
            <a:off x="3494479" y="5615617"/>
            <a:ext cx="15495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a:xfrm>
            <a:off x="3336681" y="5254285"/>
            <a:ext cx="351065" cy="694769"/>
            <a:chOff x="1793631" y="5073805"/>
            <a:chExt cx="351065" cy="694769"/>
          </a:xfrm>
        </p:grpSpPr>
        <p:grpSp>
          <p:nvGrpSpPr>
            <p:cNvPr id="35" name="Grupo 34"/>
            <p:cNvGrpSpPr/>
            <p:nvPr/>
          </p:nvGrpSpPr>
          <p:grpSpPr>
            <a:xfrm>
              <a:off x="1793631" y="5295903"/>
              <a:ext cx="351065" cy="278469"/>
              <a:chOff x="2387878" y="3596515"/>
              <a:chExt cx="466382" cy="383725"/>
            </a:xfrm>
          </p:grpSpPr>
          <p:pic>
            <p:nvPicPr>
              <p:cNvPr id="37" name="Imagem 36"/>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39" name="Imagem 38"/>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cxnSp>
          <p:nvCxnSpPr>
            <p:cNvPr id="44" name="Conector de seta reta 43"/>
            <p:cNvCxnSpPr/>
            <p:nvPr/>
          </p:nvCxnSpPr>
          <p:spPr>
            <a:xfrm flipH="1">
              <a:off x="1835650" y="5435137"/>
              <a:ext cx="13452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p:nvPr/>
          </p:nvCxnSpPr>
          <p:spPr>
            <a:xfrm flipV="1">
              <a:off x="1977606" y="5073805"/>
              <a:ext cx="0" cy="374142"/>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p:nvPr/>
          </p:nvCxnSpPr>
          <p:spPr>
            <a:xfrm>
              <a:off x="1977606" y="5444865"/>
              <a:ext cx="0" cy="323709"/>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coluna</a:t>
            </a:r>
            <a:endParaRPr lang="pt-BR" sz="3800" dirty="0"/>
          </a:p>
        </p:txBody>
      </p:sp>
    </p:spTree>
    <p:extLst>
      <p:ext uri="{BB962C8B-B14F-4D97-AF65-F5344CB8AC3E}">
        <p14:creationId xmlns:p14="http://schemas.microsoft.com/office/powerpoint/2010/main" val="37791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1.85185E-6 L 0.10434 0.0007 " pathEditMode="relative" rAng="0" ptsTypes="AA">
                                      <p:cBhvr>
                                        <p:cTn id="18" dur="2000" fill="hold"/>
                                        <p:tgtEl>
                                          <p:spTgt spid="20"/>
                                        </p:tgtEl>
                                        <p:attrNameLst>
                                          <p:attrName>ppt_x</p:attrName>
                                          <p:attrName>ppt_y</p:attrName>
                                        </p:attrNameLst>
                                      </p:cBhvr>
                                      <p:rCtr x="5208" y="23"/>
                                    </p:animMotion>
                                  </p:childTnLst>
                                </p:cTn>
                              </p:par>
                              <p:par>
                                <p:cTn id="19" presetID="22" presetClass="entr" presetSubtype="8" fill="hold" grpId="0" nodeType="withEffect">
                                  <p:stCondLst>
                                    <p:cond delay="25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2000"/>
                                        <p:tgtEl>
                                          <p:spTgt spid="18"/>
                                        </p:tgtEl>
                                      </p:cBhvr>
                                    </p:animEffect>
                                  </p:childTnLst>
                                </p:cTn>
                              </p:par>
                              <p:par>
                                <p:cTn id="22" presetID="16" presetClass="entr" presetSubtype="21" fill="hold" nodeType="withEffect">
                                  <p:stCondLst>
                                    <p:cond delay="1000"/>
                                  </p:stCondLst>
                                  <p:childTnLst>
                                    <p:set>
                                      <p:cBhvr>
                                        <p:cTn id="23" dur="1" fill="hold">
                                          <p:stCondLst>
                                            <p:cond delay="0"/>
                                          </p:stCondLst>
                                        </p:cTn>
                                        <p:tgtEl>
                                          <p:spTgt spid="62"/>
                                        </p:tgtEl>
                                        <p:attrNameLst>
                                          <p:attrName>style.visibility</p:attrName>
                                        </p:attrNameLst>
                                      </p:cBhvr>
                                      <p:to>
                                        <p:strVal val="visible"/>
                                      </p:to>
                                    </p:set>
                                    <p:animEffect transition="in" filter="barn(inVertical)">
                                      <p:cBhvr>
                                        <p:cTn id="24" dur="500"/>
                                        <p:tgtEl>
                                          <p:spTgt spid="62"/>
                                        </p:tgtEl>
                                      </p:cBhvr>
                                    </p:animEffect>
                                  </p:childTnLst>
                                </p:cTn>
                              </p:par>
                              <p:par>
                                <p:cTn id="25" presetID="22" presetClass="entr" presetSubtype="2" fill="hold" nodeType="withEffect">
                                  <p:stCondLst>
                                    <p:cond delay="1000"/>
                                  </p:stCondLst>
                                  <p:childTnLst>
                                    <p:set>
                                      <p:cBhvr>
                                        <p:cTn id="26" dur="1" fill="hold">
                                          <p:stCondLst>
                                            <p:cond delay="0"/>
                                          </p:stCondLst>
                                        </p:cTn>
                                        <p:tgtEl>
                                          <p:spTgt spid="63"/>
                                        </p:tgtEl>
                                        <p:attrNameLst>
                                          <p:attrName>style.visibility</p:attrName>
                                        </p:attrNameLst>
                                      </p:cBhvr>
                                      <p:to>
                                        <p:strVal val="visible"/>
                                      </p:to>
                                    </p:set>
                                    <p:animEffect transition="in" filter="wipe(right)">
                                      <p:cBhvr>
                                        <p:cTn id="27" dur="500"/>
                                        <p:tgtEl>
                                          <p:spTgt spid="63"/>
                                        </p:tgtEl>
                                      </p:cBhvr>
                                    </p:animEffect>
                                  </p:childTnLst>
                                </p:cTn>
                              </p:par>
                              <p:par>
                                <p:cTn id="28" presetID="22" presetClass="entr" presetSubtype="8" fill="hold" nodeType="withEffect">
                                  <p:stCondLst>
                                    <p:cond delay="100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par>
                          <p:cTn id="31" fill="hold">
                            <p:stCondLst>
                              <p:cond delay="2250"/>
                            </p:stCondLst>
                            <p:childTnLst>
                              <p:par>
                                <p:cTn id="32" presetID="26" presetClass="emph" presetSubtype="0" repeatCount="5000" fill="hold" nodeType="afterEffect">
                                  <p:stCondLst>
                                    <p:cond delay="0"/>
                                  </p:stCondLst>
                                  <p:childTnLst>
                                    <p:animEffect transition="out" filter="fade">
                                      <p:cBhvr>
                                        <p:cTn id="33" dur="500" tmFilter="0, 0; .2, .5; .8, .5; 1, 0"/>
                                        <p:tgtEl>
                                          <p:spTgt spid="62"/>
                                        </p:tgtEl>
                                      </p:cBhvr>
                                    </p:animEffect>
                                    <p:animScale>
                                      <p:cBhvr>
                                        <p:cTn id="34" dur="250" autoRev="1" fill="hold"/>
                                        <p:tgtEl>
                                          <p:spTgt spid="62"/>
                                        </p:tgtEl>
                                      </p:cBhvr>
                                      <p:by x="105000" y="105000"/>
                                    </p:animScale>
                                  </p:childTnLst>
                                </p:cTn>
                              </p:par>
                            </p:childTnLst>
                          </p:cTn>
                        </p:par>
                        <p:par>
                          <p:cTn id="35" fill="hold">
                            <p:stCondLst>
                              <p:cond delay="4750"/>
                            </p:stCondLst>
                            <p:childTnLst>
                              <p:par>
                                <p:cTn id="36" presetID="16" presetClass="entr" presetSubtype="21"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par>
                                <p:cTn id="39" presetID="16" presetClass="entr" presetSubtype="42"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arn(outHorizontal)">
                                      <p:cBhvr>
                                        <p:cTn id="41" dur="500"/>
                                        <p:tgtEl>
                                          <p:spTgt spid="46"/>
                                        </p:tgtEl>
                                      </p:cBhvr>
                                    </p:animEffect>
                                  </p:childTnLst>
                                </p:cTn>
                              </p:par>
                              <p:par>
                                <p:cTn id="42" presetID="26" presetClass="emph" presetSubtype="0" repeatCount="10000" fill="hold" nodeType="withEffect">
                                  <p:stCondLst>
                                    <p:cond delay="0"/>
                                  </p:stCondLst>
                                  <p:childTnLst>
                                    <p:animEffect transition="out" filter="fade">
                                      <p:cBhvr>
                                        <p:cTn id="43" dur="500" tmFilter="0, 0; .2, .5; .8, .5; 1, 0"/>
                                        <p:tgtEl>
                                          <p:spTgt spid="7"/>
                                        </p:tgtEl>
                                      </p:cBhvr>
                                    </p:animEffect>
                                    <p:animScale>
                                      <p:cBhvr>
                                        <p:cTn id="44" dur="250" autoRev="1" fill="hold"/>
                                        <p:tgtEl>
                                          <p:spTgt spid="7"/>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02" y="1591749"/>
            <a:ext cx="4970640" cy="2294141"/>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02" y="4165589"/>
            <a:ext cx="4970640" cy="2284997"/>
          </a:xfrm>
          <a:prstGeom prst="rect">
            <a:avLst/>
          </a:prstGeom>
          <a:ln w="9525">
            <a:solidFill>
              <a:schemeClr val="bg1">
                <a:lumMod val="75000"/>
              </a:schemeClr>
            </a:solidFill>
          </a:ln>
          <a:effectLst>
            <a:outerShdw blurRad="50800" dist="38100" dir="2700000" algn="tl" rotWithShape="0">
              <a:prstClr val="black">
                <a:alpha val="40000"/>
              </a:prstClr>
            </a:outerShdw>
          </a:effectLst>
        </p:spPr>
      </p:pic>
      <p:grpSp>
        <p:nvGrpSpPr>
          <p:cNvPr id="10" name="Grupo 9"/>
          <p:cNvGrpSpPr/>
          <p:nvPr/>
        </p:nvGrpSpPr>
        <p:grpSpPr>
          <a:xfrm>
            <a:off x="1807078" y="1591749"/>
            <a:ext cx="313327" cy="183391"/>
            <a:chOff x="1813509" y="3949434"/>
            <a:chExt cx="313327" cy="183391"/>
          </a:xfrm>
        </p:grpSpPr>
        <p:cxnSp>
          <p:nvCxnSpPr>
            <p:cNvPr id="11" name="Conector reto 10"/>
            <p:cNvCxnSpPr>
              <a:stCxn id="15"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16" name="Grupo 15"/>
          <p:cNvGrpSpPr/>
          <p:nvPr/>
        </p:nvGrpSpPr>
        <p:grpSpPr>
          <a:xfrm>
            <a:off x="1807861" y="4165589"/>
            <a:ext cx="313327" cy="183391"/>
            <a:chOff x="1813509" y="3949434"/>
            <a:chExt cx="313327" cy="183391"/>
          </a:xfrm>
        </p:grpSpPr>
        <p:cxnSp>
          <p:nvCxnSpPr>
            <p:cNvPr id="17" name="Conector reto 16"/>
            <p:cNvCxnSpPr>
              <a:stCxn id="21"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tângulo 20"/>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22" name="Imagem 2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137184" y="3527492"/>
            <a:ext cx="2204091" cy="168581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23" name="Retângulo de cantos arredondados 22"/>
          <p:cNvSpPr/>
          <p:nvPr/>
        </p:nvSpPr>
        <p:spPr>
          <a:xfrm>
            <a:off x="7083896" y="3625435"/>
            <a:ext cx="300229" cy="14979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de cantos arredondados 23"/>
          <p:cNvSpPr/>
          <p:nvPr/>
        </p:nvSpPr>
        <p:spPr>
          <a:xfrm>
            <a:off x="1798840" y="2232454"/>
            <a:ext cx="338879" cy="14389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CaixaDeTexto 27"/>
          <p:cNvSpPr txBox="1"/>
          <p:nvPr/>
        </p:nvSpPr>
        <p:spPr>
          <a:xfrm>
            <a:off x="5946797" y="1639763"/>
            <a:ext cx="2574426" cy="1569660"/>
          </a:xfrm>
          <a:prstGeom prst="rect">
            <a:avLst/>
          </a:prstGeom>
          <a:solidFill>
            <a:schemeClr val="bg1"/>
          </a:solidFill>
          <a:ln w="9525">
            <a:solidFill>
              <a:schemeClr val="bg1">
                <a:lumMod val="75000"/>
              </a:schemeClr>
            </a:solidFill>
          </a:ln>
          <a:effectLst>
            <a:outerShdw blurRad="63500" sx="102000" sy="102000" algn="ctr" rotWithShape="0">
              <a:prstClr val="black">
                <a:alpha val="40000"/>
              </a:prstClr>
            </a:outerShdw>
          </a:effectLst>
        </p:spPr>
        <p:txBody>
          <a:bodyPr wrap="square" rtlCol="0">
            <a:spAutoFit/>
          </a:bodyPr>
          <a:lstStyle/>
          <a:p>
            <a:pPr algn="just"/>
            <a:r>
              <a:rPr lang="pt-BR" sz="1600" dirty="0"/>
              <a:t>Fixamos a coluna “E”, portanto, se expandirmos as referências para células de outras colunas, elas assumirão o mesmo valor da sua posição na coluna “E”.</a:t>
            </a:r>
          </a:p>
        </p:txBody>
      </p:sp>
      <p:sp>
        <p:nvSpPr>
          <p:cNvPr id="26"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coluna</a:t>
            </a:r>
            <a:endParaRPr lang="pt-BR" sz="3800" dirty="0"/>
          </a:p>
        </p:txBody>
      </p:sp>
      <p:cxnSp>
        <p:nvCxnSpPr>
          <p:cNvPr id="27" name="Conector de seta reta 26"/>
          <p:cNvCxnSpPr/>
          <p:nvPr/>
        </p:nvCxnSpPr>
        <p:spPr>
          <a:xfrm>
            <a:off x="4086077" y="305574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flipV="1">
            <a:off x="4086077" y="249377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Conector de seta reta 30"/>
          <p:cNvCxnSpPr/>
          <p:nvPr/>
        </p:nvCxnSpPr>
        <p:spPr>
          <a:xfrm>
            <a:off x="4339907" y="3035756"/>
            <a:ext cx="341649" cy="1821"/>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flipH="1" flipV="1">
            <a:off x="3709153" y="2878926"/>
            <a:ext cx="324890" cy="56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etângulo de cantos arredondados 32"/>
          <p:cNvSpPr/>
          <p:nvPr/>
        </p:nvSpPr>
        <p:spPr>
          <a:xfrm>
            <a:off x="4040867" y="2852347"/>
            <a:ext cx="300492" cy="2033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CaixaDeTexto 33">
            <a:extLst>
              <a:ext uri="{FF2B5EF4-FFF2-40B4-BE49-F238E27FC236}">
                <a16:creationId xmlns:a16="http://schemas.microsoft.com/office/drawing/2014/main" xmlns="" id="{A698D4CD-054E-483A-8F6C-5BC60133F3CD}"/>
              </a:ext>
            </a:extLst>
          </p:cNvPr>
          <p:cNvSpPr txBox="1"/>
          <p:nvPr/>
        </p:nvSpPr>
        <p:spPr>
          <a:xfrm>
            <a:off x="5816431" y="5668190"/>
            <a:ext cx="2835157" cy="408623"/>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dirty="0" smtClean="0"/>
              <a:t>Coluna fixa e linhas livres</a:t>
            </a:r>
            <a:endParaRPr lang="pt-BR" dirty="0"/>
          </a:p>
        </p:txBody>
      </p:sp>
    </p:spTree>
    <p:extLst>
      <p:ext uri="{BB962C8B-B14F-4D97-AF65-F5344CB8AC3E}">
        <p14:creationId xmlns:p14="http://schemas.microsoft.com/office/powerpoint/2010/main" val="195527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10"/>
                                        </p:tgtEl>
                                      </p:cBhvr>
                                    </p:animEffect>
                                    <p:animScale>
                                      <p:cBhvr>
                                        <p:cTn id="14" dur="250" autoRev="1" fill="hold"/>
                                        <p:tgtEl>
                                          <p:spTgt spid="10"/>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6"/>
                                        </p:tgtEl>
                                      </p:cBhvr>
                                    </p:animEffect>
                                    <p:animScale>
                                      <p:cBhvr>
                                        <p:cTn id="1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28" y="1670154"/>
            <a:ext cx="8312727" cy="3583737"/>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869" y="2587957"/>
            <a:ext cx="2892404" cy="2410764"/>
          </a:xfrm>
          <a:prstGeom prst="rect">
            <a:avLst/>
          </a:prstGeom>
        </p:spPr>
      </p:pic>
      <p:pic>
        <p:nvPicPr>
          <p:cNvPr id="2050" name="Picture 2" descr="C:\Users\pc\Desktop\OF4\OF4\drive-download-20160823T171047Z\OF4\Capturar27-5.PNG"/>
          <p:cNvPicPr>
            <a:picLocks noChangeAspect="1" noChangeArrowheads="1"/>
          </p:cNvPicPr>
          <p:nvPr/>
        </p:nvPicPr>
        <p:blipFill rotWithShape="1">
          <a:blip r:embed="rId5">
            <a:extLst>
              <a:ext uri="{28A0092B-C50C-407E-A947-70E740481C1C}">
                <a14:useLocalDpi xmlns:a14="http://schemas.microsoft.com/office/drawing/2010/main" val="0"/>
              </a:ext>
            </a:extLst>
          </a:blip>
          <a:srcRect l="54871" t="26737" r="5274" b="7967"/>
          <a:stretch/>
        </p:blipFill>
        <p:spPr bwMode="auto">
          <a:xfrm>
            <a:off x="4407567" y="2587957"/>
            <a:ext cx="3948253" cy="2405698"/>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6124322" y="3632548"/>
            <a:ext cx="526265" cy="317106"/>
          </a:xfrm>
          <a:prstGeom prst="rect">
            <a:avLst/>
          </a:prstGeom>
          <a:noFill/>
          <a:ln w="28575">
            <a:solidFill>
              <a:srgbClr val="21734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p:cNvSpPr/>
          <p:nvPr/>
        </p:nvSpPr>
        <p:spPr>
          <a:xfrm>
            <a:off x="2413863" y="3613194"/>
            <a:ext cx="405538" cy="343675"/>
          </a:xfrm>
          <a:prstGeom prst="rect">
            <a:avLst/>
          </a:prstGeom>
          <a:noFill/>
          <a:ln w="28575">
            <a:solidFill>
              <a:srgbClr val="21734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de cantos arredondados 8"/>
          <p:cNvSpPr/>
          <p:nvPr/>
        </p:nvSpPr>
        <p:spPr>
          <a:xfrm>
            <a:off x="433605" y="3632547"/>
            <a:ext cx="360448" cy="317106"/>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1" name="Grupo 10"/>
          <p:cNvGrpSpPr/>
          <p:nvPr/>
        </p:nvGrpSpPr>
        <p:grpSpPr>
          <a:xfrm>
            <a:off x="2413863" y="1685825"/>
            <a:ext cx="405538" cy="242886"/>
            <a:chOff x="1813509" y="3949434"/>
            <a:chExt cx="313327" cy="183391"/>
          </a:xfrm>
        </p:grpSpPr>
        <p:cxnSp>
          <p:nvCxnSpPr>
            <p:cNvPr id="12" name="Conector reto 11"/>
            <p:cNvCxnSpPr>
              <a:stCxn id="16"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tângulo 15"/>
            <p:cNvSpPr/>
            <p:nvPr/>
          </p:nvSpPr>
          <p:spPr>
            <a:xfrm>
              <a:off x="1813509" y="3949434"/>
              <a:ext cx="313327" cy="1790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31" name="Grupo 30"/>
          <p:cNvGrpSpPr/>
          <p:nvPr/>
        </p:nvGrpSpPr>
        <p:grpSpPr>
          <a:xfrm>
            <a:off x="2387878" y="3596515"/>
            <a:ext cx="466382" cy="383725"/>
            <a:chOff x="2387878" y="3596515"/>
            <a:chExt cx="466382" cy="383725"/>
          </a:xfrm>
        </p:grpSpPr>
        <p:pic>
          <p:nvPicPr>
            <p:cNvPr id="29" name="Imagem 28"/>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30" name="Imagem 29"/>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sp>
        <p:nvSpPr>
          <p:cNvPr id="21" name="Retângulo de cantos arredondados 20"/>
          <p:cNvSpPr/>
          <p:nvPr/>
        </p:nvSpPr>
        <p:spPr>
          <a:xfrm>
            <a:off x="5739129" y="5733879"/>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Valor</a:t>
            </a:r>
          </a:p>
        </p:txBody>
      </p:sp>
      <p:sp>
        <p:nvSpPr>
          <p:cNvPr id="22" name="Retângulo de cantos arredondados 21"/>
          <p:cNvSpPr/>
          <p:nvPr/>
        </p:nvSpPr>
        <p:spPr>
          <a:xfrm>
            <a:off x="7336242" y="5733880"/>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Fórmula</a:t>
            </a:r>
          </a:p>
        </p:txBody>
      </p:sp>
      <p:sp>
        <p:nvSpPr>
          <p:cNvPr id="23" name="Retângulo de cantos arredondados 22"/>
          <p:cNvSpPr/>
          <p:nvPr/>
        </p:nvSpPr>
        <p:spPr>
          <a:xfrm>
            <a:off x="430128" y="5733879"/>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Linha</a:t>
            </a:r>
          </a:p>
        </p:txBody>
      </p:sp>
      <p:sp>
        <p:nvSpPr>
          <p:cNvPr id="24" name="Retângulo de cantos arredondados 23"/>
          <p:cNvSpPr/>
          <p:nvPr/>
        </p:nvSpPr>
        <p:spPr>
          <a:xfrm>
            <a:off x="2027241" y="5733880"/>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Coluna</a:t>
            </a:r>
          </a:p>
        </p:txBody>
      </p:sp>
      <p:sp>
        <p:nvSpPr>
          <p:cNvPr id="25"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coluna</a:t>
            </a:r>
            <a:endParaRPr lang="pt-BR" sz="3800" dirty="0"/>
          </a:p>
        </p:txBody>
      </p:sp>
    </p:spTree>
    <p:extLst>
      <p:ext uri="{BB962C8B-B14F-4D97-AF65-F5344CB8AC3E}">
        <p14:creationId xmlns:p14="http://schemas.microsoft.com/office/powerpoint/2010/main" val="5909418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12" restart="whenNotActive" fill="hold" evtFilter="cancelBubble" nodeType="interactiveSeq">
                <p:stCondLst>
                  <p:cond evt="onClick" delay="0">
                    <p:tgtEl>
                      <p:spTgt spid="23"/>
                    </p:tgtEl>
                  </p:cond>
                </p:stCondLst>
                <p:endSync evt="end" delay="0">
                  <p:rtn val="all"/>
                </p:endSync>
                <p:childTnLst>
                  <p:par>
                    <p:cTn id="13" fill="hold">
                      <p:stCondLst>
                        <p:cond delay="0"/>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00035 -0.00093 L 0.00052 0.04884 " pathEditMode="relative" rAng="0" ptsTypes="AA">
                                      <p:cBhvr>
                                        <p:cTn id="16" dur="250" fill="hold"/>
                                        <p:tgtEl>
                                          <p:spTgt spid="9"/>
                                        </p:tgtEl>
                                        <p:attrNameLst>
                                          <p:attrName>ppt_x</p:attrName>
                                          <p:attrName>ppt_y</p:attrName>
                                        </p:attrNameLst>
                                      </p:cBhvr>
                                      <p:rCtr x="0" y="2477"/>
                                    </p:animMotion>
                                  </p:childTnLst>
                                </p:cTn>
                              </p:par>
                              <p:par>
                                <p:cTn id="17" presetID="42" presetClass="path" presetSubtype="0" accel="50000" decel="50000" fill="hold" grpId="0" nodeType="withEffect">
                                  <p:stCondLst>
                                    <p:cond delay="0"/>
                                  </p:stCondLst>
                                  <p:childTnLst>
                                    <p:animMotion origin="layout" path="M -1.11111E-6 -1.85185E-6 L 0.00017 0.04977 " pathEditMode="relative" rAng="0" ptsTypes="AA">
                                      <p:cBhvr>
                                        <p:cTn id="18" dur="250" fill="hold"/>
                                        <p:tgtEl>
                                          <p:spTgt spid="7"/>
                                        </p:tgtEl>
                                        <p:attrNameLst>
                                          <p:attrName>ppt_x</p:attrName>
                                          <p:attrName>ppt_y</p:attrName>
                                        </p:attrNameLst>
                                      </p:cBhvr>
                                      <p:rCtr x="0" y="2477"/>
                                    </p:animMotion>
                                  </p:childTnLst>
                                </p:cTn>
                              </p:par>
                              <p:par>
                                <p:cTn id="19" presetID="42" presetClass="path" presetSubtype="0" accel="50000" decel="50000" fill="hold" grpId="0" nodeType="withEffect">
                                  <p:stCondLst>
                                    <p:cond delay="0"/>
                                  </p:stCondLst>
                                  <p:childTnLst>
                                    <p:animMotion origin="layout" path="M 2.5E-6 2.22222E-6 L 0.00017 0.04977 " pathEditMode="relative" rAng="0" ptsTypes="AA">
                                      <p:cBhvr>
                                        <p:cTn id="20" dur="250" fill="hold"/>
                                        <p:tgtEl>
                                          <p:spTgt spid="6"/>
                                        </p:tgtEl>
                                        <p:attrNameLst>
                                          <p:attrName>ppt_x</p:attrName>
                                          <p:attrName>ppt_y</p:attrName>
                                        </p:attrNameLst>
                                      </p:cBhvr>
                                      <p:rCtr x="0" y="2477"/>
                                    </p:animMotion>
                                  </p:childTnLst>
                                </p:cTn>
                              </p:par>
                            </p:childTnLst>
                          </p:cTn>
                        </p:par>
                        <p:par>
                          <p:cTn id="21" fill="hold">
                            <p:stCondLst>
                              <p:cond delay="250"/>
                            </p:stCondLst>
                            <p:childTnLst>
                              <p:par>
                                <p:cTn id="22" presetID="42" presetClass="path" presetSubtype="0" accel="50000" decel="50000" fill="hold" grpId="1" nodeType="afterEffect">
                                  <p:stCondLst>
                                    <p:cond delay="500"/>
                                  </p:stCondLst>
                                  <p:childTnLst>
                                    <p:animMotion origin="layout" path="M 0.00087 0.04699 L 0.00087 0.09815 " pathEditMode="relative" rAng="0" ptsTypes="AA">
                                      <p:cBhvr>
                                        <p:cTn id="23" dur="250" fill="hold"/>
                                        <p:tgtEl>
                                          <p:spTgt spid="9"/>
                                        </p:tgtEl>
                                        <p:attrNameLst>
                                          <p:attrName>ppt_x</p:attrName>
                                          <p:attrName>ppt_y</p:attrName>
                                        </p:attrNameLst>
                                      </p:cBhvr>
                                      <p:rCtr x="0" y="2546"/>
                                    </p:animMotion>
                                  </p:childTnLst>
                                </p:cTn>
                              </p:par>
                              <p:par>
                                <p:cTn id="24" presetID="42" presetClass="path" presetSubtype="0" accel="50000" decel="50000" fill="hold" grpId="1" nodeType="withEffect">
                                  <p:stCondLst>
                                    <p:cond delay="500"/>
                                  </p:stCondLst>
                                  <p:childTnLst>
                                    <p:animMotion origin="layout" path="M 0.00017 0.04699 L 0.00017 0.09815 " pathEditMode="relative" rAng="0" ptsTypes="AA">
                                      <p:cBhvr>
                                        <p:cTn id="25" dur="250" fill="hold"/>
                                        <p:tgtEl>
                                          <p:spTgt spid="7"/>
                                        </p:tgtEl>
                                        <p:attrNameLst>
                                          <p:attrName>ppt_x</p:attrName>
                                          <p:attrName>ppt_y</p:attrName>
                                        </p:attrNameLst>
                                      </p:cBhvr>
                                      <p:rCtr x="0" y="2546"/>
                                    </p:animMotion>
                                  </p:childTnLst>
                                </p:cTn>
                              </p:par>
                              <p:par>
                                <p:cTn id="26" presetID="42" presetClass="path" presetSubtype="0" accel="50000" decel="50000" fill="hold" grpId="1" nodeType="withEffect">
                                  <p:stCondLst>
                                    <p:cond delay="500"/>
                                  </p:stCondLst>
                                  <p:childTnLst>
                                    <p:animMotion origin="layout" path="M 0.00017 0.04699 L 0.00017 0.09815 " pathEditMode="relative" rAng="0" ptsTypes="AA">
                                      <p:cBhvr>
                                        <p:cTn id="27" dur="250" fill="hold"/>
                                        <p:tgtEl>
                                          <p:spTgt spid="6"/>
                                        </p:tgtEl>
                                        <p:attrNameLst>
                                          <p:attrName>ppt_x</p:attrName>
                                          <p:attrName>ppt_y</p:attrName>
                                        </p:attrNameLst>
                                      </p:cBhvr>
                                      <p:rCtr x="0" y="2546"/>
                                    </p:animMotion>
                                  </p:childTnLst>
                                </p:cTn>
                              </p:par>
                            </p:childTnLst>
                          </p:cTn>
                        </p:par>
                        <p:par>
                          <p:cTn id="28" fill="hold">
                            <p:stCondLst>
                              <p:cond delay="1000"/>
                            </p:stCondLst>
                            <p:childTnLst>
                              <p:par>
                                <p:cTn id="29" presetID="42" presetClass="path" presetSubtype="0" accel="50000" decel="50000" fill="hold" grpId="2" nodeType="afterEffect">
                                  <p:stCondLst>
                                    <p:cond delay="500"/>
                                  </p:stCondLst>
                                  <p:childTnLst>
                                    <p:animMotion origin="layout" path="M 0.00087 0.09768 L 0.00087 0.14745 " pathEditMode="relative" rAng="0" ptsTypes="AA">
                                      <p:cBhvr>
                                        <p:cTn id="30" dur="250" fill="hold"/>
                                        <p:tgtEl>
                                          <p:spTgt spid="9"/>
                                        </p:tgtEl>
                                        <p:attrNameLst>
                                          <p:attrName>ppt_x</p:attrName>
                                          <p:attrName>ppt_y</p:attrName>
                                        </p:attrNameLst>
                                      </p:cBhvr>
                                      <p:rCtr x="0" y="2477"/>
                                    </p:animMotion>
                                  </p:childTnLst>
                                </p:cTn>
                              </p:par>
                              <p:par>
                                <p:cTn id="31" presetID="42" presetClass="path" presetSubtype="0" accel="50000" decel="50000" fill="hold" grpId="2" nodeType="withEffect">
                                  <p:stCondLst>
                                    <p:cond delay="500"/>
                                  </p:stCondLst>
                                  <p:childTnLst>
                                    <p:animMotion origin="layout" path="M 0.00017 0.09676 L 0.00017 0.14653 " pathEditMode="relative" rAng="0" ptsTypes="AA">
                                      <p:cBhvr>
                                        <p:cTn id="32" dur="250" fill="hold"/>
                                        <p:tgtEl>
                                          <p:spTgt spid="7"/>
                                        </p:tgtEl>
                                        <p:attrNameLst>
                                          <p:attrName>ppt_x</p:attrName>
                                          <p:attrName>ppt_y</p:attrName>
                                        </p:attrNameLst>
                                      </p:cBhvr>
                                      <p:rCtr x="0" y="2477"/>
                                    </p:animMotion>
                                  </p:childTnLst>
                                </p:cTn>
                              </p:par>
                              <p:par>
                                <p:cTn id="33" presetID="42" presetClass="path" presetSubtype="0" accel="50000" decel="50000" fill="hold" grpId="2" nodeType="withEffect">
                                  <p:stCondLst>
                                    <p:cond delay="500"/>
                                  </p:stCondLst>
                                  <p:childTnLst>
                                    <p:animMotion origin="layout" path="M 0.00017 0.09676 L 0.00017 0.14653 " pathEditMode="relative" rAng="0" ptsTypes="AA">
                                      <p:cBhvr>
                                        <p:cTn id="34" dur="250" fill="hold"/>
                                        <p:tgtEl>
                                          <p:spTgt spid="6"/>
                                        </p:tgtEl>
                                        <p:attrNameLst>
                                          <p:attrName>ppt_x</p:attrName>
                                          <p:attrName>ppt_y</p:attrName>
                                        </p:attrNameLst>
                                      </p:cBhvr>
                                      <p:rCtr x="0" y="2477"/>
                                    </p:animMotion>
                                  </p:childTnLst>
                                </p:cTn>
                              </p:par>
                            </p:childTnLst>
                          </p:cTn>
                        </p:par>
                        <p:par>
                          <p:cTn id="35" fill="hold">
                            <p:stCondLst>
                              <p:cond delay="1750"/>
                            </p:stCondLst>
                            <p:childTnLst>
                              <p:par>
                                <p:cTn id="36" presetID="42" presetClass="path" presetSubtype="0" accel="50000" decel="50000" fill="hold" grpId="3" nodeType="afterEffect">
                                  <p:stCondLst>
                                    <p:cond delay="500"/>
                                  </p:stCondLst>
                                  <p:childTnLst>
                                    <p:animMotion origin="layout" path="M 0.00122 0.14699 L 0.00122 0.09722 " pathEditMode="relative" rAng="0" ptsTypes="AA">
                                      <p:cBhvr>
                                        <p:cTn id="37" dur="250" fill="hold"/>
                                        <p:tgtEl>
                                          <p:spTgt spid="9"/>
                                        </p:tgtEl>
                                        <p:attrNameLst>
                                          <p:attrName>ppt_x</p:attrName>
                                          <p:attrName>ppt_y</p:attrName>
                                        </p:attrNameLst>
                                      </p:cBhvr>
                                      <p:rCtr x="0" y="-2500"/>
                                    </p:animMotion>
                                  </p:childTnLst>
                                </p:cTn>
                              </p:par>
                              <p:par>
                                <p:cTn id="38" presetID="42" presetClass="path" presetSubtype="0" accel="50000" decel="50000" fill="hold" grpId="3" nodeType="withEffect">
                                  <p:stCondLst>
                                    <p:cond delay="500"/>
                                  </p:stCondLst>
                                  <p:childTnLst>
                                    <p:animMotion origin="layout" path="M 0.00017 0.14653 L 0.00017 0.09676 " pathEditMode="relative" rAng="0" ptsTypes="AA">
                                      <p:cBhvr>
                                        <p:cTn id="39" dur="250" fill="hold"/>
                                        <p:tgtEl>
                                          <p:spTgt spid="7"/>
                                        </p:tgtEl>
                                        <p:attrNameLst>
                                          <p:attrName>ppt_x</p:attrName>
                                          <p:attrName>ppt_y</p:attrName>
                                        </p:attrNameLst>
                                      </p:cBhvr>
                                      <p:rCtr x="0" y="-2500"/>
                                    </p:animMotion>
                                  </p:childTnLst>
                                </p:cTn>
                              </p:par>
                              <p:par>
                                <p:cTn id="40" presetID="42" presetClass="path" presetSubtype="0" accel="50000" decel="50000" fill="hold" grpId="3" nodeType="withEffect">
                                  <p:stCondLst>
                                    <p:cond delay="500"/>
                                  </p:stCondLst>
                                  <p:childTnLst>
                                    <p:animMotion origin="layout" path="M 0.00017 0.14653 L 0.00017 0.09676 " pathEditMode="relative" rAng="0" ptsTypes="AA">
                                      <p:cBhvr>
                                        <p:cTn id="41" dur="250" fill="hold"/>
                                        <p:tgtEl>
                                          <p:spTgt spid="6"/>
                                        </p:tgtEl>
                                        <p:attrNameLst>
                                          <p:attrName>ppt_x</p:attrName>
                                          <p:attrName>ppt_y</p:attrName>
                                        </p:attrNameLst>
                                      </p:cBhvr>
                                      <p:rCtr x="0" y="-2500"/>
                                    </p:animMotion>
                                  </p:childTnLst>
                                </p:cTn>
                              </p:par>
                            </p:childTnLst>
                          </p:cTn>
                        </p:par>
                        <p:par>
                          <p:cTn id="42" fill="hold">
                            <p:stCondLst>
                              <p:cond delay="2500"/>
                            </p:stCondLst>
                            <p:childTnLst>
                              <p:par>
                                <p:cTn id="43" presetID="42" presetClass="path" presetSubtype="0" accel="50000" decel="50000" fill="hold" grpId="4" nodeType="afterEffect">
                                  <p:stCondLst>
                                    <p:cond delay="500"/>
                                  </p:stCondLst>
                                  <p:childTnLst>
                                    <p:animMotion origin="layout" path="M 0.00157 0.09815 L 0.00157 0.04699 " pathEditMode="relative" rAng="0" ptsTypes="AA">
                                      <p:cBhvr>
                                        <p:cTn id="44" dur="250" fill="hold"/>
                                        <p:tgtEl>
                                          <p:spTgt spid="9"/>
                                        </p:tgtEl>
                                        <p:attrNameLst>
                                          <p:attrName>ppt_x</p:attrName>
                                          <p:attrName>ppt_y</p:attrName>
                                        </p:attrNameLst>
                                      </p:cBhvr>
                                      <p:rCtr x="0" y="-2569"/>
                                    </p:animMotion>
                                  </p:childTnLst>
                                </p:cTn>
                              </p:par>
                              <p:par>
                                <p:cTn id="45" presetID="42" presetClass="path" presetSubtype="0" accel="50000" decel="50000" fill="hold" grpId="4" nodeType="withEffect">
                                  <p:stCondLst>
                                    <p:cond delay="500"/>
                                  </p:stCondLst>
                                  <p:childTnLst>
                                    <p:animMotion origin="layout" path="M 0.00017 0.09815 L 0.00017 0.04699 " pathEditMode="relative" rAng="0" ptsTypes="AA">
                                      <p:cBhvr>
                                        <p:cTn id="46" dur="250" fill="hold"/>
                                        <p:tgtEl>
                                          <p:spTgt spid="7"/>
                                        </p:tgtEl>
                                        <p:attrNameLst>
                                          <p:attrName>ppt_x</p:attrName>
                                          <p:attrName>ppt_y</p:attrName>
                                        </p:attrNameLst>
                                      </p:cBhvr>
                                      <p:rCtr x="0" y="-2569"/>
                                    </p:animMotion>
                                  </p:childTnLst>
                                </p:cTn>
                              </p:par>
                              <p:par>
                                <p:cTn id="47" presetID="42" presetClass="path" presetSubtype="0" accel="50000" decel="50000" fill="hold" grpId="4" nodeType="withEffect">
                                  <p:stCondLst>
                                    <p:cond delay="500"/>
                                  </p:stCondLst>
                                  <p:childTnLst>
                                    <p:animMotion origin="layout" path="M 0.00017 0.09815 L 0.00017 0.04699 " pathEditMode="relative" rAng="0" ptsTypes="AA">
                                      <p:cBhvr>
                                        <p:cTn id="48" dur="250" fill="hold"/>
                                        <p:tgtEl>
                                          <p:spTgt spid="6"/>
                                        </p:tgtEl>
                                        <p:attrNameLst>
                                          <p:attrName>ppt_x</p:attrName>
                                          <p:attrName>ppt_y</p:attrName>
                                        </p:attrNameLst>
                                      </p:cBhvr>
                                      <p:rCtr x="0" y="-2569"/>
                                    </p:animMotion>
                                  </p:childTnLst>
                                </p:cTn>
                              </p:par>
                            </p:childTnLst>
                          </p:cTn>
                        </p:par>
                        <p:par>
                          <p:cTn id="49" fill="hold">
                            <p:stCondLst>
                              <p:cond delay="3250"/>
                            </p:stCondLst>
                            <p:childTnLst>
                              <p:par>
                                <p:cTn id="50" presetID="42" presetClass="path" presetSubtype="0" accel="50000" decel="50000" fill="hold" grpId="5" nodeType="afterEffect">
                                  <p:stCondLst>
                                    <p:cond delay="500"/>
                                  </p:stCondLst>
                                  <p:childTnLst>
                                    <p:animMotion origin="layout" path="M 0.00052 0.04884 L 0.00035 -0.00093 " pathEditMode="relative" rAng="0" ptsTypes="AA">
                                      <p:cBhvr>
                                        <p:cTn id="51" dur="250" fill="hold"/>
                                        <p:tgtEl>
                                          <p:spTgt spid="9"/>
                                        </p:tgtEl>
                                        <p:attrNameLst>
                                          <p:attrName>ppt_x</p:attrName>
                                          <p:attrName>ppt_y</p:attrName>
                                        </p:attrNameLst>
                                      </p:cBhvr>
                                      <p:rCtr x="-17" y="-2500"/>
                                    </p:animMotion>
                                  </p:childTnLst>
                                </p:cTn>
                              </p:par>
                              <p:par>
                                <p:cTn id="52" presetID="42" presetClass="path" presetSubtype="0" accel="50000" decel="50000" fill="hold" grpId="5" nodeType="withEffect">
                                  <p:stCondLst>
                                    <p:cond delay="500"/>
                                  </p:stCondLst>
                                  <p:childTnLst>
                                    <p:animMotion origin="layout" path="M 0.00017 0.04977 L -1.11111E-6 -1.85185E-6 " pathEditMode="relative" rAng="0" ptsTypes="AA">
                                      <p:cBhvr>
                                        <p:cTn id="53" dur="250" fill="hold"/>
                                        <p:tgtEl>
                                          <p:spTgt spid="7"/>
                                        </p:tgtEl>
                                        <p:attrNameLst>
                                          <p:attrName>ppt_x</p:attrName>
                                          <p:attrName>ppt_y</p:attrName>
                                        </p:attrNameLst>
                                      </p:cBhvr>
                                      <p:rCtr x="-17" y="-2500"/>
                                    </p:animMotion>
                                  </p:childTnLst>
                                </p:cTn>
                              </p:par>
                              <p:par>
                                <p:cTn id="54" presetID="42" presetClass="path" presetSubtype="0" accel="50000" decel="50000" fill="hold" grpId="5" nodeType="withEffect">
                                  <p:stCondLst>
                                    <p:cond delay="500"/>
                                  </p:stCondLst>
                                  <p:childTnLst>
                                    <p:animMotion origin="layout" path="M 0.00017 0.04977 L 2.5E-6 2.22222E-6 " pathEditMode="relative" rAng="0" ptsTypes="AA">
                                      <p:cBhvr>
                                        <p:cTn id="55" dur="250" fill="hold"/>
                                        <p:tgtEl>
                                          <p:spTgt spid="6"/>
                                        </p:tgtEl>
                                        <p:attrNameLst>
                                          <p:attrName>ppt_x</p:attrName>
                                          <p:attrName>ppt_y</p:attrName>
                                        </p:attrNameLst>
                                      </p:cBhvr>
                                      <p:rCtr x="-17" y="-2500"/>
                                    </p:animMotion>
                                  </p:childTnLst>
                                </p:cTn>
                              </p:par>
                            </p:childTnLst>
                          </p:cTn>
                        </p:par>
                        <p:par>
                          <p:cTn id="56" fill="hold">
                            <p:stCondLst>
                              <p:cond delay="4000"/>
                            </p:stCondLst>
                            <p:childTnLst>
                              <p:par>
                                <p:cTn id="57" presetID="42" presetClass="path" presetSubtype="0" accel="50000" decel="50000" fill="hold" grpId="6" nodeType="afterEffect">
                                  <p:stCondLst>
                                    <p:cond delay="500"/>
                                  </p:stCondLst>
                                  <p:childTnLst>
                                    <p:animMotion origin="layout" path="M -3.88889E-6 2.22222E-6 L 0.00018 -0.04931 " pathEditMode="relative" rAng="0" ptsTypes="AA">
                                      <p:cBhvr>
                                        <p:cTn id="58" dur="250" fill="hold"/>
                                        <p:tgtEl>
                                          <p:spTgt spid="9"/>
                                        </p:tgtEl>
                                        <p:attrNameLst>
                                          <p:attrName>ppt_x</p:attrName>
                                          <p:attrName>ppt_y</p:attrName>
                                        </p:attrNameLst>
                                      </p:cBhvr>
                                      <p:rCtr x="0" y="-2477"/>
                                    </p:animMotion>
                                  </p:childTnLst>
                                </p:cTn>
                              </p:par>
                              <p:par>
                                <p:cTn id="59" presetID="42" presetClass="path" presetSubtype="0" accel="50000" decel="50000" fill="hold" grpId="6" nodeType="withEffect">
                                  <p:stCondLst>
                                    <p:cond delay="500"/>
                                  </p:stCondLst>
                                  <p:childTnLst>
                                    <p:animMotion origin="layout" path="M -1.11111E-6 -1.85185E-6 L 0.00017 -0.0493 " pathEditMode="relative" rAng="0" ptsTypes="AA">
                                      <p:cBhvr>
                                        <p:cTn id="60" dur="250" fill="hold"/>
                                        <p:tgtEl>
                                          <p:spTgt spid="7"/>
                                        </p:tgtEl>
                                        <p:attrNameLst>
                                          <p:attrName>ppt_x</p:attrName>
                                          <p:attrName>ppt_y</p:attrName>
                                        </p:attrNameLst>
                                      </p:cBhvr>
                                      <p:rCtr x="0" y="-2477"/>
                                    </p:animMotion>
                                  </p:childTnLst>
                                </p:cTn>
                              </p:par>
                              <p:par>
                                <p:cTn id="61" presetID="42" presetClass="path" presetSubtype="0" accel="50000" decel="50000" fill="hold" grpId="6" nodeType="withEffect">
                                  <p:stCondLst>
                                    <p:cond delay="500"/>
                                  </p:stCondLst>
                                  <p:childTnLst>
                                    <p:animMotion origin="layout" path="M 2.5E-6 2.22222E-6 L 0.00017 -0.04931 " pathEditMode="relative" rAng="0" ptsTypes="AA">
                                      <p:cBhvr>
                                        <p:cTn id="62" dur="250" fill="hold"/>
                                        <p:tgtEl>
                                          <p:spTgt spid="6"/>
                                        </p:tgtEl>
                                        <p:attrNameLst>
                                          <p:attrName>ppt_x</p:attrName>
                                          <p:attrName>ppt_y</p:attrName>
                                        </p:attrNameLst>
                                      </p:cBhvr>
                                      <p:rCtr x="0" y="-2477"/>
                                    </p:animMotion>
                                  </p:childTnLst>
                                </p:cTn>
                              </p:par>
                            </p:childTnLst>
                          </p:cTn>
                        </p:par>
                        <p:par>
                          <p:cTn id="63" fill="hold">
                            <p:stCondLst>
                              <p:cond delay="4750"/>
                            </p:stCondLst>
                            <p:childTnLst>
                              <p:par>
                                <p:cTn id="64" presetID="42" presetClass="path" presetSubtype="0" accel="50000" decel="50000" fill="hold" grpId="7" nodeType="afterEffect">
                                  <p:stCondLst>
                                    <p:cond delay="500"/>
                                  </p:stCondLst>
                                  <p:childTnLst>
                                    <p:animMotion origin="layout" path="M 0.00018 -0.04931 L 0.00035 -0.09954 " pathEditMode="relative" rAng="0" ptsTypes="AA">
                                      <p:cBhvr>
                                        <p:cTn id="65" dur="250" fill="hold"/>
                                        <p:tgtEl>
                                          <p:spTgt spid="9"/>
                                        </p:tgtEl>
                                        <p:attrNameLst>
                                          <p:attrName>ppt_x</p:attrName>
                                          <p:attrName>ppt_y</p:attrName>
                                        </p:attrNameLst>
                                      </p:cBhvr>
                                      <p:rCtr x="0" y="-2523"/>
                                    </p:animMotion>
                                  </p:childTnLst>
                                </p:cTn>
                              </p:par>
                              <p:par>
                                <p:cTn id="66" presetID="42" presetClass="path" presetSubtype="0" accel="50000" decel="50000" fill="hold" grpId="7" nodeType="withEffect">
                                  <p:stCondLst>
                                    <p:cond delay="500"/>
                                  </p:stCondLst>
                                  <p:childTnLst>
                                    <p:animMotion origin="layout" path="M 0.00017 -0.04653 L 0.00035 -0.09676 " pathEditMode="relative" rAng="0" ptsTypes="AA">
                                      <p:cBhvr>
                                        <p:cTn id="67" dur="250" fill="hold"/>
                                        <p:tgtEl>
                                          <p:spTgt spid="7"/>
                                        </p:tgtEl>
                                        <p:attrNameLst>
                                          <p:attrName>ppt_x</p:attrName>
                                          <p:attrName>ppt_y</p:attrName>
                                        </p:attrNameLst>
                                      </p:cBhvr>
                                      <p:rCtr x="0" y="-2523"/>
                                    </p:animMotion>
                                  </p:childTnLst>
                                </p:cTn>
                              </p:par>
                              <p:par>
                                <p:cTn id="68" presetID="42" presetClass="path" presetSubtype="0" accel="50000" decel="50000" fill="hold" grpId="7" nodeType="withEffect">
                                  <p:stCondLst>
                                    <p:cond delay="500"/>
                                  </p:stCondLst>
                                  <p:childTnLst>
                                    <p:animMotion origin="layout" path="M 0.00017 -0.04653 L 0.00034 -0.09676 " pathEditMode="relative" rAng="0" ptsTypes="AA">
                                      <p:cBhvr>
                                        <p:cTn id="69" dur="250" fill="hold"/>
                                        <p:tgtEl>
                                          <p:spTgt spid="6"/>
                                        </p:tgtEl>
                                        <p:attrNameLst>
                                          <p:attrName>ppt_x</p:attrName>
                                          <p:attrName>ppt_y</p:attrName>
                                        </p:attrNameLst>
                                      </p:cBhvr>
                                      <p:rCtr x="0" y="-2523"/>
                                    </p:animMotion>
                                  </p:childTnLst>
                                </p:cTn>
                              </p:par>
                            </p:childTnLst>
                          </p:cTn>
                        </p:par>
                        <p:par>
                          <p:cTn id="70" fill="hold">
                            <p:stCondLst>
                              <p:cond delay="5500"/>
                            </p:stCondLst>
                            <p:childTnLst>
                              <p:par>
                                <p:cTn id="71" presetID="42" presetClass="path" presetSubtype="0" accel="50000" decel="50000" fill="hold" grpId="8" nodeType="afterEffect">
                                  <p:stCondLst>
                                    <p:cond delay="500"/>
                                  </p:stCondLst>
                                  <p:childTnLst>
                                    <p:animMotion origin="layout" path="M 0.00035 -0.09954 L 0.00035 -0.14792 " pathEditMode="relative" rAng="0" ptsTypes="AA">
                                      <p:cBhvr>
                                        <p:cTn id="72" dur="250" fill="hold"/>
                                        <p:tgtEl>
                                          <p:spTgt spid="9"/>
                                        </p:tgtEl>
                                        <p:attrNameLst>
                                          <p:attrName>ppt_x</p:attrName>
                                          <p:attrName>ppt_y</p:attrName>
                                        </p:attrNameLst>
                                      </p:cBhvr>
                                      <p:rCtr x="0" y="-2431"/>
                                    </p:animMotion>
                                  </p:childTnLst>
                                </p:cTn>
                              </p:par>
                              <p:par>
                                <p:cTn id="73" presetID="42" presetClass="path" presetSubtype="0" accel="50000" decel="50000" fill="hold" grpId="8" nodeType="withEffect">
                                  <p:stCondLst>
                                    <p:cond delay="500"/>
                                  </p:stCondLst>
                                  <p:childTnLst>
                                    <p:animMotion origin="layout" path="M 0.00035 -0.09676 L 0.00035 -0.14699 " pathEditMode="relative" rAng="0" ptsTypes="AA">
                                      <p:cBhvr>
                                        <p:cTn id="74" dur="250" fill="hold"/>
                                        <p:tgtEl>
                                          <p:spTgt spid="7"/>
                                        </p:tgtEl>
                                        <p:attrNameLst>
                                          <p:attrName>ppt_x</p:attrName>
                                          <p:attrName>ppt_y</p:attrName>
                                        </p:attrNameLst>
                                      </p:cBhvr>
                                      <p:rCtr x="0" y="-2523"/>
                                    </p:animMotion>
                                  </p:childTnLst>
                                </p:cTn>
                              </p:par>
                              <p:par>
                                <p:cTn id="75" presetID="42" presetClass="path" presetSubtype="0" accel="50000" decel="50000" fill="hold" grpId="8" nodeType="withEffect">
                                  <p:stCondLst>
                                    <p:cond delay="500"/>
                                  </p:stCondLst>
                                  <p:childTnLst>
                                    <p:animMotion origin="layout" path="M 0.00034 -0.09676 L 0.00034 -0.14699 " pathEditMode="relative" rAng="0" ptsTypes="AA">
                                      <p:cBhvr>
                                        <p:cTn id="76" dur="250" fill="hold"/>
                                        <p:tgtEl>
                                          <p:spTgt spid="6"/>
                                        </p:tgtEl>
                                        <p:attrNameLst>
                                          <p:attrName>ppt_x</p:attrName>
                                          <p:attrName>ppt_y</p:attrName>
                                        </p:attrNameLst>
                                      </p:cBhvr>
                                      <p:rCtr x="0" y="-2523"/>
                                    </p:animMotion>
                                  </p:childTnLst>
                                </p:cTn>
                              </p:par>
                            </p:childTnLst>
                          </p:cTn>
                        </p:par>
                        <p:par>
                          <p:cTn id="77" fill="hold">
                            <p:stCondLst>
                              <p:cond delay="6250"/>
                            </p:stCondLst>
                            <p:childTnLst>
                              <p:par>
                                <p:cTn id="78" presetID="42" presetClass="path" presetSubtype="0" accel="50000" decel="50000" fill="hold" grpId="9" nodeType="afterEffect">
                                  <p:stCondLst>
                                    <p:cond delay="500"/>
                                  </p:stCondLst>
                                  <p:childTnLst>
                                    <p:animMotion origin="layout" path="M 0.00035 -0.14792 L 0.00035 -0.09769 " pathEditMode="relative" rAng="0" ptsTypes="AA">
                                      <p:cBhvr>
                                        <p:cTn id="79" dur="250" fill="hold"/>
                                        <p:tgtEl>
                                          <p:spTgt spid="9"/>
                                        </p:tgtEl>
                                        <p:attrNameLst>
                                          <p:attrName>ppt_x</p:attrName>
                                          <p:attrName>ppt_y</p:attrName>
                                        </p:attrNameLst>
                                      </p:cBhvr>
                                      <p:rCtr x="0" y="2500"/>
                                    </p:animMotion>
                                  </p:childTnLst>
                                </p:cTn>
                              </p:par>
                              <p:par>
                                <p:cTn id="80" presetID="42" presetClass="path" presetSubtype="0" accel="50000" decel="50000" fill="hold" grpId="9" nodeType="withEffect">
                                  <p:stCondLst>
                                    <p:cond delay="500"/>
                                  </p:stCondLst>
                                  <p:childTnLst>
                                    <p:animMotion origin="layout" path="M 0.00035 -0.14977 L 0.00035 -0.09954 " pathEditMode="relative" rAng="0" ptsTypes="AA">
                                      <p:cBhvr>
                                        <p:cTn id="81" dur="250" fill="hold"/>
                                        <p:tgtEl>
                                          <p:spTgt spid="7"/>
                                        </p:tgtEl>
                                        <p:attrNameLst>
                                          <p:attrName>ppt_x</p:attrName>
                                          <p:attrName>ppt_y</p:attrName>
                                        </p:attrNameLst>
                                      </p:cBhvr>
                                      <p:rCtr x="0" y="2500"/>
                                    </p:animMotion>
                                  </p:childTnLst>
                                </p:cTn>
                              </p:par>
                              <p:par>
                                <p:cTn id="82" presetID="42" presetClass="path" presetSubtype="0" accel="50000" decel="50000" fill="hold" grpId="9" nodeType="withEffect">
                                  <p:stCondLst>
                                    <p:cond delay="500"/>
                                  </p:stCondLst>
                                  <p:childTnLst>
                                    <p:animMotion origin="layout" path="M 0.00034 -0.14977 L 0.00034 -0.09954 " pathEditMode="relative" rAng="0" ptsTypes="AA">
                                      <p:cBhvr>
                                        <p:cTn id="83" dur="250" fill="hold"/>
                                        <p:tgtEl>
                                          <p:spTgt spid="6"/>
                                        </p:tgtEl>
                                        <p:attrNameLst>
                                          <p:attrName>ppt_x</p:attrName>
                                          <p:attrName>ppt_y</p:attrName>
                                        </p:attrNameLst>
                                      </p:cBhvr>
                                      <p:rCtr x="0" y="2500"/>
                                    </p:animMotion>
                                  </p:childTnLst>
                                </p:cTn>
                              </p:par>
                            </p:childTnLst>
                          </p:cTn>
                        </p:par>
                        <p:par>
                          <p:cTn id="84" fill="hold">
                            <p:stCondLst>
                              <p:cond delay="7000"/>
                            </p:stCondLst>
                            <p:childTnLst>
                              <p:par>
                                <p:cTn id="85" presetID="42" presetClass="path" presetSubtype="0" accel="50000" decel="50000" fill="hold" grpId="10" nodeType="afterEffect">
                                  <p:stCondLst>
                                    <p:cond delay="500"/>
                                  </p:stCondLst>
                                  <p:childTnLst>
                                    <p:animMotion origin="layout" path="M 0.00035 -0.09954 L 0.00018 -0.04931 " pathEditMode="relative" rAng="0" ptsTypes="AA">
                                      <p:cBhvr>
                                        <p:cTn id="86" dur="250" fill="hold"/>
                                        <p:tgtEl>
                                          <p:spTgt spid="9"/>
                                        </p:tgtEl>
                                        <p:attrNameLst>
                                          <p:attrName>ppt_x</p:attrName>
                                          <p:attrName>ppt_y</p:attrName>
                                        </p:attrNameLst>
                                      </p:cBhvr>
                                      <p:rCtr x="-17" y="2500"/>
                                    </p:animMotion>
                                  </p:childTnLst>
                                </p:cTn>
                              </p:par>
                              <p:par>
                                <p:cTn id="87" presetID="42" presetClass="path" presetSubtype="0" accel="50000" decel="50000" fill="hold" grpId="10" nodeType="withEffect">
                                  <p:stCondLst>
                                    <p:cond delay="500"/>
                                  </p:stCondLst>
                                  <p:childTnLst>
                                    <p:animMotion origin="layout" path="M 0.00035 -0.09954 L 0.00017 -0.0493 " pathEditMode="relative" rAng="0" ptsTypes="AA">
                                      <p:cBhvr>
                                        <p:cTn id="88" dur="250" fill="hold"/>
                                        <p:tgtEl>
                                          <p:spTgt spid="7"/>
                                        </p:tgtEl>
                                        <p:attrNameLst>
                                          <p:attrName>ppt_x</p:attrName>
                                          <p:attrName>ppt_y</p:attrName>
                                        </p:attrNameLst>
                                      </p:cBhvr>
                                      <p:rCtr x="-17" y="2500"/>
                                    </p:animMotion>
                                  </p:childTnLst>
                                </p:cTn>
                              </p:par>
                              <p:par>
                                <p:cTn id="89" presetID="42" presetClass="path" presetSubtype="0" accel="50000" decel="50000" fill="hold" grpId="10" nodeType="withEffect">
                                  <p:stCondLst>
                                    <p:cond delay="500"/>
                                  </p:stCondLst>
                                  <p:childTnLst>
                                    <p:animMotion origin="layout" path="M 0.00034 -0.09954 L 0.00017 -0.04931 " pathEditMode="relative" rAng="0" ptsTypes="AA">
                                      <p:cBhvr>
                                        <p:cTn id="90" dur="250" fill="hold"/>
                                        <p:tgtEl>
                                          <p:spTgt spid="6"/>
                                        </p:tgtEl>
                                        <p:attrNameLst>
                                          <p:attrName>ppt_x</p:attrName>
                                          <p:attrName>ppt_y</p:attrName>
                                        </p:attrNameLst>
                                      </p:cBhvr>
                                      <p:rCtr x="-17" y="2500"/>
                                    </p:animMotion>
                                  </p:childTnLst>
                                </p:cTn>
                              </p:par>
                            </p:childTnLst>
                          </p:cTn>
                        </p:par>
                        <p:par>
                          <p:cTn id="91" fill="hold">
                            <p:stCondLst>
                              <p:cond delay="7750"/>
                            </p:stCondLst>
                            <p:childTnLst>
                              <p:par>
                                <p:cTn id="92" presetID="42" presetClass="path" presetSubtype="0" accel="50000" decel="50000" fill="hold" grpId="11" nodeType="afterEffect">
                                  <p:stCondLst>
                                    <p:cond delay="500"/>
                                  </p:stCondLst>
                                  <p:childTnLst>
                                    <p:animMotion origin="layout" path="M 0.00018 -0.04931 L -3.88889E-6 2.22222E-6 " pathEditMode="relative" rAng="0" ptsTypes="AA">
                                      <p:cBhvr>
                                        <p:cTn id="93" dur="250" fill="hold"/>
                                        <p:tgtEl>
                                          <p:spTgt spid="9"/>
                                        </p:tgtEl>
                                        <p:attrNameLst>
                                          <p:attrName>ppt_x</p:attrName>
                                          <p:attrName>ppt_y</p:attrName>
                                        </p:attrNameLst>
                                      </p:cBhvr>
                                      <p:rCtr x="-17" y="2454"/>
                                    </p:animMotion>
                                  </p:childTnLst>
                                </p:cTn>
                              </p:par>
                              <p:par>
                                <p:cTn id="94" presetID="42" presetClass="path" presetSubtype="0" accel="50000" decel="50000" fill="hold" grpId="11" nodeType="withEffect">
                                  <p:stCondLst>
                                    <p:cond delay="500"/>
                                  </p:stCondLst>
                                  <p:childTnLst>
                                    <p:animMotion origin="layout" path="M 0.00017 -0.0493 L -1.11111E-6 -1.85185E-6 " pathEditMode="relative" rAng="0" ptsTypes="AA">
                                      <p:cBhvr>
                                        <p:cTn id="95" dur="250" fill="hold"/>
                                        <p:tgtEl>
                                          <p:spTgt spid="7"/>
                                        </p:tgtEl>
                                        <p:attrNameLst>
                                          <p:attrName>ppt_x</p:attrName>
                                          <p:attrName>ppt_y</p:attrName>
                                        </p:attrNameLst>
                                      </p:cBhvr>
                                      <p:rCtr x="-17" y="2454"/>
                                    </p:animMotion>
                                  </p:childTnLst>
                                </p:cTn>
                              </p:par>
                              <p:par>
                                <p:cTn id="96" presetID="42" presetClass="path" presetSubtype="0" accel="50000" decel="50000" fill="hold" grpId="11" nodeType="withEffect">
                                  <p:stCondLst>
                                    <p:cond delay="500"/>
                                  </p:stCondLst>
                                  <p:childTnLst>
                                    <p:animMotion origin="layout" path="M 0.00017 -0.04931 L 2.5E-6 2.22222E-6 " pathEditMode="relative" rAng="0" ptsTypes="AA">
                                      <p:cBhvr>
                                        <p:cTn id="97" dur="250" fill="hold"/>
                                        <p:tgtEl>
                                          <p:spTgt spid="6"/>
                                        </p:tgtEl>
                                        <p:attrNameLst>
                                          <p:attrName>ppt_x</p:attrName>
                                          <p:attrName>ppt_y</p:attrName>
                                        </p:attrNameLst>
                                      </p:cBhvr>
                                      <p:rCtr x="-17" y="2454"/>
                                    </p:animMotion>
                                  </p:childTnLst>
                                </p:cTn>
                              </p:par>
                            </p:childTnLst>
                          </p:cTn>
                        </p:par>
                      </p:childTnLst>
                    </p:cTn>
                  </p:par>
                </p:childTnLst>
              </p:cTn>
              <p:nextCondLst>
                <p:cond evt="onClick" delay="0">
                  <p:tgtEl>
                    <p:spTgt spid="23"/>
                  </p:tgtEl>
                </p:cond>
              </p:nextCondLst>
            </p:seq>
            <p:seq concurrent="1" nextAc="seek">
              <p:cTn id="98" restart="whenNotActive" fill="hold" evtFilter="cancelBubble" nodeType="interactiveSeq">
                <p:stCondLst>
                  <p:cond evt="onClick" delay="0">
                    <p:tgtEl>
                      <p:spTgt spid="24"/>
                    </p:tgtEl>
                  </p:cond>
                </p:stCondLst>
                <p:endSync evt="end" delay="0">
                  <p:rtn val="all"/>
                </p:endSync>
                <p:childTnLst>
                  <p:par>
                    <p:cTn id="99" fill="hold">
                      <p:stCondLst>
                        <p:cond delay="0"/>
                      </p:stCondLst>
                      <p:childTnLst>
                        <p:par>
                          <p:cTn id="100" fill="hold">
                            <p:stCondLst>
                              <p:cond delay="0"/>
                            </p:stCondLst>
                            <p:childTnLst>
                              <p:par>
                                <p:cTn id="101" presetID="35" presetClass="path" presetSubtype="0" accel="50000" decel="50000" fill="hold" grpId="12" nodeType="clickEffect">
                                  <p:stCondLst>
                                    <p:cond delay="0"/>
                                  </p:stCondLst>
                                  <p:childTnLst>
                                    <p:animMotion origin="layout" path="M 2.5E-6 2.22222E-6 L -0.06163 2.22222E-6 " pathEditMode="relative" rAng="0" ptsTypes="AA">
                                      <p:cBhvr>
                                        <p:cTn id="102" dur="250" fill="hold"/>
                                        <p:tgtEl>
                                          <p:spTgt spid="6"/>
                                        </p:tgtEl>
                                        <p:attrNameLst>
                                          <p:attrName>ppt_x</p:attrName>
                                          <p:attrName>ppt_y</p:attrName>
                                        </p:attrNameLst>
                                      </p:cBhvr>
                                      <p:rCtr x="-3090" y="0"/>
                                    </p:animMotion>
                                  </p:childTnLst>
                                </p:cTn>
                              </p:par>
                              <p:par>
                                <p:cTn id="103" presetID="10" presetClass="entr" presetSubtype="0" fill="hold" nodeType="with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fade">
                                      <p:cBhvr>
                                        <p:cTn id="105" dur="500"/>
                                        <p:tgtEl>
                                          <p:spTgt spid="11"/>
                                        </p:tgtEl>
                                      </p:cBhvr>
                                    </p:animEffect>
                                  </p:childTnLst>
                                </p:cTn>
                              </p:par>
                            </p:childTnLst>
                          </p:cTn>
                        </p:par>
                        <p:par>
                          <p:cTn id="106" fill="hold">
                            <p:stCondLst>
                              <p:cond delay="500"/>
                            </p:stCondLst>
                            <p:childTnLst>
                              <p:par>
                                <p:cTn id="107" presetID="26" presetClass="emph" presetSubtype="0" fill="hold" nodeType="afterEffect">
                                  <p:stCondLst>
                                    <p:cond delay="0"/>
                                  </p:stCondLst>
                                  <p:childTnLst>
                                    <p:animEffect transition="out" filter="fade">
                                      <p:cBhvr>
                                        <p:cTn id="108" dur="500" tmFilter="0, 0; .2, .5; .8, .5; 1, 0"/>
                                        <p:tgtEl>
                                          <p:spTgt spid="11"/>
                                        </p:tgtEl>
                                      </p:cBhvr>
                                    </p:animEffect>
                                    <p:animScale>
                                      <p:cBhvr>
                                        <p:cTn id="109" dur="250" autoRev="1" fill="hold"/>
                                        <p:tgtEl>
                                          <p:spTgt spid="11"/>
                                        </p:tgtEl>
                                      </p:cBhvr>
                                      <p:by x="105000" y="105000"/>
                                    </p:animScale>
                                  </p:childTnLst>
                                </p:cTn>
                              </p:par>
                              <p:par>
                                <p:cTn id="110" presetID="10" presetClass="entr" presetSubtype="0" fill="hold"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500"/>
                                        <p:tgtEl>
                                          <p:spTgt spid="31"/>
                                        </p:tgtEl>
                                      </p:cBhvr>
                                    </p:animEffect>
                                  </p:childTnLst>
                                </p:cTn>
                              </p:par>
                            </p:childTnLst>
                          </p:cTn>
                        </p:par>
                        <p:par>
                          <p:cTn id="113" fill="hold">
                            <p:stCondLst>
                              <p:cond delay="1000"/>
                            </p:stCondLst>
                            <p:childTnLst>
                              <p:par>
                                <p:cTn id="114" presetID="35" presetClass="path" presetSubtype="0" accel="50000" decel="50000" fill="hold" grpId="13" nodeType="afterEffect">
                                  <p:stCondLst>
                                    <p:cond delay="500"/>
                                  </p:stCondLst>
                                  <p:childTnLst>
                                    <p:animMotion origin="layout" path="M -0.06163 2.22222E-6 L -0.1224 -0.00023 " pathEditMode="relative" rAng="0" ptsTypes="AA">
                                      <p:cBhvr>
                                        <p:cTn id="115" dur="250" fill="hold"/>
                                        <p:tgtEl>
                                          <p:spTgt spid="6"/>
                                        </p:tgtEl>
                                        <p:attrNameLst>
                                          <p:attrName>ppt_x</p:attrName>
                                          <p:attrName>ppt_y</p:attrName>
                                        </p:attrNameLst>
                                      </p:cBhvr>
                                      <p:rCtr x="-3038" y="-23"/>
                                    </p:animMotion>
                                  </p:childTnLst>
                                </p:cTn>
                              </p:par>
                            </p:childTnLst>
                          </p:cTn>
                        </p:par>
                        <p:par>
                          <p:cTn id="116" fill="hold">
                            <p:stCondLst>
                              <p:cond delay="1750"/>
                            </p:stCondLst>
                            <p:childTnLst>
                              <p:par>
                                <p:cTn id="117" presetID="35" presetClass="path" presetSubtype="0" accel="50000" decel="50000" fill="hold" grpId="14" nodeType="afterEffect">
                                  <p:stCondLst>
                                    <p:cond delay="500"/>
                                  </p:stCondLst>
                                  <p:childTnLst>
                                    <p:animMotion origin="layout" path="M -0.1224 -0.00047 L -0.18386 -0.00023 " pathEditMode="relative" rAng="0" ptsTypes="AA">
                                      <p:cBhvr>
                                        <p:cTn id="118" dur="250" fill="hold"/>
                                        <p:tgtEl>
                                          <p:spTgt spid="6"/>
                                        </p:tgtEl>
                                        <p:attrNameLst>
                                          <p:attrName>ppt_x</p:attrName>
                                          <p:attrName>ppt_y</p:attrName>
                                        </p:attrNameLst>
                                      </p:cBhvr>
                                      <p:rCtr x="-3073" y="0"/>
                                    </p:animMotion>
                                  </p:childTnLst>
                                </p:cTn>
                              </p:par>
                            </p:childTnLst>
                          </p:cTn>
                        </p:par>
                        <p:par>
                          <p:cTn id="119" fill="hold">
                            <p:stCondLst>
                              <p:cond delay="2500"/>
                            </p:stCondLst>
                            <p:childTnLst>
                              <p:par>
                                <p:cTn id="120" presetID="63" presetClass="path" presetSubtype="0" accel="50000" decel="50000" fill="hold" grpId="15" nodeType="afterEffect">
                                  <p:stCondLst>
                                    <p:cond delay="500"/>
                                  </p:stCondLst>
                                  <p:childTnLst>
                                    <p:animMotion origin="layout" path="M -0.18264 -0.00047 L -0.12136 -0.0007 " pathEditMode="relative" rAng="0" ptsTypes="AA">
                                      <p:cBhvr>
                                        <p:cTn id="121" dur="250" fill="hold"/>
                                        <p:tgtEl>
                                          <p:spTgt spid="6"/>
                                        </p:tgtEl>
                                        <p:attrNameLst>
                                          <p:attrName>ppt_x</p:attrName>
                                          <p:attrName>ppt_y</p:attrName>
                                        </p:attrNameLst>
                                      </p:cBhvr>
                                      <p:rCtr x="3056" y="-23"/>
                                    </p:animMotion>
                                  </p:childTnLst>
                                </p:cTn>
                              </p:par>
                            </p:childTnLst>
                          </p:cTn>
                        </p:par>
                        <p:par>
                          <p:cTn id="122" fill="hold">
                            <p:stCondLst>
                              <p:cond delay="3250"/>
                            </p:stCondLst>
                            <p:childTnLst>
                              <p:par>
                                <p:cTn id="123" presetID="63" presetClass="path" presetSubtype="0" accel="50000" decel="50000" fill="hold" grpId="16" nodeType="afterEffect">
                                  <p:stCondLst>
                                    <p:cond delay="500"/>
                                  </p:stCondLst>
                                  <p:childTnLst>
                                    <p:animMotion origin="layout" path="M -0.12222 -0.0007 L -0.06146 -0.0007 " pathEditMode="relative" rAng="0" ptsTypes="AA">
                                      <p:cBhvr>
                                        <p:cTn id="124" dur="250" fill="hold"/>
                                        <p:tgtEl>
                                          <p:spTgt spid="6"/>
                                        </p:tgtEl>
                                        <p:attrNameLst>
                                          <p:attrName>ppt_x</p:attrName>
                                          <p:attrName>ppt_y</p:attrName>
                                        </p:attrNameLst>
                                      </p:cBhvr>
                                      <p:rCtr x="3038" y="0"/>
                                    </p:animMotion>
                                  </p:childTnLst>
                                </p:cTn>
                              </p:par>
                            </p:childTnLst>
                          </p:cTn>
                        </p:par>
                        <p:par>
                          <p:cTn id="125" fill="hold">
                            <p:stCondLst>
                              <p:cond delay="4000"/>
                            </p:stCondLst>
                            <p:childTnLst>
                              <p:par>
                                <p:cTn id="126" presetID="63" presetClass="path" presetSubtype="0" accel="50000" decel="50000" fill="hold" grpId="17" nodeType="afterEffect">
                                  <p:stCondLst>
                                    <p:cond delay="500"/>
                                  </p:stCondLst>
                                  <p:childTnLst>
                                    <p:animMotion origin="layout" path="M -0.06233 2.22222E-6 L -0.00104 0.00023 " pathEditMode="relative" rAng="0" ptsTypes="AA">
                                      <p:cBhvr>
                                        <p:cTn id="127" dur="250" fill="hold"/>
                                        <p:tgtEl>
                                          <p:spTgt spid="6"/>
                                        </p:tgtEl>
                                        <p:attrNameLst>
                                          <p:attrName>ppt_x</p:attrName>
                                          <p:attrName>ppt_y</p:attrName>
                                        </p:attrNameLst>
                                      </p:cBhvr>
                                      <p:rCtr x="3056" y="0"/>
                                    </p:animMotion>
                                  </p:childTnLst>
                                </p:cTn>
                              </p:par>
                            </p:childTnLst>
                          </p:cTn>
                        </p:par>
                        <p:par>
                          <p:cTn id="128" fill="hold">
                            <p:stCondLst>
                              <p:cond delay="4750"/>
                            </p:stCondLst>
                            <p:childTnLst>
                              <p:par>
                                <p:cTn id="129" presetID="63" presetClass="path" presetSubtype="0" accel="50000" decel="50000" fill="hold" grpId="18" nodeType="afterEffect">
                                  <p:stCondLst>
                                    <p:cond delay="500"/>
                                  </p:stCondLst>
                                  <p:childTnLst>
                                    <p:animMotion origin="layout" path="M 2.5E-6 2.22222E-6 L 0.06198 -0.00023 " pathEditMode="relative" rAng="0" ptsTypes="AA">
                                      <p:cBhvr>
                                        <p:cTn id="130" dur="250" fill="hold"/>
                                        <p:tgtEl>
                                          <p:spTgt spid="6"/>
                                        </p:tgtEl>
                                        <p:attrNameLst>
                                          <p:attrName>ppt_x</p:attrName>
                                          <p:attrName>ppt_y</p:attrName>
                                        </p:attrNameLst>
                                      </p:cBhvr>
                                      <p:rCtr x="3090" y="-23"/>
                                    </p:animMotion>
                                  </p:childTnLst>
                                </p:cTn>
                              </p:par>
                            </p:childTnLst>
                          </p:cTn>
                        </p:par>
                        <p:par>
                          <p:cTn id="131" fill="hold">
                            <p:stCondLst>
                              <p:cond delay="5500"/>
                            </p:stCondLst>
                            <p:childTnLst>
                              <p:par>
                                <p:cTn id="132" presetID="63" presetClass="path" presetSubtype="0" accel="50000" decel="50000" fill="hold" grpId="19" nodeType="afterEffect">
                                  <p:stCondLst>
                                    <p:cond delay="500"/>
                                  </p:stCondLst>
                                  <p:childTnLst>
                                    <p:animMotion origin="layout" path="M 0.06198 -0.00023 L 0.12309 -0.00047 " pathEditMode="relative" rAng="0" ptsTypes="AA">
                                      <p:cBhvr>
                                        <p:cTn id="133" dur="250" fill="hold"/>
                                        <p:tgtEl>
                                          <p:spTgt spid="6"/>
                                        </p:tgtEl>
                                        <p:attrNameLst>
                                          <p:attrName>ppt_x</p:attrName>
                                          <p:attrName>ppt_y</p:attrName>
                                        </p:attrNameLst>
                                      </p:cBhvr>
                                      <p:rCtr x="3056" y="-23"/>
                                    </p:animMotion>
                                  </p:childTnLst>
                                </p:cTn>
                              </p:par>
                            </p:childTnLst>
                          </p:cTn>
                        </p:par>
                        <p:par>
                          <p:cTn id="134" fill="hold">
                            <p:stCondLst>
                              <p:cond delay="6250"/>
                            </p:stCondLst>
                            <p:childTnLst>
                              <p:par>
                                <p:cTn id="135" presetID="63" presetClass="path" presetSubtype="0" accel="50000" decel="50000" fill="hold" grpId="20" nodeType="afterEffect">
                                  <p:stCondLst>
                                    <p:cond delay="500"/>
                                  </p:stCondLst>
                                  <p:childTnLst>
                                    <p:animMotion origin="layout" path="M 0.11892 -0.00047 L 0.18055 2.22222E-6 " pathEditMode="relative" rAng="0" ptsTypes="AA">
                                      <p:cBhvr>
                                        <p:cTn id="136" dur="250" fill="hold"/>
                                        <p:tgtEl>
                                          <p:spTgt spid="6"/>
                                        </p:tgtEl>
                                        <p:attrNameLst>
                                          <p:attrName>ppt_x</p:attrName>
                                          <p:attrName>ppt_y</p:attrName>
                                        </p:attrNameLst>
                                      </p:cBhvr>
                                      <p:rCtr x="3073" y="23"/>
                                    </p:animMotion>
                                  </p:childTnLst>
                                </p:cTn>
                              </p:par>
                            </p:childTnLst>
                          </p:cTn>
                        </p:par>
                        <p:par>
                          <p:cTn id="137" fill="hold">
                            <p:stCondLst>
                              <p:cond delay="7000"/>
                            </p:stCondLst>
                            <p:childTnLst>
                              <p:par>
                                <p:cTn id="138" presetID="35" presetClass="path" presetSubtype="0" accel="50000" decel="50000" fill="hold" grpId="21" nodeType="afterEffect">
                                  <p:stCondLst>
                                    <p:cond delay="500"/>
                                  </p:stCondLst>
                                  <p:childTnLst>
                                    <p:animMotion origin="layout" path="M 0.18107 -0.00116 L 0.11996 -0.00093 " pathEditMode="relative" rAng="0" ptsTypes="AA">
                                      <p:cBhvr>
                                        <p:cTn id="139" dur="250" fill="hold"/>
                                        <p:tgtEl>
                                          <p:spTgt spid="6"/>
                                        </p:tgtEl>
                                        <p:attrNameLst>
                                          <p:attrName>ppt_x</p:attrName>
                                          <p:attrName>ppt_y</p:attrName>
                                        </p:attrNameLst>
                                      </p:cBhvr>
                                      <p:rCtr x="-3056" y="0"/>
                                    </p:animMotion>
                                  </p:childTnLst>
                                </p:cTn>
                              </p:par>
                            </p:childTnLst>
                          </p:cTn>
                        </p:par>
                        <p:par>
                          <p:cTn id="140" fill="hold">
                            <p:stCondLst>
                              <p:cond delay="7750"/>
                            </p:stCondLst>
                            <p:childTnLst>
                              <p:par>
                                <p:cTn id="141" presetID="35" presetClass="path" presetSubtype="0" accel="50000" decel="50000" fill="hold" grpId="22" nodeType="afterEffect">
                                  <p:stCondLst>
                                    <p:cond delay="500"/>
                                  </p:stCondLst>
                                  <p:childTnLst>
                                    <p:animMotion origin="layout" path="M 0.12309 -0.00047 L 0.06284 -0.00023 " pathEditMode="relative" rAng="0" ptsTypes="AA">
                                      <p:cBhvr>
                                        <p:cTn id="142" dur="250" fill="hold"/>
                                        <p:tgtEl>
                                          <p:spTgt spid="6"/>
                                        </p:tgtEl>
                                        <p:attrNameLst>
                                          <p:attrName>ppt_x</p:attrName>
                                          <p:attrName>ppt_y</p:attrName>
                                        </p:attrNameLst>
                                      </p:cBhvr>
                                      <p:rCtr x="-3021" y="0"/>
                                    </p:animMotion>
                                  </p:childTnLst>
                                </p:cTn>
                              </p:par>
                            </p:childTnLst>
                          </p:cTn>
                        </p:par>
                        <p:par>
                          <p:cTn id="143" fill="hold">
                            <p:stCondLst>
                              <p:cond delay="8500"/>
                            </p:stCondLst>
                            <p:childTnLst>
                              <p:par>
                                <p:cTn id="144" presetID="35" presetClass="path" presetSubtype="0" accel="50000" decel="50000" fill="hold" grpId="23" nodeType="afterEffect">
                                  <p:stCondLst>
                                    <p:cond delay="500"/>
                                  </p:stCondLst>
                                  <p:childTnLst>
                                    <p:animMotion origin="layout" path="M 0.06198 -0.00023 L -0.00018 2.22222E-6 " pathEditMode="relative" rAng="0" ptsTypes="AA">
                                      <p:cBhvr>
                                        <p:cTn id="145" dur="250" fill="hold"/>
                                        <p:tgtEl>
                                          <p:spTgt spid="6"/>
                                        </p:tgtEl>
                                        <p:attrNameLst>
                                          <p:attrName>ppt_x</p:attrName>
                                          <p:attrName>ppt_y</p:attrName>
                                        </p:attrNameLst>
                                      </p:cBhvr>
                                      <p:rCtr x="-3108" y="0"/>
                                    </p:animMotion>
                                  </p:childTnLst>
                                </p:cTn>
                              </p:par>
                            </p:childTnLst>
                          </p:cTn>
                        </p:par>
                      </p:childTnLst>
                    </p:cTn>
                  </p:par>
                </p:childTnLst>
              </p:cTn>
              <p:nextCondLst>
                <p:cond evt="onClick" delay="0">
                  <p:tgtEl>
                    <p:spTgt spid="24"/>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6" grpId="15" animBg="1"/>
      <p:bldP spid="6" grpId="16" animBg="1"/>
      <p:bldP spid="6" grpId="17" animBg="1"/>
      <p:bldP spid="6" grpId="18" animBg="1"/>
      <p:bldP spid="6" grpId="19" animBg="1"/>
      <p:bldP spid="6" grpId="20" animBg="1"/>
      <p:bldP spid="6" grpId="21" animBg="1"/>
      <p:bldP spid="6" grpId="22" animBg="1"/>
      <p:bldP spid="6" grpId="23" animBg="1"/>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9" grpId="10" animBg="1"/>
      <p:bldP spid="9" grpId="1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p:cNvSpPr>
            <a:spLocks noGrp="1"/>
          </p:cNvSpPr>
          <p:nvPr/>
        </p:nvSpPr>
        <p:spPr>
          <a:xfrm>
            <a:off x="313801" y="3137986"/>
            <a:ext cx="6050486" cy="28735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buClr>
                <a:srgbClr val="0070C0"/>
              </a:buClr>
              <a:buFont typeface="Arial" panose="020B0604020202020204" pitchFamily="34" charset="0"/>
              <a:buChar char="•"/>
            </a:pPr>
            <a:r>
              <a:rPr lang="pt-BR" sz="2400" b="1" dirty="0">
                <a:solidFill>
                  <a:schemeClr val="tx1"/>
                </a:solidFill>
              </a:rPr>
              <a:t>Horas complementares:</a:t>
            </a:r>
          </a:p>
          <a:p>
            <a:pPr lvl="1">
              <a:lnSpc>
                <a:spcPct val="150000"/>
              </a:lnSpc>
              <a:spcBef>
                <a:spcPts val="0"/>
              </a:spcBef>
              <a:buClr>
                <a:srgbClr val="0070C0"/>
              </a:buClr>
              <a:buFont typeface="Wingdings" panose="05000000000000000000" pitchFamily="2" charset="2"/>
              <a:buChar char="ü"/>
            </a:pPr>
            <a:r>
              <a:rPr lang="pt-BR" sz="2400" b="1" dirty="0">
                <a:solidFill>
                  <a:schemeClr val="tx1"/>
                </a:solidFill>
              </a:rPr>
              <a:t>20 horas</a:t>
            </a:r>
            <a:r>
              <a:rPr lang="pt-BR" sz="2400" dirty="0">
                <a:solidFill>
                  <a:schemeClr val="tx1"/>
                </a:solidFill>
              </a:rPr>
              <a:t> para cada módulo concluído dos cursos </a:t>
            </a:r>
            <a:r>
              <a:rPr lang="pt-BR" sz="2400" i="1" dirty="0">
                <a:solidFill>
                  <a:schemeClr val="tx1"/>
                </a:solidFill>
              </a:rPr>
              <a:t>online</a:t>
            </a:r>
            <a:r>
              <a:rPr lang="pt-BR" sz="2400" dirty="0">
                <a:solidFill>
                  <a:schemeClr val="tx1"/>
                </a:solidFill>
              </a:rPr>
              <a:t>;</a:t>
            </a:r>
          </a:p>
          <a:p>
            <a:pPr lvl="1">
              <a:lnSpc>
                <a:spcPct val="150000"/>
              </a:lnSpc>
              <a:spcBef>
                <a:spcPts val="0"/>
              </a:spcBef>
              <a:buClr>
                <a:srgbClr val="0070C0"/>
              </a:buClr>
              <a:buFont typeface="Wingdings" panose="05000000000000000000" pitchFamily="2" charset="2"/>
              <a:buChar char="ü"/>
            </a:pPr>
            <a:r>
              <a:rPr lang="pt-BR" sz="2400" b="1" dirty="0">
                <a:solidFill>
                  <a:schemeClr val="tx1"/>
                </a:solidFill>
              </a:rPr>
              <a:t>40 horas</a:t>
            </a:r>
            <a:r>
              <a:rPr lang="pt-BR" sz="2400" dirty="0">
                <a:solidFill>
                  <a:schemeClr val="tx1"/>
                </a:solidFill>
              </a:rPr>
              <a:t> para cada oficina presencial.</a:t>
            </a:r>
          </a:p>
        </p:txBody>
      </p:sp>
      <p:sp>
        <p:nvSpPr>
          <p:cNvPr id="5" name="Espaço Reservado para Conteúdo 2"/>
          <p:cNvSpPr>
            <a:spLocks noGrp="1"/>
          </p:cNvSpPr>
          <p:nvPr/>
        </p:nvSpPr>
        <p:spPr>
          <a:xfrm>
            <a:off x="313800" y="1593877"/>
            <a:ext cx="8200033" cy="13536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buClr>
                <a:srgbClr val="0070C0"/>
              </a:buClr>
              <a:buFont typeface="Arial" panose="020B0604020202020204" pitchFamily="34" charset="0"/>
              <a:buChar char="•"/>
            </a:pPr>
            <a:r>
              <a:rPr lang="pt-BR" sz="2400" dirty="0">
                <a:solidFill>
                  <a:schemeClr val="tx1"/>
                </a:solidFill>
                <a:cs typeface="Andalus" panose="02020603050405020304" pitchFamily="18" charset="-78"/>
              </a:rPr>
              <a:t>Diferencial para o </a:t>
            </a:r>
            <a:r>
              <a:rPr lang="pt-BR" sz="2400" b="1" dirty="0">
                <a:solidFill>
                  <a:schemeClr val="tx1"/>
                </a:solidFill>
                <a:cs typeface="Andalus" panose="02020603050405020304" pitchFamily="18" charset="-78"/>
              </a:rPr>
              <a:t>mercado de trabalho</a:t>
            </a:r>
            <a:r>
              <a:rPr lang="pt-BR" sz="2400" dirty="0">
                <a:solidFill>
                  <a:schemeClr val="tx1"/>
                </a:solidFill>
                <a:cs typeface="Andalus" panose="02020603050405020304" pitchFamily="18" charset="-78"/>
              </a:rPr>
              <a:t>;</a:t>
            </a:r>
          </a:p>
          <a:p>
            <a:pPr>
              <a:lnSpc>
                <a:spcPct val="150000"/>
              </a:lnSpc>
              <a:spcBef>
                <a:spcPts val="0"/>
              </a:spcBef>
              <a:buClr>
                <a:srgbClr val="0070C0"/>
              </a:buClr>
              <a:buFont typeface="Arial" panose="020B0604020202020204" pitchFamily="34" charset="0"/>
              <a:buChar char="•"/>
            </a:pPr>
            <a:r>
              <a:rPr lang="pt-BR" sz="2400" dirty="0">
                <a:solidFill>
                  <a:schemeClr val="tx1"/>
                </a:solidFill>
                <a:cs typeface="Andalus" panose="02020603050405020304" pitchFamily="18" charset="-78"/>
              </a:rPr>
              <a:t>Apoio ao </a:t>
            </a:r>
            <a:r>
              <a:rPr lang="pt-BR" sz="2400" b="1" dirty="0">
                <a:solidFill>
                  <a:schemeClr val="tx1"/>
                </a:solidFill>
                <a:cs typeface="Andalus" panose="02020603050405020304" pitchFamily="18" charset="-78"/>
              </a:rPr>
              <a:t>projeto integrador </a:t>
            </a:r>
            <a:r>
              <a:rPr lang="pt-BR" sz="2400" dirty="0">
                <a:solidFill>
                  <a:schemeClr val="tx1"/>
                </a:solidFill>
                <a:cs typeface="Andalus" panose="02020603050405020304" pitchFamily="18" charset="-78"/>
              </a:rPr>
              <a:t>e aos </a:t>
            </a:r>
            <a:r>
              <a:rPr lang="pt-BR" sz="2400" b="1" dirty="0">
                <a:solidFill>
                  <a:schemeClr val="tx1"/>
                </a:solidFill>
                <a:cs typeface="Andalus" panose="02020603050405020304" pitchFamily="18" charset="-78"/>
              </a:rPr>
              <a:t>trabalhos</a:t>
            </a:r>
            <a:r>
              <a:rPr lang="pt-BR" sz="2400" dirty="0">
                <a:solidFill>
                  <a:schemeClr val="tx1"/>
                </a:solidFill>
                <a:cs typeface="Andalus" panose="02020603050405020304" pitchFamily="18" charset="-78"/>
              </a:rPr>
              <a:t> </a:t>
            </a:r>
            <a:r>
              <a:rPr lang="pt-BR" sz="2400" b="1" dirty="0">
                <a:solidFill>
                  <a:schemeClr val="tx1"/>
                </a:solidFill>
                <a:cs typeface="Andalus" panose="02020603050405020304" pitchFamily="18" charset="-78"/>
              </a:rPr>
              <a:t>acadêmicos</a:t>
            </a:r>
            <a:r>
              <a:rPr lang="pt-BR" sz="2400" dirty="0">
                <a:solidFill>
                  <a:schemeClr val="tx1"/>
                </a:solidFill>
                <a:cs typeface="Andalus" panose="02020603050405020304" pitchFamily="18" charset="-78"/>
              </a:rPr>
              <a:t>. </a:t>
            </a:r>
          </a:p>
        </p:txBody>
      </p:sp>
      <p:sp>
        <p:nvSpPr>
          <p:cNvPr id="10" name="Retângulo 9"/>
          <p:cNvSpPr/>
          <p:nvPr/>
        </p:nvSpPr>
        <p:spPr>
          <a:xfrm>
            <a:off x="1057565" y="4925485"/>
            <a:ext cx="1341714" cy="461665"/>
          </a:xfrm>
          <a:prstGeom prst="rect">
            <a:avLst/>
          </a:prstGeom>
        </p:spPr>
        <p:txBody>
          <a:bodyPr wrap="none">
            <a:spAutoFit/>
          </a:bodyPr>
          <a:lstStyle/>
          <a:p>
            <a:r>
              <a:rPr lang="pt-BR" sz="2400" b="1" dirty="0">
                <a:solidFill>
                  <a:srgbClr val="FF0000"/>
                </a:solidFill>
              </a:rPr>
              <a:t>40 horas </a:t>
            </a:r>
            <a:endParaRPr lang="pt-BR" sz="2400" b="1" dirty="0"/>
          </a:p>
        </p:txBody>
      </p:sp>
      <p:grpSp>
        <p:nvGrpSpPr>
          <p:cNvPr id="2" name="Grupo 1"/>
          <p:cNvGrpSpPr/>
          <p:nvPr/>
        </p:nvGrpSpPr>
        <p:grpSpPr>
          <a:xfrm>
            <a:off x="5471540" y="2952790"/>
            <a:ext cx="4102530" cy="3076898"/>
            <a:chOff x="5564530" y="2256220"/>
            <a:chExt cx="4102530" cy="3076898"/>
          </a:xfrm>
        </p:grpSpPr>
        <p:grpSp>
          <p:nvGrpSpPr>
            <p:cNvPr id="9" name="Grupo 8"/>
            <p:cNvGrpSpPr/>
            <p:nvPr/>
          </p:nvGrpSpPr>
          <p:grpSpPr>
            <a:xfrm>
              <a:off x="5564530" y="2256220"/>
              <a:ext cx="4102530" cy="3076898"/>
              <a:chOff x="5299847" y="2524125"/>
              <a:chExt cx="4102530" cy="3076898"/>
            </a:xfrm>
          </p:grpSpPr>
          <p:pic>
            <p:nvPicPr>
              <p:cNvPr id="6" name="Imagem 5"/>
              <p:cNvPicPr>
                <a:picLocks noChangeAspect="1"/>
              </p:cNvPicPr>
              <p:nvPr/>
            </p:nvPicPr>
            <p:blipFill>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rot="168406" flipH="1">
                <a:off x="5299847" y="2524125"/>
                <a:ext cx="4102530" cy="3076898"/>
              </a:xfrm>
              <a:prstGeom prst="rect">
                <a:avLst/>
              </a:prstGeom>
            </p:spPr>
          </p:pic>
          <p:sp>
            <p:nvSpPr>
              <p:cNvPr id="7" name="CaixaDeTexto 6"/>
              <p:cNvSpPr txBox="1"/>
              <p:nvPr/>
            </p:nvSpPr>
            <p:spPr>
              <a:xfrm>
                <a:off x="6345836" y="3357467"/>
                <a:ext cx="1996305" cy="1760209"/>
              </a:xfrm>
              <a:prstGeom prst="rect">
                <a:avLst/>
              </a:prstGeom>
              <a:noFill/>
              <a:effectLst>
                <a:outerShdw blurRad="12700" sx="102000" sy="102000" algn="ctr" rotWithShape="0">
                  <a:prstClr val="black">
                    <a:alpha val="10000"/>
                  </a:prstClr>
                </a:outerShdw>
              </a:effectLst>
            </p:spPr>
            <p:txBody>
              <a:bodyPr wrap="square" rtlCol="0">
                <a:spAutoFit/>
              </a:bodyPr>
              <a:lstStyle/>
              <a:p>
                <a:pPr algn="ctr"/>
                <a:r>
                  <a:rPr lang="pt-BR" dirty="0"/>
                  <a:t>As horas só serão computadas para os alunos que frequentarem, pelo menos, </a:t>
                </a:r>
                <a:r>
                  <a:rPr lang="pt-BR" b="1" dirty="0">
                    <a:solidFill>
                      <a:srgbClr val="FF0000"/>
                    </a:solidFill>
                  </a:rPr>
                  <a:t>75%</a:t>
                </a:r>
                <a:r>
                  <a:rPr lang="pt-BR" dirty="0"/>
                  <a:t> das oficinas.</a:t>
                </a:r>
              </a:p>
            </p:txBody>
          </p:sp>
          <p:sp>
            <p:nvSpPr>
              <p:cNvPr id="8" name="CaixaDeTexto 7"/>
              <p:cNvSpPr txBox="1"/>
              <p:nvPr/>
            </p:nvSpPr>
            <p:spPr>
              <a:xfrm>
                <a:off x="6683240" y="2895802"/>
                <a:ext cx="1405664" cy="461665"/>
              </a:xfrm>
              <a:prstGeom prst="rect">
                <a:avLst/>
              </a:prstGeom>
              <a:noFill/>
            </p:spPr>
            <p:txBody>
              <a:bodyPr wrap="square" rtlCol="0">
                <a:spAutoFit/>
              </a:bodyPr>
              <a:lstStyle/>
              <a:p>
                <a:r>
                  <a:rPr lang="pt-BR" sz="2400" dirty="0">
                    <a:solidFill>
                      <a:srgbClr val="FF0000"/>
                    </a:solidFill>
                    <a:effectLst>
                      <a:outerShdw blurRad="50800" dist="38100" dir="2700000" algn="tl" rotWithShape="0">
                        <a:prstClr val="black">
                          <a:alpha val="40000"/>
                        </a:prstClr>
                      </a:outerShdw>
                    </a:effectLst>
                  </a:rPr>
                  <a:t>ATENÇÃO</a:t>
                </a:r>
              </a:p>
            </p:txBody>
          </p:sp>
        </p:grpSp>
        <p:pic>
          <p:nvPicPr>
            <p:cNvPr id="2050" name="Picture 2" descr="Resultado de imagem para alfinete de cortiça"/>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540177" y="2296720"/>
              <a:ext cx="381198" cy="462884"/>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
        <p:nvSpPr>
          <p:cNvPr id="12" name="Título 1"/>
          <p:cNvSpPr txBox="1">
            <a:spLocks/>
          </p:cNvSpPr>
          <p:nvPr/>
        </p:nvSpPr>
        <p:spPr>
          <a:xfrm>
            <a:off x="662941" y="438935"/>
            <a:ext cx="7886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Benefícios</a:t>
            </a:r>
          </a:p>
        </p:txBody>
      </p:sp>
    </p:spTree>
    <p:extLst>
      <p:ext uri="{BB962C8B-B14F-4D97-AF65-F5344CB8AC3E}">
        <p14:creationId xmlns:p14="http://schemas.microsoft.com/office/powerpoint/2010/main" val="18048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10"/>
                                        </p:tgtEl>
                                      </p:cBhvr>
                                    </p:animEffect>
                                    <p:animScale>
                                      <p:cBhvr>
                                        <p:cTn id="11" dur="250" autoRev="1" fill="hold"/>
                                        <p:tgtEl>
                                          <p:spTgt spid="10"/>
                                        </p:tgtEl>
                                      </p:cBhvr>
                                      <p:by x="105000" y="105000"/>
                                    </p:animScale>
                                  </p:childTnLst>
                                </p:cTn>
                              </p:par>
                              <p:par>
                                <p:cTn id="12" presetID="26"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825" y="1519518"/>
            <a:ext cx="5161550" cy="238952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8" name="Imagem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2092825" y="4006819"/>
            <a:ext cx="5161550" cy="2423799"/>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6" name="CaixaDeTexto 5"/>
          <p:cNvSpPr txBox="1"/>
          <p:nvPr/>
        </p:nvSpPr>
        <p:spPr>
          <a:xfrm rot="5400000">
            <a:off x="5554004" y="5829258"/>
            <a:ext cx="838691" cy="200257"/>
          </a:xfrm>
          <a:prstGeom prst="rect">
            <a:avLst/>
          </a:prstGeom>
          <a:noFill/>
        </p:spPr>
        <p:txBody>
          <a:bodyPr vert="vert270" wrap="square" rtlCol="0">
            <a:spAutoFit/>
          </a:bodyPr>
          <a:lstStyle/>
          <a:p>
            <a:pPr>
              <a:lnSpc>
                <a:spcPts val="1700"/>
              </a:lnSpc>
            </a:pPr>
            <a:r>
              <a:rPr lang="pt-BR" sz="1600" dirty="0"/>
              <a:t>1    1     1</a:t>
            </a:r>
          </a:p>
        </p:txBody>
      </p:sp>
      <p:grpSp>
        <p:nvGrpSpPr>
          <p:cNvPr id="9" name="Grupo 8"/>
          <p:cNvGrpSpPr/>
          <p:nvPr/>
        </p:nvGrpSpPr>
        <p:grpSpPr>
          <a:xfrm>
            <a:off x="5603314" y="5464954"/>
            <a:ext cx="1015985" cy="1015985"/>
            <a:chOff x="5626107" y="5392891"/>
            <a:chExt cx="1015985" cy="1015985"/>
          </a:xfrm>
        </p:grpSpPr>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6107" y="5392891"/>
              <a:ext cx="1015985" cy="1015985"/>
            </a:xfrm>
            <a:prstGeom prst="rect">
              <a:avLst/>
            </a:prstGeom>
          </p:spPr>
        </p:pic>
        <p:sp>
          <p:nvSpPr>
            <p:cNvPr id="11" name="Mais 10"/>
            <p:cNvSpPr/>
            <p:nvPr/>
          </p:nvSpPr>
          <p:spPr>
            <a:xfrm>
              <a:off x="6005287" y="5400475"/>
              <a:ext cx="257626" cy="229001"/>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12" name="Grupo 11"/>
          <p:cNvGrpSpPr/>
          <p:nvPr/>
        </p:nvGrpSpPr>
        <p:grpSpPr>
          <a:xfrm rot="16200000">
            <a:off x="4767533" y="5403832"/>
            <a:ext cx="1015663" cy="773285"/>
            <a:chOff x="5966162" y="4457400"/>
            <a:chExt cx="1015663" cy="773285"/>
          </a:xfrm>
        </p:grpSpPr>
        <p:sp>
          <p:nvSpPr>
            <p:cNvPr id="13" name="CaixaDeTexto 12"/>
            <p:cNvSpPr txBox="1"/>
            <p:nvPr/>
          </p:nvSpPr>
          <p:spPr>
            <a:xfrm>
              <a:off x="5966162" y="4457400"/>
              <a:ext cx="1015663" cy="345793"/>
            </a:xfrm>
            <a:prstGeom prst="rect">
              <a:avLst/>
            </a:prstGeom>
            <a:solidFill>
              <a:schemeClr val="bg1"/>
            </a:solidFill>
            <a:ln w="28575">
              <a:solidFill>
                <a:srgbClr val="217346"/>
              </a:solidFill>
            </a:ln>
            <a:effectLst>
              <a:outerShdw blurRad="50800" dist="38100" dir="2700000" algn="tl" rotWithShape="0">
                <a:prstClr val="black">
                  <a:alpha val="40000"/>
                </a:prstClr>
              </a:outerShdw>
            </a:effectLst>
          </p:spPr>
          <p:txBody>
            <a:bodyPr vert="vert" wrap="square" rtlCol="0">
              <a:spAutoFit/>
            </a:bodyPr>
            <a:lstStyle/>
            <a:p>
              <a:pPr>
                <a:lnSpc>
                  <a:spcPct val="150000"/>
                </a:lnSpc>
              </a:pPr>
              <a:r>
                <a:rPr lang="pt-BR" sz="900" dirty="0"/>
                <a:t>=E$6    =E$6      =E$6    =E$6</a:t>
              </a:r>
            </a:p>
          </p:txBody>
        </p:sp>
        <p:cxnSp>
          <p:nvCxnSpPr>
            <p:cNvPr id="14" name="Conector de seta reta 13"/>
            <p:cNvCxnSpPr/>
            <p:nvPr/>
          </p:nvCxnSpPr>
          <p:spPr>
            <a:xfrm>
              <a:off x="613864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a:off x="6358220"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656813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a:off x="6785772" y="4872109"/>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8" name="Grupo 17"/>
          <p:cNvGrpSpPr/>
          <p:nvPr/>
        </p:nvGrpSpPr>
        <p:grpSpPr>
          <a:xfrm>
            <a:off x="2098576" y="5372295"/>
            <a:ext cx="260189" cy="225202"/>
            <a:chOff x="1813509" y="3949434"/>
            <a:chExt cx="313327" cy="183391"/>
          </a:xfrm>
        </p:grpSpPr>
        <p:cxnSp>
          <p:nvCxnSpPr>
            <p:cNvPr id="19" name="Conector reto 18"/>
            <p:cNvCxnSpPr>
              <a:stCxn id="23"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24" name="Grupo 23"/>
          <p:cNvGrpSpPr/>
          <p:nvPr/>
        </p:nvGrpSpPr>
        <p:grpSpPr>
          <a:xfrm rot="5400000">
            <a:off x="1816314" y="5977797"/>
            <a:ext cx="833120" cy="134251"/>
            <a:chOff x="2166952" y="3997448"/>
            <a:chExt cx="3427218" cy="96201"/>
          </a:xfrm>
        </p:grpSpPr>
        <p:cxnSp>
          <p:nvCxnSpPr>
            <p:cNvPr id="25" name="Conector reto 24"/>
            <p:cNvCxnSpPr/>
            <p:nvPr/>
          </p:nvCxnSpPr>
          <p:spPr>
            <a:xfrm>
              <a:off x="2166952" y="3997448"/>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2166953" y="4038962"/>
              <a:ext cx="3427217" cy="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p:nvGrpSpPr>
        <p:grpSpPr>
          <a:xfrm rot="5400000">
            <a:off x="1737880" y="4747155"/>
            <a:ext cx="1009012" cy="115227"/>
            <a:chOff x="629145" y="3988695"/>
            <a:chExt cx="1146632" cy="96201"/>
          </a:xfrm>
        </p:grpSpPr>
        <p:cxnSp>
          <p:nvCxnSpPr>
            <p:cNvPr id="28" name="Conector reto 27"/>
            <p:cNvCxnSpPr/>
            <p:nvPr/>
          </p:nvCxnSpPr>
          <p:spPr>
            <a:xfrm>
              <a:off x="1775776" y="3988695"/>
              <a:ext cx="1" cy="96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629145" y="4038962"/>
              <a:ext cx="11466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tângulo 34"/>
          <p:cNvSpPr/>
          <p:nvPr/>
        </p:nvSpPr>
        <p:spPr>
          <a:xfrm>
            <a:off x="5594170" y="2675304"/>
            <a:ext cx="796637" cy="503643"/>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tx1"/>
                </a:solidFill>
              </a:rPr>
              <a:t>=E</a:t>
            </a:r>
            <a:r>
              <a:rPr lang="pt-BR" sz="2400" dirty="0">
                <a:solidFill>
                  <a:srgbClr val="FF0000"/>
                </a:solidFill>
              </a:rPr>
              <a:t>$</a:t>
            </a:r>
            <a:r>
              <a:rPr lang="pt-BR" sz="2400" dirty="0">
                <a:solidFill>
                  <a:schemeClr val="tx1"/>
                </a:solidFill>
              </a:rPr>
              <a:t>6</a:t>
            </a:r>
            <a:endParaRPr lang="pt-BR" dirty="0">
              <a:solidFill>
                <a:schemeClr val="tx1"/>
              </a:solidFill>
            </a:endParaRPr>
          </a:p>
        </p:txBody>
      </p:sp>
      <p:sp>
        <p:nvSpPr>
          <p:cNvPr id="36" name="Retângulo 35"/>
          <p:cNvSpPr/>
          <p:nvPr/>
        </p:nvSpPr>
        <p:spPr>
          <a:xfrm>
            <a:off x="3482157" y="2821875"/>
            <a:ext cx="313327" cy="230198"/>
          </a:xfrm>
          <a:prstGeom prst="rect">
            <a:avLst/>
          </a:prstGeom>
          <a:solidFill>
            <a:schemeClr val="bg1"/>
          </a:solidFill>
          <a:ln w="28575">
            <a:solidFill>
              <a:srgbClr val="21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1</a:t>
            </a:r>
            <a:endParaRPr lang="pt-BR" dirty="0">
              <a:solidFill>
                <a:schemeClr val="tx1"/>
              </a:solidFill>
            </a:endParaRPr>
          </a:p>
        </p:txBody>
      </p:sp>
      <p:sp>
        <p:nvSpPr>
          <p:cNvPr id="37" name="Retângulo de cantos arredondados 36"/>
          <p:cNvSpPr/>
          <p:nvPr/>
        </p:nvSpPr>
        <p:spPr>
          <a:xfrm>
            <a:off x="3521948" y="1514397"/>
            <a:ext cx="273535" cy="1942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Retângulo de cantos arredondados 37"/>
          <p:cNvSpPr/>
          <p:nvPr/>
        </p:nvSpPr>
        <p:spPr>
          <a:xfrm>
            <a:off x="2092826" y="2834163"/>
            <a:ext cx="260188" cy="21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9" name="Conector de seta reta 38"/>
          <p:cNvCxnSpPr>
            <a:endCxn id="45" idx="2"/>
          </p:cNvCxnSpPr>
          <p:nvPr/>
        </p:nvCxnSpPr>
        <p:spPr>
          <a:xfrm>
            <a:off x="3661184" y="5452494"/>
            <a:ext cx="0" cy="13477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0" name="Grupo 39"/>
          <p:cNvGrpSpPr/>
          <p:nvPr/>
        </p:nvGrpSpPr>
        <p:grpSpPr>
          <a:xfrm rot="5400000">
            <a:off x="3554240" y="5145802"/>
            <a:ext cx="241785" cy="694769"/>
            <a:chOff x="1793631" y="5073805"/>
            <a:chExt cx="351065" cy="694769"/>
          </a:xfrm>
        </p:grpSpPr>
        <p:grpSp>
          <p:nvGrpSpPr>
            <p:cNvPr id="41" name="Grupo 40"/>
            <p:cNvGrpSpPr/>
            <p:nvPr/>
          </p:nvGrpSpPr>
          <p:grpSpPr>
            <a:xfrm>
              <a:off x="1793631" y="5295903"/>
              <a:ext cx="351065" cy="278469"/>
              <a:chOff x="2387878" y="3596515"/>
              <a:chExt cx="466382" cy="383725"/>
            </a:xfrm>
          </p:grpSpPr>
          <p:pic>
            <p:nvPicPr>
              <p:cNvPr id="45" name="Imagem 44"/>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4" y="3762524"/>
                <a:ext cx="383724" cy="51708"/>
              </a:xfrm>
              <a:prstGeom prst="rect">
                <a:avLst/>
              </a:prstGeom>
            </p:spPr>
          </p:pic>
          <p:pic>
            <p:nvPicPr>
              <p:cNvPr id="46" name="Imagem 45"/>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70" y="3762523"/>
                <a:ext cx="383724" cy="51708"/>
              </a:xfrm>
              <a:prstGeom prst="rect">
                <a:avLst/>
              </a:prstGeom>
            </p:spPr>
          </p:pic>
        </p:grpSp>
        <p:cxnSp>
          <p:nvCxnSpPr>
            <p:cNvPr id="42" name="Conector de seta reta 41"/>
            <p:cNvCxnSpPr/>
            <p:nvPr/>
          </p:nvCxnSpPr>
          <p:spPr>
            <a:xfrm flipH="1">
              <a:off x="1835650" y="5435137"/>
              <a:ext cx="13452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p:nvPr/>
          </p:nvCxnSpPr>
          <p:spPr>
            <a:xfrm flipV="1">
              <a:off x="1977606" y="5073805"/>
              <a:ext cx="0" cy="374142"/>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a:off x="1977606" y="5444865"/>
              <a:ext cx="0" cy="323709"/>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8"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linha</a:t>
            </a:r>
            <a:endParaRPr lang="pt-BR" sz="3800" dirty="0"/>
          </a:p>
        </p:txBody>
      </p:sp>
    </p:spTree>
    <p:extLst>
      <p:ext uri="{BB962C8B-B14F-4D97-AF65-F5344CB8AC3E}">
        <p14:creationId xmlns:p14="http://schemas.microsoft.com/office/powerpoint/2010/main" val="36104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7778E-6 -3.33333E-6 L 0.00035 0.09723 " pathEditMode="relative" rAng="0" ptsTypes="AA">
                                      <p:cBhvr>
                                        <p:cTn id="18" dur="2000" fill="hold"/>
                                        <p:tgtEl>
                                          <p:spTgt spid="9"/>
                                        </p:tgtEl>
                                        <p:attrNameLst>
                                          <p:attrName>ppt_x</p:attrName>
                                          <p:attrName>ppt_y</p:attrName>
                                        </p:attrNameLst>
                                      </p:cBhvr>
                                      <p:rCtr x="17" y="4861"/>
                                    </p:animMotion>
                                  </p:childTnLst>
                                </p:cTn>
                              </p:par>
                              <p:par>
                                <p:cTn id="19" presetID="22" presetClass="entr" presetSubtype="1" fill="hold" grpId="0" nodeType="with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2000"/>
                                        <p:tgtEl>
                                          <p:spTgt spid="6"/>
                                        </p:tgtEl>
                                      </p:cBhvr>
                                    </p:animEffect>
                                  </p:childTnLst>
                                </p:cTn>
                              </p:par>
                              <p:par>
                                <p:cTn id="22" presetID="16" presetClass="entr" presetSubtype="21" fill="hold" nodeType="withEffect">
                                  <p:stCondLst>
                                    <p:cond delay="25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par>
                                <p:cTn id="25" presetID="22" presetClass="entr" presetSubtype="2" fill="hold" nodeType="withEffect">
                                  <p:stCondLst>
                                    <p:cond delay="25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25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2250"/>
                            </p:stCondLst>
                            <p:childTnLst>
                              <p:par>
                                <p:cTn id="32" presetID="26" presetClass="emph" presetSubtype="0" repeatCount="5000" fill="hold" nodeType="afterEffect">
                                  <p:stCondLst>
                                    <p:cond delay="0"/>
                                  </p:stCondLst>
                                  <p:childTnLst>
                                    <p:animEffect transition="out" filter="fade">
                                      <p:cBhvr>
                                        <p:cTn id="33" dur="500" tmFilter="0, 0; .2, .5; .8, .5; 1, 0"/>
                                        <p:tgtEl>
                                          <p:spTgt spid="18"/>
                                        </p:tgtEl>
                                      </p:cBhvr>
                                    </p:animEffect>
                                    <p:animScale>
                                      <p:cBhvr>
                                        <p:cTn id="34" dur="250" autoRev="1" fill="hold"/>
                                        <p:tgtEl>
                                          <p:spTgt spid="18"/>
                                        </p:tgtEl>
                                      </p:cBhvr>
                                      <p:by x="105000" y="105000"/>
                                    </p:animScale>
                                  </p:childTnLst>
                                </p:cTn>
                              </p:par>
                            </p:childTnLst>
                          </p:cTn>
                        </p:par>
                        <p:par>
                          <p:cTn id="35" fill="hold">
                            <p:stCondLst>
                              <p:cond delay="4750"/>
                            </p:stCondLst>
                            <p:childTnLst>
                              <p:par>
                                <p:cTn id="36" presetID="16" presetClass="entr" presetSubtype="21"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arn(inVertical)">
                                      <p:cBhvr>
                                        <p:cTn id="38" dur="500"/>
                                        <p:tgtEl>
                                          <p:spTgt spid="39"/>
                                        </p:tgtEl>
                                      </p:cBhvr>
                                    </p:animEffect>
                                  </p:childTnLst>
                                </p:cTn>
                              </p:par>
                              <p:par>
                                <p:cTn id="39" presetID="16" presetClass="entr" presetSubtype="42"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barn(outHorizontal)">
                                      <p:cBhvr>
                                        <p:cTn id="41" dur="500"/>
                                        <p:tgtEl>
                                          <p:spTgt spid="40"/>
                                        </p:tgtEl>
                                      </p:cBhvr>
                                    </p:animEffect>
                                  </p:childTnLst>
                                </p:cTn>
                              </p:par>
                              <p:par>
                                <p:cTn id="42" presetID="26" presetClass="emph" presetSubtype="0" repeatCount="10000" fill="hold" nodeType="withEffect">
                                  <p:stCondLst>
                                    <p:cond delay="0"/>
                                  </p:stCondLst>
                                  <p:childTnLst>
                                    <p:animEffect transition="out" filter="fade">
                                      <p:cBhvr>
                                        <p:cTn id="43" dur="500" tmFilter="0, 0; .2, .5; .8, .5; 1, 0"/>
                                        <p:tgtEl>
                                          <p:spTgt spid="39"/>
                                        </p:tgtEl>
                                      </p:cBhvr>
                                    </p:animEffect>
                                    <p:animScale>
                                      <p:cBhvr>
                                        <p:cTn id="44" dur="250" autoRev="1" fill="hold"/>
                                        <p:tgtEl>
                                          <p:spTgt spid="39"/>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25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animBg="1"/>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279865" y="3520394"/>
            <a:ext cx="2246243" cy="1719470"/>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95" y="1439668"/>
            <a:ext cx="5280617" cy="2431197"/>
          </a:xfrm>
          <a:prstGeom prst="rect">
            <a:avLst/>
          </a:prstGeom>
          <a:ln w="9525">
            <a:solidFill>
              <a:schemeClr val="bg1">
                <a:lumMod val="75000"/>
              </a:schemeClr>
            </a:solidFill>
          </a:ln>
          <a:effectLst>
            <a:outerShdw blurRad="50800" dist="38100" dir="2700000" algn="tl" rotWithShape="0">
              <a:prstClr val="black">
                <a:alpha val="40000"/>
              </a:prstClr>
            </a:outerShdw>
          </a:effectLst>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94" y="4043882"/>
            <a:ext cx="5280617" cy="2284553"/>
          </a:xfrm>
          <a:prstGeom prst="rect">
            <a:avLst/>
          </a:prstGeom>
          <a:ln w="9525">
            <a:solidFill>
              <a:schemeClr val="bg1">
                <a:lumMod val="75000"/>
              </a:schemeClr>
            </a:solidFill>
          </a:ln>
          <a:effectLst>
            <a:outerShdw blurRad="50800" dist="38100" dir="2700000" algn="tl" rotWithShape="0">
              <a:prstClr val="black">
                <a:alpha val="40000"/>
              </a:prstClr>
            </a:outerShdw>
          </a:effectLst>
        </p:spPr>
      </p:pic>
      <p:grpSp>
        <p:nvGrpSpPr>
          <p:cNvPr id="13" name="Grupo 12"/>
          <p:cNvGrpSpPr/>
          <p:nvPr/>
        </p:nvGrpSpPr>
        <p:grpSpPr>
          <a:xfrm>
            <a:off x="478326" y="2784311"/>
            <a:ext cx="280498" cy="209706"/>
            <a:chOff x="1813509" y="3949434"/>
            <a:chExt cx="313327" cy="183391"/>
          </a:xfrm>
        </p:grpSpPr>
        <p:cxnSp>
          <p:nvCxnSpPr>
            <p:cNvPr id="14" name="Conector reto 13"/>
            <p:cNvCxnSpPr>
              <a:stCxn id="18"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19" name="Grupo 18"/>
          <p:cNvGrpSpPr/>
          <p:nvPr/>
        </p:nvGrpSpPr>
        <p:grpSpPr>
          <a:xfrm>
            <a:off x="478326" y="5306786"/>
            <a:ext cx="259437" cy="209005"/>
            <a:chOff x="1813509" y="3949434"/>
            <a:chExt cx="313327" cy="183391"/>
          </a:xfrm>
        </p:grpSpPr>
        <p:cxnSp>
          <p:nvCxnSpPr>
            <p:cNvPr id="20" name="Conector reto 19"/>
            <p:cNvCxnSpPr>
              <a:stCxn id="24"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tângulo 23"/>
            <p:cNvSpPr/>
            <p:nvPr/>
          </p:nvSpPr>
          <p:spPr>
            <a:xfrm>
              <a:off x="1813509" y="3949434"/>
              <a:ext cx="313327" cy="17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25" name="Retângulo de cantos arredondados 24"/>
          <p:cNvSpPr/>
          <p:nvPr/>
        </p:nvSpPr>
        <p:spPr>
          <a:xfrm rot="5400000">
            <a:off x="7293716" y="3390962"/>
            <a:ext cx="247216" cy="20141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Retângulo de cantos arredondados 25"/>
          <p:cNvSpPr/>
          <p:nvPr/>
        </p:nvSpPr>
        <p:spPr>
          <a:xfrm rot="5400000">
            <a:off x="1972146" y="1844460"/>
            <a:ext cx="224742" cy="20743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CaixaDeTexto 26"/>
          <p:cNvSpPr txBox="1"/>
          <p:nvPr/>
        </p:nvSpPr>
        <p:spPr>
          <a:xfrm>
            <a:off x="6109695" y="1626432"/>
            <a:ext cx="2574426" cy="1569660"/>
          </a:xfrm>
          <a:prstGeom prst="rect">
            <a:avLst/>
          </a:prstGeom>
          <a:solidFill>
            <a:schemeClr val="bg1"/>
          </a:solidFill>
          <a:ln w="9525">
            <a:solidFill>
              <a:schemeClr val="bg1">
                <a:lumMod val="75000"/>
              </a:schemeClr>
            </a:solidFill>
          </a:ln>
          <a:effectLst>
            <a:outerShdw blurRad="63500" sx="102000" sy="102000" algn="ctr" rotWithShape="0">
              <a:prstClr val="black">
                <a:alpha val="40000"/>
              </a:prstClr>
            </a:outerShdw>
          </a:effectLst>
        </p:spPr>
        <p:txBody>
          <a:bodyPr wrap="square" rtlCol="0">
            <a:spAutoFit/>
          </a:bodyPr>
          <a:lstStyle/>
          <a:p>
            <a:pPr algn="just"/>
            <a:r>
              <a:rPr lang="pt-BR" sz="1600" dirty="0"/>
              <a:t>Fixamos a linha “6”, portanto, se expandirmos as referências para células de outras linhas, elas assumirão o mesmo valor da sua posição na linha “6”.</a:t>
            </a:r>
          </a:p>
        </p:txBody>
      </p:sp>
      <p:sp>
        <p:nvSpPr>
          <p:cNvPr id="29"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linha</a:t>
            </a:r>
            <a:endParaRPr lang="pt-BR" sz="3800" dirty="0"/>
          </a:p>
        </p:txBody>
      </p:sp>
      <p:sp>
        <p:nvSpPr>
          <p:cNvPr id="30" name="CaixaDeTexto 29">
            <a:extLst>
              <a:ext uri="{FF2B5EF4-FFF2-40B4-BE49-F238E27FC236}">
                <a16:creationId xmlns:a16="http://schemas.microsoft.com/office/drawing/2014/main" xmlns="" id="{A698D4CD-054E-483A-8F6C-5BC60133F3CD}"/>
              </a:ext>
            </a:extLst>
          </p:cNvPr>
          <p:cNvSpPr txBox="1"/>
          <p:nvPr/>
        </p:nvSpPr>
        <p:spPr>
          <a:xfrm>
            <a:off x="6066018" y="5564166"/>
            <a:ext cx="2661780" cy="408623"/>
          </a:xfrm>
          <a:prstGeom prst="round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pt-BR" dirty="0" smtClean="0"/>
              <a:t>Linha fixa e colunas livres</a:t>
            </a:r>
            <a:endParaRPr lang="pt-BR" dirty="0"/>
          </a:p>
        </p:txBody>
      </p:sp>
      <p:cxnSp>
        <p:nvCxnSpPr>
          <p:cNvPr id="31" name="Conector de seta reta 30"/>
          <p:cNvCxnSpPr/>
          <p:nvPr/>
        </p:nvCxnSpPr>
        <p:spPr>
          <a:xfrm>
            <a:off x="4332580" y="298906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flipV="1">
            <a:off x="4332580" y="2427091"/>
            <a:ext cx="0" cy="358576"/>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Conector de seta reta 32"/>
          <p:cNvCxnSpPr/>
          <p:nvPr/>
        </p:nvCxnSpPr>
        <p:spPr>
          <a:xfrm>
            <a:off x="4586410" y="2969076"/>
            <a:ext cx="341649" cy="1821"/>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ector de seta reta 33"/>
          <p:cNvCxnSpPr/>
          <p:nvPr/>
        </p:nvCxnSpPr>
        <p:spPr>
          <a:xfrm flipH="1" flipV="1">
            <a:off x="3955656" y="2812246"/>
            <a:ext cx="324890" cy="56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tângulo de cantos arredondados 34"/>
          <p:cNvSpPr/>
          <p:nvPr/>
        </p:nvSpPr>
        <p:spPr>
          <a:xfrm>
            <a:off x="4287370" y="2785667"/>
            <a:ext cx="300492" cy="2033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6495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13"/>
                                        </p:tgtEl>
                                      </p:cBhvr>
                                    </p:animEffect>
                                    <p:animScale>
                                      <p:cBhvr>
                                        <p:cTn id="14" dur="250" autoRev="1" fill="hold"/>
                                        <p:tgtEl>
                                          <p:spTgt spid="13"/>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08" y="1743751"/>
            <a:ext cx="8003689" cy="3423656"/>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5" name="Retângulo de cantos arredondados 4"/>
          <p:cNvSpPr/>
          <p:nvPr/>
        </p:nvSpPr>
        <p:spPr>
          <a:xfrm>
            <a:off x="5639371" y="5701594"/>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Valor</a:t>
            </a:r>
          </a:p>
        </p:txBody>
      </p:sp>
      <p:sp>
        <p:nvSpPr>
          <p:cNvPr id="6" name="Retângulo de cantos arredondados 5"/>
          <p:cNvSpPr/>
          <p:nvPr/>
        </p:nvSpPr>
        <p:spPr>
          <a:xfrm>
            <a:off x="7236484" y="5701595"/>
            <a:ext cx="1406613" cy="485775"/>
          </a:xfrm>
          <a:prstGeom prst="roundRect">
            <a:avLst/>
          </a:prstGeom>
          <a:gradFill>
            <a:gsLst>
              <a:gs pos="0">
                <a:schemeClr val="accent1">
                  <a:lumMod val="75000"/>
                </a:schemeClr>
              </a:gs>
              <a:gs pos="50000">
                <a:schemeClr val="accent5"/>
              </a:gs>
              <a:gs pos="100000">
                <a:schemeClr val="accent5">
                  <a:lumMod val="75000"/>
                </a:schemeClr>
              </a:gs>
            </a:gsLst>
          </a:gra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Fórmula</a:t>
            </a:r>
          </a:p>
        </p:txBody>
      </p:sp>
      <p:sp>
        <p:nvSpPr>
          <p:cNvPr id="7" name="Retângulo de cantos arredondados 6"/>
          <p:cNvSpPr/>
          <p:nvPr/>
        </p:nvSpPr>
        <p:spPr>
          <a:xfrm>
            <a:off x="627487" y="5701594"/>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Linha</a:t>
            </a:r>
          </a:p>
        </p:txBody>
      </p:sp>
      <p:sp>
        <p:nvSpPr>
          <p:cNvPr id="8" name="Retângulo de cantos arredondados 7"/>
          <p:cNvSpPr/>
          <p:nvPr/>
        </p:nvSpPr>
        <p:spPr>
          <a:xfrm>
            <a:off x="2224600" y="5701595"/>
            <a:ext cx="1406613" cy="485775"/>
          </a:xfrm>
          <a:prstGeom prst="roundRect">
            <a:avLst/>
          </a:prstGeom>
          <a:solidFill>
            <a:srgbClr val="217346"/>
          </a:solidFill>
          <a:ln/>
          <a:effectLst>
            <a:outerShdw blurRad="57150" dist="50800" dir="3000000" algn="ctr" rotWithShape="0">
              <a:srgbClr val="000000">
                <a:alpha val="63000"/>
              </a:srgb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pt-BR" dirty="0"/>
              <a:t>Coluna</a:t>
            </a:r>
          </a:p>
        </p:txBody>
      </p:sp>
      <p:pic>
        <p:nvPicPr>
          <p:cNvPr id="3074" name="Picture 2" descr="C:\Users\pc\Desktop\OF4\OF4\drive-download-20160823T171047Z\OF4\Capturar34.PNG"/>
          <p:cNvPicPr>
            <a:picLocks noChangeAspect="1" noChangeArrowheads="1"/>
          </p:cNvPicPr>
          <p:nvPr/>
        </p:nvPicPr>
        <p:blipFill rotWithShape="1">
          <a:blip r:embed="rId4">
            <a:extLst>
              <a:ext uri="{28A0092B-C50C-407E-A947-70E740481C1C}">
                <a14:useLocalDpi xmlns:a14="http://schemas.microsoft.com/office/drawing/2010/main" val="0"/>
              </a:ext>
            </a:extLst>
          </a:blip>
          <a:srcRect l="54782" t="27017" r="5339" b="7866"/>
          <a:stretch/>
        </p:blipFill>
        <p:spPr bwMode="auto">
          <a:xfrm>
            <a:off x="5009157" y="2649747"/>
            <a:ext cx="3200503" cy="2237417"/>
          </a:xfrm>
          <a:prstGeom prst="rect">
            <a:avLst/>
          </a:prstGeom>
          <a:noFill/>
          <a:ln w="9525">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9" name="Retângulo 8"/>
          <p:cNvSpPr/>
          <p:nvPr/>
        </p:nvSpPr>
        <p:spPr>
          <a:xfrm>
            <a:off x="6397477" y="3604256"/>
            <a:ext cx="444722" cy="323206"/>
          </a:xfrm>
          <a:prstGeom prst="rect">
            <a:avLst/>
          </a:prstGeom>
          <a:noFill/>
          <a:ln w="28575">
            <a:solidFill>
              <a:srgbClr val="21734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3" name="Imagem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938" y="2658010"/>
            <a:ext cx="3199314" cy="2257748"/>
          </a:xfrm>
          <a:prstGeom prst="rect">
            <a:avLst/>
          </a:prstGeom>
        </p:spPr>
      </p:pic>
      <p:sp>
        <p:nvSpPr>
          <p:cNvPr id="10" name="Retângulo de cantos arredondados 9"/>
          <p:cNvSpPr/>
          <p:nvPr/>
        </p:nvSpPr>
        <p:spPr>
          <a:xfrm>
            <a:off x="2804195" y="1733719"/>
            <a:ext cx="456881" cy="245794"/>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1" name="Grupo 10"/>
          <p:cNvGrpSpPr/>
          <p:nvPr/>
        </p:nvGrpSpPr>
        <p:grpSpPr>
          <a:xfrm>
            <a:off x="646362" y="3621250"/>
            <a:ext cx="369093" cy="307497"/>
            <a:chOff x="1813509" y="3949434"/>
            <a:chExt cx="313327" cy="183391"/>
          </a:xfrm>
        </p:grpSpPr>
        <p:cxnSp>
          <p:nvCxnSpPr>
            <p:cNvPr id="12" name="Conector reto 11"/>
            <p:cNvCxnSpPr>
              <a:stCxn id="16" idx="1"/>
            </p:cNvCxnSpPr>
            <p:nvPr/>
          </p:nvCxnSpPr>
          <p:spPr>
            <a:xfrm flipV="1">
              <a:off x="1813509" y="3955934"/>
              <a:ext cx="69627" cy="830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flipV="1">
              <a:off x="1848322" y="3949434"/>
              <a:ext cx="154217" cy="17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flipV="1">
              <a:off x="1955682" y="3955934"/>
              <a:ext cx="151276" cy="176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flipV="1">
              <a:off x="2075085" y="4072897"/>
              <a:ext cx="44174" cy="49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tângulo 15"/>
            <p:cNvSpPr/>
            <p:nvPr/>
          </p:nvSpPr>
          <p:spPr>
            <a:xfrm>
              <a:off x="1813509" y="3949434"/>
              <a:ext cx="313327" cy="1790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20" name="Retângulo 19"/>
          <p:cNvSpPr/>
          <p:nvPr/>
        </p:nvSpPr>
        <p:spPr>
          <a:xfrm>
            <a:off x="2817240" y="3611428"/>
            <a:ext cx="446092" cy="322569"/>
          </a:xfrm>
          <a:prstGeom prst="rect">
            <a:avLst/>
          </a:prstGeom>
          <a:noFill/>
          <a:ln w="28575">
            <a:solidFill>
              <a:srgbClr val="21734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7" name="Grupo 16"/>
          <p:cNvGrpSpPr/>
          <p:nvPr/>
        </p:nvGrpSpPr>
        <p:grpSpPr>
          <a:xfrm rot="5400000">
            <a:off x="2855987" y="3542187"/>
            <a:ext cx="369214" cy="452422"/>
            <a:chOff x="2387875" y="3584720"/>
            <a:chExt cx="466386" cy="383724"/>
          </a:xfrm>
        </p:grpSpPr>
        <p:pic>
          <p:nvPicPr>
            <p:cNvPr id="18" name="Imagem 17"/>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636546" y="3750728"/>
              <a:ext cx="383724" cy="51707"/>
            </a:xfrm>
            <a:prstGeom prst="rect">
              <a:avLst/>
            </a:prstGeom>
          </p:spPr>
        </p:pic>
        <p:pic>
          <p:nvPicPr>
            <p:cNvPr id="19" name="Imagem 18"/>
            <p:cNvPicPr>
              <a:picLocks noChangeAspect="1"/>
            </p:cNvPicPr>
            <p:nvPr/>
          </p:nvPicPr>
          <p:blipFill rotWithShape="1">
            <a:blip r:embed="rId6" cstate="print">
              <a:extLst>
                <a:ext uri="{28A0092B-C50C-407E-A947-70E740481C1C}">
                  <a14:useLocalDpi xmlns:a14="http://schemas.microsoft.com/office/drawing/2010/main" val="0"/>
                </a:ext>
              </a:extLst>
            </a:blip>
            <a:srcRect l="31736" t="71885" r="35134" b="23651"/>
            <a:stretch/>
          </p:blipFill>
          <p:spPr>
            <a:xfrm rot="5400000">
              <a:off x="2221868" y="3750727"/>
              <a:ext cx="383724" cy="51709"/>
            </a:xfrm>
            <a:prstGeom prst="rect">
              <a:avLst/>
            </a:prstGeom>
          </p:spPr>
        </p:pic>
      </p:grpSp>
      <p:sp>
        <p:nvSpPr>
          <p:cNvPr id="22"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smtClean="0"/>
              <a:t>Referência mista - linha</a:t>
            </a:r>
            <a:endParaRPr lang="pt-BR" sz="3800" dirty="0"/>
          </a:p>
        </p:txBody>
      </p:sp>
    </p:spTree>
    <p:extLst>
      <p:ext uri="{BB962C8B-B14F-4D97-AF65-F5344CB8AC3E}">
        <p14:creationId xmlns:p14="http://schemas.microsoft.com/office/powerpoint/2010/main" val="414699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nextCondLst>
                <p:cond evt="onClick" delay="0">
                  <p:tgtEl>
                    <p:spTgt spid="5"/>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00035 -4.07407E-6 L 0.00052 0.0463 " pathEditMode="relative" rAng="0" ptsTypes="AA">
                                      <p:cBhvr>
                                        <p:cTn id="16" dur="250" fill="hold"/>
                                        <p:tgtEl>
                                          <p:spTgt spid="9"/>
                                        </p:tgtEl>
                                        <p:attrNameLst>
                                          <p:attrName>ppt_x</p:attrName>
                                          <p:attrName>ppt_y</p:attrName>
                                        </p:attrNameLst>
                                      </p:cBhvr>
                                      <p:rCtr x="0" y="2315"/>
                                    </p:animMotion>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75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6" presetClass="emph" presetSubtype="0" fill="hold" nodeType="withEffect">
                                  <p:stCondLst>
                                    <p:cond delay="0"/>
                                  </p:stCondLst>
                                  <p:childTnLst>
                                    <p:animEffect transition="out" filter="fade">
                                      <p:cBhvr>
                                        <p:cTn id="26" dur="500" tmFilter="0, 0; .2, .5; .8, .5; 1, 0"/>
                                        <p:tgtEl>
                                          <p:spTgt spid="11"/>
                                        </p:tgtEl>
                                      </p:cBhvr>
                                    </p:animEffect>
                                    <p:animScale>
                                      <p:cBhvr>
                                        <p:cTn id="27" dur="250" autoRev="1" fill="hold"/>
                                        <p:tgtEl>
                                          <p:spTgt spid="11"/>
                                        </p:tgtEl>
                                      </p:cBhvr>
                                      <p:by x="105000" y="105000"/>
                                    </p:animScale>
                                  </p:childTnLst>
                                </p:cTn>
                              </p:par>
                            </p:childTnLst>
                          </p:cTn>
                        </p:par>
                        <p:par>
                          <p:cTn id="28" fill="hold">
                            <p:stCondLst>
                              <p:cond delay="1250"/>
                            </p:stCondLst>
                            <p:childTnLst>
                              <p:par>
                                <p:cTn id="29" presetID="42" presetClass="path" presetSubtype="0" accel="50000" decel="50000" fill="hold" grpId="1" nodeType="afterEffect">
                                  <p:stCondLst>
                                    <p:cond delay="500"/>
                                  </p:stCondLst>
                                  <p:childTnLst>
                                    <p:animMotion origin="layout" path="M 0.00052 0.04561 L 0.00121 0.09283 " pathEditMode="relative" rAng="0" ptsTypes="AA">
                                      <p:cBhvr>
                                        <p:cTn id="30" dur="250" fill="hold"/>
                                        <p:tgtEl>
                                          <p:spTgt spid="9"/>
                                        </p:tgtEl>
                                        <p:attrNameLst>
                                          <p:attrName>ppt_x</p:attrName>
                                          <p:attrName>ppt_y</p:attrName>
                                        </p:attrNameLst>
                                      </p:cBhvr>
                                      <p:rCtr x="35" y="2361"/>
                                    </p:animMotion>
                                  </p:childTnLst>
                                </p:cTn>
                              </p:par>
                            </p:childTnLst>
                          </p:cTn>
                        </p:par>
                        <p:par>
                          <p:cTn id="31" fill="hold">
                            <p:stCondLst>
                              <p:cond delay="2000"/>
                            </p:stCondLst>
                            <p:childTnLst>
                              <p:par>
                                <p:cTn id="32" presetID="42" presetClass="path" presetSubtype="0" accel="50000" decel="50000" fill="hold" grpId="2" nodeType="afterEffect">
                                  <p:stCondLst>
                                    <p:cond delay="500"/>
                                  </p:stCondLst>
                                  <p:childTnLst>
                                    <p:animMotion origin="layout" path="M 0.00121 0.09213 L 0.00121 0.13542 " pathEditMode="relative" rAng="0" ptsTypes="AA">
                                      <p:cBhvr>
                                        <p:cTn id="33" dur="250" fill="hold"/>
                                        <p:tgtEl>
                                          <p:spTgt spid="9"/>
                                        </p:tgtEl>
                                        <p:attrNameLst>
                                          <p:attrName>ppt_x</p:attrName>
                                          <p:attrName>ppt_y</p:attrName>
                                        </p:attrNameLst>
                                      </p:cBhvr>
                                      <p:rCtr x="0" y="2153"/>
                                    </p:animMotion>
                                  </p:childTnLst>
                                </p:cTn>
                              </p:par>
                            </p:childTnLst>
                          </p:cTn>
                        </p:par>
                        <p:par>
                          <p:cTn id="34" fill="hold">
                            <p:stCondLst>
                              <p:cond delay="2750"/>
                            </p:stCondLst>
                            <p:childTnLst>
                              <p:par>
                                <p:cTn id="35" presetID="42" presetClass="path" presetSubtype="0" accel="50000" decel="50000" fill="hold" grpId="3" nodeType="afterEffect">
                                  <p:stCondLst>
                                    <p:cond delay="500"/>
                                  </p:stCondLst>
                                  <p:childTnLst>
                                    <p:animMotion origin="layout" path="M 0.00121 0.13681 L 0.00069 0.09213 " pathEditMode="relative" rAng="0" ptsTypes="AA">
                                      <p:cBhvr>
                                        <p:cTn id="36" dur="250" fill="hold"/>
                                        <p:tgtEl>
                                          <p:spTgt spid="9"/>
                                        </p:tgtEl>
                                        <p:attrNameLst>
                                          <p:attrName>ppt_x</p:attrName>
                                          <p:attrName>ppt_y</p:attrName>
                                        </p:attrNameLst>
                                      </p:cBhvr>
                                      <p:rCtr x="-35" y="-2245"/>
                                    </p:animMotion>
                                  </p:childTnLst>
                                </p:cTn>
                              </p:par>
                            </p:childTnLst>
                          </p:cTn>
                        </p:par>
                        <p:par>
                          <p:cTn id="37" fill="hold">
                            <p:stCondLst>
                              <p:cond delay="3500"/>
                            </p:stCondLst>
                            <p:childTnLst>
                              <p:par>
                                <p:cTn id="38" presetID="42" presetClass="path" presetSubtype="0" accel="50000" decel="50000" fill="hold" grpId="4" nodeType="afterEffect">
                                  <p:stCondLst>
                                    <p:cond delay="500"/>
                                  </p:stCondLst>
                                  <p:childTnLst>
                                    <p:animMotion origin="layout" path="M 0.00121 0.09352 L 0.00139 0.04653 " pathEditMode="relative" rAng="0" ptsTypes="AA">
                                      <p:cBhvr>
                                        <p:cTn id="39" dur="250" fill="hold"/>
                                        <p:tgtEl>
                                          <p:spTgt spid="9"/>
                                        </p:tgtEl>
                                        <p:attrNameLst>
                                          <p:attrName>ppt_x</p:attrName>
                                          <p:attrName>ppt_y</p:attrName>
                                        </p:attrNameLst>
                                      </p:cBhvr>
                                      <p:rCtr x="0" y="-2361"/>
                                    </p:animMotion>
                                  </p:childTnLst>
                                </p:cTn>
                              </p:par>
                            </p:childTnLst>
                          </p:cTn>
                        </p:par>
                        <p:par>
                          <p:cTn id="40" fill="hold">
                            <p:stCondLst>
                              <p:cond delay="4250"/>
                            </p:stCondLst>
                            <p:childTnLst>
                              <p:par>
                                <p:cTn id="41" presetID="42" presetClass="path" presetSubtype="0" accel="50000" decel="50000" fill="hold" grpId="5" nodeType="afterEffect">
                                  <p:stCondLst>
                                    <p:cond delay="500"/>
                                  </p:stCondLst>
                                  <p:childTnLst>
                                    <p:animMotion origin="layout" path="M 0.00052 0.0463 L 0.00087 0.00047 " pathEditMode="relative" rAng="0" ptsTypes="AA">
                                      <p:cBhvr>
                                        <p:cTn id="42" dur="250" fill="hold"/>
                                        <p:tgtEl>
                                          <p:spTgt spid="9"/>
                                        </p:tgtEl>
                                        <p:attrNameLst>
                                          <p:attrName>ppt_x</p:attrName>
                                          <p:attrName>ppt_y</p:attrName>
                                        </p:attrNameLst>
                                      </p:cBhvr>
                                      <p:rCtr x="17" y="-2292"/>
                                    </p:animMotion>
                                  </p:childTnLst>
                                </p:cTn>
                              </p:par>
                            </p:childTnLst>
                          </p:cTn>
                        </p:par>
                        <p:par>
                          <p:cTn id="43" fill="hold">
                            <p:stCondLst>
                              <p:cond delay="5000"/>
                            </p:stCondLst>
                            <p:childTnLst>
                              <p:par>
                                <p:cTn id="44" presetID="42" presetClass="path" presetSubtype="0" accel="50000" decel="50000" fill="hold" grpId="6" nodeType="afterEffect">
                                  <p:stCondLst>
                                    <p:cond delay="500"/>
                                  </p:stCondLst>
                                  <p:childTnLst>
                                    <p:animMotion origin="layout" path="M 0.00087 -0.00023 L 0.00156 -0.04328 " pathEditMode="relative" rAng="0" ptsTypes="AA">
                                      <p:cBhvr>
                                        <p:cTn id="45" dur="250" fill="hold"/>
                                        <p:tgtEl>
                                          <p:spTgt spid="9"/>
                                        </p:tgtEl>
                                        <p:attrNameLst>
                                          <p:attrName>ppt_x</p:attrName>
                                          <p:attrName>ppt_y</p:attrName>
                                        </p:attrNameLst>
                                      </p:cBhvr>
                                      <p:rCtr x="35" y="-2153"/>
                                    </p:animMotion>
                                  </p:childTnLst>
                                </p:cTn>
                              </p:par>
                            </p:childTnLst>
                          </p:cTn>
                        </p:par>
                        <p:par>
                          <p:cTn id="46" fill="hold">
                            <p:stCondLst>
                              <p:cond delay="5750"/>
                            </p:stCondLst>
                            <p:childTnLst>
                              <p:par>
                                <p:cTn id="47" presetID="42" presetClass="path" presetSubtype="0" accel="50000" decel="50000" fill="hold" grpId="7" nodeType="afterEffect">
                                  <p:stCondLst>
                                    <p:cond delay="500"/>
                                  </p:stCondLst>
                                  <p:childTnLst>
                                    <p:animMotion origin="layout" path="M 0.00156 -0.04259 L 0.00121 -0.09004 " pathEditMode="relative" rAng="0" ptsTypes="AA">
                                      <p:cBhvr>
                                        <p:cTn id="48" dur="250" fill="hold"/>
                                        <p:tgtEl>
                                          <p:spTgt spid="9"/>
                                        </p:tgtEl>
                                        <p:attrNameLst>
                                          <p:attrName>ppt_x</p:attrName>
                                          <p:attrName>ppt_y</p:attrName>
                                        </p:attrNameLst>
                                      </p:cBhvr>
                                      <p:rCtr x="-17" y="-2384"/>
                                    </p:animMotion>
                                  </p:childTnLst>
                                </p:cTn>
                              </p:par>
                            </p:childTnLst>
                          </p:cTn>
                        </p:par>
                        <p:par>
                          <p:cTn id="49" fill="hold">
                            <p:stCondLst>
                              <p:cond delay="6500"/>
                            </p:stCondLst>
                            <p:childTnLst>
                              <p:par>
                                <p:cTn id="50" presetID="42" presetClass="path" presetSubtype="0" accel="50000" decel="50000" fill="hold" grpId="8" nodeType="afterEffect">
                                  <p:stCondLst>
                                    <p:cond delay="500"/>
                                  </p:stCondLst>
                                  <p:childTnLst>
                                    <p:animMotion origin="layout" path="M 0.00121 -0.09143 L 0.00191 -0.13495 " pathEditMode="relative" rAng="0" ptsTypes="AA">
                                      <p:cBhvr>
                                        <p:cTn id="51" dur="250" fill="hold"/>
                                        <p:tgtEl>
                                          <p:spTgt spid="9"/>
                                        </p:tgtEl>
                                        <p:attrNameLst>
                                          <p:attrName>ppt_x</p:attrName>
                                          <p:attrName>ppt_y</p:attrName>
                                        </p:attrNameLst>
                                      </p:cBhvr>
                                      <p:rCtr x="35" y="-2176"/>
                                    </p:animMotion>
                                  </p:childTnLst>
                                </p:cTn>
                              </p:par>
                            </p:childTnLst>
                          </p:cTn>
                        </p:par>
                        <p:par>
                          <p:cTn id="52" fill="hold">
                            <p:stCondLst>
                              <p:cond delay="7250"/>
                            </p:stCondLst>
                            <p:childTnLst>
                              <p:par>
                                <p:cTn id="53" presetID="42" presetClass="path" presetSubtype="0" accel="50000" decel="50000" fill="hold" grpId="9" nodeType="afterEffect">
                                  <p:stCondLst>
                                    <p:cond delay="500"/>
                                  </p:stCondLst>
                                  <p:childTnLst>
                                    <p:animMotion origin="layout" path="M 0.00191 -0.13495 L 0.00121 -0.08958 " pathEditMode="relative" rAng="0" ptsTypes="AA">
                                      <p:cBhvr>
                                        <p:cTn id="54" dur="250" fill="hold"/>
                                        <p:tgtEl>
                                          <p:spTgt spid="9"/>
                                        </p:tgtEl>
                                        <p:attrNameLst>
                                          <p:attrName>ppt_x</p:attrName>
                                          <p:attrName>ppt_y</p:attrName>
                                        </p:attrNameLst>
                                      </p:cBhvr>
                                      <p:rCtr x="-35" y="2269"/>
                                    </p:animMotion>
                                  </p:childTnLst>
                                </p:cTn>
                              </p:par>
                            </p:childTnLst>
                          </p:cTn>
                        </p:par>
                        <p:par>
                          <p:cTn id="55" fill="hold">
                            <p:stCondLst>
                              <p:cond delay="8000"/>
                            </p:stCondLst>
                            <p:childTnLst>
                              <p:par>
                                <p:cTn id="56" presetID="42" presetClass="path" presetSubtype="0" accel="50000" decel="50000" fill="hold" grpId="10" nodeType="afterEffect">
                                  <p:stCondLst>
                                    <p:cond delay="500"/>
                                  </p:stCondLst>
                                  <p:childTnLst>
                                    <p:animMotion origin="layout" path="M 0.00121 -0.09074 L 0.00121 -0.04328 " pathEditMode="relative" rAng="0" ptsTypes="AA">
                                      <p:cBhvr>
                                        <p:cTn id="57" dur="250" fill="hold"/>
                                        <p:tgtEl>
                                          <p:spTgt spid="9"/>
                                        </p:tgtEl>
                                        <p:attrNameLst>
                                          <p:attrName>ppt_x</p:attrName>
                                          <p:attrName>ppt_y</p:attrName>
                                        </p:attrNameLst>
                                      </p:cBhvr>
                                      <p:rCtr x="0" y="2361"/>
                                    </p:animMotion>
                                  </p:childTnLst>
                                </p:cTn>
                              </p:par>
                            </p:childTnLst>
                          </p:cTn>
                        </p:par>
                        <p:par>
                          <p:cTn id="58" fill="hold">
                            <p:stCondLst>
                              <p:cond delay="8750"/>
                            </p:stCondLst>
                            <p:childTnLst>
                              <p:par>
                                <p:cTn id="59" presetID="42" presetClass="path" presetSubtype="0" accel="50000" decel="50000" fill="hold" grpId="11" nodeType="afterEffect">
                                  <p:stCondLst>
                                    <p:cond delay="500"/>
                                  </p:stCondLst>
                                  <p:childTnLst>
                                    <p:animMotion origin="layout" path="M 0.00156 -0.04398 L 0.00069 -0.00069 " pathEditMode="relative" rAng="0" ptsTypes="AA">
                                      <p:cBhvr>
                                        <p:cTn id="60" dur="250" fill="hold"/>
                                        <p:tgtEl>
                                          <p:spTgt spid="9"/>
                                        </p:tgtEl>
                                        <p:attrNameLst>
                                          <p:attrName>ppt_x</p:attrName>
                                          <p:attrName>ppt_y</p:attrName>
                                        </p:attrNameLst>
                                      </p:cBhvr>
                                      <p:rCtr x="-52" y="2153"/>
                                    </p:animMotion>
                                  </p:childTnLst>
                                </p:cTn>
                              </p:par>
                            </p:childTnLst>
                          </p:cTn>
                        </p:par>
                      </p:childTnLst>
                    </p:cTn>
                  </p:par>
                </p:childTnLst>
              </p:cTn>
              <p:nextCondLst>
                <p:cond evt="onClick" delay="0">
                  <p:tgtEl>
                    <p:spTgt spid="7"/>
                  </p:tgtEl>
                </p:cond>
              </p:nextCondLst>
            </p:seq>
            <p:seq concurrent="1" nextAc="seek">
              <p:cTn id="61" restart="whenNotActive" fill="hold" evtFilter="cancelBubble" nodeType="interactiveSeq">
                <p:stCondLst>
                  <p:cond evt="onClick" delay="0">
                    <p:tgtEl>
                      <p:spTgt spid="8"/>
                    </p:tgtEl>
                  </p:cond>
                </p:stCondLst>
                <p:endSync evt="end" delay="0">
                  <p:rtn val="all"/>
                </p:endSync>
                <p:childTnLst>
                  <p:par>
                    <p:cTn id="62" fill="hold">
                      <p:stCondLst>
                        <p:cond delay="0"/>
                      </p:stCondLst>
                      <p:childTnLst>
                        <p:par>
                          <p:cTn id="63" fill="hold">
                            <p:stCondLst>
                              <p:cond delay="0"/>
                            </p:stCondLst>
                            <p:childTnLst>
                              <p:par>
                                <p:cTn id="64" presetID="35" presetClass="path" presetSubtype="0" accel="50000" decel="50000" fill="hold" grpId="12" nodeType="clickEffect">
                                  <p:stCondLst>
                                    <p:cond delay="0"/>
                                  </p:stCondLst>
                                  <p:childTnLst>
                                    <p:animMotion origin="layout" path="M -0.00052 -4.07407E-6 L -0.04809 -0.00069 " pathEditMode="relative" rAng="0" ptsTypes="AA">
                                      <p:cBhvr>
                                        <p:cTn id="65" dur="250" fill="hold"/>
                                        <p:tgtEl>
                                          <p:spTgt spid="9"/>
                                        </p:tgtEl>
                                        <p:attrNameLst>
                                          <p:attrName>ppt_x</p:attrName>
                                          <p:attrName>ppt_y</p:attrName>
                                        </p:attrNameLst>
                                      </p:cBhvr>
                                      <p:rCtr x="-2378" y="-46"/>
                                    </p:animMotion>
                                  </p:childTnLst>
                                </p:cTn>
                              </p:par>
                              <p:par>
                                <p:cTn id="66" presetID="35" presetClass="path" presetSubtype="0" accel="50000" decel="50000" fill="hold" grpId="0" nodeType="withEffect">
                                  <p:stCondLst>
                                    <p:cond delay="0"/>
                                  </p:stCondLst>
                                  <p:childTnLst>
                                    <p:animMotion origin="layout" path="M 2.77778E-6 -1.4365E-6 L -0.04913 -1.4365E-6 " pathEditMode="relative" rAng="0" ptsTypes="AA">
                                      <p:cBhvr>
                                        <p:cTn id="67" dur="250" fill="hold"/>
                                        <p:tgtEl>
                                          <p:spTgt spid="10"/>
                                        </p:tgtEl>
                                        <p:attrNameLst>
                                          <p:attrName>ppt_x</p:attrName>
                                          <p:attrName>ppt_y</p:attrName>
                                        </p:attrNameLst>
                                      </p:cBhvr>
                                      <p:rCtr x="-2465" y="0"/>
                                    </p:animMotion>
                                  </p:childTnLst>
                                </p:cTn>
                              </p:par>
                              <p:par>
                                <p:cTn id="68" presetID="35" presetClass="path" presetSubtype="0" accel="50000" decel="50000" fill="hold" grpId="0" nodeType="withEffect">
                                  <p:stCondLst>
                                    <p:cond delay="0"/>
                                  </p:stCondLst>
                                  <p:childTnLst>
                                    <p:animMotion origin="layout" path="M 4.72222E-6 0 L -0.04914 0 " pathEditMode="relative" rAng="0" ptsTypes="AA">
                                      <p:cBhvr>
                                        <p:cTn id="69" dur="250" fill="hold"/>
                                        <p:tgtEl>
                                          <p:spTgt spid="20"/>
                                        </p:tgtEl>
                                        <p:attrNameLst>
                                          <p:attrName>ppt_x</p:attrName>
                                          <p:attrName>ppt_y</p:attrName>
                                        </p:attrNameLst>
                                      </p:cBhvr>
                                      <p:rCtr x="-2465" y="0"/>
                                    </p:animMotion>
                                  </p:childTnLst>
                                </p:cTn>
                              </p:par>
                            </p:childTnLst>
                          </p:cTn>
                        </p:par>
                        <p:par>
                          <p:cTn id="70" fill="hold">
                            <p:stCondLst>
                              <p:cond delay="250"/>
                            </p:stCondLst>
                            <p:childTnLst>
                              <p:par>
                                <p:cTn id="71" presetID="35" presetClass="path" presetSubtype="0" accel="50000" decel="50000" fill="hold" grpId="13" nodeType="afterEffect">
                                  <p:stCondLst>
                                    <p:cond delay="500"/>
                                  </p:stCondLst>
                                  <p:childTnLst>
                                    <p:animMotion origin="layout" path="M -0.0467 -4.07407E-6 L -0.09705 -0.00023 " pathEditMode="relative" rAng="0" ptsTypes="AA">
                                      <p:cBhvr>
                                        <p:cTn id="72" dur="250" fill="hold"/>
                                        <p:tgtEl>
                                          <p:spTgt spid="9"/>
                                        </p:tgtEl>
                                        <p:attrNameLst>
                                          <p:attrName>ppt_x</p:attrName>
                                          <p:attrName>ppt_y</p:attrName>
                                        </p:attrNameLst>
                                      </p:cBhvr>
                                      <p:rCtr x="-2517" y="-23"/>
                                    </p:animMotion>
                                  </p:childTnLst>
                                </p:cTn>
                              </p:par>
                              <p:par>
                                <p:cTn id="73" presetID="35" presetClass="path" presetSubtype="0" accel="50000" decel="50000" fill="hold" grpId="1" nodeType="withEffect">
                                  <p:stCondLst>
                                    <p:cond delay="500"/>
                                  </p:stCondLst>
                                  <p:childTnLst>
                                    <p:animMotion origin="layout" path="M -0.04913 -1.4365E-6 L -0.0974 -1.4365E-6 " pathEditMode="relative" rAng="0" ptsTypes="AA">
                                      <p:cBhvr>
                                        <p:cTn id="74" dur="250" fill="hold"/>
                                        <p:tgtEl>
                                          <p:spTgt spid="10"/>
                                        </p:tgtEl>
                                        <p:attrNameLst>
                                          <p:attrName>ppt_x</p:attrName>
                                          <p:attrName>ppt_y</p:attrName>
                                        </p:attrNameLst>
                                      </p:cBhvr>
                                      <p:rCtr x="-2413" y="0"/>
                                    </p:animMotion>
                                  </p:childTnLst>
                                </p:cTn>
                              </p:par>
                              <p:par>
                                <p:cTn id="75" presetID="35" presetClass="path" presetSubtype="0" accel="50000" decel="50000" fill="hold" grpId="1" nodeType="withEffect">
                                  <p:stCondLst>
                                    <p:cond delay="500"/>
                                  </p:stCondLst>
                                  <p:childTnLst>
                                    <p:animMotion origin="layout" path="M -0.04914 0 L -0.0974 0 " pathEditMode="relative" rAng="0" ptsTypes="AA">
                                      <p:cBhvr>
                                        <p:cTn id="76" dur="250" fill="hold"/>
                                        <p:tgtEl>
                                          <p:spTgt spid="20"/>
                                        </p:tgtEl>
                                        <p:attrNameLst>
                                          <p:attrName>ppt_x</p:attrName>
                                          <p:attrName>ppt_y</p:attrName>
                                        </p:attrNameLst>
                                      </p:cBhvr>
                                      <p:rCtr x="-2413" y="0"/>
                                    </p:animMotion>
                                  </p:childTnLst>
                                </p:cTn>
                              </p:par>
                            </p:childTnLst>
                          </p:cTn>
                        </p:par>
                        <p:par>
                          <p:cTn id="77" fill="hold">
                            <p:stCondLst>
                              <p:cond delay="1000"/>
                            </p:stCondLst>
                            <p:childTnLst>
                              <p:par>
                                <p:cTn id="78" presetID="35" presetClass="path" presetSubtype="0" accel="50000" decel="50000" fill="hold" grpId="14" nodeType="afterEffect">
                                  <p:stCondLst>
                                    <p:cond delay="500"/>
                                  </p:stCondLst>
                                  <p:childTnLst>
                                    <p:animMotion origin="layout" path="M -0.09757 -0.00023 L -0.14549 -4.07407E-6 " pathEditMode="relative" rAng="0" ptsTypes="AA">
                                      <p:cBhvr>
                                        <p:cTn id="79" dur="250" fill="hold"/>
                                        <p:tgtEl>
                                          <p:spTgt spid="9"/>
                                        </p:tgtEl>
                                        <p:attrNameLst>
                                          <p:attrName>ppt_x</p:attrName>
                                          <p:attrName>ppt_y</p:attrName>
                                        </p:attrNameLst>
                                      </p:cBhvr>
                                      <p:rCtr x="-2396" y="0"/>
                                    </p:animMotion>
                                  </p:childTnLst>
                                </p:cTn>
                              </p:par>
                              <p:par>
                                <p:cTn id="80" presetID="35" presetClass="path" presetSubtype="0" accel="50000" decel="50000" fill="hold" grpId="2" nodeType="withEffect">
                                  <p:stCondLst>
                                    <p:cond delay="500"/>
                                  </p:stCondLst>
                                  <p:childTnLst>
                                    <p:animMotion origin="layout" path="M -0.0974 -1.4365E-6 L -0.14566 -1.4365E-6 " pathEditMode="relative" rAng="0" ptsTypes="AA">
                                      <p:cBhvr>
                                        <p:cTn id="81" dur="250" fill="hold"/>
                                        <p:tgtEl>
                                          <p:spTgt spid="10"/>
                                        </p:tgtEl>
                                        <p:attrNameLst>
                                          <p:attrName>ppt_x</p:attrName>
                                          <p:attrName>ppt_y</p:attrName>
                                        </p:attrNameLst>
                                      </p:cBhvr>
                                      <p:rCtr x="-2413" y="0"/>
                                    </p:animMotion>
                                  </p:childTnLst>
                                </p:cTn>
                              </p:par>
                              <p:par>
                                <p:cTn id="82" presetID="35" presetClass="path" presetSubtype="0" accel="50000" decel="50000" fill="hold" grpId="2" nodeType="withEffect">
                                  <p:stCondLst>
                                    <p:cond delay="500"/>
                                  </p:stCondLst>
                                  <p:childTnLst>
                                    <p:animMotion origin="layout" path="M -0.0974 0 L -0.14566 0 " pathEditMode="relative" rAng="0" ptsTypes="AA">
                                      <p:cBhvr>
                                        <p:cTn id="83" dur="250" fill="hold"/>
                                        <p:tgtEl>
                                          <p:spTgt spid="20"/>
                                        </p:tgtEl>
                                        <p:attrNameLst>
                                          <p:attrName>ppt_x</p:attrName>
                                          <p:attrName>ppt_y</p:attrName>
                                        </p:attrNameLst>
                                      </p:cBhvr>
                                      <p:rCtr x="-2413" y="0"/>
                                    </p:animMotion>
                                  </p:childTnLst>
                                </p:cTn>
                              </p:par>
                            </p:childTnLst>
                          </p:cTn>
                        </p:par>
                        <p:par>
                          <p:cTn id="84" fill="hold">
                            <p:stCondLst>
                              <p:cond delay="1750"/>
                            </p:stCondLst>
                            <p:childTnLst>
                              <p:par>
                                <p:cTn id="85" presetID="63" presetClass="path" presetSubtype="0" accel="50000" decel="50000" fill="hold" grpId="15" nodeType="afterEffect">
                                  <p:stCondLst>
                                    <p:cond delay="500"/>
                                  </p:stCondLst>
                                  <p:childTnLst>
                                    <p:animMotion origin="layout" path="M -0.14601 -4.07407E-6 L -0.09879 0.00047 " pathEditMode="relative" rAng="0" ptsTypes="AA">
                                      <p:cBhvr>
                                        <p:cTn id="86" dur="250" fill="hold"/>
                                        <p:tgtEl>
                                          <p:spTgt spid="9"/>
                                        </p:tgtEl>
                                        <p:attrNameLst>
                                          <p:attrName>ppt_x</p:attrName>
                                          <p:attrName>ppt_y</p:attrName>
                                        </p:attrNameLst>
                                      </p:cBhvr>
                                      <p:rCtr x="2361" y="23"/>
                                    </p:animMotion>
                                  </p:childTnLst>
                                </p:cTn>
                              </p:par>
                              <p:par>
                                <p:cTn id="87" presetID="63" presetClass="path" presetSubtype="0" accel="50000" decel="50000" fill="hold" grpId="3" nodeType="withEffect">
                                  <p:stCondLst>
                                    <p:cond delay="500"/>
                                  </p:stCondLst>
                                  <p:childTnLst>
                                    <p:animMotion origin="layout" path="M -0.14566 -1.4365E-6 L -0.09566 -1.4365E-6 " pathEditMode="relative" rAng="0" ptsTypes="AA">
                                      <p:cBhvr>
                                        <p:cTn id="88" dur="250" fill="hold"/>
                                        <p:tgtEl>
                                          <p:spTgt spid="10"/>
                                        </p:tgtEl>
                                        <p:attrNameLst>
                                          <p:attrName>ppt_x</p:attrName>
                                          <p:attrName>ppt_y</p:attrName>
                                        </p:attrNameLst>
                                      </p:cBhvr>
                                      <p:rCtr x="2500" y="0"/>
                                    </p:animMotion>
                                  </p:childTnLst>
                                </p:cTn>
                              </p:par>
                              <p:par>
                                <p:cTn id="89" presetID="63" presetClass="path" presetSubtype="0" accel="50000" decel="50000" fill="hold" grpId="3" nodeType="withEffect">
                                  <p:stCondLst>
                                    <p:cond delay="500"/>
                                  </p:stCondLst>
                                  <p:childTnLst>
                                    <p:animMotion origin="layout" path="M -0.14566 0 L -0.09566 0 " pathEditMode="relative" rAng="0" ptsTypes="AA">
                                      <p:cBhvr>
                                        <p:cTn id="90" dur="250" fill="hold"/>
                                        <p:tgtEl>
                                          <p:spTgt spid="20"/>
                                        </p:tgtEl>
                                        <p:attrNameLst>
                                          <p:attrName>ppt_x</p:attrName>
                                          <p:attrName>ppt_y</p:attrName>
                                        </p:attrNameLst>
                                      </p:cBhvr>
                                      <p:rCtr x="2500" y="0"/>
                                    </p:animMotion>
                                  </p:childTnLst>
                                </p:cTn>
                              </p:par>
                            </p:childTnLst>
                          </p:cTn>
                        </p:par>
                        <p:par>
                          <p:cTn id="91" fill="hold">
                            <p:stCondLst>
                              <p:cond delay="2500"/>
                            </p:stCondLst>
                            <p:childTnLst>
                              <p:par>
                                <p:cTn id="92" presetID="63" presetClass="path" presetSubtype="0" accel="50000" decel="50000" fill="hold" grpId="16" nodeType="afterEffect">
                                  <p:stCondLst>
                                    <p:cond delay="500"/>
                                  </p:stCondLst>
                                  <p:childTnLst>
                                    <p:animMotion origin="layout" path="M -0.09757 -0.00023 L -0.04618 -0.00092 " pathEditMode="relative" rAng="0" ptsTypes="AA">
                                      <p:cBhvr>
                                        <p:cTn id="93" dur="250" fill="hold"/>
                                        <p:tgtEl>
                                          <p:spTgt spid="9"/>
                                        </p:tgtEl>
                                        <p:attrNameLst>
                                          <p:attrName>ppt_x</p:attrName>
                                          <p:attrName>ppt_y</p:attrName>
                                        </p:attrNameLst>
                                      </p:cBhvr>
                                      <p:rCtr x="2569" y="-46"/>
                                    </p:animMotion>
                                  </p:childTnLst>
                                </p:cTn>
                              </p:par>
                              <p:par>
                                <p:cTn id="94" presetID="63" presetClass="path" presetSubtype="0" accel="50000" decel="50000" fill="hold" grpId="4" nodeType="withEffect">
                                  <p:stCondLst>
                                    <p:cond delay="500"/>
                                  </p:stCondLst>
                                  <p:childTnLst>
                                    <p:animMotion origin="layout" path="M -0.0974 -3.40893E-6 L -0.04913 -0.00023 " pathEditMode="relative" rAng="0" ptsTypes="AA">
                                      <p:cBhvr>
                                        <p:cTn id="95" dur="250" fill="hold"/>
                                        <p:tgtEl>
                                          <p:spTgt spid="10"/>
                                        </p:tgtEl>
                                        <p:attrNameLst>
                                          <p:attrName>ppt_x</p:attrName>
                                          <p:attrName>ppt_y</p:attrName>
                                        </p:attrNameLst>
                                      </p:cBhvr>
                                      <p:rCtr x="2413" y="-23"/>
                                    </p:animMotion>
                                  </p:childTnLst>
                                </p:cTn>
                              </p:par>
                              <p:par>
                                <p:cTn id="96" presetID="63" presetClass="path" presetSubtype="0" accel="50000" decel="50000" fill="hold" grpId="4" nodeType="withEffect">
                                  <p:stCondLst>
                                    <p:cond delay="500"/>
                                  </p:stCondLst>
                                  <p:childTnLst>
                                    <p:animMotion origin="layout" path="M -0.0974 0 L -0.04914 -0.00023 " pathEditMode="relative" rAng="0" ptsTypes="AA">
                                      <p:cBhvr>
                                        <p:cTn id="97" dur="250" fill="hold"/>
                                        <p:tgtEl>
                                          <p:spTgt spid="20"/>
                                        </p:tgtEl>
                                        <p:attrNameLst>
                                          <p:attrName>ppt_x</p:attrName>
                                          <p:attrName>ppt_y</p:attrName>
                                        </p:attrNameLst>
                                      </p:cBhvr>
                                      <p:rCtr x="2413" y="-23"/>
                                    </p:animMotion>
                                  </p:childTnLst>
                                </p:cTn>
                              </p:par>
                            </p:childTnLst>
                          </p:cTn>
                        </p:par>
                        <p:par>
                          <p:cTn id="98" fill="hold">
                            <p:stCondLst>
                              <p:cond delay="3250"/>
                            </p:stCondLst>
                            <p:childTnLst>
                              <p:par>
                                <p:cTn id="99" presetID="63" presetClass="path" presetSubtype="0" accel="50000" decel="50000" fill="hold" grpId="17" nodeType="afterEffect">
                                  <p:stCondLst>
                                    <p:cond delay="500"/>
                                  </p:stCondLst>
                                  <p:childTnLst>
                                    <p:animMotion origin="layout" path="M -0.04861 -0.00069 L -0.00035 0.00024 " pathEditMode="relative" rAng="0" ptsTypes="AA">
                                      <p:cBhvr>
                                        <p:cTn id="100" dur="250" fill="hold"/>
                                        <p:tgtEl>
                                          <p:spTgt spid="9"/>
                                        </p:tgtEl>
                                        <p:attrNameLst>
                                          <p:attrName>ppt_x</p:attrName>
                                          <p:attrName>ppt_y</p:attrName>
                                        </p:attrNameLst>
                                      </p:cBhvr>
                                      <p:rCtr x="2413" y="46"/>
                                    </p:animMotion>
                                  </p:childTnLst>
                                </p:cTn>
                              </p:par>
                              <p:par>
                                <p:cTn id="101" presetID="63" presetClass="path" presetSubtype="0" accel="50000" decel="50000" fill="hold" grpId="5" nodeType="withEffect">
                                  <p:stCondLst>
                                    <p:cond delay="500"/>
                                  </p:stCondLst>
                                  <p:childTnLst>
                                    <p:animMotion origin="layout" path="M -0.04913 -3.40893E-6 L -0.00157 -3.40893E-6 " pathEditMode="relative" rAng="0" ptsTypes="AA">
                                      <p:cBhvr>
                                        <p:cTn id="102" dur="250" fill="hold"/>
                                        <p:tgtEl>
                                          <p:spTgt spid="10"/>
                                        </p:tgtEl>
                                        <p:attrNameLst>
                                          <p:attrName>ppt_x</p:attrName>
                                          <p:attrName>ppt_y</p:attrName>
                                        </p:attrNameLst>
                                      </p:cBhvr>
                                      <p:rCtr x="2378" y="0"/>
                                    </p:animMotion>
                                  </p:childTnLst>
                                </p:cTn>
                              </p:par>
                              <p:par>
                                <p:cTn id="103" presetID="63" presetClass="path" presetSubtype="0" accel="50000" decel="50000" fill="hold" grpId="5" nodeType="withEffect">
                                  <p:stCondLst>
                                    <p:cond delay="500"/>
                                  </p:stCondLst>
                                  <p:childTnLst>
                                    <p:animMotion origin="layout" path="M -0.04914 0 L -0.00157 0 " pathEditMode="relative" rAng="0" ptsTypes="AA">
                                      <p:cBhvr>
                                        <p:cTn id="104" dur="250" fill="hold"/>
                                        <p:tgtEl>
                                          <p:spTgt spid="20"/>
                                        </p:tgtEl>
                                        <p:attrNameLst>
                                          <p:attrName>ppt_x</p:attrName>
                                          <p:attrName>ppt_y</p:attrName>
                                        </p:attrNameLst>
                                      </p:cBhvr>
                                      <p:rCtr x="2378" y="0"/>
                                    </p:animMotion>
                                  </p:childTnLst>
                                </p:cTn>
                              </p:par>
                            </p:childTnLst>
                          </p:cTn>
                        </p:par>
                        <p:par>
                          <p:cTn id="105" fill="hold">
                            <p:stCondLst>
                              <p:cond delay="4000"/>
                            </p:stCondLst>
                            <p:childTnLst>
                              <p:par>
                                <p:cTn id="106" presetID="63" presetClass="path" presetSubtype="0" accel="50000" decel="50000" fill="hold" grpId="18" nodeType="afterEffect">
                                  <p:stCondLst>
                                    <p:cond delay="500"/>
                                  </p:stCondLst>
                                  <p:childTnLst>
                                    <p:animMotion origin="layout" path="M -0.00087 0.00024 L 0.04913 -4.07407E-6 " pathEditMode="relative" rAng="0" ptsTypes="AA">
                                      <p:cBhvr>
                                        <p:cTn id="107" dur="250" fill="hold"/>
                                        <p:tgtEl>
                                          <p:spTgt spid="9"/>
                                        </p:tgtEl>
                                        <p:attrNameLst>
                                          <p:attrName>ppt_x</p:attrName>
                                          <p:attrName>ppt_y</p:attrName>
                                        </p:attrNameLst>
                                      </p:cBhvr>
                                      <p:rCtr x="2500" y="-23"/>
                                    </p:animMotion>
                                  </p:childTnLst>
                                </p:cTn>
                              </p:par>
                              <p:par>
                                <p:cTn id="108" presetID="63" presetClass="path" presetSubtype="0" accel="50000" decel="50000" fill="hold" grpId="6" nodeType="withEffect">
                                  <p:stCondLst>
                                    <p:cond delay="500"/>
                                  </p:stCondLst>
                                  <p:childTnLst>
                                    <p:animMotion origin="layout" path="M -0.00156 -3.40893E-6 L 0.04913 -3.40893E-6 " pathEditMode="relative" rAng="0" ptsTypes="AA">
                                      <p:cBhvr>
                                        <p:cTn id="109" dur="250" fill="hold"/>
                                        <p:tgtEl>
                                          <p:spTgt spid="10"/>
                                        </p:tgtEl>
                                        <p:attrNameLst>
                                          <p:attrName>ppt_x</p:attrName>
                                          <p:attrName>ppt_y</p:attrName>
                                        </p:attrNameLst>
                                      </p:cBhvr>
                                      <p:rCtr x="2535" y="0"/>
                                    </p:animMotion>
                                  </p:childTnLst>
                                </p:cTn>
                              </p:par>
                              <p:par>
                                <p:cTn id="110" presetID="63" presetClass="path" presetSubtype="0" accel="50000" decel="50000" fill="hold" grpId="6" nodeType="withEffect">
                                  <p:stCondLst>
                                    <p:cond delay="500"/>
                                  </p:stCondLst>
                                  <p:childTnLst>
                                    <p:animMotion origin="layout" path="M -0.00157 0 L 0.04913 0 " pathEditMode="relative" rAng="0" ptsTypes="AA">
                                      <p:cBhvr>
                                        <p:cTn id="111" dur="250" fill="hold"/>
                                        <p:tgtEl>
                                          <p:spTgt spid="20"/>
                                        </p:tgtEl>
                                        <p:attrNameLst>
                                          <p:attrName>ppt_x</p:attrName>
                                          <p:attrName>ppt_y</p:attrName>
                                        </p:attrNameLst>
                                      </p:cBhvr>
                                      <p:rCtr x="2535" y="0"/>
                                    </p:animMotion>
                                  </p:childTnLst>
                                </p:cTn>
                              </p:par>
                            </p:childTnLst>
                          </p:cTn>
                        </p:par>
                        <p:par>
                          <p:cTn id="112" fill="hold">
                            <p:stCondLst>
                              <p:cond delay="4750"/>
                            </p:stCondLst>
                            <p:childTnLst>
                              <p:par>
                                <p:cTn id="113" presetID="63" presetClass="path" presetSubtype="0" accel="50000" decel="50000" fill="hold" grpId="19" nodeType="afterEffect">
                                  <p:stCondLst>
                                    <p:cond delay="500"/>
                                  </p:stCondLst>
                                  <p:childTnLst>
                                    <p:animMotion origin="layout" path="M 0.04861 -4.07407E-6 L 0.09896 0.00047 " pathEditMode="relative" rAng="0" ptsTypes="AA">
                                      <p:cBhvr>
                                        <p:cTn id="114" dur="250" fill="hold"/>
                                        <p:tgtEl>
                                          <p:spTgt spid="9"/>
                                        </p:tgtEl>
                                        <p:attrNameLst>
                                          <p:attrName>ppt_x</p:attrName>
                                          <p:attrName>ppt_y</p:attrName>
                                        </p:attrNameLst>
                                      </p:cBhvr>
                                      <p:rCtr x="2517" y="23"/>
                                    </p:animMotion>
                                  </p:childTnLst>
                                </p:cTn>
                              </p:par>
                              <p:par>
                                <p:cTn id="115" presetID="63" presetClass="path" presetSubtype="0" accel="50000" decel="50000" fill="hold" grpId="7" nodeType="withEffect">
                                  <p:stCondLst>
                                    <p:cond delay="500"/>
                                  </p:stCondLst>
                                  <p:childTnLst>
                                    <p:animMotion origin="layout" path="M 0.04913 -3.40893E-6 L 0.09774 -3.40893E-6 " pathEditMode="relative" rAng="0" ptsTypes="AA">
                                      <p:cBhvr>
                                        <p:cTn id="116" dur="250" fill="hold"/>
                                        <p:tgtEl>
                                          <p:spTgt spid="10"/>
                                        </p:tgtEl>
                                        <p:attrNameLst>
                                          <p:attrName>ppt_x</p:attrName>
                                          <p:attrName>ppt_y</p:attrName>
                                        </p:attrNameLst>
                                      </p:cBhvr>
                                      <p:rCtr x="2431" y="0"/>
                                    </p:animMotion>
                                  </p:childTnLst>
                                </p:cTn>
                              </p:par>
                              <p:par>
                                <p:cTn id="117" presetID="63" presetClass="path" presetSubtype="0" accel="50000" decel="50000" fill="hold" grpId="7" nodeType="withEffect">
                                  <p:stCondLst>
                                    <p:cond delay="500"/>
                                  </p:stCondLst>
                                  <p:childTnLst>
                                    <p:animMotion origin="layout" path="M 0.04913 0 L 0.09774 0 " pathEditMode="relative" rAng="0" ptsTypes="AA">
                                      <p:cBhvr>
                                        <p:cTn id="118" dur="250" fill="hold"/>
                                        <p:tgtEl>
                                          <p:spTgt spid="20"/>
                                        </p:tgtEl>
                                        <p:attrNameLst>
                                          <p:attrName>ppt_x</p:attrName>
                                          <p:attrName>ppt_y</p:attrName>
                                        </p:attrNameLst>
                                      </p:cBhvr>
                                      <p:rCtr x="2431" y="0"/>
                                    </p:animMotion>
                                  </p:childTnLst>
                                </p:cTn>
                              </p:par>
                            </p:childTnLst>
                          </p:cTn>
                        </p:par>
                        <p:par>
                          <p:cTn id="119" fill="hold">
                            <p:stCondLst>
                              <p:cond delay="5500"/>
                            </p:stCondLst>
                            <p:childTnLst>
                              <p:par>
                                <p:cTn id="120" presetID="63" presetClass="path" presetSubtype="0" accel="50000" decel="50000" fill="hold" grpId="20" nodeType="afterEffect">
                                  <p:stCondLst>
                                    <p:cond delay="500"/>
                                  </p:stCondLst>
                                  <p:childTnLst>
                                    <p:animMotion origin="layout" path="M 0.09844 0.00047 L 0.14705 0.00024 " pathEditMode="relative" rAng="0" ptsTypes="AA">
                                      <p:cBhvr>
                                        <p:cTn id="121" dur="250" fill="hold"/>
                                        <p:tgtEl>
                                          <p:spTgt spid="9"/>
                                        </p:tgtEl>
                                        <p:attrNameLst>
                                          <p:attrName>ppt_x</p:attrName>
                                          <p:attrName>ppt_y</p:attrName>
                                        </p:attrNameLst>
                                      </p:cBhvr>
                                      <p:rCtr x="2431" y="-23"/>
                                    </p:animMotion>
                                  </p:childTnLst>
                                </p:cTn>
                              </p:par>
                              <p:par>
                                <p:cTn id="122" presetID="63" presetClass="path" presetSubtype="0" accel="50000" decel="50000" fill="hold" grpId="8" nodeType="withEffect">
                                  <p:stCondLst>
                                    <p:cond delay="500"/>
                                  </p:stCondLst>
                                  <p:childTnLst>
                                    <p:animMotion origin="layout" path="M 0.09774 -3.40893E-6 L 0.14618 -3.40893E-6 " pathEditMode="relative" rAng="0" ptsTypes="AA">
                                      <p:cBhvr>
                                        <p:cTn id="123" dur="250" fill="hold"/>
                                        <p:tgtEl>
                                          <p:spTgt spid="10"/>
                                        </p:tgtEl>
                                        <p:attrNameLst>
                                          <p:attrName>ppt_x</p:attrName>
                                          <p:attrName>ppt_y</p:attrName>
                                        </p:attrNameLst>
                                      </p:cBhvr>
                                      <p:rCtr x="2413" y="0"/>
                                    </p:animMotion>
                                  </p:childTnLst>
                                </p:cTn>
                              </p:par>
                              <p:par>
                                <p:cTn id="124" presetID="63" presetClass="path" presetSubtype="0" accel="50000" decel="50000" fill="hold" grpId="8" nodeType="withEffect">
                                  <p:stCondLst>
                                    <p:cond delay="500"/>
                                  </p:stCondLst>
                                  <p:childTnLst>
                                    <p:animMotion origin="layout" path="M 0.09774 0 L 0.14618 0 " pathEditMode="relative" rAng="0" ptsTypes="AA">
                                      <p:cBhvr>
                                        <p:cTn id="125" dur="250" fill="hold"/>
                                        <p:tgtEl>
                                          <p:spTgt spid="20"/>
                                        </p:tgtEl>
                                        <p:attrNameLst>
                                          <p:attrName>ppt_x</p:attrName>
                                          <p:attrName>ppt_y</p:attrName>
                                        </p:attrNameLst>
                                      </p:cBhvr>
                                      <p:rCtr x="2413" y="0"/>
                                    </p:animMotion>
                                  </p:childTnLst>
                                </p:cTn>
                              </p:par>
                            </p:childTnLst>
                          </p:cTn>
                        </p:par>
                        <p:par>
                          <p:cTn id="126" fill="hold">
                            <p:stCondLst>
                              <p:cond delay="6250"/>
                            </p:stCondLst>
                            <p:childTnLst>
                              <p:par>
                                <p:cTn id="127" presetID="35" presetClass="path" presetSubtype="0" accel="50000" decel="50000" fill="hold" grpId="21" nodeType="afterEffect">
                                  <p:stCondLst>
                                    <p:cond delay="500"/>
                                  </p:stCondLst>
                                  <p:childTnLst>
                                    <p:animMotion origin="layout" path="M 0.14653 0.00024 L 0.09687 0.00116 " pathEditMode="relative" rAng="0" ptsTypes="AA">
                                      <p:cBhvr>
                                        <p:cTn id="128" dur="250" fill="hold"/>
                                        <p:tgtEl>
                                          <p:spTgt spid="9"/>
                                        </p:tgtEl>
                                        <p:attrNameLst>
                                          <p:attrName>ppt_x</p:attrName>
                                          <p:attrName>ppt_y</p:attrName>
                                        </p:attrNameLst>
                                      </p:cBhvr>
                                      <p:rCtr x="-2483" y="46"/>
                                    </p:animMotion>
                                  </p:childTnLst>
                                </p:cTn>
                              </p:par>
                              <p:par>
                                <p:cTn id="129" presetID="35" presetClass="path" presetSubtype="0" accel="50000" decel="50000" fill="hold" grpId="9" nodeType="withEffect">
                                  <p:stCondLst>
                                    <p:cond delay="500"/>
                                  </p:stCondLst>
                                  <p:childTnLst>
                                    <p:animMotion origin="layout" path="M 0.14618 -3.40893E-6 L 0.09878 -3.40893E-6 " pathEditMode="relative" rAng="0" ptsTypes="AA">
                                      <p:cBhvr>
                                        <p:cTn id="130" dur="250" fill="hold"/>
                                        <p:tgtEl>
                                          <p:spTgt spid="10"/>
                                        </p:tgtEl>
                                        <p:attrNameLst>
                                          <p:attrName>ppt_x</p:attrName>
                                          <p:attrName>ppt_y</p:attrName>
                                        </p:attrNameLst>
                                      </p:cBhvr>
                                      <p:rCtr x="-2378" y="0"/>
                                    </p:animMotion>
                                  </p:childTnLst>
                                </p:cTn>
                              </p:par>
                              <p:par>
                                <p:cTn id="131" presetID="35" presetClass="path" presetSubtype="0" accel="50000" decel="50000" fill="hold" grpId="9" nodeType="withEffect">
                                  <p:stCondLst>
                                    <p:cond delay="500"/>
                                  </p:stCondLst>
                                  <p:childTnLst>
                                    <p:animMotion origin="layout" path="M 0.14618 0 L 0.09878 0 " pathEditMode="relative" rAng="0" ptsTypes="AA">
                                      <p:cBhvr>
                                        <p:cTn id="132" dur="250" fill="hold"/>
                                        <p:tgtEl>
                                          <p:spTgt spid="20"/>
                                        </p:tgtEl>
                                        <p:attrNameLst>
                                          <p:attrName>ppt_x</p:attrName>
                                          <p:attrName>ppt_y</p:attrName>
                                        </p:attrNameLst>
                                      </p:cBhvr>
                                      <p:rCtr x="-2378" y="0"/>
                                    </p:animMotion>
                                  </p:childTnLst>
                                </p:cTn>
                              </p:par>
                            </p:childTnLst>
                          </p:cTn>
                        </p:par>
                        <p:par>
                          <p:cTn id="133" fill="hold">
                            <p:stCondLst>
                              <p:cond delay="7000"/>
                            </p:stCondLst>
                            <p:childTnLst>
                              <p:par>
                                <p:cTn id="134" presetID="35" presetClass="path" presetSubtype="0" accel="50000" decel="50000" fill="hold" grpId="22" nodeType="afterEffect">
                                  <p:stCondLst>
                                    <p:cond delay="500"/>
                                  </p:stCondLst>
                                  <p:childTnLst>
                                    <p:animMotion origin="layout" path="M 0.09896 0.00047 L 0.04948 -0.00046 " pathEditMode="relative" rAng="0" ptsTypes="AA">
                                      <p:cBhvr>
                                        <p:cTn id="135" dur="250" fill="hold"/>
                                        <p:tgtEl>
                                          <p:spTgt spid="9"/>
                                        </p:tgtEl>
                                        <p:attrNameLst>
                                          <p:attrName>ppt_x</p:attrName>
                                          <p:attrName>ppt_y</p:attrName>
                                        </p:attrNameLst>
                                      </p:cBhvr>
                                      <p:rCtr x="-2483" y="-46"/>
                                    </p:animMotion>
                                  </p:childTnLst>
                                </p:cTn>
                              </p:par>
                              <p:par>
                                <p:cTn id="136" presetID="35" presetClass="path" presetSubtype="0" accel="50000" decel="50000" fill="hold" grpId="10" nodeType="withEffect">
                                  <p:stCondLst>
                                    <p:cond delay="500"/>
                                  </p:stCondLst>
                                  <p:childTnLst>
                                    <p:animMotion origin="layout" path="M 0.09774 -3.40893E-6 L 0.05 -3.40893E-6 " pathEditMode="relative" rAng="0" ptsTypes="AA">
                                      <p:cBhvr>
                                        <p:cTn id="137" dur="250" fill="hold"/>
                                        <p:tgtEl>
                                          <p:spTgt spid="10"/>
                                        </p:tgtEl>
                                        <p:attrNameLst>
                                          <p:attrName>ppt_x</p:attrName>
                                          <p:attrName>ppt_y</p:attrName>
                                        </p:attrNameLst>
                                      </p:cBhvr>
                                      <p:rCtr x="-2396" y="0"/>
                                    </p:animMotion>
                                  </p:childTnLst>
                                </p:cTn>
                              </p:par>
                              <p:par>
                                <p:cTn id="138" presetID="35" presetClass="path" presetSubtype="0" accel="50000" decel="50000" fill="hold" grpId="10" nodeType="withEffect">
                                  <p:stCondLst>
                                    <p:cond delay="500"/>
                                  </p:stCondLst>
                                  <p:childTnLst>
                                    <p:animMotion origin="layout" path="M 0.09774 0 L 0.05 0 " pathEditMode="relative" rAng="0" ptsTypes="AA">
                                      <p:cBhvr>
                                        <p:cTn id="139" dur="250" fill="hold"/>
                                        <p:tgtEl>
                                          <p:spTgt spid="20"/>
                                        </p:tgtEl>
                                        <p:attrNameLst>
                                          <p:attrName>ppt_x</p:attrName>
                                          <p:attrName>ppt_y</p:attrName>
                                        </p:attrNameLst>
                                      </p:cBhvr>
                                      <p:rCtr x="-2396" y="0"/>
                                    </p:animMotion>
                                  </p:childTnLst>
                                </p:cTn>
                              </p:par>
                            </p:childTnLst>
                          </p:cTn>
                        </p:par>
                        <p:par>
                          <p:cTn id="140" fill="hold">
                            <p:stCondLst>
                              <p:cond delay="7750"/>
                            </p:stCondLst>
                            <p:childTnLst>
                              <p:par>
                                <p:cTn id="141" presetID="35" presetClass="path" presetSubtype="0" accel="50000" decel="50000" fill="hold" grpId="23" nodeType="afterEffect">
                                  <p:stCondLst>
                                    <p:cond delay="500"/>
                                  </p:stCondLst>
                                  <p:childTnLst>
                                    <p:animMotion origin="layout" path="M 0.04948 -4.07407E-6 L -0.00018 -4.07407E-6 " pathEditMode="relative" rAng="0" ptsTypes="AA">
                                      <p:cBhvr>
                                        <p:cTn id="142" dur="250" fill="hold"/>
                                        <p:tgtEl>
                                          <p:spTgt spid="9"/>
                                        </p:tgtEl>
                                        <p:attrNameLst>
                                          <p:attrName>ppt_x</p:attrName>
                                          <p:attrName>ppt_y</p:attrName>
                                        </p:attrNameLst>
                                      </p:cBhvr>
                                      <p:rCtr x="-2483" y="0"/>
                                    </p:animMotion>
                                  </p:childTnLst>
                                </p:cTn>
                              </p:par>
                              <p:par>
                                <p:cTn id="143" presetID="35" presetClass="path" presetSubtype="0" accel="50000" decel="50000" fill="hold" grpId="11" nodeType="withEffect">
                                  <p:stCondLst>
                                    <p:cond delay="500"/>
                                  </p:stCondLst>
                                  <p:childTnLst>
                                    <p:animMotion origin="layout" path="M 0.04913 -3.40893E-6 L -0.00139 0.00047 " pathEditMode="relative" rAng="0" ptsTypes="AA">
                                      <p:cBhvr>
                                        <p:cTn id="144" dur="250" fill="hold"/>
                                        <p:tgtEl>
                                          <p:spTgt spid="10"/>
                                        </p:tgtEl>
                                        <p:attrNameLst>
                                          <p:attrName>ppt_x</p:attrName>
                                          <p:attrName>ppt_y</p:attrName>
                                        </p:attrNameLst>
                                      </p:cBhvr>
                                      <p:rCtr x="-2535" y="23"/>
                                    </p:animMotion>
                                  </p:childTnLst>
                                </p:cTn>
                              </p:par>
                              <p:par>
                                <p:cTn id="145" presetID="35" presetClass="path" presetSubtype="0" accel="50000" decel="50000" fill="hold" grpId="11" nodeType="withEffect">
                                  <p:stCondLst>
                                    <p:cond delay="500"/>
                                  </p:stCondLst>
                                  <p:childTnLst>
                                    <p:animMotion origin="layout" path="M 0.04913 0 L -0.00139 0.00046 " pathEditMode="relative" rAng="0" ptsTypes="AA">
                                      <p:cBhvr>
                                        <p:cTn id="146" dur="250" fill="hold"/>
                                        <p:tgtEl>
                                          <p:spTgt spid="20"/>
                                        </p:tgtEl>
                                        <p:attrNameLst>
                                          <p:attrName>ppt_x</p:attrName>
                                          <p:attrName>ppt_y</p:attrName>
                                        </p:attrNameLst>
                                      </p:cBhvr>
                                      <p:rCtr x="-2535" y="23"/>
                                    </p:animMotion>
                                  </p:childTnLst>
                                </p:cTn>
                              </p:par>
                            </p:childTnLst>
                          </p:cTn>
                        </p:par>
                      </p:childTnLst>
                    </p:cTn>
                  </p:par>
                </p:childTnLst>
              </p:cTn>
              <p:nextCondLst>
                <p:cond evt="onClick" delay="0">
                  <p:tgtEl>
                    <p:spTgt spid="8"/>
                  </p:tgtEl>
                </p:cond>
              </p:nextCondLst>
            </p:seq>
          </p:childTnLst>
        </p:cTn>
      </p:par>
    </p:tnLst>
    <p:bldLst>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9" grpId="10" animBg="1"/>
      <p:bldP spid="9" grpId="11" animBg="1"/>
      <p:bldP spid="9" grpId="12" animBg="1"/>
      <p:bldP spid="9" grpId="13" animBg="1"/>
      <p:bldP spid="9" grpId="14" animBg="1"/>
      <p:bldP spid="9" grpId="15" animBg="1"/>
      <p:bldP spid="9" grpId="16" animBg="1"/>
      <p:bldP spid="9" grpId="17" animBg="1"/>
      <p:bldP spid="9" grpId="18" animBg="1"/>
      <p:bldP spid="9" grpId="19" animBg="1"/>
      <p:bldP spid="9" grpId="20" animBg="1"/>
      <p:bldP spid="9" grpId="21" animBg="1"/>
      <p:bldP spid="9" grpId="22" animBg="1"/>
      <p:bldP spid="9" grpId="23" animBg="1"/>
      <p:bldP spid="10" grpId="0" animBg="1"/>
      <p:bldP spid="10" grpId="1" animBg="1"/>
      <p:bldP spid="10" grpId="2" animBg="1"/>
      <p:bldP spid="10" grpId="3" animBg="1"/>
      <p:bldP spid="10" grpId="4" animBg="1"/>
      <p:bldP spid="10" grpId="5" animBg="1"/>
      <p:bldP spid="10" grpId="6" animBg="1"/>
      <p:bldP spid="10" grpId="7" animBg="1"/>
      <p:bldP spid="10" grpId="8" animBg="1"/>
      <p:bldP spid="10" grpId="9" animBg="1"/>
      <p:bldP spid="10" grpId="10" animBg="1"/>
      <p:bldP spid="10" grpId="11"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0" grpId="10" animBg="1"/>
      <p:bldP spid="20" grpId="1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66379" cy="6858000"/>
          </a:xfrm>
          <a:prstGeom prst="rect">
            <a:avLst/>
          </a:prstGeom>
        </p:spPr>
      </p:pic>
      <p:sp>
        <p:nvSpPr>
          <p:cNvPr id="8" name="Retângulo 7"/>
          <p:cNvSpPr/>
          <p:nvPr/>
        </p:nvSpPr>
        <p:spPr>
          <a:xfrm>
            <a:off x="-1" y="4079114"/>
            <a:ext cx="6159500" cy="812800"/>
          </a:xfrm>
          <a:prstGeom prst="rect">
            <a:avLst/>
          </a:prstGeom>
          <a:gradFill>
            <a:gsLst>
              <a:gs pos="82000">
                <a:schemeClr val="tx1">
                  <a:alpha val="30000"/>
                </a:schemeClr>
              </a:gs>
              <a:gs pos="7000">
                <a:schemeClr val="tx1">
                  <a:alpha val="30000"/>
                </a:schemeClr>
              </a:gs>
              <a:gs pos="100000">
                <a:schemeClr val="tx1">
                  <a:alpha val="0"/>
                </a:schemeClr>
              </a:gs>
            </a:gsLst>
            <a:lin ang="0" scaled="0"/>
          </a:gra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 name="Retângulo 3"/>
          <p:cNvSpPr/>
          <p:nvPr/>
        </p:nvSpPr>
        <p:spPr>
          <a:xfrm>
            <a:off x="161018" y="4023849"/>
            <a:ext cx="5436104" cy="923330"/>
          </a:xfrm>
          <a:prstGeom prst="rect">
            <a:avLst/>
          </a:prstGeom>
          <a:noFill/>
          <a:effectLst>
            <a:outerShdw blurRad="50800" dist="50800" dir="3600000" algn="ctr" rotWithShape="0">
              <a:schemeClr val="tx1"/>
            </a:outerShdw>
          </a:effectLst>
        </p:spPr>
        <p:txBody>
          <a:bodyPr wrap="none" lIns="91440" tIns="45720" rIns="91440" bIns="45720">
            <a:spAutoFit/>
          </a:bodyPr>
          <a:lstStyle/>
          <a:p>
            <a:pPr algn="ctr"/>
            <a:r>
              <a:rPr lang="pt-BR" sz="5400" b="0" cap="none" spc="0" dirty="0">
                <a:ln w="0"/>
                <a:solidFill>
                  <a:schemeClr val="bg1"/>
                </a:solidFill>
                <a:effectLst>
                  <a:outerShdw blurRad="38100" dist="19050" dir="2700000" algn="tl" rotWithShape="0">
                    <a:schemeClr val="dk1">
                      <a:alpha val="40000"/>
                    </a:schemeClr>
                  </a:outerShdw>
                </a:effectLst>
              </a:rPr>
              <a:t>VAMOS PRATICAR!</a:t>
            </a:r>
          </a:p>
        </p:txBody>
      </p:sp>
    </p:spTree>
    <p:extLst>
      <p:ext uri="{BB962C8B-B14F-4D97-AF65-F5344CB8AC3E}">
        <p14:creationId xmlns:p14="http://schemas.microsoft.com/office/powerpoint/2010/main" val="3129620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de cantos arredondados 1"/>
          <p:cNvSpPr/>
          <p:nvPr/>
        </p:nvSpPr>
        <p:spPr>
          <a:xfrm>
            <a:off x="3461654" y="1664427"/>
            <a:ext cx="5747664" cy="175405"/>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3" name="Arredondar Retângulo em um Canto Diagonal 2"/>
          <p:cNvSpPr/>
          <p:nvPr/>
        </p:nvSpPr>
        <p:spPr>
          <a:xfrm>
            <a:off x="2000471" y="3699254"/>
            <a:ext cx="5143057" cy="954315"/>
          </a:xfrm>
          <a:prstGeom prst="round2DiagRect">
            <a:avLst>
              <a:gd name="adj1" fmla="val 0"/>
              <a:gd name="adj2" fmla="val 0"/>
            </a:avLst>
          </a:prstGeom>
          <a:solidFill>
            <a:schemeClr val="bg1">
              <a:alpha val="73000"/>
            </a:schemeClr>
          </a:solidFill>
          <a:effectLst>
            <a:outerShdw blurRad="63500" sx="102000" sy="102000" algn="ctr" rotWithShape="0">
              <a:prstClr val="black">
                <a:alpha val="40000"/>
              </a:prstClr>
            </a:outerShdw>
          </a:effectLst>
        </p:spPr>
        <p:txBody>
          <a:bodyPr vert="horz" lIns="91440" tIns="45720" rIns="91440" bIns="45720" rtlCol="0" anchor="ctr" anchorCtr="0">
            <a:noAutofit/>
          </a:bodyPr>
          <a:lstStyle/>
          <a:p>
            <a:pPr algn="ctr"/>
            <a:r>
              <a:rPr lang="pt-BR" sz="4000" b="1" dirty="0">
                <a:ln>
                  <a:solidFill>
                    <a:schemeClr val="bg1">
                      <a:lumMod val="65000"/>
                    </a:schemeClr>
                  </a:solidFill>
                </a:ln>
                <a:solidFill>
                  <a:schemeClr val="tx1">
                    <a:alpha val="98000"/>
                  </a:schemeClr>
                </a:solidFill>
                <a:effectLst>
                  <a:outerShdw blurRad="114300" dist="50800" dir="2700000" algn="ctr" rotWithShape="0">
                    <a:schemeClr val="bg1"/>
                  </a:outerShdw>
                </a:effectLst>
                <a:latin typeface="+mn-lt"/>
                <a:cs typeface="Andalus" panose="02020603050405020304" pitchFamily="18" charset="-78"/>
              </a:rPr>
              <a:t>Até a próxima Oficina!</a:t>
            </a:r>
          </a:p>
        </p:txBody>
      </p:sp>
      <p:sp>
        <p:nvSpPr>
          <p:cNvPr id="4" name="Retângulo de cantos arredondados 3"/>
          <p:cNvSpPr/>
          <p:nvPr/>
        </p:nvSpPr>
        <p:spPr>
          <a:xfrm>
            <a:off x="754912" y="794657"/>
            <a:ext cx="8454405" cy="696686"/>
          </a:xfrm>
          <a:prstGeom prst="roundRect">
            <a:avLst>
              <a:gd name="adj" fmla="val 4422"/>
            </a:avLst>
          </a:prstGeom>
          <a:solidFill>
            <a:srgbClr val="49B5DB"/>
          </a:solidFill>
          <a:effectLst>
            <a:outerShdw blurRad="50800" dist="25400" dir="5400000" algn="ctr" rotWithShape="0">
              <a:prstClr val="black">
                <a:alpha val="64000"/>
              </a:prstClr>
            </a:outerShdw>
          </a:effectLst>
        </p:spPr>
        <p:txBody>
          <a:bodyPr vert="horz" lIns="91440" tIns="45720" rIns="91440" bIns="45720" rtlCol="0" anchor="ctr" anchorCtr="0">
            <a:noAutofit/>
          </a:bodyPr>
          <a:lstStyle/>
          <a:p>
            <a:pPr algn="ctr"/>
            <a:r>
              <a:rPr lang="pt-BR" sz="2400" b="1" dirty="0" smtClean="0">
                <a:ln w="3175">
                  <a:noFill/>
                </a:ln>
                <a:solidFill>
                  <a:schemeClr val="bg1"/>
                </a:solidFill>
                <a:effectLst>
                  <a:outerShdw blurRad="38100" dist="38100" dir="2700000" algn="tl">
                    <a:srgbClr val="000000">
                      <a:alpha val="43137"/>
                    </a:srgbClr>
                  </a:outerShdw>
                </a:effectLst>
                <a:cs typeface="Andalus" panose="02020603050405020304" pitchFamily="18" charset="-78"/>
              </a:rPr>
              <a:t>Gráficos.</a:t>
            </a:r>
            <a:endParaRPr lang="pt-BR" sz="2400" b="1" dirty="0">
              <a:ln w="3175">
                <a:noFill/>
              </a:ln>
              <a:solidFill>
                <a:schemeClr val="bg1"/>
              </a:solidFill>
              <a:effectLst>
                <a:outerShdw blurRad="38100" dist="38100" dir="2700000" algn="tl">
                  <a:srgbClr val="000000">
                    <a:alpha val="43137"/>
                  </a:srgbClr>
                </a:outerShdw>
              </a:effectLst>
              <a:cs typeface="Andalus" panose="02020603050405020304" pitchFamily="18" charset="-78"/>
            </a:endParaRPr>
          </a:p>
        </p:txBody>
      </p:sp>
      <p:sp>
        <p:nvSpPr>
          <p:cNvPr id="5" name="Retângulo de cantos arredondados 4"/>
          <p:cNvSpPr/>
          <p:nvPr/>
        </p:nvSpPr>
        <p:spPr>
          <a:xfrm>
            <a:off x="-65317" y="6393541"/>
            <a:ext cx="3526971" cy="185057"/>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Tree>
    <p:extLst>
      <p:ext uri="{BB962C8B-B14F-4D97-AF65-F5344CB8AC3E}">
        <p14:creationId xmlns:p14="http://schemas.microsoft.com/office/powerpoint/2010/main" val="66546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1+#ppt_w/2"/>
                                          </p:val>
                                        </p:tav>
                                        <p:tav tm="100000">
                                          <p:val>
                                            <p:strVal val="#ppt_x"/>
                                          </p:val>
                                        </p:tav>
                                      </p:tavLst>
                                    </p:anim>
                                    <p:anim calcmode="lin" valueType="num">
                                      <p:cBhvr additive="base">
                                        <p:cTn id="12" dur="1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6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47"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nvSpPr>
        <p:spPr>
          <a:xfrm>
            <a:off x="0" y="650489"/>
            <a:ext cx="9144000" cy="7662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pt-BR" sz="4400" dirty="0">
                <a:solidFill>
                  <a:schemeClr val="tx1"/>
                </a:solidFill>
                <a:cs typeface="Andalus" panose="02020603050405020304" pitchFamily="18" charset="-78"/>
              </a:rPr>
              <a:t>Faltas e Presenças</a:t>
            </a:r>
          </a:p>
          <a:p>
            <a:pPr algn="ctr">
              <a:spcBef>
                <a:spcPts val="0"/>
              </a:spcBef>
            </a:pPr>
            <a:r>
              <a:rPr lang="pt-BR" sz="5400" b="1" dirty="0">
                <a:solidFill>
                  <a:schemeClr val="tx1"/>
                </a:solidFill>
                <a:cs typeface="Andalus" panose="02020603050405020304" pitchFamily="18" charset="-78"/>
              </a:rPr>
              <a:t> </a:t>
            </a:r>
          </a:p>
        </p:txBody>
      </p:sp>
      <p:sp>
        <p:nvSpPr>
          <p:cNvPr id="5" name="Espaço Reservado para Conteúdo 2"/>
          <p:cNvSpPr>
            <a:spLocks noGrp="1"/>
          </p:cNvSpPr>
          <p:nvPr/>
        </p:nvSpPr>
        <p:spPr>
          <a:xfrm>
            <a:off x="313801" y="1525962"/>
            <a:ext cx="8596668" cy="48387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Horário de Oficina:</a:t>
            </a:r>
          </a:p>
          <a:p>
            <a:pPr lvl="1">
              <a:spcBef>
                <a:spcPts val="0"/>
              </a:spcBef>
              <a:buClr>
                <a:srgbClr val="0070C0"/>
              </a:buClr>
              <a:buFont typeface="Arial" panose="020B0604020202020204" pitchFamily="34" charset="0"/>
              <a:buChar char="•"/>
            </a:pPr>
            <a:r>
              <a:rPr lang="pt-BR" sz="2200" b="1" dirty="0">
                <a:solidFill>
                  <a:schemeClr val="tx1"/>
                </a:solidFill>
              </a:rPr>
              <a:t>Diurno</a:t>
            </a:r>
            <a:r>
              <a:rPr lang="pt-BR" sz="2200" dirty="0">
                <a:solidFill>
                  <a:schemeClr val="tx1"/>
                </a:solidFill>
              </a:rPr>
              <a:t>: </a:t>
            </a:r>
            <a:r>
              <a:rPr lang="pt-BR" sz="2200" b="1" dirty="0">
                <a:solidFill>
                  <a:schemeClr val="tx1"/>
                </a:solidFill>
              </a:rPr>
              <a:t>07:50</a:t>
            </a:r>
            <a:r>
              <a:rPr lang="pt-BR" sz="2200" dirty="0">
                <a:solidFill>
                  <a:schemeClr val="tx1"/>
                </a:solidFill>
              </a:rPr>
              <a:t> às </a:t>
            </a:r>
            <a:r>
              <a:rPr lang="pt-BR" sz="2200" b="1" dirty="0">
                <a:solidFill>
                  <a:schemeClr val="tx1"/>
                </a:solidFill>
              </a:rPr>
              <a:t>09:30</a:t>
            </a:r>
            <a:r>
              <a:rPr lang="pt-BR" sz="2200" dirty="0">
                <a:solidFill>
                  <a:schemeClr val="tx1"/>
                </a:solidFill>
              </a:rPr>
              <a:t> – </a:t>
            </a:r>
            <a:r>
              <a:rPr lang="pt-BR" sz="2200" b="1" dirty="0">
                <a:solidFill>
                  <a:schemeClr val="tx1"/>
                </a:solidFill>
              </a:rPr>
              <a:t>09:50</a:t>
            </a:r>
            <a:r>
              <a:rPr lang="pt-BR" sz="2200" dirty="0">
                <a:solidFill>
                  <a:schemeClr val="tx1"/>
                </a:solidFill>
              </a:rPr>
              <a:t> às </a:t>
            </a:r>
            <a:r>
              <a:rPr lang="pt-BR" sz="2200" b="1" dirty="0">
                <a:solidFill>
                  <a:schemeClr val="tx1"/>
                </a:solidFill>
              </a:rPr>
              <a:t>11:30</a:t>
            </a:r>
            <a:r>
              <a:rPr lang="pt-BR" sz="2200" dirty="0">
                <a:solidFill>
                  <a:schemeClr val="tx1"/>
                </a:solidFill>
              </a:rPr>
              <a:t>;</a:t>
            </a:r>
          </a:p>
          <a:p>
            <a:pPr lvl="1">
              <a:spcBef>
                <a:spcPts val="0"/>
              </a:spcBef>
              <a:buClr>
                <a:srgbClr val="0070C0"/>
              </a:buClr>
              <a:buFont typeface="Arial" panose="020B0604020202020204" pitchFamily="34" charset="0"/>
              <a:buChar char="•"/>
            </a:pPr>
            <a:r>
              <a:rPr lang="pt-BR" sz="2200" b="1" dirty="0">
                <a:solidFill>
                  <a:schemeClr val="tx1"/>
                </a:solidFill>
              </a:rPr>
              <a:t>Noturno</a:t>
            </a:r>
            <a:r>
              <a:rPr lang="pt-BR" sz="2200" dirty="0">
                <a:solidFill>
                  <a:schemeClr val="tx1"/>
                </a:solidFill>
              </a:rPr>
              <a:t>: </a:t>
            </a:r>
            <a:r>
              <a:rPr lang="pt-BR" sz="2200" b="1" dirty="0">
                <a:solidFill>
                  <a:schemeClr val="tx1"/>
                </a:solidFill>
              </a:rPr>
              <a:t>19:15</a:t>
            </a:r>
            <a:r>
              <a:rPr lang="pt-BR" sz="2200" dirty="0">
                <a:solidFill>
                  <a:schemeClr val="tx1"/>
                </a:solidFill>
              </a:rPr>
              <a:t> às </a:t>
            </a:r>
            <a:r>
              <a:rPr lang="pt-BR" sz="2200" b="1" dirty="0">
                <a:solidFill>
                  <a:schemeClr val="tx1"/>
                </a:solidFill>
              </a:rPr>
              <a:t>20:55</a:t>
            </a:r>
            <a:r>
              <a:rPr lang="pt-BR" sz="2200" dirty="0">
                <a:solidFill>
                  <a:schemeClr val="tx1"/>
                </a:solidFill>
              </a:rPr>
              <a:t> – </a:t>
            </a:r>
            <a:r>
              <a:rPr lang="pt-BR" sz="2200" b="1" dirty="0">
                <a:solidFill>
                  <a:schemeClr val="tx1"/>
                </a:solidFill>
              </a:rPr>
              <a:t>21:15</a:t>
            </a:r>
            <a:r>
              <a:rPr lang="pt-BR" sz="2200" dirty="0">
                <a:solidFill>
                  <a:schemeClr val="tx1"/>
                </a:solidFill>
              </a:rPr>
              <a:t> às </a:t>
            </a:r>
            <a:r>
              <a:rPr lang="pt-BR" sz="2200" b="1" dirty="0">
                <a:solidFill>
                  <a:schemeClr val="tx1"/>
                </a:solidFill>
              </a:rPr>
              <a:t>23:00</a:t>
            </a:r>
            <a:r>
              <a:rPr lang="pt-BR" sz="2200" dirty="0">
                <a:solidFill>
                  <a:schemeClr val="tx1"/>
                </a:solidFill>
              </a:rPr>
              <a:t>.</a:t>
            </a:r>
          </a:p>
          <a:p>
            <a:pPr>
              <a:lnSpc>
                <a:spcPct val="200000"/>
              </a:lnSpc>
              <a:spcBef>
                <a:spcPts val="600"/>
              </a:spcBef>
              <a:buClrTx/>
              <a:buFont typeface="Wingdings" panose="05000000000000000000" pitchFamily="2" charset="2"/>
              <a:buChar char="ü"/>
            </a:pPr>
            <a:r>
              <a:rPr lang="pt-BR" sz="2400" dirty="0">
                <a:solidFill>
                  <a:schemeClr val="tx1"/>
                </a:solidFill>
                <a:cs typeface="Andalus" panose="02020603050405020304" pitchFamily="18" charset="-78"/>
              </a:rPr>
              <a:t>Cada oficina equivale a </a:t>
            </a:r>
            <a:r>
              <a:rPr lang="pt-BR" sz="2400" b="1" dirty="0">
                <a:solidFill>
                  <a:schemeClr val="tx1"/>
                </a:solidFill>
                <a:cs typeface="Andalus" panose="02020603050405020304" pitchFamily="18" charset="-78"/>
              </a:rPr>
              <a:t>2</a:t>
            </a:r>
            <a:r>
              <a:rPr lang="pt-BR" sz="2400" dirty="0">
                <a:solidFill>
                  <a:schemeClr val="tx1"/>
                </a:solidFill>
                <a:cs typeface="Andalus" panose="02020603050405020304" pitchFamily="18" charset="-78"/>
              </a:rPr>
              <a:t> presenças no dia.</a:t>
            </a:r>
          </a:p>
          <a:p>
            <a:pPr>
              <a:spcBef>
                <a:spcPts val="1800"/>
              </a:spcBef>
              <a:spcAft>
                <a:spcPts val="600"/>
              </a:spcAft>
              <a:buClrTx/>
              <a:buFont typeface="Wingdings" panose="05000000000000000000" pitchFamily="2" charset="2"/>
              <a:buChar char="ü"/>
            </a:pPr>
            <a:r>
              <a:rPr lang="pt-BR" sz="2400" dirty="0">
                <a:solidFill>
                  <a:schemeClr val="tx1"/>
                </a:solidFill>
                <a:cs typeface="Andalus" panose="02020603050405020304" pitchFamily="18" charset="-78"/>
              </a:rPr>
              <a:t>A soma dos atrasos de entrada e saída de cada Oficina, podem acarretar na perda de 1 ou 2 presenças.</a:t>
            </a:r>
            <a:endParaRPr lang="pt-BR" sz="2200" dirty="0">
              <a:solidFill>
                <a:schemeClr val="tx1"/>
              </a:solidFill>
            </a:endParaRPr>
          </a:p>
          <a:p>
            <a:pPr>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Falta coletiva = Falta para todos os alunos.</a:t>
            </a:r>
          </a:p>
          <a:p>
            <a:pPr>
              <a:buClr>
                <a:srgbClr val="0070C0"/>
              </a:buClr>
              <a:buFont typeface="Wingdings" panose="05000000000000000000" pitchFamily="2" charset="2"/>
              <a:buChar char="ü"/>
            </a:pPr>
            <a:endParaRPr lang="pt-BR" dirty="0">
              <a:solidFill>
                <a:schemeClr val="tx1"/>
              </a:solidFill>
            </a:endParaRPr>
          </a:p>
          <a:p>
            <a:pPr>
              <a:buClr>
                <a:srgbClr val="0070C0"/>
              </a:buClr>
              <a:buFont typeface="Wingdings" panose="05000000000000000000" pitchFamily="2" charset="2"/>
              <a:buChar char="ü"/>
            </a:pPr>
            <a:endParaRPr lang="pt-BR" sz="3200" dirty="0">
              <a:solidFill>
                <a:schemeClr val="tx1"/>
              </a:solidFill>
              <a:cs typeface="Andalus" panose="02020603050405020304" pitchFamily="18" charset="-78"/>
            </a:endParaRPr>
          </a:p>
        </p:txBody>
      </p:sp>
      <p:grpSp>
        <p:nvGrpSpPr>
          <p:cNvPr id="2" name="Grupo 1"/>
          <p:cNvGrpSpPr/>
          <p:nvPr/>
        </p:nvGrpSpPr>
        <p:grpSpPr>
          <a:xfrm>
            <a:off x="5720361" y="1336193"/>
            <a:ext cx="4102530" cy="2609140"/>
            <a:chOff x="5720361" y="1336193"/>
            <a:chExt cx="4102530" cy="2609140"/>
          </a:xfrm>
        </p:grpSpPr>
        <p:grpSp>
          <p:nvGrpSpPr>
            <p:cNvPr id="9" name="Grupo 8"/>
            <p:cNvGrpSpPr/>
            <p:nvPr/>
          </p:nvGrpSpPr>
          <p:grpSpPr>
            <a:xfrm>
              <a:off x="5720361" y="1336193"/>
              <a:ext cx="4102530" cy="2609140"/>
              <a:chOff x="5311299" y="2524406"/>
              <a:chExt cx="4102530" cy="2609140"/>
            </a:xfrm>
          </p:grpSpPr>
          <p:pic>
            <p:nvPicPr>
              <p:cNvPr id="6" name="Imagem 5"/>
              <p:cNvPicPr>
                <a:picLocks noChangeAspect="1"/>
              </p:cNvPicPr>
              <p:nvPr/>
            </p:nvPicPr>
            <p:blipFill>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rot="168406" flipH="1">
                <a:off x="5311299" y="2524406"/>
                <a:ext cx="4102530" cy="2609140"/>
              </a:xfrm>
              <a:prstGeom prst="rect">
                <a:avLst/>
              </a:prstGeom>
            </p:spPr>
          </p:pic>
          <p:sp>
            <p:nvSpPr>
              <p:cNvPr id="7" name="CaixaDeTexto 6"/>
              <p:cNvSpPr txBox="1"/>
              <p:nvPr/>
            </p:nvSpPr>
            <p:spPr>
              <a:xfrm>
                <a:off x="6364411" y="3381531"/>
                <a:ext cx="1996305" cy="1200329"/>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pt-BR" dirty="0"/>
                  <a:t>O controle de faltas é de total responsabilidade do aluno.</a:t>
                </a:r>
              </a:p>
            </p:txBody>
          </p:sp>
          <p:sp>
            <p:nvSpPr>
              <p:cNvPr id="8" name="CaixaDeTexto 7"/>
              <p:cNvSpPr txBox="1"/>
              <p:nvPr/>
            </p:nvSpPr>
            <p:spPr>
              <a:xfrm>
                <a:off x="6683239" y="2895802"/>
                <a:ext cx="2321169" cy="461665"/>
              </a:xfrm>
              <a:prstGeom prst="rect">
                <a:avLst/>
              </a:prstGeom>
              <a:noFill/>
            </p:spPr>
            <p:txBody>
              <a:bodyPr wrap="square" rtlCol="0">
                <a:spAutoFit/>
              </a:bodyPr>
              <a:lstStyle/>
              <a:p>
                <a:r>
                  <a:rPr lang="pt-BR" sz="2400" dirty="0">
                    <a:solidFill>
                      <a:srgbClr val="FF0000"/>
                    </a:solidFill>
                    <a:effectLst>
                      <a:outerShdw blurRad="50800" dist="38100" dir="2700000" algn="tl" rotWithShape="0">
                        <a:prstClr val="black">
                          <a:alpha val="40000"/>
                        </a:prstClr>
                      </a:outerShdw>
                    </a:effectLst>
                  </a:rPr>
                  <a:t>ATENÇÃO</a:t>
                </a:r>
              </a:p>
            </p:txBody>
          </p:sp>
        </p:grpSp>
        <p:pic>
          <p:nvPicPr>
            <p:cNvPr id="10" name="Picture 2" descr="Resultado de imagem para alfinete de cortiça"/>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581026" y="1396756"/>
              <a:ext cx="381198" cy="462884"/>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9765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1"/>
          <p:cNvSpPr>
            <a:spLocks noGrp="1"/>
          </p:cNvSpPr>
          <p:nvPr/>
        </p:nvSpPr>
        <p:spPr>
          <a:xfrm>
            <a:off x="0" y="650489"/>
            <a:ext cx="9144000" cy="7662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pt-BR" sz="4400" dirty="0">
                <a:solidFill>
                  <a:schemeClr val="tx1"/>
                </a:solidFill>
                <a:cs typeface="Andalus" panose="02020603050405020304" pitchFamily="18" charset="-78"/>
              </a:rPr>
              <a:t>Faltas e Presenças</a:t>
            </a:r>
          </a:p>
          <a:p>
            <a:pPr algn="ctr">
              <a:spcBef>
                <a:spcPts val="0"/>
              </a:spcBef>
            </a:pPr>
            <a:r>
              <a:rPr lang="pt-BR" sz="5400" b="1" dirty="0">
                <a:solidFill>
                  <a:schemeClr val="tx1"/>
                </a:solidFill>
                <a:cs typeface="Andalus" panose="02020603050405020304" pitchFamily="18" charset="-78"/>
              </a:rPr>
              <a:t> </a:t>
            </a:r>
          </a:p>
        </p:txBody>
      </p:sp>
      <p:sp>
        <p:nvSpPr>
          <p:cNvPr id="5" name="Espaço Reservado para Conteúdo 2"/>
          <p:cNvSpPr>
            <a:spLocks noGrp="1"/>
          </p:cNvSpPr>
          <p:nvPr/>
        </p:nvSpPr>
        <p:spPr>
          <a:xfrm>
            <a:off x="310737" y="1525986"/>
            <a:ext cx="8596668" cy="48387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Horário de Oficina - Vespertino:</a:t>
            </a:r>
          </a:p>
          <a:p>
            <a:pPr lvl="1" algn="just">
              <a:spcBef>
                <a:spcPts val="0"/>
              </a:spcBef>
              <a:buClr>
                <a:srgbClr val="0070C0"/>
              </a:buClr>
              <a:buFont typeface="Arial" panose="020B0604020202020204" pitchFamily="34" charset="0"/>
              <a:buChar char="•"/>
            </a:pPr>
            <a:r>
              <a:rPr lang="pt-BR" sz="2200" b="1" dirty="0">
                <a:solidFill>
                  <a:schemeClr val="tx1"/>
                </a:solidFill>
              </a:rPr>
              <a:t>Enfermagem</a:t>
            </a:r>
            <a:r>
              <a:rPr lang="pt-BR" sz="2200" dirty="0">
                <a:solidFill>
                  <a:schemeClr val="tx1"/>
                </a:solidFill>
              </a:rPr>
              <a:t>: </a:t>
            </a:r>
            <a:r>
              <a:rPr lang="pt-BR" sz="2200" b="1" dirty="0">
                <a:solidFill>
                  <a:schemeClr val="tx1"/>
                </a:solidFill>
              </a:rPr>
              <a:t>14:00</a:t>
            </a:r>
            <a:r>
              <a:rPr lang="pt-BR" sz="2200" dirty="0">
                <a:solidFill>
                  <a:schemeClr val="tx1"/>
                </a:solidFill>
              </a:rPr>
              <a:t> às </a:t>
            </a:r>
            <a:r>
              <a:rPr lang="pt-BR" sz="2200" b="1" dirty="0">
                <a:solidFill>
                  <a:schemeClr val="tx1"/>
                </a:solidFill>
              </a:rPr>
              <a:t>15:40</a:t>
            </a:r>
            <a:r>
              <a:rPr lang="pt-BR" sz="2200" dirty="0">
                <a:solidFill>
                  <a:schemeClr val="tx1"/>
                </a:solidFill>
              </a:rPr>
              <a:t> – </a:t>
            </a:r>
            <a:r>
              <a:rPr lang="pt-BR" sz="2200" b="1" dirty="0">
                <a:solidFill>
                  <a:schemeClr val="tx1"/>
                </a:solidFill>
              </a:rPr>
              <a:t>16:00</a:t>
            </a:r>
            <a:r>
              <a:rPr lang="pt-BR" sz="2200" dirty="0">
                <a:solidFill>
                  <a:schemeClr val="tx1"/>
                </a:solidFill>
              </a:rPr>
              <a:t> às </a:t>
            </a:r>
            <a:r>
              <a:rPr lang="pt-BR" sz="2200" b="1" dirty="0">
                <a:solidFill>
                  <a:schemeClr val="tx1"/>
                </a:solidFill>
              </a:rPr>
              <a:t>17:40</a:t>
            </a:r>
            <a:r>
              <a:rPr lang="pt-BR" sz="2200" dirty="0">
                <a:solidFill>
                  <a:schemeClr val="tx1"/>
                </a:solidFill>
              </a:rPr>
              <a:t>;</a:t>
            </a:r>
          </a:p>
          <a:p>
            <a:pPr lvl="1" algn="just">
              <a:spcBef>
                <a:spcPts val="0"/>
              </a:spcBef>
              <a:buClr>
                <a:srgbClr val="0070C0"/>
              </a:buClr>
              <a:buFont typeface="Arial" panose="020B0604020202020204" pitchFamily="34" charset="0"/>
              <a:buChar char="•"/>
            </a:pPr>
            <a:r>
              <a:rPr lang="pt-BR" sz="2200" b="1" dirty="0">
                <a:solidFill>
                  <a:schemeClr val="tx1"/>
                </a:solidFill>
              </a:rPr>
              <a:t>Odontologia</a:t>
            </a:r>
            <a:r>
              <a:rPr lang="pt-BR" sz="2200" dirty="0">
                <a:solidFill>
                  <a:schemeClr val="tx1"/>
                </a:solidFill>
              </a:rPr>
              <a:t>: </a:t>
            </a:r>
            <a:r>
              <a:rPr lang="pt-BR" sz="2200" b="1" dirty="0">
                <a:solidFill>
                  <a:schemeClr val="tx1"/>
                </a:solidFill>
              </a:rPr>
              <a:t>13:30</a:t>
            </a:r>
            <a:r>
              <a:rPr lang="pt-BR" sz="2200" dirty="0">
                <a:solidFill>
                  <a:schemeClr val="tx1"/>
                </a:solidFill>
              </a:rPr>
              <a:t> às </a:t>
            </a:r>
            <a:r>
              <a:rPr lang="pt-BR" sz="2200" b="1" dirty="0">
                <a:solidFill>
                  <a:schemeClr val="tx1"/>
                </a:solidFill>
              </a:rPr>
              <a:t>15:10</a:t>
            </a:r>
            <a:r>
              <a:rPr lang="pt-BR" sz="2200" dirty="0">
                <a:solidFill>
                  <a:schemeClr val="tx1"/>
                </a:solidFill>
              </a:rPr>
              <a:t> – </a:t>
            </a:r>
            <a:r>
              <a:rPr lang="pt-BR" sz="2200" b="1" dirty="0">
                <a:solidFill>
                  <a:schemeClr val="tx1"/>
                </a:solidFill>
              </a:rPr>
              <a:t>15:30</a:t>
            </a:r>
            <a:r>
              <a:rPr lang="pt-BR" sz="2200" dirty="0">
                <a:solidFill>
                  <a:schemeClr val="tx1"/>
                </a:solidFill>
              </a:rPr>
              <a:t> às </a:t>
            </a:r>
            <a:r>
              <a:rPr lang="pt-BR" sz="2200" b="1" dirty="0">
                <a:solidFill>
                  <a:schemeClr val="tx1"/>
                </a:solidFill>
              </a:rPr>
              <a:t>17:10</a:t>
            </a:r>
            <a:r>
              <a:rPr lang="pt-BR" sz="2200" dirty="0">
                <a:solidFill>
                  <a:schemeClr val="tx1"/>
                </a:solidFill>
              </a:rPr>
              <a:t>.</a:t>
            </a:r>
          </a:p>
          <a:p>
            <a:pPr algn="just">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Cada oficina equivale a </a:t>
            </a:r>
            <a:r>
              <a:rPr lang="pt-BR" sz="2400" b="1" dirty="0">
                <a:solidFill>
                  <a:schemeClr val="tx1"/>
                </a:solidFill>
                <a:cs typeface="Andalus" panose="02020603050405020304" pitchFamily="18" charset="-78"/>
              </a:rPr>
              <a:t>2</a:t>
            </a:r>
            <a:r>
              <a:rPr lang="pt-BR" sz="2400" dirty="0">
                <a:solidFill>
                  <a:schemeClr val="tx1"/>
                </a:solidFill>
                <a:cs typeface="Andalus" panose="02020603050405020304" pitchFamily="18" charset="-78"/>
              </a:rPr>
              <a:t> presenças no dia.</a:t>
            </a:r>
          </a:p>
          <a:p>
            <a:pPr algn="just">
              <a:spcBef>
                <a:spcPts val="1800"/>
              </a:spcBef>
              <a:spcAft>
                <a:spcPts val="600"/>
              </a:spcAft>
              <a:buClrTx/>
              <a:buFont typeface="Wingdings" panose="05000000000000000000" pitchFamily="2" charset="2"/>
              <a:buChar char="ü"/>
            </a:pPr>
            <a:r>
              <a:rPr lang="pt-BR" sz="2400" dirty="0">
                <a:solidFill>
                  <a:schemeClr val="tx1"/>
                </a:solidFill>
                <a:cs typeface="Andalus" panose="02020603050405020304" pitchFamily="18" charset="-78"/>
              </a:rPr>
              <a:t>A soma dos atrasos de entrada e saída de cada Oficina, podem acarretar na perda de 1 ou 2 presenças.</a:t>
            </a:r>
            <a:endParaRPr lang="pt-BR" sz="2200" dirty="0">
              <a:solidFill>
                <a:schemeClr val="tx1"/>
              </a:solidFill>
            </a:endParaRPr>
          </a:p>
          <a:p>
            <a:pPr algn="just">
              <a:lnSpc>
                <a:spcPct val="20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Falta coletiva = Falta para todos os alunos.</a:t>
            </a:r>
          </a:p>
          <a:p>
            <a:pPr algn="just">
              <a:buClr>
                <a:srgbClr val="0070C0"/>
              </a:buClr>
              <a:buFont typeface="Wingdings" panose="05000000000000000000" pitchFamily="2" charset="2"/>
              <a:buChar char="ü"/>
            </a:pPr>
            <a:endParaRPr lang="pt-BR" dirty="0">
              <a:solidFill>
                <a:schemeClr val="tx1"/>
              </a:solidFill>
            </a:endParaRPr>
          </a:p>
          <a:p>
            <a:pPr algn="just">
              <a:buClr>
                <a:srgbClr val="0070C0"/>
              </a:buClr>
              <a:buFont typeface="Wingdings" panose="05000000000000000000" pitchFamily="2" charset="2"/>
              <a:buChar char="ü"/>
            </a:pPr>
            <a:endParaRPr lang="pt-BR" sz="3200" dirty="0">
              <a:solidFill>
                <a:schemeClr val="tx1"/>
              </a:solidFill>
              <a:cs typeface="Andalus" panose="02020603050405020304" pitchFamily="18" charset="-78"/>
            </a:endParaRPr>
          </a:p>
        </p:txBody>
      </p:sp>
      <p:grpSp>
        <p:nvGrpSpPr>
          <p:cNvPr id="9" name="Grupo 8"/>
          <p:cNvGrpSpPr/>
          <p:nvPr/>
        </p:nvGrpSpPr>
        <p:grpSpPr>
          <a:xfrm>
            <a:off x="5720361" y="1336193"/>
            <a:ext cx="4102530" cy="2609140"/>
            <a:chOff x="5311299" y="2524406"/>
            <a:chExt cx="4102530" cy="2609140"/>
          </a:xfrm>
        </p:grpSpPr>
        <p:pic>
          <p:nvPicPr>
            <p:cNvPr id="6" name="Imagem 5"/>
            <p:cNvPicPr>
              <a:picLocks noChangeAspect="1"/>
            </p:cNvPicPr>
            <p:nvPr/>
          </p:nvPicPr>
          <p:blipFill>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rot="168406" flipH="1">
              <a:off x="5311299" y="2524406"/>
              <a:ext cx="4102530" cy="2609140"/>
            </a:xfrm>
            <a:prstGeom prst="rect">
              <a:avLst/>
            </a:prstGeom>
          </p:spPr>
        </p:pic>
        <p:sp>
          <p:nvSpPr>
            <p:cNvPr id="7" name="CaixaDeTexto 6"/>
            <p:cNvSpPr txBox="1"/>
            <p:nvPr/>
          </p:nvSpPr>
          <p:spPr>
            <a:xfrm>
              <a:off x="6364411" y="3381531"/>
              <a:ext cx="1996305" cy="1200329"/>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pt-BR" dirty="0"/>
                <a:t>O controle de faltas é de total responsabilidade do aluno.</a:t>
              </a:r>
            </a:p>
          </p:txBody>
        </p:sp>
        <p:sp>
          <p:nvSpPr>
            <p:cNvPr id="8" name="CaixaDeTexto 7"/>
            <p:cNvSpPr txBox="1"/>
            <p:nvPr/>
          </p:nvSpPr>
          <p:spPr>
            <a:xfrm>
              <a:off x="6683239" y="2895802"/>
              <a:ext cx="2321169" cy="461665"/>
            </a:xfrm>
            <a:prstGeom prst="rect">
              <a:avLst/>
            </a:prstGeom>
            <a:noFill/>
          </p:spPr>
          <p:txBody>
            <a:bodyPr wrap="square" rtlCol="0">
              <a:spAutoFit/>
            </a:bodyPr>
            <a:lstStyle/>
            <a:p>
              <a:r>
                <a:rPr lang="pt-BR" sz="2400" dirty="0">
                  <a:solidFill>
                    <a:srgbClr val="FF0000"/>
                  </a:solidFill>
                  <a:effectLst>
                    <a:outerShdw blurRad="50800" dist="38100" dir="2700000" algn="tl" rotWithShape="0">
                      <a:prstClr val="black">
                        <a:alpha val="40000"/>
                      </a:prstClr>
                    </a:outerShdw>
                  </a:effectLst>
                </a:rPr>
                <a:t>ATENÇÃO</a:t>
              </a:r>
            </a:p>
          </p:txBody>
        </p:sp>
      </p:grpSp>
      <p:pic>
        <p:nvPicPr>
          <p:cNvPr id="10" name="Picture 2" descr="Resultado de imagem para alfinete de cortiça"/>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581026" y="1396756"/>
            <a:ext cx="381198" cy="462884"/>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11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nvSpPr>
        <p:spPr>
          <a:xfrm>
            <a:off x="0" y="650489"/>
            <a:ext cx="9144000" cy="7662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pt-BR" sz="4400" dirty="0">
                <a:solidFill>
                  <a:schemeClr val="tx1"/>
                </a:solidFill>
                <a:cs typeface="Andalus" panose="02020603050405020304" pitchFamily="18" charset="-78"/>
              </a:rPr>
              <a:t>Atestados</a:t>
            </a:r>
          </a:p>
          <a:p>
            <a:pPr algn="ctr">
              <a:spcBef>
                <a:spcPts val="0"/>
              </a:spcBef>
            </a:pPr>
            <a:r>
              <a:rPr lang="pt-BR" sz="5400" b="1" dirty="0">
                <a:solidFill>
                  <a:schemeClr val="tx1"/>
                </a:solidFill>
                <a:cs typeface="Andalus" panose="02020603050405020304" pitchFamily="18" charset="-78"/>
              </a:rPr>
              <a:t> </a:t>
            </a:r>
          </a:p>
        </p:txBody>
      </p:sp>
      <p:sp>
        <p:nvSpPr>
          <p:cNvPr id="5" name="Espaço Reservado para Conteúdo 2"/>
          <p:cNvSpPr>
            <a:spLocks noGrp="1"/>
          </p:cNvSpPr>
          <p:nvPr/>
        </p:nvSpPr>
        <p:spPr>
          <a:xfrm>
            <a:off x="3770334" y="2223942"/>
            <a:ext cx="5278811" cy="33501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Entregar o </a:t>
            </a:r>
            <a:r>
              <a:rPr lang="pt-BR" sz="2400" b="1" dirty="0">
                <a:solidFill>
                  <a:schemeClr val="tx1"/>
                </a:solidFill>
                <a:cs typeface="Andalus" panose="02020603050405020304" pitchFamily="18" charset="-78"/>
              </a:rPr>
              <a:t>original</a:t>
            </a:r>
            <a:r>
              <a:rPr lang="pt-BR" sz="2400" dirty="0">
                <a:solidFill>
                  <a:schemeClr val="tx1"/>
                </a:solidFill>
                <a:cs typeface="Andalus" panose="02020603050405020304" pitchFamily="18" charset="-78"/>
              </a:rPr>
              <a:t> na secretaria no prazo de 48 horas, a contar do primeiro dia de licença.</a:t>
            </a:r>
          </a:p>
          <a:p>
            <a:pPr algn="just">
              <a:lnSpc>
                <a:spcPct val="150000"/>
              </a:lnSpc>
              <a:spcBef>
                <a:spcPts val="0"/>
              </a:spcBef>
              <a:buClrTx/>
              <a:buFont typeface="Wingdings" panose="05000000000000000000" pitchFamily="2" charset="2"/>
              <a:buChar char="ü"/>
            </a:pPr>
            <a:r>
              <a:rPr lang="pt-BR" sz="2400" dirty="0">
                <a:solidFill>
                  <a:schemeClr val="tx1"/>
                </a:solidFill>
                <a:cs typeface="Andalus" panose="02020603050405020304" pitchFamily="18" charset="-78"/>
              </a:rPr>
              <a:t>Entregar o protocolo ao monitor no prazo de 2 semanas após o retorno às aulas. </a:t>
            </a:r>
          </a:p>
        </p:txBody>
      </p:sp>
      <p:pic>
        <p:nvPicPr>
          <p:cNvPr id="11" name="Picture 2" descr="Resultado de imagem para vigilancia de la salud"/>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2867" y="2480977"/>
            <a:ext cx="3273425" cy="2455069"/>
          </a:xfrm>
          <a:prstGeom prst="roundRect">
            <a:avLst>
              <a:gd name="adj" fmla="val 5875"/>
            </a:avLst>
          </a:prstGeom>
          <a:noFill/>
          <a:ln>
            <a:solidFill>
              <a:schemeClr val="bg1">
                <a:lumMod val="6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Retângulo 1"/>
          <p:cNvSpPr/>
          <p:nvPr/>
        </p:nvSpPr>
        <p:spPr>
          <a:xfrm>
            <a:off x="1969579" y="5574082"/>
            <a:ext cx="5084149" cy="553998"/>
          </a:xfrm>
          <a:prstGeom prst="rect">
            <a:avLst/>
          </a:prstGeom>
        </p:spPr>
        <p:txBody>
          <a:bodyPr wrap="none">
            <a:spAutoFit/>
          </a:bodyPr>
          <a:lstStyle/>
          <a:p>
            <a:pPr marL="1314450" lvl="2" indent="-457200">
              <a:lnSpc>
                <a:spcPct val="150000"/>
              </a:lnSpc>
              <a:spcBef>
                <a:spcPts val="0"/>
              </a:spcBef>
              <a:buClr>
                <a:srgbClr val="0070C0"/>
              </a:buClr>
              <a:buFont typeface="Arial" panose="020B0604020202020204" pitchFamily="34" charset="0"/>
              <a:buChar char="•"/>
            </a:pPr>
            <a:r>
              <a:rPr lang="pt-BR" sz="2000" dirty="0"/>
              <a:t>Abono máximo de 2 dias de faltas.</a:t>
            </a:r>
            <a:endParaRPr lang="pt-BR" sz="3200" dirty="0">
              <a:cs typeface="Andalus" panose="02020603050405020304" pitchFamily="18" charset="-78"/>
            </a:endParaRPr>
          </a:p>
        </p:txBody>
      </p:sp>
    </p:spTree>
    <p:extLst>
      <p:ext uri="{BB962C8B-B14F-4D97-AF65-F5344CB8AC3E}">
        <p14:creationId xmlns:p14="http://schemas.microsoft.com/office/powerpoint/2010/main" val="1804399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873456" y="1195703"/>
            <a:ext cx="7397087" cy="5402043"/>
            <a:chOff x="1105468" y="1195704"/>
            <a:chExt cx="7397087" cy="5402043"/>
          </a:xfrm>
        </p:grpSpPr>
        <p:sp>
          <p:nvSpPr>
            <p:cNvPr id="8" name="Retângulo 7"/>
            <p:cNvSpPr/>
            <p:nvPr/>
          </p:nvSpPr>
          <p:spPr>
            <a:xfrm>
              <a:off x="1105468" y="1195704"/>
              <a:ext cx="7397087" cy="5402043"/>
            </a:xfrm>
            <a:prstGeom prst="rect">
              <a:avLst/>
            </a:prstGeom>
            <a:solidFill>
              <a:schemeClr val="bg1"/>
            </a:solidFill>
            <a:ln>
              <a:solidFill>
                <a:schemeClr val="tx1">
                  <a:lumMod val="50000"/>
                  <a:lumOff val="50000"/>
                </a:schemeClr>
              </a:solidFill>
            </a:ln>
            <a:effectLst>
              <a:outerShdw blurRad="63500" sx="102000" sy="102000" algn="ctr" rotWithShape="0">
                <a:prstClr val="black">
                  <a:alpha val="40000"/>
                </a:prstClr>
              </a:outerShdw>
            </a:effectLst>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pic>
          <p:nvPicPr>
            <p:cNvPr id="12" name="Imagem 11"/>
            <p:cNvPicPr>
              <a:picLocks noChangeAspect="1"/>
            </p:cNvPicPr>
            <p:nvPr/>
          </p:nvPicPr>
          <p:blipFill rotWithShape="1">
            <a:blip r:embed="rId3" cstate="email">
              <a:extLst>
                <a:ext uri="{28A0092B-C50C-407E-A947-70E740481C1C}">
                  <a14:useLocalDpi xmlns:a14="http://schemas.microsoft.com/office/drawing/2010/main"/>
                </a:ext>
              </a:extLst>
            </a:blip>
            <a:srcRect l="1" t="398" r="132" b="141"/>
            <a:stretch/>
          </p:blipFill>
          <p:spPr>
            <a:xfrm>
              <a:off x="1486885" y="1407060"/>
              <a:ext cx="6634252" cy="4979330"/>
            </a:xfrm>
            <a:prstGeom prst="rect">
              <a:avLst/>
            </a:prstGeom>
            <a:ln w="12700">
              <a:solidFill>
                <a:schemeClr val="tx1"/>
              </a:solidFill>
            </a:ln>
          </p:spPr>
        </p:pic>
      </p:grpSp>
      <p:sp>
        <p:nvSpPr>
          <p:cNvPr id="13" name="Título 1"/>
          <p:cNvSpPr>
            <a:spLocks noGrp="1"/>
          </p:cNvSpPr>
          <p:nvPr/>
        </p:nvSpPr>
        <p:spPr>
          <a:xfrm>
            <a:off x="0" y="429470"/>
            <a:ext cx="9144000" cy="7662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pt-BR" sz="4400" dirty="0">
                <a:solidFill>
                  <a:schemeClr val="tx1"/>
                </a:solidFill>
                <a:cs typeface="Andalus" panose="02020603050405020304" pitchFamily="18" charset="-78"/>
              </a:rPr>
              <a:t>Listas de Presença</a:t>
            </a:r>
          </a:p>
          <a:p>
            <a:pPr algn="ctr">
              <a:spcBef>
                <a:spcPts val="0"/>
              </a:spcBef>
            </a:pPr>
            <a:r>
              <a:rPr lang="pt-BR" sz="5400" b="1" dirty="0">
                <a:solidFill>
                  <a:schemeClr val="tx1"/>
                </a:solidFill>
                <a:cs typeface="Andalus" panose="02020603050405020304" pitchFamily="18" charset="-78"/>
              </a:rPr>
              <a:t> </a:t>
            </a:r>
          </a:p>
        </p:txBody>
      </p:sp>
      <p:sp>
        <p:nvSpPr>
          <p:cNvPr id="2" name="Retângulo de cantos arredondados 1"/>
          <p:cNvSpPr/>
          <p:nvPr/>
        </p:nvSpPr>
        <p:spPr>
          <a:xfrm>
            <a:off x="5203938" y="2933700"/>
            <a:ext cx="858738" cy="175260"/>
          </a:xfrm>
          <a:prstGeom prst="roundRect">
            <a:avLst/>
          </a:prstGeom>
          <a:ln w="38100">
            <a:solidFill>
              <a:srgbClr val="FF0000"/>
            </a:solidFill>
          </a:ln>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cxnSp>
        <p:nvCxnSpPr>
          <p:cNvPr id="4" name="Conector de seta reta 3"/>
          <p:cNvCxnSpPr/>
          <p:nvPr/>
        </p:nvCxnSpPr>
        <p:spPr>
          <a:xfrm>
            <a:off x="3383280" y="2994660"/>
            <a:ext cx="18059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5669280" y="1851660"/>
            <a:ext cx="3387" cy="10524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16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36" y="-15240"/>
            <a:ext cx="9149035" cy="6888480"/>
          </a:xfrm>
          <a:prstGeom prst="rect">
            <a:avLst/>
          </a:prstGeom>
        </p:spPr>
      </p:pic>
      <p:grpSp>
        <p:nvGrpSpPr>
          <p:cNvPr id="12" name="Grupo 11"/>
          <p:cNvGrpSpPr/>
          <p:nvPr/>
        </p:nvGrpSpPr>
        <p:grpSpPr>
          <a:xfrm>
            <a:off x="5599797" y="152952"/>
            <a:ext cx="2934186" cy="1553473"/>
            <a:chOff x="5679282" y="255662"/>
            <a:chExt cx="2626518" cy="1553473"/>
          </a:xfrm>
        </p:grpSpPr>
        <p:sp>
          <p:nvSpPr>
            <p:cNvPr id="11" name="Retângulo 10"/>
            <p:cNvSpPr/>
            <p:nvPr/>
          </p:nvSpPr>
          <p:spPr>
            <a:xfrm>
              <a:off x="5691188" y="255662"/>
              <a:ext cx="2614612" cy="1107996"/>
            </a:xfrm>
            <a:prstGeom prst="rect">
              <a:avLst/>
            </a:prstGeom>
            <a:noFill/>
          </p:spPr>
          <p:txBody>
            <a:bodyPr wrap="square" lIns="91440" tIns="45720" rIns="91440" bIns="45720">
              <a:spAutoFit/>
            </a:bodyPr>
            <a:lstStyle/>
            <a:p>
              <a:pPr algn="ctr"/>
              <a:r>
                <a:rPr lang="pt-BR" sz="6600" spc="-150" dirty="0">
                  <a:ln w="0"/>
                  <a:solidFill>
                    <a:srgbClr val="1D7244"/>
                  </a:solidFill>
                  <a:effectLst>
                    <a:outerShdw blurRad="38100" dist="19050" dir="2700000" algn="tl" rotWithShape="0">
                      <a:schemeClr val="dk1">
                        <a:alpha val="40000"/>
                      </a:schemeClr>
                    </a:outerShdw>
                  </a:effectLst>
                </a:rPr>
                <a:t>EXCEL</a:t>
              </a:r>
              <a:endParaRPr lang="pt-BR" sz="5400" b="0" cap="none" spc="-150" dirty="0">
                <a:ln w="0"/>
                <a:solidFill>
                  <a:srgbClr val="1D7244"/>
                </a:solidFill>
                <a:effectLst>
                  <a:outerShdw blurRad="38100" dist="19050" dir="2700000" algn="tl" rotWithShape="0">
                    <a:schemeClr val="dk1">
                      <a:alpha val="40000"/>
                    </a:schemeClr>
                  </a:outerShdw>
                </a:effectLst>
              </a:endParaRPr>
            </a:p>
          </p:txBody>
        </p:sp>
        <p:sp>
          <p:nvSpPr>
            <p:cNvPr id="14" name="Retângulo 13"/>
            <p:cNvSpPr/>
            <p:nvPr/>
          </p:nvSpPr>
          <p:spPr>
            <a:xfrm>
              <a:off x="5679282" y="1162804"/>
              <a:ext cx="2614612" cy="646331"/>
            </a:xfrm>
            <a:prstGeom prst="rect">
              <a:avLst/>
            </a:prstGeom>
            <a:noFill/>
          </p:spPr>
          <p:txBody>
            <a:bodyPr wrap="square" lIns="91440" tIns="45720" rIns="91440" bIns="45720">
              <a:spAutoFit/>
            </a:bodyPr>
            <a:lstStyle/>
            <a:p>
              <a:pPr algn="ctr"/>
              <a:r>
                <a:rPr lang="pt-BR" sz="3600" dirty="0">
                  <a:ln w="0"/>
                  <a:effectLst>
                    <a:outerShdw blurRad="38100" dist="19050" dir="2700000" algn="tl" rotWithShape="0">
                      <a:schemeClr val="dk1">
                        <a:alpha val="40000"/>
                      </a:schemeClr>
                    </a:outerShdw>
                  </a:effectLst>
                </a:rPr>
                <a:t>Módulo I</a:t>
              </a:r>
              <a:endParaRPr lang="pt-BR" sz="2800" b="0" cap="none" dirty="0">
                <a:ln w="0"/>
                <a:effectLst>
                  <a:outerShdw blurRad="38100" dist="19050" dir="2700000" algn="tl" rotWithShape="0">
                    <a:schemeClr val="dk1">
                      <a:alpha val="40000"/>
                    </a:schemeClr>
                  </a:outerShdw>
                </a:effectLst>
              </a:endParaRPr>
            </a:p>
          </p:txBody>
        </p:sp>
      </p:grpSp>
      <p:sp>
        <p:nvSpPr>
          <p:cNvPr id="13" name="Retângulo 12"/>
          <p:cNvSpPr/>
          <p:nvPr/>
        </p:nvSpPr>
        <p:spPr>
          <a:xfrm>
            <a:off x="5451985" y="2967335"/>
            <a:ext cx="2922147"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Regulares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8" name="Retângulo 7"/>
          <p:cNvSpPr/>
          <p:nvPr/>
        </p:nvSpPr>
        <p:spPr>
          <a:xfrm>
            <a:off x="5115697" y="4994896"/>
            <a:ext cx="3985923" cy="523220"/>
          </a:xfrm>
          <a:prstGeom prst="rect">
            <a:avLst/>
          </a:prstGeom>
          <a:noFill/>
          <a:effectLst>
            <a:outerShdw dir="5400000" algn="ctr" rotWithShape="0">
              <a:schemeClr val="tx1"/>
            </a:outerShdw>
          </a:effectLst>
        </p:spPr>
        <p:txBody>
          <a:bodyPr wrap="square" lIns="91440" tIns="45720" rIns="91440" bIns="45720">
            <a:spAutoFit/>
          </a:bodyPr>
          <a:lstStyle/>
          <a:p>
            <a:pPr marL="457200" indent="-457200">
              <a:buFont typeface="Arial" panose="020B0604020202020204" pitchFamily="34" charset="0"/>
              <a:buChar char="•"/>
            </a:pPr>
            <a:r>
              <a:rPr lang="pt-BR" sz="2800" dirty="0" smtClean="0"/>
              <a:t>Tipos de Referência</a:t>
            </a:r>
            <a:endParaRPr lang="pt-BR" sz="2800" dirty="0"/>
          </a:p>
        </p:txBody>
      </p:sp>
      <p:sp>
        <p:nvSpPr>
          <p:cNvPr id="9" name="Retângulo 8"/>
          <p:cNvSpPr/>
          <p:nvPr/>
        </p:nvSpPr>
        <p:spPr>
          <a:xfrm>
            <a:off x="9333127" y="2259088"/>
            <a:ext cx="6734175" cy="2374528"/>
          </a:xfrm>
          <a:prstGeom prst="rect">
            <a:avLst/>
          </a:prstGeom>
          <a:solidFill>
            <a:schemeClr val="accent3"/>
          </a:solidFill>
          <a:ln>
            <a:solidFill>
              <a:schemeClr val="bg1">
                <a:lumMod val="50000"/>
              </a:schemeClr>
            </a:solidFill>
          </a:ln>
        </p:spPr>
        <p:txBody>
          <a:bodyPr vert="horz" lIns="91440" tIns="45720" rIns="91440" bIns="45720" rtlCol="0" anchor="t">
            <a:noAutofit/>
          </a:bodyPr>
          <a:lstStyle/>
          <a:p>
            <a:pPr algn="ctr"/>
            <a:r>
              <a:rPr lang="pt-BR" sz="4400" dirty="0" smtClean="0">
                <a:latin typeface="+mn-lt"/>
                <a:cs typeface="Andalus" panose="02020603050405020304" pitchFamily="18" charset="-78"/>
              </a:rPr>
              <a:t>Plano de ensino</a:t>
            </a:r>
          </a:p>
        </p:txBody>
      </p:sp>
      <p:pic>
        <p:nvPicPr>
          <p:cNvPr id="2" name="Imagem 1"/>
          <p:cNvPicPr>
            <a:picLocks noChangeAspect="1"/>
          </p:cNvPicPr>
          <p:nvPr/>
        </p:nvPicPr>
        <p:blipFill>
          <a:blip r:embed="rId4"/>
          <a:stretch>
            <a:fillRect/>
          </a:stretch>
        </p:blipFill>
        <p:spPr>
          <a:xfrm>
            <a:off x="9333127" y="3147715"/>
            <a:ext cx="6686550" cy="1485900"/>
          </a:xfrm>
          <a:prstGeom prst="rect">
            <a:avLst/>
          </a:prstGeom>
        </p:spPr>
      </p:pic>
    </p:spTree>
    <p:extLst>
      <p:ext uri="{BB962C8B-B14F-4D97-AF65-F5344CB8AC3E}">
        <p14:creationId xmlns:p14="http://schemas.microsoft.com/office/powerpoint/2010/main" val="42476899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72" y="1570971"/>
            <a:ext cx="8134777" cy="4858270"/>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6" name="Texto explicativo retangular 5"/>
          <p:cNvSpPr/>
          <p:nvPr/>
        </p:nvSpPr>
        <p:spPr>
          <a:xfrm rot="10800000">
            <a:off x="1896340" y="2575413"/>
            <a:ext cx="2904259" cy="1130479"/>
          </a:xfrm>
          <a:prstGeom prst="wedgeRectCallout">
            <a:avLst>
              <a:gd name="adj1" fmla="val 20630"/>
              <a:gd name="adj2" fmla="val 63750"/>
            </a:avLst>
          </a:prstGeom>
          <a:solidFill>
            <a:schemeClr val="bg1"/>
          </a:solidFill>
          <a:ln w="28575">
            <a:solidFill>
              <a:srgbClr val="FF0000"/>
            </a:solid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935127" y="2617628"/>
            <a:ext cx="2808808" cy="1066836"/>
          </a:xfrm>
          <a:prstGeom prst="rect">
            <a:avLst/>
          </a:prstGeom>
        </p:spPr>
      </p:pic>
      <p:sp>
        <p:nvSpPr>
          <p:cNvPr id="8" name="Retângulo 7"/>
          <p:cNvSpPr/>
          <p:nvPr/>
        </p:nvSpPr>
        <p:spPr>
          <a:xfrm>
            <a:off x="4032354" y="1713244"/>
            <a:ext cx="449211" cy="135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Título 1">
            <a:extLst>
              <a:ext uri="{FF2B5EF4-FFF2-40B4-BE49-F238E27FC236}">
                <a16:creationId xmlns="" xmlns:a16="http://schemas.microsoft.com/office/drawing/2014/main" id="{BD65696B-3B8C-49AF-8B0D-A83B19519330}"/>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Visualização</a:t>
            </a:r>
          </a:p>
        </p:txBody>
      </p:sp>
      <p:sp>
        <p:nvSpPr>
          <p:cNvPr id="12" name="Retângulo 11">
            <a:extLst>
              <a:ext uri="{FF2B5EF4-FFF2-40B4-BE49-F238E27FC236}">
                <a16:creationId xmlns="" xmlns:a16="http://schemas.microsoft.com/office/drawing/2014/main" id="{BDC2BAA2-2A1A-43C6-A603-5A194F8F0C4B}"/>
              </a:ext>
            </a:extLst>
          </p:cNvPr>
          <p:cNvSpPr/>
          <p:nvPr/>
        </p:nvSpPr>
        <p:spPr>
          <a:xfrm>
            <a:off x="2323472" y="1865617"/>
            <a:ext cx="1354224" cy="523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43521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r="15609"/>
          <a:stretch/>
        </p:blipFill>
        <p:spPr>
          <a:xfrm>
            <a:off x="616900" y="820239"/>
            <a:ext cx="7922537" cy="5606634"/>
          </a:xfrm>
          <a:prstGeom prst="rect">
            <a:avLst/>
          </a:prstGeom>
          <a:ln w="9525">
            <a:solidFill>
              <a:schemeClr val="bg1">
                <a:lumMod val="75000"/>
              </a:schemeClr>
            </a:solidFill>
          </a:ln>
          <a:effectLst>
            <a:outerShdw blurRad="50800" dist="38100" dir="2700000" algn="tl" rotWithShape="0">
              <a:prstClr val="black">
                <a:alpha val="40000"/>
              </a:prstClr>
            </a:outerShdw>
          </a:effectLst>
        </p:spPr>
      </p:pic>
      <p:sp>
        <p:nvSpPr>
          <p:cNvPr id="4" name="Retângulo 3"/>
          <p:cNvSpPr/>
          <p:nvPr/>
        </p:nvSpPr>
        <p:spPr>
          <a:xfrm>
            <a:off x="3416967" y="1419899"/>
            <a:ext cx="779812" cy="13335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p:cNvSpPr/>
          <p:nvPr/>
        </p:nvSpPr>
        <p:spPr>
          <a:xfrm>
            <a:off x="624923" y="2010449"/>
            <a:ext cx="7910200" cy="1772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p:cNvSpPr/>
          <p:nvPr/>
        </p:nvSpPr>
        <p:spPr>
          <a:xfrm rot="5400000">
            <a:off x="-1324453" y="3959824"/>
            <a:ext cx="4086226" cy="18747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p:cNvSpPr/>
          <p:nvPr/>
        </p:nvSpPr>
        <p:spPr>
          <a:xfrm>
            <a:off x="3416967" y="1219874"/>
            <a:ext cx="779812" cy="133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7"/>
          <p:cNvSpPr/>
          <p:nvPr/>
        </p:nvSpPr>
        <p:spPr>
          <a:xfrm>
            <a:off x="2687052" y="1419900"/>
            <a:ext cx="706621" cy="13334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p:cNvSpPr/>
          <p:nvPr/>
        </p:nvSpPr>
        <p:spPr>
          <a:xfrm>
            <a:off x="624923" y="1802349"/>
            <a:ext cx="7910200" cy="1776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74174" y="2749431"/>
            <a:ext cx="5647011" cy="378169"/>
          </a:xfrm>
          <a:prstGeom prst="rect">
            <a:avLst/>
          </a:prstGeom>
          <a:ln w="28575">
            <a:solidFill>
              <a:schemeClr val="bg1">
                <a:lumMod val="50000"/>
              </a:schemeClr>
            </a:solidFill>
          </a:ln>
          <a:effectLst>
            <a:outerShdw blurRad="50800" dist="38100" dir="16200000" rotWithShape="0">
              <a:prstClr val="black">
                <a:alpha val="40000"/>
              </a:prstClr>
            </a:outerShdw>
          </a:effectLst>
        </p:spPr>
      </p:pic>
      <p:sp>
        <p:nvSpPr>
          <p:cNvPr id="13" name="CaixaDeTexto 12"/>
          <p:cNvSpPr txBox="1"/>
          <p:nvPr/>
        </p:nvSpPr>
        <p:spPr>
          <a:xfrm>
            <a:off x="2542218" y="3234664"/>
            <a:ext cx="4075609" cy="715089"/>
          </a:xfrm>
          <a:prstGeom prst="roundRect">
            <a:avLst/>
          </a:prstGeom>
          <a:solidFill>
            <a:schemeClr val="bg1">
              <a:lumMod val="85000"/>
            </a:schemeClr>
          </a:solidFill>
          <a:ln w="9525">
            <a:solidFill>
              <a:schemeClr val="bg1">
                <a:lumMod val="75000"/>
              </a:schemeClr>
            </a:solidFill>
          </a:ln>
          <a:effectLst>
            <a:outerShdw blurRad="50800" dist="38100" dir="2700000" algn="tl" rotWithShape="0">
              <a:prstClr val="black">
                <a:alpha val="40000"/>
              </a:prstClr>
            </a:outerShdw>
          </a:effectLst>
        </p:spPr>
        <p:txBody>
          <a:bodyPr wrap="square" rtlCol="0">
            <a:spAutoFit/>
          </a:bodyPr>
          <a:lstStyle/>
          <a:p>
            <a:pPr algn="ctr"/>
            <a:r>
              <a:rPr lang="pt-BR" dirty="0"/>
              <a:t>A opção de régua só ficará disponível no modo de visualização </a:t>
            </a:r>
            <a:r>
              <a:rPr lang="pt-BR" b="1" dirty="0"/>
              <a:t>Layout da Página</a:t>
            </a:r>
            <a:endParaRPr lang="pt-BR" dirty="0"/>
          </a:p>
        </p:txBody>
      </p:sp>
      <p:cxnSp>
        <p:nvCxnSpPr>
          <p:cNvPr id="11" name="Conector reto 10">
            <a:extLst>
              <a:ext uri="{FF2B5EF4-FFF2-40B4-BE49-F238E27FC236}">
                <a16:creationId xmlns="" xmlns:a16="http://schemas.microsoft.com/office/drawing/2014/main" id="{B8B4F064-64EA-43B0-8F83-BA89BF85D21D}"/>
              </a:ext>
            </a:extLst>
          </p:cNvPr>
          <p:cNvCxnSpPr>
            <a:cxnSpLocks/>
          </p:cNvCxnSpPr>
          <p:nvPr/>
        </p:nvCxnSpPr>
        <p:spPr>
          <a:xfrm>
            <a:off x="853827" y="2326316"/>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 xmlns:a16="http://schemas.microsoft.com/office/drawing/2014/main" id="{1E1DDB5A-E7ED-4F83-AC79-D7186B6B7726}"/>
              </a:ext>
            </a:extLst>
          </p:cNvPr>
          <p:cNvCxnSpPr>
            <a:cxnSpLocks/>
          </p:cNvCxnSpPr>
          <p:nvPr/>
        </p:nvCxnSpPr>
        <p:spPr>
          <a:xfrm>
            <a:off x="853287" y="2471674"/>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ector reto 16">
            <a:extLst>
              <a:ext uri="{FF2B5EF4-FFF2-40B4-BE49-F238E27FC236}">
                <a16:creationId xmlns="" xmlns:a16="http://schemas.microsoft.com/office/drawing/2014/main" id="{BDF370A4-04ED-4B2E-A1C0-DDB9AD0D2E44}"/>
              </a:ext>
            </a:extLst>
          </p:cNvPr>
          <p:cNvCxnSpPr>
            <a:cxnSpLocks/>
          </p:cNvCxnSpPr>
          <p:nvPr/>
        </p:nvCxnSpPr>
        <p:spPr>
          <a:xfrm>
            <a:off x="852745" y="2617032"/>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 xmlns:a16="http://schemas.microsoft.com/office/drawing/2014/main" id="{6B31F888-F436-4E88-B708-418338E50F56}"/>
              </a:ext>
            </a:extLst>
          </p:cNvPr>
          <p:cNvCxnSpPr>
            <a:cxnSpLocks/>
          </p:cNvCxnSpPr>
          <p:nvPr/>
        </p:nvCxnSpPr>
        <p:spPr>
          <a:xfrm>
            <a:off x="852203" y="2762390"/>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 xmlns:a16="http://schemas.microsoft.com/office/drawing/2014/main" id="{F856D352-4EF1-4EEC-B43F-8AEBC9187966}"/>
              </a:ext>
            </a:extLst>
          </p:cNvPr>
          <p:cNvCxnSpPr>
            <a:cxnSpLocks/>
          </p:cNvCxnSpPr>
          <p:nvPr/>
        </p:nvCxnSpPr>
        <p:spPr>
          <a:xfrm>
            <a:off x="851661" y="2907748"/>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 xmlns:a16="http://schemas.microsoft.com/office/drawing/2014/main" id="{9B757B21-4976-4007-B2B5-320B3F5C113F}"/>
              </a:ext>
            </a:extLst>
          </p:cNvPr>
          <p:cNvCxnSpPr>
            <a:cxnSpLocks/>
          </p:cNvCxnSpPr>
          <p:nvPr/>
        </p:nvCxnSpPr>
        <p:spPr>
          <a:xfrm>
            <a:off x="851119" y="3053106"/>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 xmlns:a16="http://schemas.microsoft.com/office/drawing/2014/main" id="{3584B9F7-07AA-4A8C-97DD-DC23E1DF0986}"/>
              </a:ext>
            </a:extLst>
          </p:cNvPr>
          <p:cNvCxnSpPr>
            <a:cxnSpLocks/>
          </p:cNvCxnSpPr>
          <p:nvPr/>
        </p:nvCxnSpPr>
        <p:spPr>
          <a:xfrm>
            <a:off x="850577" y="3198464"/>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 xmlns:a16="http://schemas.microsoft.com/office/drawing/2014/main" id="{CE98D4EA-FB72-45A2-9467-9419AED8C0F6}"/>
              </a:ext>
            </a:extLst>
          </p:cNvPr>
          <p:cNvCxnSpPr>
            <a:cxnSpLocks/>
          </p:cNvCxnSpPr>
          <p:nvPr/>
        </p:nvCxnSpPr>
        <p:spPr>
          <a:xfrm>
            <a:off x="850035" y="3343822"/>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 xmlns:a16="http://schemas.microsoft.com/office/drawing/2014/main" id="{9BC35FE5-89EC-475D-9B7E-354729E60A48}"/>
              </a:ext>
            </a:extLst>
          </p:cNvPr>
          <p:cNvCxnSpPr>
            <a:cxnSpLocks/>
          </p:cNvCxnSpPr>
          <p:nvPr/>
        </p:nvCxnSpPr>
        <p:spPr>
          <a:xfrm>
            <a:off x="849493" y="3489179"/>
            <a:ext cx="3827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22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3" grpId="0" animBg="1"/>
    </p:bld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1440" tIns="45720" rIns="91440" bIns="45720" rtlCol="0" anchor="t">
        <a:noAutofit/>
      </a:bodyPr>
      <a:lstStyle>
        <a:defPPr algn="ctr">
          <a:defRPr sz="4400" dirty="0" smtClean="0">
            <a:solidFill>
              <a:srgbClr val="002060"/>
            </a:solidFill>
            <a:latin typeface="+mn-lt"/>
            <a:cs typeface="Andalus" panose="02020603050405020304" pitchFamily="18" charset="-7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3997</TotalTime>
  <Words>2556</Words>
  <Application>Microsoft Office PowerPoint</Application>
  <PresentationFormat>Apresentação na tela (4:3)</PresentationFormat>
  <Paragraphs>233</Paragraphs>
  <Slides>24</Slides>
  <Notes>24</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Andalus</vt:lpstr>
      <vt:lpstr>Arial</vt:lpstr>
      <vt:lpstr>Calibri</vt:lpstr>
      <vt:lpstr>Calibri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Thais Graca Torres;Patricia Chambal Rodriguez</dc:creator>
  <cp:lastModifiedBy>Priscila Carla de Almeida de Oliveira</cp:lastModifiedBy>
  <cp:revision>388</cp:revision>
  <dcterms:created xsi:type="dcterms:W3CDTF">2015-10-02T20:16:05Z</dcterms:created>
  <dcterms:modified xsi:type="dcterms:W3CDTF">2018-01-27T00:35:09Z</dcterms:modified>
</cp:coreProperties>
</file>