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111D-0F32-4C2F-82BF-7AF88E784EB9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B0B8-1D7C-425E-BC84-C6BCE6849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111D-0F32-4C2F-82BF-7AF88E784EB9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B0B8-1D7C-425E-BC84-C6BCE6849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17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111D-0F32-4C2F-82BF-7AF88E784EB9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B0B8-1D7C-425E-BC84-C6BCE6849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34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111D-0F32-4C2F-82BF-7AF88E784EB9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B0B8-1D7C-425E-BC84-C6BCE6849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8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111D-0F32-4C2F-82BF-7AF88E784EB9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B0B8-1D7C-425E-BC84-C6BCE6849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43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111D-0F32-4C2F-82BF-7AF88E784EB9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B0B8-1D7C-425E-BC84-C6BCE6849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111D-0F32-4C2F-82BF-7AF88E784EB9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B0B8-1D7C-425E-BC84-C6BCE6849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13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111D-0F32-4C2F-82BF-7AF88E784EB9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B0B8-1D7C-425E-BC84-C6BCE6849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5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111D-0F32-4C2F-82BF-7AF88E784EB9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B0B8-1D7C-425E-BC84-C6BCE6849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70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111D-0F32-4C2F-82BF-7AF88E784EB9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B0B8-1D7C-425E-BC84-C6BCE6849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14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111D-0F32-4C2F-82BF-7AF88E784EB9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B0B8-1D7C-425E-BC84-C6BCE6849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45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6111D-0F32-4C2F-82BF-7AF88E784EB9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BB0B8-1D7C-425E-BC84-C6BCE6849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59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39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0256" y="88763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2022-10-03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83202" y="1757595"/>
            <a:ext cx="4969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User CRUD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프로젝트 주제 선정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나만의 주제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클론 코딩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5024" y="988806"/>
            <a:ext cx="4273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차주 목표</a:t>
            </a:r>
            <a:r>
              <a:rPr lang="en-US" altLang="ko-KR" sz="3200" dirty="0" smtClean="0"/>
              <a:t>(10</a:t>
            </a:r>
            <a:r>
              <a:rPr lang="ko-KR" altLang="en-US" sz="3200" dirty="0" smtClean="0"/>
              <a:t>월 </a:t>
            </a:r>
            <a:r>
              <a:rPr lang="en-US" altLang="ko-KR" sz="3200" dirty="0" smtClean="0"/>
              <a:t>2</a:t>
            </a:r>
            <a:r>
              <a:rPr lang="ko-KR" altLang="en-US" sz="3200" dirty="0" smtClean="0"/>
              <a:t>주차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3919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39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0256" y="88762"/>
            <a:ext cx="3116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1. User CRUD </a:t>
            </a:r>
            <a:r>
              <a:rPr lang="ko-KR" altLang="en-US" sz="2400" dirty="0" smtClean="0"/>
              <a:t>만들기</a:t>
            </a:r>
            <a:endParaRPr lang="en-US" altLang="ko-KR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16373" y="727954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프로젝트 구조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542118" y="3346446"/>
            <a:ext cx="1255472" cy="1455398"/>
            <a:chOff x="2040851" y="2004906"/>
            <a:chExt cx="1255472" cy="1455398"/>
          </a:xfrm>
        </p:grpSpPr>
        <p:pic>
          <p:nvPicPr>
            <p:cNvPr id="1026" name="Picture 2" descr="1. 타임리프 - 기본 기능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6616" y="2004906"/>
              <a:ext cx="1083943" cy="1086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040851" y="3090972"/>
              <a:ext cx="1255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Thymeleaf</a:t>
              </a:r>
              <a:endParaRPr lang="ko-KR" altLang="en-US" dirty="0"/>
            </a:p>
          </p:txBody>
        </p:sp>
      </p:grpSp>
      <p:cxnSp>
        <p:nvCxnSpPr>
          <p:cNvPr id="13" name="직선 연결선 12"/>
          <p:cNvCxnSpPr/>
          <p:nvPr/>
        </p:nvCxnSpPr>
        <p:spPr>
          <a:xfrm flipH="1">
            <a:off x="9453033" y="1384300"/>
            <a:ext cx="0" cy="5029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7384" y="1558022"/>
            <a:ext cx="12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Front-End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534833" y="3274272"/>
            <a:ext cx="1363980" cy="1527572"/>
            <a:chOff x="3482340" y="1615440"/>
            <a:chExt cx="1363980" cy="1527572"/>
          </a:xfrm>
        </p:grpSpPr>
        <p:pic>
          <p:nvPicPr>
            <p:cNvPr id="16" name="Picture 4" descr="Spring] Spring Framework란? 기본 개념 핵심 정리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00" t="10287" r="32800" b="46129"/>
            <a:stretch/>
          </p:blipFill>
          <p:spPr bwMode="auto">
            <a:xfrm>
              <a:off x="3482340" y="1615440"/>
              <a:ext cx="1363980" cy="1158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3735366" y="2773680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Spring</a:t>
              </a:r>
              <a:endParaRPr lang="ko-KR" altLang="en-US" dirty="0"/>
            </a:p>
          </p:txBody>
        </p:sp>
      </p:grpSp>
      <p:pic>
        <p:nvPicPr>
          <p:cNvPr id="18" name="Picture 16" descr="post-thumbn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025" y="2951363"/>
            <a:ext cx="2077085" cy="207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연결선 18"/>
          <p:cNvCxnSpPr/>
          <p:nvPr/>
        </p:nvCxnSpPr>
        <p:spPr>
          <a:xfrm flipH="1">
            <a:off x="2337646" y="1384300"/>
            <a:ext cx="0" cy="5029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28165" y="1558022"/>
            <a:ext cx="113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Back-End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29051" y="1558022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</a:t>
            </a:r>
            <a:endParaRPr lang="ko-KR" altLang="en-US" dirty="0"/>
          </a:p>
        </p:txBody>
      </p:sp>
      <p:pic>
        <p:nvPicPr>
          <p:cNvPr id="22" name="Picture 8" descr="Maria DB 명령어 모음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2" t="14134" r="21292" b="23474"/>
          <a:stretch/>
        </p:blipFill>
        <p:spPr bwMode="auto">
          <a:xfrm>
            <a:off x="10129349" y="3564500"/>
            <a:ext cx="1214496" cy="85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post-thumbnai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374" y="5072557"/>
            <a:ext cx="3930545" cy="137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62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39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0256" y="88762"/>
            <a:ext cx="3116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1. User CRUD </a:t>
            </a:r>
            <a:r>
              <a:rPr lang="ko-KR" altLang="en-US" sz="2400" dirty="0" smtClean="0"/>
              <a:t>만들기</a:t>
            </a:r>
            <a:endParaRPr lang="en-US" altLang="ko-KR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16373" y="727954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나</a:t>
            </a:r>
            <a:r>
              <a:rPr lang="en-US" altLang="ko-KR" dirty="0" smtClean="0"/>
              <a:t>. User </a:t>
            </a:r>
            <a:r>
              <a:rPr lang="ko-KR" altLang="en-US" dirty="0" smtClean="0"/>
              <a:t>테이블 명세서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461749"/>
              </p:ext>
            </p:extLst>
          </p:nvPr>
        </p:nvGraphicFramePr>
        <p:xfrm>
          <a:off x="1716094" y="1604011"/>
          <a:ext cx="8759812" cy="4275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5411">
                  <a:extLst>
                    <a:ext uri="{9D8B030D-6E8A-4147-A177-3AD203B41FA5}">
                      <a16:colId xmlns:a16="http://schemas.microsoft.com/office/drawing/2014/main" val="381954456"/>
                    </a:ext>
                  </a:extLst>
                </a:gridCol>
                <a:gridCol w="1991264">
                  <a:extLst>
                    <a:ext uri="{9D8B030D-6E8A-4147-A177-3AD203B41FA5}">
                      <a16:colId xmlns:a16="http://schemas.microsoft.com/office/drawing/2014/main" val="1676915731"/>
                    </a:ext>
                  </a:extLst>
                </a:gridCol>
                <a:gridCol w="1179037">
                  <a:extLst>
                    <a:ext uri="{9D8B030D-6E8A-4147-A177-3AD203B41FA5}">
                      <a16:colId xmlns:a16="http://schemas.microsoft.com/office/drawing/2014/main" val="992916336"/>
                    </a:ext>
                  </a:extLst>
                </a:gridCol>
                <a:gridCol w="3144100">
                  <a:extLst>
                    <a:ext uri="{9D8B030D-6E8A-4147-A177-3AD203B41FA5}">
                      <a16:colId xmlns:a16="http://schemas.microsoft.com/office/drawing/2014/main" val="2658356963"/>
                    </a:ext>
                  </a:extLst>
                </a:gridCol>
              </a:tblGrid>
              <a:tr h="7084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테이블명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User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573146"/>
                  </a:ext>
                </a:extLst>
              </a:tr>
              <a:tr h="7084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필드명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필드설명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60428229"/>
                  </a:ext>
                </a:extLst>
              </a:tr>
              <a:tr h="708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UserNo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BIGINT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사용자 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3568950"/>
                  </a:ext>
                </a:extLst>
              </a:tr>
              <a:tr h="708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UserNm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사용자 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49259021"/>
                  </a:ext>
                </a:extLst>
              </a:tr>
              <a:tr h="708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UserId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사용자 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3064846"/>
                  </a:ext>
                </a:extLst>
              </a:tr>
              <a:tr h="73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UserPw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사용자 비밀번호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8986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89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39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0256" y="88762"/>
            <a:ext cx="3116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1. User CRUD </a:t>
            </a:r>
            <a:r>
              <a:rPr lang="ko-KR" altLang="en-US" sz="2400" dirty="0" smtClean="0"/>
              <a:t>만들기</a:t>
            </a:r>
            <a:endParaRPr lang="en-US" altLang="ko-KR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6373" y="727954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</a:t>
            </a:r>
            <a:r>
              <a:rPr lang="en-US" altLang="ko-KR" dirty="0" smtClean="0"/>
              <a:t>. User API (</a:t>
            </a:r>
            <a:r>
              <a:rPr lang="ko-KR" altLang="en-US" dirty="0" err="1" smtClean="0"/>
              <a:t>택</a:t>
            </a:r>
            <a:r>
              <a:rPr lang="ko-KR" altLang="en-US" dirty="0" smtClean="0"/>
              <a:t> </a:t>
            </a:r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86642" y="3980096"/>
            <a:ext cx="19727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2) </a:t>
            </a:r>
            <a:r>
              <a:rPr lang="ko-KR" altLang="en-US" sz="1600" dirty="0" smtClean="0"/>
              <a:t>REST</a:t>
            </a:r>
            <a:r>
              <a:rPr lang="en-US" altLang="ko-KR" sz="1600" dirty="0" err="1" smtClean="0"/>
              <a:t>ful</a:t>
            </a:r>
            <a:r>
              <a:rPr lang="ko-KR" altLang="en-US" sz="1600" dirty="0" smtClean="0"/>
              <a:t> API 방식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1386642" y="1494576"/>
            <a:ext cx="17059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1) </a:t>
            </a:r>
            <a:r>
              <a:rPr lang="ko-KR" altLang="en-US" sz="1600" dirty="0" smtClean="0"/>
              <a:t>기본 API 방식</a:t>
            </a:r>
            <a:endParaRPr lang="ko-KR" altLang="en-US" sz="16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641634"/>
              </p:ext>
            </p:extLst>
          </p:nvPr>
        </p:nvGraphicFramePr>
        <p:xfrm>
          <a:off x="1815557" y="1908063"/>
          <a:ext cx="3702899" cy="17189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605">
                  <a:extLst>
                    <a:ext uri="{9D8B030D-6E8A-4147-A177-3AD203B41FA5}">
                      <a16:colId xmlns:a16="http://schemas.microsoft.com/office/drawing/2014/main" val="4114992929"/>
                    </a:ext>
                  </a:extLst>
                </a:gridCol>
                <a:gridCol w="710352">
                  <a:extLst>
                    <a:ext uri="{9D8B030D-6E8A-4147-A177-3AD203B41FA5}">
                      <a16:colId xmlns:a16="http://schemas.microsoft.com/office/drawing/2014/main" val="4096865359"/>
                    </a:ext>
                  </a:extLst>
                </a:gridCol>
                <a:gridCol w="1103313">
                  <a:extLst>
                    <a:ext uri="{9D8B030D-6E8A-4147-A177-3AD203B41FA5}">
                      <a16:colId xmlns:a16="http://schemas.microsoft.com/office/drawing/2014/main" val="4187394455"/>
                    </a:ext>
                  </a:extLst>
                </a:gridCol>
                <a:gridCol w="1012629">
                  <a:extLst>
                    <a:ext uri="{9D8B030D-6E8A-4147-A177-3AD203B41FA5}">
                      <a16:colId xmlns:a16="http://schemas.microsoft.com/office/drawing/2014/main" val="329290417"/>
                    </a:ext>
                  </a:extLst>
                </a:gridCol>
              </a:tblGrid>
              <a:tr h="34143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Method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Path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parameter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18573965"/>
                  </a:ext>
                </a:extLst>
              </a:tr>
              <a:tr h="3532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/user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 smtClean="0">
                          <a:effectLst/>
                        </a:rPr>
                        <a:t>UserId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87970552"/>
                  </a:ext>
                </a:extLst>
              </a:tr>
              <a:tr h="3414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삽입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/user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UserDto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59172379"/>
                  </a:ext>
                </a:extLst>
              </a:tr>
              <a:tr h="3414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업데이트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/user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UserDto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3392954"/>
                  </a:ext>
                </a:extLst>
              </a:tr>
              <a:tr h="3414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삭제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Delete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/user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UserNo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6498229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135735"/>
              </p:ext>
            </p:extLst>
          </p:nvPr>
        </p:nvGraphicFramePr>
        <p:xfrm>
          <a:off x="1815557" y="4437784"/>
          <a:ext cx="3702900" cy="1721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605">
                  <a:extLst>
                    <a:ext uri="{9D8B030D-6E8A-4147-A177-3AD203B41FA5}">
                      <a16:colId xmlns:a16="http://schemas.microsoft.com/office/drawing/2014/main" val="3736676823"/>
                    </a:ext>
                  </a:extLst>
                </a:gridCol>
                <a:gridCol w="710352">
                  <a:extLst>
                    <a:ext uri="{9D8B030D-6E8A-4147-A177-3AD203B41FA5}">
                      <a16:colId xmlns:a16="http://schemas.microsoft.com/office/drawing/2014/main" val="2287140979"/>
                    </a:ext>
                  </a:extLst>
                </a:gridCol>
                <a:gridCol w="1103313">
                  <a:extLst>
                    <a:ext uri="{9D8B030D-6E8A-4147-A177-3AD203B41FA5}">
                      <a16:colId xmlns:a16="http://schemas.microsoft.com/office/drawing/2014/main" val="1686576554"/>
                    </a:ext>
                  </a:extLst>
                </a:gridCol>
                <a:gridCol w="1012630">
                  <a:extLst>
                    <a:ext uri="{9D8B030D-6E8A-4147-A177-3AD203B41FA5}">
                      <a16:colId xmlns:a16="http://schemas.microsoft.com/office/drawing/2014/main" val="61465856"/>
                    </a:ext>
                  </a:extLst>
                </a:gridCol>
              </a:tblGrid>
              <a:tr h="34431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Method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Path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parameter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025257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/user/get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 smtClean="0">
                          <a:effectLst/>
                        </a:rPr>
                        <a:t>UserId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2228961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삽입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/user/insert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UserDto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79536629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업데이트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/user/update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UserDto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18564138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삭제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/user/del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UserNo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362700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105227" y="2107930"/>
            <a:ext cx="3252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특정 사용자 번호로 조회 및 삭제 가능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96659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646" y="1717740"/>
            <a:ext cx="571500" cy="5238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39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0256" y="88762"/>
            <a:ext cx="3116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1. User CRUD </a:t>
            </a:r>
            <a:r>
              <a:rPr lang="ko-KR" altLang="en-US" sz="2400" dirty="0" smtClean="0"/>
              <a:t>만들기</a:t>
            </a:r>
            <a:endParaRPr lang="en-US" altLang="ko-KR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6373" y="727954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화면 구현 예상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53342"/>
              </p:ext>
            </p:extLst>
          </p:nvPr>
        </p:nvGraphicFramePr>
        <p:xfrm>
          <a:off x="2354685" y="1860445"/>
          <a:ext cx="4669792" cy="3137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2627">
                  <a:extLst>
                    <a:ext uri="{9D8B030D-6E8A-4147-A177-3AD203B41FA5}">
                      <a16:colId xmlns:a16="http://schemas.microsoft.com/office/drawing/2014/main" val="3034017676"/>
                    </a:ext>
                  </a:extLst>
                </a:gridCol>
                <a:gridCol w="1302627">
                  <a:extLst>
                    <a:ext uri="{9D8B030D-6E8A-4147-A177-3AD203B41FA5}">
                      <a16:colId xmlns:a16="http://schemas.microsoft.com/office/drawing/2014/main" val="1163230993"/>
                    </a:ext>
                  </a:extLst>
                </a:gridCol>
                <a:gridCol w="2064538">
                  <a:extLst>
                    <a:ext uri="{9D8B030D-6E8A-4147-A177-3AD203B41FA5}">
                      <a16:colId xmlns:a16="http://schemas.microsoft.com/office/drawing/2014/main" val="1058076581"/>
                    </a:ext>
                  </a:extLst>
                </a:gridCol>
              </a:tblGrid>
              <a:tr h="3137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검색조건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아이디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8789808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079123"/>
              </p:ext>
            </p:extLst>
          </p:nvPr>
        </p:nvGraphicFramePr>
        <p:xfrm>
          <a:off x="2354685" y="2818444"/>
          <a:ext cx="7482630" cy="33656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6526">
                  <a:extLst>
                    <a:ext uri="{9D8B030D-6E8A-4147-A177-3AD203B41FA5}">
                      <a16:colId xmlns:a16="http://schemas.microsoft.com/office/drawing/2014/main" val="2177622590"/>
                    </a:ext>
                  </a:extLst>
                </a:gridCol>
                <a:gridCol w="1496526">
                  <a:extLst>
                    <a:ext uri="{9D8B030D-6E8A-4147-A177-3AD203B41FA5}">
                      <a16:colId xmlns:a16="http://schemas.microsoft.com/office/drawing/2014/main" val="4170658397"/>
                    </a:ext>
                  </a:extLst>
                </a:gridCol>
                <a:gridCol w="1496526">
                  <a:extLst>
                    <a:ext uri="{9D8B030D-6E8A-4147-A177-3AD203B41FA5}">
                      <a16:colId xmlns:a16="http://schemas.microsoft.com/office/drawing/2014/main" val="1818915449"/>
                    </a:ext>
                  </a:extLst>
                </a:gridCol>
                <a:gridCol w="1496526">
                  <a:extLst>
                    <a:ext uri="{9D8B030D-6E8A-4147-A177-3AD203B41FA5}">
                      <a16:colId xmlns:a16="http://schemas.microsoft.com/office/drawing/2014/main" val="4091664147"/>
                    </a:ext>
                  </a:extLst>
                </a:gridCol>
                <a:gridCol w="1496526">
                  <a:extLst>
                    <a:ext uri="{9D8B030D-6E8A-4147-A177-3AD203B41FA5}">
                      <a16:colId xmlns:a16="http://schemas.microsoft.com/office/drawing/2014/main" val="439882067"/>
                    </a:ext>
                  </a:extLst>
                </a:gridCol>
              </a:tblGrid>
              <a:tr h="4808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비밀번호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0212594"/>
                  </a:ext>
                </a:extLst>
              </a:tr>
              <a:tr h="4808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홍길동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 smtClean="0">
                          <a:effectLst/>
                        </a:rPr>
                        <a:t>hgd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 smtClean="0">
                          <a:effectLst/>
                        </a:rPr>
                        <a:t>qwer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!@345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9958743"/>
                  </a:ext>
                </a:extLst>
              </a:tr>
              <a:tr h="4808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19741601"/>
                  </a:ext>
                </a:extLst>
              </a:tr>
              <a:tr h="4808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5196972"/>
                  </a:ext>
                </a:extLst>
              </a:tr>
              <a:tr h="4808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3324029"/>
                  </a:ext>
                </a:extLst>
              </a:tr>
              <a:tr h="4808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8704955"/>
                  </a:ext>
                </a:extLst>
              </a:tr>
              <a:tr h="4808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71447095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007354" y="3447622"/>
            <a:ext cx="216758" cy="2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07354" y="3931915"/>
            <a:ext cx="216758" cy="2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99102" y="4392868"/>
            <a:ext cx="216758" cy="2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99102" y="4877161"/>
            <a:ext cx="216758" cy="2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99102" y="5338114"/>
            <a:ext cx="216758" cy="2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993813" y="5843632"/>
            <a:ext cx="216758" cy="2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007354" y="2963329"/>
            <a:ext cx="216758" cy="2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589" y="1831604"/>
            <a:ext cx="447675" cy="3714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125582" y="21742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조회</a:t>
            </a:r>
            <a:endParaRPr lang="ko-KR" altLang="en-US" sz="105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6596" y="1831604"/>
            <a:ext cx="400050" cy="37147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633369" y="218193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저장</a:t>
            </a:r>
            <a:endParaRPr lang="ko-KR" altLang="en-US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8108344" y="218276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삭제</a:t>
            </a:r>
            <a:endParaRPr lang="ko-KR" altLang="en-US" sz="1050" dirty="0"/>
          </a:p>
        </p:txBody>
      </p:sp>
      <p:sp>
        <p:nvSpPr>
          <p:cNvPr id="24" name="1/2 액자 23"/>
          <p:cNvSpPr/>
          <p:nvPr/>
        </p:nvSpPr>
        <p:spPr>
          <a:xfrm rot="13875283">
            <a:off x="3055080" y="3246727"/>
            <a:ext cx="221248" cy="336508"/>
          </a:xfrm>
          <a:prstGeom prst="halfFrame">
            <a:avLst>
              <a:gd name="adj1" fmla="val 22207"/>
              <a:gd name="adj2" fmla="val 179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72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39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0256" y="88762"/>
            <a:ext cx="3211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프로젝트 주제 선정</a:t>
            </a:r>
            <a:endParaRPr lang="en-US" altLang="ko-KR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19200" y="1737181"/>
            <a:ext cx="502092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나만의 주제 선정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무엇을 만들고 싶은지 정하기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나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클론 코딩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기존의 어떤 페이지를 만들 것인지 정하기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991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204</Words>
  <Application>Microsoft Office PowerPoint</Application>
  <PresentationFormat>와이드스크린</PresentationFormat>
  <Paragraphs>132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한동곤</dc:creator>
  <cp:lastModifiedBy>한동곤</cp:lastModifiedBy>
  <cp:revision>8</cp:revision>
  <dcterms:created xsi:type="dcterms:W3CDTF">2022-10-03T12:06:01Z</dcterms:created>
  <dcterms:modified xsi:type="dcterms:W3CDTF">2022-10-03T12:43:06Z</dcterms:modified>
</cp:coreProperties>
</file>