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0" r:id="rId1"/>
    <p:sldMasterId id="2147484034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4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4DF47B5-469D-EA47-90B3-9395E223B0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3E86C1-123D-D447-BFFF-71371DE73C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F99188-F143-404A-BF25-74BB3E4EF28A}" type="datetimeFigureOut">
              <a:rPr lang="ko-KR" altLang="en-US"/>
              <a:pPr>
                <a:defRPr/>
              </a:pPr>
              <a:t>2019. 6. 3.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C3FDD8BF-C030-D04F-9C74-FDFF8FA2F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DABC55E-58D7-DC4E-8A5C-405ACFAB4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C597A-71A8-D44C-92E2-DACE1031C9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0C9C4-189D-7041-8B44-37E1A145F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fld id="{E78A3E80-85BC-8740-8410-22B6133D85A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C08629-B29E-3A45-8BC1-E2CD775B35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EB0C9-0144-5D4F-895A-139E1475B31F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F21A4D-5155-2749-A339-A3D7B7EBA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912B80-F027-4D45-A55F-B6AF902F5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D89A9-3F9E-3948-BD29-EC4466F5B91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5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3817F4-4B69-6946-938E-F46453693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EF353-536C-7048-8566-ED58AFEAF219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1B774D-E30B-104F-95F2-3FCF806C9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721CD1-F8F5-1644-8326-30A64AA474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DFFC3-C055-B049-8866-6CE8A90C1B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74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32C9AB-B4F7-0345-9366-38FD4AF04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BB970-3949-074D-877E-2A85D3778483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D46A2F-91FC-924C-A4D2-21B22EC62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88831F-1DAA-F84A-A48C-CB123B0CDE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D63FA-0880-A54E-991A-202F0EB218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21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3EB0C9-0144-5D4F-895A-139E1475B31F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89A9-3F9E-3948-BD29-EC4466F5B91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782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7812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108DD9-1024-7B43-B529-E25C7DEE5DDA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842-F83A-1847-9B3C-18211A827EF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02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846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356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6C908-6169-0A45-BD2E-458A5212531D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C07F-0B2E-EE43-8032-552FCBD8535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834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1E01D-BF4E-6A47-BB8E-B2F7D8B0FA28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B9F-C065-BD43-9772-A5C7E48E315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755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996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568BF4-FF96-8E49-B678-F84BC4A4B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1EAF-D24A-BE4E-8625-F77EB38E1F39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AED3D4-272E-F646-9B41-7199E948DD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FD666A-8B8D-4647-838E-5B39750C2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C89FD-9BCA-C948-BAC6-E7620909838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518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8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891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184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584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616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986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8981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638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301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AB1EAF-D24A-BE4E-8625-F77EB38E1F39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89FD-9BCA-C948-BAC6-E7620909838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35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9F981E-8A9B-7A40-8C8A-C143EEBC5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08DD9-1024-7B43-B529-E25C7DEE5DDA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DB983F-EEF4-864F-83ED-A4300ABFBE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5B224C-032E-894A-8045-C614D0870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C3842-F83A-1847-9B3C-18211A827E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45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CA39A-9FE9-9947-9EED-FBEA50E3B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BE044-4BB4-634F-8F45-6BC3C38953E2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6A0B9-E844-244C-B409-0EFECEB52F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1D76E-6385-F04A-8FA2-50CD06F41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811A3-6701-CD44-9AAB-E95F921B504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935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FCF5AB-C57C-CC40-870F-4102DBC8BA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6AFDE-CF19-7F4A-9EDB-D72A5AC2053D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AFACE3-57CB-124F-AE25-C58CFF86EB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4E5C2A-68C6-5E4D-A450-E6B08AAAAE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17EE6-3503-4E4E-A0E2-A0778AF76D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6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1AA5FA-32EB-F046-9D6A-970AE16F3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6C908-6169-0A45-BD2E-458A5212531D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AD103F-E8B6-F347-B51E-0DFDD617E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60E330-F758-044E-B7D1-B8F4F518D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1C07F-0B2E-EE43-8032-552FCBD8535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6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4BAC032-3652-BD4E-AAE5-02844BE4C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1E01D-BF4E-6A47-BB8E-B2F7D8B0FA28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B09979-76F7-A54C-A9B9-3CA66BBE32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719D7A3-DA54-8041-A36F-5D19602324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7DB9F-C065-BD43-9772-A5C7E48E315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74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2FD1D-722F-AD4C-8907-4A9EFD92E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6FA4-8593-DD4E-9EA3-72F992C75EB0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24601-91B2-9F44-86FF-ACB5600C0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B202D-95EB-6D45-8F17-6D17705113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8628CC-E59A-E344-A20D-380A1CD6FF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39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C6A2C-AB1A-8848-AD98-2028018E7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75613-C251-A84C-8DC9-8C0C03DB4FE3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B428F-70F3-8C47-AC5C-D4A372EAA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4C1DC-2231-6945-A5BF-A2ADF49C4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15ECB-D0E6-F046-BDDA-8C4C022426F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8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8F12F4-A441-D747-8B98-0DD276C8D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B15F26-16C6-FA41-A1AD-38CFFB420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4EB61862-65B5-E446-9517-331D24D665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latin typeface="Gill Sans MT" pitchFamily="34" charset="0"/>
                <a:ea typeface="HY엽서L" pitchFamily="18" charset="-127"/>
              </a:defRPr>
            </a:lvl1pPr>
          </a:lstStyle>
          <a:p>
            <a:pPr>
              <a:defRPr/>
            </a:pPr>
            <a:fld id="{0B6F5404-6B4D-5E4E-A438-8986F4BCA2B1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05EA6AC2-538E-C94A-898E-09CB224E35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latin typeface="Gill Sans MT" pitchFamily="34" charset="0"/>
                <a:ea typeface="HY엽서L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68251841-1146-114F-9475-AEEF47B60E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Gill Sans MT" panose="020B0502020104020203" pitchFamily="34" charset="0"/>
                <a:ea typeface="HY엽서L" pitchFamily="18" charset="-127"/>
              </a:defRPr>
            </a:lvl1pPr>
          </a:lstStyle>
          <a:p>
            <a:fld id="{7EEF9B81-2B63-1F4F-926B-DDB01A697B0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6F5404-6B4D-5E4E-A438-8986F4BCA2B1}" type="datetime1">
              <a:rPr lang="ko-KR" altLang="en-US" smtClean="0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EF9B81-2B63-1F4F-926B-DDB01A697B0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84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225C09-5073-6D43-AF45-F6828940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chap01.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데이터베이스란 무엇인가</a:t>
            </a: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?</a:t>
            </a:r>
            <a:endParaRPr lang="ko-KR" altLang="en-US" dirty="0">
              <a:solidFill>
                <a:schemeClr val="tx2">
                  <a:satMod val="130000"/>
                </a:schemeClr>
              </a:solidFill>
              <a:latin typeface="+mj-ea"/>
            </a:endParaRPr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E7564665-10B5-2045-860C-A72F2616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 dirty="0"/>
              <a:t>데이터베이스의 정의</a:t>
            </a:r>
            <a:endParaRPr lang="en-US" altLang="ko-KR" dirty="0"/>
          </a:p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 dirty="0"/>
              <a:t>데이터베이스의 </a:t>
            </a:r>
            <a:r>
              <a:rPr lang="ko-KR" altLang="en-US" dirty="0" err="1"/>
              <a:t>구축목적</a:t>
            </a:r>
            <a:endParaRPr lang="en-US" altLang="ko-KR" dirty="0"/>
          </a:p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 dirty="0"/>
              <a:t>데이터베이스의 특징</a:t>
            </a:r>
            <a:endParaRPr lang="en-US" altLang="ko-KR" dirty="0"/>
          </a:p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 dirty="0"/>
              <a:t>데이터 모델</a:t>
            </a:r>
          </a:p>
        </p:txBody>
      </p:sp>
      <p:sp>
        <p:nvSpPr>
          <p:cNvPr id="10243" name="슬라이드 번호 개체 틀 5">
            <a:extLst>
              <a:ext uri="{FF2B5EF4-FFF2-40B4-BE49-F238E27FC236}">
                <a16:creationId xmlns:a16="http://schemas.microsoft.com/office/drawing/2014/main" id="{053D4793-9501-8C43-BE26-F64A791E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8B9A8F6-415A-194A-9891-F5D2C2A0E11A}" type="slidenum">
              <a:rPr kumimoji="0" lang="ko-KR" altLang="en-US"/>
              <a:pPr eaLnBrk="1" hangingPunct="1"/>
              <a:t>1</a:t>
            </a:fld>
            <a:endParaRPr kumimoji="0"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>
            <a:extLst>
              <a:ext uri="{FF2B5EF4-FFF2-40B4-BE49-F238E27FC236}">
                <a16:creationId xmlns:a16="http://schemas.microsoft.com/office/drawing/2014/main" id="{C6746A7F-0F31-004E-AD9E-B644BD131F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00100" y="0"/>
            <a:ext cx="7499350" cy="7647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ffectLst/>
                <a:latin typeface="+mj-ea"/>
              </a:rPr>
              <a:t>2. </a:t>
            </a:r>
            <a:r>
              <a:rPr lang="ko-KR" altLang="en-US" dirty="0">
                <a:effectLst/>
                <a:latin typeface="+mj-ea"/>
              </a:rPr>
              <a:t>데이터 언어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A746E38-4160-0C4D-A6A8-76C4AFA8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499350" cy="48006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(DDL)</a:t>
            </a:r>
          </a:p>
          <a:p>
            <a:pPr lvl="1"/>
            <a:r>
              <a:rPr lang="en-US" altLang="ko-KR" dirty="0"/>
              <a:t>CREATE, ALTER, DROP, TRUNCATE,</a:t>
            </a:r>
          </a:p>
          <a:p>
            <a:pPr lvl="1"/>
            <a:r>
              <a:rPr lang="en-US" altLang="ko-KR" dirty="0"/>
              <a:t>RENAME, COMMENT</a:t>
            </a:r>
          </a:p>
          <a:p>
            <a:pPr lvl="1">
              <a:buFont typeface="Verdana" panose="020B0604030504040204" pitchFamily="34" charset="0"/>
              <a:buNone/>
            </a:pP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(DML)</a:t>
            </a:r>
          </a:p>
          <a:p>
            <a:pPr lvl="1"/>
            <a:r>
              <a:rPr lang="en-US" altLang="ko-KR" dirty="0"/>
              <a:t>INSERT, UPDATE, DELETE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(DCL)</a:t>
            </a:r>
          </a:p>
          <a:p>
            <a:pPr lvl="1"/>
            <a:r>
              <a:rPr lang="en-US" altLang="ko-KR" dirty="0"/>
              <a:t>GRANT, REVOKE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6155B62-5A58-C04F-8CF1-CA8C19D55D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56288" y="-8704"/>
            <a:ext cx="7773338" cy="79425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ffectLst/>
                <a:latin typeface="+mj-ea"/>
              </a:rPr>
              <a:t>3. </a:t>
            </a:r>
            <a:r>
              <a:rPr lang="ko-KR" altLang="en-US" dirty="0">
                <a:effectLst/>
                <a:latin typeface="+mj-ea"/>
              </a:rPr>
              <a:t>사용자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2A6EECB-28C8-BA4B-B3C7-827D5512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49" y="1484784"/>
            <a:ext cx="7773339" cy="3424107"/>
          </a:xfrm>
        </p:spPr>
        <p:txBody>
          <a:bodyPr>
            <a:normAutofit/>
          </a:bodyPr>
          <a:lstStyle/>
          <a:p>
            <a:r>
              <a:rPr lang="ko-KR" altLang="en-US" dirty="0"/>
              <a:t>일반 사용자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dirty="0"/>
              <a:t>일반 단말기에서 </a:t>
            </a:r>
            <a:r>
              <a:rPr lang="ko-KR" altLang="en-US" dirty="0" err="1"/>
              <a:t>질의어를</a:t>
            </a:r>
            <a:r>
              <a:rPr lang="ko-KR" altLang="en-US" dirty="0"/>
              <a:t> 사용하는 사용자</a:t>
            </a:r>
            <a:endParaRPr lang="en-US" altLang="ko-KR" dirty="0"/>
          </a:p>
          <a:p>
            <a:pPr lvl="1">
              <a:buFont typeface="Verdana" panose="020B0604030504040204" pitchFamily="34" charset="0"/>
              <a:buNone/>
            </a:pPr>
            <a:endParaRPr lang="ko-KR" altLang="en-US" dirty="0"/>
          </a:p>
          <a:p>
            <a:r>
              <a:rPr lang="ko-KR" altLang="en-US" dirty="0"/>
              <a:t>응용 프로그래머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dirty="0"/>
              <a:t>호스트 프로그래밍 언어로 프로그램 작성</a:t>
            </a:r>
            <a:r>
              <a:rPr lang="en-US" altLang="ko-KR" dirty="0"/>
              <a:t>,</a:t>
            </a:r>
            <a:r>
              <a:rPr lang="ko-KR" altLang="en-US" dirty="0"/>
              <a:t>프로그래밍 속에 명령어 삽입</a:t>
            </a:r>
            <a:endParaRPr lang="en-US" altLang="ko-KR" dirty="0"/>
          </a:p>
          <a:p>
            <a:pPr lvl="1">
              <a:buFont typeface="Verdana" panose="020B0604030504040204" pitchFamily="34" charset="0"/>
              <a:buNone/>
            </a:pPr>
            <a:endParaRPr lang="ko-KR" altLang="en-US" dirty="0"/>
          </a:p>
          <a:p>
            <a:r>
              <a:rPr lang="ko-KR" altLang="en-US" dirty="0"/>
              <a:t>데이터베이스 관리자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dirty="0"/>
              <a:t>데이터를 관리하기 위해 데이터베이스 시스템을 사용하는 사용자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1249122-BB15-B145-80D7-5A597FD82D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0431" y="204784"/>
            <a:ext cx="7773338" cy="79425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ffectLst/>
                <a:latin typeface="+mj-ea"/>
              </a:rPr>
              <a:t>4. </a:t>
            </a:r>
            <a:r>
              <a:rPr lang="ko-KR" altLang="en-US" dirty="0">
                <a:effectLst/>
                <a:latin typeface="+mj-ea"/>
              </a:rPr>
              <a:t>데이터베이스 관리 시스템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B6551B14-3F25-1848-9792-F2936B02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 실행 절차</a:t>
            </a:r>
          </a:p>
          <a:p>
            <a:endParaRPr lang="ko-KR" altLang="en-US"/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E58CC127-0FE5-E94B-838D-2D919F6B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885825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직사각형 5">
            <a:extLst>
              <a:ext uri="{FF2B5EF4-FFF2-40B4-BE49-F238E27FC236}">
                <a16:creationId xmlns:a16="http://schemas.microsoft.com/office/drawing/2014/main" id="{CCDF26AF-27B3-934B-8228-08A91720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" y="4357688"/>
            <a:ext cx="90011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dirty="0"/>
              <a:t>① 사용자가 </a:t>
            </a:r>
            <a:r>
              <a:rPr lang="en-US" altLang="ko-KR" dirty="0"/>
              <a:t>DBMS</a:t>
            </a:r>
            <a:r>
              <a:rPr lang="ko-KR" altLang="en-US" dirty="0"/>
              <a:t>에 데이터베이스 언어로 저장된 데이터베이스의 자료를 요청</a:t>
            </a:r>
            <a:endParaRPr lang="en-US" altLang="ko-KR" dirty="0"/>
          </a:p>
          <a:p>
            <a:pPr eaLnBrk="1" hangingPunct="1">
              <a:lnSpc>
                <a:spcPct val="200000"/>
              </a:lnSpc>
            </a:pPr>
            <a:r>
              <a:rPr lang="ko-KR" altLang="en-US" dirty="0"/>
              <a:t>② </a:t>
            </a:r>
            <a:r>
              <a:rPr lang="en-US" altLang="ko-KR" dirty="0"/>
              <a:t>DBMS </a:t>
            </a:r>
            <a:r>
              <a:rPr lang="ko-KR" altLang="en-US" dirty="0"/>
              <a:t>저장된 데이터베이스에 접근하여 처리한 후 결과 보냄</a:t>
            </a:r>
          </a:p>
          <a:p>
            <a:pPr eaLnBrk="1" hangingPunct="1">
              <a:lnSpc>
                <a:spcPct val="200000"/>
              </a:lnSpc>
            </a:pPr>
            <a:r>
              <a:rPr lang="ko-KR" altLang="en-US" dirty="0"/>
              <a:t>③ 사용자에게 처리된 결과를 사용자가 이해 가능한 언어로 변환하여 보내줌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4595628-4809-494B-8857-B9D77B0386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7544" y="-10751"/>
            <a:ext cx="7773338" cy="99147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ffectLst/>
                <a:latin typeface="+mj-ea"/>
              </a:rPr>
              <a:t>5. </a:t>
            </a:r>
            <a:r>
              <a:rPr lang="ko-KR" altLang="en-US" dirty="0">
                <a:effectLst/>
                <a:latin typeface="+mj-ea"/>
              </a:rPr>
              <a:t>데이터베이스 관리자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E9625F3-7D7E-254A-908B-81FAF3BE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22" y="1124744"/>
            <a:ext cx="7773339" cy="5112568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1800" dirty="0"/>
              <a:t>데이터베이스 설계와 운영 관리 업무</a:t>
            </a:r>
            <a:endParaRPr lang="en-US" altLang="ko-KR" sz="18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600" dirty="0"/>
              <a:t>데이터베이스 구성요소 결정</a:t>
            </a:r>
            <a:endParaRPr lang="en-US" altLang="ko-KR" sz="16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600" dirty="0"/>
              <a:t>스키마 정의 및 저장구조와 접근 방법 설정</a:t>
            </a:r>
            <a:endParaRPr lang="en-US" altLang="ko-KR" sz="16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600" dirty="0"/>
              <a:t>보안 및 권한 설정</a:t>
            </a:r>
            <a:endParaRPr lang="en-US" altLang="ko-KR" sz="16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600" dirty="0"/>
              <a:t>백업</a:t>
            </a:r>
            <a:r>
              <a:rPr lang="en-US" altLang="ko-KR" sz="1600" dirty="0"/>
              <a:t>, </a:t>
            </a:r>
            <a:r>
              <a:rPr lang="ko-KR" altLang="en-US" sz="1600" dirty="0"/>
              <a:t>복구 절차 수립</a:t>
            </a:r>
            <a:endParaRPr lang="en-US" altLang="ko-KR" sz="16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600" dirty="0"/>
              <a:t>최상의 성능</a:t>
            </a:r>
            <a:r>
              <a:rPr lang="en-US" altLang="ko-KR" sz="1600" dirty="0"/>
              <a:t>, </a:t>
            </a:r>
            <a:r>
              <a:rPr lang="ko-KR" altLang="en-US" sz="1600" dirty="0"/>
              <a:t>요구사항 반영을 위한 정책 수립</a:t>
            </a:r>
            <a:endParaRPr lang="en-US" altLang="ko-KR" sz="16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ko-KR" sz="16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1800" dirty="0"/>
              <a:t>행정 불편 해결을 위한 업무</a:t>
            </a:r>
            <a:endParaRPr lang="en-US" altLang="ko-KR" sz="18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600" dirty="0"/>
              <a:t>데이터 표현 및 문서화에 표준 정함</a:t>
            </a:r>
            <a:endParaRPr lang="en-US" altLang="ko-KR" sz="16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600" dirty="0"/>
              <a:t>사용자 요구 반영 및 불편 해소를 위한 방안 수립</a:t>
            </a:r>
            <a:endParaRPr lang="en-US" altLang="ko-KR" sz="16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ko-KR" altLang="en-US" sz="18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sz="1800" dirty="0"/>
              <a:t>시스템 감시 및 성능 분석을 위한 업무</a:t>
            </a:r>
            <a:endParaRPr lang="en-US" altLang="ko-KR" sz="18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600" dirty="0"/>
              <a:t>시스템 자원의 이용도</a:t>
            </a:r>
            <a:r>
              <a:rPr lang="en-US" altLang="ko-KR" sz="1600" dirty="0"/>
              <a:t>, </a:t>
            </a:r>
            <a:r>
              <a:rPr lang="ko-KR" altLang="en-US" sz="1600" dirty="0"/>
              <a:t>병목 현상</a:t>
            </a:r>
            <a:r>
              <a:rPr lang="en-US" altLang="ko-KR" sz="1600" dirty="0"/>
              <a:t>, </a:t>
            </a:r>
            <a:r>
              <a:rPr lang="ko-KR" altLang="en-US" sz="1600" dirty="0"/>
              <a:t>시스템 장비 감시</a:t>
            </a:r>
            <a:endParaRPr lang="en-US" altLang="ko-KR" sz="16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600" dirty="0"/>
              <a:t>데이터 접근 방법</a:t>
            </a:r>
            <a:r>
              <a:rPr lang="en-US" altLang="ko-KR" sz="1600" dirty="0"/>
              <a:t>, </a:t>
            </a:r>
            <a:r>
              <a:rPr lang="ko-KR" altLang="en-US" sz="1600" dirty="0"/>
              <a:t>저장 구조 및 데이터 이용 </a:t>
            </a:r>
            <a:r>
              <a:rPr lang="ko-KR" altLang="en-US" sz="1600" dirty="0" err="1"/>
              <a:t>추세등을</a:t>
            </a:r>
            <a:r>
              <a:rPr lang="ko-KR" altLang="en-US" sz="1600" dirty="0"/>
              <a:t> 분석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9F81A2-1846-F942-A971-1658F747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8208912" cy="159617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Chap 03.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데이터모델을 위한 관계대수</a:t>
            </a:r>
          </a:p>
        </p:txBody>
      </p:sp>
      <p:sp>
        <p:nvSpPr>
          <p:cNvPr id="23554" name="내용 개체 틀 4">
            <a:extLst>
              <a:ext uri="{FF2B5EF4-FFF2-40B4-BE49-F238E27FC236}">
                <a16:creationId xmlns:a16="http://schemas.microsoft.com/office/drawing/2014/main" id="{BB4C02F6-081D-5446-8E61-F91DC0924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2190433"/>
            <a:ext cx="7773339" cy="3424107"/>
          </a:xfrm>
        </p:spPr>
        <p:txBody>
          <a:bodyPr/>
          <a:lstStyle/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/>
              <a:t>관계 대수</a:t>
            </a:r>
            <a:endParaRPr lang="en-US" altLang="ko-KR"/>
          </a:p>
          <a:p>
            <a:pPr marL="595313" indent="-514350">
              <a:buFont typeface="Gill Sans MT" panose="020B0502020104020203" pitchFamily="34" charset="0"/>
              <a:buAutoNum type="arabicPeriod"/>
            </a:pPr>
            <a:endParaRPr lang="en-US" altLang="ko-KR"/>
          </a:p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/>
              <a:t>추가된 관계 대수</a:t>
            </a:r>
          </a:p>
          <a:p>
            <a:pPr marL="595313" indent="-514350">
              <a:buFont typeface="Gill Sans MT" panose="020B0502020104020203" pitchFamily="34" charset="0"/>
              <a:buAutoNum type="arabicPeriod"/>
            </a:pPr>
            <a:endParaRPr lang="en-US" altLang="ko-KR"/>
          </a:p>
          <a:p>
            <a:pPr marL="595313" indent="-514350">
              <a:buFont typeface="Wingdings 3" pitchFamily="2" charset="2"/>
              <a:buNone/>
            </a:pPr>
            <a:endParaRPr lang="en-US" altLang="ko-KR"/>
          </a:p>
        </p:txBody>
      </p:sp>
      <p:sp>
        <p:nvSpPr>
          <p:cNvPr id="23555" name="슬라이드 번호 개체 틀 5">
            <a:extLst>
              <a:ext uri="{FF2B5EF4-FFF2-40B4-BE49-F238E27FC236}">
                <a16:creationId xmlns:a16="http://schemas.microsoft.com/office/drawing/2014/main" id="{CB61EC63-A73C-BD49-8C2E-F1F48FAE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4FCBD7A-5D8F-5641-B9C2-727AB2925B2A}" type="slidenum">
              <a:rPr kumimoji="0" lang="ko-KR" altLang="en-US"/>
              <a:pPr eaLnBrk="1" hangingPunct="1"/>
              <a:t>14</a:t>
            </a:fld>
            <a:endParaRPr kumimoji="0"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66B091D5-8698-4443-9AE9-C240BE7F6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36912"/>
            <a:ext cx="80772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681C44D-02DF-624D-BD71-534AE66C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"/>
            <a:ext cx="7773338" cy="7647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관계대수</a:t>
            </a:r>
          </a:p>
        </p:txBody>
      </p:sp>
      <p:sp>
        <p:nvSpPr>
          <p:cNvPr id="14339" name="내용 개체 틀 4">
            <a:extLst>
              <a:ext uri="{FF2B5EF4-FFF2-40B4-BE49-F238E27FC236}">
                <a16:creationId xmlns:a16="http://schemas.microsoft.com/office/drawing/2014/main" id="{A5393F5C-B2D0-1C4A-8B9F-D02D929B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86" y="835987"/>
            <a:ext cx="7773339" cy="3424107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err="1"/>
              <a:t>릴레이션은</a:t>
            </a:r>
            <a:r>
              <a:rPr lang="ko-KR" altLang="en-US" dirty="0"/>
              <a:t> </a:t>
            </a:r>
            <a:r>
              <a:rPr lang="ko-KR" altLang="en-US" dirty="0" err="1"/>
              <a:t>튜플의</a:t>
            </a:r>
            <a:r>
              <a:rPr lang="ko-KR" altLang="en-US" dirty="0"/>
              <a:t> 집합</a:t>
            </a:r>
            <a:endParaRPr lang="en-US" altLang="ko-KR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err="1"/>
              <a:t>릴레이션을</a:t>
            </a:r>
            <a:r>
              <a:rPr lang="ko-KR" altLang="en-US" dirty="0"/>
              <a:t> 처리하기 위한 연산의 집합</a:t>
            </a:r>
            <a:endParaRPr lang="en-US" altLang="ko-KR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DBMS</a:t>
            </a:r>
            <a:r>
              <a:rPr lang="ko-KR" altLang="en-US" dirty="0"/>
              <a:t>의 내부 언어로 사용되는 관계대수</a:t>
            </a:r>
            <a:endParaRPr lang="en-US" altLang="ko-KR" dirty="0"/>
          </a:p>
          <a:p>
            <a:pPr marL="595313" indent="-514350" fontAlgn="auto">
              <a:spcAft>
                <a:spcPts val="0"/>
              </a:spcAft>
              <a:buFont typeface="Wingdings 3"/>
              <a:buNone/>
              <a:defRPr/>
            </a:pPr>
            <a:endParaRPr lang="ko-KR" altLang="en-US" dirty="0"/>
          </a:p>
        </p:txBody>
      </p:sp>
      <p:sp>
        <p:nvSpPr>
          <p:cNvPr id="24580" name="슬라이드 번호 개체 틀 5">
            <a:extLst>
              <a:ext uri="{FF2B5EF4-FFF2-40B4-BE49-F238E27FC236}">
                <a16:creationId xmlns:a16="http://schemas.microsoft.com/office/drawing/2014/main" id="{80AC1113-96A5-574C-AADF-79D97CA1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73343E1-D059-A24E-A96B-15D99218A8DE}" type="slidenum">
              <a:rPr kumimoji="0" lang="ko-KR" altLang="en-US"/>
              <a:pPr eaLnBrk="1" hangingPunct="1"/>
              <a:t>15</a:t>
            </a:fld>
            <a:endParaRPr kumimoji="0"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DC56CB24-FB50-3B48-A824-F34CEFEB9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545431"/>
            <a:ext cx="6517356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D71180D-5E91-554A-9D2B-6355488C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93" y="-24552"/>
            <a:ext cx="7773338" cy="70558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관계대수</a:t>
            </a:r>
          </a:p>
        </p:txBody>
      </p:sp>
      <p:sp>
        <p:nvSpPr>
          <p:cNvPr id="25603" name="내용 개체 틀 4">
            <a:extLst>
              <a:ext uri="{FF2B5EF4-FFF2-40B4-BE49-F238E27FC236}">
                <a16:creationId xmlns:a16="http://schemas.microsoft.com/office/drawing/2014/main" id="{95EEC37A-4649-5847-82A3-B2DB9840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813"/>
            <a:ext cx="9001125" cy="5357812"/>
          </a:xfrm>
        </p:spPr>
        <p:txBody>
          <a:bodyPr/>
          <a:lstStyle/>
          <a:p>
            <a:r>
              <a:rPr lang="ko-KR" altLang="en-US"/>
              <a:t>필수 연산자</a:t>
            </a:r>
          </a:p>
        </p:txBody>
      </p:sp>
      <p:sp>
        <p:nvSpPr>
          <p:cNvPr id="25604" name="슬라이드 번호 개체 틀 5">
            <a:extLst>
              <a:ext uri="{FF2B5EF4-FFF2-40B4-BE49-F238E27FC236}">
                <a16:creationId xmlns:a16="http://schemas.microsoft.com/office/drawing/2014/main" id="{8D83297A-20AD-B841-949D-0FC5A4C6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499A0CD-5B04-284E-853F-E7089407D834}" type="slidenum">
              <a:rPr kumimoji="0" lang="ko-KR" altLang="en-US"/>
              <a:pPr eaLnBrk="1" hangingPunct="1"/>
              <a:t>16</a:t>
            </a:fld>
            <a:endParaRPr kumimoji="0" lang="ko-KR" altLang="en-US"/>
          </a:p>
        </p:txBody>
      </p:sp>
      <p:pic>
        <p:nvPicPr>
          <p:cNvPr id="25606" name="Picture 5">
            <a:extLst>
              <a:ext uri="{FF2B5EF4-FFF2-40B4-BE49-F238E27FC236}">
                <a16:creationId xmlns:a16="http://schemas.microsoft.com/office/drawing/2014/main" id="{32885646-582E-6247-AFEB-6F17CD24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2" y="4005650"/>
            <a:ext cx="6490249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>
            <a:extLst>
              <a:ext uri="{FF2B5EF4-FFF2-40B4-BE49-F238E27FC236}">
                <a16:creationId xmlns:a16="http://schemas.microsoft.com/office/drawing/2014/main" id="{227F6722-F364-BC46-B698-6FA5885E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33" y="2755494"/>
            <a:ext cx="1893888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2EE443E-D063-F04C-A210-90812163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116632"/>
            <a:ext cx="7773338" cy="50622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관계대수</a:t>
            </a:r>
          </a:p>
        </p:txBody>
      </p:sp>
      <p:sp>
        <p:nvSpPr>
          <p:cNvPr id="26626" name="내용 개체 틀 4">
            <a:extLst>
              <a:ext uri="{FF2B5EF4-FFF2-40B4-BE49-F238E27FC236}">
                <a16:creationId xmlns:a16="http://schemas.microsoft.com/office/drawing/2014/main" id="{9AECED72-6978-5045-824D-0FCBE44E6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40" y="926049"/>
            <a:ext cx="9001125" cy="5357812"/>
          </a:xfrm>
        </p:spPr>
        <p:txBody>
          <a:bodyPr/>
          <a:lstStyle/>
          <a:p>
            <a:r>
              <a:rPr lang="ko-KR" altLang="en-US" dirty="0" err="1"/>
              <a:t>실렉트</a:t>
            </a:r>
            <a:r>
              <a:rPr lang="ko-KR" altLang="en-US" dirty="0"/>
              <a:t> 연산자</a:t>
            </a:r>
            <a:r>
              <a:rPr lang="en-US" altLang="ko-KR" dirty="0"/>
              <a:t>(Select Operation)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2000" dirty="0"/>
              <a:t>한 릴레이션에서 </a:t>
            </a:r>
            <a:r>
              <a:rPr lang="ko-KR" altLang="en-US" sz="2000" dirty="0" err="1"/>
              <a:t>실렉트</a:t>
            </a:r>
            <a:r>
              <a:rPr lang="ko-KR" altLang="en-US" sz="2000" dirty="0"/>
              <a:t> 조건을 만족하는 </a:t>
            </a:r>
            <a:r>
              <a:rPr lang="ko-KR" altLang="en-US" sz="2000" dirty="0" err="1"/>
              <a:t>튜플들의</a:t>
            </a:r>
            <a:r>
              <a:rPr lang="ko-KR" altLang="en-US" sz="2000" dirty="0"/>
              <a:t> 부분 집합 생성 연산자</a:t>
            </a: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ko-KR" altLang="en-US" sz="2000" dirty="0"/>
          </a:p>
          <a:p>
            <a:pPr lvl="1"/>
            <a:endParaRPr lang="ko-KR" altLang="en-US" b="1" dirty="0"/>
          </a:p>
        </p:txBody>
      </p:sp>
      <p:sp>
        <p:nvSpPr>
          <p:cNvPr id="26627" name="슬라이드 번호 개체 틀 5">
            <a:extLst>
              <a:ext uri="{FF2B5EF4-FFF2-40B4-BE49-F238E27FC236}">
                <a16:creationId xmlns:a16="http://schemas.microsoft.com/office/drawing/2014/main" id="{BCBD0F73-13B4-3A4D-A1B4-E0F43137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3158C28A-D84F-0547-8BDD-82242F0590A0}" type="slidenum">
              <a:rPr kumimoji="0" lang="ko-KR" altLang="en-US"/>
              <a:pPr eaLnBrk="1" hangingPunct="1"/>
              <a:t>17</a:t>
            </a:fld>
            <a:endParaRPr kumimoji="0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DB65B53-56FA-9E46-AA68-4732E2148D21}"/>
              </a:ext>
            </a:extLst>
          </p:cNvPr>
          <p:cNvSpPr/>
          <p:nvPr/>
        </p:nvSpPr>
        <p:spPr>
          <a:xfrm>
            <a:off x="214313" y="2143124"/>
            <a:ext cx="8643937" cy="370469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</a:rPr>
              <a:t>사용 예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l-GR" altLang="ko-KR" dirty="0">
                <a:solidFill>
                  <a:schemeClr val="tx1"/>
                </a:solidFill>
              </a:rPr>
              <a:t>σ</a:t>
            </a:r>
            <a:r>
              <a:rPr lang="en-US" altLang="ko-KR" dirty="0">
                <a:solidFill>
                  <a:schemeClr val="tx1"/>
                </a:solidFill>
              </a:rPr>
              <a:t>DNO=4 (EMPLOYEE)</a:t>
            </a: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</a:rPr>
              <a:t>→ </a:t>
            </a:r>
            <a:r>
              <a:rPr lang="en-US" altLang="ko-KR" dirty="0">
                <a:solidFill>
                  <a:schemeClr val="tx1"/>
                </a:solidFill>
              </a:rPr>
              <a:t>EMPLOYEE </a:t>
            </a:r>
            <a:r>
              <a:rPr lang="ko-KR" altLang="en-US" dirty="0" err="1">
                <a:solidFill>
                  <a:schemeClr val="tx1"/>
                </a:solidFill>
              </a:rPr>
              <a:t>릴레이션에서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DNO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인 튜플을 검색한다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l-GR" altLang="ko-KR" dirty="0">
                <a:solidFill>
                  <a:schemeClr val="tx1"/>
                </a:solidFill>
              </a:rPr>
              <a:t>σ</a:t>
            </a:r>
            <a:r>
              <a:rPr lang="en-US" altLang="ko-KR" dirty="0">
                <a:solidFill>
                  <a:schemeClr val="tx1"/>
                </a:solidFill>
              </a:rPr>
              <a:t>SALARY&gt;30000 (EMPLOYEE)</a:t>
            </a:r>
          </a:p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</a:rPr>
              <a:t>→ </a:t>
            </a:r>
            <a:r>
              <a:rPr lang="en-US" altLang="ko-KR" dirty="0">
                <a:solidFill>
                  <a:schemeClr val="tx1"/>
                </a:solidFill>
              </a:rPr>
              <a:t>EMPLOYEE </a:t>
            </a:r>
            <a:r>
              <a:rPr lang="ko-KR" altLang="en-US" dirty="0" err="1">
                <a:solidFill>
                  <a:schemeClr val="tx1"/>
                </a:solidFill>
              </a:rPr>
              <a:t>릴레이션에서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SALARY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30000</a:t>
            </a:r>
            <a:r>
              <a:rPr lang="ko-KR" altLang="en-US" dirty="0">
                <a:solidFill>
                  <a:schemeClr val="tx1"/>
                </a:solidFill>
              </a:rPr>
              <a:t>보다 큰 튜플을 검색한다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σ(DNO=4 AND SALARY&gt;25000) OR DNO=6 (EMPLOYEE)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→ EMPLOYEE </a:t>
            </a:r>
            <a:r>
              <a:rPr lang="ko-KR" altLang="en-US" dirty="0" err="1">
                <a:solidFill>
                  <a:schemeClr val="tx1"/>
                </a:solidFill>
              </a:rPr>
              <a:t>릴레이션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C76192-6497-8749-B6C8-6423EE54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1" y="25550"/>
            <a:ext cx="7773338" cy="6554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관계대수</a:t>
            </a:r>
          </a:p>
        </p:txBody>
      </p:sp>
      <p:sp>
        <p:nvSpPr>
          <p:cNvPr id="27650" name="내용 개체 틀 4">
            <a:extLst>
              <a:ext uri="{FF2B5EF4-FFF2-40B4-BE49-F238E27FC236}">
                <a16:creationId xmlns:a16="http://schemas.microsoft.com/office/drawing/2014/main" id="{F6CD5DBF-6A34-8D4A-9E21-16DEAF60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813"/>
            <a:ext cx="9001125" cy="5357812"/>
          </a:xfrm>
        </p:spPr>
        <p:txBody>
          <a:bodyPr/>
          <a:lstStyle/>
          <a:p>
            <a:r>
              <a:rPr lang="ko-KR" altLang="en-US" dirty="0"/>
              <a:t>프로젝트연산자</a:t>
            </a:r>
            <a:r>
              <a:rPr lang="en-US" altLang="ko-KR" dirty="0"/>
              <a:t>(Project Operation)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2000" dirty="0"/>
              <a:t>한 릴레이션에서 </a:t>
            </a:r>
            <a:r>
              <a:rPr lang="ko-KR" altLang="en-US" sz="2000" dirty="0" err="1"/>
              <a:t>릴레이션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애트리뷰트들의</a:t>
            </a:r>
            <a:r>
              <a:rPr lang="ko-KR" altLang="en-US" sz="2000" dirty="0"/>
              <a:t> 부분 집합을 구하는 연산자</a:t>
            </a:r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ko-KR" altLang="en-US" sz="2000" dirty="0"/>
          </a:p>
          <a:p>
            <a:pPr lvl="1"/>
            <a:endParaRPr lang="ko-KR" altLang="en-US" b="1" dirty="0"/>
          </a:p>
        </p:txBody>
      </p:sp>
      <p:sp>
        <p:nvSpPr>
          <p:cNvPr id="27651" name="슬라이드 번호 개체 틀 5">
            <a:extLst>
              <a:ext uri="{FF2B5EF4-FFF2-40B4-BE49-F238E27FC236}">
                <a16:creationId xmlns:a16="http://schemas.microsoft.com/office/drawing/2014/main" id="{CAB89826-F41B-4B44-AB4D-036ACD6F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1150890-68EE-254F-8F9A-2DD1858A29DA}" type="slidenum">
              <a:rPr kumimoji="0" lang="ko-KR" altLang="en-US"/>
              <a:pPr eaLnBrk="1" hangingPunct="1"/>
              <a:t>18</a:t>
            </a:fld>
            <a:endParaRPr kumimoji="0" lang="ko-KR" altLang="en-US"/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C43712E9-D83B-6441-92DF-07DE2439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" y="2050526"/>
            <a:ext cx="5857938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0720FCDA-284D-B942-AB1D-7F29867F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22" y="2050526"/>
            <a:ext cx="2071688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>
            <a:extLst>
              <a:ext uri="{FF2B5EF4-FFF2-40B4-BE49-F238E27FC236}">
                <a16:creationId xmlns:a16="http://schemas.microsoft.com/office/drawing/2014/main" id="{F0CB1709-4514-0845-BAAF-688A18F3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214688"/>
            <a:ext cx="17335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2378-2C18-F94B-BF64-BB6E8DCF6152}"/>
              </a:ext>
            </a:extLst>
          </p:cNvPr>
          <p:cNvSpPr/>
          <p:nvPr/>
        </p:nvSpPr>
        <p:spPr>
          <a:xfrm>
            <a:off x="5643563" y="3571875"/>
            <a:ext cx="1571625" cy="500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002060"/>
                </a:solidFill>
              </a:rPr>
              <a:t>=&gt;</a:t>
            </a:r>
            <a:r>
              <a:rPr lang="ko-KR" altLang="en-US" dirty="0">
                <a:solidFill>
                  <a:srgbClr val="002060"/>
                </a:solidFill>
              </a:rPr>
              <a:t>실행결과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6290ED47-F26B-3249-A2B7-5365C471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56" y="4643438"/>
            <a:ext cx="30988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C2BE9172-6C28-CB4D-A73A-61F39B35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64" y="113647"/>
            <a:ext cx="7773338" cy="64807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관계대수</a:t>
            </a:r>
          </a:p>
        </p:txBody>
      </p:sp>
      <p:sp>
        <p:nvSpPr>
          <p:cNvPr id="28675" name="내용 개체 틀 4">
            <a:extLst>
              <a:ext uri="{FF2B5EF4-FFF2-40B4-BE49-F238E27FC236}">
                <a16:creationId xmlns:a16="http://schemas.microsoft.com/office/drawing/2014/main" id="{89C2804A-6C18-0445-A094-0E47A7DE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93134"/>
            <a:ext cx="9001125" cy="5357812"/>
          </a:xfrm>
        </p:spPr>
        <p:txBody>
          <a:bodyPr/>
          <a:lstStyle/>
          <a:p>
            <a:r>
              <a:rPr lang="ko-KR" altLang="en-US" dirty="0"/>
              <a:t>합집합 연산자</a:t>
            </a:r>
            <a:r>
              <a:rPr lang="en-US" altLang="ko-KR" dirty="0"/>
              <a:t>(Union Operation)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2000" dirty="0"/>
              <a:t>두 </a:t>
            </a:r>
            <a:r>
              <a:rPr lang="ko-KR" altLang="en-US" sz="2000" dirty="0" err="1"/>
              <a:t>릴레이션</a:t>
            </a:r>
            <a:r>
              <a:rPr lang="ko-KR" altLang="en-US" sz="2000" dirty="0"/>
              <a:t> </a:t>
            </a:r>
            <a:r>
              <a:rPr lang="en-US" altLang="ko-KR" sz="2000" dirty="0"/>
              <a:t>R</a:t>
            </a:r>
            <a:r>
              <a:rPr lang="ko-KR" altLang="en-US" sz="2000" dirty="0"/>
              <a:t>과</a:t>
            </a:r>
            <a:r>
              <a:rPr lang="en-US" altLang="ko-KR" sz="2000" dirty="0"/>
              <a:t>S</a:t>
            </a:r>
            <a:r>
              <a:rPr lang="ko-KR" altLang="en-US" sz="2000" dirty="0"/>
              <a:t>의 합집합 </a:t>
            </a:r>
            <a:r>
              <a:rPr lang="en-US" altLang="ko-KR" sz="2000" dirty="0"/>
              <a:t>R∪S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구하는 연산자</a:t>
            </a:r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ko-KR" altLang="en-US" sz="2000" dirty="0"/>
          </a:p>
          <a:p>
            <a:pPr lvl="1"/>
            <a:endParaRPr lang="ko-KR" altLang="en-US" b="1" dirty="0"/>
          </a:p>
        </p:txBody>
      </p:sp>
      <p:sp>
        <p:nvSpPr>
          <p:cNvPr id="28676" name="슬라이드 번호 개체 틀 5">
            <a:extLst>
              <a:ext uri="{FF2B5EF4-FFF2-40B4-BE49-F238E27FC236}">
                <a16:creationId xmlns:a16="http://schemas.microsoft.com/office/drawing/2014/main" id="{EF8DF742-D9CF-5247-B4AA-8B46DE8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916AE2C-3E28-0E45-8A56-30ED36A270DD}" type="slidenum">
              <a:rPr kumimoji="0" lang="ko-KR" altLang="en-US"/>
              <a:pPr eaLnBrk="1" hangingPunct="1"/>
              <a:t>19</a:t>
            </a:fld>
            <a:endParaRPr kumimoji="0" lang="ko-KR" altLang="en-US"/>
          </a:p>
        </p:txBody>
      </p:sp>
      <p:pic>
        <p:nvPicPr>
          <p:cNvPr id="28678" name="Picture 2">
            <a:extLst>
              <a:ext uri="{FF2B5EF4-FFF2-40B4-BE49-F238E27FC236}">
                <a16:creationId xmlns:a16="http://schemas.microsoft.com/office/drawing/2014/main" id="{38D38D0D-CBCF-7345-9634-181042C8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" y="1844824"/>
            <a:ext cx="5357813" cy="323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3">
            <a:extLst>
              <a:ext uri="{FF2B5EF4-FFF2-40B4-BE49-F238E27FC236}">
                <a16:creationId xmlns:a16="http://schemas.microsoft.com/office/drawing/2014/main" id="{049CCEE9-BAD1-B940-9D71-DB90E20FC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74" y="1951634"/>
            <a:ext cx="3408363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>
            <a:extLst>
              <a:ext uri="{FF2B5EF4-FFF2-40B4-BE49-F238E27FC236}">
                <a16:creationId xmlns:a16="http://schemas.microsoft.com/office/drawing/2014/main" id="{B1D234D6-A1E8-704D-918C-2E3F5FBB0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214563"/>
            <a:ext cx="734853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3ED0F56D-5DC8-2A48-A8CE-679B89BF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75" y="12922"/>
            <a:ext cx="7886700" cy="844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데이터베이스의 정의</a:t>
            </a:r>
          </a:p>
        </p:txBody>
      </p:sp>
      <p:sp>
        <p:nvSpPr>
          <p:cNvPr id="11267" name="내용 개체 틀 4">
            <a:extLst>
              <a:ext uri="{FF2B5EF4-FFF2-40B4-BE49-F238E27FC236}">
                <a16:creationId xmlns:a16="http://schemas.microsoft.com/office/drawing/2014/main" id="{89BB61E6-6EB8-CE41-A8A1-7D061072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50" y="989183"/>
            <a:ext cx="8286750" cy="5014913"/>
          </a:xfrm>
        </p:spPr>
        <p:txBody>
          <a:bodyPr/>
          <a:lstStyle/>
          <a:p>
            <a:r>
              <a:rPr lang="en-US" altLang="ko-KR" dirty="0"/>
              <a:t>Integrated Data</a:t>
            </a:r>
          </a:p>
          <a:p>
            <a:r>
              <a:rPr lang="en-US" altLang="ko-KR" dirty="0"/>
              <a:t>Stored Data</a:t>
            </a:r>
          </a:p>
          <a:p>
            <a:r>
              <a:rPr lang="en-US" altLang="ko-KR" dirty="0"/>
              <a:t>Operational Data</a:t>
            </a:r>
          </a:p>
          <a:p>
            <a:r>
              <a:rPr lang="en-US" altLang="ko-KR" dirty="0"/>
              <a:t>Shared Data</a:t>
            </a:r>
          </a:p>
          <a:p>
            <a:endParaRPr lang="ko-KR" altLang="en-US" dirty="0"/>
          </a:p>
        </p:txBody>
      </p:sp>
      <p:sp>
        <p:nvSpPr>
          <p:cNvPr id="11268" name="슬라이드 번호 개체 틀 5">
            <a:extLst>
              <a:ext uri="{FF2B5EF4-FFF2-40B4-BE49-F238E27FC236}">
                <a16:creationId xmlns:a16="http://schemas.microsoft.com/office/drawing/2014/main" id="{F94C84E5-B3FE-C84C-AA3B-608DC865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BFB89D8-070D-4746-93A8-E7709781A3CE}" type="slidenum">
              <a:rPr kumimoji="0" lang="ko-KR" altLang="en-US"/>
              <a:pPr eaLnBrk="1" hangingPunct="1"/>
              <a:t>2</a:t>
            </a:fld>
            <a:endParaRPr kumimoji="0"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297806-298A-BB4E-AE04-D939C087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8" y="37002"/>
            <a:ext cx="7773338" cy="64403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관계대수</a:t>
            </a:r>
          </a:p>
        </p:txBody>
      </p:sp>
      <p:sp>
        <p:nvSpPr>
          <p:cNvPr id="29698" name="내용 개체 틀 4">
            <a:extLst>
              <a:ext uri="{FF2B5EF4-FFF2-40B4-BE49-F238E27FC236}">
                <a16:creationId xmlns:a16="http://schemas.microsoft.com/office/drawing/2014/main" id="{F413FB3E-08FB-8A48-B015-3CE897A9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813"/>
            <a:ext cx="9001125" cy="5357812"/>
          </a:xfrm>
        </p:spPr>
        <p:txBody>
          <a:bodyPr/>
          <a:lstStyle/>
          <a:p>
            <a:r>
              <a:rPr lang="ko-KR" altLang="en-US" dirty="0"/>
              <a:t>교집합 연산자</a:t>
            </a:r>
            <a:r>
              <a:rPr lang="en-US" altLang="ko-KR" dirty="0"/>
              <a:t>(Intersection Operation)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2000" dirty="0"/>
              <a:t>두 </a:t>
            </a:r>
            <a:r>
              <a:rPr lang="ko-KR" altLang="en-US" sz="2000" dirty="0" err="1"/>
              <a:t>릴레이션</a:t>
            </a:r>
            <a:r>
              <a:rPr lang="ko-KR" altLang="en-US" sz="2000" dirty="0"/>
              <a:t> </a:t>
            </a:r>
            <a:r>
              <a:rPr lang="en-US" altLang="ko-KR" sz="2000" dirty="0"/>
              <a:t>R</a:t>
            </a:r>
            <a:r>
              <a:rPr lang="ko-KR" altLang="en-US" sz="2000" dirty="0"/>
              <a:t>과 </a:t>
            </a:r>
            <a:r>
              <a:rPr lang="en-US" altLang="ko-KR" sz="2000" dirty="0"/>
              <a:t>S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교집합 </a:t>
            </a:r>
            <a:r>
              <a:rPr lang="en-US" altLang="ko-KR" sz="2000" dirty="0"/>
              <a:t>R∩S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구하는 연산자</a:t>
            </a:r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ko-KR" altLang="en-US" sz="2000" dirty="0"/>
          </a:p>
          <a:p>
            <a:pPr lvl="1"/>
            <a:endParaRPr lang="ko-KR" altLang="en-US" b="1" dirty="0"/>
          </a:p>
        </p:txBody>
      </p:sp>
      <p:sp>
        <p:nvSpPr>
          <p:cNvPr id="29699" name="슬라이드 번호 개체 틀 5">
            <a:extLst>
              <a:ext uri="{FF2B5EF4-FFF2-40B4-BE49-F238E27FC236}">
                <a16:creationId xmlns:a16="http://schemas.microsoft.com/office/drawing/2014/main" id="{DB46EE70-CC9B-5D40-BBA4-6A268046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D780354-CCB8-554B-A062-4EFFFA4D7F1E}" type="slidenum">
              <a:rPr kumimoji="0" lang="ko-KR" altLang="en-US"/>
              <a:pPr eaLnBrk="1" hangingPunct="1"/>
              <a:t>20</a:t>
            </a:fld>
            <a:endParaRPr kumimoji="0" lang="ko-KR" altLang="en-US"/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1973B190-9483-2845-BEAD-F44DD6C48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" y="2204864"/>
            <a:ext cx="57531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3">
            <a:extLst>
              <a:ext uri="{FF2B5EF4-FFF2-40B4-BE49-F238E27FC236}">
                <a16:creationId xmlns:a16="http://schemas.microsoft.com/office/drawing/2014/main" id="{E3FA0E62-2DD2-4E40-8C2C-6447831C3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357438"/>
            <a:ext cx="340042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4">
            <a:extLst>
              <a:ext uri="{FF2B5EF4-FFF2-40B4-BE49-F238E27FC236}">
                <a16:creationId xmlns:a16="http://schemas.microsoft.com/office/drawing/2014/main" id="{23636464-AABF-A741-A126-7C9B6FC2F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58" y="4725144"/>
            <a:ext cx="305911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8F46D2-9AD5-4244-A265-83C4AEEC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69" y="-12275"/>
            <a:ext cx="7773338" cy="64727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관계대수</a:t>
            </a:r>
          </a:p>
        </p:txBody>
      </p:sp>
      <p:sp>
        <p:nvSpPr>
          <p:cNvPr id="30722" name="내용 개체 틀 4">
            <a:extLst>
              <a:ext uri="{FF2B5EF4-FFF2-40B4-BE49-F238E27FC236}">
                <a16:creationId xmlns:a16="http://schemas.microsoft.com/office/drawing/2014/main" id="{749B5B76-B5A2-5F43-89A8-78ECA2EF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813"/>
            <a:ext cx="9001125" cy="5357812"/>
          </a:xfrm>
        </p:spPr>
        <p:txBody>
          <a:bodyPr/>
          <a:lstStyle/>
          <a:p>
            <a:r>
              <a:rPr lang="ko-KR" altLang="en-US" dirty="0" err="1"/>
              <a:t>차집합</a:t>
            </a:r>
            <a:r>
              <a:rPr lang="ko-KR" altLang="en-US" dirty="0"/>
              <a:t> 연산자</a:t>
            </a:r>
            <a:r>
              <a:rPr lang="en-US" altLang="ko-KR" dirty="0"/>
              <a:t>(Difference Operation)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2000" dirty="0"/>
              <a:t>두 </a:t>
            </a:r>
            <a:r>
              <a:rPr lang="ko-KR" altLang="en-US" sz="2000" dirty="0" err="1"/>
              <a:t>릴레이션</a:t>
            </a:r>
            <a:r>
              <a:rPr lang="ko-KR" altLang="en-US" sz="2000" dirty="0"/>
              <a:t> </a:t>
            </a:r>
            <a:r>
              <a:rPr lang="en-US" altLang="ko-KR" sz="2000" dirty="0"/>
              <a:t>R</a:t>
            </a:r>
            <a:r>
              <a:rPr lang="ko-KR" altLang="en-US" sz="2000" dirty="0"/>
              <a:t>과</a:t>
            </a:r>
            <a:r>
              <a:rPr lang="en-US" altLang="ko-KR" sz="2000" dirty="0"/>
              <a:t> S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차집합</a:t>
            </a:r>
            <a:r>
              <a:rPr lang="ko-KR" altLang="en-US" sz="2000" dirty="0"/>
              <a:t> </a:t>
            </a:r>
            <a:r>
              <a:rPr lang="en-US" altLang="ko-KR" sz="2000" dirty="0"/>
              <a:t>R-S</a:t>
            </a:r>
            <a:r>
              <a:rPr lang="ko-KR" altLang="en-US" sz="2000" dirty="0"/>
              <a:t> 의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구하는 연산자</a:t>
            </a:r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ko-KR" altLang="en-US" sz="2000" dirty="0"/>
          </a:p>
          <a:p>
            <a:pPr lvl="1"/>
            <a:endParaRPr lang="ko-KR" altLang="en-US" b="1" dirty="0"/>
          </a:p>
        </p:txBody>
      </p:sp>
      <p:sp>
        <p:nvSpPr>
          <p:cNvPr id="30723" name="슬라이드 번호 개체 틀 5">
            <a:extLst>
              <a:ext uri="{FF2B5EF4-FFF2-40B4-BE49-F238E27FC236}">
                <a16:creationId xmlns:a16="http://schemas.microsoft.com/office/drawing/2014/main" id="{DFE96070-BE4A-CC45-B147-95505558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6F8F5A3-7B9E-0C40-8CA9-DAB35532BA96}" type="slidenum">
              <a:rPr kumimoji="0" lang="ko-KR" altLang="en-US"/>
              <a:pPr eaLnBrk="1" hangingPunct="1"/>
              <a:t>21</a:t>
            </a:fld>
            <a:endParaRPr kumimoji="0" lang="ko-KR" altLang="en-US"/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117D4A6E-9CD8-7B4C-B5FD-6433772F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" y="1857375"/>
            <a:ext cx="42021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4">
            <a:extLst>
              <a:ext uri="{FF2B5EF4-FFF2-40B4-BE49-F238E27FC236}">
                <a16:creationId xmlns:a16="http://schemas.microsoft.com/office/drawing/2014/main" id="{95B4AB60-7171-8643-A323-4571643F1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73" y="4878677"/>
            <a:ext cx="3071812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5">
            <a:extLst>
              <a:ext uri="{FF2B5EF4-FFF2-40B4-BE49-F238E27FC236}">
                <a16:creationId xmlns:a16="http://schemas.microsoft.com/office/drawing/2014/main" id="{68218F5C-69FD-3645-BA48-44909B58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24" y="1785937"/>
            <a:ext cx="50006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D857F9-DD09-1D45-AF85-356FDF72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06" y="-12275"/>
            <a:ext cx="7773338" cy="56095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관계대수</a:t>
            </a:r>
          </a:p>
        </p:txBody>
      </p:sp>
      <p:sp>
        <p:nvSpPr>
          <p:cNvPr id="31746" name="내용 개체 틀 4">
            <a:extLst>
              <a:ext uri="{FF2B5EF4-FFF2-40B4-BE49-F238E27FC236}">
                <a16:creationId xmlns:a16="http://schemas.microsoft.com/office/drawing/2014/main" id="{47505091-0E49-1B49-B21E-9EC83D61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813"/>
            <a:ext cx="9144000" cy="5357812"/>
          </a:xfrm>
        </p:spPr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</a:t>
            </a:r>
            <a:r>
              <a:rPr lang="ko-KR" altLang="en-US" dirty="0" err="1"/>
              <a:t>프로덕트</a:t>
            </a:r>
            <a:r>
              <a:rPr lang="ko-KR" altLang="en-US" dirty="0"/>
              <a:t> 연산자</a:t>
            </a:r>
            <a:r>
              <a:rPr lang="en-US" altLang="ko-KR" dirty="0"/>
              <a:t>(Cartesian Product Operation)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2000" dirty="0"/>
              <a:t>두 </a:t>
            </a:r>
            <a:r>
              <a:rPr lang="ko-KR" altLang="en-US" sz="2000" dirty="0" err="1"/>
              <a:t>릴레이션</a:t>
            </a:r>
            <a:r>
              <a:rPr lang="ko-KR" altLang="en-US" sz="2000" dirty="0"/>
              <a:t> </a:t>
            </a:r>
            <a:r>
              <a:rPr lang="en-US" altLang="ko-KR" sz="2000" dirty="0"/>
              <a:t>R</a:t>
            </a:r>
            <a:r>
              <a:rPr lang="ko-KR" altLang="en-US" sz="2000" dirty="0"/>
              <a:t>과</a:t>
            </a:r>
            <a:r>
              <a:rPr lang="en-US" altLang="ko-KR" sz="2000" dirty="0"/>
              <a:t> S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모든 가능한 조합으로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구하는 연산자</a:t>
            </a:r>
          </a:p>
          <a:p>
            <a:pPr lvl="1">
              <a:buFont typeface="Verdana" panose="020B0604030504040204" pitchFamily="34" charset="0"/>
              <a:buNone/>
            </a:pPr>
            <a:endParaRPr lang="en-US" altLang="ko-KR" sz="2000" dirty="0"/>
          </a:p>
          <a:p>
            <a:pPr lvl="1">
              <a:buFont typeface="Verdana" panose="020B0604030504040204" pitchFamily="34" charset="0"/>
              <a:buNone/>
            </a:pPr>
            <a:endParaRPr lang="ko-KR" altLang="en-US" sz="2000" dirty="0"/>
          </a:p>
          <a:p>
            <a:pPr lvl="1"/>
            <a:endParaRPr lang="ko-KR" altLang="en-US" b="1" dirty="0"/>
          </a:p>
        </p:txBody>
      </p:sp>
      <p:sp>
        <p:nvSpPr>
          <p:cNvPr id="31747" name="슬라이드 번호 개체 틀 5">
            <a:extLst>
              <a:ext uri="{FF2B5EF4-FFF2-40B4-BE49-F238E27FC236}">
                <a16:creationId xmlns:a16="http://schemas.microsoft.com/office/drawing/2014/main" id="{117F61C5-E1E6-954D-B46F-13A6A182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753B887-BC7D-BA4D-BC44-DA577597539E}" type="slidenum">
              <a:rPr kumimoji="0" lang="ko-KR" altLang="en-US"/>
              <a:pPr eaLnBrk="1" hangingPunct="1"/>
              <a:t>22</a:t>
            </a:fld>
            <a:endParaRPr kumimoji="0" lang="ko-KR" altLang="en-US"/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9B0AD841-F445-704B-8485-44B97C9A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28813"/>
            <a:ext cx="8528050" cy="37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380C49-5487-7B49-8896-9559CEBC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-12276"/>
            <a:ext cx="7773338" cy="6933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관계대수</a:t>
            </a:r>
          </a:p>
        </p:txBody>
      </p:sp>
      <p:sp>
        <p:nvSpPr>
          <p:cNvPr id="32770" name="내용 개체 틀 4">
            <a:extLst>
              <a:ext uri="{FF2B5EF4-FFF2-40B4-BE49-F238E27FC236}">
                <a16:creationId xmlns:a16="http://schemas.microsoft.com/office/drawing/2014/main" id="{6F2ADEF5-08C1-664B-B78C-E3C22791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813"/>
            <a:ext cx="9144000" cy="5357812"/>
          </a:xfrm>
        </p:spPr>
        <p:txBody>
          <a:bodyPr/>
          <a:lstStyle/>
          <a:p>
            <a:r>
              <a:rPr lang="ko-KR" altLang="en-US"/>
              <a:t>디비전 연산자</a:t>
            </a:r>
            <a:r>
              <a:rPr lang="en-US" altLang="ko-KR"/>
              <a:t>(Division Operation)</a:t>
            </a:r>
          </a:p>
          <a:p>
            <a:pPr lvl="1">
              <a:buFont typeface="Verdana" panose="020B0604030504040204" pitchFamily="34" charset="0"/>
              <a:buNone/>
            </a:pPr>
            <a:r>
              <a:rPr lang="ko-KR" altLang="en-US" sz="2000"/>
              <a:t>두 릴레이션 </a:t>
            </a:r>
            <a:r>
              <a:rPr lang="en-US" altLang="ko-KR" sz="2000"/>
              <a:t>R</a:t>
            </a:r>
            <a:r>
              <a:rPr lang="ko-KR" altLang="en-US" sz="2000"/>
              <a:t>과</a:t>
            </a:r>
            <a:r>
              <a:rPr lang="en-US" altLang="ko-KR" sz="2000"/>
              <a:t> S</a:t>
            </a:r>
            <a:r>
              <a:rPr lang="ko-KR" altLang="en-US" sz="2000"/>
              <a:t>의</a:t>
            </a:r>
            <a:r>
              <a:rPr lang="en-US" altLang="ko-KR" sz="2000"/>
              <a:t> </a:t>
            </a:r>
            <a:r>
              <a:rPr lang="ko-KR" altLang="en-US" sz="2000"/>
              <a:t>디비전 </a:t>
            </a:r>
            <a:r>
              <a:rPr lang="en-US" altLang="ko-KR" sz="2000"/>
              <a:t>R÷S</a:t>
            </a:r>
            <a:r>
              <a:rPr lang="ko-KR" altLang="en-US" sz="2000"/>
              <a:t>의</a:t>
            </a:r>
            <a:r>
              <a:rPr lang="en-US" altLang="ko-KR" sz="2000"/>
              <a:t> </a:t>
            </a:r>
            <a:r>
              <a:rPr lang="ko-KR" altLang="en-US" sz="2000"/>
              <a:t>튜플을 구하는 연산자</a:t>
            </a:r>
          </a:p>
          <a:p>
            <a:pPr lvl="1">
              <a:buFont typeface="Verdana" panose="020B0604030504040204" pitchFamily="34" charset="0"/>
              <a:buNone/>
            </a:pPr>
            <a:endParaRPr lang="en-US" altLang="ko-KR" sz="2000"/>
          </a:p>
          <a:p>
            <a:pPr lvl="1">
              <a:buFont typeface="Verdana" panose="020B0604030504040204" pitchFamily="34" charset="0"/>
              <a:buNone/>
            </a:pPr>
            <a:endParaRPr lang="ko-KR" altLang="en-US" sz="2000"/>
          </a:p>
          <a:p>
            <a:pPr lvl="1"/>
            <a:endParaRPr lang="ko-KR" altLang="en-US" b="1"/>
          </a:p>
        </p:txBody>
      </p:sp>
      <p:sp>
        <p:nvSpPr>
          <p:cNvPr id="32771" name="슬라이드 번호 개체 틀 5">
            <a:extLst>
              <a:ext uri="{FF2B5EF4-FFF2-40B4-BE49-F238E27FC236}">
                <a16:creationId xmlns:a16="http://schemas.microsoft.com/office/drawing/2014/main" id="{EA4421ED-A44F-BC40-9D9E-DDE570E8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C5AC964-BC1E-994C-B6D9-6351EBB4816C}" type="slidenum">
              <a:rPr kumimoji="0" lang="ko-KR" altLang="en-US"/>
              <a:pPr eaLnBrk="1" hangingPunct="1"/>
              <a:t>23</a:t>
            </a:fld>
            <a:endParaRPr kumimoji="0" lang="ko-KR" altLang="en-US"/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A32CBA23-9E55-B542-8CA9-16E5227C9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857375"/>
            <a:ext cx="7643813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13EE17-DF6B-8D4F-A80A-8ADCB09E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34" y="0"/>
            <a:ext cx="7773338" cy="65024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</a:rPr>
              <a:t>관계대수</a:t>
            </a:r>
          </a:p>
        </p:txBody>
      </p:sp>
      <p:sp>
        <p:nvSpPr>
          <p:cNvPr id="33794" name="내용 개체 틀 4">
            <a:extLst>
              <a:ext uri="{FF2B5EF4-FFF2-40B4-BE49-F238E27FC236}">
                <a16:creationId xmlns:a16="http://schemas.microsoft.com/office/drawing/2014/main" id="{CB1F7BEE-EF90-C240-B330-7379EA75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3" y="980728"/>
            <a:ext cx="9144000" cy="5357812"/>
          </a:xfrm>
        </p:spPr>
        <p:txBody>
          <a:bodyPr/>
          <a:lstStyle/>
          <a:p>
            <a:r>
              <a:rPr lang="ko-KR" altLang="en-US" dirty="0"/>
              <a:t>관계 대수의 연산의 한계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관계대수는</a:t>
            </a:r>
            <a:r>
              <a:rPr lang="ko-KR" altLang="en-US" dirty="0"/>
              <a:t> 산술 연산을 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집계 함수를 </a:t>
            </a:r>
            <a:r>
              <a:rPr lang="ko-KR" altLang="en-US" dirty="0" err="1"/>
              <a:t>지워하지</a:t>
            </a:r>
            <a:r>
              <a:rPr lang="ko-KR" altLang="en-US" dirty="0"/>
              <a:t>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정렬을 나타낼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데이터베이스를 수정할 수 없다</a:t>
            </a:r>
            <a:endParaRPr lang="en-US" altLang="ko-KR" dirty="0"/>
          </a:p>
          <a:p>
            <a:pPr lvl="1"/>
            <a:r>
              <a:rPr lang="ko-KR" altLang="en-US" dirty="0" err="1"/>
              <a:t>프로젝션</a:t>
            </a:r>
            <a:r>
              <a:rPr lang="ko-KR" altLang="en-US" dirty="0"/>
              <a:t> 연산의 결과에 중복된 </a:t>
            </a:r>
            <a:r>
              <a:rPr lang="ko-KR" altLang="en-US" dirty="0" err="1"/>
              <a:t>튜플을</a:t>
            </a:r>
            <a:r>
              <a:rPr lang="ko-KR" altLang="en-US" dirty="0"/>
              <a:t> 나타낼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795" name="슬라이드 번호 개체 틀 5">
            <a:extLst>
              <a:ext uri="{FF2B5EF4-FFF2-40B4-BE49-F238E27FC236}">
                <a16:creationId xmlns:a16="http://schemas.microsoft.com/office/drawing/2014/main" id="{6D6BA661-BB29-0243-A28A-E79638E3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BF0111A-3128-EA41-85AF-FB14AEAB3415}" type="slidenum">
              <a:rPr kumimoji="0" lang="ko-KR" altLang="en-US"/>
              <a:pPr eaLnBrk="1" hangingPunct="1"/>
              <a:t>24</a:t>
            </a:fld>
            <a:endParaRPr kumimoji="0"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DC0B049-0CC4-BF47-BA8E-B629E5D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26923"/>
            <a:ext cx="7773338" cy="61601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</a:rPr>
              <a:t>추가된 관계대수</a:t>
            </a:r>
          </a:p>
        </p:txBody>
      </p:sp>
      <p:sp>
        <p:nvSpPr>
          <p:cNvPr id="34818" name="내용 개체 틀 4">
            <a:extLst>
              <a:ext uri="{FF2B5EF4-FFF2-40B4-BE49-F238E27FC236}">
                <a16:creationId xmlns:a16="http://schemas.microsoft.com/office/drawing/2014/main" id="{D369B24E-031D-5540-A8EF-19AC16F5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813"/>
            <a:ext cx="9144000" cy="5357812"/>
          </a:xfrm>
        </p:spPr>
        <p:txBody>
          <a:bodyPr/>
          <a:lstStyle/>
          <a:p>
            <a:r>
              <a:rPr lang="ko-KR" altLang="en-US"/>
              <a:t>집계 함수와 그룹화 연산</a:t>
            </a:r>
            <a:endParaRPr lang="en-US" altLang="ko-KR"/>
          </a:p>
        </p:txBody>
      </p:sp>
      <p:sp>
        <p:nvSpPr>
          <p:cNvPr id="34819" name="슬라이드 번호 개체 틀 5">
            <a:extLst>
              <a:ext uri="{FF2B5EF4-FFF2-40B4-BE49-F238E27FC236}">
                <a16:creationId xmlns:a16="http://schemas.microsoft.com/office/drawing/2014/main" id="{39DAA7D2-1AB3-B04D-B31B-D46D096B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4CA469B-96F8-124E-9C69-E9866BA3623C}" type="slidenum">
              <a:rPr kumimoji="0" lang="ko-KR" altLang="en-US"/>
              <a:pPr eaLnBrk="1" hangingPunct="1"/>
              <a:t>25</a:t>
            </a:fld>
            <a:endParaRPr kumimoji="0" lang="ko-KR" altLang="en-US"/>
          </a:p>
        </p:txBody>
      </p:sp>
      <p:pic>
        <p:nvPicPr>
          <p:cNvPr id="34821" name="Picture 4">
            <a:extLst>
              <a:ext uri="{FF2B5EF4-FFF2-40B4-BE49-F238E27FC236}">
                <a16:creationId xmlns:a16="http://schemas.microsoft.com/office/drawing/2014/main" id="{0FD9FCF4-DC55-7747-B30F-82F667E05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28750"/>
            <a:ext cx="88582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45E337-D946-5642-934F-6E16D826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0" y="122794"/>
            <a:ext cx="7773338" cy="54906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2.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추가된 관계대수</a:t>
            </a:r>
          </a:p>
        </p:txBody>
      </p:sp>
      <p:sp>
        <p:nvSpPr>
          <p:cNvPr id="35842" name="내용 개체 틀 4">
            <a:extLst>
              <a:ext uri="{FF2B5EF4-FFF2-40B4-BE49-F238E27FC236}">
                <a16:creationId xmlns:a16="http://schemas.microsoft.com/office/drawing/2014/main" id="{F6C2789B-5C5F-EA43-94E7-C867B98E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813"/>
            <a:ext cx="9144000" cy="5357812"/>
          </a:xfrm>
        </p:spPr>
        <p:txBody>
          <a:bodyPr/>
          <a:lstStyle/>
          <a:p>
            <a:r>
              <a:rPr lang="ko-KR" altLang="en-US"/>
              <a:t>외부 조인</a:t>
            </a:r>
            <a:r>
              <a:rPr lang="en-US" altLang="ko-KR"/>
              <a:t>(Outer Join)</a:t>
            </a:r>
            <a:r>
              <a:rPr lang="ko-KR" altLang="en-US"/>
              <a:t> 연산</a:t>
            </a:r>
            <a:endParaRPr lang="en-US" altLang="ko-KR"/>
          </a:p>
          <a:p>
            <a:pPr lvl="1"/>
            <a:r>
              <a:rPr lang="ko-KR" altLang="en-US"/>
              <a:t>왼쪽 외부 조인</a:t>
            </a:r>
            <a:r>
              <a:rPr lang="en-US" altLang="ko-KR"/>
              <a:t>(Left Outer Join)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오른쪽 외부 조인</a:t>
            </a:r>
            <a:r>
              <a:rPr lang="en-US" altLang="ko-KR"/>
              <a:t>(Right Outer Join)</a:t>
            </a:r>
          </a:p>
          <a:p>
            <a:pPr lvl="1"/>
            <a:endParaRPr lang="en-US" altLang="ko-KR"/>
          </a:p>
          <a:p>
            <a:pPr lvl="1">
              <a:buFont typeface="Verdana" panose="020B0604030504040204" pitchFamily="34" charset="0"/>
              <a:buNone/>
            </a:pPr>
            <a:endParaRPr lang="en-US" altLang="ko-KR"/>
          </a:p>
        </p:txBody>
      </p:sp>
      <p:sp>
        <p:nvSpPr>
          <p:cNvPr id="35843" name="슬라이드 번호 개체 틀 5">
            <a:extLst>
              <a:ext uri="{FF2B5EF4-FFF2-40B4-BE49-F238E27FC236}">
                <a16:creationId xmlns:a16="http://schemas.microsoft.com/office/drawing/2014/main" id="{BD15A090-6ACA-8D4E-BA36-61D7EB08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8AE0BFFF-56B2-CC47-A811-000A6DB17D3D}" type="slidenum">
              <a:rPr kumimoji="0" lang="ko-KR" altLang="en-US"/>
              <a:pPr eaLnBrk="1" hangingPunct="1"/>
              <a:t>26</a:t>
            </a:fld>
            <a:endParaRPr kumimoji="0" lang="ko-KR" altLang="en-US"/>
          </a:p>
        </p:txBody>
      </p:sp>
      <p:pic>
        <p:nvPicPr>
          <p:cNvPr id="35845" name="Picture 6">
            <a:extLst>
              <a:ext uri="{FF2B5EF4-FFF2-40B4-BE49-F238E27FC236}">
                <a16:creationId xmlns:a16="http://schemas.microsoft.com/office/drawing/2014/main" id="{823B549E-EB3B-B94E-B7FD-20844C1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714500"/>
            <a:ext cx="87376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8">
            <a:extLst>
              <a:ext uri="{FF2B5EF4-FFF2-40B4-BE49-F238E27FC236}">
                <a16:creationId xmlns:a16="http://schemas.microsoft.com/office/drawing/2014/main" id="{787029EB-E47C-5048-8D4A-CBA98C859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4071938"/>
            <a:ext cx="89471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2D0A24-F65D-6045-9465-FC897DAC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93" y="3172"/>
            <a:ext cx="7773338" cy="67786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2.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추가된 관계대수</a:t>
            </a:r>
          </a:p>
        </p:txBody>
      </p:sp>
      <p:sp>
        <p:nvSpPr>
          <p:cNvPr id="36866" name="내용 개체 틀 4">
            <a:extLst>
              <a:ext uri="{FF2B5EF4-FFF2-40B4-BE49-F238E27FC236}">
                <a16:creationId xmlns:a16="http://schemas.microsoft.com/office/drawing/2014/main" id="{9092FD70-8C2F-9B43-AD20-EA827117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2" y="980728"/>
            <a:ext cx="9144000" cy="5357812"/>
          </a:xfrm>
        </p:spPr>
        <p:txBody>
          <a:bodyPr/>
          <a:lstStyle/>
          <a:p>
            <a:r>
              <a:rPr lang="ko-KR" altLang="en-US" dirty="0"/>
              <a:t>외부 조인</a:t>
            </a:r>
            <a:r>
              <a:rPr lang="en-US" altLang="ko-KR" dirty="0"/>
              <a:t>(Outer Join)</a:t>
            </a:r>
            <a:r>
              <a:rPr lang="ko-KR" altLang="en-US" dirty="0"/>
              <a:t> 연산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완전 외부 조인</a:t>
            </a:r>
            <a:r>
              <a:rPr lang="en-US" altLang="ko-KR" dirty="0"/>
              <a:t>(Full Outer Join)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 typeface="Verdana" panose="020B0604030504040204" pitchFamily="34" charset="0"/>
              <a:buNone/>
            </a:pPr>
            <a:endParaRPr lang="en-US" altLang="ko-KR" dirty="0"/>
          </a:p>
        </p:txBody>
      </p:sp>
      <p:sp>
        <p:nvSpPr>
          <p:cNvPr id="36867" name="슬라이드 번호 개체 틀 5">
            <a:extLst>
              <a:ext uri="{FF2B5EF4-FFF2-40B4-BE49-F238E27FC236}">
                <a16:creationId xmlns:a16="http://schemas.microsoft.com/office/drawing/2014/main" id="{5A3577C2-D625-D04D-A28E-668DD568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2DDC014-DCF1-8E44-84FD-977EEE6D2E14}" type="slidenum">
              <a:rPr kumimoji="0" lang="ko-KR" altLang="en-US"/>
              <a:pPr eaLnBrk="1" hangingPunct="1"/>
              <a:t>27</a:t>
            </a:fld>
            <a:endParaRPr kumimoji="0" lang="ko-KR" altLang="en-US"/>
          </a:p>
        </p:txBody>
      </p:sp>
      <p:pic>
        <p:nvPicPr>
          <p:cNvPr id="36869" name="Picture 2">
            <a:extLst>
              <a:ext uri="{FF2B5EF4-FFF2-40B4-BE49-F238E27FC236}">
                <a16:creationId xmlns:a16="http://schemas.microsoft.com/office/drawing/2014/main" id="{3F4A538D-A54C-A643-AFA2-C769468E1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2838103"/>
            <a:ext cx="87852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1419C28-DAF2-3242-A0E9-D6076602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7773338" cy="159617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2.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데이터베이스의 구축목적</a:t>
            </a:r>
          </a:p>
        </p:txBody>
      </p:sp>
      <p:sp>
        <p:nvSpPr>
          <p:cNvPr id="12290" name="내용 개체 틀 4">
            <a:extLst>
              <a:ext uri="{FF2B5EF4-FFF2-40B4-BE49-F238E27FC236}">
                <a16:creationId xmlns:a16="http://schemas.microsoft.com/office/drawing/2014/main" id="{8DAE6221-9246-C64E-B350-15C59060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일관성 유지</a:t>
            </a:r>
            <a:endParaRPr lang="en-US" altLang="ko-KR" dirty="0"/>
          </a:p>
          <a:p>
            <a:pPr lvl="1"/>
            <a:r>
              <a:rPr lang="ko-KR" altLang="en-US" dirty="0"/>
              <a:t>최소한의 중복 허용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데이터의 무결성 보장</a:t>
            </a:r>
            <a:endParaRPr lang="en-US" altLang="ko-KR" dirty="0"/>
          </a:p>
          <a:p>
            <a:pPr lvl="1"/>
            <a:r>
              <a:rPr lang="ko-KR" altLang="en-US" dirty="0"/>
              <a:t>의미 무결성</a:t>
            </a:r>
            <a:endParaRPr lang="en-US" altLang="ko-KR" dirty="0"/>
          </a:p>
          <a:p>
            <a:pPr lvl="1"/>
            <a:r>
              <a:rPr lang="ko-KR" altLang="en-US" dirty="0"/>
              <a:t>개체 무결성</a:t>
            </a:r>
            <a:endParaRPr lang="en-US" altLang="ko-KR" dirty="0"/>
          </a:p>
          <a:p>
            <a:pPr lvl="1"/>
            <a:r>
              <a:rPr lang="ko-KR" altLang="en-US" dirty="0"/>
              <a:t>참조 </a:t>
            </a:r>
            <a:r>
              <a:rPr lang="ko-KR" altLang="en-US" dirty="0" err="1"/>
              <a:t>무결서</a:t>
            </a:r>
            <a:endParaRPr lang="en-US" altLang="ko-KR" dirty="0"/>
          </a:p>
        </p:txBody>
      </p:sp>
      <p:sp>
        <p:nvSpPr>
          <p:cNvPr id="12291" name="슬라이드 번호 개체 틀 5">
            <a:extLst>
              <a:ext uri="{FF2B5EF4-FFF2-40B4-BE49-F238E27FC236}">
                <a16:creationId xmlns:a16="http://schemas.microsoft.com/office/drawing/2014/main" id="{76F62491-7CC9-9347-99A5-CE623935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59E1D12-EB1C-8E46-85DD-51FB17366391}" type="slidenum">
              <a:rPr kumimoji="0" lang="ko-KR" altLang="en-US"/>
              <a:pPr eaLnBrk="1" hangingPunct="1"/>
              <a:t>3</a:t>
            </a:fld>
            <a:endParaRPr kumimoji="0"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>
            <a:extLst>
              <a:ext uri="{FF2B5EF4-FFF2-40B4-BE49-F238E27FC236}">
                <a16:creationId xmlns:a16="http://schemas.microsoft.com/office/drawing/2014/main" id="{0351C37A-A014-524F-B1FE-ABE32ABB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1799"/>
            <a:ext cx="7215187" cy="47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65373527-7345-284D-9819-C5380AED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3" y="202531"/>
            <a:ext cx="7310636" cy="492123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2.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데이터베이스의 구축목적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AD1C5DF-8159-9946-B54A-433F862C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038226"/>
            <a:ext cx="7786687" cy="5500687"/>
          </a:xfrm>
        </p:spPr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dirty="0"/>
              <a:t>데이터의 논리적</a:t>
            </a:r>
            <a:r>
              <a:rPr lang="en-US" altLang="ko-KR" dirty="0"/>
              <a:t>·</a:t>
            </a:r>
            <a:r>
              <a:rPr lang="ko-KR" altLang="en-US" dirty="0"/>
              <a:t>물리적 독립성</a:t>
            </a: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82296" indent="0" fontAlgn="auto">
              <a:spcAft>
                <a:spcPts val="0"/>
              </a:spcAft>
              <a:buNone/>
              <a:defRPr/>
            </a:pP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dirty="0"/>
              <a:t>데이터의 보안</a:t>
            </a:r>
            <a:endParaRPr lang="en-US" altLang="ko-KR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ko-KR" dirty="0"/>
          </a:p>
          <a:p>
            <a:pPr marL="640080" lvl="1" indent="-237744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ko-KR" altLang="en-US" dirty="0"/>
          </a:p>
        </p:txBody>
      </p:sp>
      <p:sp>
        <p:nvSpPr>
          <p:cNvPr id="13316" name="슬라이드 번호 개체 틀 5">
            <a:extLst>
              <a:ext uri="{FF2B5EF4-FFF2-40B4-BE49-F238E27FC236}">
                <a16:creationId xmlns:a16="http://schemas.microsoft.com/office/drawing/2014/main" id="{0DC52F19-6325-7248-91D3-FDB6D942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7ED459C-48AD-844A-BCAA-A2671D72ADF8}" type="slidenum">
              <a:rPr kumimoji="0" lang="ko-KR" altLang="en-US"/>
              <a:pPr eaLnBrk="1" hangingPunct="1"/>
              <a:t>4</a:t>
            </a:fld>
            <a:endParaRPr kumimoji="0"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A52F4AA-BB99-3742-AF44-A9494F2A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7886700" cy="58028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3.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데이터베이스의 특징</a:t>
            </a:r>
          </a:p>
        </p:txBody>
      </p:sp>
      <p:sp>
        <p:nvSpPr>
          <p:cNvPr id="14338" name="내용 개체 틀 4">
            <a:extLst>
              <a:ext uri="{FF2B5EF4-FFF2-40B4-BE49-F238E27FC236}">
                <a16:creationId xmlns:a16="http://schemas.microsoft.com/office/drawing/2014/main" id="{11A2F18B-5C85-E447-9DAC-A41D605E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38264"/>
            <a:ext cx="7499350" cy="491013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/>
              <a:t>실시간 접근성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계속적인 변화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동시 공용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내용에 의한 참조</a:t>
            </a:r>
            <a:endParaRPr lang="en-US" altLang="ko-KR" dirty="0"/>
          </a:p>
          <a:p>
            <a:pPr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250000"/>
              </a:lnSpc>
            </a:pPr>
            <a:endParaRPr lang="en-US" altLang="ko-KR" i="1" dirty="0"/>
          </a:p>
          <a:p>
            <a:pPr lvl="1">
              <a:lnSpc>
                <a:spcPct val="250000"/>
              </a:lnSpc>
            </a:pPr>
            <a:endParaRPr lang="ko-KR" altLang="en-US" dirty="0"/>
          </a:p>
        </p:txBody>
      </p:sp>
      <p:sp>
        <p:nvSpPr>
          <p:cNvPr id="14339" name="슬라이드 번호 개체 틀 5">
            <a:extLst>
              <a:ext uri="{FF2B5EF4-FFF2-40B4-BE49-F238E27FC236}">
                <a16:creationId xmlns:a16="http://schemas.microsoft.com/office/drawing/2014/main" id="{EC158E1E-378F-D04E-AC93-BBDA08B9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7FB5FFF-55F1-3A44-9ADE-DA3EE7E36AFE}" type="slidenum">
              <a:rPr kumimoji="0" lang="ko-KR" altLang="en-US"/>
              <a:pPr eaLnBrk="1" hangingPunct="1"/>
              <a:t>5</a:t>
            </a:fld>
            <a:endParaRPr kumimoji="0"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09B858-055F-FB42-A93E-867FDD1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16633"/>
            <a:ext cx="7886700" cy="7200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4.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  <a:latin typeface="+mj-ea"/>
              </a:rPr>
              <a:t>데이터 모델</a:t>
            </a:r>
          </a:p>
        </p:txBody>
      </p:sp>
      <p:sp>
        <p:nvSpPr>
          <p:cNvPr id="15362" name="내용 개체 틀 4">
            <a:extLst>
              <a:ext uri="{FF2B5EF4-FFF2-40B4-BE49-F238E27FC236}">
                <a16:creationId xmlns:a16="http://schemas.microsoft.com/office/drawing/2014/main" id="{F5D84613-67D4-DA4E-BDF2-4C5F60DC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28688"/>
            <a:ext cx="7499350" cy="4910137"/>
          </a:xfrm>
        </p:spPr>
        <p:txBody>
          <a:bodyPr/>
          <a:lstStyle/>
          <a:p>
            <a:r>
              <a:rPr lang="ko-KR" altLang="en-US" dirty="0"/>
              <a:t>개념적 데이터 모델의 종류</a:t>
            </a:r>
            <a:endParaRPr lang="en-US" altLang="ko-KR" dirty="0"/>
          </a:p>
          <a:p>
            <a:pPr lvl="1"/>
            <a:r>
              <a:rPr lang="ko-KR" altLang="en-US" dirty="0" err="1"/>
              <a:t>개체관계</a:t>
            </a:r>
            <a:r>
              <a:rPr lang="ko-KR" altLang="en-US" dirty="0"/>
              <a:t> 모델</a:t>
            </a:r>
            <a:endParaRPr lang="en-US" altLang="ko-KR" dirty="0"/>
          </a:p>
          <a:p>
            <a:pPr lvl="1"/>
            <a:r>
              <a:rPr lang="ko-KR" altLang="en-US" dirty="0" err="1"/>
              <a:t>시멘틱</a:t>
            </a:r>
            <a:r>
              <a:rPr lang="ko-KR" altLang="en-US" dirty="0"/>
              <a:t> 네트워크 모델</a:t>
            </a:r>
            <a:endParaRPr lang="en-US" altLang="ko-KR" dirty="0"/>
          </a:p>
          <a:p>
            <a:pPr lvl="1"/>
            <a:r>
              <a:rPr lang="ko-KR" altLang="en-US" dirty="0"/>
              <a:t>의미 객체 모델</a:t>
            </a:r>
            <a:endParaRPr lang="en-US" altLang="ko-KR" dirty="0"/>
          </a:p>
          <a:p>
            <a:pPr lvl="1"/>
            <a:r>
              <a:rPr lang="en-US" altLang="ko-KR" dirty="0"/>
              <a:t>OMT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논리적 데이터 모델의 종류</a:t>
            </a:r>
            <a:endParaRPr lang="en-US" altLang="ko-KR" dirty="0"/>
          </a:p>
          <a:p>
            <a:pPr lvl="1"/>
            <a:r>
              <a:rPr lang="ko-KR" altLang="en-US" dirty="0" err="1"/>
              <a:t>계층형</a:t>
            </a:r>
            <a:r>
              <a:rPr lang="ko-KR" altLang="en-US" dirty="0"/>
              <a:t> 데이터 모델</a:t>
            </a:r>
            <a:endParaRPr lang="en-US" altLang="ko-KR" dirty="0"/>
          </a:p>
          <a:p>
            <a:pPr lvl="1"/>
            <a:r>
              <a:rPr lang="ko-KR" altLang="en-US" dirty="0"/>
              <a:t>네트워크 데이터 모델</a:t>
            </a:r>
            <a:endParaRPr lang="en-US" altLang="ko-KR" dirty="0"/>
          </a:p>
          <a:p>
            <a:pPr lvl="1"/>
            <a:r>
              <a:rPr lang="ko-KR" altLang="en-US" dirty="0"/>
              <a:t>관계형 데이터 모델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 2" pitchFamily="2" charset="2"/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i="1" dirty="0"/>
          </a:p>
          <a:p>
            <a:pPr lvl="1"/>
            <a:endParaRPr lang="ko-KR" altLang="en-US" dirty="0"/>
          </a:p>
        </p:txBody>
      </p:sp>
      <p:sp>
        <p:nvSpPr>
          <p:cNvPr id="15363" name="슬라이드 번호 개체 틀 5">
            <a:extLst>
              <a:ext uri="{FF2B5EF4-FFF2-40B4-BE49-F238E27FC236}">
                <a16:creationId xmlns:a16="http://schemas.microsoft.com/office/drawing/2014/main" id="{23CA8361-4DAC-E94D-82B1-1B67B0FD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1C8A1A6-20A6-6548-BD27-3E196F41AD45}" type="slidenum">
              <a:rPr kumimoji="0" lang="ko-KR" altLang="en-US"/>
              <a:pPr eaLnBrk="1" hangingPunct="1"/>
              <a:t>6</a:t>
            </a:fld>
            <a:endParaRPr kumimoji="0"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4125AD-3990-B845-B62B-5D9E4CCE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2">
                    <a:satMod val="130000"/>
                  </a:schemeClr>
                </a:solidFill>
              </a:rPr>
              <a:t>Chap 02. </a:t>
            </a:r>
            <a:r>
              <a:rPr lang="ko-KR" altLang="en-US" dirty="0">
                <a:solidFill>
                  <a:schemeClr val="tx2">
                    <a:satMod val="130000"/>
                  </a:schemeClr>
                </a:solidFill>
              </a:rPr>
              <a:t>데이터베이스 시스템</a:t>
            </a:r>
          </a:p>
        </p:txBody>
      </p:sp>
      <p:sp>
        <p:nvSpPr>
          <p:cNvPr id="16386" name="내용 개체 틀 4">
            <a:extLst>
              <a:ext uri="{FF2B5EF4-FFF2-40B4-BE49-F238E27FC236}">
                <a16:creationId xmlns:a16="http://schemas.microsoft.com/office/drawing/2014/main" id="{1DF8A625-58D8-5149-B4BD-DC1EF713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/>
              <a:t>데이터베이스 저장 구조</a:t>
            </a:r>
            <a:endParaRPr lang="en-US" altLang="ko-KR"/>
          </a:p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/>
              <a:t>데이터베 언어</a:t>
            </a:r>
            <a:endParaRPr lang="en-US" altLang="ko-KR"/>
          </a:p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/>
              <a:t>사용자</a:t>
            </a:r>
            <a:endParaRPr lang="en-US" altLang="ko-KR"/>
          </a:p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/>
              <a:t>데이터베이스 관리 시스템</a:t>
            </a:r>
            <a:endParaRPr lang="en-US" altLang="ko-KR"/>
          </a:p>
          <a:p>
            <a:pPr marL="595313" indent="-514350">
              <a:buFont typeface="Gill Sans MT" panose="020B0502020104020203" pitchFamily="34" charset="0"/>
              <a:buAutoNum type="arabicPeriod"/>
            </a:pPr>
            <a:r>
              <a:rPr lang="ko-KR" altLang="en-US"/>
              <a:t>데이터베이스 관리자</a:t>
            </a:r>
          </a:p>
        </p:txBody>
      </p:sp>
      <p:sp>
        <p:nvSpPr>
          <p:cNvPr id="16387" name="슬라이드 번호 개체 틀 5">
            <a:extLst>
              <a:ext uri="{FF2B5EF4-FFF2-40B4-BE49-F238E27FC236}">
                <a16:creationId xmlns:a16="http://schemas.microsoft.com/office/drawing/2014/main" id="{EC73212B-D0D7-794C-BA7F-8D1C3FEE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61C985D-96D6-CC43-B007-E8D6C2368E0D}" type="slidenum">
              <a:rPr kumimoji="0" lang="ko-KR" altLang="en-US"/>
              <a:pPr eaLnBrk="1" hangingPunct="1"/>
              <a:t>7</a:t>
            </a:fld>
            <a:endParaRPr kumimoji="0"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9">
            <a:extLst>
              <a:ext uri="{FF2B5EF4-FFF2-40B4-BE49-F238E27FC236}">
                <a16:creationId xmlns:a16="http://schemas.microsoft.com/office/drawing/2014/main" id="{1648409D-0A4A-EC4B-81C6-37038096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" y="1844824"/>
            <a:ext cx="89916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85A3354A-3CAD-3D41-A9AF-BC851D25602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7544" y="15047"/>
            <a:ext cx="7773338" cy="82166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ffectLst/>
                <a:latin typeface="+mj-ea"/>
              </a:rPr>
              <a:t>1. </a:t>
            </a:r>
            <a:r>
              <a:rPr lang="ko-KR" altLang="en-US" dirty="0">
                <a:effectLst/>
                <a:latin typeface="+mj-ea"/>
              </a:rPr>
              <a:t>데이터베이스 저장 구조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AD774847-DD4F-D240-90BA-C2F9D938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340768"/>
            <a:ext cx="7773339" cy="3424107"/>
          </a:xfrm>
        </p:spPr>
        <p:txBody>
          <a:bodyPr/>
          <a:lstStyle/>
          <a:p>
            <a:r>
              <a:rPr lang="ko-KR" altLang="en-US" dirty="0"/>
              <a:t>사용자 입장과 시스템 입장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">
            <a:extLst>
              <a:ext uri="{FF2B5EF4-FFF2-40B4-BE49-F238E27FC236}">
                <a16:creationId xmlns:a16="http://schemas.microsoft.com/office/drawing/2014/main" id="{9EA99DED-5AB4-E94D-9FC4-41F909D69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428750"/>
            <a:ext cx="721518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9">
            <a:extLst>
              <a:ext uri="{FF2B5EF4-FFF2-40B4-BE49-F238E27FC236}">
                <a16:creationId xmlns:a16="http://schemas.microsoft.com/office/drawing/2014/main" id="{6986439B-1B8F-994D-981C-F41E6C5621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7158" y="0"/>
            <a:ext cx="7499350" cy="7647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ffectLst/>
                <a:latin typeface="+mj-ea"/>
              </a:rPr>
              <a:t>1. </a:t>
            </a:r>
            <a:r>
              <a:rPr lang="ko-KR" altLang="en-US" dirty="0">
                <a:effectLst/>
                <a:latin typeface="+mj-ea"/>
              </a:rPr>
              <a:t>데이터베이스 저장 구조</a:t>
            </a:r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E984421C-3E05-C544-9C6B-2C057BA3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928688"/>
            <a:ext cx="7785100" cy="5014912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 데이터베이스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673</Words>
  <Application>Microsoft Macintosh PowerPoint</Application>
  <PresentationFormat>화면 슬라이드 쇼(4:3)</PresentationFormat>
  <Paragraphs>198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굴림</vt:lpstr>
      <vt:lpstr>맑은 고딕</vt:lpstr>
      <vt:lpstr>HY엽서L</vt:lpstr>
      <vt:lpstr>Arial</vt:lpstr>
      <vt:lpstr>Gill Sans MT</vt:lpstr>
      <vt:lpstr>Tw Cen MT</vt:lpstr>
      <vt:lpstr>Verdana</vt:lpstr>
      <vt:lpstr>Wingdings 2</vt:lpstr>
      <vt:lpstr>Wingdings 3</vt:lpstr>
      <vt:lpstr>디자인 사용자 지정</vt:lpstr>
      <vt:lpstr>물방울</vt:lpstr>
      <vt:lpstr>chap01. 데이터베이스란 무엇인가?</vt:lpstr>
      <vt:lpstr>1. 데이터베이스의 정의</vt:lpstr>
      <vt:lpstr>2. 데이터베이스의 구축목적</vt:lpstr>
      <vt:lpstr>2. 데이터베이스의 구축목적</vt:lpstr>
      <vt:lpstr>3. 데이터베이스의 특징</vt:lpstr>
      <vt:lpstr>4. 데이터 모델</vt:lpstr>
      <vt:lpstr>Chap 02. 데이터베이스 시스템</vt:lpstr>
      <vt:lpstr>1. 데이터베이스 저장 구조</vt:lpstr>
      <vt:lpstr>1. 데이터베이스 저장 구조</vt:lpstr>
      <vt:lpstr>2. 데이터 언어</vt:lpstr>
      <vt:lpstr>3. 사용자</vt:lpstr>
      <vt:lpstr>4. 데이터베이스 관리 시스템</vt:lpstr>
      <vt:lpstr>5. 데이터베이스 관리자</vt:lpstr>
      <vt:lpstr>Chap 03. 데이터모델을 위한 관계대수</vt:lpstr>
      <vt:lpstr>1. 관계대수</vt:lpstr>
      <vt:lpstr>1. 관계대수</vt:lpstr>
      <vt:lpstr>1. 관계대수</vt:lpstr>
      <vt:lpstr>1. 관계대수</vt:lpstr>
      <vt:lpstr>1. 관계대수</vt:lpstr>
      <vt:lpstr>1. 관계대수</vt:lpstr>
      <vt:lpstr>1. 관계대수</vt:lpstr>
      <vt:lpstr>1. 관계대수</vt:lpstr>
      <vt:lpstr>1. 관계대수</vt:lpstr>
      <vt:lpstr>1. 관계대수</vt:lpstr>
      <vt:lpstr>2. 추가된 관계대수</vt:lpstr>
      <vt:lpstr>2. 추가된 관계대수</vt:lpstr>
      <vt:lpstr>2. 추가된 관계대수</vt:lpstr>
    </vt:vector>
  </TitlesOfParts>
  <Company>SDS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데이터베이스란 무엇인가?</dc:title>
  <dc:creator>우청자</dc:creator>
  <cp:lastModifiedBy>Microsoft Office 사용자</cp:lastModifiedBy>
  <cp:revision>26</cp:revision>
  <dcterms:created xsi:type="dcterms:W3CDTF">2009-11-09T22:34:04Z</dcterms:created>
  <dcterms:modified xsi:type="dcterms:W3CDTF">2019-06-03T08:11:03Z</dcterms:modified>
</cp:coreProperties>
</file>