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90" r:id="rId1"/>
  </p:sldMasterIdLst>
  <p:notesMasterIdLst>
    <p:notesMasterId r:id="rId165"/>
  </p:notesMasterIdLst>
  <p:sldIdLst>
    <p:sldId id="256" r:id="rId2"/>
    <p:sldId id="257" r:id="rId3"/>
    <p:sldId id="258" r:id="rId4"/>
    <p:sldId id="259" r:id="rId5"/>
    <p:sldId id="283" r:id="rId6"/>
    <p:sldId id="284" r:id="rId7"/>
    <p:sldId id="285" r:id="rId8"/>
    <p:sldId id="286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96" r:id="rId17"/>
    <p:sldId id="295" r:id="rId18"/>
    <p:sldId id="297" r:id="rId19"/>
    <p:sldId id="298" r:id="rId20"/>
    <p:sldId id="299" r:id="rId21"/>
    <p:sldId id="300" r:id="rId22"/>
    <p:sldId id="301" r:id="rId23"/>
    <p:sldId id="304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40" r:id="rId59"/>
    <p:sldId id="341" r:id="rId60"/>
    <p:sldId id="342" r:id="rId61"/>
    <p:sldId id="343" r:id="rId62"/>
    <p:sldId id="344" r:id="rId63"/>
    <p:sldId id="345" r:id="rId64"/>
    <p:sldId id="346" r:id="rId65"/>
    <p:sldId id="347" r:id="rId66"/>
    <p:sldId id="348" r:id="rId67"/>
    <p:sldId id="349" r:id="rId68"/>
    <p:sldId id="350" r:id="rId69"/>
    <p:sldId id="352" r:id="rId70"/>
    <p:sldId id="353" r:id="rId71"/>
    <p:sldId id="354" r:id="rId72"/>
    <p:sldId id="355" r:id="rId73"/>
    <p:sldId id="356" r:id="rId74"/>
    <p:sldId id="357" r:id="rId75"/>
    <p:sldId id="358" r:id="rId76"/>
    <p:sldId id="359" r:id="rId77"/>
    <p:sldId id="360" r:id="rId78"/>
    <p:sldId id="361" r:id="rId79"/>
    <p:sldId id="362" r:id="rId80"/>
    <p:sldId id="363" r:id="rId81"/>
    <p:sldId id="364" r:id="rId82"/>
    <p:sldId id="365" r:id="rId83"/>
    <p:sldId id="366" r:id="rId84"/>
    <p:sldId id="367" r:id="rId85"/>
    <p:sldId id="368" r:id="rId86"/>
    <p:sldId id="369" r:id="rId87"/>
    <p:sldId id="370" r:id="rId88"/>
    <p:sldId id="371" r:id="rId89"/>
    <p:sldId id="372" r:id="rId90"/>
    <p:sldId id="373" r:id="rId91"/>
    <p:sldId id="374" r:id="rId92"/>
    <p:sldId id="375" r:id="rId93"/>
    <p:sldId id="376" r:id="rId94"/>
    <p:sldId id="377" r:id="rId95"/>
    <p:sldId id="378" r:id="rId96"/>
    <p:sldId id="379" r:id="rId97"/>
    <p:sldId id="380" r:id="rId98"/>
    <p:sldId id="381" r:id="rId99"/>
    <p:sldId id="382" r:id="rId100"/>
    <p:sldId id="383" r:id="rId101"/>
    <p:sldId id="384" r:id="rId102"/>
    <p:sldId id="385" r:id="rId103"/>
    <p:sldId id="386" r:id="rId104"/>
    <p:sldId id="387" r:id="rId105"/>
    <p:sldId id="388" r:id="rId106"/>
    <p:sldId id="389" r:id="rId107"/>
    <p:sldId id="390" r:id="rId108"/>
    <p:sldId id="391" r:id="rId109"/>
    <p:sldId id="392" r:id="rId110"/>
    <p:sldId id="393" r:id="rId111"/>
    <p:sldId id="394" r:id="rId112"/>
    <p:sldId id="395" r:id="rId113"/>
    <p:sldId id="396" r:id="rId114"/>
    <p:sldId id="397" r:id="rId115"/>
    <p:sldId id="398" r:id="rId116"/>
    <p:sldId id="399" r:id="rId117"/>
    <p:sldId id="400" r:id="rId118"/>
    <p:sldId id="401" r:id="rId119"/>
    <p:sldId id="402" r:id="rId120"/>
    <p:sldId id="403" r:id="rId121"/>
    <p:sldId id="404" r:id="rId122"/>
    <p:sldId id="405" r:id="rId123"/>
    <p:sldId id="406" r:id="rId124"/>
    <p:sldId id="407" r:id="rId125"/>
    <p:sldId id="408" r:id="rId126"/>
    <p:sldId id="409" r:id="rId127"/>
    <p:sldId id="410" r:id="rId128"/>
    <p:sldId id="411" r:id="rId129"/>
    <p:sldId id="412" r:id="rId130"/>
    <p:sldId id="413" r:id="rId131"/>
    <p:sldId id="414" r:id="rId132"/>
    <p:sldId id="415" r:id="rId133"/>
    <p:sldId id="416" r:id="rId134"/>
    <p:sldId id="417" r:id="rId135"/>
    <p:sldId id="418" r:id="rId136"/>
    <p:sldId id="421" r:id="rId137"/>
    <p:sldId id="422" r:id="rId138"/>
    <p:sldId id="423" r:id="rId139"/>
    <p:sldId id="425" r:id="rId140"/>
    <p:sldId id="426" r:id="rId141"/>
    <p:sldId id="424" r:id="rId142"/>
    <p:sldId id="427" r:id="rId143"/>
    <p:sldId id="428" r:id="rId144"/>
    <p:sldId id="429" r:id="rId145"/>
    <p:sldId id="430" r:id="rId146"/>
    <p:sldId id="431" r:id="rId147"/>
    <p:sldId id="432" r:id="rId148"/>
    <p:sldId id="433" r:id="rId149"/>
    <p:sldId id="434" r:id="rId150"/>
    <p:sldId id="435" r:id="rId151"/>
    <p:sldId id="436" r:id="rId152"/>
    <p:sldId id="437" r:id="rId153"/>
    <p:sldId id="438" r:id="rId154"/>
    <p:sldId id="439" r:id="rId155"/>
    <p:sldId id="440" r:id="rId156"/>
    <p:sldId id="441" r:id="rId157"/>
    <p:sldId id="442" r:id="rId158"/>
    <p:sldId id="443" r:id="rId159"/>
    <p:sldId id="444" r:id="rId160"/>
    <p:sldId id="445" r:id="rId161"/>
    <p:sldId id="446" r:id="rId162"/>
    <p:sldId id="447" r:id="rId163"/>
    <p:sldId id="448" r:id="rId16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3598" autoAdjust="0"/>
  </p:normalViewPr>
  <p:slideViewPr>
    <p:cSldViewPr>
      <p:cViewPr varScale="1">
        <p:scale>
          <a:sx n="106" d="100"/>
          <a:sy n="106" d="100"/>
        </p:scale>
        <p:origin x="14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EE2B275-8BF5-7D4D-8487-F9F247FAA1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ABB484-696C-DC4F-8F29-EE6C083E703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6C36F3-BB9B-E349-A3E1-D1A92231F39A}" type="datetimeFigureOut">
              <a:rPr lang="ko-KR" altLang="en-US"/>
              <a:pPr>
                <a:defRPr/>
              </a:pPr>
              <a:t>2019. 6. 3.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08AB59B6-FA90-B046-8A44-C23BB8E9A9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E169EC7E-3F97-B64E-BF7A-4CEFFD299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2215CF-4E27-F542-8B29-5BE2A86CE9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F08CCF-73A4-EA42-936F-36AF36B94B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</a:lstStyle>
          <a:p>
            <a:fld id="{EA8EE1B4-B9CF-9740-8937-25CCF52A9F3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슬라이드 이미지 개체 틀 1">
            <a:extLst>
              <a:ext uri="{FF2B5EF4-FFF2-40B4-BE49-F238E27FC236}">
                <a16:creationId xmlns:a16="http://schemas.microsoft.com/office/drawing/2014/main" id="{D70F08F3-F21A-F84D-AA24-6B0F3409EE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3" name="슬라이드 노트 개체 틀 2">
            <a:extLst>
              <a:ext uri="{FF2B5EF4-FFF2-40B4-BE49-F238E27FC236}">
                <a16:creationId xmlns:a16="http://schemas.microsoft.com/office/drawing/2014/main" id="{DA4B2610-2F56-3340-B062-0F855D1AD7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0F4A49-4658-8246-8A36-09D5826AA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DFFA0EE0-13E5-284B-A7D7-9BA16CBF1F6B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55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슬라이드 이미지 개체 틀 1">
            <a:extLst>
              <a:ext uri="{FF2B5EF4-FFF2-40B4-BE49-F238E27FC236}">
                <a16:creationId xmlns:a16="http://schemas.microsoft.com/office/drawing/2014/main" id="{0906B4CA-2160-8C4E-8599-F718F06381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슬라이드 노트 개체 틀 2">
            <a:extLst>
              <a:ext uri="{FF2B5EF4-FFF2-40B4-BE49-F238E27FC236}">
                <a16:creationId xmlns:a16="http://schemas.microsoft.com/office/drawing/2014/main" id="{37896B8A-C930-884D-9817-963A20A4F3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138097-1BBF-C140-92BE-4B9916F55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1A041156-700D-1B4A-B175-4ADC9642CCA4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64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슬라이드 이미지 개체 틀 1">
            <a:extLst>
              <a:ext uri="{FF2B5EF4-FFF2-40B4-BE49-F238E27FC236}">
                <a16:creationId xmlns:a16="http://schemas.microsoft.com/office/drawing/2014/main" id="{5D587539-D553-D442-B2AC-9932172D0B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0579" name="슬라이드 노트 개체 틀 2">
            <a:extLst>
              <a:ext uri="{FF2B5EF4-FFF2-40B4-BE49-F238E27FC236}">
                <a16:creationId xmlns:a16="http://schemas.microsoft.com/office/drawing/2014/main" id="{2A015DDA-EC15-FF41-BFA9-36088F8B3A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7AE778-1BED-9648-9C1E-1646A1588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B0ED5A7A-AB3B-8845-950A-4CB99466EDA5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156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슬라이드 이미지 개체 틀 1">
            <a:extLst>
              <a:ext uri="{FF2B5EF4-FFF2-40B4-BE49-F238E27FC236}">
                <a16:creationId xmlns:a16="http://schemas.microsoft.com/office/drawing/2014/main" id="{3EFAA449-420C-4946-B562-67E14FC32B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1603" name="슬라이드 노트 개체 틀 2">
            <a:extLst>
              <a:ext uri="{FF2B5EF4-FFF2-40B4-BE49-F238E27FC236}">
                <a16:creationId xmlns:a16="http://schemas.microsoft.com/office/drawing/2014/main" id="{BC20A36B-28EF-2D4E-AA89-E485DC4870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D2523C-D9A4-2D4A-A60E-68DCF4B074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804085CE-6D06-A346-86B2-C0AF9A96988C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157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슬라이드 이미지 개체 틀 1">
            <a:extLst>
              <a:ext uri="{FF2B5EF4-FFF2-40B4-BE49-F238E27FC236}">
                <a16:creationId xmlns:a16="http://schemas.microsoft.com/office/drawing/2014/main" id="{3C11BCE0-1D84-9B4A-84FC-0543035DE4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2627" name="슬라이드 노트 개체 틀 2">
            <a:extLst>
              <a:ext uri="{FF2B5EF4-FFF2-40B4-BE49-F238E27FC236}">
                <a16:creationId xmlns:a16="http://schemas.microsoft.com/office/drawing/2014/main" id="{1788B784-F817-0D46-BFF9-10C7CC2585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FC51F9-4E91-C44C-BE24-2D0553C58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F3863972-32E5-044F-ABF9-E2899C39A70F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158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슬라이드 이미지 개체 틀 1">
            <a:extLst>
              <a:ext uri="{FF2B5EF4-FFF2-40B4-BE49-F238E27FC236}">
                <a16:creationId xmlns:a16="http://schemas.microsoft.com/office/drawing/2014/main" id="{9BFB6EE2-22FD-A54B-89E2-37BCA25042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3651" name="슬라이드 노트 개체 틀 2">
            <a:extLst>
              <a:ext uri="{FF2B5EF4-FFF2-40B4-BE49-F238E27FC236}">
                <a16:creationId xmlns:a16="http://schemas.microsoft.com/office/drawing/2014/main" id="{3DD803D6-FE53-284D-A9B8-7793A35AC0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2B02C4-D266-1843-8BE3-6E340CA512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A52B49E3-8428-2A45-957F-7C6BBBB3B025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159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슬라이드 이미지 개체 틀 1">
            <a:extLst>
              <a:ext uri="{FF2B5EF4-FFF2-40B4-BE49-F238E27FC236}">
                <a16:creationId xmlns:a16="http://schemas.microsoft.com/office/drawing/2014/main" id="{74F47DEE-74E7-A646-BC81-7C3C1E695B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슬라이드 노트 개체 틀 2">
            <a:extLst>
              <a:ext uri="{FF2B5EF4-FFF2-40B4-BE49-F238E27FC236}">
                <a16:creationId xmlns:a16="http://schemas.microsoft.com/office/drawing/2014/main" id="{51F3E74C-5D3E-DF41-A5AE-79A43F0DF7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586E23-411B-6C4A-8583-FA1BD1F33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E8C5A62C-0822-424F-9673-9A6FF7E6DB9D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160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슬라이드 이미지 개체 틀 1">
            <a:extLst>
              <a:ext uri="{FF2B5EF4-FFF2-40B4-BE49-F238E27FC236}">
                <a16:creationId xmlns:a16="http://schemas.microsoft.com/office/drawing/2014/main" id="{4E38FA8A-0C48-A048-843E-BE787B650A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5699" name="슬라이드 노트 개체 틀 2">
            <a:extLst>
              <a:ext uri="{FF2B5EF4-FFF2-40B4-BE49-F238E27FC236}">
                <a16:creationId xmlns:a16="http://schemas.microsoft.com/office/drawing/2014/main" id="{CD0A2F5C-30E2-5049-AA0D-A802D5EF87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4D7F4D-3128-4549-8400-4AC92425A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02772A84-9BD9-0D40-98B1-79FCF1B8D8E1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161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슬라이드 이미지 개체 틀 1">
            <a:extLst>
              <a:ext uri="{FF2B5EF4-FFF2-40B4-BE49-F238E27FC236}">
                <a16:creationId xmlns:a16="http://schemas.microsoft.com/office/drawing/2014/main" id="{161EC34F-B08E-7145-957D-219257797C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23" name="슬라이드 노트 개체 틀 2">
            <a:extLst>
              <a:ext uri="{FF2B5EF4-FFF2-40B4-BE49-F238E27FC236}">
                <a16:creationId xmlns:a16="http://schemas.microsoft.com/office/drawing/2014/main" id="{C55D41E3-3E64-664F-8683-A7CFA01D43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5EECB8-6E17-8544-B409-68EC33F1B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F529FE29-00E3-6B48-B97D-AE54EAC12108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162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슬라이드 이미지 개체 틀 1">
            <a:extLst>
              <a:ext uri="{FF2B5EF4-FFF2-40B4-BE49-F238E27FC236}">
                <a16:creationId xmlns:a16="http://schemas.microsoft.com/office/drawing/2014/main" id="{C1DF2600-27EC-744B-9101-B46319C299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7747" name="슬라이드 노트 개체 틀 2">
            <a:extLst>
              <a:ext uri="{FF2B5EF4-FFF2-40B4-BE49-F238E27FC236}">
                <a16:creationId xmlns:a16="http://schemas.microsoft.com/office/drawing/2014/main" id="{E8CBCE65-AA2C-0F4C-923F-1129E853D7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BD61EB-D320-8F4F-83C0-3B20C94127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7D6AFA8E-610F-4843-B214-B06D0105691F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163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슬라이드 이미지 개체 틀 1">
            <a:extLst>
              <a:ext uri="{FF2B5EF4-FFF2-40B4-BE49-F238E27FC236}">
                <a16:creationId xmlns:a16="http://schemas.microsoft.com/office/drawing/2014/main" id="{E7749905-8CF1-D24E-8D1D-43C59152D6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3" name="슬라이드 노트 개체 틀 2">
            <a:extLst>
              <a:ext uri="{FF2B5EF4-FFF2-40B4-BE49-F238E27FC236}">
                <a16:creationId xmlns:a16="http://schemas.microsoft.com/office/drawing/2014/main" id="{75851F01-4E1A-A148-8F66-0641F361D5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8EF59-6C61-AE41-A2F0-B53E2AC6A9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1161A33B-4956-AF41-9505-1A499E07D4B5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65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슬라이드 이미지 개체 틀 1">
            <a:extLst>
              <a:ext uri="{FF2B5EF4-FFF2-40B4-BE49-F238E27FC236}">
                <a16:creationId xmlns:a16="http://schemas.microsoft.com/office/drawing/2014/main" id="{90C2C252-B4C6-D84E-A538-83A6DD5E9B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67" name="슬라이드 노트 개체 틀 2">
            <a:extLst>
              <a:ext uri="{FF2B5EF4-FFF2-40B4-BE49-F238E27FC236}">
                <a16:creationId xmlns:a16="http://schemas.microsoft.com/office/drawing/2014/main" id="{96BB5C43-9CD0-9A46-87FD-95722B54DC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D96758-3954-394D-B9D9-FDE7BC57A4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236A87BE-7F54-004B-8FC4-1532D5BFD212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66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슬라이드 이미지 개체 틀 1">
            <a:extLst>
              <a:ext uri="{FF2B5EF4-FFF2-40B4-BE49-F238E27FC236}">
                <a16:creationId xmlns:a16="http://schemas.microsoft.com/office/drawing/2014/main" id="{359A1FDA-CB1C-1A42-BB9A-AE5097EC6A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슬라이드 노트 개체 틀 2">
            <a:extLst>
              <a:ext uri="{FF2B5EF4-FFF2-40B4-BE49-F238E27FC236}">
                <a16:creationId xmlns:a16="http://schemas.microsoft.com/office/drawing/2014/main" id="{67CB6588-0896-FA4D-AA2A-0248150B3E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AB0137-9441-DD4D-A4B2-43EE87929B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2A9A0E64-302D-6A4F-A69C-262F2EB29D50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67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슬라이드 이미지 개체 틀 1">
            <a:extLst>
              <a:ext uri="{FF2B5EF4-FFF2-40B4-BE49-F238E27FC236}">
                <a16:creationId xmlns:a16="http://schemas.microsoft.com/office/drawing/2014/main" id="{4BFAA0D1-38C0-F840-8E6C-8135280C55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5" name="슬라이드 노트 개체 틀 2">
            <a:extLst>
              <a:ext uri="{FF2B5EF4-FFF2-40B4-BE49-F238E27FC236}">
                <a16:creationId xmlns:a16="http://schemas.microsoft.com/office/drawing/2014/main" id="{FB27A8DD-C0F9-9144-93EB-26373B6CC0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1489A4-839D-934D-9265-4F22EEBA3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C201E09D-7600-0A48-8B05-3D30C9A34F91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68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슬라이드 이미지 개체 틀 1">
            <a:extLst>
              <a:ext uri="{FF2B5EF4-FFF2-40B4-BE49-F238E27FC236}">
                <a16:creationId xmlns:a16="http://schemas.microsoft.com/office/drawing/2014/main" id="{2DFCB82D-C211-4340-9F0C-AC4E461E75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슬라이드 노트 개체 틀 2">
            <a:extLst>
              <a:ext uri="{FF2B5EF4-FFF2-40B4-BE49-F238E27FC236}">
                <a16:creationId xmlns:a16="http://schemas.microsoft.com/office/drawing/2014/main" id="{5A6E8346-9D26-2E40-97D7-4344F42C3A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FB018B-AFCB-7D48-9601-224671987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2C968060-D68A-B44F-83C6-13CF536AACAC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69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슬라이드 이미지 개체 틀 1">
            <a:extLst>
              <a:ext uri="{FF2B5EF4-FFF2-40B4-BE49-F238E27FC236}">
                <a16:creationId xmlns:a16="http://schemas.microsoft.com/office/drawing/2014/main" id="{4B8697B9-A0BE-1A49-9660-4DD15C9360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3" name="슬라이드 노트 개체 틀 2">
            <a:extLst>
              <a:ext uri="{FF2B5EF4-FFF2-40B4-BE49-F238E27FC236}">
                <a16:creationId xmlns:a16="http://schemas.microsoft.com/office/drawing/2014/main" id="{8BD3B1F7-295F-274B-8EBB-75D80B4F38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F03AEF-547F-7F4E-8EC5-F4911AAEC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1C4879AA-C644-CE4A-9FF3-9A7B7D5D390E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70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슬라이드 이미지 개체 틀 1">
            <a:extLst>
              <a:ext uri="{FF2B5EF4-FFF2-40B4-BE49-F238E27FC236}">
                <a16:creationId xmlns:a16="http://schemas.microsoft.com/office/drawing/2014/main" id="{09CEE611-258A-EA40-A6D3-8E6939FB52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슬라이드 노트 개체 틀 2">
            <a:extLst>
              <a:ext uri="{FF2B5EF4-FFF2-40B4-BE49-F238E27FC236}">
                <a16:creationId xmlns:a16="http://schemas.microsoft.com/office/drawing/2014/main" id="{CD968FA3-6952-734E-9339-B4F0117B4A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26A633-FD07-8247-95FC-445E39BC52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2DAA6D53-6525-E641-8867-EAD95A00DA22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71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슬라이드 이미지 개체 틀 1">
            <a:extLst>
              <a:ext uri="{FF2B5EF4-FFF2-40B4-BE49-F238E27FC236}">
                <a16:creationId xmlns:a16="http://schemas.microsoft.com/office/drawing/2014/main" id="{9C48B7CF-66CD-9D41-A0D6-1F07099895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6611" name="슬라이드 노트 개체 틀 2">
            <a:extLst>
              <a:ext uri="{FF2B5EF4-FFF2-40B4-BE49-F238E27FC236}">
                <a16:creationId xmlns:a16="http://schemas.microsoft.com/office/drawing/2014/main" id="{BDFC8ED4-415F-2F4C-A651-4D126C13E9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01223F-6D2D-E64F-846B-F7599A9D2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0A9D7E46-23C1-A04E-B85A-2AAF60AA4639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72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슬라이드 이미지 개체 틀 1">
            <a:extLst>
              <a:ext uri="{FF2B5EF4-FFF2-40B4-BE49-F238E27FC236}">
                <a16:creationId xmlns:a16="http://schemas.microsoft.com/office/drawing/2014/main" id="{0281FEA6-BDCA-524C-9A36-7756D78B58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5" name="슬라이드 노트 개체 틀 2">
            <a:extLst>
              <a:ext uri="{FF2B5EF4-FFF2-40B4-BE49-F238E27FC236}">
                <a16:creationId xmlns:a16="http://schemas.microsoft.com/office/drawing/2014/main" id="{F95466D6-28E4-3844-90E3-2D457F95FC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30B7E3-B0FA-1342-A55A-BB92B02BA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D678CE0B-1C6E-5541-8EB1-0A2123AE1411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74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슬라이드 이미지 개체 틀 1">
            <a:extLst>
              <a:ext uri="{FF2B5EF4-FFF2-40B4-BE49-F238E27FC236}">
                <a16:creationId xmlns:a16="http://schemas.microsoft.com/office/drawing/2014/main" id="{D544B503-0394-8E47-BCE7-6959485A98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27" name="슬라이드 노트 개체 틀 2">
            <a:extLst>
              <a:ext uri="{FF2B5EF4-FFF2-40B4-BE49-F238E27FC236}">
                <a16:creationId xmlns:a16="http://schemas.microsoft.com/office/drawing/2014/main" id="{261D897A-0129-EB42-90E3-37BC67B57E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CA602-E07F-0743-8D66-3D7E76A57A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488F9E05-82DF-AF45-8C08-AAC4272EF923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56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슬라이드 이미지 개체 틀 1">
            <a:extLst>
              <a:ext uri="{FF2B5EF4-FFF2-40B4-BE49-F238E27FC236}">
                <a16:creationId xmlns:a16="http://schemas.microsoft.com/office/drawing/2014/main" id="{CF953370-CD54-5F4E-806C-767DCFB136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659" name="슬라이드 노트 개체 틀 2">
            <a:extLst>
              <a:ext uri="{FF2B5EF4-FFF2-40B4-BE49-F238E27FC236}">
                <a16:creationId xmlns:a16="http://schemas.microsoft.com/office/drawing/2014/main" id="{459D9F14-9727-7743-A936-CBC56F7F76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303955-5B99-374C-BC01-DB73017FA4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E077AC1D-3E04-8C4E-999E-40398E815C28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75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슬라이드 이미지 개체 틀 1">
            <a:extLst>
              <a:ext uri="{FF2B5EF4-FFF2-40B4-BE49-F238E27FC236}">
                <a16:creationId xmlns:a16="http://schemas.microsoft.com/office/drawing/2014/main" id="{8EEF8ED2-6717-8D43-AA3A-1B9B77D4CC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9683" name="슬라이드 노트 개체 틀 2">
            <a:extLst>
              <a:ext uri="{FF2B5EF4-FFF2-40B4-BE49-F238E27FC236}">
                <a16:creationId xmlns:a16="http://schemas.microsoft.com/office/drawing/2014/main" id="{B1C27435-8733-4349-BE7A-90FF333686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A70EBD-DB1B-C544-8627-7B765B790E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34D64601-1B7C-9347-B67A-F3C98D6771AE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76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슬라이드 이미지 개체 틀 1">
            <a:extLst>
              <a:ext uri="{FF2B5EF4-FFF2-40B4-BE49-F238E27FC236}">
                <a16:creationId xmlns:a16="http://schemas.microsoft.com/office/drawing/2014/main" id="{6BF7CECA-DF90-CF41-9D85-8681847194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0707" name="슬라이드 노트 개체 틀 2">
            <a:extLst>
              <a:ext uri="{FF2B5EF4-FFF2-40B4-BE49-F238E27FC236}">
                <a16:creationId xmlns:a16="http://schemas.microsoft.com/office/drawing/2014/main" id="{9C82EBD5-F571-8C49-AFCF-3FAF86985D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E88D09-6056-7E4E-9D04-E5A42CFC2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6B79605E-D884-4D43-9BC6-32BEC784CD8C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77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슬라이드 이미지 개체 틀 1">
            <a:extLst>
              <a:ext uri="{FF2B5EF4-FFF2-40B4-BE49-F238E27FC236}">
                <a16:creationId xmlns:a16="http://schemas.microsoft.com/office/drawing/2014/main" id="{3A59B890-2A34-F546-962D-2293F0AD89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1731" name="슬라이드 노트 개체 틀 2">
            <a:extLst>
              <a:ext uri="{FF2B5EF4-FFF2-40B4-BE49-F238E27FC236}">
                <a16:creationId xmlns:a16="http://schemas.microsoft.com/office/drawing/2014/main" id="{CC947BDA-CA01-584C-ABD7-3310DF1B2B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528C10-125D-8D4E-BA58-3996CAC36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AA708FC1-1000-EA40-B617-067DF95678B0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78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슬라이드 이미지 개체 틀 1">
            <a:extLst>
              <a:ext uri="{FF2B5EF4-FFF2-40B4-BE49-F238E27FC236}">
                <a16:creationId xmlns:a16="http://schemas.microsoft.com/office/drawing/2014/main" id="{FD93DB9F-6818-DF4F-B414-4AB5D791C5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2755" name="슬라이드 노트 개체 틀 2">
            <a:extLst>
              <a:ext uri="{FF2B5EF4-FFF2-40B4-BE49-F238E27FC236}">
                <a16:creationId xmlns:a16="http://schemas.microsoft.com/office/drawing/2014/main" id="{E658BC85-7296-FE44-9AAA-1D8058AEF2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A0595F-5169-6F40-A4B9-C7355BE37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E2CFEB0C-99C9-3446-9607-20172080BD96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79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슬라이드 이미지 개체 틀 1">
            <a:extLst>
              <a:ext uri="{FF2B5EF4-FFF2-40B4-BE49-F238E27FC236}">
                <a16:creationId xmlns:a16="http://schemas.microsoft.com/office/drawing/2014/main" id="{DD604F0C-9C78-7B4E-8D4B-DD599AF78C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3779" name="슬라이드 노트 개체 틀 2">
            <a:extLst>
              <a:ext uri="{FF2B5EF4-FFF2-40B4-BE49-F238E27FC236}">
                <a16:creationId xmlns:a16="http://schemas.microsoft.com/office/drawing/2014/main" id="{183D979F-AC45-CB4F-B93D-B538753EA1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48C4A4-3ACC-F049-9177-105D89AAB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7305EA19-1662-5947-AFFC-B2E3A502A06C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80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슬라이드 이미지 개체 틀 1">
            <a:extLst>
              <a:ext uri="{FF2B5EF4-FFF2-40B4-BE49-F238E27FC236}">
                <a16:creationId xmlns:a16="http://schemas.microsoft.com/office/drawing/2014/main" id="{3AF9716D-F2B1-3647-9883-AF55993A13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03" name="슬라이드 노트 개체 틀 2">
            <a:extLst>
              <a:ext uri="{FF2B5EF4-FFF2-40B4-BE49-F238E27FC236}">
                <a16:creationId xmlns:a16="http://schemas.microsoft.com/office/drawing/2014/main" id="{F5F94C75-7378-F843-AF57-3CCC96F6A6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446005-24BF-794B-B7AE-7A81C06362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DF68DC77-111F-7542-BFE3-507A45D4938D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81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슬라이드 이미지 개체 틀 1">
            <a:extLst>
              <a:ext uri="{FF2B5EF4-FFF2-40B4-BE49-F238E27FC236}">
                <a16:creationId xmlns:a16="http://schemas.microsoft.com/office/drawing/2014/main" id="{9F74284C-B554-7145-BB34-35FEBE7D4C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27" name="슬라이드 노트 개체 틀 2">
            <a:extLst>
              <a:ext uri="{FF2B5EF4-FFF2-40B4-BE49-F238E27FC236}">
                <a16:creationId xmlns:a16="http://schemas.microsoft.com/office/drawing/2014/main" id="{A678D581-D2BB-6245-A9BD-DAE8268BC9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6C82D8-64D6-594C-B88F-F86C7A1D78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CFAE5A1D-990E-2D41-87C9-6A0B343A4EF3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82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슬라이드 이미지 개체 틀 1">
            <a:extLst>
              <a:ext uri="{FF2B5EF4-FFF2-40B4-BE49-F238E27FC236}">
                <a16:creationId xmlns:a16="http://schemas.microsoft.com/office/drawing/2014/main" id="{DE457C84-3369-BC45-92EE-B94ADF9BD1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6851" name="슬라이드 노트 개체 틀 2">
            <a:extLst>
              <a:ext uri="{FF2B5EF4-FFF2-40B4-BE49-F238E27FC236}">
                <a16:creationId xmlns:a16="http://schemas.microsoft.com/office/drawing/2014/main" id="{E84A1F93-EFF9-1940-B670-223B289345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B916F6-7766-2243-ABD5-951794E6BE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24852A61-E20B-D64A-A41F-AF3C57CB942C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83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슬라이드 이미지 개체 틀 1">
            <a:extLst>
              <a:ext uri="{FF2B5EF4-FFF2-40B4-BE49-F238E27FC236}">
                <a16:creationId xmlns:a16="http://schemas.microsoft.com/office/drawing/2014/main" id="{EFE427F4-FE10-0549-AA83-6BAEE7B91A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7875" name="슬라이드 노트 개체 틀 2">
            <a:extLst>
              <a:ext uri="{FF2B5EF4-FFF2-40B4-BE49-F238E27FC236}">
                <a16:creationId xmlns:a16="http://schemas.microsoft.com/office/drawing/2014/main" id="{738FF5AB-A79D-F140-913A-D42F839C50D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A81400-5067-3147-A337-1DC5421E00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1DB73B5B-39AF-B54B-A101-AF3FD15B64E3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84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슬라이드 이미지 개체 틀 1">
            <a:extLst>
              <a:ext uri="{FF2B5EF4-FFF2-40B4-BE49-F238E27FC236}">
                <a16:creationId xmlns:a16="http://schemas.microsoft.com/office/drawing/2014/main" id="{D61D0B1D-9697-CC49-9083-A8A72E6261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1" name="슬라이드 노트 개체 틀 2">
            <a:extLst>
              <a:ext uri="{FF2B5EF4-FFF2-40B4-BE49-F238E27FC236}">
                <a16:creationId xmlns:a16="http://schemas.microsoft.com/office/drawing/2014/main" id="{055F495C-F9B9-DB45-8FF8-5B90C16ADE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3AC10-E223-E846-BA44-12C5740391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7B51CA3C-2B57-4848-AC01-185A82317A19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57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슬라이드 이미지 개체 틀 1">
            <a:extLst>
              <a:ext uri="{FF2B5EF4-FFF2-40B4-BE49-F238E27FC236}">
                <a16:creationId xmlns:a16="http://schemas.microsoft.com/office/drawing/2014/main" id="{97783F2A-BAE2-CE46-BD20-BF9ED793BD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8899" name="슬라이드 노트 개체 틀 2">
            <a:extLst>
              <a:ext uri="{FF2B5EF4-FFF2-40B4-BE49-F238E27FC236}">
                <a16:creationId xmlns:a16="http://schemas.microsoft.com/office/drawing/2014/main" id="{E2762877-283B-044F-9B29-D5AD8D7E0A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33A375-16DD-AE40-8314-011717FA82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4F45C83D-767C-4945-8080-05AD0999D5E9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85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슬라이드 이미지 개체 틀 1">
            <a:extLst>
              <a:ext uri="{FF2B5EF4-FFF2-40B4-BE49-F238E27FC236}">
                <a16:creationId xmlns:a16="http://schemas.microsoft.com/office/drawing/2014/main" id="{9EE6D10B-9781-6847-8021-06AEB4EF1F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9923" name="슬라이드 노트 개체 틀 2">
            <a:extLst>
              <a:ext uri="{FF2B5EF4-FFF2-40B4-BE49-F238E27FC236}">
                <a16:creationId xmlns:a16="http://schemas.microsoft.com/office/drawing/2014/main" id="{3E1F14C3-4065-C548-ABBA-1096774180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7E5AC8-B684-A742-A379-A18E57E1D3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3FB5C06D-D38B-134E-840D-74E28336F40B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86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슬라이드 이미지 개체 틀 1">
            <a:extLst>
              <a:ext uri="{FF2B5EF4-FFF2-40B4-BE49-F238E27FC236}">
                <a16:creationId xmlns:a16="http://schemas.microsoft.com/office/drawing/2014/main" id="{2EABD19D-23B8-0142-8D18-7D90997766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0947" name="슬라이드 노트 개체 틀 2">
            <a:extLst>
              <a:ext uri="{FF2B5EF4-FFF2-40B4-BE49-F238E27FC236}">
                <a16:creationId xmlns:a16="http://schemas.microsoft.com/office/drawing/2014/main" id="{A728EBEA-6017-7046-8898-3E209CB9D2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55BAC-6213-A040-8FE6-B4C891B5C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2FD8B6D3-62B3-FE4A-823B-A6C0538DAED6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87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슬라이드 이미지 개체 틀 1">
            <a:extLst>
              <a:ext uri="{FF2B5EF4-FFF2-40B4-BE49-F238E27FC236}">
                <a16:creationId xmlns:a16="http://schemas.microsoft.com/office/drawing/2014/main" id="{23B5790D-948D-1B46-944C-CD6CC8A537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1971" name="슬라이드 노트 개체 틀 2">
            <a:extLst>
              <a:ext uri="{FF2B5EF4-FFF2-40B4-BE49-F238E27FC236}">
                <a16:creationId xmlns:a16="http://schemas.microsoft.com/office/drawing/2014/main" id="{72FD1451-F7F8-DD4D-B8F8-5BE7B4E152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6B9B97-6510-4040-88BA-88A859454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444FFE20-A448-2A49-9935-F65756BBC97D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88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슬라이드 이미지 개체 틀 1">
            <a:extLst>
              <a:ext uri="{FF2B5EF4-FFF2-40B4-BE49-F238E27FC236}">
                <a16:creationId xmlns:a16="http://schemas.microsoft.com/office/drawing/2014/main" id="{DE80AA9B-7969-CC43-9753-E9F28211B6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2995" name="슬라이드 노트 개체 틀 2">
            <a:extLst>
              <a:ext uri="{FF2B5EF4-FFF2-40B4-BE49-F238E27FC236}">
                <a16:creationId xmlns:a16="http://schemas.microsoft.com/office/drawing/2014/main" id="{4BAE0F21-5079-5341-884B-EFAC13269C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05492F-6A2A-7F43-AC5F-2FA0D34C67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B6A9A030-2436-AC4E-BD50-2C4B1EF674B5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89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슬라이드 이미지 개체 틀 1">
            <a:extLst>
              <a:ext uri="{FF2B5EF4-FFF2-40B4-BE49-F238E27FC236}">
                <a16:creationId xmlns:a16="http://schemas.microsoft.com/office/drawing/2014/main" id="{A9F90A30-B54E-3540-80CE-C4D757DC34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4019" name="슬라이드 노트 개체 틀 2">
            <a:extLst>
              <a:ext uri="{FF2B5EF4-FFF2-40B4-BE49-F238E27FC236}">
                <a16:creationId xmlns:a16="http://schemas.microsoft.com/office/drawing/2014/main" id="{70ED9F09-03A5-5946-BCC5-23697C59F0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905304-E998-5D4C-9568-FFE31313DD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E9340AC3-5CB9-3140-AC92-3E38EE6E4B47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90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슬라이드 이미지 개체 틀 1">
            <a:extLst>
              <a:ext uri="{FF2B5EF4-FFF2-40B4-BE49-F238E27FC236}">
                <a16:creationId xmlns:a16="http://schemas.microsoft.com/office/drawing/2014/main" id="{095D45E5-B352-9B42-8B0A-9912EBFB4F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43" name="슬라이드 노트 개체 틀 2">
            <a:extLst>
              <a:ext uri="{FF2B5EF4-FFF2-40B4-BE49-F238E27FC236}">
                <a16:creationId xmlns:a16="http://schemas.microsoft.com/office/drawing/2014/main" id="{CC0B7475-7360-2B48-93A2-DEE515C244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92E570-2216-214C-888F-7310410AD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B22E8437-3D51-784F-9271-E2B4CBDEFC6D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91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슬라이드 이미지 개체 틀 1">
            <a:extLst>
              <a:ext uri="{FF2B5EF4-FFF2-40B4-BE49-F238E27FC236}">
                <a16:creationId xmlns:a16="http://schemas.microsoft.com/office/drawing/2014/main" id="{108CB7F3-3EFF-6A47-8091-B51F588386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6067" name="슬라이드 노트 개체 틀 2">
            <a:extLst>
              <a:ext uri="{FF2B5EF4-FFF2-40B4-BE49-F238E27FC236}">
                <a16:creationId xmlns:a16="http://schemas.microsoft.com/office/drawing/2014/main" id="{2E00D4A1-9318-EA45-B3A6-EBF57DD160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59380-391F-4942-BC8D-FFE61AA77B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CDE0B421-A764-6949-BD15-FB2A639A82E7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92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슬라이드 이미지 개체 틀 1">
            <a:extLst>
              <a:ext uri="{FF2B5EF4-FFF2-40B4-BE49-F238E27FC236}">
                <a16:creationId xmlns:a16="http://schemas.microsoft.com/office/drawing/2014/main" id="{EF5B9ADA-2C50-4D46-B48B-F728341054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7091" name="슬라이드 노트 개체 틀 2">
            <a:extLst>
              <a:ext uri="{FF2B5EF4-FFF2-40B4-BE49-F238E27FC236}">
                <a16:creationId xmlns:a16="http://schemas.microsoft.com/office/drawing/2014/main" id="{83969801-E5A1-F348-BC15-5CCCB3B9B2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E56A93-A8B6-BB42-8DEB-4D2ED7C8D0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9D4F2DE3-FCFA-9846-A25F-6BD17AAD3FE9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93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슬라이드 이미지 개체 틀 1">
            <a:extLst>
              <a:ext uri="{FF2B5EF4-FFF2-40B4-BE49-F238E27FC236}">
                <a16:creationId xmlns:a16="http://schemas.microsoft.com/office/drawing/2014/main" id="{CEF6BC30-0B0A-F54B-B5C8-D879F720E5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8115" name="슬라이드 노트 개체 틀 2">
            <a:extLst>
              <a:ext uri="{FF2B5EF4-FFF2-40B4-BE49-F238E27FC236}">
                <a16:creationId xmlns:a16="http://schemas.microsoft.com/office/drawing/2014/main" id="{5129396A-9B0C-4047-BF84-1AEE268031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FC54F7-03FA-904F-A9CE-06776AE61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477215C6-1AEB-5542-9AC4-510C667230EE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94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슬라이드 이미지 개체 틀 1">
            <a:extLst>
              <a:ext uri="{FF2B5EF4-FFF2-40B4-BE49-F238E27FC236}">
                <a16:creationId xmlns:a16="http://schemas.microsoft.com/office/drawing/2014/main" id="{C3C64FD6-38AB-FE49-87E6-114E210104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슬라이드 노트 개체 틀 2">
            <a:extLst>
              <a:ext uri="{FF2B5EF4-FFF2-40B4-BE49-F238E27FC236}">
                <a16:creationId xmlns:a16="http://schemas.microsoft.com/office/drawing/2014/main" id="{BE961635-6560-F545-9F38-4B57EA4BEE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F976DD-903A-A249-B9B9-87C7186BC9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FEB77A96-3242-994A-8D96-2D70B146FD6C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58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슬라이드 이미지 개체 틀 1">
            <a:extLst>
              <a:ext uri="{FF2B5EF4-FFF2-40B4-BE49-F238E27FC236}">
                <a16:creationId xmlns:a16="http://schemas.microsoft.com/office/drawing/2014/main" id="{E904C17F-BD87-C548-B42F-B5148C9CE9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9139" name="슬라이드 노트 개체 틀 2">
            <a:extLst>
              <a:ext uri="{FF2B5EF4-FFF2-40B4-BE49-F238E27FC236}">
                <a16:creationId xmlns:a16="http://schemas.microsoft.com/office/drawing/2014/main" id="{D069C99B-949B-EF4F-8041-2979D1363C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C47580-5F35-8A43-94FC-40A1770C68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47BDD1F4-F179-FC46-9025-6D409A5E5EC7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95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슬라이드 이미지 개체 틀 1">
            <a:extLst>
              <a:ext uri="{FF2B5EF4-FFF2-40B4-BE49-F238E27FC236}">
                <a16:creationId xmlns:a16="http://schemas.microsoft.com/office/drawing/2014/main" id="{35AB328A-27FF-1F4D-A1CA-806C6F676F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0163" name="슬라이드 노트 개체 틀 2">
            <a:extLst>
              <a:ext uri="{FF2B5EF4-FFF2-40B4-BE49-F238E27FC236}">
                <a16:creationId xmlns:a16="http://schemas.microsoft.com/office/drawing/2014/main" id="{B4F57DA8-F4A2-6E45-9E41-78048AB8681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6C3BE2-2857-1949-B79B-B3729D88A3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FD764D63-B46E-094D-9BFF-5BF1CFDEE903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96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슬라이드 이미지 개체 틀 1">
            <a:extLst>
              <a:ext uri="{FF2B5EF4-FFF2-40B4-BE49-F238E27FC236}">
                <a16:creationId xmlns:a16="http://schemas.microsoft.com/office/drawing/2014/main" id="{4FD0CCAE-C465-9241-A34C-66267DE4B7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1187" name="슬라이드 노트 개체 틀 2">
            <a:extLst>
              <a:ext uri="{FF2B5EF4-FFF2-40B4-BE49-F238E27FC236}">
                <a16:creationId xmlns:a16="http://schemas.microsoft.com/office/drawing/2014/main" id="{E41C7ECF-9BE6-CC4E-BFF8-71357C73C7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5D0699-3B34-6940-A893-BB0A22C8D0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9B76D74F-4D5F-F04D-B85D-C5BF248E61A7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97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슬라이드 이미지 개체 틀 1">
            <a:extLst>
              <a:ext uri="{FF2B5EF4-FFF2-40B4-BE49-F238E27FC236}">
                <a16:creationId xmlns:a16="http://schemas.microsoft.com/office/drawing/2014/main" id="{0CC9C2C4-BC0D-1B47-8A27-E5B16B51F1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2211" name="슬라이드 노트 개체 틀 2">
            <a:extLst>
              <a:ext uri="{FF2B5EF4-FFF2-40B4-BE49-F238E27FC236}">
                <a16:creationId xmlns:a16="http://schemas.microsoft.com/office/drawing/2014/main" id="{C6C4EDB9-5D82-614A-8B6C-EBBC5076A9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C5345C-97A9-FB45-9F7E-0329112084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722251F8-7769-A040-8365-8C2AE84D94A6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98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슬라이드 이미지 개체 틀 1">
            <a:extLst>
              <a:ext uri="{FF2B5EF4-FFF2-40B4-BE49-F238E27FC236}">
                <a16:creationId xmlns:a16="http://schemas.microsoft.com/office/drawing/2014/main" id="{B51E2184-5FAD-C540-8CB6-424C2DB965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3235" name="슬라이드 노트 개체 틀 2">
            <a:extLst>
              <a:ext uri="{FF2B5EF4-FFF2-40B4-BE49-F238E27FC236}">
                <a16:creationId xmlns:a16="http://schemas.microsoft.com/office/drawing/2014/main" id="{ABEC6F01-414A-0B44-B3EE-CE1EDAD329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3619BB-22E7-5B4B-A4F3-619655C12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BB8816B1-AC74-D447-BC1B-52EE700EE91C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99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슬라이드 이미지 개체 틀 1">
            <a:extLst>
              <a:ext uri="{FF2B5EF4-FFF2-40B4-BE49-F238E27FC236}">
                <a16:creationId xmlns:a16="http://schemas.microsoft.com/office/drawing/2014/main" id="{761747F2-485B-B547-BBE8-1A38A02920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4259" name="슬라이드 노트 개체 틀 2">
            <a:extLst>
              <a:ext uri="{FF2B5EF4-FFF2-40B4-BE49-F238E27FC236}">
                <a16:creationId xmlns:a16="http://schemas.microsoft.com/office/drawing/2014/main" id="{F0FAB05A-CA84-FC4A-8FEC-39585A6932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5AF727-9B5F-DD4A-A49E-64D6A235A2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99F678C3-6F5E-0A46-A0ED-CE0A01808571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100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슬라이드 이미지 개체 틀 1">
            <a:extLst>
              <a:ext uri="{FF2B5EF4-FFF2-40B4-BE49-F238E27FC236}">
                <a16:creationId xmlns:a16="http://schemas.microsoft.com/office/drawing/2014/main" id="{243FA90A-C981-6842-84CE-D2E28620E7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283" name="슬라이드 노트 개체 틀 2">
            <a:extLst>
              <a:ext uri="{FF2B5EF4-FFF2-40B4-BE49-F238E27FC236}">
                <a16:creationId xmlns:a16="http://schemas.microsoft.com/office/drawing/2014/main" id="{624B0120-63CE-3441-B1AD-C266F3A7B7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692C7B-07F0-C240-B150-1C9A50832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B7615444-0DCC-2845-BB69-81CFA0030E85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101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슬라이드 이미지 개체 틀 1">
            <a:extLst>
              <a:ext uri="{FF2B5EF4-FFF2-40B4-BE49-F238E27FC236}">
                <a16:creationId xmlns:a16="http://schemas.microsoft.com/office/drawing/2014/main" id="{F6D17F48-69E0-EA4D-A25C-3657DEBA06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7" name="슬라이드 노트 개체 틀 2">
            <a:extLst>
              <a:ext uri="{FF2B5EF4-FFF2-40B4-BE49-F238E27FC236}">
                <a16:creationId xmlns:a16="http://schemas.microsoft.com/office/drawing/2014/main" id="{A31C8309-B2E7-C541-83BB-820EEDAF43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DDF13A-A286-8249-A09D-28B8DAB81A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99A292B5-AE89-2143-A402-6C2E9930A8B5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102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슬라이드 이미지 개체 틀 1">
            <a:extLst>
              <a:ext uri="{FF2B5EF4-FFF2-40B4-BE49-F238E27FC236}">
                <a16:creationId xmlns:a16="http://schemas.microsoft.com/office/drawing/2014/main" id="{1D44707D-5F8A-3C4B-A8E5-EBE58C81AA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7331" name="슬라이드 노트 개체 틀 2">
            <a:extLst>
              <a:ext uri="{FF2B5EF4-FFF2-40B4-BE49-F238E27FC236}">
                <a16:creationId xmlns:a16="http://schemas.microsoft.com/office/drawing/2014/main" id="{0428D106-99CC-3E4D-B01E-194AFC92EA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48A80E-1F64-F047-B19A-BF2D93B02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122EAAFA-9D86-D44E-B684-A529E1D9CCB1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103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슬라이드 이미지 개체 틀 1">
            <a:extLst>
              <a:ext uri="{FF2B5EF4-FFF2-40B4-BE49-F238E27FC236}">
                <a16:creationId xmlns:a16="http://schemas.microsoft.com/office/drawing/2014/main" id="{24B1C2FE-BEE1-0B41-A9AC-F4C6C01569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8355" name="슬라이드 노트 개체 틀 2">
            <a:extLst>
              <a:ext uri="{FF2B5EF4-FFF2-40B4-BE49-F238E27FC236}">
                <a16:creationId xmlns:a16="http://schemas.microsoft.com/office/drawing/2014/main" id="{EF55DADE-6C5B-0B49-BD4A-F92FFE6331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7054C6-70AE-DC4F-8A11-BF3D0AF523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98131140-816F-7A46-A752-668AD1590C31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104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슬라이드 이미지 개체 틀 1">
            <a:extLst>
              <a:ext uri="{FF2B5EF4-FFF2-40B4-BE49-F238E27FC236}">
                <a16:creationId xmlns:a16="http://schemas.microsoft.com/office/drawing/2014/main" id="{BEBE0EE3-0303-0647-AA16-B7D1789568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슬라이드 노트 개체 틀 2">
            <a:extLst>
              <a:ext uri="{FF2B5EF4-FFF2-40B4-BE49-F238E27FC236}">
                <a16:creationId xmlns:a16="http://schemas.microsoft.com/office/drawing/2014/main" id="{7B0F4BB0-9A7F-6D42-B8C2-946AC26173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19606D-90EE-3042-831E-C8BC559848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89AB5FE9-3508-FF4D-A4CD-5CCAFA95F355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59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슬라이드 이미지 개체 틀 1">
            <a:extLst>
              <a:ext uri="{FF2B5EF4-FFF2-40B4-BE49-F238E27FC236}">
                <a16:creationId xmlns:a16="http://schemas.microsoft.com/office/drawing/2014/main" id="{A2887F7A-13BC-8B42-97A0-6D32E09450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9379" name="슬라이드 노트 개체 틀 2">
            <a:extLst>
              <a:ext uri="{FF2B5EF4-FFF2-40B4-BE49-F238E27FC236}">
                <a16:creationId xmlns:a16="http://schemas.microsoft.com/office/drawing/2014/main" id="{A2D4C23D-9AC1-F741-AED0-02CD34416D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D3C6D4-55D7-1741-AAEB-573EA377DE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127F968E-03EB-7641-A476-2BBE0AEF2995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105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슬라이드 이미지 개체 틀 1">
            <a:extLst>
              <a:ext uri="{FF2B5EF4-FFF2-40B4-BE49-F238E27FC236}">
                <a16:creationId xmlns:a16="http://schemas.microsoft.com/office/drawing/2014/main" id="{B2E6BFFB-BB2B-D449-B44B-62CE1126A4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0403" name="슬라이드 노트 개체 틀 2">
            <a:extLst>
              <a:ext uri="{FF2B5EF4-FFF2-40B4-BE49-F238E27FC236}">
                <a16:creationId xmlns:a16="http://schemas.microsoft.com/office/drawing/2014/main" id="{364B7ACE-3C17-E44C-9D7C-3B3A9A3064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ECD2A5-ED44-3740-99FB-D51596F77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F9054D25-83B1-4C49-9054-A7D80FF2E160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106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슬라이드 이미지 개체 틀 1">
            <a:extLst>
              <a:ext uri="{FF2B5EF4-FFF2-40B4-BE49-F238E27FC236}">
                <a16:creationId xmlns:a16="http://schemas.microsoft.com/office/drawing/2014/main" id="{EFC5BC5B-5B8F-8744-897D-F0FB4C63D8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1427" name="슬라이드 노트 개체 틀 2">
            <a:extLst>
              <a:ext uri="{FF2B5EF4-FFF2-40B4-BE49-F238E27FC236}">
                <a16:creationId xmlns:a16="http://schemas.microsoft.com/office/drawing/2014/main" id="{1493F68F-E1B9-5846-9A2B-0DB8D224A7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43507A-4D55-A840-9E2A-46D10D2491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EB35DB8B-7AF4-2B4D-88F7-0E1F17CD8584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107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슬라이드 이미지 개체 틀 1">
            <a:extLst>
              <a:ext uri="{FF2B5EF4-FFF2-40B4-BE49-F238E27FC236}">
                <a16:creationId xmlns:a16="http://schemas.microsoft.com/office/drawing/2014/main" id="{F05B9C1A-4EF3-E74A-A7C4-CA64364A8D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2451" name="슬라이드 노트 개체 틀 2">
            <a:extLst>
              <a:ext uri="{FF2B5EF4-FFF2-40B4-BE49-F238E27FC236}">
                <a16:creationId xmlns:a16="http://schemas.microsoft.com/office/drawing/2014/main" id="{0312A6A3-BFA8-D54F-AB2E-7A98127966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972637-A5E3-FE4E-9B2C-57646BF875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AF2D090B-A6EE-2648-B0BC-32C1A9EE95FC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108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슬라이드 이미지 개체 틀 1">
            <a:extLst>
              <a:ext uri="{FF2B5EF4-FFF2-40B4-BE49-F238E27FC236}">
                <a16:creationId xmlns:a16="http://schemas.microsoft.com/office/drawing/2014/main" id="{F479E5DC-9E48-B649-A88C-1E87C6AF47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3475" name="슬라이드 노트 개체 틀 2">
            <a:extLst>
              <a:ext uri="{FF2B5EF4-FFF2-40B4-BE49-F238E27FC236}">
                <a16:creationId xmlns:a16="http://schemas.microsoft.com/office/drawing/2014/main" id="{433542AB-128D-A34E-ABD5-2C4DB3CFBB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434849-C2C9-014A-BDF8-6996B7971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5610752E-E1B4-7C45-B7E2-5BC8537F5FF6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109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슬라이드 이미지 개체 틀 1">
            <a:extLst>
              <a:ext uri="{FF2B5EF4-FFF2-40B4-BE49-F238E27FC236}">
                <a16:creationId xmlns:a16="http://schemas.microsoft.com/office/drawing/2014/main" id="{272C4B2C-747A-5C48-BA34-51458D5262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4499" name="슬라이드 노트 개체 틀 2">
            <a:extLst>
              <a:ext uri="{FF2B5EF4-FFF2-40B4-BE49-F238E27FC236}">
                <a16:creationId xmlns:a16="http://schemas.microsoft.com/office/drawing/2014/main" id="{26B484D1-F949-5948-A8BA-4F01E67BF4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D7768-15C4-0C44-9A9A-D653B9CDEC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B36B6B93-50AC-B445-9934-3CA5CF812977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110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슬라이드 이미지 개체 틀 1">
            <a:extLst>
              <a:ext uri="{FF2B5EF4-FFF2-40B4-BE49-F238E27FC236}">
                <a16:creationId xmlns:a16="http://schemas.microsoft.com/office/drawing/2014/main" id="{0B92DE91-344A-5043-BCEA-43B6DB3F31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23" name="슬라이드 노트 개체 틀 2">
            <a:extLst>
              <a:ext uri="{FF2B5EF4-FFF2-40B4-BE49-F238E27FC236}">
                <a16:creationId xmlns:a16="http://schemas.microsoft.com/office/drawing/2014/main" id="{4933BE4F-5B05-E141-9BF9-38C1738D4E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99C43-D89A-1F42-8785-6C9B994573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A9812E5F-7389-7B47-92C0-E8A9F3DE2467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111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슬라이드 이미지 개체 틀 1">
            <a:extLst>
              <a:ext uri="{FF2B5EF4-FFF2-40B4-BE49-F238E27FC236}">
                <a16:creationId xmlns:a16="http://schemas.microsoft.com/office/drawing/2014/main" id="{AD44194A-608D-E14F-B4D1-7631D7D99C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6547" name="슬라이드 노트 개체 틀 2">
            <a:extLst>
              <a:ext uri="{FF2B5EF4-FFF2-40B4-BE49-F238E27FC236}">
                <a16:creationId xmlns:a16="http://schemas.microsoft.com/office/drawing/2014/main" id="{AAC8E8BF-580A-E14A-9FF2-612A48DCA3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395491-576C-D349-9336-23F11B83F7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DAE3136B-58FC-804B-8199-C13FD4733480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112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슬라이드 이미지 개체 틀 1">
            <a:extLst>
              <a:ext uri="{FF2B5EF4-FFF2-40B4-BE49-F238E27FC236}">
                <a16:creationId xmlns:a16="http://schemas.microsoft.com/office/drawing/2014/main" id="{6888A403-9E95-B240-973D-380073E636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7571" name="슬라이드 노트 개체 틀 2">
            <a:extLst>
              <a:ext uri="{FF2B5EF4-FFF2-40B4-BE49-F238E27FC236}">
                <a16:creationId xmlns:a16="http://schemas.microsoft.com/office/drawing/2014/main" id="{37033909-DC03-1A4C-BCAE-F2A89BF71A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AFCA72-C81B-3146-8777-219BACBD0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9DC8BE0B-159A-924A-B910-9CBC4B3F8BD5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113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슬라이드 이미지 개체 틀 1">
            <a:extLst>
              <a:ext uri="{FF2B5EF4-FFF2-40B4-BE49-F238E27FC236}">
                <a16:creationId xmlns:a16="http://schemas.microsoft.com/office/drawing/2014/main" id="{671A4046-913A-4344-B4B5-64349B9867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슬라이드 노트 개체 틀 2">
            <a:extLst>
              <a:ext uri="{FF2B5EF4-FFF2-40B4-BE49-F238E27FC236}">
                <a16:creationId xmlns:a16="http://schemas.microsoft.com/office/drawing/2014/main" id="{25544935-2C26-9B49-8EDF-0158396EF2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057177-BCD3-B844-A739-6E44231370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E63F6826-5CE9-7A44-9B73-5E8597A11807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114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슬라이드 이미지 개체 틀 1">
            <a:extLst>
              <a:ext uri="{FF2B5EF4-FFF2-40B4-BE49-F238E27FC236}">
                <a16:creationId xmlns:a16="http://schemas.microsoft.com/office/drawing/2014/main" id="{367C0A30-1851-8C4B-BA46-C4D1B0F055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슬라이드 노트 개체 틀 2">
            <a:extLst>
              <a:ext uri="{FF2B5EF4-FFF2-40B4-BE49-F238E27FC236}">
                <a16:creationId xmlns:a16="http://schemas.microsoft.com/office/drawing/2014/main" id="{6E94AABE-F6B7-CF4F-B725-9894F9A660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6F03B3-B107-1141-A885-808BAE1C49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E8815418-B6E7-3F48-A533-2D32053B575B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60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슬라이드 이미지 개체 틀 1">
            <a:extLst>
              <a:ext uri="{FF2B5EF4-FFF2-40B4-BE49-F238E27FC236}">
                <a16:creationId xmlns:a16="http://schemas.microsoft.com/office/drawing/2014/main" id="{6057CB0C-6D86-F446-9D8D-A1E0693812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19" name="슬라이드 노트 개체 틀 2">
            <a:extLst>
              <a:ext uri="{FF2B5EF4-FFF2-40B4-BE49-F238E27FC236}">
                <a16:creationId xmlns:a16="http://schemas.microsoft.com/office/drawing/2014/main" id="{23CE6ED0-A778-D845-984A-8AB7297733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618B4-2567-BE46-8548-412D9438B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795D171B-4035-7B4C-B2C1-F07F92BF6EDC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115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슬라이드 이미지 개체 틀 1">
            <a:extLst>
              <a:ext uri="{FF2B5EF4-FFF2-40B4-BE49-F238E27FC236}">
                <a16:creationId xmlns:a16="http://schemas.microsoft.com/office/drawing/2014/main" id="{DE52FD85-B554-1E46-BDEC-3EEDF4913E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3" name="슬라이드 노트 개체 틀 2">
            <a:extLst>
              <a:ext uri="{FF2B5EF4-FFF2-40B4-BE49-F238E27FC236}">
                <a16:creationId xmlns:a16="http://schemas.microsoft.com/office/drawing/2014/main" id="{0ECB8210-6562-F84B-9EC0-1B3F4356BC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AA7B75-C123-A241-98AF-0F4A5A5C9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33F542DD-5BC5-BA49-84BA-26EFD881265E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116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슬라이드 이미지 개체 틀 1">
            <a:extLst>
              <a:ext uri="{FF2B5EF4-FFF2-40B4-BE49-F238E27FC236}">
                <a16:creationId xmlns:a16="http://schemas.microsoft.com/office/drawing/2014/main" id="{AC94E0A1-862D-0C47-8E3C-B53B037C07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1667" name="슬라이드 노트 개체 틀 2">
            <a:extLst>
              <a:ext uri="{FF2B5EF4-FFF2-40B4-BE49-F238E27FC236}">
                <a16:creationId xmlns:a16="http://schemas.microsoft.com/office/drawing/2014/main" id="{0E76922D-ABF1-EC44-BD7B-A2B2DEAA3F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759173-8402-1C41-9D3C-F8FAF23B71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161E6FE0-D0E8-C440-BF4B-16D4980CBE81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117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슬라이드 이미지 개체 틀 1">
            <a:extLst>
              <a:ext uri="{FF2B5EF4-FFF2-40B4-BE49-F238E27FC236}">
                <a16:creationId xmlns:a16="http://schemas.microsoft.com/office/drawing/2014/main" id="{D6E0B28B-3361-0C40-8642-15D58E5460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2691" name="슬라이드 노트 개체 틀 2">
            <a:extLst>
              <a:ext uri="{FF2B5EF4-FFF2-40B4-BE49-F238E27FC236}">
                <a16:creationId xmlns:a16="http://schemas.microsoft.com/office/drawing/2014/main" id="{654D089A-A050-6946-8E1C-F332B3DFD4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0028D0-5933-B741-9603-3EE47664C6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686CFC7C-80B5-C04E-8EA8-C9AE3690A17B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118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슬라이드 이미지 개체 틀 1">
            <a:extLst>
              <a:ext uri="{FF2B5EF4-FFF2-40B4-BE49-F238E27FC236}">
                <a16:creationId xmlns:a16="http://schemas.microsoft.com/office/drawing/2014/main" id="{6496BE9F-34A6-3348-8FCC-5A271351A3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3715" name="슬라이드 노트 개체 틀 2">
            <a:extLst>
              <a:ext uri="{FF2B5EF4-FFF2-40B4-BE49-F238E27FC236}">
                <a16:creationId xmlns:a16="http://schemas.microsoft.com/office/drawing/2014/main" id="{81BACEDB-375D-FB43-98B0-745512EB42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B63B0A-6E5E-8B42-8B15-42672E7B3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BF3A9A2C-21C6-554E-B162-0A6BCC6106B9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119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슬라이드 이미지 개체 틀 1">
            <a:extLst>
              <a:ext uri="{FF2B5EF4-FFF2-40B4-BE49-F238E27FC236}">
                <a16:creationId xmlns:a16="http://schemas.microsoft.com/office/drawing/2014/main" id="{6ED4C94B-DDD3-D24A-BC0F-B62C8CABEF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4739" name="슬라이드 노트 개체 틀 2">
            <a:extLst>
              <a:ext uri="{FF2B5EF4-FFF2-40B4-BE49-F238E27FC236}">
                <a16:creationId xmlns:a16="http://schemas.microsoft.com/office/drawing/2014/main" id="{19E581A9-FA41-A34A-AA98-91831D30F0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F348B8-6BB1-794C-8C2E-80A62A2E03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92105625-383F-1148-81F3-21A8F97F1220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120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슬라이드 이미지 개체 틀 1">
            <a:extLst>
              <a:ext uri="{FF2B5EF4-FFF2-40B4-BE49-F238E27FC236}">
                <a16:creationId xmlns:a16="http://schemas.microsoft.com/office/drawing/2014/main" id="{24894282-11FD-F745-AF19-BA38F41BD6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63" name="슬라이드 노트 개체 틀 2">
            <a:extLst>
              <a:ext uri="{FF2B5EF4-FFF2-40B4-BE49-F238E27FC236}">
                <a16:creationId xmlns:a16="http://schemas.microsoft.com/office/drawing/2014/main" id="{0061F89A-CF2D-4A4D-9AE5-C04F3EC2B6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E11423-C431-5C49-A9E2-E7EF3A77E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FAEC69A6-378D-9B46-9DB8-7744AD93075D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121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슬라이드 이미지 개체 틀 1">
            <a:extLst>
              <a:ext uri="{FF2B5EF4-FFF2-40B4-BE49-F238E27FC236}">
                <a16:creationId xmlns:a16="http://schemas.microsoft.com/office/drawing/2014/main" id="{BA077BE9-A494-1A48-8C6B-61EC5B466B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슬라이드 노트 개체 틀 2">
            <a:extLst>
              <a:ext uri="{FF2B5EF4-FFF2-40B4-BE49-F238E27FC236}">
                <a16:creationId xmlns:a16="http://schemas.microsoft.com/office/drawing/2014/main" id="{5777493D-3C1D-8B47-9312-0D87F3CB05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33AF2B-9CCC-1241-8E48-0ACBB5B800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7D5288C4-2D3C-7B45-9BE8-057A533AE3DE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122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슬라이드 이미지 개체 틀 1">
            <a:extLst>
              <a:ext uri="{FF2B5EF4-FFF2-40B4-BE49-F238E27FC236}">
                <a16:creationId xmlns:a16="http://schemas.microsoft.com/office/drawing/2014/main" id="{44949593-9A42-9143-B198-66912EF39E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7811" name="슬라이드 노트 개체 틀 2">
            <a:extLst>
              <a:ext uri="{FF2B5EF4-FFF2-40B4-BE49-F238E27FC236}">
                <a16:creationId xmlns:a16="http://schemas.microsoft.com/office/drawing/2014/main" id="{7D1980F0-8D2A-5B42-9CA9-6A0CC2B3A3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188DDD-6109-064E-9462-F381135CB1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44AA0542-AC30-8F43-8D0D-98D7A09E9C1D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123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슬라이드 이미지 개체 틀 1">
            <a:extLst>
              <a:ext uri="{FF2B5EF4-FFF2-40B4-BE49-F238E27FC236}">
                <a16:creationId xmlns:a16="http://schemas.microsoft.com/office/drawing/2014/main" id="{7CFB262C-75FF-9E44-8543-AD051E2772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8835" name="슬라이드 노트 개체 틀 2">
            <a:extLst>
              <a:ext uri="{FF2B5EF4-FFF2-40B4-BE49-F238E27FC236}">
                <a16:creationId xmlns:a16="http://schemas.microsoft.com/office/drawing/2014/main" id="{FA6DEEB3-199B-8949-9CCB-66690607FE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6C8E3-6D19-E44B-8089-B64C844B11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97D578E2-B533-824F-BC66-9181E9092E96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124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슬라이드 이미지 개체 틀 1">
            <a:extLst>
              <a:ext uri="{FF2B5EF4-FFF2-40B4-BE49-F238E27FC236}">
                <a16:creationId xmlns:a16="http://schemas.microsoft.com/office/drawing/2014/main" id="{CE2AF3C3-CEA7-674F-9F1C-F5C917D8BB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슬라이드 노트 개체 틀 2">
            <a:extLst>
              <a:ext uri="{FF2B5EF4-FFF2-40B4-BE49-F238E27FC236}">
                <a16:creationId xmlns:a16="http://schemas.microsoft.com/office/drawing/2014/main" id="{94C7953A-EF43-314E-A0E6-19A6DEF7DD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05C460-07E6-7444-908B-C7B774F524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5E941D48-296C-144F-9BBD-BD9318A865F6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61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슬라이드 이미지 개체 틀 1">
            <a:extLst>
              <a:ext uri="{FF2B5EF4-FFF2-40B4-BE49-F238E27FC236}">
                <a16:creationId xmlns:a16="http://schemas.microsoft.com/office/drawing/2014/main" id="{2D8D4813-F649-B04E-ADBA-C13061605E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슬라이드 노트 개체 틀 2">
            <a:extLst>
              <a:ext uri="{FF2B5EF4-FFF2-40B4-BE49-F238E27FC236}">
                <a16:creationId xmlns:a16="http://schemas.microsoft.com/office/drawing/2014/main" id="{CC74BA55-60A2-8740-BF0E-8B47B014CA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A87518-9E09-9143-8703-03CB0C339C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D809C70E-3F3F-7F43-AB48-5BE4F4D9C27A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125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슬라이드 이미지 개체 틀 1">
            <a:extLst>
              <a:ext uri="{FF2B5EF4-FFF2-40B4-BE49-F238E27FC236}">
                <a16:creationId xmlns:a16="http://schemas.microsoft.com/office/drawing/2014/main" id="{FE699CFA-3DFC-1C47-879E-AF659BDCF2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0883" name="슬라이드 노트 개체 틀 2">
            <a:extLst>
              <a:ext uri="{FF2B5EF4-FFF2-40B4-BE49-F238E27FC236}">
                <a16:creationId xmlns:a16="http://schemas.microsoft.com/office/drawing/2014/main" id="{788545DB-93DB-A64C-A0ED-8685B54DB3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D932E9-1EFE-4F4D-9CD5-0E1A4241F8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F8CB40FF-9B9C-F148-A01B-274962DFED26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126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슬라이드 이미지 개체 틀 1">
            <a:extLst>
              <a:ext uri="{FF2B5EF4-FFF2-40B4-BE49-F238E27FC236}">
                <a16:creationId xmlns:a16="http://schemas.microsoft.com/office/drawing/2014/main" id="{1C2E2503-71F6-214E-91E3-70BBE61A4D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1907" name="슬라이드 노트 개체 틀 2">
            <a:extLst>
              <a:ext uri="{FF2B5EF4-FFF2-40B4-BE49-F238E27FC236}">
                <a16:creationId xmlns:a16="http://schemas.microsoft.com/office/drawing/2014/main" id="{B6D9DDA8-423F-FA4F-B563-F0B2CD46E6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DE4E0-EB94-9F4D-A8F3-219AF8542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CF2BF492-567C-1242-BD61-446E7D20AB5F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127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슬라이드 이미지 개체 틀 1">
            <a:extLst>
              <a:ext uri="{FF2B5EF4-FFF2-40B4-BE49-F238E27FC236}">
                <a16:creationId xmlns:a16="http://schemas.microsoft.com/office/drawing/2014/main" id="{05818D0B-DD0E-054A-99DE-BD25D54310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2931" name="슬라이드 노트 개체 틀 2">
            <a:extLst>
              <a:ext uri="{FF2B5EF4-FFF2-40B4-BE49-F238E27FC236}">
                <a16:creationId xmlns:a16="http://schemas.microsoft.com/office/drawing/2014/main" id="{8B4E78E3-2B6E-274D-BCF6-0074378C94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B95CDF-BA25-EE44-9715-F35B0D22B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8C00BD25-E3A5-724D-B0F8-8B036C120FC2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128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슬라이드 이미지 개체 틀 1">
            <a:extLst>
              <a:ext uri="{FF2B5EF4-FFF2-40B4-BE49-F238E27FC236}">
                <a16:creationId xmlns:a16="http://schemas.microsoft.com/office/drawing/2014/main" id="{47F06CC7-D2A4-8B46-8E22-3BD377DA89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3955" name="슬라이드 노트 개체 틀 2">
            <a:extLst>
              <a:ext uri="{FF2B5EF4-FFF2-40B4-BE49-F238E27FC236}">
                <a16:creationId xmlns:a16="http://schemas.microsoft.com/office/drawing/2014/main" id="{A5D46FE9-1D25-E442-AA06-96DADB3009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3156C3-2E4F-8646-B87B-A4E42D37B8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7E2C0EA8-F98B-9746-BD0D-B7B22441811C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129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슬라이드 이미지 개체 틀 1">
            <a:extLst>
              <a:ext uri="{FF2B5EF4-FFF2-40B4-BE49-F238E27FC236}">
                <a16:creationId xmlns:a16="http://schemas.microsoft.com/office/drawing/2014/main" id="{984E4710-09D1-B243-8155-1F2F45D5F8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4979" name="슬라이드 노트 개체 틀 2">
            <a:extLst>
              <a:ext uri="{FF2B5EF4-FFF2-40B4-BE49-F238E27FC236}">
                <a16:creationId xmlns:a16="http://schemas.microsoft.com/office/drawing/2014/main" id="{DD5B1138-5B60-F049-9E2C-194B118734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265A-8812-C944-864E-102C16C75C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CDF0C33E-F9A1-7E49-8763-37F68576B1D6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130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슬라이드 이미지 개체 틀 1">
            <a:extLst>
              <a:ext uri="{FF2B5EF4-FFF2-40B4-BE49-F238E27FC236}">
                <a16:creationId xmlns:a16="http://schemas.microsoft.com/office/drawing/2014/main" id="{63190B44-EA3D-7B43-9A89-BDE9CAA511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03" name="슬라이드 노트 개체 틀 2">
            <a:extLst>
              <a:ext uri="{FF2B5EF4-FFF2-40B4-BE49-F238E27FC236}">
                <a16:creationId xmlns:a16="http://schemas.microsoft.com/office/drawing/2014/main" id="{BA449996-C0C7-F944-9178-04E915796C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9EBEBC-8947-5C4B-BB29-2C73487ED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6226FB71-21B6-A443-9238-26C29A3B5D3D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131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슬라이드 이미지 개체 틀 1">
            <a:extLst>
              <a:ext uri="{FF2B5EF4-FFF2-40B4-BE49-F238E27FC236}">
                <a16:creationId xmlns:a16="http://schemas.microsoft.com/office/drawing/2014/main" id="{700B7F62-DAD7-F047-8951-B5F05B468E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7027" name="슬라이드 노트 개체 틀 2">
            <a:extLst>
              <a:ext uri="{FF2B5EF4-FFF2-40B4-BE49-F238E27FC236}">
                <a16:creationId xmlns:a16="http://schemas.microsoft.com/office/drawing/2014/main" id="{A8DB7BA7-89F9-C545-B121-C3E9B232B0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C45D13-4655-784E-802C-BEAF3E867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42D243FE-0ED9-D544-88BF-9F715C27ED8F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132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슬라이드 이미지 개체 틀 1">
            <a:extLst>
              <a:ext uri="{FF2B5EF4-FFF2-40B4-BE49-F238E27FC236}">
                <a16:creationId xmlns:a16="http://schemas.microsoft.com/office/drawing/2014/main" id="{6EF5B606-3BEC-E94B-9F50-D4922BC889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8051" name="슬라이드 노트 개체 틀 2">
            <a:extLst>
              <a:ext uri="{FF2B5EF4-FFF2-40B4-BE49-F238E27FC236}">
                <a16:creationId xmlns:a16="http://schemas.microsoft.com/office/drawing/2014/main" id="{5CB59A9F-74E9-794A-8245-0C51F518E0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59AD35-E9C9-784A-ACED-3D2039A1F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B76BB02F-A8A7-9D40-AB51-1978BD81D7F2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133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슬라이드 이미지 개체 틀 1">
            <a:extLst>
              <a:ext uri="{FF2B5EF4-FFF2-40B4-BE49-F238E27FC236}">
                <a16:creationId xmlns:a16="http://schemas.microsoft.com/office/drawing/2014/main" id="{24E8AB5E-D334-CA40-ABFB-025DA21EA6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9075" name="슬라이드 노트 개체 틀 2">
            <a:extLst>
              <a:ext uri="{FF2B5EF4-FFF2-40B4-BE49-F238E27FC236}">
                <a16:creationId xmlns:a16="http://schemas.microsoft.com/office/drawing/2014/main" id="{57A140EE-BB00-AA46-AFA1-B7A1B2E353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551425-41F3-D148-8444-6BC85B2935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FC388B1E-792E-E446-9512-C4112BED3945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134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슬라이드 이미지 개체 틀 1">
            <a:extLst>
              <a:ext uri="{FF2B5EF4-FFF2-40B4-BE49-F238E27FC236}">
                <a16:creationId xmlns:a16="http://schemas.microsoft.com/office/drawing/2014/main" id="{5E171345-6E86-D643-B9F5-9A8E90D3D9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슬라이드 노트 개체 틀 2">
            <a:extLst>
              <a:ext uri="{FF2B5EF4-FFF2-40B4-BE49-F238E27FC236}">
                <a16:creationId xmlns:a16="http://schemas.microsoft.com/office/drawing/2014/main" id="{57531656-D2CD-8C4D-A01A-6287056A94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F13306-1EDC-4F4D-81DC-2BCE9C1944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2F342E10-747D-1245-85DD-A5C5D9C82CCA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62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슬라이드 이미지 개체 틀 1">
            <a:extLst>
              <a:ext uri="{FF2B5EF4-FFF2-40B4-BE49-F238E27FC236}">
                <a16:creationId xmlns:a16="http://schemas.microsoft.com/office/drawing/2014/main" id="{BA9D636E-5C43-7446-BA02-2E38544DBF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0099" name="슬라이드 노트 개체 틀 2">
            <a:extLst>
              <a:ext uri="{FF2B5EF4-FFF2-40B4-BE49-F238E27FC236}">
                <a16:creationId xmlns:a16="http://schemas.microsoft.com/office/drawing/2014/main" id="{544C2146-4FF5-CB45-91E2-116CE7A812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9F4DE2-E9D0-2A40-82E1-F8F107890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FF7C6F34-9BA6-3044-BB17-77EABB08BCC9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135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슬라이드 이미지 개체 틀 1">
            <a:extLst>
              <a:ext uri="{FF2B5EF4-FFF2-40B4-BE49-F238E27FC236}">
                <a16:creationId xmlns:a16="http://schemas.microsoft.com/office/drawing/2014/main" id="{18078AF5-EC9D-6A41-87AB-BCDE8AED3F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1123" name="슬라이드 노트 개체 틀 2">
            <a:extLst>
              <a:ext uri="{FF2B5EF4-FFF2-40B4-BE49-F238E27FC236}">
                <a16:creationId xmlns:a16="http://schemas.microsoft.com/office/drawing/2014/main" id="{E696BC82-89EB-B449-829C-24BE85315E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E748A7-CBE0-8044-B7B8-758D47B5A7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E521AA3A-D0C7-BD4D-A0A4-298EDB369D5D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136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슬라이드 이미지 개체 틀 1">
            <a:extLst>
              <a:ext uri="{FF2B5EF4-FFF2-40B4-BE49-F238E27FC236}">
                <a16:creationId xmlns:a16="http://schemas.microsoft.com/office/drawing/2014/main" id="{BDC0AE37-3DFC-EA4A-BDD6-C82D72F7E9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2147" name="슬라이드 노트 개체 틀 2">
            <a:extLst>
              <a:ext uri="{FF2B5EF4-FFF2-40B4-BE49-F238E27FC236}">
                <a16:creationId xmlns:a16="http://schemas.microsoft.com/office/drawing/2014/main" id="{FE86ACCF-CB39-0C45-9A55-C949B7E5E4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7C9C75-2333-7344-BD8A-6AC9253ABF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1A287D77-0593-884E-980B-FF791AECBBD4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137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슬라이드 이미지 개체 틀 1">
            <a:extLst>
              <a:ext uri="{FF2B5EF4-FFF2-40B4-BE49-F238E27FC236}">
                <a16:creationId xmlns:a16="http://schemas.microsoft.com/office/drawing/2014/main" id="{06CD7AA4-E737-CC47-9423-5638FD7A74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3171" name="슬라이드 노트 개체 틀 2">
            <a:extLst>
              <a:ext uri="{FF2B5EF4-FFF2-40B4-BE49-F238E27FC236}">
                <a16:creationId xmlns:a16="http://schemas.microsoft.com/office/drawing/2014/main" id="{D0A8EF04-B35F-0A49-8FD9-B97FF885AF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761F32-643B-CC4D-81D4-DD3277976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2779786A-1236-2746-889F-F54FC5A87930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138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슬라이드 이미지 개체 틀 1">
            <a:extLst>
              <a:ext uri="{FF2B5EF4-FFF2-40B4-BE49-F238E27FC236}">
                <a16:creationId xmlns:a16="http://schemas.microsoft.com/office/drawing/2014/main" id="{482A40D2-4510-8541-A1AB-5E90C7341D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슬라이드 노트 개체 틀 2">
            <a:extLst>
              <a:ext uri="{FF2B5EF4-FFF2-40B4-BE49-F238E27FC236}">
                <a16:creationId xmlns:a16="http://schemas.microsoft.com/office/drawing/2014/main" id="{D874CCA1-88D1-9240-964A-54821C2B7F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EBBFB-0E35-DA4A-AB68-7E1F79B493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B90C5320-E8D4-1447-8400-D7AC773FA93C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139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슬라이드 이미지 개체 틀 1">
            <a:extLst>
              <a:ext uri="{FF2B5EF4-FFF2-40B4-BE49-F238E27FC236}">
                <a16:creationId xmlns:a16="http://schemas.microsoft.com/office/drawing/2014/main" id="{81EA28B4-AC3A-B64A-BCA8-C760E05494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5219" name="슬라이드 노트 개체 틀 2">
            <a:extLst>
              <a:ext uri="{FF2B5EF4-FFF2-40B4-BE49-F238E27FC236}">
                <a16:creationId xmlns:a16="http://schemas.microsoft.com/office/drawing/2014/main" id="{D3A83777-E9F3-5A47-B2D0-3B08867B2C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BC6888-C2F8-7949-9175-3E0D51928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4A970301-B716-D240-945F-7522DB26D339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140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슬라이드 이미지 개체 틀 1">
            <a:extLst>
              <a:ext uri="{FF2B5EF4-FFF2-40B4-BE49-F238E27FC236}">
                <a16:creationId xmlns:a16="http://schemas.microsoft.com/office/drawing/2014/main" id="{A5403783-6B46-7D43-A6E3-EAB4639BE9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43" name="슬라이드 노트 개체 틀 2">
            <a:extLst>
              <a:ext uri="{FF2B5EF4-FFF2-40B4-BE49-F238E27FC236}">
                <a16:creationId xmlns:a16="http://schemas.microsoft.com/office/drawing/2014/main" id="{F1510148-850B-5449-9B48-B1539DBE1D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7B435E-9BAD-1B4B-B298-158C4B9106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6D327E5E-BB0D-5343-BF75-24EC74DD9BD0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141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슬라이드 이미지 개체 틀 1">
            <a:extLst>
              <a:ext uri="{FF2B5EF4-FFF2-40B4-BE49-F238E27FC236}">
                <a16:creationId xmlns:a16="http://schemas.microsoft.com/office/drawing/2014/main" id="{587DDDDC-A4AE-F146-A8CC-4F7195509E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7267" name="슬라이드 노트 개체 틀 2">
            <a:extLst>
              <a:ext uri="{FF2B5EF4-FFF2-40B4-BE49-F238E27FC236}">
                <a16:creationId xmlns:a16="http://schemas.microsoft.com/office/drawing/2014/main" id="{FD3BC445-EF36-1648-A00E-CE7A86658A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E559FC-CAAD-A444-8D66-C7B52EC1C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5C7B16D1-6682-B54A-AF2A-DA606135CDD0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142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슬라이드 이미지 개체 틀 1">
            <a:extLst>
              <a:ext uri="{FF2B5EF4-FFF2-40B4-BE49-F238E27FC236}">
                <a16:creationId xmlns:a16="http://schemas.microsoft.com/office/drawing/2014/main" id="{3B1A229D-7D48-B842-957B-7D9C5C9CED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8291" name="슬라이드 노트 개체 틀 2">
            <a:extLst>
              <a:ext uri="{FF2B5EF4-FFF2-40B4-BE49-F238E27FC236}">
                <a16:creationId xmlns:a16="http://schemas.microsoft.com/office/drawing/2014/main" id="{A32B94B2-D516-E143-8202-57DD60E48C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E40EF1-F513-EA43-91E0-5AB3F955B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CB78CC11-3103-6E4D-ACCC-468419681D2D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143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슬라이드 이미지 개체 틀 1">
            <a:extLst>
              <a:ext uri="{FF2B5EF4-FFF2-40B4-BE49-F238E27FC236}">
                <a16:creationId xmlns:a16="http://schemas.microsoft.com/office/drawing/2014/main" id="{2A95D5FE-3ACD-CE40-B73A-CF1D61C9C7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9315" name="슬라이드 노트 개체 틀 2">
            <a:extLst>
              <a:ext uri="{FF2B5EF4-FFF2-40B4-BE49-F238E27FC236}">
                <a16:creationId xmlns:a16="http://schemas.microsoft.com/office/drawing/2014/main" id="{D7600F6C-8AC8-F042-862A-8C8341B5D4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714946-7E39-D041-AA01-9051BCD4FE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E0CEB69F-3AC9-7548-B16B-ECA2C66F5A65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144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슬라이드 이미지 개체 틀 1">
            <a:extLst>
              <a:ext uri="{FF2B5EF4-FFF2-40B4-BE49-F238E27FC236}">
                <a16:creationId xmlns:a16="http://schemas.microsoft.com/office/drawing/2014/main" id="{661FE92C-8B0F-324E-8051-9348F7D0DD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슬라이드 노트 개체 틀 2">
            <a:extLst>
              <a:ext uri="{FF2B5EF4-FFF2-40B4-BE49-F238E27FC236}">
                <a16:creationId xmlns:a16="http://schemas.microsoft.com/office/drawing/2014/main" id="{F73DA980-CFD5-804A-9967-AD27F15867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5B8058-B4CF-6349-8643-9E2310F734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BF5063D1-196E-5140-9904-A5F40D6E892F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63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슬라이드 이미지 개체 틀 1">
            <a:extLst>
              <a:ext uri="{FF2B5EF4-FFF2-40B4-BE49-F238E27FC236}">
                <a16:creationId xmlns:a16="http://schemas.microsoft.com/office/drawing/2014/main" id="{A959DAA2-346C-274D-82AC-F4403629B9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0339" name="슬라이드 노트 개체 틀 2">
            <a:extLst>
              <a:ext uri="{FF2B5EF4-FFF2-40B4-BE49-F238E27FC236}">
                <a16:creationId xmlns:a16="http://schemas.microsoft.com/office/drawing/2014/main" id="{E882FB7E-8320-E440-A233-3F237F6B4C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142A1-2FC2-0A4D-9974-E12AA0B8D7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449767E8-18F5-A441-BDBB-C768EE851C50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145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슬라이드 이미지 개체 틀 1">
            <a:extLst>
              <a:ext uri="{FF2B5EF4-FFF2-40B4-BE49-F238E27FC236}">
                <a16:creationId xmlns:a16="http://schemas.microsoft.com/office/drawing/2014/main" id="{D2E51D11-F795-3742-B035-431793A898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1363" name="슬라이드 노트 개체 틀 2">
            <a:extLst>
              <a:ext uri="{FF2B5EF4-FFF2-40B4-BE49-F238E27FC236}">
                <a16:creationId xmlns:a16="http://schemas.microsoft.com/office/drawing/2014/main" id="{9B419FB8-9312-7240-82DC-E870D7875D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9AD8EC-4AF2-8543-9A71-F471AFF782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DDA43E3E-6233-0A4D-848F-300F52172429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146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슬라이드 이미지 개체 틀 1">
            <a:extLst>
              <a:ext uri="{FF2B5EF4-FFF2-40B4-BE49-F238E27FC236}">
                <a16:creationId xmlns:a16="http://schemas.microsoft.com/office/drawing/2014/main" id="{BEFA2D4C-F898-3D4B-BF04-677441AE1F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2387" name="슬라이드 노트 개체 틀 2">
            <a:extLst>
              <a:ext uri="{FF2B5EF4-FFF2-40B4-BE49-F238E27FC236}">
                <a16:creationId xmlns:a16="http://schemas.microsoft.com/office/drawing/2014/main" id="{345E81AB-F6C8-E540-B12C-BD63DBAF8C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6AD91-B6BB-674F-A3B0-88C784FD3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F7E3EAFE-479F-494D-A241-F637079EEEE0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147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슬라이드 이미지 개체 틀 1">
            <a:extLst>
              <a:ext uri="{FF2B5EF4-FFF2-40B4-BE49-F238E27FC236}">
                <a16:creationId xmlns:a16="http://schemas.microsoft.com/office/drawing/2014/main" id="{D0BC8338-EABC-3447-9462-BFA5213243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3411" name="슬라이드 노트 개체 틀 2">
            <a:extLst>
              <a:ext uri="{FF2B5EF4-FFF2-40B4-BE49-F238E27FC236}">
                <a16:creationId xmlns:a16="http://schemas.microsoft.com/office/drawing/2014/main" id="{D455C14E-4868-9844-B7D2-3F63B6FFC8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9529DA-3825-B741-AA99-B9E717DEA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4C8EFC95-2FA6-C641-B32E-50A9C5FAA3D8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148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슬라이드 이미지 개체 틀 1">
            <a:extLst>
              <a:ext uri="{FF2B5EF4-FFF2-40B4-BE49-F238E27FC236}">
                <a16:creationId xmlns:a16="http://schemas.microsoft.com/office/drawing/2014/main" id="{8BBDB4A9-F0DE-6143-AD9F-1276DD5485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4435" name="슬라이드 노트 개체 틀 2">
            <a:extLst>
              <a:ext uri="{FF2B5EF4-FFF2-40B4-BE49-F238E27FC236}">
                <a16:creationId xmlns:a16="http://schemas.microsoft.com/office/drawing/2014/main" id="{60FDDE61-E557-3248-94CA-40F30ECE54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9547E1-F2F2-174E-ADF3-A7D478293B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BBEBF2DE-6869-EB49-9D9A-EBCE17380432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150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슬라이드 이미지 개체 틀 1">
            <a:extLst>
              <a:ext uri="{FF2B5EF4-FFF2-40B4-BE49-F238E27FC236}">
                <a16:creationId xmlns:a16="http://schemas.microsoft.com/office/drawing/2014/main" id="{CE969DAB-B47C-244C-A447-ABF65BB3DE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5459" name="슬라이드 노트 개체 틀 2">
            <a:extLst>
              <a:ext uri="{FF2B5EF4-FFF2-40B4-BE49-F238E27FC236}">
                <a16:creationId xmlns:a16="http://schemas.microsoft.com/office/drawing/2014/main" id="{2EF85B6B-D52A-FC43-8BCA-20D561FC44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5C11D0-4C5C-6444-9C5E-6CACC678E5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CD5B29AE-7AED-4141-A463-B572727566CC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151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슬라이드 이미지 개체 틀 1">
            <a:extLst>
              <a:ext uri="{FF2B5EF4-FFF2-40B4-BE49-F238E27FC236}">
                <a16:creationId xmlns:a16="http://schemas.microsoft.com/office/drawing/2014/main" id="{6E3BA848-B331-114F-8D74-4488E09619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483" name="슬라이드 노트 개체 틀 2">
            <a:extLst>
              <a:ext uri="{FF2B5EF4-FFF2-40B4-BE49-F238E27FC236}">
                <a16:creationId xmlns:a16="http://schemas.microsoft.com/office/drawing/2014/main" id="{7D25E803-903B-1142-8A04-D645360989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483F9F-5D83-2E43-A3F0-1181CFA76F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C685A0C0-3DC1-2749-88A3-DFF910CDF97D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152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슬라이드 이미지 개체 틀 1">
            <a:extLst>
              <a:ext uri="{FF2B5EF4-FFF2-40B4-BE49-F238E27FC236}">
                <a16:creationId xmlns:a16="http://schemas.microsoft.com/office/drawing/2014/main" id="{C60CC1CC-A41E-684B-B9F3-2C9CB477B4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7507" name="슬라이드 노트 개체 틀 2">
            <a:extLst>
              <a:ext uri="{FF2B5EF4-FFF2-40B4-BE49-F238E27FC236}">
                <a16:creationId xmlns:a16="http://schemas.microsoft.com/office/drawing/2014/main" id="{DD89D671-5508-5440-A4D4-0A28FBCF43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F4486A-D3AF-CC44-9FFA-AAC063406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D08BD72D-8270-EA4D-B6B8-1BAF90506199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153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슬라이드 이미지 개체 틀 1">
            <a:extLst>
              <a:ext uri="{FF2B5EF4-FFF2-40B4-BE49-F238E27FC236}">
                <a16:creationId xmlns:a16="http://schemas.microsoft.com/office/drawing/2014/main" id="{DA84A09D-BFEF-1842-AD9B-F44EC6369B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8531" name="슬라이드 노트 개체 틀 2">
            <a:extLst>
              <a:ext uri="{FF2B5EF4-FFF2-40B4-BE49-F238E27FC236}">
                <a16:creationId xmlns:a16="http://schemas.microsoft.com/office/drawing/2014/main" id="{58F68006-E0D5-4340-B512-74CE3BB3C9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EB5EC4-0826-794B-838C-87B718440D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4A98AC84-80B1-A94B-BD8E-C8C29A716D89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154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슬라이드 이미지 개체 틀 1">
            <a:extLst>
              <a:ext uri="{FF2B5EF4-FFF2-40B4-BE49-F238E27FC236}">
                <a16:creationId xmlns:a16="http://schemas.microsoft.com/office/drawing/2014/main" id="{E83E6466-CF3E-5E47-9D71-2BEA01086B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9555" name="슬라이드 노트 개체 틀 2">
            <a:extLst>
              <a:ext uri="{FF2B5EF4-FFF2-40B4-BE49-F238E27FC236}">
                <a16:creationId xmlns:a16="http://schemas.microsoft.com/office/drawing/2014/main" id="{84661D45-91D7-584A-B56D-82A002C1F2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0418DE-42D9-7F4D-9451-EA610647E0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84418955-6202-A444-A5CF-75EC1AD45425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155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21518E-9455-DD4C-88CB-2EC9B5B1C9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A6B78-BDAC-0D47-9A16-D4A5930D1F00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561FE5-B628-F543-97A7-7C10E156B2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C81ABA-AFAD-0D4F-BDD3-9DFB9E24DB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5CF172-6FB9-434A-8195-38524182F26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270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DA64AB-1CEB-414B-AE47-06FDA8F839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B4E61-D406-A64F-8902-C342253BC02B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E91537-AD9F-3246-B3D6-CDCE25FC9F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74BE27-CD2C-624C-8C6A-4B92E45311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F36212-002E-7943-A565-16B1A65EAA0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530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0FFFC6-CF84-8F4A-A748-1296D540E6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89492-3E68-CC46-B67D-580BE4AD28F0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4E26C4-FE0F-1A4D-A16E-14F7972C97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BAF9A1-2BDC-F74B-8E68-1656BED275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B35C04-EEA8-7E4A-B11D-61A303FAF02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312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294EBD-1CBB-B54D-BC89-FE1F243AE5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8D9F3-0EFA-8E45-A667-FDB6708FEF1C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82978-1E8A-DB4B-AEDC-64760BFC61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BE972E-1F6F-2349-961E-3138ACDEB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FE2D6A-7A7F-8144-928C-DE8F70F3DD3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7743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94B0EC-5F1A-8E41-B431-5747A17C42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B98C1-A61E-5D40-A8C7-99B03CE62925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E94E4A-81A3-E34D-9F33-6EC223D4CC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72760F-05AB-AC40-A9FD-673C371607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110642-B99F-8B4A-BFC3-8BAA48877C8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650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9EA275-FAF4-0849-A8C9-DE106AA12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847D7-91CE-EE4E-A67D-ECE413EA1E6C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53600B-62AC-B44B-8BA6-38342E4E92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EA4BB-45FF-764D-8208-5B84EC5E33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EBAB9-327B-3043-89EE-0794009320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2342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F18929-6B67-9F42-BBAA-CB5BC6F7E7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2EA7E-F1D4-584D-8C07-AC0EE753057C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25E3BE5-CBA9-8E42-B722-9B45DE9870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274FE77-4606-5146-9B19-B0548FCB1C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A27231-1D26-8B49-956F-06511842DF5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624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E7C281C-8379-3F41-A4C6-DAD151F677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02ACE-FFA8-9946-ACBD-C0830E3FC16B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50F259D-C76F-F14D-91D8-ECA7796E2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585AAFE-1918-6940-9AAB-CA62B01497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AC17CF-3B3E-1C4A-A974-F7AF30F8C11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65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F2EFE1D-2919-364C-9799-13C7FACFBA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8D59F-37C7-AC4E-AC54-BCE8762DE89E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F2DC294-86C1-AA45-97DD-21DF56D9D1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61E4F62-0802-A248-833E-533FCAAA61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6A261-3E6E-2C4A-A98A-C855CF75F6E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8858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E7BCEB-CF81-F444-9F37-7B40A96E35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5BF26-BA62-964E-8C7A-4E7A425FB3A4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1F4667-A18B-FB4E-B638-3DF327500C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16536F-1A0B-2941-814F-FE399467D5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7962A-D531-0948-B581-43AE8150AF4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019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C48E9B-6B60-C84D-87A1-179E4792C2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D995A-DA07-3C4B-AB64-1DF12D8A0E52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E61A73-3404-B546-911E-AC1BC09C45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380501-0B21-0C42-AEC0-6E8FF86BB2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46E346-61A8-0A44-907A-B5EC2849A55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2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7E60E2-313B-3046-9EE4-2F18B8C31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ADC3143-68DB-7841-8EB4-9146597692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D39AAA47-3BDB-C84E-B251-3235F21551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Gill Sans MT" pitchFamily="34" charset="0"/>
                <a:ea typeface="HY엽서L" pitchFamily="18" charset="-127"/>
              </a:defRPr>
            </a:lvl1pPr>
          </a:lstStyle>
          <a:p>
            <a:pPr>
              <a:defRPr/>
            </a:pPr>
            <a:fld id="{7D03A8BB-B313-0F43-A864-017E6E9BFC2D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C5866B4A-2851-7C44-AE39-181C65F5F33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Gill Sans MT" pitchFamily="34" charset="0"/>
                <a:ea typeface="HY엽서L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187B021F-D88D-7144-80C4-639AAC7124E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Gill Sans MT" panose="020B0502020104020203" pitchFamily="34" charset="0"/>
                <a:ea typeface="HY엽서L" pitchFamily="18" charset="-127"/>
              </a:defRPr>
            </a:lvl1pPr>
          </a:lstStyle>
          <a:p>
            <a:fld id="{2C924D01-25D8-4C47-805D-12BF1DF3DEC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슬라이드 번호 개체 틀 5">
            <a:extLst>
              <a:ext uri="{FF2B5EF4-FFF2-40B4-BE49-F238E27FC236}">
                <a16:creationId xmlns:a16="http://schemas.microsoft.com/office/drawing/2014/main" id="{8D9C65A5-1F56-E441-9301-D43077D9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E9E3A80C-72BD-134E-A826-060DBA19428D}" type="slidenum">
              <a:rPr kumimoji="0" lang="ko-KR" altLang="en-US"/>
              <a:pPr eaLnBrk="1" hangingPunct="1"/>
              <a:t>1</a:t>
            </a:fld>
            <a:endParaRPr kumimoji="0" lang="en-US" altLang="ko-KR" dirty="0"/>
          </a:p>
        </p:txBody>
      </p:sp>
      <p:sp>
        <p:nvSpPr>
          <p:cNvPr id="10242" name="내용 개체 틀 4">
            <a:extLst>
              <a:ext uri="{FF2B5EF4-FFF2-40B4-BE49-F238E27FC236}">
                <a16:creationId xmlns:a16="http://schemas.microsoft.com/office/drawing/2014/main" id="{C7A0E6A5-1AAC-144B-868A-4C1EC493AAD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50975" y="2670175"/>
            <a:ext cx="7693025" cy="3425825"/>
          </a:xfrm>
        </p:spPr>
        <p:txBody>
          <a:bodyPr/>
          <a:lstStyle/>
          <a:p>
            <a:pPr marL="595313" indent="-514350" eaLnBrk="1" hangingPunct="1">
              <a:buFont typeface="Gill Sans MT" panose="020B0502020104020203" pitchFamily="34" charset="0"/>
              <a:buAutoNum type="arabicPeriod"/>
            </a:pPr>
            <a:r>
              <a:rPr lang="ko-KR" altLang="en-US" sz="2400" dirty="0"/>
              <a:t>데이터베이스 세계</a:t>
            </a:r>
            <a:endParaRPr lang="en-US" altLang="ko-KR" sz="2400" dirty="0"/>
          </a:p>
          <a:p>
            <a:pPr marL="595313" indent="-514350" eaLnBrk="1" hangingPunct="1">
              <a:buFont typeface="Gill Sans MT" panose="020B0502020104020203" pitchFamily="34" charset="0"/>
              <a:buAutoNum type="arabicPeriod"/>
            </a:pPr>
            <a:r>
              <a:rPr lang="ko-KR" altLang="en-US" sz="2400" dirty="0"/>
              <a:t>데이터베이스 생명주기</a:t>
            </a:r>
            <a:endParaRPr lang="en-US" altLang="ko-KR" sz="24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5776A3D-B3F6-8446-B654-F4462C8646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1520" y="1052736"/>
            <a:ext cx="8229600" cy="7858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chap04. </a:t>
            </a:r>
            <a:r>
              <a:rPr lang="ko-KR" altLang="en-US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데이터베이스 설계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슬라이드 번호 개체 틀 5">
            <a:extLst>
              <a:ext uri="{FF2B5EF4-FFF2-40B4-BE49-F238E27FC236}">
                <a16:creationId xmlns:a16="http://schemas.microsoft.com/office/drawing/2014/main" id="{AD36D4FA-3E58-8B4A-9D0C-855CB5CD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20806EE2-111F-9F4F-8222-5B5EE2A5A730}" type="slidenum">
              <a:rPr kumimoji="0" lang="ko-KR" altLang="en-US"/>
              <a:pPr eaLnBrk="1" hangingPunct="1"/>
              <a:t>10</a:t>
            </a:fld>
            <a:endParaRPr kumimoji="0" lang="en-US" altLang="ko-KR"/>
          </a:p>
        </p:txBody>
      </p:sp>
      <p:sp>
        <p:nvSpPr>
          <p:cNvPr id="19458" name="내용 개체 틀 4">
            <a:extLst>
              <a:ext uri="{FF2B5EF4-FFF2-40B4-BE49-F238E27FC236}">
                <a16:creationId xmlns:a16="http://schemas.microsoft.com/office/drawing/2014/main" id="{8A55D3A1-167A-CC4D-B478-DD7545B32D8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1520" y="1125537"/>
            <a:ext cx="8645834" cy="5357813"/>
          </a:xfrm>
        </p:spPr>
        <p:txBody>
          <a:bodyPr/>
          <a:lstStyle/>
          <a:p>
            <a:pPr marL="595313" indent="-514350" eaLnBrk="1" hangingPunct="1">
              <a:lnSpc>
                <a:spcPct val="200000"/>
              </a:lnSpc>
              <a:buFont typeface="Gill Sans MT" panose="020B0502020104020203" pitchFamily="34" charset="0"/>
              <a:buAutoNum type="arabicPeriod"/>
            </a:pPr>
            <a:r>
              <a:rPr lang="ko-KR" altLang="en-US" sz="2400" dirty="0"/>
              <a:t>업무를 요청하는 부서의 요구사항 미정의 문제</a:t>
            </a:r>
            <a:endParaRPr lang="en-US" altLang="ko-KR" sz="2400" dirty="0"/>
          </a:p>
          <a:p>
            <a:pPr marL="595313" indent="-514350" eaLnBrk="1" hangingPunct="1">
              <a:lnSpc>
                <a:spcPct val="200000"/>
              </a:lnSpc>
              <a:buFont typeface="Gill Sans MT" panose="020B0502020104020203" pitchFamily="34" charset="0"/>
              <a:buAutoNum type="arabicPeriod"/>
            </a:pPr>
            <a:r>
              <a:rPr lang="ko-KR" altLang="en-US" sz="2400" dirty="0"/>
              <a:t>업무에서 발생하는 자료 간의 관계 분석 미흡</a:t>
            </a:r>
            <a:endParaRPr lang="en-US" altLang="ko-KR" sz="2400" dirty="0"/>
          </a:p>
          <a:p>
            <a:pPr marL="595313" indent="-514350" eaLnBrk="1" hangingPunct="1">
              <a:lnSpc>
                <a:spcPct val="200000"/>
              </a:lnSpc>
              <a:buFont typeface="Gill Sans MT" panose="020B0502020104020203" pitchFamily="34" charset="0"/>
              <a:buAutoNum type="arabicPeriod"/>
            </a:pPr>
            <a:r>
              <a:rPr lang="ko-KR" altLang="en-US" sz="2400" dirty="0"/>
              <a:t>분석 설계자의 지식 부족 및 표준안 준비 미흡</a:t>
            </a:r>
            <a:endParaRPr lang="en-US" altLang="ko-KR" sz="2400" dirty="0"/>
          </a:p>
          <a:p>
            <a:pPr marL="595313" indent="-514350" eaLnBrk="1" hangingPunct="1">
              <a:lnSpc>
                <a:spcPct val="200000"/>
              </a:lnSpc>
              <a:buFont typeface="Gill Sans MT" panose="020B0502020104020203" pitchFamily="34" charset="0"/>
              <a:buAutoNum type="arabicPeriod"/>
            </a:pPr>
            <a:r>
              <a:rPr lang="ko-KR" altLang="en-US" sz="2400" dirty="0"/>
              <a:t>현업 담당자가 배제된 설계 프로세스</a:t>
            </a:r>
          </a:p>
          <a:p>
            <a:pPr marL="595313" indent="-514350" eaLnBrk="1" hangingPunct="1">
              <a:lnSpc>
                <a:spcPct val="200000"/>
              </a:lnSpc>
              <a:buFont typeface="Gill Sans MT" panose="020B0502020104020203" pitchFamily="34" charset="0"/>
              <a:buAutoNum type="arabicPeriod"/>
            </a:pPr>
            <a:r>
              <a:rPr lang="ko-KR" altLang="en-US" sz="2400" dirty="0"/>
              <a:t>수사관이 되어야 하는 분석 설계자</a:t>
            </a:r>
          </a:p>
          <a:p>
            <a:pPr marL="595313" indent="-514350" eaLnBrk="1" hangingPunct="1">
              <a:buFont typeface="Gill Sans MT" panose="020B0502020104020203" pitchFamily="34" charset="0"/>
              <a:buAutoNum type="arabicPeriod"/>
            </a:pPr>
            <a:endParaRPr lang="ko-KR" altLang="en-US" sz="2400" dirty="0"/>
          </a:p>
          <a:p>
            <a:pPr marL="595313" indent="-514350" eaLnBrk="1" hangingPunct="1">
              <a:buFont typeface="Gill Sans MT" panose="020B0502020104020203" pitchFamily="34" charset="0"/>
              <a:buAutoNum type="arabicPeriod"/>
            </a:pPr>
            <a:endParaRPr lang="en-US" altLang="ko-KR" sz="24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EB2B795-BACD-DC4A-BDC2-3CFBF90CAA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5762" y="83469"/>
            <a:ext cx="7786638" cy="78581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2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1. </a:t>
            </a:r>
            <a:r>
              <a:rPr lang="ko-KR" altLang="en-US" sz="32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데이터모델링에서 발생하는 문제점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153CF-3AE0-BA49-A4B7-B2A52647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논리 데이터 모델 전개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9F246A-33C2-384C-B6BA-0650223A9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0728"/>
            <a:ext cx="8892480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중복 관계의 제거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>
                <a:cs typeface="+mn-cs"/>
              </a:rPr>
              <a:t>원형 관계</a:t>
            </a:r>
            <a:r>
              <a:rPr lang="en-US" altLang="ko-KR" sz="2000" dirty="0">
                <a:cs typeface="+mn-cs"/>
              </a:rPr>
              <a:t>(Circular Relationship) </a:t>
            </a:r>
            <a:r>
              <a:rPr lang="ko-KR" altLang="en-US" sz="2000" dirty="0">
                <a:cs typeface="+mn-cs"/>
              </a:rPr>
              <a:t>제거</a:t>
            </a:r>
            <a:endParaRPr lang="en-US" altLang="ko-KR" sz="2000" dirty="0"/>
          </a:p>
        </p:txBody>
      </p:sp>
      <p:pic>
        <p:nvPicPr>
          <p:cNvPr id="112644" name="Picture 2">
            <a:extLst>
              <a:ext uri="{FF2B5EF4-FFF2-40B4-BE49-F238E27FC236}">
                <a16:creationId xmlns:a16="http://schemas.microsoft.com/office/drawing/2014/main" id="{F2906D81-7FD1-B543-B506-D4E63FDF3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69" y="1988840"/>
            <a:ext cx="852868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368BD-8C7A-E440-8882-8F10B10C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논리 데이터 모델 전개</a:t>
            </a:r>
          </a:p>
        </p:txBody>
      </p:sp>
      <p:sp>
        <p:nvSpPr>
          <p:cNvPr id="113667" name="내용 개체 틀 2">
            <a:extLst>
              <a:ext uri="{FF2B5EF4-FFF2-40B4-BE49-F238E27FC236}">
                <a16:creationId xmlns:a16="http://schemas.microsoft.com/office/drawing/2014/main" id="{8D614B53-7C04-0A42-ADDD-5F326A655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38213"/>
            <a:ext cx="8640960" cy="5572125"/>
          </a:xfrm>
        </p:spPr>
        <p:txBody>
          <a:bodyPr/>
          <a:lstStyle/>
          <a:p>
            <a:r>
              <a:rPr lang="ko-KR" altLang="en-US" sz="2400" dirty="0"/>
              <a:t>중복 관계의 제거</a:t>
            </a:r>
            <a:endParaRPr lang="en-US" altLang="ko-KR" sz="2400" dirty="0"/>
          </a:p>
          <a:p>
            <a:pPr lvl="1"/>
            <a:r>
              <a:rPr lang="ko-KR" altLang="en-US" sz="2000" dirty="0"/>
              <a:t>사슬 관계</a:t>
            </a:r>
            <a:r>
              <a:rPr lang="en-US" altLang="ko-KR" sz="2000" dirty="0"/>
              <a:t>(Chain Relationship) </a:t>
            </a:r>
            <a:r>
              <a:rPr lang="ko-KR" altLang="en-US" sz="2000" dirty="0"/>
              <a:t>제거</a:t>
            </a:r>
            <a:endParaRPr lang="en-US" altLang="ko-KR" sz="2000" dirty="0"/>
          </a:p>
        </p:txBody>
      </p:sp>
      <p:pic>
        <p:nvPicPr>
          <p:cNvPr id="113668" name="Picture 2">
            <a:extLst>
              <a:ext uri="{FF2B5EF4-FFF2-40B4-BE49-F238E27FC236}">
                <a16:creationId xmlns:a16="http://schemas.microsoft.com/office/drawing/2014/main" id="{7D42AC61-762F-4D4E-AE32-842012648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3"/>
            <a:ext cx="5616624" cy="4791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F359A-BF6D-6C47-BD93-12CC572BF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/>
              <a:t>데이터 </a:t>
            </a:r>
            <a:r>
              <a:rPr lang="ko-KR" altLang="en-US" sz="3600" dirty="0" err="1"/>
              <a:t>무결성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C78F2-C866-814C-BE71-DB9C372FE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16" y="908720"/>
            <a:ext cx="8910567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 err="1"/>
              <a:t>엔티티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무결성</a:t>
            </a:r>
            <a:r>
              <a:rPr lang="ko-KR" altLang="en-US" sz="2400" dirty="0"/>
              <a:t> 규칙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 err="1">
                <a:cs typeface="+mn-cs"/>
              </a:rPr>
              <a:t>기본키를</a:t>
            </a:r>
            <a:r>
              <a:rPr lang="ko-KR" altLang="en-US" sz="2000" dirty="0">
                <a:cs typeface="+mn-cs"/>
              </a:rPr>
              <a:t> 구성하는 규칙</a:t>
            </a:r>
            <a:endParaRPr lang="en-US" altLang="ko-KR" sz="2000" dirty="0">
              <a:cs typeface="+mn-cs"/>
            </a:endParaRPr>
          </a:p>
          <a:p>
            <a:pPr lvl="2">
              <a:buFont typeface="Wingdings 2" pitchFamily="18" charset="2"/>
              <a:buChar char=""/>
              <a:defRPr/>
            </a:pPr>
            <a:r>
              <a:rPr lang="ko-KR" altLang="en-US" sz="1800" dirty="0"/>
              <a:t>규칙 </a:t>
            </a:r>
            <a:r>
              <a:rPr lang="en-US" altLang="ko-KR" sz="1800" dirty="0"/>
              <a:t>1: </a:t>
            </a:r>
            <a:r>
              <a:rPr lang="ko-KR" altLang="en-US" sz="1800" dirty="0" err="1"/>
              <a:t>기본키를</a:t>
            </a:r>
            <a:r>
              <a:rPr lang="ko-KR" altLang="en-US" sz="1800" dirty="0"/>
              <a:t> 구성하는 속성은 반드시 값을 가져야 한다</a:t>
            </a:r>
            <a:r>
              <a:rPr lang="en-US" altLang="ko-KR" sz="1800" dirty="0"/>
              <a:t>.</a:t>
            </a:r>
          </a:p>
          <a:p>
            <a:pPr lvl="2">
              <a:buFont typeface="Wingdings 2" pitchFamily="18" charset="2"/>
              <a:buChar char=""/>
              <a:defRPr/>
            </a:pPr>
            <a:r>
              <a:rPr lang="ko-KR" altLang="en-US" sz="1800" dirty="0"/>
              <a:t>규칙 </a:t>
            </a:r>
            <a:r>
              <a:rPr lang="en-US" altLang="ko-KR" sz="1800" dirty="0"/>
              <a:t>2: </a:t>
            </a:r>
            <a:r>
              <a:rPr lang="ko-KR" altLang="en-US" sz="1800" dirty="0" err="1"/>
              <a:t>기본키는</a:t>
            </a:r>
            <a:r>
              <a:rPr lang="ko-KR" altLang="en-US" sz="1800" dirty="0"/>
              <a:t> 유일성을 보장해 주는 최소한의 집합</a:t>
            </a:r>
            <a:endParaRPr lang="en-US" altLang="ko-KR" sz="1800" dirty="0"/>
          </a:p>
        </p:txBody>
      </p:sp>
      <p:pic>
        <p:nvPicPr>
          <p:cNvPr id="114692" name="Picture 2">
            <a:extLst>
              <a:ext uri="{FF2B5EF4-FFF2-40B4-BE49-F238E27FC236}">
                <a16:creationId xmlns:a16="http://schemas.microsoft.com/office/drawing/2014/main" id="{F1541936-FFDE-7B4E-BFE6-08BFB89D9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52" y="2636912"/>
            <a:ext cx="872648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3DBBA-A2E3-8C43-AA8D-DB35CDCB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/>
              <a:t>데이터 </a:t>
            </a:r>
            <a:r>
              <a:rPr lang="ko-KR" altLang="en-US" sz="3600" dirty="0" err="1"/>
              <a:t>무결성</a:t>
            </a:r>
            <a:endParaRPr lang="ko-KR" altLang="en-US" sz="3600" dirty="0"/>
          </a:p>
        </p:txBody>
      </p:sp>
      <p:sp>
        <p:nvSpPr>
          <p:cNvPr id="115715" name="내용 개체 틀 2">
            <a:extLst>
              <a:ext uri="{FF2B5EF4-FFF2-40B4-BE49-F238E27FC236}">
                <a16:creationId xmlns:a16="http://schemas.microsoft.com/office/drawing/2014/main" id="{65A818F4-E081-FD44-AEDE-1FE65C87C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92" y="908720"/>
            <a:ext cx="8316416" cy="5572125"/>
          </a:xfrm>
        </p:spPr>
        <p:txBody>
          <a:bodyPr/>
          <a:lstStyle/>
          <a:p>
            <a:r>
              <a:rPr lang="ko-KR" altLang="en-US" sz="2400" dirty="0" err="1"/>
              <a:t>엔티티</a:t>
            </a:r>
            <a:r>
              <a:rPr lang="ko-KR" altLang="en-US" sz="2400" dirty="0"/>
              <a:t> 무결성 규칙 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기본키</a:t>
            </a:r>
            <a:r>
              <a:rPr lang="ko-KR" altLang="en-US" sz="2400" dirty="0"/>
              <a:t> 조건 </a:t>
            </a:r>
            <a:endParaRPr lang="en-US" altLang="ko-KR" sz="2400" dirty="0"/>
          </a:p>
          <a:p>
            <a:pPr lvl="1"/>
            <a:r>
              <a:rPr lang="ko-KR" altLang="en-US" sz="2000" dirty="0"/>
              <a:t>안정성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최소성</a:t>
            </a:r>
            <a:endParaRPr lang="en-US" altLang="ko-KR" sz="2000" dirty="0"/>
          </a:p>
          <a:p>
            <a:pPr lvl="1"/>
            <a:r>
              <a:rPr lang="ko-KR" altLang="en-US" sz="2000" dirty="0"/>
              <a:t>독립성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확정성</a:t>
            </a:r>
            <a:r>
              <a:rPr lang="ko-KR" altLang="en-US" sz="2000" dirty="0"/>
              <a:t> 및 유일성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접속성</a:t>
            </a:r>
            <a:r>
              <a:rPr lang="ko-KR" altLang="en-US" sz="2000" dirty="0"/>
              <a:t> 및 </a:t>
            </a:r>
            <a:r>
              <a:rPr lang="ko-KR" altLang="en-US" sz="2000" dirty="0" err="1"/>
              <a:t>보안성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 err="1"/>
              <a:t>엔티티</a:t>
            </a:r>
            <a:r>
              <a:rPr lang="ko-KR" altLang="en-US" sz="2400" dirty="0"/>
              <a:t> 무결성 규칙 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기본키</a:t>
            </a:r>
            <a:r>
              <a:rPr lang="ko-KR" altLang="en-US" sz="2400" dirty="0"/>
              <a:t> 속성의 순서</a:t>
            </a:r>
            <a:endParaRPr lang="en-US" altLang="ko-KR" sz="2400" dirty="0"/>
          </a:p>
          <a:p>
            <a:pPr lvl="1"/>
            <a:r>
              <a:rPr lang="en-US" altLang="ko-KR" sz="2000" dirty="0"/>
              <a:t>Where </a:t>
            </a:r>
            <a:r>
              <a:rPr lang="ko-KR" altLang="en-US" sz="2000" dirty="0"/>
              <a:t>조건에 자주 검색되는 순서대로 지정</a:t>
            </a:r>
            <a:endParaRPr lang="en-US" altLang="ko-KR" sz="2000" dirty="0"/>
          </a:p>
          <a:p>
            <a:pPr lvl="1"/>
            <a:r>
              <a:rPr lang="ko-KR" altLang="en-US" sz="2000" dirty="0"/>
              <a:t>분포도가 좋은 칼럼 순으로 배열</a:t>
            </a:r>
            <a:endParaRPr lang="en-US" altLang="ko-KR" sz="2000" dirty="0"/>
          </a:p>
          <a:p>
            <a:pPr lvl="1"/>
            <a:r>
              <a:rPr lang="ko-KR" altLang="en-US" sz="2000" dirty="0"/>
              <a:t>부모로부터 이전 받은 </a:t>
            </a:r>
            <a:r>
              <a:rPr lang="en-US" altLang="ko-KR" sz="2000" dirty="0"/>
              <a:t>FK</a:t>
            </a:r>
            <a:r>
              <a:rPr lang="ko-KR" altLang="en-US" sz="2000" dirty="0"/>
              <a:t>는 부모 </a:t>
            </a:r>
            <a:r>
              <a:rPr lang="en-US" altLang="ko-KR" sz="2000" dirty="0"/>
              <a:t>PK </a:t>
            </a:r>
            <a:r>
              <a:rPr lang="ko-KR" altLang="en-US" sz="2000" dirty="0"/>
              <a:t>순서와 동일</a:t>
            </a:r>
            <a:endParaRPr lang="en-US" altLang="ko-KR" sz="2000" dirty="0"/>
          </a:p>
          <a:p>
            <a:endParaRPr lang="en-US" altLang="ko-KR" sz="2400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DD510-C8FF-694C-88DA-20D9C528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/>
              <a:t>데이터 </a:t>
            </a:r>
            <a:r>
              <a:rPr lang="ko-KR" altLang="en-US" sz="3600" dirty="0" err="1"/>
              <a:t>무결성</a:t>
            </a:r>
            <a:endParaRPr lang="ko-KR" altLang="en-US" sz="3600" dirty="0"/>
          </a:p>
        </p:txBody>
      </p:sp>
      <p:sp>
        <p:nvSpPr>
          <p:cNvPr id="116739" name="내용 개체 틀 2">
            <a:extLst>
              <a:ext uri="{FF2B5EF4-FFF2-40B4-BE49-F238E27FC236}">
                <a16:creationId xmlns:a16="http://schemas.microsoft.com/office/drawing/2014/main" id="{EC4AA52A-E495-5E4F-82A9-021F371B6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85875"/>
            <a:ext cx="8352928" cy="4447381"/>
          </a:xfrm>
        </p:spPr>
        <p:txBody>
          <a:bodyPr/>
          <a:lstStyle/>
          <a:p>
            <a:r>
              <a:rPr lang="ko-KR" altLang="en-US" sz="2400" dirty="0" err="1"/>
              <a:t>엔티티</a:t>
            </a:r>
            <a:r>
              <a:rPr lang="ko-KR" altLang="en-US" sz="2400" dirty="0"/>
              <a:t> 무결성 규칙 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기본키</a:t>
            </a:r>
            <a:r>
              <a:rPr lang="ko-KR" altLang="en-US" sz="2400" dirty="0"/>
              <a:t> 데이터 타입 규칙 </a:t>
            </a:r>
            <a:endParaRPr lang="en-US" altLang="ko-KR" sz="2400" dirty="0"/>
          </a:p>
          <a:p>
            <a:pPr lvl="1"/>
            <a:r>
              <a:rPr lang="ko-KR" altLang="en-US" sz="2000" dirty="0"/>
              <a:t>가변 길이 문자는 </a:t>
            </a:r>
            <a:r>
              <a:rPr lang="ko-KR" altLang="en-US" sz="2000" dirty="0" err="1"/>
              <a:t>가변형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문자형으로</a:t>
            </a:r>
            <a:r>
              <a:rPr lang="ko-KR" altLang="en-US" sz="2000" dirty="0"/>
              <a:t> 사용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식별자는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추출속성을</a:t>
            </a:r>
            <a:r>
              <a:rPr lang="ko-KR" altLang="en-US" sz="2000" dirty="0"/>
              <a:t> 사용하면 안 됨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 err="1"/>
              <a:t>엔티티</a:t>
            </a:r>
            <a:r>
              <a:rPr lang="ko-KR" altLang="en-US" sz="2400" dirty="0"/>
              <a:t> 무결성 규칙 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엔티티</a:t>
            </a:r>
            <a:r>
              <a:rPr lang="ko-KR" altLang="en-US" sz="2400" dirty="0"/>
              <a:t> 무결성 검증</a:t>
            </a:r>
            <a:endParaRPr lang="en-US" altLang="ko-KR" sz="2400" dirty="0"/>
          </a:p>
          <a:p>
            <a:pPr lvl="1"/>
            <a:r>
              <a:rPr lang="ko-KR" altLang="en-US" sz="2000" dirty="0"/>
              <a:t>엔티티타입의 </a:t>
            </a:r>
            <a:r>
              <a:rPr lang="ko-KR" altLang="en-US" sz="2000" dirty="0" err="1"/>
              <a:t>기본키</a:t>
            </a:r>
            <a:r>
              <a:rPr lang="ko-KR" altLang="en-US" sz="2000" dirty="0"/>
              <a:t> 속성은 반드시 </a:t>
            </a:r>
            <a:r>
              <a:rPr lang="ko-KR" altLang="en-US" sz="2000" dirty="0" err="1"/>
              <a:t>실세계의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엔티티와</a:t>
            </a:r>
            <a:r>
              <a:rPr lang="ko-KR" altLang="en-US" sz="2000" dirty="0"/>
              <a:t> 대응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엔티티타입</a:t>
            </a:r>
            <a:r>
              <a:rPr lang="ko-KR" altLang="en-US" sz="2000" dirty="0"/>
              <a:t> 정의에 따른 </a:t>
            </a:r>
            <a:r>
              <a:rPr lang="ko-KR" altLang="en-US" sz="2000" dirty="0" err="1"/>
              <a:t>실세계의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엔티티는</a:t>
            </a:r>
            <a:r>
              <a:rPr lang="ko-KR" altLang="en-US" sz="2000" dirty="0"/>
              <a:t> 상호간에 구분 가능</a:t>
            </a:r>
            <a:endParaRPr lang="en-US" altLang="ko-KR" sz="2000" dirty="0"/>
          </a:p>
          <a:p>
            <a:pPr lvl="1"/>
            <a:r>
              <a:rPr lang="ko-KR" altLang="en-US" sz="2000" dirty="0"/>
              <a:t>키는 관계 모델에서 유일 식별자로서의 기능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0061E-BEB8-7C4D-9DFE-C74793D2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/>
              <a:t>데이터 </a:t>
            </a:r>
            <a:r>
              <a:rPr lang="ko-KR" altLang="en-US" sz="3600" dirty="0" err="1"/>
              <a:t>무결성</a:t>
            </a:r>
            <a:endParaRPr lang="ko-KR" altLang="en-US" sz="3600" dirty="0"/>
          </a:p>
        </p:txBody>
      </p:sp>
      <p:sp>
        <p:nvSpPr>
          <p:cNvPr id="117763" name="내용 개체 틀 2">
            <a:extLst>
              <a:ext uri="{FF2B5EF4-FFF2-40B4-BE49-F238E27FC236}">
                <a16:creationId xmlns:a16="http://schemas.microsoft.com/office/drawing/2014/main" id="{3157FC7D-D40D-894D-BD3A-543C831E7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928688"/>
            <a:ext cx="9036496" cy="5572125"/>
          </a:xfrm>
        </p:spPr>
        <p:txBody>
          <a:bodyPr/>
          <a:lstStyle/>
          <a:p>
            <a:r>
              <a:rPr lang="ko-KR" altLang="en-US" sz="2400" dirty="0"/>
              <a:t>참조 무결성 </a:t>
            </a:r>
            <a:r>
              <a:rPr lang="en-US" altLang="ko-KR" sz="2400" dirty="0"/>
              <a:t>(Referential Integrity) - </a:t>
            </a:r>
            <a:r>
              <a:rPr lang="ko-KR" altLang="en-US" sz="2400" dirty="0"/>
              <a:t>입력 참조 무결성</a:t>
            </a:r>
            <a:endParaRPr lang="en-US" altLang="ko-KR" sz="2400" dirty="0"/>
          </a:p>
          <a:p>
            <a:pPr lvl="1"/>
            <a:r>
              <a:rPr lang="ko-KR" altLang="en-US" sz="2000" dirty="0"/>
              <a:t>의존</a:t>
            </a:r>
            <a:r>
              <a:rPr lang="en-US" altLang="ko-KR" sz="2000" dirty="0"/>
              <a:t>Dependent</a:t>
            </a:r>
          </a:p>
          <a:p>
            <a:pPr lvl="1"/>
            <a:r>
              <a:rPr lang="ko-KR" altLang="en-US" sz="2000" dirty="0"/>
              <a:t>자동</a:t>
            </a:r>
            <a:r>
              <a:rPr lang="en-US" altLang="ko-KR" sz="2000" dirty="0"/>
              <a:t>Automatic</a:t>
            </a:r>
          </a:p>
          <a:p>
            <a:pPr lvl="1"/>
            <a:r>
              <a:rPr lang="ko-KR" altLang="en-US" sz="2000" dirty="0"/>
              <a:t>기본</a:t>
            </a:r>
            <a:r>
              <a:rPr lang="en-US" altLang="ko-KR" sz="2000" dirty="0"/>
              <a:t>Default</a:t>
            </a:r>
          </a:p>
          <a:p>
            <a:pPr lvl="1"/>
            <a:r>
              <a:rPr lang="ko-KR" altLang="en-US" sz="2000" dirty="0"/>
              <a:t>지정</a:t>
            </a:r>
            <a:r>
              <a:rPr lang="en-US" altLang="ko-KR" sz="2000" dirty="0"/>
              <a:t>Customized</a:t>
            </a:r>
          </a:p>
          <a:p>
            <a:pPr lvl="1"/>
            <a:r>
              <a:rPr lang="en-US" altLang="ko-KR" sz="2000" dirty="0"/>
              <a:t>Nullify </a:t>
            </a:r>
            <a:r>
              <a:rPr lang="ko-KR" altLang="en-US" sz="2000" dirty="0"/>
              <a:t>또는 </a:t>
            </a:r>
            <a:r>
              <a:rPr lang="ko-KR" altLang="en-US" sz="2000" dirty="0" err="1"/>
              <a:t>미지정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참조 무결성 </a:t>
            </a:r>
            <a:r>
              <a:rPr lang="en-US" altLang="ko-KR" sz="2400" dirty="0"/>
              <a:t>(Referential Integrity) - </a:t>
            </a:r>
            <a:r>
              <a:rPr lang="ko-KR" altLang="en-US" sz="2400" dirty="0"/>
              <a:t>수정 참조 무결성</a:t>
            </a:r>
            <a:endParaRPr lang="en-US" altLang="ko-KR" sz="2400" dirty="0"/>
          </a:p>
          <a:p>
            <a:pPr lvl="1"/>
            <a:r>
              <a:rPr lang="ko-KR" altLang="en-US" sz="2000" dirty="0"/>
              <a:t>제한</a:t>
            </a:r>
            <a:r>
              <a:rPr lang="en-US" altLang="ko-KR" sz="2000" dirty="0"/>
              <a:t>Restrict</a:t>
            </a:r>
          </a:p>
          <a:p>
            <a:pPr lvl="1"/>
            <a:r>
              <a:rPr lang="ko-KR" altLang="en-US" sz="2000" dirty="0"/>
              <a:t>연쇄</a:t>
            </a:r>
            <a:r>
              <a:rPr lang="en-US" altLang="ko-KR" sz="2000" dirty="0"/>
              <a:t>Cascade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DE79C-6382-0A4D-B6C4-AADB3929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/>
              <a:t>데이터 </a:t>
            </a:r>
            <a:r>
              <a:rPr lang="ko-KR" altLang="en-US" sz="3600" dirty="0" err="1"/>
              <a:t>무결성</a:t>
            </a:r>
            <a:endParaRPr lang="ko-KR" altLang="en-US" sz="3600" dirty="0"/>
          </a:p>
        </p:txBody>
      </p:sp>
      <p:sp>
        <p:nvSpPr>
          <p:cNvPr id="118787" name="내용 개체 틀 2">
            <a:extLst>
              <a:ext uri="{FF2B5EF4-FFF2-40B4-BE49-F238E27FC236}">
                <a16:creationId xmlns:a16="http://schemas.microsoft.com/office/drawing/2014/main" id="{8FCEA2E8-FECB-6046-B77E-80443FF4A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572125"/>
          </a:xfrm>
        </p:spPr>
        <p:txBody>
          <a:bodyPr/>
          <a:lstStyle/>
          <a:p>
            <a:r>
              <a:rPr lang="ko-KR" altLang="en-US" sz="2400" dirty="0"/>
              <a:t>참조 무결성 </a:t>
            </a:r>
            <a:r>
              <a:rPr lang="en-US" altLang="ko-KR" sz="2400" dirty="0"/>
              <a:t>(Referential Integrity) - </a:t>
            </a:r>
            <a:r>
              <a:rPr lang="ko-KR" altLang="en-US" sz="2400" dirty="0"/>
              <a:t>삭제 참조 무결성</a:t>
            </a:r>
            <a:endParaRPr lang="en-US" altLang="ko-KR" sz="2400" dirty="0"/>
          </a:p>
          <a:p>
            <a:pPr lvl="1"/>
            <a:r>
              <a:rPr lang="ko-KR" altLang="en-US" sz="2000" dirty="0"/>
              <a:t>제한</a:t>
            </a:r>
            <a:r>
              <a:rPr lang="en-US" altLang="ko-KR" sz="2000" dirty="0"/>
              <a:t>Restrict</a:t>
            </a:r>
          </a:p>
          <a:p>
            <a:pPr lvl="1"/>
            <a:r>
              <a:rPr lang="ko-KR" altLang="en-US" sz="2000" dirty="0"/>
              <a:t>연쇄</a:t>
            </a:r>
            <a:r>
              <a:rPr lang="en-US" altLang="ko-KR" sz="2000" dirty="0"/>
              <a:t>Cascade</a:t>
            </a:r>
          </a:p>
          <a:p>
            <a:pPr lvl="1"/>
            <a:r>
              <a:rPr lang="ko-KR" altLang="en-US" sz="2000" dirty="0"/>
              <a:t>기본</a:t>
            </a:r>
            <a:r>
              <a:rPr lang="en-US" altLang="ko-KR" sz="2000" dirty="0"/>
              <a:t>Default</a:t>
            </a:r>
          </a:p>
          <a:p>
            <a:pPr lvl="1"/>
            <a:r>
              <a:rPr lang="ko-KR" altLang="en-US" sz="2000" dirty="0"/>
              <a:t>지정</a:t>
            </a:r>
            <a:r>
              <a:rPr lang="en-US" altLang="ko-KR" sz="2000" dirty="0"/>
              <a:t>Customized</a:t>
            </a:r>
          </a:p>
          <a:p>
            <a:pPr lvl="1"/>
            <a:r>
              <a:rPr lang="en-US" altLang="ko-KR" sz="2000" dirty="0"/>
              <a:t>Nullify</a:t>
            </a:r>
          </a:p>
          <a:p>
            <a:pPr lvl="1"/>
            <a:r>
              <a:rPr lang="ko-KR" altLang="en-US" sz="2000" dirty="0" err="1"/>
              <a:t>미지정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8C7E2-D913-484F-B5C0-C32F5069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/>
              <a:t>데이터 </a:t>
            </a:r>
            <a:r>
              <a:rPr lang="ko-KR" altLang="en-US" sz="3600" dirty="0" err="1"/>
              <a:t>무결성</a:t>
            </a:r>
            <a:endParaRPr lang="ko-KR" altLang="en-US" sz="3600" dirty="0"/>
          </a:p>
        </p:txBody>
      </p:sp>
      <p:sp>
        <p:nvSpPr>
          <p:cNvPr id="119811" name="내용 개체 틀 2">
            <a:extLst>
              <a:ext uri="{FF2B5EF4-FFF2-40B4-BE49-F238E27FC236}">
                <a16:creationId xmlns:a16="http://schemas.microsoft.com/office/drawing/2014/main" id="{0AFB32D4-22C1-D447-B79A-234848DA5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68" y="1052736"/>
            <a:ext cx="8748464" cy="5572125"/>
          </a:xfrm>
        </p:spPr>
        <p:txBody>
          <a:bodyPr/>
          <a:lstStyle/>
          <a:p>
            <a:r>
              <a:rPr lang="ko-KR" altLang="en-US" sz="2400" dirty="0"/>
              <a:t>참조 무결성 </a:t>
            </a:r>
            <a:r>
              <a:rPr lang="en-US" altLang="ko-KR" sz="2400" dirty="0"/>
              <a:t>(Referential Integrity) – </a:t>
            </a:r>
            <a:r>
              <a:rPr lang="ko-KR" altLang="en-US" sz="2400" dirty="0"/>
              <a:t>적용</a:t>
            </a:r>
            <a:r>
              <a:rPr lang="en-US" altLang="ko-KR" sz="2400" dirty="0"/>
              <a:t> </a:t>
            </a:r>
            <a:r>
              <a:rPr lang="ko-KR" altLang="en-US" sz="2400" dirty="0"/>
              <a:t>방법</a:t>
            </a:r>
            <a:endParaRPr lang="en-US" altLang="ko-KR" sz="2400" dirty="0"/>
          </a:p>
          <a:p>
            <a:pPr lvl="1"/>
            <a:r>
              <a:rPr lang="ko-KR" altLang="en-US" sz="2000" dirty="0"/>
              <a:t>참조 무결성 </a:t>
            </a:r>
            <a:r>
              <a:rPr lang="en-US" altLang="ko-KR" sz="2000" dirty="0"/>
              <a:t>3</a:t>
            </a:r>
            <a:r>
              <a:rPr lang="ko-KR" altLang="en-US" sz="2000" dirty="0"/>
              <a:t>가지 규칙</a:t>
            </a:r>
            <a:endParaRPr lang="en-US" altLang="ko-KR" sz="2000" dirty="0"/>
          </a:p>
          <a:p>
            <a:pPr lvl="2"/>
            <a:r>
              <a:rPr lang="ko-KR" altLang="en-US" sz="1800" dirty="0"/>
              <a:t>입력 규칙</a:t>
            </a:r>
            <a:endParaRPr lang="en-US" altLang="ko-KR" sz="1800" dirty="0"/>
          </a:p>
          <a:p>
            <a:pPr lvl="2"/>
            <a:r>
              <a:rPr lang="ko-KR" altLang="en-US" sz="1800" dirty="0"/>
              <a:t>삭제 규칙</a:t>
            </a:r>
            <a:endParaRPr lang="en-US" altLang="ko-KR" sz="1800" dirty="0"/>
          </a:p>
          <a:p>
            <a:pPr lvl="2"/>
            <a:r>
              <a:rPr lang="ko-KR" altLang="en-US" sz="1800" dirty="0"/>
              <a:t>수정 규칙</a:t>
            </a:r>
            <a:endParaRPr lang="en-US" altLang="ko-KR" sz="1800" dirty="0"/>
          </a:p>
          <a:p>
            <a:pPr lvl="1"/>
            <a:r>
              <a:rPr lang="ko-KR" altLang="en-US" sz="2000" dirty="0"/>
              <a:t>참조 무결성 적용 방법</a:t>
            </a:r>
            <a:endParaRPr lang="en-US" altLang="ko-KR" sz="2000" dirty="0"/>
          </a:p>
          <a:p>
            <a:pPr lvl="2"/>
            <a:r>
              <a:rPr lang="ko-KR" altLang="en-US" sz="1800" dirty="0"/>
              <a:t>프로그램 </a:t>
            </a:r>
            <a:r>
              <a:rPr lang="ko-KR" altLang="en-US" sz="1800" dirty="0" err="1"/>
              <a:t>사양서에서</a:t>
            </a:r>
            <a:r>
              <a:rPr lang="ko-KR" altLang="en-US" sz="1800" dirty="0"/>
              <a:t> 그 내용을 기술하여 </a:t>
            </a:r>
            <a:r>
              <a:rPr lang="en-US" altLang="ko-KR" sz="1800" dirty="0"/>
              <a:t>SQL</a:t>
            </a:r>
            <a:r>
              <a:rPr lang="ko-KR" altLang="en-US" sz="1800" dirty="0"/>
              <a:t>로 처리</a:t>
            </a:r>
            <a:endParaRPr lang="en-US" altLang="ko-KR" sz="1800" dirty="0"/>
          </a:p>
          <a:p>
            <a:pPr lvl="2"/>
            <a:r>
              <a:rPr lang="ko-KR" altLang="en-US" sz="1800" dirty="0"/>
              <a:t>제약조건을 이용하여 처리하는 방법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r>
              <a:rPr lang="ko-KR" altLang="en-US" sz="2400" dirty="0"/>
              <a:t>참조 무결성 </a:t>
            </a:r>
            <a:r>
              <a:rPr lang="en-US" altLang="ko-KR" sz="2400" dirty="0"/>
              <a:t>(Referential Integrity) – </a:t>
            </a:r>
            <a:r>
              <a:rPr lang="ko-KR" altLang="en-US" sz="2400" dirty="0"/>
              <a:t>검증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B970C-AEF1-2A4B-9D2A-66C8AEE9C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/>
              <a:t>데이터 </a:t>
            </a:r>
            <a:r>
              <a:rPr lang="ko-KR" altLang="en-US" sz="3600" dirty="0" err="1"/>
              <a:t>무결성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49763-46E1-1346-B16F-ACD0AAA3E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8688"/>
            <a:ext cx="9144000" cy="5572125"/>
          </a:xfrm>
        </p:spPr>
        <p:txBody>
          <a:bodyPr>
            <a:normAutofit/>
          </a:bodyPr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000" dirty="0"/>
              <a:t>도메인 </a:t>
            </a:r>
            <a:r>
              <a:rPr lang="en-US" altLang="ko-KR" sz="2000" dirty="0"/>
              <a:t>(Domain)</a:t>
            </a:r>
          </a:p>
          <a:p>
            <a:pPr lvl="1">
              <a:buFont typeface="Verdana" panose="020B0604030504040204" pitchFamily="34" charset="0"/>
              <a:buNone/>
              <a:defRPr/>
            </a:pPr>
            <a:r>
              <a:rPr lang="ko-KR" altLang="en-US" sz="1800" dirty="0">
                <a:cs typeface="+mn-cs"/>
              </a:rPr>
              <a:t>속성이 가질 수 있는 값에 대한 업무적 </a:t>
            </a:r>
            <a:r>
              <a:rPr lang="ko-KR" altLang="en-US" sz="1800" dirty="0" err="1">
                <a:cs typeface="+mn-cs"/>
              </a:rPr>
              <a:t>제약조건으로부터</a:t>
            </a:r>
            <a:r>
              <a:rPr lang="ko-KR" altLang="en-US" sz="1800" dirty="0">
                <a:cs typeface="+mn-cs"/>
              </a:rPr>
              <a:t> 파악한 일련의 특성</a:t>
            </a:r>
            <a:endParaRPr lang="en-US" altLang="ko-KR" sz="1800" dirty="0">
              <a:cs typeface="+mn-cs"/>
            </a:endParaRPr>
          </a:p>
          <a:p>
            <a:pPr lvl="1">
              <a:buFont typeface="Verdana" panose="020B0604030504040204" pitchFamily="34" charset="0"/>
              <a:buNone/>
              <a:defRPr/>
            </a:pPr>
            <a:endParaRPr lang="en-US" altLang="ko-KR" sz="1800" dirty="0">
              <a:cs typeface="+mn-cs"/>
            </a:endParaRPr>
          </a:p>
          <a:p>
            <a:pPr lvl="1">
              <a:defRPr/>
            </a:pPr>
            <a:r>
              <a:rPr lang="ko-KR" altLang="en-US" sz="2000" dirty="0">
                <a:cs typeface="+mn-cs"/>
              </a:rPr>
              <a:t>속성의 특성</a:t>
            </a:r>
            <a:endParaRPr lang="en-US" altLang="ko-KR" sz="2000" dirty="0">
              <a:cs typeface="+mn-cs"/>
            </a:endParaRPr>
          </a:p>
          <a:p>
            <a:pPr lvl="2">
              <a:buFont typeface="Wingdings 2" pitchFamily="18" charset="2"/>
              <a:buChar char=""/>
              <a:defRPr/>
            </a:pPr>
            <a:r>
              <a:rPr lang="ko-KR" altLang="en-US" sz="1800" dirty="0"/>
              <a:t>데이터 형태</a:t>
            </a:r>
            <a:r>
              <a:rPr lang="en-US" altLang="ko-KR" sz="1800" dirty="0"/>
              <a:t>Type</a:t>
            </a:r>
          </a:p>
          <a:p>
            <a:pPr lvl="2">
              <a:buFont typeface="Wingdings 2" pitchFamily="18" charset="2"/>
              <a:buChar char=""/>
              <a:defRPr/>
            </a:pPr>
            <a:r>
              <a:rPr lang="ko-KR" altLang="en-US" sz="1800" dirty="0"/>
              <a:t>길이</a:t>
            </a:r>
            <a:r>
              <a:rPr lang="en-US" altLang="ko-KR" sz="1800" dirty="0"/>
              <a:t>Length</a:t>
            </a:r>
          </a:p>
          <a:p>
            <a:pPr lvl="2">
              <a:buFont typeface="Wingdings 2" pitchFamily="18" charset="2"/>
              <a:buChar char=""/>
              <a:defRPr/>
            </a:pPr>
            <a:r>
              <a:rPr lang="en-US" altLang="ko-KR" sz="1800" dirty="0"/>
              <a:t>Format/mask</a:t>
            </a:r>
          </a:p>
          <a:p>
            <a:pPr lvl="2">
              <a:buFont typeface="Wingdings 2" pitchFamily="18" charset="2"/>
              <a:buChar char=""/>
              <a:defRPr/>
            </a:pPr>
            <a:r>
              <a:rPr lang="ko-KR" altLang="en-US" sz="1800" dirty="0"/>
              <a:t>허용되는 값의 제약조건</a:t>
            </a:r>
            <a:endParaRPr lang="en-US" altLang="ko-KR" sz="1800" dirty="0"/>
          </a:p>
          <a:p>
            <a:pPr lvl="2">
              <a:buFont typeface="Wingdings 2" pitchFamily="18" charset="2"/>
              <a:buChar char=""/>
              <a:defRPr/>
            </a:pPr>
            <a:r>
              <a:rPr lang="ko-KR" altLang="en-US" sz="1800" dirty="0"/>
              <a:t>의미</a:t>
            </a:r>
            <a:endParaRPr lang="en-US" altLang="ko-KR" sz="1800" dirty="0"/>
          </a:p>
          <a:p>
            <a:pPr lvl="2">
              <a:buFont typeface="Wingdings 2" pitchFamily="18" charset="2"/>
              <a:buChar char=""/>
              <a:defRPr/>
            </a:pPr>
            <a:r>
              <a:rPr lang="ko-KR" altLang="en-US" sz="1800" dirty="0"/>
              <a:t>유일성</a:t>
            </a:r>
            <a:r>
              <a:rPr lang="en-US" altLang="ko-KR" sz="1800" dirty="0"/>
              <a:t>Uniqueness</a:t>
            </a:r>
          </a:p>
          <a:p>
            <a:pPr lvl="2">
              <a:buFont typeface="Wingdings 2" pitchFamily="18" charset="2"/>
              <a:buChar char=""/>
              <a:defRPr/>
            </a:pPr>
            <a:r>
              <a:rPr lang="en-US" altLang="ko-KR" sz="1800" dirty="0"/>
              <a:t>Null </a:t>
            </a:r>
            <a:r>
              <a:rPr lang="ko-KR" altLang="en-US" sz="1800" dirty="0"/>
              <a:t>여부</a:t>
            </a:r>
            <a:endParaRPr lang="en-US" altLang="ko-KR" sz="1800" dirty="0"/>
          </a:p>
          <a:p>
            <a:pPr lvl="2">
              <a:buFont typeface="Wingdings 2" pitchFamily="18" charset="2"/>
              <a:buChar char=""/>
              <a:defRPr/>
            </a:pPr>
            <a:r>
              <a:rPr lang="ko-KR" altLang="en-US" sz="1800" dirty="0"/>
              <a:t>초기값</a:t>
            </a:r>
            <a:r>
              <a:rPr lang="en-US" altLang="ko-KR" sz="1800" dirty="0"/>
              <a:t>Default Value</a:t>
            </a:r>
          </a:p>
          <a:p>
            <a:pPr>
              <a:buFont typeface="Wingdings 3" pitchFamily="18" charset="2"/>
              <a:buChar char=""/>
              <a:defRPr/>
            </a:pPr>
            <a:endParaRPr lang="en-US" altLang="ko-KR" sz="2400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0D910-6E73-0A44-BF28-0CE4939C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6588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/>
              <a:t>데이터 </a:t>
            </a:r>
            <a:r>
              <a:rPr lang="ko-KR" altLang="en-US" sz="3600" dirty="0" err="1"/>
              <a:t>무결성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A7133-C20B-4840-8BC5-E53ADCDB2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4" y="1000125"/>
            <a:ext cx="9144000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도메인 </a:t>
            </a:r>
            <a:r>
              <a:rPr lang="en-US" altLang="ko-KR" sz="2400" dirty="0"/>
              <a:t>(Domain) - </a:t>
            </a:r>
            <a:r>
              <a:rPr lang="ko-KR" altLang="en-US" sz="2400" dirty="0" err="1"/>
              <a:t>기본키에</a:t>
            </a:r>
            <a:r>
              <a:rPr lang="ko-KR" altLang="en-US" sz="2400" dirty="0"/>
              <a:t> 대한 검증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단일 속성인  경우 해당 속성의 각 </a:t>
            </a:r>
            <a:r>
              <a:rPr lang="ko-KR" altLang="en-US" sz="2000" dirty="0" err="1"/>
              <a:t>엔티티</a:t>
            </a:r>
            <a:r>
              <a:rPr lang="ko-KR" altLang="en-US" sz="2000" dirty="0"/>
              <a:t> 값은 </a:t>
            </a:r>
            <a:r>
              <a:rPr lang="en-US" altLang="ko-KR" sz="2000" dirty="0"/>
              <a:t>‘Unique’ </a:t>
            </a:r>
            <a:br>
              <a:rPr lang="en-US" altLang="ko-KR" sz="1800" dirty="0"/>
            </a:br>
            <a:endParaRPr lang="en-US" altLang="ko-KR" sz="1800" dirty="0"/>
          </a:p>
          <a:p>
            <a:pPr lvl="1">
              <a:defRPr/>
            </a:pPr>
            <a:endParaRPr lang="en-US" altLang="ko-KR" sz="1800" dirty="0">
              <a:cs typeface="+mn-cs"/>
            </a:endParaRPr>
          </a:p>
          <a:p>
            <a:pPr lvl="1">
              <a:defRPr/>
            </a:pPr>
            <a:endParaRPr lang="en-US" altLang="ko-KR" sz="1800" dirty="0">
              <a:cs typeface="+mn-cs"/>
            </a:endParaRPr>
          </a:p>
          <a:p>
            <a:pPr lvl="1">
              <a:defRPr/>
            </a:pPr>
            <a:r>
              <a:rPr lang="en-US" altLang="ko-KR" sz="2000" dirty="0"/>
              <a:t>2</a:t>
            </a:r>
            <a:r>
              <a:rPr lang="ko-KR" altLang="en-US" sz="2000" dirty="0"/>
              <a:t>개 이상의 속성으로 구성된 경우 각 속성은 ‘</a:t>
            </a:r>
            <a:r>
              <a:rPr lang="en-US" altLang="ko-KR" sz="2000" dirty="0"/>
              <a:t>Non Unique’</a:t>
            </a:r>
            <a:endParaRPr lang="en-US" altLang="ko-KR" sz="2000" dirty="0">
              <a:cs typeface="+mn-cs"/>
            </a:endParaRPr>
          </a:p>
          <a:p>
            <a:pPr>
              <a:buFont typeface="Wingdings 3" pitchFamily="18" charset="2"/>
              <a:buChar char=""/>
              <a:defRPr/>
            </a:pPr>
            <a:endParaRPr lang="en-US" altLang="ko-KR" sz="2400" dirty="0"/>
          </a:p>
        </p:txBody>
      </p:sp>
      <p:pic>
        <p:nvPicPr>
          <p:cNvPr id="121860" name="Picture 6">
            <a:extLst>
              <a:ext uri="{FF2B5EF4-FFF2-40B4-BE49-F238E27FC236}">
                <a16:creationId xmlns:a16="http://schemas.microsoft.com/office/drawing/2014/main" id="{0C488640-102F-B649-9CC4-DDABE144E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" y="3861048"/>
            <a:ext cx="8026139" cy="287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6B0B354-A0AB-1B41-8104-BCE3FD8DDB7C}"/>
              </a:ext>
            </a:extLst>
          </p:cNvPr>
          <p:cNvSpPr/>
          <p:nvPr/>
        </p:nvSpPr>
        <p:spPr>
          <a:xfrm>
            <a:off x="714375" y="1857375"/>
            <a:ext cx="7990420" cy="491505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</a:rPr>
              <a:t>예 </a:t>
            </a:r>
            <a:r>
              <a:rPr lang="en-US" altLang="ko-KR" dirty="0">
                <a:solidFill>
                  <a:schemeClr val="tx1"/>
                </a:solidFill>
              </a:rPr>
              <a:t>1) </a:t>
            </a:r>
            <a:r>
              <a:rPr lang="ko-KR" altLang="en-US" dirty="0">
                <a:solidFill>
                  <a:schemeClr val="tx1"/>
                </a:solidFill>
              </a:rPr>
              <a:t>사원 </a:t>
            </a:r>
            <a:r>
              <a:rPr lang="ko-KR" altLang="en-US" dirty="0" err="1">
                <a:solidFill>
                  <a:schemeClr val="tx1"/>
                </a:solidFill>
              </a:rPr>
              <a:t>엔티티타입의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기본키는</a:t>
            </a:r>
            <a:r>
              <a:rPr lang="ko-KR" altLang="en-US" dirty="0">
                <a:solidFill>
                  <a:schemeClr val="tx1"/>
                </a:solidFill>
              </a:rPr>
              <a:t> 사원번호로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사원번호는 </a:t>
            </a:r>
            <a:r>
              <a:rPr lang="en-US" altLang="ko-KR" dirty="0">
                <a:solidFill>
                  <a:schemeClr val="tx1"/>
                </a:solidFill>
              </a:rPr>
              <a:t>Unique </a:t>
            </a:r>
            <a:r>
              <a:rPr lang="ko-KR" altLang="en-US" dirty="0">
                <a:solidFill>
                  <a:schemeClr val="tx1"/>
                </a:solidFill>
              </a:rPr>
              <a:t>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5C017F-2FB5-5C4E-8F87-080CDF1A3258}"/>
              </a:ext>
            </a:extLst>
          </p:cNvPr>
          <p:cNvSpPr/>
          <p:nvPr/>
        </p:nvSpPr>
        <p:spPr>
          <a:xfrm>
            <a:off x="703795" y="3111250"/>
            <a:ext cx="8001000" cy="63658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</a:rPr>
              <a:t>예 </a:t>
            </a:r>
            <a:r>
              <a:rPr lang="en-US" altLang="ko-KR" dirty="0">
                <a:solidFill>
                  <a:schemeClr val="tx1"/>
                </a:solidFill>
              </a:rPr>
              <a:t>2) </a:t>
            </a:r>
            <a:r>
              <a:rPr lang="ko-KR" altLang="en-US" dirty="0">
                <a:solidFill>
                  <a:schemeClr val="tx1"/>
                </a:solidFill>
              </a:rPr>
              <a:t>주문 품목 엔티티타입의 </a:t>
            </a:r>
            <a:r>
              <a:rPr lang="ko-KR" altLang="en-US" dirty="0" err="1">
                <a:solidFill>
                  <a:schemeClr val="tx1"/>
                </a:solidFill>
              </a:rPr>
              <a:t>기본키는</a:t>
            </a:r>
            <a:r>
              <a:rPr lang="ko-KR" altLang="en-US" dirty="0">
                <a:solidFill>
                  <a:schemeClr val="tx1"/>
                </a:solidFill>
              </a:rPr>
              <a:t> 주문번호와 일련번호의 결합으로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        이루어진다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이때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주문번호와 일련번호 각각은 </a:t>
            </a:r>
            <a:r>
              <a:rPr lang="en-US" altLang="ko-KR" dirty="0">
                <a:solidFill>
                  <a:schemeClr val="tx1"/>
                </a:solidFill>
              </a:rPr>
              <a:t>Non Unique </a:t>
            </a:r>
            <a:r>
              <a:rPr lang="ko-KR" altLang="en-US" dirty="0">
                <a:solidFill>
                  <a:schemeClr val="tx1"/>
                </a:solidFill>
              </a:rPr>
              <a:t>하지 않다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슬라이드 번호 개체 틀 5">
            <a:extLst>
              <a:ext uri="{FF2B5EF4-FFF2-40B4-BE49-F238E27FC236}">
                <a16:creationId xmlns:a16="http://schemas.microsoft.com/office/drawing/2014/main" id="{89961353-C2C5-F244-A67D-B0E117B3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08CCD8B1-C61B-AD47-B2A1-F4FE63AA838A}" type="slidenum">
              <a:rPr kumimoji="0" lang="ko-KR" altLang="en-US"/>
              <a:pPr eaLnBrk="1" hangingPunct="1"/>
              <a:t>11</a:t>
            </a:fld>
            <a:endParaRPr kumimoji="0" lang="en-US" altLang="ko-KR"/>
          </a:p>
        </p:txBody>
      </p:sp>
      <p:sp>
        <p:nvSpPr>
          <p:cNvPr id="10242" name="내용 개체 틀 4">
            <a:extLst>
              <a:ext uri="{FF2B5EF4-FFF2-40B4-BE49-F238E27FC236}">
                <a16:creationId xmlns:a16="http://schemas.microsoft.com/office/drawing/2014/main" id="{49FD424F-F4B2-1144-BD2F-C92678EAAA2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544" y="1307264"/>
            <a:ext cx="8388424" cy="5357813"/>
          </a:xfrm>
        </p:spPr>
        <p:txBody>
          <a:bodyPr/>
          <a:lstStyle/>
          <a:p>
            <a:pPr marL="623887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2400" kern="1200" dirty="0"/>
              <a:t>구체적으로 작성된 데이터 모델링</a:t>
            </a:r>
          </a:p>
          <a:p>
            <a:pPr marL="595313" indent="-514350" eaLnBrk="1" hangingPunct="1">
              <a:lnSpc>
                <a:spcPct val="200000"/>
              </a:lnSpc>
              <a:buFont typeface="Gill Sans MT" pitchFamily="34" charset="0"/>
              <a:buAutoNum type="arabicPeriod"/>
              <a:defRPr/>
            </a:pPr>
            <a:r>
              <a:rPr lang="ko-KR" altLang="en-US" sz="2400" kern="1200" dirty="0"/>
              <a:t>객관화된 데이터 모델링</a:t>
            </a:r>
          </a:p>
          <a:p>
            <a:pPr marL="595313" indent="-514350" eaLnBrk="1" hangingPunct="1">
              <a:lnSpc>
                <a:spcPct val="200000"/>
              </a:lnSpc>
              <a:buFont typeface="Gill Sans MT" pitchFamily="34" charset="0"/>
              <a:buAutoNum type="arabicPeriod"/>
              <a:defRPr/>
            </a:pPr>
            <a:r>
              <a:rPr lang="ko-KR" altLang="en-US" sz="2400" kern="1200" dirty="0"/>
              <a:t>단순하고 유연한 데이터 모델링</a:t>
            </a:r>
          </a:p>
          <a:p>
            <a:pPr marL="595313" indent="-514350" eaLnBrk="1" hangingPunct="1">
              <a:lnSpc>
                <a:spcPct val="200000"/>
              </a:lnSpc>
              <a:buFont typeface="Gill Sans MT" pitchFamily="34" charset="0"/>
              <a:buAutoNum type="arabicPeriod"/>
              <a:defRPr/>
            </a:pPr>
            <a:r>
              <a:rPr lang="ko-KR" altLang="en-US" sz="2400" kern="1200" dirty="0"/>
              <a:t>사고력과 수사력이 필요한 데이터 모델링</a:t>
            </a:r>
          </a:p>
          <a:p>
            <a:pPr marL="595313" indent="-514350" eaLnBrk="1" hangingPunct="1">
              <a:buFont typeface="Gill Sans MT" pitchFamily="34" charset="0"/>
              <a:buAutoNum type="arabicPeriod"/>
              <a:defRPr/>
            </a:pPr>
            <a:endParaRPr lang="ko-KR" altLang="en-US" sz="2400" kern="1200" dirty="0"/>
          </a:p>
          <a:p>
            <a:pPr marL="595313" indent="-514350" eaLnBrk="1" hangingPunct="1">
              <a:buFont typeface="Gill Sans MT" pitchFamily="34" charset="0"/>
              <a:buAutoNum type="arabicPeriod"/>
              <a:defRPr/>
            </a:pPr>
            <a:endParaRPr lang="en-US" altLang="ko-KR" sz="2400" kern="12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3BF3544-E9D1-834E-A2E7-D364B57B08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78581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2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1. </a:t>
            </a:r>
            <a:r>
              <a:rPr lang="ko-KR" altLang="en-US" sz="32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데이터모델링의 문제점 해결방안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DFD05-9A79-FE42-A561-B00B1570D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/>
              <a:t>데이터 </a:t>
            </a:r>
            <a:r>
              <a:rPr lang="ko-KR" altLang="en-US" sz="3600" dirty="0" err="1"/>
              <a:t>무결성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C02D4-F9EA-0B40-9A90-ADAC551D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52736"/>
            <a:ext cx="8028384" cy="5572125"/>
          </a:xfrm>
        </p:spPr>
        <p:txBody>
          <a:bodyPr/>
          <a:lstStyle/>
          <a:p>
            <a:r>
              <a:rPr lang="ko-KR" altLang="en-US" sz="2400" dirty="0"/>
              <a:t>도메인 </a:t>
            </a:r>
            <a:r>
              <a:rPr lang="en-US" altLang="ko-KR" sz="2400" dirty="0"/>
              <a:t>(Domain) - </a:t>
            </a:r>
            <a:r>
              <a:rPr lang="ko-KR" altLang="en-US" sz="2400" dirty="0" err="1"/>
              <a:t>외부키에</a:t>
            </a:r>
            <a:r>
              <a:rPr lang="ko-KR" altLang="en-US" sz="2400" dirty="0"/>
              <a:t> 대한 검증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1800" dirty="0" err="1"/>
              <a:t>외부키의</a:t>
            </a:r>
            <a:r>
              <a:rPr lang="ko-KR" altLang="en-US" sz="1800" dirty="0"/>
              <a:t> 도메인은 부모 실체의 대응 속성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 err="1"/>
              <a:t>기본키의</a:t>
            </a:r>
            <a:r>
              <a:rPr lang="ko-KR" altLang="en-US" sz="1800" dirty="0"/>
              <a:t> 도메인과 동일한 도메인으로 구성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2000" dirty="0" err="1"/>
              <a:t>외부키의</a:t>
            </a:r>
            <a:r>
              <a:rPr lang="ko-KR" altLang="en-US" sz="2000" dirty="0"/>
              <a:t> ‘</a:t>
            </a:r>
            <a:r>
              <a:rPr lang="en-US" altLang="ko-KR" sz="2000" dirty="0"/>
              <a:t>Uniqueness’</a:t>
            </a:r>
            <a:r>
              <a:rPr lang="ko-KR" altLang="en-US" sz="2000" dirty="0"/>
              <a:t>는 관계의 </a:t>
            </a:r>
            <a:r>
              <a:rPr lang="ko-KR" altLang="en-US" sz="2000" dirty="0" err="1"/>
              <a:t>기수성과</a:t>
            </a:r>
            <a:r>
              <a:rPr lang="ko-KR" altLang="en-US" sz="2000" dirty="0"/>
              <a:t> 일치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도메인 </a:t>
            </a:r>
            <a:r>
              <a:rPr lang="en-US" altLang="ko-KR" sz="2400" dirty="0"/>
              <a:t>(Domain) - </a:t>
            </a:r>
            <a:r>
              <a:rPr lang="ko-KR" altLang="en-US" sz="2400" dirty="0"/>
              <a:t>추출 속성에 대한 검증</a:t>
            </a:r>
            <a:endParaRPr lang="en-US" altLang="ko-KR" sz="2400" dirty="0"/>
          </a:p>
          <a:p>
            <a:pPr lvl="1"/>
            <a:r>
              <a:rPr lang="ko-KR" altLang="en-US" sz="2000" dirty="0"/>
              <a:t>원시 속성</a:t>
            </a:r>
            <a:r>
              <a:rPr lang="en-US" altLang="ko-KR" sz="2000" dirty="0"/>
              <a:t>Source Attribute</a:t>
            </a:r>
            <a:r>
              <a:rPr lang="ko-KR" altLang="en-US" sz="2000" dirty="0"/>
              <a:t>의 데이터 형태와 일치</a:t>
            </a:r>
            <a:br>
              <a:rPr lang="en-US" altLang="ko-KR" sz="2000" dirty="0"/>
            </a:br>
            <a:r>
              <a:rPr lang="ko-KR" altLang="en-US" sz="1800" dirty="0"/>
              <a:t>금액</a:t>
            </a:r>
            <a:r>
              <a:rPr lang="en-US" altLang="ko-KR" sz="1800" dirty="0"/>
              <a:t>(Numeric)</a:t>
            </a:r>
            <a:r>
              <a:rPr lang="ko-KR" altLang="en-US" sz="1800" dirty="0"/>
              <a:t>＝수량</a:t>
            </a:r>
            <a:r>
              <a:rPr lang="en-US" altLang="ko-KR" sz="1800" dirty="0"/>
              <a:t>(Numeric)×</a:t>
            </a:r>
            <a:r>
              <a:rPr lang="ko-KR" altLang="en-US" sz="1800" dirty="0"/>
              <a:t>단가</a:t>
            </a:r>
            <a:r>
              <a:rPr lang="en-US" altLang="ko-KR" sz="1800" dirty="0"/>
              <a:t>(Numeric)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허용되는 제약조건에 추출 알고리즘을 명기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4E190-A6A7-FF47-9C2F-81B092BF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/>
              <a:t>데이터 </a:t>
            </a:r>
            <a:r>
              <a:rPr lang="ko-KR" altLang="en-US" sz="3600" dirty="0" err="1"/>
              <a:t>무결성</a:t>
            </a:r>
            <a:endParaRPr lang="ko-KR" altLang="en-US" sz="3600" dirty="0"/>
          </a:p>
        </p:txBody>
      </p:sp>
      <p:sp>
        <p:nvSpPr>
          <p:cNvPr id="123907" name="내용 개체 틀 2">
            <a:extLst>
              <a:ext uri="{FF2B5EF4-FFF2-40B4-BE49-F238E27FC236}">
                <a16:creationId xmlns:a16="http://schemas.microsoft.com/office/drawing/2014/main" id="{0D057967-9C37-3A4F-9B1A-8385A1324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285875"/>
            <a:ext cx="8568952" cy="5572125"/>
          </a:xfrm>
        </p:spPr>
        <p:txBody>
          <a:bodyPr/>
          <a:lstStyle/>
          <a:p>
            <a:r>
              <a:rPr lang="ko-KR" altLang="en-US" sz="2400" dirty="0"/>
              <a:t>속성 </a:t>
            </a:r>
            <a:r>
              <a:rPr lang="en-US" altLang="ko-KR" sz="2400" dirty="0"/>
              <a:t>(Attribute) </a:t>
            </a:r>
            <a:r>
              <a:rPr lang="ko-KR" altLang="en-US" sz="2400" dirty="0"/>
              <a:t>무결성 </a:t>
            </a:r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123908" name="Picture 2">
            <a:extLst>
              <a:ext uri="{FF2B5EF4-FFF2-40B4-BE49-F238E27FC236}">
                <a16:creationId xmlns:a16="http://schemas.microsoft.com/office/drawing/2014/main" id="{86FD4707-A14B-4144-8E25-A9103D292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1" y="1916832"/>
            <a:ext cx="8535328" cy="229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348FE-679A-2047-9F3D-E5365E53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/>
              <a:t>데이터 </a:t>
            </a:r>
            <a:r>
              <a:rPr lang="ko-KR" altLang="en-US" sz="3600" dirty="0" err="1"/>
              <a:t>무결성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A67CF-B341-CE4D-947C-6091BC5A7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60" y="1279288"/>
            <a:ext cx="8892480" cy="5572125"/>
          </a:xfrm>
        </p:spPr>
        <p:txBody>
          <a:bodyPr/>
          <a:lstStyle/>
          <a:p>
            <a:r>
              <a:rPr lang="ko-KR" altLang="en-US" sz="2400" dirty="0"/>
              <a:t>속성 </a:t>
            </a:r>
            <a:r>
              <a:rPr lang="en-US" altLang="ko-KR" sz="2400" dirty="0"/>
              <a:t>(Attribute) </a:t>
            </a:r>
            <a:r>
              <a:rPr lang="ko-KR" altLang="en-US" sz="2400" dirty="0"/>
              <a:t>무결성 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업무규칙</a:t>
            </a:r>
            <a:r>
              <a:rPr lang="ko-KR" altLang="en-US" sz="2400" dirty="0"/>
              <a:t> 파악 항목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사용자 규칙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사건 </a:t>
            </a:r>
            <a:r>
              <a:rPr lang="en-US" altLang="ko-KR" sz="2000" dirty="0"/>
              <a:t>: INSERT/UPDATE/DELETE </a:t>
            </a:r>
            <a:r>
              <a:rPr lang="ko-KR" altLang="en-US" sz="2000" dirty="0"/>
              <a:t>등의 사건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 err="1"/>
              <a:t>실체명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사건이 영향을 미치는 실체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 err="1"/>
              <a:t>속성명：사건이</a:t>
            </a:r>
            <a:r>
              <a:rPr lang="ko-KR" altLang="en-US" sz="2000" dirty="0"/>
              <a:t> 영향을 미치는 속성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 err="1"/>
              <a:t>조건：연쇄작용이</a:t>
            </a:r>
            <a:r>
              <a:rPr lang="ko-KR" altLang="en-US" sz="2000" dirty="0"/>
              <a:t> 발생하기 위한 조건을 기술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 err="1"/>
              <a:t>연쇄작용：사건으로</a:t>
            </a:r>
            <a:r>
              <a:rPr lang="ko-KR" altLang="en-US" sz="2000" dirty="0"/>
              <a:t> 인해 유발되어 수행되어야 할 행위를 의미 </a:t>
            </a:r>
            <a:endParaRPr lang="en-US" altLang="ko-KR" sz="2000" dirty="0"/>
          </a:p>
          <a:p>
            <a:endParaRPr lang="en-US" altLang="ko-KR" sz="2400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DAC49-CFC2-BA44-9E5B-F5157A22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/>
              <a:t>데이터 </a:t>
            </a:r>
            <a:r>
              <a:rPr lang="ko-KR" altLang="en-US" sz="3600" dirty="0" err="1"/>
              <a:t>무결성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93FE6-BB78-FD44-8CC1-A7C116586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948" y="980728"/>
            <a:ext cx="8892480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속성 </a:t>
            </a:r>
            <a:r>
              <a:rPr lang="en-US" altLang="ko-KR" sz="2400" dirty="0"/>
              <a:t>(Attribute) </a:t>
            </a:r>
            <a:r>
              <a:rPr lang="ko-KR" altLang="en-US" sz="2400" dirty="0" err="1"/>
              <a:t>무결성</a:t>
            </a: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/>
              <a:t>업무규칙 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유형 </a:t>
            </a:r>
            <a:r>
              <a:rPr lang="en-US" altLang="ko-KR" sz="2000" dirty="0"/>
              <a:t>1: </a:t>
            </a:r>
            <a:r>
              <a:rPr lang="ko-KR" altLang="en-US" sz="2000" dirty="0"/>
              <a:t>사용자 규칙에 따른 연쇄작용</a:t>
            </a:r>
            <a:endParaRPr lang="en-US" altLang="ko-KR" sz="2000" dirty="0"/>
          </a:p>
          <a:p>
            <a:pPr lvl="2">
              <a:buFont typeface="Wingdings 2" pitchFamily="18" charset="2"/>
              <a:buNone/>
              <a:defRPr/>
            </a:pPr>
            <a:r>
              <a:rPr lang="ko-KR" altLang="en-US" sz="1800" dirty="0"/>
              <a:t>    예</a:t>
            </a:r>
            <a:r>
              <a:rPr lang="en-US" altLang="ko-KR" sz="1800" dirty="0"/>
              <a:t>: </a:t>
            </a:r>
            <a:r>
              <a:rPr lang="ko-KR" altLang="en-US" sz="1800" dirty="0"/>
              <a:t>납기일은 주문일로부터 </a:t>
            </a:r>
            <a:r>
              <a:rPr lang="en-US" altLang="ko-KR" sz="1800" dirty="0"/>
              <a:t>3</a:t>
            </a:r>
            <a:r>
              <a:rPr lang="ko-KR" altLang="en-US" sz="1800" dirty="0"/>
              <a:t>일 이후여야 한다</a:t>
            </a:r>
            <a:endParaRPr lang="en-US" altLang="ko-KR" sz="1800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/>
              <a:t>유형 </a:t>
            </a:r>
            <a:r>
              <a:rPr lang="en-US" altLang="ko-KR" sz="2000" dirty="0"/>
              <a:t>2: </a:t>
            </a:r>
            <a:r>
              <a:rPr lang="ko-KR" altLang="en-US" sz="2000" dirty="0"/>
              <a:t>원시 속성의 변화에 따른 추출 속성의 연쇄작용</a:t>
            </a:r>
            <a:endParaRPr lang="en-US" altLang="ko-KR" sz="2000" dirty="0"/>
          </a:p>
          <a:p>
            <a:pPr lvl="2">
              <a:buFont typeface="Wingdings 2" pitchFamily="18" charset="2"/>
              <a:buNone/>
              <a:defRPr/>
            </a:pPr>
            <a:r>
              <a:rPr lang="ko-KR" altLang="en-US" sz="1800" dirty="0">
                <a:cs typeface="+mn-cs"/>
              </a:rPr>
              <a:t>예</a:t>
            </a:r>
            <a:r>
              <a:rPr lang="en-US" altLang="ko-KR" sz="1800" dirty="0">
                <a:cs typeface="+mn-cs"/>
              </a:rPr>
              <a:t>: ‘</a:t>
            </a:r>
            <a:r>
              <a:rPr lang="ko-KR" altLang="en-US" sz="1800" dirty="0">
                <a:cs typeface="+mn-cs"/>
              </a:rPr>
              <a:t>지불’</a:t>
            </a:r>
            <a:r>
              <a:rPr lang="en-US" altLang="ko-KR" sz="1800" dirty="0">
                <a:cs typeface="+mn-cs"/>
              </a:rPr>
              <a:t>.</a:t>
            </a:r>
            <a:r>
              <a:rPr lang="ko-KR" altLang="en-US" sz="1800" dirty="0">
                <a:cs typeface="+mn-cs"/>
              </a:rPr>
              <a:t>지불액 → ‘주문’</a:t>
            </a:r>
            <a:r>
              <a:rPr lang="en-US" altLang="ko-KR" sz="1800" dirty="0">
                <a:cs typeface="+mn-cs"/>
              </a:rPr>
              <a:t>.</a:t>
            </a:r>
            <a:r>
              <a:rPr lang="ko-KR" altLang="en-US" sz="1800" dirty="0">
                <a:cs typeface="+mn-cs"/>
              </a:rPr>
              <a:t>주문 주문한 금액의 지불이 완결되면 </a:t>
            </a:r>
            <a:br>
              <a:rPr lang="en-US" altLang="ko-KR" sz="1800" dirty="0">
                <a:cs typeface="+mn-cs"/>
              </a:rPr>
            </a:br>
            <a:r>
              <a:rPr lang="ko-KR" altLang="en-US" sz="1800" dirty="0">
                <a:cs typeface="+mn-cs"/>
              </a:rPr>
              <a:t>  주문 </a:t>
            </a:r>
            <a:r>
              <a:rPr lang="ko-KR" altLang="en-US" sz="1800" dirty="0" err="1">
                <a:cs typeface="+mn-cs"/>
              </a:rPr>
              <a:t>엔티티의</a:t>
            </a:r>
            <a:r>
              <a:rPr lang="ko-KR" altLang="en-US" sz="1800" dirty="0">
                <a:cs typeface="+mn-cs"/>
              </a:rPr>
              <a:t> ‘완결’ 구분에 ‘</a:t>
            </a:r>
            <a:r>
              <a:rPr lang="ko-KR" altLang="en-US" sz="1800" dirty="0" err="1">
                <a:cs typeface="+mn-cs"/>
              </a:rPr>
              <a:t>완결’로</a:t>
            </a:r>
            <a:r>
              <a:rPr lang="ko-KR" altLang="en-US" sz="1800" dirty="0">
                <a:cs typeface="+mn-cs"/>
              </a:rPr>
              <a:t> 수정한다</a:t>
            </a:r>
            <a:endParaRPr lang="en-US" altLang="ko-KR" sz="1800" dirty="0"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/>
              <a:t>유형 </a:t>
            </a:r>
            <a:r>
              <a:rPr lang="en-US" altLang="ko-KR" sz="2000" dirty="0"/>
              <a:t>3: </a:t>
            </a:r>
            <a:r>
              <a:rPr lang="ko-KR" altLang="en-US" sz="2000" dirty="0"/>
              <a:t>하부 실체 유형 삭제에 따른 상부 실체 유형의 연쇄작용</a:t>
            </a:r>
            <a:endParaRPr lang="en-US" altLang="ko-KR" sz="2000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/>
              <a:t>유형 </a:t>
            </a:r>
            <a:r>
              <a:rPr lang="en-US" altLang="ko-KR" sz="2000" dirty="0"/>
              <a:t>4: </a:t>
            </a:r>
            <a:r>
              <a:rPr lang="ko-KR" altLang="en-US" sz="2000" dirty="0"/>
              <a:t>시점에 따라 자동적으로 유발되는 연쇄작용</a:t>
            </a:r>
            <a:endParaRPr lang="en-US" altLang="ko-KR" sz="2000" dirty="0"/>
          </a:p>
          <a:p>
            <a:pPr lvl="2">
              <a:buFont typeface="Wingdings 2" pitchFamily="18" charset="2"/>
              <a:buChar char=""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: </a:t>
            </a:r>
            <a:r>
              <a:rPr lang="ko-KR" altLang="en-US" sz="1800" dirty="0"/>
              <a:t>주문 대금 완납일자로부터 </a:t>
            </a:r>
            <a:r>
              <a:rPr lang="en-US" altLang="ko-KR" sz="1800" dirty="0"/>
              <a:t>1</a:t>
            </a:r>
            <a:r>
              <a:rPr lang="ko-KR" altLang="en-US" sz="1800" dirty="0"/>
              <a:t>년이 경과하면 자동 삭제</a:t>
            </a:r>
            <a:endParaRPr lang="en-US" altLang="ko-KR" sz="1800" dirty="0">
              <a:cs typeface="+mn-cs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F6A66-BF5D-1A4E-B063-26DBF446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4. </a:t>
            </a:r>
            <a:r>
              <a:rPr lang="ko-KR" altLang="en-US" sz="3600" dirty="0"/>
              <a:t>정규화 </a:t>
            </a:r>
            <a:r>
              <a:rPr lang="en-US" altLang="ko-KR" sz="3600" dirty="0"/>
              <a:t>(Normalization)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085F4-3DBB-364F-9147-6D133656D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정규화의 의미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>
                <a:cs typeface="+mn-cs"/>
              </a:rPr>
              <a:t>정규화</a:t>
            </a:r>
            <a:r>
              <a:rPr lang="en-US" altLang="ko-KR" sz="2000" dirty="0">
                <a:cs typeface="+mn-cs"/>
              </a:rPr>
              <a:t>Normalization</a:t>
            </a:r>
            <a:r>
              <a:rPr lang="ko-KR" altLang="en-US" sz="2000" dirty="0">
                <a:cs typeface="+mn-cs"/>
              </a:rPr>
              <a:t>는 데이터 이상 발생 요인인 중복을 최소화하기 </a:t>
            </a:r>
            <a:br>
              <a:rPr lang="en-US" altLang="ko-KR" sz="2000" dirty="0">
                <a:cs typeface="+mn-cs"/>
              </a:rPr>
            </a:br>
            <a:r>
              <a:rPr lang="ko-KR" altLang="en-US" sz="2000" dirty="0">
                <a:cs typeface="+mn-cs"/>
              </a:rPr>
              <a:t>위해 일종의 제약조건을 이론화하여 이를 바탕으로 관계 </a:t>
            </a:r>
            <a:r>
              <a:rPr lang="en-US" altLang="ko-KR" sz="2000" dirty="0">
                <a:cs typeface="+mn-cs"/>
              </a:rPr>
              <a:t>Relation</a:t>
            </a:r>
            <a:r>
              <a:rPr lang="ko-KR" altLang="en-US" sz="2000" dirty="0" err="1">
                <a:cs typeface="+mn-cs"/>
              </a:rPr>
              <a:t>를</a:t>
            </a:r>
            <a:r>
              <a:rPr lang="ko-KR" altLang="en-US" sz="2000" dirty="0">
                <a:cs typeface="+mn-cs"/>
              </a:rPr>
              <a:t> </a:t>
            </a:r>
            <a:br>
              <a:rPr lang="en-US" altLang="ko-KR" sz="2000" dirty="0">
                <a:cs typeface="+mn-cs"/>
              </a:rPr>
            </a:br>
            <a:r>
              <a:rPr lang="ko-KR" altLang="en-US" sz="2000" dirty="0">
                <a:cs typeface="+mn-cs"/>
              </a:rPr>
              <a:t>분해 </a:t>
            </a:r>
            <a:br>
              <a:rPr lang="en-US" altLang="ko-KR" sz="2000" dirty="0">
                <a:cs typeface="+mn-cs"/>
              </a:rPr>
            </a:br>
            <a:r>
              <a:rPr lang="en-US" altLang="ko-KR" sz="2000" dirty="0">
                <a:cs typeface="+mn-cs"/>
              </a:rPr>
              <a:t>Decomposition</a:t>
            </a:r>
            <a:r>
              <a:rPr lang="ko-KR" altLang="en-US" sz="2000" dirty="0">
                <a:cs typeface="+mn-cs"/>
              </a:rPr>
              <a:t>해 가는 과정</a:t>
            </a:r>
            <a:endParaRPr lang="en-US" altLang="ko-KR" sz="2000" dirty="0">
              <a:cs typeface="+mn-cs"/>
            </a:endParaRPr>
          </a:p>
          <a:p>
            <a:pPr lvl="1">
              <a:defRPr/>
            </a:pPr>
            <a:endParaRPr lang="en-US" altLang="ko-KR" sz="2000" dirty="0">
              <a:cs typeface="+mn-cs"/>
            </a:endParaRPr>
          </a:p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함수적 종속성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400" dirty="0">
                <a:cs typeface="+mn-cs"/>
              </a:rPr>
              <a:t>속성들간의 종속관계를 정의하는 것을 의미</a:t>
            </a:r>
            <a:endParaRPr lang="en-US" altLang="ko-KR" sz="2400" dirty="0">
              <a:cs typeface="+mn-cs"/>
            </a:endParaRPr>
          </a:p>
          <a:p>
            <a:pPr lvl="1">
              <a:defRPr/>
            </a:pPr>
            <a:r>
              <a:rPr lang="ko-KR" altLang="en-US" sz="2000" dirty="0" err="1">
                <a:cs typeface="+mn-cs"/>
              </a:rPr>
              <a:t>기준값을</a:t>
            </a:r>
            <a:r>
              <a:rPr lang="ko-KR" altLang="en-US" sz="2000" dirty="0">
                <a:cs typeface="+mn-cs"/>
              </a:rPr>
              <a:t> ‘결정자’ 라 하고</a:t>
            </a:r>
            <a:r>
              <a:rPr lang="en-US" altLang="ko-KR" sz="2000" dirty="0">
                <a:cs typeface="+mn-cs"/>
              </a:rPr>
              <a:t>, </a:t>
            </a:r>
            <a:r>
              <a:rPr lang="ko-KR" altLang="en-US" sz="2000" dirty="0">
                <a:cs typeface="+mn-cs"/>
              </a:rPr>
              <a:t>종속되는 값을 종속자라 함</a:t>
            </a:r>
            <a:endParaRPr lang="en-US" altLang="ko-KR" sz="2000" dirty="0">
              <a:cs typeface="+mn-cs"/>
            </a:endParaRPr>
          </a:p>
          <a:p>
            <a:pPr>
              <a:buFont typeface="Wingdings 3" pitchFamily="18" charset="2"/>
              <a:buNone/>
              <a:defRPr/>
            </a:pPr>
            <a:endParaRPr lang="en-US" altLang="ko-KR" sz="2400" dirty="0"/>
          </a:p>
          <a:p>
            <a:pPr>
              <a:buFont typeface="Wingdings 3" pitchFamily="18" charset="2"/>
              <a:buChar char=""/>
              <a:defRPr/>
            </a:pPr>
            <a:endParaRPr lang="en-US" altLang="ko-KR" sz="2400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BBAE0-B49D-E54F-8D03-1E75878D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4. </a:t>
            </a:r>
            <a:r>
              <a:rPr lang="ko-KR" altLang="en-US" sz="3600" dirty="0"/>
              <a:t>정규화 </a:t>
            </a:r>
            <a:r>
              <a:rPr lang="en-US" altLang="ko-KR" sz="3600" dirty="0"/>
              <a:t>(Normalization)</a:t>
            </a:r>
            <a:endParaRPr lang="ko-KR" altLang="en-US" sz="3600" dirty="0"/>
          </a:p>
        </p:txBody>
      </p:sp>
      <p:sp>
        <p:nvSpPr>
          <p:cNvPr id="128003" name="내용 개체 틀 2">
            <a:extLst>
              <a:ext uri="{FF2B5EF4-FFF2-40B4-BE49-F238E27FC236}">
                <a16:creationId xmlns:a16="http://schemas.microsoft.com/office/drawing/2014/main" id="{1BD9B4CC-977C-0D4D-849B-92BD96970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56" y="990600"/>
            <a:ext cx="9144000" cy="5572125"/>
          </a:xfrm>
        </p:spPr>
        <p:txBody>
          <a:bodyPr/>
          <a:lstStyle/>
          <a:p>
            <a:r>
              <a:rPr lang="ko-KR" altLang="en-US" sz="2400" dirty="0"/>
              <a:t>함수적 종속성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속성들간의</a:t>
            </a:r>
            <a:r>
              <a:rPr lang="ko-KR" altLang="en-US" sz="2400" dirty="0"/>
              <a:t> 종속 관계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128004" name="Picture 2">
            <a:extLst>
              <a:ext uri="{FF2B5EF4-FFF2-40B4-BE49-F238E27FC236}">
                <a16:creationId xmlns:a16="http://schemas.microsoft.com/office/drawing/2014/main" id="{B950174D-9FFD-294D-A9B4-F82E9F66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70" y="1497707"/>
            <a:ext cx="6072186" cy="243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5" name="Picture 2">
            <a:extLst>
              <a:ext uri="{FF2B5EF4-FFF2-40B4-BE49-F238E27FC236}">
                <a16:creationId xmlns:a16="http://schemas.microsoft.com/office/drawing/2014/main" id="{20110730-B4B2-2740-A0B9-F5288160E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90" y="4437112"/>
            <a:ext cx="6046309" cy="242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1A7C5-2DC0-8B4F-A476-66681084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4. </a:t>
            </a:r>
            <a:r>
              <a:rPr lang="ko-KR" altLang="en-US" sz="3600" dirty="0"/>
              <a:t>정규화 </a:t>
            </a:r>
            <a:r>
              <a:rPr lang="en-US" altLang="ko-KR" sz="3600" dirty="0"/>
              <a:t>(Normalization)</a:t>
            </a:r>
            <a:endParaRPr lang="ko-KR" altLang="en-US" sz="3600" dirty="0"/>
          </a:p>
        </p:txBody>
      </p:sp>
      <p:sp>
        <p:nvSpPr>
          <p:cNvPr id="129027" name="내용 개체 틀 2">
            <a:extLst>
              <a:ext uri="{FF2B5EF4-FFF2-40B4-BE49-F238E27FC236}">
                <a16:creationId xmlns:a16="http://schemas.microsoft.com/office/drawing/2014/main" id="{406C4CC0-C708-8E44-9F11-D1D3B5CF3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8688"/>
            <a:ext cx="9144000" cy="5572125"/>
          </a:xfrm>
        </p:spPr>
        <p:txBody>
          <a:bodyPr/>
          <a:lstStyle/>
          <a:p>
            <a:r>
              <a:rPr lang="ko-KR" altLang="en-US" sz="2400" dirty="0"/>
              <a:t>함수적 종속성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속성들간의</a:t>
            </a:r>
            <a:r>
              <a:rPr lang="ko-KR" altLang="en-US" sz="2400" dirty="0"/>
              <a:t> 종속 관계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129028" name="Picture 4">
            <a:extLst>
              <a:ext uri="{FF2B5EF4-FFF2-40B4-BE49-F238E27FC236}">
                <a16:creationId xmlns:a16="http://schemas.microsoft.com/office/drawing/2014/main" id="{9F1F97FC-EAC8-0842-96F5-017925473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7626"/>
            <a:ext cx="8423820" cy="1841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9" name="Picture 6">
            <a:extLst>
              <a:ext uri="{FF2B5EF4-FFF2-40B4-BE49-F238E27FC236}">
                <a16:creationId xmlns:a16="http://schemas.microsoft.com/office/drawing/2014/main" id="{9DF17D4E-AE87-D144-9323-360D77FF3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67281"/>
            <a:ext cx="5472608" cy="331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07ACD-EE9D-E64E-AA74-05211271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4. </a:t>
            </a:r>
            <a:r>
              <a:rPr lang="ko-KR" altLang="en-US" sz="3600" dirty="0"/>
              <a:t>정규화 </a:t>
            </a:r>
            <a:r>
              <a:rPr lang="en-US" altLang="ko-KR" sz="3600" dirty="0"/>
              <a:t>(Normalization)</a:t>
            </a:r>
            <a:endParaRPr lang="ko-KR" altLang="en-US" sz="3600" dirty="0"/>
          </a:p>
        </p:txBody>
      </p:sp>
      <p:sp>
        <p:nvSpPr>
          <p:cNvPr id="130051" name="내용 개체 틀 2">
            <a:extLst>
              <a:ext uri="{FF2B5EF4-FFF2-40B4-BE49-F238E27FC236}">
                <a16:creationId xmlns:a16="http://schemas.microsoft.com/office/drawing/2014/main" id="{44AAD720-8E41-4F46-B4A2-BA9BE0303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572125"/>
          </a:xfrm>
        </p:spPr>
        <p:txBody>
          <a:bodyPr/>
          <a:lstStyle/>
          <a:p>
            <a:r>
              <a:rPr lang="ko-KR" altLang="en-US" sz="2400" dirty="0"/>
              <a:t>함수적 종속성 </a:t>
            </a:r>
            <a:r>
              <a:rPr lang="en-US" altLang="ko-KR" sz="2400" dirty="0"/>
              <a:t>– </a:t>
            </a:r>
            <a:r>
              <a:rPr lang="ko-KR" altLang="en-US" sz="2400" dirty="0"/>
              <a:t>완전 함수적 종속성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130052" name="Picture 2">
            <a:extLst>
              <a:ext uri="{FF2B5EF4-FFF2-40B4-BE49-F238E27FC236}">
                <a16:creationId xmlns:a16="http://schemas.microsoft.com/office/drawing/2014/main" id="{D0524F3C-FF74-534E-B311-4C7E8B862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799887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BAF96-65BD-8C48-AF02-72DBB06E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4. </a:t>
            </a:r>
            <a:r>
              <a:rPr lang="ko-KR" altLang="en-US" sz="3600" dirty="0"/>
              <a:t>정규화 </a:t>
            </a:r>
            <a:r>
              <a:rPr lang="en-US" altLang="ko-KR" sz="3600" dirty="0"/>
              <a:t>(Normalization)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4D206-8443-E448-B46A-A04B3622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8688"/>
            <a:ext cx="9144000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800" dirty="0"/>
              <a:t>이상현상 </a:t>
            </a:r>
            <a:r>
              <a:rPr lang="en-US" altLang="ko-KR" sz="2800" dirty="0"/>
              <a:t>(Anomaly)</a:t>
            </a:r>
          </a:p>
          <a:p>
            <a:pPr lvl="1">
              <a:defRPr/>
            </a:pPr>
            <a:r>
              <a:rPr lang="ko-KR" altLang="en-US" sz="2400" dirty="0">
                <a:cs typeface="+mn-cs"/>
              </a:rPr>
              <a:t>이상현상 발생 원인</a:t>
            </a:r>
            <a:endParaRPr lang="en-US" altLang="ko-KR" sz="2400" dirty="0">
              <a:cs typeface="+mn-cs"/>
            </a:endParaRPr>
          </a:p>
          <a:p>
            <a:pPr lvl="2">
              <a:buFont typeface="Wingdings 2" pitchFamily="18" charset="2"/>
              <a:buChar char=""/>
              <a:defRPr/>
            </a:pPr>
            <a:r>
              <a:rPr lang="ko-KR" altLang="en-US" sz="2000" dirty="0"/>
              <a:t>정보의 반복 </a:t>
            </a:r>
            <a:endParaRPr lang="en-US" altLang="ko-KR" sz="2000" dirty="0"/>
          </a:p>
          <a:p>
            <a:pPr lvl="3">
              <a:buFont typeface="Wingdings 2" pitchFamily="18" charset="2"/>
              <a:buNone/>
              <a:defRPr/>
            </a:pPr>
            <a:r>
              <a:rPr lang="ko-KR" altLang="en-US" dirty="0"/>
              <a:t>같은 정보가 중복으로 발생하여 일관성 보장이 되지 않는 현상</a:t>
            </a:r>
            <a:endParaRPr lang="en-US" altLang="ko-KR" dirty="0"/>
          </a:p>
          <a:p>
            <a:pPr lvl="3">
              <a:buFont typeface="Wingdings 2" pitchFamily="18" charset="2"/>
              <a:buNone/>
              <a:defRPr/>
            </a:pPr>
            <a:endParaRPr lang="en-US" altLang="ko-KR" dirty="0"/>
          </a:p>
          <a:p>
            <a:pPr lvl="2">
              <a:buFont typeface="Wingdings 2" pitchFamily="18" charset="2"/>
              <a:buChar char=""/>
              <a:defRPr/>
            </a:pPr>
            <a:r>
              <a:rPr lang="ko-KR" altLang="en-US" sz="2000" dirty="0"/>
              <a:t>이상현상</a:t>
            </a:r>
            <a:endParaRPr lang="en-US" altLang="ko-KR" sz="2000" dirty="0"/>
          </a:p>
          <a:p>
            <a:pPr lvl="3">
              <a:buFont typeface="Wingdings 2" pitchFamily="18" charset="2"/>
              <a:buNone/>
              <a:defRPr/>
            </a:pP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 err="1"/>
              <a:t>갱신시에</a:t>
            </a:r>
            <a:r>
              <a:rPr lang="ko-KR" altLang="en-US" dirty="0"/>
              <a:t> 원하는 정보를 처리할 수 없는 이상현상 발생</a:t>
            </a:r>
            <a:endParaRPr lang="en-US" altLang="ko-KR" dirty="0"/>
          </a:p>
          <a:p>
            <a:pPr lvl="3">
              <a:buFont typeface="Wingdings 2" pitchFamily="18" charset="2"/>
              <a:buNone/>
              <a:defRPr/>
            </a:pPr>
            <a:endParaRPr lang="en-US" altLang="ko-KR" dirty="0"/>
          </a:p>
          <a:p>
            <a:pPr lvl="2">
              <a:buFont typeface="Wingdings 2" pitchFamily="18" charset="2"/>
              <a:buChar char=""/>
              <a:defRPr/>
            </a:pPr>
            <a:r>
              <a:rPr lang="ko-KR" altLang="en-US" sz="2000" dirty="0"/>
              <a:t>정보의 유실</a:t>
            </a:r>
            <a:endParaRPr lang="en-US" altLang="ko-KR" sz="2000" dirty="0"/>
          </a:p>
          <a:p>
            <a:pPr lvl="3">
              <a:buFont typeface="Wingdings 2" pitchFamily="18" charset="2"/>
              <a:buNone/>
              <a:defRPr/>
            </a:pPr>
            <a:r>
              <a:rPr lang="ko-KR" altLang="en-US" dirty="0" err="1"/>
              <a:t>의미있는</a:t>
            </a:r>
            <a:r>
              <a:rPr lang="ko-KR" altLang="en-US" dirty="0"/>
              <a:t> 정보의 유실로 인하여 정보를 관리할 수 없게 됨</a:t>
            </a:r>
            <a:endParaRPr lang="en-US" altLang="ko-KR" dirty="0"/>
          </a:p>
          <a:p>
            <a:pPr lvl="3">
              <a:buFont typeface="Wingdings 2" pitchFamily="18" charset="2"/>
              <a:buNone/>
              <a:defRPr/>
            </a:pPr>
            <a:endParaRPr lang="en-US" altLang="ko-KR" dirty="0"/>
          </a:p>
          <a:p>
            <a:pPr>
              <a:buFont typeface="Wingdings 3" pitchFamily="18" charset="2"/>
              <a:buChar char=""/>
              <a:defRPr/>
            </a:pPr>
            <a:endParaRPr lang="en-US" altLang="ko-KR" sz="2800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1CAE8-586A-5749-BCD6-B59B70D8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4. </a:t>
            </a:r>
            <a:r>
              <a:rPr lang="ko-KR" altLang="en-US" sz="3600" dirty="0"/>
              <a:t>정규화 </a:t>
            </a:r>
            <a:r>
              <a:rPr lang="en-US" altLang="ko-KR" sz="3600" dirty="0"/>
              <a:t>(Normalization)</a:t>
            </a:r>
            <a:endParaRPr lang="ko-KR" altLang="en-US" sz="3600" dirty="0"/>
          </a:p>
        </p:txBody>
      </p:sp>
      <p:sp>
        <p:nvSpPr>
          <p:cNvPr id="132099" name="내용 개체 틀 2">
            <a:extLst>
              <a:ext uri="{FF2B5EF4-FFF2-40B4-BE49-F238E27FC236}">
                <a16:creationId xmlns:a16="http://schemas.microsoft.com/office/drawing/2014/main" id="{004327F0-821B-4B42-ADEA-CC6AFF85F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8688"/>
            <a:ext cx="9144000" cy="5572125"/>
          </a:xfrm>
        </p:spPr>
        <p:txBody>
          <a:bodyPr/>
          <a:lstStyle/>
          <a:p>
            <a:r>
              <a:rPr lang="ko-KR" altLang="en-US" sz="2400" dirty="0"/>
              <a:t>이상현상 </a:t>
            </a:r>
            <a:r>
              <a:rPr lang="en-US" altLang="ko-KR" sz="2400" dirty="0"/>
              <a:t>(Anomaly) - </a:t>
            </a:r>
            <a:r>
              <a:rPr lang="ko-KR" altLang="en-US" sz="2400" dirty="0"/>
              <a:t>사례</a:t>
            </a:r>
            <a:endParaRPr lang="en-US" altLang="ko-KR" sz="2400" dirty="0"/>
          </a:p>
          <a:p>
            <a:pPr lvl="1"/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관계 </a:t>
            </a:r>
            <a:r>
              <a:rPr lang="en-US" altLang="ko-KR" sz="2000" dirty="0"/>
              <a:t>R</a:t>
            </a:r>
            <a:r>
              <a:rPr lang="ko-KR" altLang="en-US" sz="2000" dirty="0"/>
              <a:t>：수강</a:t>
            </a:r>
            <a:r>
              <a:rPr lang="en-US" altLang="ko-KR" sz="2000" dirty="0"/>
              <a:t>(</a:t>
            </a:r>
            <a:r>
              <a:rPr lang="ko-KR" altLang="en-US" sz="2000" dirty="0"/>
              <a:t>학번</a:t>
            </a:r>
            <a:r>
              <a:rPr lang="en-US" altLang="ko-KR" sz="2000" dirty="0"/>
              <a:t>, </a:t>
            </a:r>
            <a:r>
              <a:rPr lang="ko-KR" altLang="en-US" sz="2000" dirty="0"/>
              <a:t>과목</a:t>
            </a:r>
            <a:r>
              <a:rPr lang="en-US" altLang="ko-KR" sz="2000" dirty="0"/>
              <a:t>, </a:t>
            </a:r>
            <a:r>
              <a:rPr lang="ko-KR" altLang="en-US" sz="2000" dirty="0"/>
              <a:t>지도교수</a:t>
            </a:r>
            <a:r>
              <a:rPr lang="en-US" altLang="ko-KR" sz="2000" dirty="0"/>
              <a:t>, </a:t>
            </a:r>
            <a:r>
              <a:rPr lang="ko-KR" altLang="en-US" sz="2000" dirty="0"/>
              <a:t>학과</a:t>
            </a:r>
            <a:r>
              <a:rPr lang="en-US" altLang="ko-KR" sz="2000" dirty="0"/>
              <a:t>, </a:t>
            </a:r>
            <a:r>
              <a:rPr lang="ko-KR" altLang="en-US" sz="2000" dirty="0"/>
              <a:t>성적</a:t>
            </a:r>
            <a:r>
              <a:rPr lang="en-US" altLang="ko-KR" sz="2000" dirty="0"/>
              <a:t>)</a:t>
            </a:r>
          </a:p>
          <a:p>
            <a:endParaRPr lang="en-US" altLang="ko-KR" sz="2400" dirty="0"/>
          </a:p>
        </p:txBody>
      </p:sp>
      <p:pic>
        <p:nvPicPr>
          <p:cNvPr id="132100" name="Picture 2">
            <a:extLst>
              <a:ext uri="{FF2B5EF4-FFF2-40B4-BE49-F238E27FC236}">
                <a16:creationId xmlns:a16="http://schemas.microsoft.com/office/drawing/2014/main" id="{FB34B593-1DDE-C140-9328-914D62B79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134708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슬라이드 번호 개체 틀 5">
            <a:extLst>
              <a:ext uri="{FF2B5EF4-FFF2-40B4-BE49-F238E27FC236}">
                <a16:creationId xmlns:a16="http://schemas.microsoft.com/office/drawing/2014/main" id="{0EAF6F6D-8BBB-1748-AB1B-66580F14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F2C95EFD-1AE9-A149-A847-5E8FBF977BC1}" type="slidenum">
              <a:rPr kumimoji="0" lang="ko-KR" altLang="en-US"/>
              <a:pPr eaLnBrk="1" hangingPunct="1"/>
              <a:t>12</a:t>
            </a:fld>
            <a:endParaRPr kumimoji="0" lang="en-US" altLang="ko-KR"/>
          </a:p>
        </p:txBody>
      </p:sp>
      <p:sp>
        <p:nvSpPr>
          <p:cNvPr id="10242" name="내용 개체 틀 4">
            <a:extLst>
              <a:ext uri="{FF2B5EF4-FFF2-40B4-BE49-F238E27FC236}">
                <a16:creationId xmlns:a16="http://schemas.microsoft.com/office/drawing/2014/main" id="{0FDD509A-8C5A-C54C-8A3C-9907F4518D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8312" y="1196752"/>
            <a:ext cx="8893621" cy="5357813"/>
          </a:xfrm>
        </p:spPr>
        <p:txBody>
          <a:bodyPr>
            <a:normAutofit/>
          </a:bodyPr>
          <a:lstStyle/>
          <a:p>
            <a:pPr marL="595313" indent="-514350" eaLnBrk="1" hangingPunct="1">
              <a:buFont typeface="+mj-lt"/>
              <a:buAutoNum type="arabicPeriod"/>
              <a:defRPr/>
            </a:pPr>
            <a:r>
              <a:rPr lang="ko-KR" altLang="en-US" sz="2400" kern="1200" dirty="0"/>
              <a:t>분석 단계의 특징</a:t>
            </a:r>
            <a:endParaRPr lang="en-US" altLang="ko-KR" sz="2400" kern="1200" dirty="0"/>
          </a:p>
          <a:p>
            <a:pPr lvl="1">
              <a:defRPr/>
            </a:pPr>
            <a:r>
              <a:rPr lang="ko-KR" altLang="en-US" sz="2000" kern="1200" dirty="0" err="1">
                <a:cs typeface="+mn-cs"/>
              </a:rPr>
              <a:t>분석자와</a:t>
            </a:r>
            <a:r>
              <a:rPr lang="ko-KR" altLang="en-US" sz="2000" kern="1200" dirty="0">
                <a:cs typeface="+mn-cs"/>
              </a:rPr>
              <a:t> 고객은 원활한 인간관계 유지가 어려움</a:t>
            </a:r>
          </a:p>
          <a:p>
            <a:pPr lvl="1">
              <a:defRPr/>
            </a:pPr>
            <a:r>
              <a:rPr lang="ko-KR" altLang="en-US" sz="2000" kern="1200" dirty="0">
                <a:cs typeface="+mn-cs"/>
              </a:rPr>
              <a:t>분석자의 입장은 수비적</a:t>
            </a:r>
            <a:r>
              <a:rPr lang="en-US" altLang="ko-KR" sz="2000" kern="1200" dirty="0">
                <a:cs typeface="+mn-cs"/>
              </a:rPr>
              <a:t>, </a:t>
            </a:r>
            <a:r>
              <a:rPr lang="ko-KR" altLang="en-US" sz="2000" kern="1200" dirty="0">
                <a:cs typeface="+mn-cs"/>
              </a:rPr>
              <a:t>고객은 많은 업무를 하고자 함</a:t>
            </a:r>
            <a:endParaRPr lang="en-US" altLang="ko-KR" sz="2000" kern="1200" dirty="0">
              <a:cs typeface="+mn-cs"/>
            </a:endParaRPr>
          </a:p>
          <a:p>
            <a:pPr lvl="1">
              <a:defRPr/>
            </a:pPr>
            <a:r>
              <a:rPr lang="ko-KR" altLang="en-US" sz="2000" kern="1200" dirty="0">
                <a:cs typeface="+mn-cs"/>
              </a:rPr>
              <a:t>대인관계의 복잡성과 일의 어려움</a:t>
            </a:r>
            <a:endParaRPr lang="en-US" altLang="ko-KR" sz="2000" kern="1200" dirty="0">
              <a:cs typeface="+mn-cs"/>
            </a:endParaRPr>
          </a:p>
          <a:p>
            <a:pPr marL="623887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400" kern="1200" dirty="0"/>
              <a:t>개발 단계의 특징</a:t>
            </a:r>
            <a:endParaRPr lang="en-US" altLang="ko-KR" sz="2400" kern="1200" dirty="0"/>
          </a:p>
          <a:p>
            <a:pPr lvl="1">
              <a:defRPr/>
            </a:pPr>
            <a:r>
              <a:rPr lang="ko-KR" altLang="en-US" sz="2000" kern="1200" dirty="0">
                <a:cs typeface="+mn-cs"/>
              </a:rPr>
              <a:t>일의 윤곽과 한계가 뚜렷하고 범위가 한정</a:t>
            </a:r>
            <a:endParaRPr lang="en-US" altLang="ko-KR" sz="2000" kern="1200" dirty="0">
              <a:cs typeface="+mn-cs"/>
            </a:endParaRPr>
          </a:p>
          <a:p>
            <a:pPr lvl="1">
              <a:defRPr/>
            </a:pPr>
            <a:r>
              <a:rPr lang="ko-KR" altLang="en-US" sz="2000" kern="1200" dirty="0">
                <a:cs typeface="+mn-cs"/>
              </a:rPr>
              <a:t>컴퓨터와 일을 하므로 분석 단계보다는 업무가 단순</a:t>
            </a:r>
            <a:endParaRPr lang="en-US" altLang="ko-KR" sz="2000" kern="1200" dirty="0">
              <a:cs typeface="+mn-cs"/>
            </a:endParaRPr>
          </a:p>
          <a:p>
            <a:pPr lvl="1">
              <a:defRPr/>
            </a:pPr>
            <a:r>
              <a:rPr lang="ko-KR" altLang="en-US" sz="2000" kern="1200" dirty="0">
                <a:cs typeface="+mn-cs"/>
              </a:rPr>
              <a:t>프로그램 테스트를 통해서 개발의 결과에 대한 검증이 용이</a:t>
            </a:r>
            <a:endParaRPr lang="en-US" altLang="ko-KR" sz="2000" kern="1200" dirty="0">
              <a:cs typeface="+mn-cs"/>
            </a:endParaRPr>
          </a:p>
          <a:p>
            <a:pPr marL="593725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400" kern="1200" dirty="0"/>
              <a:t>분석 단계와 개발 단계의 차이점</a:t>
            </a:r>
            <a:endParaRPr lang="en-US" altLang="ko-KR" sz="2400" kern="1200" dirty="0"/>
          </a:p>
          <a:p>
            <a:pPr lvl="1">
              <a:defRPr/>
            </a:pPr>
            <a:r>
              <a:rPr lang="ko-KR" altLang="en-US" sz="2000" kern="1200" dirty="0">
                <a:cs typeface="+mn-cs"/>
              </a:rPr>
              <a:t>개발은 업무의 한계와 목표가 정확</a:t>
            </a:r>
            <a:endParaRPr lang="en-US" altLang="ko-KR" sz="2000" kern="1200" dirty="0">
              <a:cs typeface="+mn-cs"/>
            </a:endParaRPr>
          </a:p>
          <a:p>
            <a:pPr lvl="1">
              <a:defRPr/>
            </a:pPr>
            <a:r>
              <a:rPr lang="ko-KR" altLang="en-US" sz="2000" kern="1200" dirty="0">
                <a:cs typeface="+mn-cs"/>
              </a:rPr>
              <a:t>요구사항 분석은 업무의 한계가 명확하지 않은 부분</a:t>
            </a:r>
            <a:endParaRPr lang="en-US" altLang="ko-KR" sz="2000" kern="1200" dirty="0">
              <a:cs typeface="+mn-cs"/>
            </a:endParaRPr>
          </a:p>
          <a:p>
            <a:pPr lvl="1">
              <a:defRPr/>
            </a:pPr>
            <a:endParaRPr lang="ko-KR" altLang="en-US" sz="1800" kern="1200" dirty="0">
              <a:cs typeface="+mn-cs"/>
            </a:endParaRPr>
          </a:p>
          <a:p>
            <a:pPr marL="593725" indent="-457200">
              <a:buFont typeface="+mj-lt"/>
              <a:buAutoNum type="arabicPeriod"/>
              <a:defRPr/>
            </a:pPr>
            <a:endParaRPr lang="en-US" altLang="ko-KR" sz="2000" kern="1200" dirty="0"/>
          </a:p>
          <a:p>
            <a:pPr lvl="1">
              <a:defRPr/>
            </a:pPr>
            <a:endParaRPr lang="ko-KR" altLang="en-US" sz="1600" kern="1200" dirty="0">
              <a:cs typeface="+mn-cs"/>
            </a:endParaRPr>
          </a:p>
          <a:p>
            <a:pPr marL="623887" indent="-514350">
              <a:buFont typeface="Wingdings 3" pitchFamily="18" charset="2"/>
              <a:buNone/>
              <a:defRPr/>
            </a:pPr>
            <a:endParaRPr lang="en-US" altLang="ko-KR" sz="1800" kern="1200" dirty="0"/>
          </a:p>
          <a:p>
            <a:pPr marL="623887" indent="-514350">
              <a:buFont typeface="+mj-lt"/>
              <a:buAutoNum type="arabicPeriod"/>
              <a:defRPr/>
            </a:pPr>
            <a:endParaRPr lang="en-US" altLang="ko-KR" sz="2000" kern="1200" dirty="0"/>
          </a:p>
          <a:p>
            <a:pPr marL="623887" indent="-514350">
              <a:buFont typeface="+mj-lt"/>
              <a:buAutoNum type="arabicPeriod"/>
              <a:defRPr/>
            </a:pPr>
            <a:endParaRPr lang="en-US" altLang="ko-KR" sz="2000" kern="1200" dirty="0"/>
          </a:p>
          <a:p>
            <a:pPr marL="623887" indent="-514350">
              <a:buFont typeface="+mj-lt"/>
              <a:buAutoNum type="arabicPeriod"/>
              <a:defRPr/>
            </a:pPr>
            <a:endParaRPr lang="en-US" altLang="ko-KR" sz="2000" kern="1200" dirty="0"/>
          </a:p>
          <a:p>
            <a:pPr marL="623887" indent="-514350">
              <a:buFont typeface="+mj-lt"/>
              <a:buAutoNum type="arabicPeriod"/>
              <a:defRPr/>
            </a:pPr>
            <a:endParaRPr lang="ko-KR" altLang="en-US" sz="2400" kern="1200" dirty="0"/>
          </a:p>
          <a:p>
            <a:pPr marL="595313" indent="-514350" eaLnBrk="1" hangingPunct="1">
              <a:buFont typeface="Gill Sans MT" pitchFamily="34" charset="0"/>
              <a:buAutoNum type="arabicPeriod"/>
              <a:defRPr/>
            </a:pPr>
            <a:endParaRPr lang="en-US" altLang="ko-KR" sz="2400" kern="12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461E754-ABB3-534A-97D7-667D7E00DF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7858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2. </a:t>
            </a:r>
            <a:r>
              <a:rPr lang="ko-KR" altLang="en-US" sz="36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분석 단계와 개발의 특징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BD64A-0866-394F-B933-4EF0729A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4. </a:t>
            </a:r>
            <a:r>
              <a:rPr lang="ko-KR" altLang="en-US" sz="3600" dirty="0"/>
              <a:t>정규화 </a:t>
            </a:r>
            <a:r>
              <a:rPr lang="en-US" altLang="ko-KR" sz="3600" dirty="0"/>
              <a:t>(Normalization)</a:t>
            </a:r>
            <a:endParaRPr lang="ko-KR" altLang="en-US" sz="3600" dirty="0"/>
          </a:p>
        </p:txBody>
      </p:sp>
      <p:sp>
        <p:nvSpPr>
          <p:cNvPr id="133123" name="내용 개체 틀 2">
            <a:extLst>
              <a:ext uri="{FF2B5EF4-FFF2-40B4-BE49-F238E27FC236}">
                <a16:creationId xmlns:a16="http://schemas.microsoft.com/office/drawing/2014/main" id="{4F8B2647-2D28-FD4F-8CB2-0ED494EF1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8688"/>
            <a:ext cx="9144000" cy="5572125"/>
          </a:xfrm>
        </p:spPr>
        <p:txBody>
          <a:bodyPr/>
          <a:lstStyle/>
          <a:p>
            <a:r>
              <a:rPr lang="ko-KR" altLang="en-US" sz="2400" dirty="0"/>
              <a:t>이상현상 </a:t>
            </a:r>
            <a:r>
              <a:rPr lang="en-US" altLang="ko-KR" sz="2400" dirty="0"/>
              <a:t>(Anomaly) - </a:t>
            </a:r>
            <a:r>
              <a:rPr lang="ko-KR" altLang="en-US" sz="2400" dirty="0"/>
              <a:t>사례</a:t>
            </a:r>
            <a:endParaRPr lang="en-US" altLang="ko-KR" sz="2400" dirty="0"/>
          </a:p>
          <a:p>
            <a:pPr lvl="1"/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관계 </a:t>
            </a:r>
            <a:r>
              <a:rPr lang="en-US" altLang="ko-KR" sz="2000" dirty="0"/>
              <a:t>R</a:t>
            </a:r>
            <a:r>
              <a:rPr lang="ko-KR" altLang="en-US" sz="2000" dirty="0"/>
              <a:t>：수강</a:t>
            </a:r>
            <a:r>
              <a:rPr lang="en-US" altLang="ko-KR" sz="2000" dirty="0"/>
              <a:t>(</a:t>
            </a:r>
            <a:r>
              <a:rPr lang="ko-KR" altLang="en-US" sz="2000" dirty="0"/>
              <a:t>학번</a:t>
            </a:r>
            <a:r>
              <a:rPr lang="en-US" altLang="ko-KR" sz="2000" dirty="0"/>
              <a:t>, </a:t>
            </a:r>
            <a:r>
              <a:rPr lang="ko-KR" altLang="en-US" sz="2000" dirty="0"/>
              <a:t>과목</a:t>
            </a:r>
            <a:r>
              <a:rPr lang="en-US" altLang="ko-KR" sz="2000" dirty="0"/>
              <a:t>, </a:t>
            </a:r>
            <a:r>
              <a:rPr lang="ko-KR" altLang="en-US" sz="2000" dirty="0"/>
              <a:t>지도교수</a:t>
            </a:r>
            <a:r>
              <a:rPr lang="en-US" altLang="ko-KR" sz="2000" dirty="0"/>
              <a:t>, </a:t>
            </a:r>
            <a:r>
              <a:rPr lang="ko-KR" altLang="en-US" sz="2000" dirty="0"/>
              <a:t>학과</a:t>
            </a:r>
            <a:r>
              <a:rPr lang="en-US" altLang="ko-KR" sz="2000" dirty="0"/>
              <a:t>, </a:t>
            </a:r>
            <a:r>
              <a:rPr lang="ko-KR" altLang="en-US" sz="2000" dirty="0"/>
              <a:t>성적</a:t>
            </a:r>
            <a:r>
              <a:rPr lang="en-US" altLang="ko-KR" sz="2000" dirty="0"/>
              <a:t>)</a:t>
            </a:r>
          </a:p>
          <a:p>
            <a:endParaRPr lang="en-US" altLang="ko-KR" sz="2400" dirty="0"/>
          </a:p>
        </p:txBody>
      </p:sp>
      <p:pic>
        <p:nvPicPr>
          <p:cNvPr id="133124" name="Picture 2">
            <a:extLst>
              <a:ext uri="{FF2B5EF4-FFF2-40B4-BE49-F238E27FC236}">
                <a16:creationId xmlns:a16="http://schemas.microsoft.com/office/drawing/2014/main" id="{6762D847-B511-1749-BFC2-50474CB6F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16832"/>
            <a:ext cx="8893175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F5FD4-B0F2-D240-BEC0-A667EB326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4. </a:t>
            </a:r>
            <a:r>
              <a:rPr lang="ko-KR" altLang="en-US" sz="3600" dirty="0"/>
              <a:t>정규화 </a:t>
            </a:r>
            <a:r>
              <a:rPr lang="en-US" altLang="ko-KR" sz="3600" dirty="0"/>
              <a:t>(Normalization)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DAB9F-CD28-C14D-B694-491D0E164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622" y="1052736"/>
            <a:ext cx="8576755" cy="5644133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이상현상 </a:t>
            </a:r>
            <a:r>
              <a:rPr lang="en-US" altLang="ko-KR" sz="2400" dirty="0"/>
              <a:t>(Anomaly) – </a:t>
            </a:r>
            <a:r>
              <a:rPr lang="ko-KR" altLang="en-US" sz="2400" dirty="0"/>
              <a:t>사례 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>
                <a:cs typeface="+mn-cs"/>
              </a:rPr>
              <a:t>삽입이상 </a:t>
            </a:r>
            <a:endParaRPr lang="en-US" altLang="ko-KR" sz="2000" dirty="0">
              <a:cs typeface="+mn-cs"/>
            </a:endParaRPr>
          </a:p>
          <a:p>
            <a:pPr lvl="2">
              <a:buFont typeface="Wingdings 2" pitchFamily="18" charset="2"/>
              <a:buNone/>
              <a:defRPr/>
            </a:pPr>
            <a:r>
              <a:rPr lang="ko-KR" altLang="en-US" sz="1800" dirty="0">
                <a:cs typeface="+mn-cs"/>
              </a:rPr>
              <a:t>데이터를 입력할 경우 원하지 않는 불필요한 데이터를 같이  입력하거나 원하는 데이터 입력이 불가능한 현상</a:t>
            </a:r>
            <a:endParaRPr lang="en-US" altLang="ko-KR" sz="1800" dirty="0">
              <a:cs typeface="+mn-cs"/>
            </a:endParaRPr>
          </a:p>
          <a:p>
            <a:pPr lvl="2">
              <a:buFont typeface="Wingdings 2" pitchFamily="18" charset="2"/>
              <a:buNone/>
              <a:defRPr/>
            </a:pPr>
            <a:endParaRPr lang="en-US" altLang="ko-KR" sz="1800" dirty="0">
              <a:cs typeface="+mn-cs"/>
            </a:endParaRPr>
          </a:p>
          <a:p>
            <a:pPr lvl="1">
              <a:defRPr/>
            </a:pPr>
            <a:r>
              <a:rPr lang="ko-KR" altLang="en-US" sz="2000" dirty="0"/>
              <a:t>삭제이상</a:t>
            </a:r>
            <a:endParaRPr lang="en-US" altLang="ko-KR" sz="2000" dirty="0"/>
          </a:p>
          <a:p>
            <a:pPr lvl="2">
              <a:buFont typeface="Wingdings 2" pitchFamily="18" charset="2"/>
              <a:buNone/>
              <a:defRPr/>
            </a:pPr>
            <a:r>
              <a:rPr lang="ko-KR" altLang="en-US" sz="1800" dirty="0">
                <a:cs typeface="+mn-cs"/>
              </a:rPr>
              <a:t>전체 데이터 중에서 한 건만 존재하는 데이터를 삭제할 경우 꼭 </a:t>
            </a:r>
            <a:br>
              <a:rPr lang="en-US" altLang="ko-KR" sz="1800" dirty="0">
                <a:cs typeface="+mn-cs"/>
              </a:rPr>
            </a:br>
            <a:r>
              <a:rPr lang="ko-KR" altLang="en-US" sz="1800" dirty="0">
                <a:cs typeface="+mn-cs"/>
              </a:rPr>
              <a:t>유지해야 할 정보까지도 삭제되는 현상</a:t>
            </a:r>
            <a:endParaRPr lang="en-US" altLang="ko-KR" sz="1800" dirty="0">
              <a:cs typeface="+mn-cs"/>
            </a:endParaRPr>
          </a:p>
          <a:p>
            <a:pPr lvl="2">
              <a:buFont typeface="Wingdings 2" pitchFamily="18" charset="2"/>
              <a:buNone/>
              <a:defRPr/>
            </a:pPr>
            <a:endParaRPr lang="en-US" altLang="ko-KR" sz="1800" dirty="0">
              <a:cs typeface="+mn-cs"/>
            </a:endParaRPr>
          </a:p>
          <a:p>
            <a:pPr lvl="1">
              <a:defRPr/>
            </a:pPr>
            <a:r>
              <a:rPr lang="ko-KR" altLang="en-US" sz="2000" dirty="0"/>
              <a:t>수정이상</a:t>
            </a:r>
            <a:endParaRPr lang="en-US" altLang="ko-KR" sz="2000" dirty="0"/>
          </a:p>
          <a:p>
            <a:pPr lvl="2">
              <a:buFont typeface="Wingdings 2" pitchFamily="18" charset="2"/>
              <a:buNone/>
              <a:defRPr/>
            </a:pPr>
            <a:r>
              <a:rPr lang="ko-KR" altLang="en-US" sz="1800" dirty="0">
                <a:cs typeface="+mn-cs"/>
              </a:rPr>
              <a:t>데이터가 중복되어 있어 데이터를 수정할 경우 일부만 수정해서 같은 </a:t>
            </a:r>
            <a:br>
              <a:rPr lang="en-US" altLang="ko-KR" sz="1800" dirty="0">
                <a:cs typeface="+mn-cs"/>
              </a:rPr>
            </a:br>
            <a:r>
              <a:rPr lang="ko-KR" altLang="en-US" sz="1800" dirty="0">
                <a:cs typeface="+mn-cs"/>
              </a:rPr>
              <a:t>데이터가 다른 정보를 가지고 있는 현상</a:t>
            </a:r>
            <a:endParaRPr lang="en-US" altLang="ko-KR" sz="1800" dirty="0">
              <a:cs typeface="+mn-cs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45E41-69F3-8E4B-9082-47F60000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8013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4. </a:t>
            </a:r>
            <a:r>
              <a:rPr lang="ko-KR" altLang="en-US" sz="3600" dirty="0"/>
              <a:t>정규화 </a:t>
            </a:r>
            <a:r>
              <a:rPr lang="en-US" altLang="ko-KR" sz="3600" dirty="0"/>
              <a:t>(Normalization)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BACDF-42E2-0541-A1E3-0C00377C4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8688"/>
            <a:ext cx="9144000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이상현상 </a:t>
            </a:r>
            <a:r>
              <a:rPr lang="en-US" altLang="ko-KR" sz="2400" dirty="0"/>
              <a:t>(Anomaly) – </a:t>
            </a:r>
            <a:r>
              <a:rPr lang="ko-KR" altLang="en-US" sz="2400" dirty="0"/>
              <a:t>해결 방안 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>
                <a:cs typeface="+mn-cs"/>
              </a:rPr>
              <a:t>부분 함수 종속 제거 </a:t>
            </a:r>
            <a:endParaRPr lang="en-US" altLang="ko-KR" sz="2000" dirty="0">
              <a:cs typeface="+mn-cs"/>
            </a:endParaRPr>
          </a:p>
          <a:p>
            <a:pPr lvl="2">
              <a:buFont typeface="Wingdings 2" pitchFamily="18" charset="2"/>
              <a:buNone/>
              <a:defRPr/>
            </a:pPr>
            <a:r>
              <a:rPr lang="ko-KR" altLang="en-US" sz="1800" dirty="0">
                <a:cs typeface="+mn-cs"/>
              </a:rPr>
              <a:t>키의 일부분에만 종속되는 관계를 완전 종속으로 분리</a:t>
            </a:r>
            <a:endParaRPr lang="en-US" altLang="ko-KR" sz="1800" dirty="0">
              <a:cs typeface="+mn-cs"/>
            </a:endParaRPr>
          </a:p>
        </p:txBody>
      </p:sp>
      <p:pic>
        <p:nvPicPr>
          <p:cNvPr id="135172" name="Picture 2">
            <a:extLst>
              <a:ext uri="{FF2B5EF4-FFF2-40B4-BE49-F238E27FC236}">
                <a16:creationId xmlns:a16="http://schemas.microsoft.com/office/drawing/2014/main" id="{055302F6-E602-8741-914C-BBAC43EE6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2327940"/>
            <a:ext cx="4457650" cy="161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B888AFE-8E28-9F42-B07A-61C8CFFECB17}"/>
              </a:ext>
            </a:extLst>
          </p:cNvPr>
          <p:cNvGrpSpPr/>
          <p:nvPr/>
        </p:nvGrpSpPr>
        <p:grpSpPr>
          <a:xfrm>
            <a:off x="1475656" y="4262519"/>
            <a:ext cx="4082206" cy="2166515"/>
            <a:chOff x="1785938" y="4214813"/>
            <a:chExt cx="3429000" cy="178593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EE7AF6-3140-E346-9B64-24ED30679B7B}"/>
                </a:ext>
              </a:extLst>
            </p:cNvPr>
            <p:cNvSpPr/>
            <p:nvPr/>
          </p:nvSpPr>
          <p:spPr>
            <a:xfrm>
              <a:off x="1785938" y="4357688"/>
              <a:ext cx="1143000" cy="6429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학번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FE22265-886B-B442-ACD6-47CBFD4C67A7}"/>
                </a:ext>
              </a:extLst>
            </p:cNvPr>
            <p:cNvSpPr/>
            <p:nvPr/>
          </p:nvSpPr>
          <p:spPr>
            <a:xfrm>
              <a:off x="4000500" y="4214813"/>
              <a:ext cx="1143000" cy="642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교수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5D67255-D34C-CB42-88EC-073FF5190E63}"/>
                </a:ext>
              </a:extLst>
            </p:cNvPr>
            <p:cNvSpPr/>
            <p:nvPr/>
          </p:nvSpPr>
          <p:spPr>
            <a:xfrm>
              <a:off x="4071938" y="5357813"/>
              <a:ext cx="1143000" cy="642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학과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BD81DA4-4B8E-9E48-A948-C362667CD431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2928938" y="4645025"/>
              <a:ext cx="1071562" cy="349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1549996-FCAC-1A4B-AA8D-B1D898C5841D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2928938" y="4679950"/>
              <a:ext cx="1214437" cy="965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CBD78-D0BE-3547-A6E2-17DD3EE05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870787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4. </a:t>
            </a:r>
            <a:r>
              <a:rPr lang="ko-KR" altLang="en-US" sz="3600" dirty="0"/>
              <a:t>정규화 </a:t>
            </a:r>
            <a:r>
              <a:rPr lang="en-US" altLang="ko-KR" sz="3600" dirty="0"/>
              <a:t>(Normalization)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F10C6-66CE-6544-A9C4-66F09B01C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42261"/>
            <a:ext cx="8784976" cy="5139067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이상현상 </a:t>
            </a:r>
            <a:r>
              <a:rPr lang="en-US" altLang="ko-KR" sz="2400" dirty="0"/>
              <a:t>(Anomaly) – </a:t>
            </a:r>
            <a:r>
              <a:rPr lang="ko-KR" altLang="en-US" sz="2400" dirty="0"/>
              <a:t>해결 방안 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>
                <a:cs typeface="+mn-cs"/>
              </a:rPr>
              <a:t>이행 함수 종속 제거 </a:t>
            </a:r>
            <a:endParaRPr lang="en-US" altLang="ko-KR" sz="2000" dirty="0">
              <a:cs typeface="+mn-cs"/>
            </a:endParaRPr>
          </a:p>
          <a:p>
            <a:pPr lvl="2">
              <a:buFont typeface="Wingdings 2" pitchFamily="18" charset="2"/>
              <a:buNone/>
              <a:defRPr/>
            </a:pPr>
            <a:r>
              <a:rPr lang="ko-KR" altLang="en-US" sz="1800" dirty="0">
                <a:cs typeface="+mn-cs"/>
              </a:rPr>
              <a:t>결정자가 아닌 다른 속성에 의해 종속되는 현상 제거</a:t>
            </a:r>
            <a:endParaRPr lang="en-US" altLang="ko-KR" sz="1800" dirty="0">
              <a:cs typeface="+mn-cs"/>
            </a:endParaRPr>
          </a:p>
        </p:txBody>
      </p:sp>
      <p:pic>
        <p:nvPicPr>
          <p:cNvPr id="136196" name="Picture 2">
            <a:extLst>
              <a:ext uri="{FF2B5EF4-FFF2-40B4-BE49-F238E27FC236}">
                <a16:creationId xmlns:a16="http://schemas.microsoft.com/office/drawing/2014/main" id="{E2EC6575-2EBD-9C47-BDF4-0DB224238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" y="2636912"/>
            <a:ext cx="79295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A825C-CF05-3D4D-B29E-7397B143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4. </a:t>
            </a:r>
            <a:r>
              <a:rPr lang="ko-KR" altLang="en-US" sz="3600" dirty="0"/>
              <a:t>정규화 </a:t>
            </a:r>
            <a:r>
              <a:rPr lang="en-US" altLang="ko-KR" sz="3600" dirty="0"/>
              <a:t>(Normalization)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0F64D-D301-3045-A4EA-B0F15FB82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052736"/>
            <a:ext cx="7740352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이상현상 </a:t>
            </a:r>
            <a:r>
              <a:rPr lang="en-US" altLang="ko-KR" sz="2400" dirty="0"/>
              <a:t>(Anomaly) – </a:t>
            </a:r>
            <a:r>
              <a:rPr lang="ko-KR" altLang="en-US" sz="2400" dirty="0"/>
              <a:t>해결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>
                <a:cs typeface="+mn-cs"/>
              </a:rPr>
              <a:t>삽입이상 해결</a:t>
            </a:r>
            <a:endParaRPr lang="en-US" altLang="ko-KR" sz="2000" dirty="0">
              <a:cs typeface="+mn-cs"/>
            </a:endParaRPr>
          </a:p>
          <a:p>
            <a:pPr lvl="1">
              <a:defRPr/>
            </a:pPr>
            <a:endParaRPr lang="en-US" altLang="ko-KR" sz="2000" dirty="0">
              <a:cs typeface="+mn-cs"/>
            </a:endParaRPr>
          </a:p>
          <a:p>
            <a:pPr lvl="1">
              <a:defRPr/>
            </a:pPr>
            <a:r>
              <a:rPr lang="ko-KR" altLang="en-US" sz="2000" dirty="0"/>
              <a:t>삭제이상 해결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>
              <a:cs typeface="+mn-cs"/>
            </a:endParaRPr>
          </a:p>
          <a:p>
            <a:pPr lvl="1">
              <a:defRPr/>
            </a:pPr>
            <a:r>
              <a:rPr lang="ko-KR" altLang="en-US" sz="2000" dirty="0"/>
              <a:t>수정이상 해결</a:t>
            </a:r>
            <a:endParaRPr lang="en-US" altLang="ko-KR" sz="2000" dirty="0">
              <a:cs typeface="+mn-cs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39A2E-2CD0-A04C-9704-CD7F856F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4. </a:t>
            </a:r>
            <a:r>
              <a:rPr lang="ko-KR" altLang="en-US" sz="3600" dirty="0"/>
              <a:t>정규화 </a:t>
            </a:r>
            <a:r>
              <a:rPr lang="en-US" altLang="ko-KR" sz="3600" dirty="0"/>
              <a:t>(Normalization)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1531A-A776-2A4A-A6B8-F3B0E44C2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8688"/>
            <a:ext cx="9144000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정규화 </a:t>
            </a:r>
            <a:r>
              <a:rPr lang="en-US" altLang="ko-KR" sz="2400" dirty="0"/>
              <a:t>(Normalization) </a:t>
            </a:r>
            <a:r>
              <a:rPr lang="ko-KR" altLang="en-US" sz="2400" dirty="0"/>
              <a:t>과정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제</a:t>
            </a:r>
            <a:r>
              <a:rPr lang="en-US" altLang="ko-KR" sz="2000" dirty="0"/>
              <a:t>1 </a:t>
            </a:r>
            <a:r>
              <a:rPr lang="ko-KR" altLang="en-US" sz="2000" dirty="0"/>
              <a:t>정규형 </a:t>
            </a:r>
            <a:endParaRPr lang="en-US" altLang="ko-KR" sz="2000" dirty="0"/>
          </a:p>
          <a:p>
            <a:pPr lvl="2">
              <a:buFont typeface="Wingdings 2" pitchFamily="18" charset="2"/>
              <a:buNone/>
              <a:defRPr/>
            </a:pPr>
            <a:r>
              <a:rPr lang="ko-KR" altLang="en-US" sz="1800" dirty="0"/>
              <a:t>반복 또는 </a:t>
            </a:r>
            <a:r>
              <a:rPr lang="ko-KR" altLang="en-US" sz="1800" dirty="0" err="1"/>
              <a:t>복수값을</a:t>
            </a:r>
            <a:r>
              <a:rPr lang="ko-KR" altLang="en-US" sz="1800" dirty="0"/>
              <a:t> 갖는 속성을 제거하는 단계</a:t>
            </a:r>
            <a:endParaRPr lang="en-US" altLang="ko-KR" sz="1800" dirty="0"/>
          </a:p>
          <a:p>
            <a:pPr lvl="1">
              <a:defRPr/>
            </a:pPr>
            <a:r>
              <a:rPr lang="ko-KR" altLang="en-US" sz="2000" dirty="0"/>
              <a:t>제</a:t>
            </a:r>
            <a:r>
              <a:rPr lang="en-US" altLang="ko-KR" sz="2000" dirty="0"/>
              <a:t>2 </a:t>
            </a:r>
            <a:r>
              <a:rPr lang="ko-KR" altLang="en-US" sz="2000" dirty="0"/>
              <a:t>정규형</a:t>
            </a:r>
            <a:endParaRPr lang="en-US" altLang="ko-KR" sz="2000" dirty="0"/>
          </a:p>
          <a:p>
            <a:pPr lvl="2">
              <a:buFont typeface="Wingdings 2" pitchFamily="18" charset="2"/>
              <a:buNone/>
              <a:defRPr/>
            </a:pPr>
            <a:r>
              <a:rPr lang="ko-KR" altLang="en-US" sz="1800" dirty="0" err="1"/>
              <a:t>기본키에</a:t>
            </a:r>
            <a:r>
              <a:rPr lang="ko-KR" altLang="en-US" sz="1800" dirty="0"/>
              <a:t> 종속되지 않는 </a:t>
            </a:r>
            <a:r>
              <a:rPr lang="ko-KR" altLang="en-US" sz="1800" dirty="0" err="1"/>
              <a:t>종속자</a:t>
            </a:r>
            <a:r>
              <a:rPr lang="ko-KR" altLang="en-US" sz="1800" dirty="0"/>
              <a:t> 속성을 제거</a:t>
            </a:r>
            <a:endParaRPr lang="en-US" altLang="ko-KR" sz="1800" dirty="0"/>
          </a:p>
          <a:p>
            <a:pPr lvl="1">
              <a:defRPr/>
            </a:pPr>
            <a:r>
              <a:rPr lang="ko-KR" altLang="en-US" sz="2000" dirty="0"/>
              <a:t>제</a:t>
            </a:r>
            <a:r>
              <a:rPr lang="en-US" altLang="ko-KR" sz="2000" dirty="0"/>
              <a:t>3 </a:t>
            </a:r>
            <a:r>
              <a:rPr lang="ko-KR" altLang="en-US" sz="2000" dirty="0"/>
              <a:t>정규형</a:t>
            </a:r>
            <a:endParaRPr lang="en-US" altLang="ko-KR" sz="2000" dirty="0"/>
          </a:p>
          <a:p>
            <a:pPr lvl="2">
              <a:buFont typeface="Wingdings 2" pitchFamily="18" charset="2"/>
              <a:buNone/>
              <a:defRPr/>
            </a:pPr>
            <a:r>
              <a:rPr lang="ko-KR" altLang="en-US" sz="1800" dirty="0" err="1"/>
              <a:t>기본키가</a:t>
            </a:r>
            <a:r>
              <a:rPr lang="ko-KR" altLang="en-US" sz="1800" dirty="0"/>
              <a:t> 아닌 속성에 의한 종속적인 속성은 제거</a:t>
            </a:r>
            <a:endParaRPr lang="en-US" altLang="ko-KR" sz="1800" dirty="0"/>
          </a:p>
          <a:p>
            <a:pPr lvl="1">
              <a:defRPr/>
            </a:pPr>
            <a:r>
              <a:rPr lang="en-US" altLang="ko-KR" sz="2000" dirty="0"/>
              <a:t>BCNF(Boyce Code Normal Form)</a:t>
            </a:r>
          </a:p>
          <a:p>
            <a:pPr lvl="2">
              <a:buFont typeface="Wingdings 2" pitchFamily="18" charset="2"/>
              <a:buNone/>
              <a:defRPr/>
            </a:pPr>
            <a:r>
              <a:rPr lang="ko-KR" altLang="en-US" sz="1800" dirty="0"/>
              <a:t>함수적 종속성에서 표현된 모든 결정자 </a:t>
            </a:r>
            <a:r>
              <a:rPr lang="en-US" altLang="ko-KR" sz="1800" dirty="0"/>
              <a:t>X</a:t>
            </a:r>
            <a:r>
              <a:rPr lang="ko-KR" altLang="en-US" sz="1800" dirty="0"/>
              <a:t>는 반드시 키 속성으로</a:t>
            </a:r>
            <a:endParaRPr lang="en-US" altLang="ko-KR" sz="1800" dirty="0"/>
          </a:p>
          <a:p>
            <a:pPr lvl="1">
              <a:defRPr/>
            </a:pPr>
            <a:r>
              <a:rPr lang="ko-KR" altLang="en-US" sz="2000" dirty="0"/>
              <a:t>제</a:t>
            </a:r>
            <a:r>
              <a:rPr lang="en-US" altLang="ko-KR" sz="2000" dirty="0"/>
              <a:t>4 </a:t>
            </a:r>
            <a:r>
              <a:rPr lang="ko-KR" altLang="en-US" sz="2000" dirty="0"/>
              <a:t>정규형</a:t>
            </a:r>
            <a:endParaRPr lang="en-US" altLang="ko-KR" sz="2000" dirty="0"/>
          </a:p>
          <a:p>
            <a:pPr lvl="2">
              <a:buFont typeface="Wingdings 2" pitchFamily="18" charset="2"/>
              <a:buNone/>
              <a:defRPr/>
            </a:pPr>
            <a:r>
              <a:rPr lang="ko-KR" altLang="en-US" sz="1800" dirty="0"/>
              <a:t>결정자 </a:t>
            </a:r>
            <a:r>
              <a:rPr lang="en-US" altLang="ko-KR" sz="1800" dirty="0"/>
              <a:t>X</a:t>
            </a:r>
            <a:r>
              <a:rPr lang="ko-KR" altLang="en-US" sz="1800" dirty="0"/>
              <a:t>는 종속자 </a:t>
            </a:r>
            <a:r>
              <a:rPr lang="en-US" altLang="ko-KR" sz="1800" dirty="0"/>
              <a:t>Y</a:t>
            </a:r>
            <a:r>
              <a:rPr lang="ko-KR" altLang="en-US" sz="1800" dirty="0"/>
              <a:t>를 다중 결정</a:t>
            </a:r>
            <a:endParaRPr lang="en-US" altLang="ko-KR" sz="1800" dirty="0"/>
          </a:p>
          <a:p>
            <a:pPr lvl="1">
              <a:defRPr/>
            </a:pPr>
            <a:r>
              <a:rPr lang="ko-KR" altLang="en-US" sz="2000" dirty="0"/>
              <a:t>제</a:t>
            </a:r>
            <a:r>
              <a:rPr lang="en-US" altLang="ko-KR" sz="2000" dirty="0"/>
              <a:t>5 </a:t>
            </a:r>
            <a:r>
              <a:rPr lang="ko-KR" altLang="en-US" sz="2000" dirty="0"/>
              <a:t>정규형</a:t>
            </a:r>
            <a:endParaRPr lang="en-US" altLang="ko-KR" sz="2000" dirty="0"/>
          </a:p>
          <a:p>
            <a:pPr lvl="2">
              <a:buFont typeface="Wingdings 2" pitchFamily="18" charset="2"/>
              <a:buNone/>
              <a:defRPr/>
            </a:pPr>
            <a:r>
              <a:rPr lang="ko-KR" altLang="en-US" sz="1800" dirty="0"/>
              <a:t>다중 분해를 통해 조인 종속성을 제거</a:t>
            </a:r>
            <a:endParaRPr lang="en-US" altLang="ko-KR" sz="1800" dirty="0">
              <a:cs typeface="+mn-cs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20828-D61C-F845-93C5-15F292DC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4. </a:t>
            </a:r>
            <a:r>
              <a:rPr lang="ko-KR" altLang="en-US" sz="3600" dirty="0"/>
              <a:t>정규화 </a:t>
            </a:r>
            <a:r>
              <a:rPr lang="en-US" altLang="ko-KR" sz="3600" dirty="0"/>
              <a:t>(Normalization)</a:t>
            </a:r>
            <a:endParaRPr lang="ko-KR" altLang="en-US" sz="3600" dirty="0"/>
          </a:p>
        </p:txBody>
      </p:sp>
      <p:pic>
        <p:nvPicPr>
          <p:cNvPr id="139268" name="Picture 2">
            <a:extLst>
              <a:ext uri="{FF2B5EF4-FFF2-40B4-BE49-F238E27FC236}">
                <a16:creationId xmlns:a16="http://schemas.microsoft.com/office/drawing/2014/main" id="{32C6C813-E6B6-1F44-BE80-6B28068C9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764704"/>
            <a:ext cx="8371157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90570-A823-B344-A19E-A8EED7D6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4. </a:t>
            </a:r>
            <a:r>
              <a:rPr lang="ko-KR" altLang="en-US" sz="3600" dirty="0"/>
              <a:t>정규화 </a:t>
            </a:r>
            <a:r>
              <a:rPr lang="en-US" altLang="ko-KR" sz="3600" dirty="0"/>
              <a:t>(Normalization)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D4228-E98C-024F-A277-691EF9EB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" y="980728"/>
            <a:ext cx="9144000" cy="4950867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정규화 절차 </a:t>
            </a:r>
            <a:r>
              <a:rPr lang="ko-KR" altLang="en-US" sz="2400" dirty="0" err="1"/>
              <a:t>따라하기</a:t>
            </a: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/>
              <a:t>제</a:t>
            </a:r>
            <a:r>
              <a:rPr lang="en-US" altLang="ko-KR" sz="2400" dirty="0"/>
              <a:t>1 </a:t>
            </a:r>
            <a:r>
              <a:rPr lang="ko-KR" altLang="en-US" sz="2400" dirty="0"/>
              <a:t>정규화 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모든 속성들은 </a:t>
            </a:r>
            <a:r>
              <a:rPr lang="ko-KR" altLang="en-US" sz="2000" dirty="0" err="1"/>
              <a:t>단일값을</a:t>
            </a:r>
            <a:r>
              <a:rPr lang="ko-KR" altLang="en-US" sz="2000" dirty="0"/>
              <a:t> 갖는다</a:t>
            </a:r>
            <a:endParaRPr lang="en-US" altLang="ko-KR" sz="2000" dirty="0">
              <a:cs typeface="+mn-cs"/>
            </a:endParaRPr>
          </a:p>
        </p:txBody>
      </p:sp>
      <p:pic>
        <p:nvPicPr>
          <p:cNvPr id="140292" name="Picture 2">
            <a:extLst>
              <a:ext uri="{FF2B5EF4-FFF2-40B4-BE49-F238E27FC236}">
                <a16:creationId xmlns:a16="http://schemas.microsoft.com/office/drawing/2014/main" id="{CA684001-9D2C-BC4B-A116-8FE0972C0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988840"/>
            <a:ext cx="8950325" cy="394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3F503-248E-A243-808C-89331629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4. </a:t>
            </a:r>
            <a:r>
              <a:rPr lang="ko-KR" altLang="en-US" sz="3600" dirty="0"/>
              <a:t>정규화 </a:t>
            </a:r>
            <a:r>
              <a:rPr lang="en-US" altLang="ko-KR" sz="3600" dirty="0"/>
              <a:t>(Normalization)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67FCD-6837-0449-BFDC-85F88C275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6270"/>
            <a:ext cx="9144000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정규화 절차 </a:t>
            </a:r>
            <a:r>
              <a:rPr lang="ko-KR" altLang="en-US" sz="2400" dirty="0" err="1"/>
              <a:t>따라하기</a:t>
            </a: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/>
              <a:t>제</a:t>
            </a:r>
            <a:r>
              <a:rPr lang="en-US" altLang="ko-KR" sz="2400" dirty="0"/>
              <a:t>2 </a:t>
            </a:r>
            <a:r>
              <a:rPr lang="ko-KR" altLang="en-US" sz="2400" dirty="0"/>
              <a:t>정규화 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 err="1">
                <a:cs typeface="+mn-cs"/>
              </a:rPr>
              <a:t>기본키에</a:t>
            </a:r>
            <a:r>
              <a:rPr lang="ko-KR" altLang="en-US" sz="2000" dirty="0">
                <a:cs typeface="+mn-cs"/>
              </a:rPr>
              <a:t> 대해 모든 </a:t>
            </a:r>
            <a:r>
              <a:rPr lang="ko-KR" altLang="en-US" sz="2000" dirty="0" err="1">
                <a:cs typeface="+mn-cs"/>
              </a:rPr>
              <a:t>종속자</a:t>
            </a:r>
            <a:r>
              <a:rPr lang="ko-KR" altLang="en-US" sz="2000" dirty="0">
                <a:cs typeface="+mn-cs"/>
              </a:rPr>
              <a:t> 속성들이 완전 함수 종속</a:t>
            </a:r>
            <a:endParaRPr lang="en-US" altLang="ko-KR" sz="2000" dirty="0">
              <a:cs typeface="+mn-cs"/>
            </a:endParaRPr>
          </a:p>
        </p:txBody>
      </p:sp>
      <p:pic>
        <p:nvPicPr>
          <p:cNvPr id="141316" name="Picture 3">
            <a:extLst>
              <a:ext uri="{FF2B5EF4-FFF2-40B4-BE49-F238E27FC236}">
                <a16:creationId xmlns:a16="http://schemas.microsoft.com/office/drawing/2014/main" id="{F122FFFB-8DD1-3848-9F82-E73EEB0DF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988840"/>
            <a:ext cx="7872717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CA476-A7AF-E546-95D5-4EA6437C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4. </a:t>
            </a:r>
            <a:r>
              <a:rPr lang="ko-KR" altLang="en-US" sz="3600" dirty="0"/>
              <a:t>정규화 </a:t>
            </a:r>
            <a:r>
              <a:rPr lang="en-US" altLang="ko-KR" sz="3600" dirty="0"/>
              <a:t>(Normalization)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51120-F95D-D04A-BC5B-E0CB22F18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8688"/>
            <a:ext cx="9144000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정규화 절차 </a:t>
            </a:r>
            <a:r>
              <a:rPr lang="ko-KR" altLang="en-US" sz="2400" dirty="0" err="1"/>
              <a:t>따라하기</a:t>
            </a: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/>
              <a:t>제</a:t>
            </a:r>
            <a:r>
              <a:rPr lang="en-US" altLang="ko-KR" sz="2400" dirty="0"/>
              <a:t>2 </a:t>
            </a:r>
            <a:r>
              <a:rPr lang="ko-KR" altLang="en-US" sz="2400" dirty="0"/>
              <a:t>정규화 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 err="1">
                <a:cs typeface="+mn-cs"/>
              </a:rPr>
              <a:t>기본키에</a:t>
            </a:r>
            <a:r>
              <a:rPr lang="ko-KR" altLang="en-US" sz="2000" dirty="0">
                <a:cs typeface="+mn-cs"/>
              </a:rPr>
              <a:t> 대해 모든 </a:t>
            </a:r>
            <a:r>
              <a:rPr lang="ko-KR" altLang="en-US" sz="2000" dirty="0" err="1">
                <a:cs typeface="+mn-cs"/>
              </a:rPr>
              <a:t>종속자</a:t>
            </a:r>
            <a:r>
              <a:rPr lang="ko-KR" altLang="en-US" sz="2000" dirty="0">
                <a:cs typeface="+mn-cs"/>
              </a:rPr>
              <a:t> 속성들이 완전 함수 종속</a:t>
            </a:r>
            <a:endParaRPr lang="en-US" altLang="ko-KR" sz="2000" dirty="0">
              <a:cs typeface="+mn-cs"/>
            </a:endParaRPr>
          </a:p>
        </p:txBody>
      </p:sp>
      <p:pic>
        <p:nvPicPr>
          <p:cNvPr id="142340" name="Picture 2">
            <a:extLst>
              <a:ext uri="{FF2B5EF4-FFF2-40B4-BE49-F238E27FC236}">
                <a16:creationId xmlns:a16="http://schemas.microsoft.com/office/drawing/2014/main" id="{AFDAC870-8549-4844-B8A7-242B58B20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0281"/>
            <a:ext cx="8888413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슬라이드 번호 개체 틀 5">
            <a:extLst>
              <a:ext uri="{FF2B5EF4-FFF2-40B4-BE49-F238E27FC236}">
                <a16:creationId xmlns:a16="http://schemas.microsoft.com/office/drawing/2014/main" id="{71183BC5-4F35-394A-A8D8-DCD1DDEB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46985162-5755-5F4C-B165-340D6EF32301}" type="slidenum">
              <a:rPr kumimoji="0" lang="ko-KR" altLang="en-US"/>
              <a:pPr eaLnBrk="1" hangingPunct="1"/>
              <a:t>13</a:t>
            </a:fld>
            <a:endParaRPr kumimoji="0" lang="en-US" altLang="ko-KR"/>
          </a:p>
        </p:txBody>
      </p:sp>
      <p:sp>
        <p:nvSpPr>
          <p:cNvPr id="22530" name="내용 개체 틀 4">
            <a:extLst>
              <a:ext uri="{FF2B5EF4-FFF2-40B4-BE49-F238E27FC236}">
                <a16:creationId xmlns:a16="http://schemas.microsoft.com/office/drawing/2014/main" id="{AA7B1905-4D50-0B42-951C-9A632A6892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1475" y="1628800"/>
            <a:ext cx="8576989" cy="5357813"/>
          </a:xfrm>
        </p:spPr>
        <p:txBody>
          <a:bodyPr/>
          <a:lstStyle/>
          <a:p>
            <a:pPr marL="595313" indent="-514350" eaLnBrk="1" hangingPunct="1">
              <a:buFont typeface="Lucida Sans Unicode" panose="020B0602030504020204" pitchFamily="34" charset="0"/>
              <a:buAutoNum type="arabicPeriod"/>
            </a:pPr>
            <a:r>
              <a:rPr lang="ko-KR" altLang="ko-KR" sz="2400" dirty="0"/>
              <a:t>요구사항 분석의 의미</a:t>
            </a:r>
            <a:endParaRPr lang="ko-KR" altLang="en-US" sz="2400" dirty="0"/>
          </a:p>
          <a:p>
            <a:pPr marL="677863" lvl="1" eaLnBrk="1" hangingPunct="1">
              <a:buFont typeface="시스템 서체"/>
              <a:buChar char="-"/>
            </a:pPr>
            <a:r>
              <a:rPr lang="ko-KR" altLang="ko-KR" sz="1800" dirty="0"/>
              <a:t>시스템의 목표를 확립하는 과정으로 문제에 대한 정의를 내리는 것</a:t>
            </a:r>
            <a:endParaRPr lang="ko-KR" altLang="en-US" sz="1800" dirty="0"/>
          </a:p>
          <a:p>
            <a:pPr marL="595313" indent="-514350" eaLnBrk="1" hangingPunct="1">
              <a:buFont typeface="Lucida Sans Unicode" panose="020B0602030504020204" pitchFamily="34" charset="0"/>
              <a:buNone/>
            </a:pPr>
            <a:endParaRPr lang="ko-KR" altLang="ko-KR" sz="2000" dirty="0"/>
          </a:p>
          <a:p>
            <a:pPr marL="595313" indent="-514350" eaLnBrk="1" hangingPunct="1">
              <a:buFont typeface="Lucida Sans Unicode" panose="020B0602030504020204" pitchFamily="34" charset="0"/>
              <a:buAutoNum type="arabicPeriod" startAt="2"/>
            </a:pPr>
            <a:r>
              <a:rPr lang="ko-KR" altLang="ko-KR" sz="2400" dirty="0"/>
              <a:t>요구사항 수집은 어떻게?</a:t>
            </a:r>
            <a:endParaRPr lang="ko-KR" altLang="en-US" sz="2400" dirty="0"/>
          </a:p>
          <a:p>
            <a:pPr marL="830263" lvl="1" indent="-438150" eaLnBrk="1" hangingPunct="1">
              <a:buFont typeface="시스템 서체"/>
              <a:buChar char="-"/>
            </a:pPr>
            <a:r>
              <a:rPr lang="ko-KR" altLang="en-US" sz="1800" dirty="0"/>
              <a:t>문서 수집을 통한 요구사항 분석</a:t>
            </a:r>
          </a:p>
          <a:p>
            <a:pPr marL="830263" lvl="1" indent="-438150" eaLnBrk="1" hangingPunct="1">
              <a:buFont typeface="시스템 서체"/>
              <a:buChar char="-"/>
            </a:pPr>
            <a:r>
              <a:rPr lang="ko-KR" altLang="en-US" sz="1800" dirty="0"/>
              <a:t>사용자 면담을 통한 요구사항 분석</a:t>
            </a:r>
          </a:p>
          <a:p>
            <a:pPr marL="830263" lvl="1" indent="-438150" eaLnBrk="1" hangingPunct="1">
              <a:buFont typeface="시스템 서체"/>
              <a:buChar char="-"/>
            </a:pPr>
            <a:r>
              <a:rPr lang="ko-KR" altLang="en-US" sz="1800" dirty="0"/>
              <a:t>워크숍을 통한 요구사항 분석</a:t>
            </a:r>
          </a:p>
          <a:p>
            <a:pPr marL="830263" lvl="1" indent="-438150" eaLnBrk="1" hangingPunct="1">
              <a:buFont typeface="시스템 서체"/>
              <a:buChar char="-"/>
            </a:pPr>
            <a:r>
              <a:rPr lang="ko-KR" altLang="en-US" sz="1800" dirty="0"/>
              <a:t>현행 업무 조사서를 활용한 요구사항 분석</a:t>
            </a:r>
            <a:endParaRPr lang="en-US" altLang="ko-KR" sz="1800" dirty="0"/>
          </a:p>
          <a:p>
            <a:pPr marL="830263" lvl="1" indent="-438150" eaLnBrk="1" hangingPunct="1">
              <a:buFont typeface="시스템 서체"/>
              <a:buChar char="-"/>
            </a:pPr>
            <a:r>
              <a:rPr lang="ko-KR" altLang="en-US" sz="1800" dirty="0"/>
              <a:t>현행 프로그램 및 데이터 관련 문서 분석에 의한 요구사항 분석</a:t>
            </a:r>
          </a:p>
          <a:p>
            <a:pPr marL="595313" indent="-514350" eaLnBrk="1" hangingPunct="1">
              <a:buFont typeface="Lucida Sans Unicode" panose="020B0602030504020204" pitchFamily="34" charset="0"/>
              <a:buAutoNum type="arabicPeriod" startAt="2"/>
            </a:pPr>
            <a:endParaRPr lang="ko-KR" altLang="en-US" sz="2000" dirty="0"/>
          </a:p>
          <a:p>
            <a:pPr marL="830263" lvl="1" indent="-438150"/>
            <a:endParaRPr lang="en-US" altLang="ko-KR" sz="18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DF79F44-E7B1-C94E-8225-001C36B52C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7858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3. </a:t>
            </a:r>
            <a:r>
              <a:rPr lang="ko-KR" altLang="en-US" sz="36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요구사항 분석은 어떻게</a:t>
            </a:r>
            <a:r>
              <a:rPr lang="en-US" altLang="ko-KR" sz="36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?</a:t>
            </a:r>
            <a:endParaRPr lang="ko-KR" altLang="en-US" sz="3600" kern="1200" dirty="0">
              <a:solidFill>
                <a:schemeClr val="tx2">
                  <a:satMod val="130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0A0E5-7416-1547-B6F9-93FE79941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4. </a:t>
            </a:r>
            <a:r>
              <a:rPr lang="ko-KR" altLang="en-US" sz="3600" dirty="0"/>
              <a:t>정규화 </a:t>
            </a:r>
            <a:r>
              <a:rPr lang="en-US" altLang="ko-KR" sz="3600" dirty="0"/>
              <a:t>(Normalization)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803E41-F0FD-1044-B030-55A1555A1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8688"/>
            <a:ext cx="9144000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정규화 절차 </a:t>
            </a:r>
            <a:r>
              <a:rPr lang="ko-KR" altLang="en-US" sz="2400" dirty="0" err="1"/>
              <a:t>따라하기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제</a:t>
            </a:r>
            <a:r>
              <a:rPr lang="en-US" altLang="ko-KR" sz="2400" dirty="0"/>
              <a:t>3 </a:t>
            </a:r>
            <a:r>
              <a:rPr lang="ko-KR" altLang="en-US" sz="2400" dirty="0"/>
              <a:t>정규화 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>
                <a:cs typeface="+mn-cs"/>
              </a:rPr>
              <a:t>모든 속성들은 </a:t>
            </a:r>
            <a:r>
              <a:rPr lang="ko-KR" altLang="en-US" sz="2000" dirty="0" err="1">
                <a:cs typeface="+mn-cs"/>
              </a:rPr>
              <a:t>기본키에</a:t>
            </a:r>
            <a:r>
              <a:rPr lang="ko-KR" altLang="en-US" sz="2000" dirty="0">
                <a:cs typeface="+mn-cs"/>
              </a:rPr>
              <a:t> 대해 완전 함수적 종속 관계</a:t>
            </a:r>
            <a:endParaRPr lang="en-US" altLang="ko-KR" sz="4800" dirty="0">
              <a:cs typeface="+mn-cs"/>
            </a:endParaRPr>
          </a:p>
        </p:txBody>
      </p:sp>
      <p:pic>
        <p:nvPicPr>
          <p:cNvPr id="143364" name="Picture 2">
            <a:extLst>
              <a:ext uri="{FF2B5EF4-FFF2-40B4-BE49-F238E27FC236}">
                <a16:creationId xmlns:a16="http://schemas.microsoft.com/office/drawing/2014/main" id="{90C5C3DB-F6AF-A84A-914E-74DC893E8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143124"/>
            <a:ext cx="8901112" cy="3518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C1D3B-A8CE-8F47-BD13-BD5EE6C6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4. </a:t>
            </a:r>
            <a:r>
              <a:rPr lang="ko-KR" altLang="en-US" sz="3600" dirty="0"/>
              <a:t>정규화 </a:t>
            </a:r>
            <a:r>
              <a:rPr lang="en-US" altLang="ko-KR" sz="3600" dirty="0"/>
              <a:t>(Normalization)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B9235-C606-8A47-AD87-7ACF8CA56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784976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정규화 절차 </a:t>
            </a:r>
            <a:r>
              <a:rPr lang="ko-KR" altLang="en-US" sz="2400" dirty="0" err="1"/>
              <a:t>따라하기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제</a:t>
            </a:r>
            <a:r>
              <a:rPr lang="en-US" altLang="ko-KR" sz="2400" dirty="0"/>
              <a:t>3 </a:t>
            </a:r>
            <a:r>
              <a:rPr lang="ko-KR" altLang="en-US" sz="2400" dirty="0"/>
              <a:t>정규화 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>
                <a:cs typeface="+mn-cs"/>
              </a:rPr>
              <a:t>모든 속성들은 </a:t>
            </a:r>
            <a:r>
              <a:rPr lang="ko-KR" altLang="en-US" sz="2000" dirty="0" err="1">
                <a:cs typeface="+mn-cs"/>
              </a:rPr>
              <a:t>기본키에</a:t>
            </a:r>
            <a:r>
              <a:rPr lang="ko-KR" altLang="en-US" sz="2000" dirty="0">
                <a:cs typeface="+mn-cs"/>
              </a:rPr>
              <a:t> 대해 완전 함수적 종속 관계</a:t>
            </a:r>
            <a:endParaRPr lang="en-US" altLang="ko-KR" sz="4800" dirty="0">
              <a:cs typeface="+mn-cs"/>
            </a:endParaRPr>
          </a:p>
        </p:txBody>
      </p:sp>
      <p:pic>
        <p:nvPicPr>
          <p:cNvPr id="144388" name="Picture 2">
            <a:extLst>
              <a:ext uri="{FF2B5EF4-FFF2-40B4-BE49-F238E27FC236}">
                <a16:creationId xmlns:a16="http://schemas.microsoft.com/office/drawing/2014/main" id="{5B1B4B7E-00F7-084E-B55F-2686B9325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674966" cy="4552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E3066-5E48-6648-9260-A0AE0A54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4. </a:t>
            </a:r>
            <a:r>
              <a:rPr lang="ko-KR" altLang="en-US" sz="3600" dirty="0"/>
              <a:t>정규화 </a:t>
            </a:r>
            <a:r>
              <a:rPr lang="en-US" altLang="ko-KR" sz="3600" dirty="0"/>
              <a:t>(Normalization)</a:t>
            </a:r>
            <a:endParaRPr lang="ko-KR" altLang="en-US" sz="3600" dirty="0"/>
          </a:p>
        </p:txBody>
      </p:sp>
      <p:sp>
        <p:nvSpPr>
          <p:cNvPr id="145411" name="내용 개체 틀 2">
            <a:extLst>
              <a:ext uri="{FF2B5EF4-FFF2-40B4-BE49-F238E27FC236}">
                <a16:creationId xmlns:a16="http://schemas.microsoft.com/office/drawing/2014/main" id="{720ED0BB-0793-FB4B-8906-A785C338C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8688"/>
            <a:ext cx="9144000" cy="5572125"/>
          </a:xfrm>
        </p:spPr>
        <p:txBody>
          <a:bodyPr/>
          <a:lstStyle/>
          <a:p>
            <a:r>
              <a:rPr lang="ko-KR" altLang="en-US" sz="2400" dirty="0"/>
              <a:t>정규화 절차 따라하기 </a:t>
            </a:r>
            <a:r>
              <a:rPr lang="en-US" altLang="ko-KR" sz="2400" dirty="0"/>
              <a:t>– BCNF</a:t>
            </a:r>
          </a:p>
          <a:p>
            <a:pPr lvl="1"/>
            <a:r>
              <a:rPr lang="en-US" altLang="ko-KR" sz="2000" dirty="0"/>
              <a:t>2NF, 3NF</a:t>
            </a:r>
            <a:r>
              <a:rPr lang="ko-KR" altLang="en-US" sz="2000" dirty="0"/>
              <a:t>가 만족함에도 이상현상 발생</a:t>
            </a:r>
            <a:endParaRPr lang="en-US" altLang="ko-KR" sz="2000" dirty="0"/>
          </a:p>
        </p:txBody>
      </p:sp>
      <p:pic>
        <p:nvPicPr>
          <p:cNvPr id="145412" name="Picture 2">
            <a:extLst>
              <a:ext uri="{FF2B5EF4-FFF2-40B4-BE49-F238E27FC236}">
                <a16:creationId xmlns:a16="http://schemas.microsoft.com/office/drawing/2014/main" id="{27D9BD8F-C99C-814D-8CD6-8ADEA1CCF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071688"/>
            <a:ext cx="8765946" cy="29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92881-25A7-A644-B5C6-1957CB4E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4. </a:t>
            </a:r>
            <a:r>
              <a:rPr lang="ko-KR" altLang="en-US" sz="3600" dirty="0"/>
              <a:t>정규화 </a:t>
            </a:r>
            <a:r>
              <a:rPr lang="en-US" altLang="ko-KR" sz="3600" dirty="0"/>
              <a:t>(Normalization)</a:t>
            </a:r>
            <a:endParaRPr lang="ko-KR" altLang="en-US" sz="3600" dirty="0"/>
          </a:p>
        </p:txBody>
      </p:sp>
      <p:sp>
        <p:nvSpPr>
          <p:cNvPr id="146435" name="내용 개체 틀 2">
            <a:extLst>
              <a:ext uri="{FF2B5EF4-FFF2-40B4-BE49-F238E27FC236}">
                <a16:creationId xmlns:a16="http://schemas.microsoft.com/office/drawing/2014/main" id="{E82C4E75-86C9-E54D-AE13-B44608D89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96752"/>
            <a:ext cx="8937501" cy="5572125"/>
          </a:xfrm>
        </p:spPr>
        <p:txBody>
          <a:bodyPr/>
          <a:lstStyle/>
          <a:p>
            <a:r>
              <a:rPr lang="ko-KR" altLang="en-US" sz="2400" dirty="0"/>
              <a:t>정규화 절차 따라하기 </a:t>
            </a:r>
            <a:r>
              <a:rPr lang="en-US" altLang="ko-KR" sz="2400" dirty="0"/>
              <a:t>– BCNF</a:t>
            </a:r>
          </a:p>
        </p:txBody>
      </p:sp>
      <p:pic>
        <p:nvPicPr>
          <p:cNvPr id="146436" name="Picture 2">
            <a:extLst>
              <a:ext uri="{FF2B5EF4-FFF2-40B4-BE49-F238E27FC236}">
                <a16:creationId xmlns:a16="http://schemas.microsoft.com/office/drawing/2014/main" id="{96031C42-B358-9D40-8F0B-CB9C34046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" y="1928813"/>
            <a:ext cx="8782085" cy="344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0FB5A-3C50-6545-BDE9-86464C59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7713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4. </a:t>
            </a:r>
            <a:r>
              <a:rPr lang="ko-KR" altLang="en-US" sz="3600" dirty="0"/>
              <a:t>정규화 </a:t>
            </a:r>
            <a:r>
              <a:rPr lang="en-US" altLang="ko-KR" sz="3600" dirty="0"/>
              <a:t>(Normalization)</a:t>
            </a:r>
            <a:endParaRPr lang="ko-KR" altLang="en-US" sz="3600" dirty="0"/>
          </a:p>
        </p:txBody>
      </p:sp>
      <p:sp>
        <p:nvSpPr>
          <p:cNvPr id="147459" name="내용 개체 틀 2">
            <a:extLst>
              <a:ext uri="{FF2B5EF4-FFF2-40B4-BE49-F238E27FC236}">
                <a16:creationId xmlns:a16="http://schemas.microsoft.com/office/drawing/2014/main" id="{9FCCD532-D131-5848-A8E8-AF21C387A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928688"/>
            <a:ext cx="8856984" cy="5572125"/>
          </a:xfrm>
        </p:spPr>
        <p:txBody>
          <a:bodyPr/>
          <a:lstStyle/>
          <a:p>
            <a:r>
              <a:rPr lang="ko-KR" altLang="en-US" sz="2400" dirty="0"/>
              <a:t>정규화 실습</a:t>
            </a:r>
            <a:endParaRPr lang="en-US" altLang="ko-KR" sz="2400" dirty="0"/>
          </a:p>
        </p:txBody>
      </p:sp>
      <p:pic>
        <p:nvPicPr>
          <p:cNvPr id="147460" name="Picture 2">
            <a:extLst>
              <a:ext uri="{FF2B5EF4-FFF2-40B4-BE49-F238E27FC236}">
                <a16:creationId xmlns:a16="http://schemas.microsoft.com/office/drawing/2014/main" id="{C69B1F9C-EC83-4946-B9B6-223629BEF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" y="1500188"/>
            <a:ext cx="83581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8C18C-813B-5C44-A2BB-FF2307F9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4. </a:t>
            </a:r>
            <a:r>
              <a:rPr lang="ko-KR" altLang="en-US" sz="3600" dirty="0"/>
              <a:t>정규화 </a:t>
            </a:r>
            <a:r>
              <a:rPr lang="en-US" altLang="ko-KR" sz="3600" dirty="0"/>
              <a:t>(Normalization)</a:t>
            </a:r>
            <a:endParaRPr lang="ko-KR" altLang="en-US" sz="3600" dirty="0"/>
          </a:p>
        </p:txBody>
      </p:sp>
      <p:sp>
        <p:nvSpPr>
          <p:cNvPr id="148483" name="내용 개체 틀 2">
            <a:extLst>
              <a:ext uri="{FF2B5EF4-FFF2-40B4-BE49-F238E27FC236}">
                <a16:creationId xmlns:a16="http://schemas.microsoft.com/office/drawing/2014/main" id="{F3865089-9CC1-9C40-8883-C99C78B13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" y="909637"/>
            <a:ext cx="9144000" cy="5572125"/>
          </a:xfrm>
        </p:spPr>
        <p:txBody>
          <a:bodyPr/>
          <a:lstStyle/>
          <a:p>
            <a:r>
              <a:rPr lang="ko-KR" altLang="en-US" sz="2400" dirty="0"/>
              <a:t>정규화 실습 </a:t>
            </a:r>
            <a:r>
              <a:rPr lang="en-US" altLang="ko-KR" sz="2400" dirty="0"/>
              <a:t>– </a:t>
            </a:r>
            <a:r>
              <a:rPr lang="ko-KR" altLang="en-US" sz="2400" dirty="0"/>
              <a:t>제</a:t>
            </a:r>
            <a:r>
              <a:rPr lang="en-US" altLang="ko-KR" sz="2400" dirty="0"/>
              <a:t>1 </a:t>
            </a:r>
            <a:r>
              <a:rPr lang="ko-KR" altLang="en-US" sz="2400" dirty="0" err="1"/>
              <a:t>정규형</a:t>
            </a:r>
            <a:endParaRPr lang="en-US" altLang="ko-KR" sz="2400" dirty="0"/>
          </a:p>
        </p:txBody>
      </p:sp>
      <p:pic>
        <p:nvPicPr>
          <p:cNvPr id="148484" name="Picture 2">
            <a:extLst>
              <a:ext uri="{FF2B5EF4-FFF2-40B4-BE49-F238E27FC236}">
                <a16:creationId xmlns:a16="http://schemas.microsoft.com/office/drawing/2014/main" id="{07B6AF80-A94F-6B48-A430-A3287D649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" y="1533524"/>
            <a:ext cx="8897938" cy="455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37CA6-F3AC-4249-9A47-857EF5BD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4. </a:t>
            </a:r>
            <a:r>
              <a:rPr lang="ko-KR" altLang="en-US" sz="3600" dirty="0"/>
              <a:t>정규화 </a:t>
            </a:r>
            <a:r>
              <a:rPr lang="en-US" altLang="ko-KR" sz="3600" dirty="0"/>
              <a:t>(Normalization)</a:t>
            </a:r>
            <a:endParaRPr lang="ko-KR" altLang="en-US" sz="3600" dirty="0"/>
          </a:p>
        </p:txBody>
      </p:sp>
      <p:sp>
        <p:nvSpPr>
          <p:cNvPr id="149507" name="내용 개체 틀 2">
            <a:extLst>
              <a:ext uri="{FF2B5EF4-FFF2-40B4-BE49-F238E27FC236}">
                <a16:creationId xmlns:a16="http://schemas.microsoft.com/office/drawing/2014/main" id="{F8EDE4AA-25E8-E74F-8182-9F999FE6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8688"/>
            <a:ext cx="9144000" cy="5572125"/>
          </a:xfrm>
        </p:spPr>
        <p:txBody>
          <a:bodyPr/>
          <a:lstStyle/>
          <a:p>
            <a:r>
              <a:rPr lang="ko-KR" altLang="en-US" sz="2400" dirty="0"/>
              <a:t>정규화 실습 </a:t>
            </a:r>
            <a:r>
              <a:rPr lang="en-US" altLang="ko-KR" sz="2400" dirty="0"/>
              <a:t>– </a:t>
            </a:r>
            <a:r>
              <a:rPr lang="ko-KR" altLang="en-US" sz="2400" dirty="0"/>
              <a:t>제</a:t>
            </a:r>
            <a:r>
              <a:rPr lang="en-US" altLang="ko-KR" sz="2400" dirty="0"/>
              <a:t>2 </a:t>
            </a:r>
            <a:r>
              <a:rPr lang="ko-KR" altLang="en-US" sz="2400" dirty="0" err="1"/>
              <a:t>정규형</a:t>
            </a:r>
            <a:endParaRPr lang="en-US" altLang="ko-KR" sz="2400" dirty="0"/>
          </a:p>
        </p:txBody>
      </p:sp>
      <p:pic>
        <p:nvPicPr>
          <p:cNvPr id="149508" name="Picture 2">
            <a:extLst>
              <a:ext uri="{FF2B5EF4-FFF2-40B4-BE49-F238E27FC236}">
                <a16:creationId xmlns:a16="http://schemas.microsoft.com/office/drawing/2014/main" id="{1DFA4BEC-BA5B-BD48-BC2E-082CD1C54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" y="1821656"/>
            <a:ext cx="8742363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2FE4A39-3C7D-6741-ABB1-8D9F6052C06E}"/>
              </a:ext>
            </a:extLst>
          </p:cNvPr>
          <p:cNvSpPr/>
          <p:nvPr/>
        </p:nvSpPr>
        <p:spPr>
          <a:xfrm>
            <a:off x="6123322" y="1870845"/>
            <a:ext cx="500062" cy="102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49510" name="Picture 3">
            <a:extLst>
              <a:ext uri="{FF2B5EF4-FFF2-40B4-BE49-F238E27FC236}">
                <a16:creationId xmlns:a16="http://schemas.microsoft.com/office/drawing/2014/main" id="{3A070A74-4346-D244-BC23-82F63A0C9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994" y="4502151"/>
            <a:ext cx="4354512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5DE2102-804A-EF4A-871D-DCB49D4EF45E}"/>
              </a:ext>
            </a:extLst>
          </p:cNvPr>
          <p:cNvCxnSpPr/>
          <p:nvPr/>
        </p:nvCxnSpPr>
        <p:spPr>
          <a:xfrm rot="5400000" flipH="1" flipV="1">
            <a:off x="5893594" y="3750469"/>
            <a:ext cx="13589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4F933-BAD5-3844-8632-41604665C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4. </a:t>
            </a:r>
            <a:r>
              <a:rPr lang="ko-KR" altLang="en-US" sz="3600" dirty="0"/>
              <a:t>정규화 </a:t>
            </a:r>
            <a:r>
              <a:rPr lang="en-US" altLang="ko-KR" sz="3600" dirty="0"/>
              <a:t>(Normalization)</a:t>
            </a:r>
            <a:endParaRPr lang="ko-KR" altLang="en-US" sz="3600" dirty="0"/>
          </a:p>
        </p:txBody>
      </p:sp>
      <p:sp>
        <p:nvSpPr>
          <p:cNvPr id="150531" name="내용 개체 틀 2">
            <a:extLst>
              <a:ext uri="{FF2B5EF4-FFF2-40B4-BE49-F238E27FC236}">
                <a16:creationId xmlns:a16="http://schemas.microsoft.com/office/drawing/2014/main" id="{FDA0ECA4-959C-5D4A-811C-D72D6DA5B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572125"/>
          </a:xfrm>
        </p:spPr>
        <p:txBody>
          <a:bodyPr/>
          <a:lstStyle/>
          <a:p>
            <a:r>
              <a:rPr lang="ko-KR" altLang="en-US" sz="2400" dirty="0"/>
              <a:t>정규화 실습 </a:t>
            </a:r>
            <a:r>
              <a:rPr lang="en-US" altLang="ko-KR" sz="2400" dirty="0"/>
              <a:t>– </a:t>
            </a:r>
            <a:r>
              <a:rPr lang="ko-KR" altLang="en-US" sz="2400" dirty="0"/>
              <a:t>제</a:t>
            </a:r>
            <a:r>
              <a:rPr lang="en-US" altLang="ko-KR" sz="2400" dirty="0"/>
              <a:t>3 </a:t>
            </a:r>
            <a:r>
              <a:rPr lang="ko-KR" altLang="en-US" sz="2400" dirty="0" err="1"/>
              <a:t>정규형</a:t>
            </a:r>
            <a:endParaRPr lang="en-US" altLang="ko-KR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F834DB-6C06-6E42-822E-C4BFA16695D7}"/>
              </a:ext>
            </a:extLst>
          </p:cNvPr>
          <p:cNvSpPr/>
          <p:nvPr/>
        </p:nvSpPr>
        <p:spPr>
          <a:xfrm>
            <a:off x="6215063" y="1714500"/>
            <a:ext cx="500062" cy="1285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0533" name="Picture 2">
            <a:extLst>
              <a:ext uri="{FF2B5EF4-FFF2-40B4-BE49-F238E27FC236}">
                <a16:creationId xmlns:a16="http://schemas.microsoft.com/office/drawing/2014/main" id="{FF98929F-9C1D-A642-8F18-D6D737F0D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00188"/>
            <a:ext cx="88153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2D4EB-A04A-D948-BD5F-06EBCF89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5. </a:t>
            </a:r>
            <a:r>
              <a:rPr lang="ko-KR" altLang="en-US" sz="3600" dirty="0"/>
              <a:t>데이터 모델의 통합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77425-B4ED-0B4D-A98E-50D02253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08720"/>
            <a:ext cx="8100392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데이터 모델 통합의 목적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>
                <a:cs typeface="+mn-cs"/>
              </a:rPr>
              <a:t>복합적인 </a:t>
            </a:r>
            <a:r>
              <a:rPr lang="ko-KR" altLang="en-US" sz="2000" dirty="0" err="1">
                <a:cs typeface="+mn-cs"/>
              </a:rPr>
              <a:t>엔티티타입들을</a:t>
            </a:r>
            <a:r>
              <a:rPr lang="ko-KR" altLang="en-US" sz="2000" dirty="0">
                <a:cs typeface="+mn-cs"/>
              </a:rPr>
              <a:t> 정확하게 표현</a:t>
            </a:r>
            <a:endParaRPr lang="en-US" altLang="ko-KR" sz="2000" dirty="0">
              <a:cs typeface="+mn-cs"/>
            </a:endParaRPr>
          </a:p>
          <a:p>
            <a:pPr lvl="1">
              <a:defRPr/>
            </a:pPr>
            <a:r>
              <a:rPr lang="ko-KR" altLang="en-US" sz="2000" dirty="0">
                <a:cs typeface="+mn-cs"/>
              </a:rPr>
              <a:t>데이터의 </a:t>
            </a:r>
            <a:r>
              <a:rPr lang="ko-KR" altLang="en-US" sz="2000" dirty="0" err="1">
                <a:cs typeface="+mn-cs"/>
              </a:rPr>
              <a:t>중복성을</a:t>
            </a:r>
            <a:r>
              <a:rPr lang="ko-KR" altLang="en-US" sz="2000" dirty="0">
                <a:cs typeface="+mn-cs"/>
              </a:rPr>
              <a:t> 제거하여 자료의 이상현상을 없앤다</a:t>
            </a:r>
            <a:r>
              <a:rPr lang="en-US" altLang="ko-KR" sz="2000" dirty="0">
                <a:cs typeface="+mn-cs"/>
              </a:rPr>
              <a:t>.</a:t>
            </a:r>
          </a:p>
          <a:p>
            <a:pPr lvl="1">
              <a:defRPr/>
            </a:pPr>
            <a:r>
              <a:rPr lang="ko-KR" altLang="en-US" sz="2000" dirty="0" err="1">
                <a:cs typeface="+mn-cs"/>
              </a:rPr>
              <a:t>엔티티타입간의</a:t>
            </a:r>
            <a:r>
              <a:rPr lang="ko-KR" altLang="en-US" sz="2000" dirty="0">
                <a:cs typeface="+mn-cs"/>
              </a:rPr>
              <a:t> 관계의 불일치성을 해결</a:t>
            </a:r>
            <a:endParaRPr lang="en-US" altLang="ko-KR" sz="2000" dirty="0">
              <a:cs typeface="+mn-cs"/>
            </a:endParaRPr>
          </a:p>
          <a:p>
            <a:pPr lvl="1">
              <a:defRPr/>
            </a:pPr>
            <a:r>
              <a:rPr lang="ko-KR" altLang="en-US" sz="2000" dirty="0" err="1">
                <a:cs typeface="+mn-cs"/>
              </a:rPr>
              <a:t>엔티티타입간의</a:t>
            </a:r>
            <a:r>
              <a:rPr lang="ko-KR" altLang="en-US" sz="2000" dirty="0">
                <a:cs typeface="+mn-cs"/>
              </a:rPr>
              <a:t> 새로운 관계나 업무 규칙을 추가</a:t>
            </a:r>
            <a:endParaRPr lang="en-US" altLang="ko-KR" sz="2000" dirty="0">
              <a:cs typeface="+mn-cs"/>
            </a:endParaRPr>
          </a:p>
          <a:p>
            <a:pPr lvl="1">
              <a:defRPr/>
            </a:pPr>
            <a:endParaRPr lang="en-US" altLang="ko-KR" sz="2000" dirty="0">
              <a:cs typeface="+mn-cs"/>
            </a:endParaRPr>
          </a:p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비슷한 종류의 </a:t>
            </a:r>
            <a:r>
              <a:rPr lang="ko-KR" altLang="en-US" sz="2400" dirty="0" err="1"/>
              <a:t>엔티티타입</a:t>
            </a:r>
            <a:r>
              <a:rPr lang="ko-KR" altLang="en-US" sz="2400" dirty="0"/>
              <a:t> 통합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>
                <a:cs typeface="+mn-cs"/>
              </a:rPr>
              <a:t>동일한 </a:t>
            </a:r>
            <a:r>
              <a:rPr lang="ko-KR" altLang="en-US" sz="2000" dirty="0" err="1">
                <a:cs typeface="+mn-cs"/>
              </a:rPr>
              <a:t>기본키를</a:t>
            </a:r>
            <a:r>
              <a:rPr lang="ko-KR" altLang="en-US" sz="2000" dirty="0">
                <a:cs typeface="+mn-cs"/>
              </a:rPr>
              <a:t> 갖는 </a:t>
            </a:r>
            <a:r>
              <a:rPr lang="ko-KR" altLang="en-US" sz="2000" dirty="0" err="1">
                <a:cs typeface="+mn-cs"/>
              </a:rPr>
              <a:t>엔티티타입의</a:t>
            </a:r>
            <a:r>
              <a:rPr lang="ko-KR" altLang="en-US" sz="2000" dirty="0">
                <a:cs typeface="+mn-cs"/>
              </a:rPr>
              <a:t> 통합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38F2D-7C06-3546-9630-B18688B8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5. </a:t>
            </a:r>
            <a:r>
              <a:rPr lang="ko-KR" altLang="en-US" sz="3600" dirty="0"/>
              <a:t>데이터 모델의 통합</a:t>
            </a:r>
          </a:p>
        </p:txBody>
      </p:sp>
      <p:sp>
        <p:nvSpPr>
          <p:cNvPr id="152579" name="내용 개체 틀 2">
            <a:extLst>
              <a:ext uri="{FF2B5EF4-FFF2-40B4-BE49-F238E27FC236}">
                <a16:creationId xmlns:a16="http://schemas.microsoft.com/office/drawing/2014/main" id="{6684340B-1F9C-1348-9A9D-6DE1BBF9F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908720"/>
            <a:ext cx="8856984" cy="5572125"/>
          </a:xfrm>
        </p:spPr>
        <p:txBody>
          <a:bodyPr/>
          <a:lstStyle/>
          <a:p>
            <a:r>
              <a:rPr lang="ko-KR" altLang="en-US" sz="2400" dirty="0"/>
              <a:t>비슷한 종류의 </a:t>
            </a:r>
            <a:r>
              <a:rPr lang="ko-KR" altLang="en-US" sz="2400" dirty="0" err="1"/>
              <a:t>엔티티타입</a:t>
            </a:r>
            <a:r>
              <a:rPr lang="ko-KR" altLang="en-US" sz="2400" dirty="0"/>
              <a:t> 통합</a:t>
            </a:r>
            <a:endParaRPr lang="en-US" altLang="ko-KR" sz="2400" dirty="0"/>
          </a:p>
          <a:p>
            <a:pPr lvl="1"/>
            <a:r>
              <a:rPr lang="ko-KR" altLang="en-US" sz="2000" dirty="0" err="1"/>
              <a:t>기본키가</a:t>
            </a:r>
            <a:r>
              <a:rPr lang="ko-KR" altLang="en-US" sz="2000" dirty="0"/>
              <a:t> 서로간의 식별자가 될 수 있는 </a:t>
            </a:r>
            <a:r>
              <a:rPr lang="ko-KR" altLang="en-US" sz="2000" dirty="0" err="1"/>
              <a:t>엔티티의</a:t>
            </a:r>
            <a:r>
              <a:rPr lang="ko-KR" altLang="en-US" sz="2000" dirty="0"/>
              <a:t> 통합</a:t>
            </a:r>
            <a:endParaRPr lang="en-US" altLang="ko-KR" sz="2000" dirty="0"/>
          </a:p>
        </p:txBody>
      </p:sp>
      <p:pic>
        <p:nvPicPr>
          <p:cNvPr id="152580" name="Picture 2">
            <a:extLst>
              <a:ext uri="{FF2B5EF4-FFF2-40B4-BE49-F238E27FC236}">
                <a16:creationId xmlns:a16="http://schemas.microsoft.com/office/drawing/2014/main" id="{3F3699C4-27B1-EE47-BE4F-DA45569A1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928813"/>
            <a:ext cx="7643813" cy="476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4">
            <a:extLst>
              <a:ext uri="{FF2B5EF4-FFF2-40B4-BE49-F238E27FC236}">
                <a16:creationId xmlns:a16="http://schemas.microsoft.com/office/drawing/2014/main" id="{CC2B9587-3CF8-3644-96B3-06564596027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3712" y="1416050"/>
            <a:ext cx="9001125" cy="5357813"/>
          </a:xfrm>
        </p:spPr>
        <p:txBody>
          <a:bodyPr/>
          <a:lstStyle/>
          <a:p>
            <a:pPr marL="595313" indent="-514350" eaLnBrk="1" hangingPunct="1">
              <a:lnSpc>
                <a:spcPct val="150000"/>
              </a:lnSpc>
              <a:buFont typeface="Lucida Sans Unicode" panose="020B0602030504020204" pitchFamily="34" charset="0"/>
              <a:buAutoNum type="arabicPeriod" startAt="3"/>
            </a:pPr>
            <a:r>
              <a:rPr lang="ko-KR" altLang="en-US" sz="2400" dirty="0"/>
              <a:t>수집된 요구사항 정리</a:t>
            </a:r>
          </a:p>
          <a:p>
            <a:pPr marL="830263" lvl="1" indent="-438150" eaLnBrk="1" hangingPunct="1">
              <a:lnSpc>
                <a:spcPct val="150000"/>
              </a:lnSpc>
              <a:buFont typeface="시스템 서체"/>
              <a:buChar char="-"/>
            </a:pPr>
            <a:r>
              <a:rPr lang="ko-KR" altLang="en-US" sz="2000" dirty="0"/>
              <a:t>추상화 레벨에 맞는 정확한 용어 사용</a:t>
            </a:r>
          </a:p>
          <a:p>
            <a:pPr marL="830263" lvl="1" indent="-438150" eaLnBrk="1" hangingPunct="1">
              <a:lnSpc>
                <a:spcPct val="150000"/>
              </a:lnSpc>
              <a:buFont typeface="시스템 서체"/>
              <a:buChar char="-"/>
            </a:pPr>
            <a:r>
              <a:rPr lang="ko-KR" altLang="en-US" sz="2000" dirty="0"/>
              <a:t>일반적인 개념을 사용</a:t>
            </a:r>
            <a:r>
              <a:rPr lang="en-US" altLang="ko-KR" sz="2000" dirty="0"/>
              <a:t>(</a:t>
            </a:r>
            <a:r>
              <a:rPr lang="ko-KR" altLang="en-US" sz="2000" dirty="0"/>
              <a:t>필요이상의 구체적인 표현 제한</a:t>
            </a:r>
            <a:r>
              <a:rPr lang="en-US" altLang="ko-KR" sz="2000" dirty="0"/>
              <a:t>)</a:t>
            </a:r>
          </a:p>
          <a:p>
            <a:pPr marL="830263" lvl="1" indent="-438150" eaLnBrk="1" hangingPunct="1">
              <a:lnSpc>
                <a:spcPct val="150000"/>
              </a:lnSpc>
              <a:buFont typeface="시스템 서체"/>
              <a:buChar char="-"/>
            </a:pPr>
            <a:r>
              <a:rPr lang="ko-KR" altLang="en-US" sz="2000" dirty="0"/>
              <a:t>두리뭉실한 표현을 피한다</a:t>
            </a:r>
          </a:p>
          <a:p>
            <a:pPr marL="830263" lvl="1" indent="-438150" eaLnBrk="1" hangingPunct="1">
              <a:lnSpc>
                <a:spcPct val="150000"/>
              </a:lnSpc>
              <a:buFont typeface="시스템 서체"/>
              <a:buChar char="-"/>
            </a:pPr>
            <a:r>
              <a:rPr lang="ko-KR" altLang="en-US" sz="2000" dirty="0"/>
              <a:t>표준문장형태 사용</a:t>
            </a:r>
          </a:p>
          <a:p>
            <a:pPr marL="830263" lvl="1" indent="-438150" eaLnBrk="1" hangingPunct="1">
              <a:lnSpc>
                <a:spcPct val="150000"/>
              </a:lnSpc>
              <a:buFont typeface="시스템 서체"/>
              <a:buChar char="-"/>
            </a:pPr>
            <a:r>
              <a:rPr lang="ko-KR" altLang="en-US" sz="2000" dirty="0"/>
              <a:t>동음이의어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이음동의어</a:t>
            </a:r>
            <a:r>
              <a:rPr lang="ko-KR" altLang="en-US" sz="2000" dirty="0"/>
              <a:t> 여부 검사</a:t>
            </a:r>
          </a:p>
          <a:p>
            <a:pPr marL="830263" lvl="1" indent="-438150" eaLnBrk="1" hangingPunct="1">
              <a:lnSpc>
                <a:spcPct val="150000"/>
              </a:lnSpc>
              <a:buFont typeface="시스템 서체"/>
              <a:buChar char="-"/>
            </a:pPr>
            <a:r>
              <a:rPr lang="ko-KR" altLang="en-US" sz="2000" dirty="0" err="1"/>
              <a:t>용어간</a:t>
            </a:r>
            <a:r>
              <a:rPr lang="ko-KR" altLang="en-US" sz="2000" dirty="0"/>
              <a:t> 참조의 명확성</a:t>
            </a:r>
            <a:endParaRPr lang="en-US" altLang="ko-KR" sz="20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EBB9D3F-66DA-C349-83DA-09F0352043A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7858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3. </a:t>
            </a:r>
            <a:r>
              <a:rPr lang="ko-KR" altLang="en-US" sz="36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요구사항 분석은 어떻게</a:t>
            </a:r>
            <a:r>
              <a:rPr lang="en-US" altLang="ko-KR" sz="36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?</a:t>
            </a:r>
            <a:endParaRPr lang="ko-KR" altLang="en-US" sz="3600" kern="1200" dirty="0">
              <a:solidFill>
                <a:schemeClr val="tx2">
                  <a:satMod val="130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23555" name="슬라이드 번호 개체 틀 5">
            <a:extLst>
              <a:ext uri="{FF2B5EF4-FFF2-40B4-BE49-F238E27FC236}">
                <a16:creationId xmlns:a16="http://schemas.microsoft.com/office/drawing/2014/main" id="{AF331BEE-4CAF-6945-90D0-D8DD4E362AAF}"/>
              </a:ext>
            </a:extLst>
          </p:cNvPr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latinLnBrk="0" hangingPunct="1"/>
            <a:fld id="{2F272207-17F6-224D-B32B-3FE5B7AABF75}" type="slidenum">
              <a:rPr kumimoji="0" lang="ko-KR" altLang="en-US" sz="1000"/>
              <a:pPr algn="r" eaLnBrk="1" latinLnBrk="0" hangingPunct="1"/>
              <a:t>14</a:t>
            </a:fld>
            <a:endParaRPr kumimoji="0" lang="en-US" altLang="ko-KR" sz="100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6A1DD-BA27-B241-A8E9-D0CF559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5. </a:t>
            </a:r>
            <a:r>
              <a:rPr lang="ko-KR" altLang="en-US" sz="3600" dirty="0"/>
              <a:t>데이터 모델의 통합</a:t>
            </a:r>
          </a:p>
        </p:txBody>
      </p:sp>
      <p:sp>
        <p:nvSpPr>
          <p:cNvPr id="153603" name="내용 개체 틀 2">
            <a:extLst>
              <a:ext uri="{FF2B5EF4-FFF2-40B4-BE49-F238E27FC236}">
                <a16:creationId xmlns:a16="http://schemas.microsoft.com/office/drawing/2014/main" id="{1374ABF2-9178-7146-B134-0597DB810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2696"/>
            <a:ext cx="8784976" cy="5572125"/>
          </a:xfrm>
        </p:spPr>
        <p:txBody>
          <a:bodyPr/>
          <a:lstStyle/>
          <a:p>
            <a:r>
              <a:rPr lang="ko-KR" altLang="en-US" sz="2400" dirty="0"/>
              <a:t>비슷한 종류의 </a:t>
            </a:r>
            <a:r>
              <a:rPr lang="ko-KR" altLang="en-US" sz="2400" dirty="0" err="1"/>
              <a:t>엔티티타입</a:t>
            </a:r>
            <a:r>
              <a:rPr lang="ko-KR" altLang="en-US" sz="2400" dirty="0"/>
              <a:t> 통합</a:t>
            </a:r>
            <a:endParaRPr lang="en-US" altLang="ko-KR" sz="2400" dirty="0"/>
          </a:p>
          <a:p>
            <a:pPr lvl="1"/>
            <a:r>
              <a:rPr lang="ko-KR" altLang="en-US" sz="2000" dirty="0" err="1"/>
              <a:t>기본키가</a:t>
            </a:r>
            <a:r>
              <a:rPr lang="ko-KR" altLang="en-US" sz="2000" dirty="0"/>
              <a:t> 서로간의 식별자가 될 수 있는 </a:t>
            </a:r>
            <a:r>
              <a:rPr lang="ko-KR" altLang="en-US" sz="2000" dirty="0" err="1"/>
              <a:t>엔티티의</a:t>
            </a:r>
            <a:r>
              <a:rPr lang="ko-KR" altLang="en-US" sz="2000" dirty="0"/>
              <a:t> 통합</a:t>
            </a:r>
            <a:endParaRPr lang="en-US" altLang="ko-KR" sz="2000" dirty="0"/>
          </a:p>
        </p:txBody>
      </p:sp>
      <p:pic>
        <p:nvPicPr>
          <p:cNvPr id="153604" name="Picture 2">
            <a:extLst>
              <a:ext uri="{FF2B5EF4-FFF2-40B4-BE49-F238E27FC236}">
                <a16:creationId xmlns:a16="http://schemas.microsoft.com/office/drawing/2014/main" id="{32C151A7-1006-0141-AB2F-0290B70A2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556793"/>
            <a:ext cx="8125766" cy="506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24F74-A873-884E-A0DC-CD35346F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5. </a:t>
            </a:r>
            <a:r>
              <a:rPr lang="ko-KR" altLang="en-US" sz="3600" dirty="0"/>
              <a:t>데이터 모델의 통합</a:t>
            </a:r>
          </a:p>
        </p:txBody>
      </p:sp>
      <p:sp>
        <p:nvSpPr>
          <p:cNvPr id="154627" name="내용 개체 틀 2">
            <a:extLst>
              <a:ext uri="{FF2B5EF4-FFF2-40B4-BE49-F238E27FC236}">
                <a16:creationId xmlns:a16="http://schemas.microsoft.com/office/drawing/2014/main" id="{06587557-277D-6B49-B7FA-7A439C28B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8688"/>
            <a:ext cx="9144000" cy="5572125"/>
          </a:xfrm>
        </p:spPr>
        <p:txBody>
          <a:bodyPr/>
          <a:lstStyle/>
          <a:p>
            <a:r>
              <a:rPr lang="ko-KR" altLang="en-US" sz="2400" dirty="0"/>
              <a:t>관계가 다른 </a:t>
            </a:r>
            <a:r>
              <a:rPr lang="ko-KR" altLang="en-US" sz="2400" dirty="0" err="1"/>
              <a:t>엔티티타입</a:t>
            </a:r>
            <a:r>
              <a:rPr lang="ko-KR" altLang="en-US" sz="2400" dirty="0"/>
              <a:t> 통합</a:t>
            </a:r>
            <a:endParaRPr lang="en-US" altLang="ko-KR" sz="2400" dirty="0"/>
          </a:p>
        </p:txBody>
      </p:sp>
      <p:pic>
        <p:nvPicPr>
          <p:cNvPr id="154628" name="Picture 4">
            <a:extLst>
              <a:ext uri="{FF2B5EF4-FFF2-40B4-BE49-F238E27FC236}">
                <a16:creationId xmlns:a16="http://schemas.microsoft.com/office/drawing/2014/main" id="{C4C8C04F-B43F-B043-A3BE-9B171A9F6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28800"/>
            <a:ext cx="87630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97B72-CA41-2E42-8BDD-BA9BABE2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5. </a:t>
            </a:r>
            <a:r>
              <a:rPr lang="ko-KR" altLang="en-US" sz="3600" dirty="0"/>
              <a:t>데이터 모델의 통합</a:t>
            </a:r>
          </a:p>
        </p:txBody>
      </p:sp>
      <p:sp>
        <p:nvSpPr>
          <p:cNvPr id="155651" name="내용 개체 틀 2">
            <a:extLst>
              <a:ext uri="{FF2B5EF4-FFF2-40B4-BE49-F238E27FC236}">
                <a16:creationId xmlns:a16="http://schemas.microsoft.com/office/drawing/2014/main" id="{0AB1C00E-09DB-0149-909F-5E1DC7EFB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5572125"/>
          </a:xfrm>
        </p:spPr>
        <p:txBody>
          <a:bodyPr/>
          <a:lstStyle/>
          <a:p>
            <a:r>
              <a:rPr lang="ko-KR" altLang="en-US" sz="2400" dirty="0"/>
              <a:t>속성과 속성에 관련된 업무 규칙을 통합</a:t>
            </a:r>
            <a:endParaRPr lang="en-US" altLang="ko-KR" sz="2400" dirty="0"/>
          </a:p>
        </p:txBody>
      </p:sp>
      <p:pic>
        <p:nvPicPr>
          <p:cNvPr id="155652" name="Picture 2">
            <a:extLst>
              <a:ext uri="{FF2B5EF4-FFF2-40B4-BE49-F238E27FC236}">
                <a16:creationId xmlns:a16="http://schemas.microsoft.com/office/drawing/2014/main" id="{1035ECFA-3CF0-4849-9444-07A541050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67880"/>
            <a:ext cx="6143625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291C0-C68F-C64F-94AF-2C638D3C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5. </a:t>
            </a:r>
            <a:r>
              <a:rPr lang="ko-KR" altLang="en-US" sz="3600" dirty="0"/>
              <a:t>데이터 모델의 통합</a:t>
            </a:r>
          </a:p>
        </p:txBody>
      </p:sp>
      <p:sp>
        <p:nvSpPr>
          <p:cNvPr id="156675" name="내용 개체 틀 2">
            <a:extLst>
              <a:ext uri="{FF2B5EF4-FFF2-40B4-BE49-F238E27FC236}">
                <a16:creationId xmlns:a16="http://schemas.microsoft.com/office/drawing/2014/main" id="{F0010C6D-F87E-5F4C-B8A1-AE1287DC4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8688"/>
            <a:ext cx="9144000" cy="5572125"/>
          </a:xfrm>
        </p:spPr>
        <p:txBody>
          <a:bodyPr/>
          <a:lstStyle/>
          <a:p>
            <a:r>
              <a:rPr lang="en-US" altLang="ko-KR" sz="2400" dirty="0"/>
              <a:t>ERD</a:t>
            </a:r>
            <a:r>
              <a:rPr lang="ko-KR" altLang="en-US" sz="2400" dirty="0"/>
              <a:t>을 테이블로 변환 </a:t>
            </a:r>
            <a:r>
              <a:rPr lang="en-US" altLang="ko-KR" sz="2400" dirty="0"/>
              <a:t>- 1 : N, N : 1</a:t>
            </a:r>
            <a:r>
              <a:rPr lang="ko-KR" altLang="en-US" sz="2400" dirty="0"/>
              <a:t>의 관계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156676" name="Picture 2">
            <a:extLst>
              <a:ext uri="{FF2B5EF4-FFF2-40B4-BE49-F238E27FC236}">
                <a16:creationId xmlns:a16="http://schemas.microsoft.com/office/drawing/2014/main" id="{0D427AC7-9B08-0E4F-AA97-F78FB5E7E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938"/>
            <a:ext cx="9031288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AA3E8-89C7-ED4D-80EC-5B332961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5. </a:t>
            </a:r>
            <a:r>
              <a:rPr lang="ko-KR" altLang="en-US" sz="3600" dirty="0"/>
              <a:t>데이터 모델의 통합</a:t>
            </a:r>
          </a:p>
        </p:txBody>
      </p:sp>
      <p:sp>
        <p:nvSpPr>
          <p:cNvPr id="157699" name="내용 개체 틀 2">
            <a:extLst>
              <a:ext uri="{FF2B5EF4-FFF2-40B4-BE49-F238E27FC236}">
                <a16:creationId xmlns:a16="http://schemas.microsoft.com/office/drawing/2014/main" id="{76BD7D66-EF9B-324D-A10F-0648C927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8688"/>
            <a:ext cx="9144000" cy="5572125"/>
          </a:xfrm>
        </p:spPr>
        <p:txBody>
          <a:bodyPr/>
          <a:lstStyle/>
          <a:p>
            <a:r>
              <a:rPr lang="en-US" altLang="ko-KR" sz="2400" dirty="0"/>
              <a:t>ERD</a:t>
            </a:r>
            <a:r>
              <a:rPr lang="ko-KR" altLang="en-US" sz="2400" dirty="0"/>
              <a:t>을 테이블로 변환 </a:t>
            </a:r>
            <a:r>
              <a:rPr lang="en-US" altLang="ko-KR" sz="2400" dirty="0"/>
              <a:t>- 1 : 1</a:t>
            </a:r>
            <a:r>
              <a:rPr lang="ko-KR" altLang="en-US" sz="2400" dirty="0"/>
              <a:t>의 관계</a:t>
            </a:r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157700" name="Picture 2">
            <a:extLst>
              <a:ext uri="{FF2B5EF4-FFF2-40B4-BE49-F238E27FC236}">
                <a16:creationId xmlns:a16="http://schemas.microsoft.com/office/drawing/2014/main" id="{0D8D94CD-098A-D449-B2C1-86AD124FC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836266" cy="4593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D859-6DC3-4746-BE5E-369302691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5. </a:t>
            </a:r>
            <a:r>
              <a:rPr lang="ko-KR" altLang="en-US" sz="3600" dirty="0"/>
              <a:t>데이터 모델의 통합</a:t>
            </a:r>
          </a:p>
        </p:txBody>
      </p:sp>
      <p:sp>
        <p:nvSpPr>
          <p:cNvPr id="158723" name="내용 개체 틀 2">
            <a:extLst>
              <a:ext uri="{FF2B5EF4-FFF2-40B4-BE49-F238E27FC236}">
                <a16:creationId xmlns:a16="http://schemas.microsoft.com/office/drawing/2014/main" id="{E45C22C1-FEE0-C446-AE7E-CEF1606D8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572125"/>
          </a:xfrm>
        </p:spPr>
        <p:txBody>
          <a:bodyPr/>
          <a:lstStyle/>
          <a:p>
            <a:r>
              <a:rPr lang="en-US" altLang="ko-KR" sz="2400" dirty="0"/>
              <a:t>ERD</a:t>
            </a:r>
            <a:r>
              <a:rPr lang="ko-KR" altLang="en-US" sz="2400" dirty="0"/>
              <a:t>을 테이블로 변환 </a:t>
            </a:r>
            <a:r>
              <a:rPr lang="en-US" altLang="ko-KR" sz="2400" dirty="0"/>
              <a:t>- 1 : 1</a:t>
            </a:r>
            <a:r>
              <a:rPr lang="ko-KR" altLang="en-US" sz="2400" dirty="0"/>
              <a:t>의 관계</a:t>
            </a:r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158724" name="Picture 2">
            <a:extLst>
              <a:ext uri="{FF2B5EF4-FFF2-40B4-BE49-F238E27FC236}">
                <a16:creationId xmlns:a16="http://schemas.microsoft.com/office/drawing/2014/main" id="{A9F5B6AE-96DD-BB44-B7BD-B35F0DF6D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5"/>
            <a:ext cx="8630876" cy="499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E4B6D-5A7F-CD4E-8239-1D6D07B72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5. </a:t>
            </a:r>
            <a:r>
              <a:rPr lang="ko-KR" altLang="en-US" sz="3600" dirty="0"/>
              <a:t>데이터 모델의 통합</a:t>
            </a:r>
          </a:p>
        </p:txBody>
      </p:sp>
      <p:sp>
        <p:nvSpPr>
          <p:cNvPr id="159747" name="내용 개체 틀 2">
            <a:extLst>
              <a:ext uri="{FF2B5EF4-FFF2-40B4-BE49-F238E27FC236}">
                <a16:creationId xmlns:a16="http://schemas.microsoft.com/office/drawing/2014/main" id="{F4661074-73FF-BC4D-9F79-1A0700451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572125"/>
          </a:xfrm>
        </p:spPr>
        <p:txBody>
          <a:bodyPr/>
          <a:lstStyle/>
          <a:p>
            <a:r>
              <a:rPr lang="en-US" altLang="ko-KR" sz="2400" dirty="0"/>
              <a:t>ERD</a:t>
            </a:r>
            <a:r>
              <a:rPr lang="ko-KR" altLang="en-US" sz="2400" dirty="0"/>
              <a:t>을 테이블로 변환 </a:t>
            </a:r>
            <a:r>
              <a:rPr lang="en-US" altLang="ko-KR" sz="2400" dirty="0"/>
              <a:t>- M : M</a:t>
            </a:r>
            <a:r>
              <a:rPr lang="ko-KR" altLang="en-US" sz="2400" dirty="0"/>
              <a:t>의 관계</a:t>
            </a:r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159748" name="Picture 2">
            <a:extLst>
              <a:ext uri="{FF2B5EF4-FFF2-40B4-BE49-F238E27FC236}">
                <a16:creationId xmlns:a16="http://schemas.microsoft.com/office/drawing/2014/main" id="{B46C7F79-90AE-034F-9FB9-4C14A69E4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357313"/>
            <a:ext cx="87788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C4D27-659A-534E-B917-7AEBD708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5. </a:t>
            </a:r>
            <a:r>
              <a:rPr lang="ko-KR" altLang="en-US" sz="3600" dirty="0"/>
              <a:t>데이터 모델의 통합</a:t>
            </a:r>
          </a:p>
        </p:txBody>
      </p:sp>
      <p:sp>
        <p:nvSpPr>
          <p:cNvPr id="160771" name="내용 개체 틀 2">
            <a:extLst>
              <a:ext uri="{FF2B5EF4-FFF2-40B4-BE49-F238E27FC236}">
                <a16:creationId xmlns:a16="http://schemas.microsoft.com/office/drawing/2014/main" id="{B2056EC2-A9B9-A042-9AEA-58B51B55E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8688"/>
            <a:ext cx="9144000" cy="5572125"/>
          </a:xfrm>
        </p:spPr>
        <p:txBody>
          <a:bodyPr/>
          <a:lstStyle/>
          <a:p>
            <a:r>
              <a:rPr lang="en-US" altLang="ko-KR" sz="2400" dirty="0"/>
              <a:t>ERD</a:t>
            </a:r>
            <a:r>
              <a:rPr lang="ko-KR" altLang="en-US" sz="2400" dirty="0"/>
              <a:t>을 테이블로 변환 </a:t>
            </a:r>
            <a:r>
              <a:rPr lang="en-US" altLang="ko-KR" sz="2400" dirty="0"/>
              <a:t>- </a:t>
            </a:r>
            <a:r>
              <a:rPr lang="ko-KR" altLang="en-US" sz="2400" dirty="0"/>
              <a:t>다중 값 속성을 추가의 테이블로 변환</a:t>
            </a:r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160772" name="Picture 2">
            <a:extLst>
              <a:ext uri="{FF2B5EF4-FFF2-40B4-BE49-F238E27FC236}">
                <a16:creationId xmlns:a16="http://schemas.microsoft.com/office/drawing/2014/main" id="{C1804EF7-5C9F-4A4D-A331-8581C52C8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1700808"/>
            <a:ext cx="841057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29AFB-AE62-EB46-904B-66B457DB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3600" dirty="0"/>
              <a:t>6. ERD</a:t>
            </a:r>
            <a:r>
              <a:rPr lang="ko-KR" altLang="en-US" sz="3600" dirty="0"/>
              <a:t>를 테이블로 변환하기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809180-B3BC-C04B-8357-C8347882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215172"/>
            <a:ext cx="8496944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개념적 설계 단계에서 도출한 </a:t>
            </a:r>
            <a:r>
              <a:rPr lang="en-US" altLang="ko-KR" sz="2400" dirty="0"/>
              <a:t>ERD</a:t>
            </a:r>
            <a:r>
              <a:rPr lang="ko-KR" altLang="en-US" sz="2400" dirty="0"/>
              <a:t>을 테이블로 변환하기 </a:t>
            </a:r>
            <a:endParaRPr lang="en-US" altLang="ko-KR" sz="2400" dirty="0"/>
          </a:p>
          <a:p>
            <a:pPr lvl="1">
              <a:lnSpc>
                <a:spcPct val="150000"/>
              </a:lnSpc>
              <a:defRPr/>
            </a:pPr>
            <a:r>
              <a:rPr lang="en-US" altLang="ko-KR" sz="2000" dirty="0">
                <a:cs typeface="+mn-cs"/>
              </a:rPr>
              <a:t>M:M </a:t>
            </a:r>
            <a:r>
              <a:rPr lang="ko-KR" altLang="en-US" sz="2000" dirty="0">
                <a:cs typeface="+mn-cs"/>
              </a:rPr>
              <a:t>관계를 해결</a:t>
            </a:r>
            <a:endParaRPr lang="en-US" altLang="ko-KR" sz="2000" dirty="0"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cs typeface="+mn-cs"/>
              </a:rPr>
              <a:t>일반화 관계와 서브 관계를 해결</a:t>
            </a:r>
            <a:endParaRPr lang="en-US" altLang="ko-KR" sz="2000" dirty="0"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/>
              <a:t>데이터모델의 통합을 고려</a:t>
            </a:r>
            <a:endParaRPr lang="en-US" altLang="ko-KR" sz="2000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/>
              <a:t>정규화에 위배되는 속성이 있는지 확인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808EFDDE-A501-EA4B-BD47-1EED2906105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3318" y="188640"/>
            <a:ext cx="8229600" cy="79208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3200" dirty="0"/>
              <a:t>Chap10. </a:t>
            </a:r>
            <a:r>
              <a:rPr lang="ko-KR" altLang="en-US" sz="3200" dirty="0"/>
              <a:t>성능을 고려한 데이터베이스 설계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83513707-A97E-8446-B676-771334972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pPr marL="623887" indent="-514350">
              <a:buFont typeface="+mj-lt"/>
              <a:buAutoNum type="arabicPeriod"/>
              <a:defRPr/>
            </a:pPr>
            <a:r>
              <a:rPr lang="ko-KR" altLang="en-US" sz="2400" dirty="0"/>
              <a:t>성능 향상을 위한 테이블 구조 재정의 고려사항</a:t>
            </a:r>
            <a:endParaRPr lang="en-US" altLang="ko-KR" sz="2400" dirty="0"/>
          </a:p>
          <a:p>
            <a:pPr marL="623888" indent="-514350">
              <a:buFont typeface="Wingdings 3" pitchFamily="18" charset="2"/>
              <a:buAutoNum type="arabicPeriod"/>
              <a:defRPr/>
            </a:pPr>
            <a:r>
              <a:rPr lang="ko-KR" altLang="en-US" sz="2400" dirty="0"/>
              <a:t>중복 데이터를 추가한 테이블 구조 재정의</a:t>
            </a:r>
            <a:endParaRPr lang="en-US" altLang="ko-KR" sz="2400" dirty="0"/>
          </a:p>
          <a:p>
            <a:pPr marL="623888" indent="-514350">
              <a:buFont typeface="Wingdings 3" pitchFamily="18" charset="2"/>
              <a:buAutoNum type="arabicPeriod"/>
              <a:defRPr/>
            </a:pPr>
            <a:r>
              <a:rPr lang="ko-KR" altLang="en-US" sz="2400" dirty="0"/>
              <a:t>집계 데이터를 추가한 테이블 구조 재정의</a:t>
            </a:r>
            <a:endParaRPr lang="en-US" altLang="ko-KR" sz="2400" dirty="0"/>
          </a:p>
          <a:p>
            <a:pPr marL="623888" indent="-514350">
              <a:buFont typeface="Wingdings 3" pitchFamily="18" charset="2"/>
              <a:buAutoNum type="arabicPeriod"/>
              <a:defRPr/>
            </a:pPr>
            <a:r>
              <a:rPr lang="ko-KR" altLang="en-US" sz="2400" dirty="0"/>
              <a:t>성능을 고려한 </a:t>
            </a:r>
            <a:r>
              <a:rPr lang="en-US" altLang="ko-KR" sz="2400" dirty="0"/>
              <a:t>ERD </a:t>
            </a:r>
            <a:r>
              <a:rPr lang="ko-KR" altLang="en-US" sz="2400" dirty="0"/>
              <a:t>재조정 실습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4">
            <a:extLst>
              <a:ext uri="{FF2B5EF4-FFF2-40B4-BE49-F238E27FC236}">
                <a16:creationId xmlns:a16="http://schemas.microsoft.com/office/drawing/2014/main" id="{0979CBCD-7613-E549-AA35-E73DF0F701A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-29925" y="1460501"/>
            <a:ext cx="9013825" cy="4948237"/>
          </a:xfrm>
        </p:spPr>
        <p:txBody>
          <a:bodyPr>
            <a:normAutofit fontScale="92500"/>
          </a:bodyPr>
          <a:lstStyle/>
          <a:p>
            <a:pPr marL="595313" indent="-514350">
              <a:buFont typeface="Wingdings 3" pitchFamily="2" charset="2"/>
              <a:buNone/>
            </a:pPr>
            <a:r>
              <a:rPr lang="ko-KR" altLang="en-US" sz="2400" dirty="0"/>
              <a:t>대학에서 학생과 교수에 관한 데이터를 표현하고자 한다</a:t>
            </a:r>
            <a:r>
              <a:rPr lang="en-US" altLang="ko-KR" sz="2400" dirty="0"/>
              <a:t>.</a:t>
            </a:r>
          </a:p>
          <a:p>
            <a:pPr marL="595313" indent="-514350">
              <a:buFont typeface="Wingdings 3" pitchFamily="2" charset="2"/>
              <a:buNone/>
            </a:pPr>
            <a:r>
              <a:rPr lang="ko-KR" altLang="en-US" sz="2400" dirty="0"/>
              <a:t>학생에 대해서는 성명과 나이</a:t>
            </a:r>
            <a:r>
              <a:rPr lang="en-US" altLang="ko-KR" sz="2400" dirty="0"/>
              <a:t>, </a:t>
            </a:r>
            <a:r>
              <a:rPr lang="ko-KR" altLang="en-US" sz="2400" dirty="0"/>
              <a:t>성별</a:t>
            </a:r>
            <a:r>
              <a:rPr lang="en-US" altLang="ko-KR" sz="2400" dirty="0"/>
              <a:t>, </a:t>
            </a:r>
            <a:r>
              <a:rPr lang="ko-KR" altLang="en-US" sz="2400" dirty="0"/>
              <a:t>출생지</a:t>
            </a:r>
            <a:r>
              <a:rPr lang="en-US" altLang="ko-KR" sz="2400" dirty="0"/>
              <a:t>, </a:t>
            </a:r>
            <a:r>
              <a:rPr lang="ko-KR" altLang="en-US" sz="2400" dirty="0"/>
              <a:t>거주지 등을 나타낸다</a:t>
            </a:r>
            <a:r>
              <a:rPr lang="en-US" altLang="ko-KR" sz="2400" dirty="0"/>
              <a:t>.   </a:t>
            </a:r>
          </a:p>
          <a:p>
            <a:pPr marL="595313" indent="-514350">
              <a:buFont typeface="Wingdings 3" pitchFamily="2" charset="2"/>
              <a:buNone/>
            </a:pPr>
            <a:r>
              <a:rPr lang="ko-KR" altLang="en-US" sz="2400" dirty="0"/>
              <a:t>또한 이수 과목에 대한 정보</a:t>
            </a:r>
            <a:r>
              <a:rPr lang="en-US" altLang="ko-KR" sz="2400" dirty="0"/>
              <a:t>, </a:t>
            </a:r>
            <a:r>
              <a:rPr lang="ko-KR" altLang="en-US" sz="2400" dirty="0"/>
              <a:t>즉 과목 이름</a:t>
            </a:r>
            <a:r>
              <a:rPr lang="en-US" altLang="ko-KR" sz="2400" dirty="0"/>
              <a:t>, </a:t>
            </a:r>
            <a:r>
              <a:rPr lang="ko-KR" altLang="en-US" sz="2400" dirty="0"/>
              <a:t>과목 코드</a:t>
            </a:r>
            <a:r>
              <a:rPr lang="en-US" altLang="ko-KR" sz="2400" dirty="0"/>
              <a:t>, </a:t>
            </a:r>
            <a:r>
              <a:rPr lang="ko-KR" altLang="en-US" sz="2400" dirty="0"/>
              <a:t>교수</a:t>
            </a:r>
            <a:r>
              <a:rPr lang="en-US" altLang="ko-KR" sz="2400" dirty="0"/>
              <a:t>,</a:t>
            </a:r>
            <a:r>
              <a:rPr lang="ko-KR" altLang="en-US" sz="2400" dirty="0"/>
              <a:t>학점</a:t>
            </a:r>
            <a:r>
              <a:rPr lang="en-US" altLang="ko-KR" sz="2400" dirty="0"/>
              <a:t>, </a:t>
            </a:r>
          </a:p>
          <a:p>
            <a:pPr marL="595313" indent="-514350">
              <a:buFont typeface="Wingdings 3" pitchFamily="2" charset="2"/>
              <a:buNone/>
            </a:pPr>
            <a:r>
              <a:rPr lang="ko-KR" altLang="en-US" sz="2400" dirty="0"/>
              <a:t>일자 등도 나타낸다</a:t>
            </a:r>
            <a:r>
              <a:rPr lang="en-US" altLang="ko-KR" sz="2400" dirty="0"/>
              <a:t>.  </a:t>
            </a:r>
          </a:p>
          <a:p>
            <a:pPr marL="595313" indent="-514350">
              <a:buFont typeface="Wingdings 3" pitchFamily="2" charset="2"/>
              <a:buNone/>
            </a:pPr>
            <a:r>
              <a:rPr lang="ko-KR" altLang="en-US" sz="2400" dirty="0"/>
              <a:t>그뿐만 아니라 현재 수강하고 있는 과목과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요일별로</a:t>
            </a:r>
            <a:r>
              <a:rPr lang="ko-KR" altLang="en-US" sz="2400" dirty="0"/>
              <a:t> 과목에 대한</a:t>
            </a:r>
            <a:endParaRPr lang="en-US" altLang="ko-KR" sz="2400" dirty="0"/>
          </a:p>
          <a:p>
            <a:pPr marL="595313" indent="-514350">
              <a:buFont typeface="Wingdings 3" pitchFamily="2" charset="2"/>
              <a:buNone/>
            </a:pPr>
            <a:r>
              <a:rPr lang="ko-KR" altLang="en-US" sz="2400" dirty="0"/>
              <a:t>장소와 시간도 나타낸다</a:t>
            </a:r>
            <a:r>
              <a:rPr lang="en-US" altLang="ko-KR" sz="2400" dirty="0"/>
              <a:t>. </a:t>
            </a:r>
          </a:p>
          <a:p>
            <a:pPr marL="595313" indent="-514350">
              <a:buFont typeface="Wingdings 3" pitchFamily="2" charset="2"/>
              <a:buNone/>
            </a:pPr>
            <a:r>
              <a:rPr lang="ko-KR" altLang="en-US" sz="2400" dirty="0"/>
              <a:t>대학원생에 대해서는</a:t>
            </a:r>
            <a:r>
              <a:rPr lang="en-US" altLang="ko-KR" sz="2400" dirty="0"/>
              <a:t> </a:t>
            </a:r>
            <a:r>
              <a:rPr lang="ko-KR" altLang="en-US" sz="2400" dirty="0"/>
              <a:t>지도교수의 이름과 지난해 취득한 총 </a:t>
            </a:r>
            <a:r>
              <a:rPr lang="ko-KR" altLang="en-US" sz="2400" dirty="0" err="1"/>
              <a:t>학점수를</a:t>
            </a:r>
            <a:endParaRPr lang="en-US" altLang="ko-KR" sz="2400" dirty="0"/>
          </a:p>
          <a:p>
            <a:pPr marL="595313" indent="-514350">
              <a:buFont typeface="Wingdings 3" pitchFamily="2" charset="2"/>
              <a:buNone/>
            </a:pPr>
            <a:r>
              <a:rPr lang="ko-KR" altLang="en-US" sz="2400" dirty="0"/>
              <a:t>나타내고</a:t>
            </a:r>
            <a:r>
              <a:rPr lang="en-US" altLang="ko-KR" sz="2400" dirty="0"/>
              <a:t>, </a:t>
            </a:r>
            <a:r>
              <a:rPr lang="ko-KR" altLang="en-US" sz="2400" dirty="0"/>
              <a:t>특히 박사과정 학생에 대해서는 논문의 제목과 연구 영역을</a:t>
            </a:r>
            <a:endParaRPr lang="en-US" altLang="ko-KR" sz="2400" dirty="0"/>
          </a:p>
          <a:p>
            <a:pPr marL="595313" indent="-514350">
              <a:buFont typeface="Wingdings 3" pitchFamily="2" charset="2"/>
              <a:buNone/>
            </a:pPr>
            <a:r>
              <a:rPr lang="ko-KR" altLang="en-US" sz="2400" dirty="0"/>
              <a:t>나타낸다</a:t>
            </a:r>
            <a:r>
              <a:rPr lang="en-US" altLang="ko-KR" sz="2400" dirty="0"/>
              <a:t>. </a:t>
            </a:r>
          </a:p>
          <a:p>
            <a:pPr marL="595313" indent="-514350">
              <a:buFont typeface="Wingdings 3" pitchFamily="2" charset="2"/>
              <a:buNone/>
            </a:pPr>
            <a:r>
              <a:rPr lang="ko-KR" altLang="en-US" sz="2400" dirty="0"/>
              <a:t>선생님에 대해서는 성명</a:t>
            </a:r>
            <a:r>
              <a:rPr lang="en-US" altLang="ko-KR" sz="2400" dirty="0"/>
              <a:t>, </a:t>
            </a:r>
            <a:r>
              <a:rPr lang="ko-KR" altLang="en-US" sz="2400" dirty="0"/>
              <a:t>나이</a:t>
            </a:r>
            <a:r>
              <a:rPr lang="en-US" altLang="ko-KR" sz="2400" dirty="0"/>
              <a:t>, </a:t>
            </a:r>
            <a:r>
              <a:rPr lang="ko-KR" altLang="en-US" sz="2400" dirty="0"/>
              <a:t>출생지</a:t>
            </a:r>
            <a:r>
              <a:rPr lang="en-US" altLang="ko-KR" sz="2400" dirty="0"/>
              <a:t>, </a:t>
            </a:r>
            <a:r>
              <a:rPr lang="ko-KR" altLang="en-US" sz="2400" dirty="0"/>
              <a:t>소속 학과</a:t>
            </a:r>
            <a:r>
              <a:rPr lang="en-US" altLang="ko-KR" sz="2400" dirty="0"/>
              <a:t>, </a:t>
            </a:r>
            <a:r>
              <a:rPr lang="ko-KR" altLang="en-US" sz="2400" dirty="0"/>
              <a:t>전화번호</a:t>
            </a:r>
            <a:r>
              <a:rPr lang="en-US" altLang="ko-KR" sz="2400" dirty="0"/>
              <a:t>, </a:t>
            </a:r>
            <a:r>
              <a:rPr lang="ko-KR" altLang="en-US" sz="2400" dirty="0"/>
              <a:t>직위</a:t>
            </a:r>
            <a:r>
              <a:rPr lang="en-US" altLang="ko-KR" sz="2400" dirty="0"/>
              <a:t>, </a:t>
            </a:r>
          </a:p>
          <a:p>
            <a:pPr marL="595313" indent="-514350">
              <a:buFont typeface="Wingdings 3" pitchFamily="2" charset="2"/>
              <a:buNone/>
            </a:pPr>
            <a:r>
              <a:rPr lang="ko-KR" altLang="en-US" sz="2400" dirty="0"/>
              <a:t>결혼 여부</a:t>
            </a:r>
            <a:r>
              <a:rPr lang="en-US" altLang="ko-KR" sz="2400" dirty="0"/>
              <a:t>, </a:t>
            </a:r>
            <a:r>
              <a:rPr lang="ko-KR" altLang="en-US" sz="2400" dirty="0"/>
              <a:t>연구 분야</a:t>
            </a:r>
            <a:r>
              <a:rPr lang="en-US" altLang="ko-KR" sz="2400" dirty="0"/>
              <a:t> </a:t>
            </a:r>
            <a:r>
              <a:rPr lang="ko-KR" altLang="en-US" sz="2400" dirty="0"/>
              <a:t>등을 나타낸다</a:t>
            </a:r>
            <a:r>
              <a:rPr lang="en-US" altLang="ko-KR" sz="2400" dirty="0"/>
              <a:t>.</a:t>
            </a:r>
          </a:p>
          <a:p>
            <a:pPr marL="595313" indent="-514350" eaLnBrk="1" hangingPunct="1">
              <a:buFont typeface="Lucida Sans Unicode" panose="020B0602030504020204" pitchFamily="34" charset="0"/>
              <a:buNone/>
            </a:pPr>
            <a:endParaRPr lang="en-US" altLang="ko-KR" sz="2400" dirty="0"/>
          </a:p>
        </p:txBody>
      </p:sp>
      <p:sp>
        <p:nvSpPr>
          <p:cNvPr id="24579" name="슬라이드 번호 개체 틀 5">
            <a:extLst>
              <a:ext uri="{FF2B5EF4-FFF2-40B4-BE49-F238E27FC236}">
                <a16:creationId xmlns:a16="http://schemas.microsoft.com/office/drawing/2014/main" id="{57A5661E-A026-8347-B54B-0E2F4F1A2C4D}"/>
              </a:ext>
            </a:extLst>
          </p:cNvPr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latinLnBrk="0" hangingPunct="1"/>
            <a:fld id="{136E4DBB-C041-4045-BF2D-A9D854D91B62}" type="slidenum">
              <a:rPr kumimoji="0" lang="ko-KR" altLang="en-US" sz="1000"/>
              <a:pPr algn="r" eaLnBrk="1" latinLnBrk="0" hangingPunct="1"/>
              <a:t>15</a:t>
            </a:fld>
            <a:endParaRPr kumimoji="0" lang="en-US" altLang="ko-KR" sz="1000"/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E9F442EE-6241-5D4D-9335-29CF534E8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6042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3200" b="1" dirty="0"/>
              <a:t>4. </a:t>
            </a:r>
            <a:r>
              <a:rPr lang="ko-KR" altLang="en-US" sz="3200" b="1" dirty="0"/>
              <a:t>요구사항 정리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FF735-B9A4-6847-B5B2-50F50931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3200" dirty="0"/>
              <a:t>1. </a:t>
            </a:r>
            <a:r>
              <a:rPr lang="ko-KR" altLang="en-US" sz="3200" dirty="0"/>
              <a:t>성능 향상을 위한 테이블 구조 재정의</a:t>
            </a:r>
          </a:p>
        </p:txBody>
      </p:sp>
      <p:sp>
        <p:nvSpPr>
          <p:cNvPr id="163843" name="내용 개체 틀 2">
            <a:extLst>
              <a:ext uri="{FF2B5EF4-FFF2-40B4-BE49-F238E27FC236}">
                <a16:creationId xmlns:a16="http://schemas.microsoft.com/office/drawing/2014/main" id="{8B194174-E241-3A45-8BC7-6125D2F85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032" y="1052736"/>
            <a:ext cx="8712968" cy="48965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다른 튜닝 메커니즘으로 해결되지 않는 경우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테이블 구조 </a:t>
            </a:r>
            <a:r>
              <a:rPr lang="ko-KR" altLang="en-US" sz="2400" dirty="0" err="1"/>
              <a:t>재정의시</a:t>
            </a:r>
            <a:r>
              <a:rPr lang="ko-KR" altLang="en-US" sz="2400" dirty="0"/>
              <a:t> 장점이 많은 경우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데이터 무결성에 관련된 손실을 최소화 할 수 있도록 </a:t>
            </a:r>
            <a:br>
              <a:rPr lang="en-US" altLang="ko-KR" sz="2400" dirty="0"/>
            </a:br>
            <a:r>
              <a:rPr lang="ko-KR" altLang="en-US" sz="2400" dirty="0"/>
              <a:t>재정의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테이블 구조변경에 대한 이력 관리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시스템의 복잡성과 오버헤드 고려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B764C-A376-6245-89C0-481737D6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3200" dirty="0"/>
              <a:t>2. </a:t>
            </a:r>
            <a:r>
              <a:rPr lang="ko-KR" altLang="en-US" sz="3200" dirty="0"/>
              <a:t>중복 데이터 추가한 테이블 구조 재정의</a:t>
            </a:r>
          </a:p>
        </p:txBody>
      </p:sp>
      <p:sp>
        <p:nvSpPr>
          <p:cNvPr id="164867" name="내용 개체 틀 2">
            <a:extLst>
              <a:ext uri="{FF2B5EF4-FFF2-40B4-BE49-F238E27FC236}">
                <a16:creationId xmlns:a16="http://schemas.microsoft.com/office/drawing/2014/main" id="{466E08BD-6C24-6A49-B420-056FDF5F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28688"/>
            <a:ext cx="8892480" cy="5572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중복 데이터의 </a:t>
            </a:r>
            <a:r>
              <a:rPr lang="ko-KR" altLang="en-US" sz="2400" dirty="0" err="1"/>
              <a:t>추가－컬럼의</a:t>
            </a:r>
            <a:r>
              <a:rPr lang="ko-KR" altLang="en-US" sz="2400" dirty="0"/>
              <a:t> 복사</a:t>
            </a:r>
            <a:r>
              <a:rPr lang="en-US" altLang="ko-KR" sz="2400" dirty="0"/>
              <a:t>(</a:t>
            </a:r>
            <a:r>
              <a:rPr lang="ko-KR" altLang="en-US" sz="2400" dirty="0"/>
              <a:t>부모와 자식 관계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</p:txBody>
      </p:sp>
      <p:pic>
        <p:nvPicPr>
          <p:cNvPr id="164868" name="Picture 2">
            <a:extLst>
              <a:ext uri="{FF2B5EF4-FFF2-40B4-BE49-F238E27FC236}">
                <a16:creationId xmlns:a16="http://schemas.microsoft.com/office/drawing/2014/main" id="{DF108219-AE15-DD45-A089-EA8F0EB7D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1" y="1700808"/>
            <a:ext cx="8284278" cy="301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25F86-39B5-5C4D-856C-EED534E3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3200" dirty="0"/>
              <a:t>2. </a:t>
            </a:r>
            <a:r>
              <a:rPr lang="ko-KR" altLang="en-US" sz="3200" dirty="0"/>
              <a:t>중복 데이터 추가한 테이블 구조 재정의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65003-D89B-1241-90AC-CCE0C9027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65856"/>
            <a:ext cx="9144000" cy="5572125"/>
          </a:xfrm>
        </p:spPr>
        <p:txBody>
          <a:bodyPr/>
          <a:lstStyle/>
          <a:p>
            <a:r>
              <a:rPr lang="ko-KR" altLang="en-US" sz="2400" dirty="0"/>
              <a:t>중복 데이터의 </a:t>
            </a:r>
            <a:r>
              <a:rPr lang="ko-KR" altLang="en-US" sz="2400" dirty="0" err="1"/>
              <a:t>추가－주문번호와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품목테이블</a:t>
            </a:r>
            <a:endParaRPr lang="en-US" altLang="ko-KR" sz="2400" dirty="0"/>
          </a:p>
          <a:p>
            <a:pPr lvl="1"/>
            <a:r>
              <a:rPr lang="en-US" altLang="ko-KR" sz="2000" dirty="0"/>
              <a:t>2009</a:t>
            </a:r>
            <a:r>
              <a:rPr lang="ko-KR" altLang="en-US" sz="2000" dirty="0"/>
              <a:t>년 </a:t>
            </a:r>
            <a:r>
              <a:rPr lang="en-US" altLang="ko-KR" sz="2000" dirty="0"/>
              <a:t>1</a:t>
            </a:r>
            <a:r>
              <a:rPr lang="ko-KR" altLang="en-US" sz="2000" dirty="0"/>
              <a:t>월에 주문한 모든 품목을 조회한 후 그 중에서 ‘</a:t>
            </a:r>
            <a:r>
              <a:rPr lang="en-US" altLang="ko-KR" sz="2000" dirty="0"/>
              <a:t>A001’</a:t>
            </a:r>
            <a:r>
              <a:rPr lang="ko-KR" altLang="en-US" sz="2000" dirty="0"/>
              <a:t>품목만 </a:t>
            </a:r>
            <a:br>
              <a:rPr lang="en-US" altLang="ko-KR" sz="2000" dirty="0"/>
            </a:br>
            <a:r>
              <a:rPr lang="ko-KR" altLang="en-US" sz="2000" dirty="0"/>
              <a:t>결과로 가져 옴</a:t>
            </a:r>
            <a:endParaRPr lang="en-US" altLang="ko-KR" sz="2000" dirty="0"/>
          </a:p>
          <a:p>
            <a:endParaRPr lang="en-US" altLang="ko-KR" sz="2400" dirty="0"/>
          </a:p>
        </p:txBody>
      </p:sp>
      <p:pic>
        <p:nvPicPr>
          <p:cNvPr id="165892" name="Picture 2">
            <a:extLst>
              <a:ext uri="{FF2B5EF4-FFF2-40B4-BE49-F238E27FC236}">
                <a16:creationId xmlns:a16="http://schemas.microsoft.com/office/drawing/2014/main" id="{0F958753-BB23-0F4F-B800-13C658DB3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66" y="2204864"/>
            <a:ext cx="86264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5668F-1256-C041-9127-A77916A5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3200" dirty="0"/>
              <a:t>2. </a:t>
            </a:r>
            <a:r>
              <a:rPr lang="ko-KR" altLang="en-US" sz="3200" dirty="0"/>
              <a:t>중복 데이터 추가한 테이블 구조 재정의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6CDAC-FF9D-2A48-A149-C68823E7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9144000" cy="5572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중복 데이터의 </a:t>
            </a:r>
            <a:r>
              <a:rPr lang="ko-KR" altLang="en-US" sz="2400" dirty="0" err="1"/>
              <a:t>추가－주문번호와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품목테이블</a:t>
            </a:r>
            <a:endParaRPr lang="en-US" altLang="ko-KR" sz="2400" dirty="0"/>
          </a:p>
          <a:p>
            <a:pPr lvl="1"/>
            <a:r>
              <a:rPr lang="en-US" altLang="ko-KR" sz="2000" dirty="0"/>
              <a:t>2009</a:t>
            </a:r>
            <a:r>
              <a:rPr lang="ko-KR" altLang="en-US" sz="2000" dirty="0"/>
              <a:t>년 </a:t>
            </a:r>
            <a:r>
              <a:rPr lang="en-US" altLang="ko-KR" sz="2000" dirty="0"/>
              <a:t>1</a:t>
            </a:r>
            <a:r>
              <a:rPr lang="ko-KR" altLang="en-US" sz="2000" dirty="0"/>
              <a:t>월의 </a:t>
            </a:r>
            <a:r>
              <a:rPr lang="en-US" altLang="ko-KR" sz="2000" dirty="0"/>
              <a:t>A001 </a:t>
            </a:r>
            <a:r>
              <a:rPr lang="ko-KR" altLang="en-US" sz="2000" dirty="0"/>
              <a:t>품목의 </a:t>
            </a:r>
            <a:r>
              <a:rPr lang="ko-KR" altLang="en-US" sz="2000" dirty="0" err="1"/>
              <a:t>주문현황을</a:t>
            </a:r>
            <a:r>
              <a:rPr lang="ko-KR" altLang="en-US" sz="2000" dirty="0"/>
              <a:t> 조회 </a:t>
            </a:r>
            <a:endParaRPr lang="en-US" altLang="ko-KR" sz="2000" dirty="0"/>
          </a:p>
          <a:p>
            <a:pPr lvl="2">
              <a:buFont typeface="Wingdings 2" pitchFamily="2" charset="2"/>
              <a:buNone/>
            </a:pPr>
            <a:r>
              <a:rPr lang="en-US" altLang="ko-KR" sz="1800" dirty="0"/>
              <a:t>- </a:t>
            </a:r>
            <a:r>
              <a:rPr lang="ko-KR" altLang="en-US" sz="1800" dirty="0" err="1"/>
              <a:t>주문월별</a:t>
            </a:r>
            <a:r>
              <a:rPr lang="ko-KR" altLang="en-US" sz="1800" dirty="0"/>
              <a:t> 품목별 자료를 정렬한 상태</a:t>
            </a:r>
            <a:endParaRPr lang="en-US" altLang="ko-KR" sz="1800" dirty="0"/>
          </a:p>
          <a:p>
            <a:endParaRPr lang="en-US" altLang="ko-KR" sz="2400" dirty="0"/>
          </a:p>
        </p:txBody>
      </p:sp>
      <p:pic>
        <p:nvPicPr>
          <p:cNvPr id="166916" name="Picture 2">
            <a:extLst>
              <a:ext uri="{FF2B5EF4-FFF2-40B4-BE49-F238E27FC236}">
                <a16:creationId xmlns:a16="http://schemas.microsoft.com/office/drawing/2014/main" id="{6DAE5F94-D704-8445-933A-E88B143E3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46188"/>
            <a:ext cx="4655988" cy="437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1699A-FF96-CF4B-8BF4-0503B87A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3200" dirty="0"/>
              <a:t>2. </a:t>
            </a:r>
            <a:r>
              <a:rPr lang="ko-KR" altLang="en-US" sz="3200" dirty="0"/>
              <a:t>중복 데이터 추가한 테이블 구조 재정의</a:t>
            </a:r>
          </a:p>
        </p:txBody>
      </p:sp>
      <p:sp>
        <p:nvSpPr>
          <p:cNvPr id="167939" name="내용 개체 틀 2">
            <a:extLst>
              <a:ext uri="{FF2B5EF4-FFF2-40B4-BE49-F238E27FC236}">
                <a16:creationId xmlns:a16="http://schemas.microsoft.com/office/drawing/2014/main" id="{5DD28F01-754C-DB41-9972-688022098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8688"/>
            <a:ext cx="9144000" cy="5572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1</a:t>
            </a:r>
            <a:r>
              <a:rPr lang="ko-KR" altLang="en-US" sz="2400" dirty="0"/>
              <a:t>：</a:t>
            </a:r>
            <a:r>
              <a:rPr lang="en-US" altLang="ko-KR" sz="2400" dirty="0"/>
              <a:t>1 </a:t>
            </a:r>
            <a:r>
              <a:rPr lang="ko-KR" altLang="en-US" sz="2400" dirty="0"/>
              <a:t>관계의 테이블로부터 </a:t>
            </a:r>
            <a:r>
              <a:rPr lang="ko-KR" altLang="en-US" sz="2400" dirty="0" err="1"/>
              <a:t>기본키가</a:t>
            </a:r>
            <a:r>
              <a:rPr lang="ko-KR" altLang="en-US" sz="2400" dirty="0"/>
              <a:t> 아닌 컬럼의 복사</a:t>
            </a:r>
            <a:endParaRPr lang="en-US" altLang="ko-KR" sz="2400" dirty="0"/>
          </a:p>
        </p:txBody>
      </p:sp>
      <p:pic>
        <p:nvPicPr>
          <p:cNvPr id="167940" name="Picture 2">
            <a:extLst>
              <a:ext uri="{FF2B5EF4-FFF2-40B4-BE49-F238E27FC236}">
                <a16:creationId xmlns:a16="http://schemas.microsoft.com/office/drawing/2014/main" id="{F4C8FBCB-1947-7245-BC9D-DDE4C5725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646987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A5A81-CA7D-6D40-A97D-5A521720F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913"/>
            <a:ext cx="9036496" cy="6206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3200" dirty="0"/>
              <a:t>2. </a:t>
            </a:r>
            <a:r>
              <a:rPr lang="ko-KR" altLang="en-US" sz="3200" dirty="0"/>
              <a:t>중복 데이터 추가한 테이블 구조 재정의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C667B-1D8D-2246-B47C-BF99E3A7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82172"/>
            <a:ext cx="8568952" cy="5572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데이터의 </a:t>
            </a:r>
            <a:r>
              <a:rPr lang="ko-KR" altLang="en-US" sz="2000" dirty="0" err="1"/>
              <a:t>추가－컬럼</a:t>
            </a:r>
            <a:r>
              <a:rPr lang="ko-KR" altLang="en-US" sz="2000" dirty="0"/>
              <a:t> 복사</a:t>
            </a:r>
            <a:endParaRPr lang="en-US" altLang="ko-KR" sz="2000" dirty="0"/>
          </a:p>
          <a:p>
            <a:pPr lvl="1">
              <a:buFont typeface="Verdana" panose="020B0604030504040204" pitchFamily="34" charset="0"/>
              <a:buNone/>
            </a:pPr>
            <a:r>
              <a:rPr lang="ko-KR" altLang="en-US" sz="1800" dirty="0"/>
              <a:t>직접적인 관계가 없는 테이블의 </a:t>
            </a:r>
            <a:r>
              <a:rPr lang="ko-KR" altLang="en-US" sz="1800" dirty="0" err="1"/>
              <a:t>외부키를</a:t>
            </a:r>
            <a:r>
              <a:rPr lang="ko-KR" altLang="en-US" sz="1800" dirty="0"/>
              <a:t> 복사</a:t>
            </a:r>
            <a:endParaRPr lang="en-US" altLang="ko-KR" sz="1800" dirty="0"/>
          </a:p>
        </p:txBody>
      </p:sp>
      <p:pic>
        <p:nvPicPr>
          <p:cNvPr id="168964" name="Picture 2">
            <a:extLst>
              <a:ext uri="{FF2B5EF4-FFF2-40B4-BE49-F238E27FC236}">
                <a16:creationId xmlns:a16="http://schemas.microsoft.com/office/drawing/2014/main" id="{4B061C8A-53A8-4343-A7B9-9AEF323FB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20099"/>
            <a:ext cx="6840760" cy="450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45325-5459-FE43-A6DB-7885CCE9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3200" dirty="0"/>
              <a:t>2. </a:t>
            </a:r>
            <a:r>
              <a:rPr lang="ko-KR" altLang="en-US" sz="3200" dirty="0"/>
              <a:t>중복 데이터 추가한 테이블 구조 재정의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5485DA-F235-3644-A15F-D7D7010A4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8688"/>
            <a:ext cx="9144000" cy="5572125"/>
          </a:xfrm>
        </p:spPr>
        <p:txBody>
          <a:bodyPr/>
          <a:lstStyle/>
          <a:p>
            <a:pPr>
              <a:lnSpc>
                <a:spcPct val="150000"/>
              </a:lnSpc>
              <a:buFont typeface="Wingdings 3" pitchFamily="18" charset="2"/>
              <a:buChar char=""/>
              <a:defRPr/>
            </a:pPr>
            <a:r>
              <a:rPr lang="ko-KR" altLang="en-US" sz="2400" dirty="0"/>
              <a:t>반정규화를 위하여 </a:t>
            </a:r>
            <a:r>
              <a:rPr lang="ko-KR" altLang="en-US" sz="2400" dirty="0" err="1"/>
              <a:t>컬럼을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복사해야하는</a:t>
            </a:r>
            <a:r>
              <a:rPr lang="ko-KR" altLang="en-US" sz="2400" dirty="0"/>
              <a:t> 경우</a:t>
            </a:r>
            <a:endParaRPr lang="en-US" altLang="ko-KR" sz="2400" dirty="0"/>
          </a:p>
          <a:p>
            <a:pPr lvl="1">
              <a:spcBef>
                <a:spcPts val="500"/>
              </a:spcBef>
              <a:defRPr/>
            </a:pPr>
            <a:r>
              <a:rPr lang="ko-KR" altLang="en-US" sz="2000" dirty="0">
                <a:cs typeface="+mn-cs"/>
              </a:rPr>
              <a:t>빈번하게 조인을 일으키는 경우</a:t>
            </a:r>
          </a:p>
          <a:p>
            <a:pPr lvl="1">
              <a:spcBef>
                <a:spcPts val="500"/>
              </a:spcBef>
              <a:defRPr/>
            </a:pPr>
            <a:r>
              <a:rPr lang="ko-KR" altLang="en-US" sz="2000" dirty="0">
                <a:cs typeface="+mn-cs"/>
              </a:rPr>
              <a:t>조인의 범위가 다량인 경우를 온라인화해야 하는 경우</a:t>
            </a:r>
          </a:p>
          <a:p>
            <a:pPr lvl="1">
              <a:spcBef>
                <a:spcPts val="500"/>
              </a:spcBef>
              <a:defRPr/>
            </a:pPr>
            <a:r>
              <a:rPr lang="ko-KR" altLang="en-US" sz="2000" dirty="0">
                <a:cs typeface="+mn-cs"/>
              </a:rPr>
              <a:t>액세스의 조건으로 자주 사용되는 </a:t>
            </a:r>
            <a:r>
              <a:rPr lang="ko-KR" altLang="en-US" sz="2000" dirty="0" err="1">
                <a:cs typeface="+mn-cs"/>
              </a:rPr>
              <a:t>컬럼</a:t>
            </a:r>
            <a:endParaRPr lang="ko-KR" altLang="en-US" sz="2000" dirty="0">
              <a:cs typeface="+mn-cs"/>
            </a:endParaRPr>
          </a:p>
          <a:p>
            <a:pPr lvl="1">
              <a:spcBef>
                <a:spcPts val="500"/>
              </a:spcBef>
              <a:defRPr/>
            </a:pPr>
            <a:r>
              <a:rPr lang="ko-KR" altLang="en-US" sz="2000" dirty="0">
                <a:cs typeface="+mn-cs"/>
              </a:rPr>
              <a:t>자주 사용되는 액세스 조건이 다른 테이블에 분산되어 있어 상세한 조건 부여에도 불구하고 액세스 범위를 줄이지 못하는 경우</a:t>
            </a:r>
          </a:p>
          <a:p>
            <a:pPr lvl="1">
              <a:spcBef>
                <a:spcPts val="500"/>
              </a:spcBef>
              <a:defRPr/>
            </a:pPr>
            <a:r>
              <a:rPr lang="ko-KR" altLang="en-US" sz="2000" dirty="0">
                <a:cs typeface="+mn-cs"/>
              </a:rPr>
              <a:t>복사된 </a:t>
            </a:r>
            <a:r>
              <a:rPr lang="ko-KR" altLang="en-US" sz="2000" dirty="0" err="1">
                <a:cs typeface="+mn-cs"/>
              </a:rPr>
              <a:t>컬럼의</a:t>
            </a:r>
            <a:r>
              <a:rPr lang="ko-KR" altLang="en-US" sz="2000" dirty="0">
                <a:cs typeface="+mn-cs"/>
              </a:rPr>
              <a:t> 도메인은 원 </a:t>
            </a:r>
            <a:r>
              <a:rPr lang="ko-KR" altLang="en-US" sz="2000" dirty="0" err="1">
                <a:cs typeface="+mn-cs"/>
              </a:rPr>
              <a:t>컬럼과</a:t>
            </a:r>
            <a:r>
              <a:rPr lang="ko-KR" altLang="en-US" sz="2000" dirty="0">
                <a:cs typeface="+mn-cs"/>
              </a:rPr>
              <a:t> 동일하게 할 것</a:t>
            </a:r>
          </a:p>
          <a:p>
            <a:pPr lvl="1">
              <a:spcBef>
                <a:spcPts val="500"/>
              </a:spcBef>
              <a:defRPr/>
            </a:pPr>
            <a:r>
              <a:rPr lang="ko-KR" altLang="en-US" sz="2000" dirty="0">
                <a:cs typeface="+mn-cs"/>
              </a:rPr>
              <a:t>액세스 경로의 단축을 위해서 사용</a:t>
            </a:r>
          </a:p>
          <a:p>
            <a:pPr lvl="1">
              <a:spcBef>
                <a:spcPts val="500"/>
              </a:spcBef>
              <a:defRPr/>
            </a:pPr>
            <a:r>
              <a:rPr lang="ko-KR" altLang="en-US" sz="2000" dirty="0">
                <a:cs typeface="+mn-cs"/>
              </a:rPr>
              <a:t>상위 레벨</a:t>
            </a:r>
            <a:r>
              <a:rPr lang="en-US" altLang="ko-KR" sz="2000" dirty="0">
                <a:cs typeface="+mn-cs"/>
              </a:rPr>
              <a:t>(</a:t>
            </a:r>
            <a:r>
              <a:rPr lang="ko-KR" altLang="en-US" sz="2000" dirty="0">
                <a:cs typeface="+mn-cs"/>
              </a:rPr>
              <a:t>부모 테이블</a:t>
            </a:r>
            <a:r>
              <a:rPr lang="en-US" altLang="ko-KR" sz="2000" dirty="0">
                <a:cs typeface="+mn-cs"/>
              </a:rPr>
              <a:t>)</a:t>
            </a:r>
            <a:r>
              <a:rPr lang="ko-KR" altLang="en-US" sz="2000" dirty="0">
                <a:cs typeface="+mn-cs"/>
              </a:rPr>
              <a:t>의 테이블에 집계된 컬럼 추가</a:t>
            </a:r>
            <a:r>
              <a:rPr lang="en-US" altLang="ko-KR" sz="2000" dirty="0">
                <a:cs typeface="+mn-cs"/>
              </a:rPr>
              <a:t>(1:M </a:t>
            </a:r>
            <a:r>
              <a:rPr lang="ko-KR" altLang="en-US" sz="2000" dirty="0">
                <a:cs typeface="+mn-cs"/>
              </a:rPr>
              <a:t>관계</a:t>
            </a:r>
            <a:r>
              <a:rPr lang="en-US" altLang="ko-KR" sz="2000" dirty="0">
                <a:cs typeface="+mn-cs"/>
              </a:rPr>
              <a:t>)</a:t>
            </a:r>
          </a:p>
          <a:p>
            <a:pPr lvl="1">
              <a:spcBef>
                <a:spcPts val="500"/>
              </a:spcBef>
              <a:defRPr/>
            </a:pPr>
            <a:r>
              <a:rPr lang="ko-KR" altLang="en-US" sz="2000" dirty="0">
                <a:cs typeface="+mn-cs"/>
              </a:rPr>
              <a:t>하위 레벨</a:t>
            </a:r>
            <a:r>
              <a:rPr lang="en-US" altLang="ko-KR" sz="2000" dirty="0">
                <a:cs typeface="+mn-cs"/>
              </a:rPr>
              <a:t>(</a:t>
            </a:r>
            <a:r>
              <a:rPr lang="ko-KR" altLang="en-US" sz="2000" dirty="0">
                <a:cs typeface="+mn-cs"/>
              </a:rPr>
              <a:t>자식 테이블</a:t>
            </a:r>
            <a:r>
              <a:rPr lang="en-US" altLang="ko-KR" sz="2000" dirty="0">
                <a:cs typeface="+mn-cs"/>
              </a:rPr>
              <a:t>)</a:t>
            </a:r>
            <a:r>
              <a:rPr lang="ko-KR" altLang="en-US" sz="2000" dirty="0">
                <a:cs typeface="+mn-cs"/>
              </a:rPr>
              <a:t>의 테이블로 중복 컬럼 복사</a:t>
            </a:r>
            <a:r>
              <a:rPr lang="en-US" altLang="ko-KR" sz="2000" dirty="0">
                <a:cs typeface="+mn-cs"/>
              </a:rPr>
              <a:t>(1:M </a:t>
            </a:r>
            <a:r>
              <a:rPr lang="ko-KR" altLang="en-US" sz="2000" dirty="0">
                <a:cs typeface="+mn-cs"/>
              </a:rPr>
              <a:t>관계</a:t>
            </a:r>
            <a:r>
              <a:rPr lang="en-US" altLang="ko-KR" sz="2000" dirty="0">
                <a:cs typeface="+mn-cs"/>
              </a:rPr>
              <a:t>)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22494-3648-054A-96E4-317584CE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63"/>
            <a:ext cx="9144000" cy="5966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3200" dirty="0"/>
              <a:t>2. </a:t>
            </a:r>
            <a:r>
              <a:rPr lang="ko-KR" altLang="en-US" sz="3200" dirty="0"/>
              <a:t>중복 데이터 추가한 테이블 구조 재정의</a:t>
            </a:r>
          </a:p>
        </p:txBody>
      </p:sp>
      <p:sp>
        <p:nvSpPr>
          <p:cNvPr id="171011" name="내용 개체 틀 2">
            <a:extLst>
              <a:ext uri="{FF2B5EF4-FFF2-40B4-BE49-F238E27FC236}">
                <a16:creationId xmlns:a16="http://schemas.microsoft.com/office/drawing/2014/main" id="{1ED5CDF7-618D-C145-99AD-CCAEF01B8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8688"/>
            <a:ext cx="9144000" cy="5572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중복 데이터의 </a:t>
            </a:r>
            <a:r>
              <a:rPr lang="ko-KR" altLang="en-US" sz="2400" dirty="0" err="1"/>
              <a:t>추가－컬럼의</a:t>
            </a:r>
            <a:r>
              <a:rPr lang="ko-KR" altLang="en-US" sz="2400" dirty="0"/>
              <a:t> 추출</a:t>
            </a:r>
            <a:endParaRPr lang="en-US" altLang="ko-KR" sz="2400" dirty="0"/>
          </a:p>
        </p:txBody>
      </p:sp>
      <p:pic>
        <p:nvPicPr>
          <p:cNvPr id="171012" name="Picture 2">
            <a:extLst>
              <a:ext uri="{FF2B5EF4-FFF2-40B4-BE49-F238E27FC236}">
                <a16:creationId xmlns:a16="http://schemas.microsoft.com/office/drawing/2014/main" id="{8B5069B0-F4C9-4E42-95B0-93DBD86D4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1438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3B809-6E54-5747-A49B-F8CF81666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3200" dirty="0"/>
              <a:t>2. </a:t>
            </a:r>
            <a:r>
              <a:rPr lang="ko-KR" altLang="en-US" sz="3200" dirty="0"/>
              <a:t>중복 데이터 추가한 테이블 구조 재정의</a:t>
            </a:r>
          </a:p>
        </p:txBody>
      </p:sp>
      <p:sp>
        <p:nvSpPr>
          <p:cNvPr id="172035" name="내용 개체 틀 2">
            <a:extLst>
              <a:ext uri="{FF2B5EF4-FFF2-40B4-BE49-F238E27FC236}">
                <a16:creationId xmlns:a16="http://schemas.microsoft.com/office/drawing/2014/main" id="{FCE8495C-8552-8042-B686-85584215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8688"/>
            <a:ext cx="9144000" cy="5572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중복 데이터의 </a:t>
            </a:r>
            <a:r>
              <a:rPr lang="ko-KR" altLang="en-US" sz="2400" dirty="0" err="1"/>
              <a:t>추가－반복</a:t>
            </a:r>
            <a:r>
              <a:rPr lang="ko-KR" altLang="en-US" sz="2400" dirty="0"/>
              <a:t> 그룹 </a:t>
            </a:r>
            <a:r>
              <a:rPr lang="en-US" altLang="ko-KR" sz="2400" dirty="0"/>
              <a:t>(Row)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컬럼화</a:t>
            </a:r>
            <a:endParaRPr lang="en-US" altLang="ko-KR" sz="2400" dirty="0"/>
          </a:p>
        </p:txBody>
      </p:sp>
      <p:pic>
        <p:nvPicPr>
          <p:cNvPr id="172036" name="Picture 2">
            <a:extLst>
              <a:ext uri="{FF2B5EF4-FFF2-40B4-BE49-F238E27FC236}">
                <a16:creationId xmlns:a16="http://schemas.microsoft.com/office/drawing/2014/main" id="{61FE9940-2BFC-8044-A171-197251D0A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9" y="1700808"/>
            <a:ext cx="8475662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30E92-598D-5444-9DCB-C677E739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3200" dirty="0"/>
              <a:t>2. </a:t>
            </a:r>
            <a:r>
              <a:rPr lang="ko-KR" altLang="en-US" sz="3200" dirty="0"/>
              <a:t>중복 데이터 추가한 테이블 구조 재정의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E90BAB-B789-DE4C-8B4C-1DC15C239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8688"/>
            <a:ext cx="9144000" cy="5572125"/>
          </a:xfrm>
        </p:spPr>
        <p:txBody>
          <a:bodyPr/>
          <a:lstStyle/>
          <a:p>
            <a:pPr>
              <a:lnSpc>
                <a:spcPct val="150000"/>
              </a:lnSpc>
              <a:buFont typeface="Wingdings 3" pitchFamily="18" charset="2"/>
              <a:buChar char=""/>
              <a:defRPr/>
            </a:pPr>
            <a:r>
              <a:rPr lang="ko-KR" altLang="en-US" sz="2400" dirty="0"/>
              <a:t>반복그룹으로 </a:t>
            </a:r>
            <a:r>
              <a:rPr lang="ko-KR" altLang="en-US" sz="2400" dirty="0" err="1"/>
              <a:t>컬럼을</a:t>
            </a:r>
            <a:r>
              <a:rPr lang="ko-KR" altLang="en-US" sz="2400" dirty="0"/>
              <a:t> 중복하는 경우의 장점</a:t>
            </a:r>
            <a:endParaRPr lang="en-US" altLang="ko-KR" sz="2400" dirty="0"/>
          </a:p>
          <a:p>
            <a:pPr lvl="1">
              <a:defRPr/>
            </a:pPr>
            <a:r>
              <a:rPr lang="en-US" altLang="ko-KR" sz="2000" dirty="0">
                <a:cs typeface="+mn-cs"/>
              </a:rPr>
              <a:t>DML</a:t>
            </a:r>
            <a:r>
              <a:rPr lang="ko-KR" altLang="en-US" sz="2000" dirty="0">
                <a:cs typeface="+mn-cs"/>
              </a:rPr>
              <a:t>의 조작이 용이</a:t>
            </a:r>
            <a:endParaRPr lang="en-US" altLang="ko-KR" sz="2000" dirty="0">
              <a:cs typeface="+mn-cs"/>
            </a:endParaRPr>
          </a:p>
          <a:p>
            <a:pPr lvl="1">
              <a:defRPr/>
            </a:pPr>
            <a:r>
              <a:rPr lang="ko-KR" altLang="en-US" sz="2000" dirty="0">
                <a:cs typeface="+mn-cs"/>
              </a:rPr>
              <a:t>인덱스</a:t>
            </a:r>
            <a:r>
              <a:rPr lang="en-US" altLang="ko-KR" sz="2000" dirty="0">
                <a:cs typeface="+mn-cs"/>
              </a:rPr>
              <a:t>, </a:t>
            </a:r>
            <a:r>
              <a:rPr lang="ko-KR" altLang="en-US" sz="2000" dirty="0">
                <a:cs typeface="+mn-cs"/>
              </a:rPr>
              <a:t>해시</a:t>
            </a:r>
            <a:r>
              <a:rPr lang="en-US" altLang="ko-KR" sz="2000" dirty="0">
                <a:cs typeface="+mn-cs"/>
              </a:rPr>
              <a:t>, </a:t>
            </a:r>
            <a:r>
              <a:rPr lang="ko-KR" altLang="en-US" sz="2000" dirty="0">
                <a:cs typeface="+mn-cs"/>
              </a:rPr>
              <a:t>클러스터 등을 사용한 튜닝이 용이</a:t>
            </a:r>
            <a:endParaRPr lang="en-US" altLang="ko-KR" sz="2000" dirty="0">
              <a:cs typeface="+mn-cs"/>
            </a:endParaRPr>
          </a:p>
          <a:p>
            <a:pPr lvl="1">
              <a:defRPr/>
            </a:pPr>
            <a:endParaRPr lang="en-US" altLang="ko-KR" sz="2000" dirty="0">
              <a:cs typeface="+mn-cs"/>
            </a:endParaRPr>
          </a:p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 err="1"/>
              <a:t>컬럼으로</a:t>
            </a:r>
            <a:r>
              <a:rPr lang="ko-KR" altLang="en-US" sz="2400" dirty="0"/>
              <a:t> 중복하는 경우의 단점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>
                <a:cs typeface="+mn-cs"/>
              </a:rPr>
              <a:t>기억장소의 낭비를 초래한다</a:t>
            </a:r>
            <a:r>
              <a:rPr lang="en-US" altLang="ko-KR" sz="2000" dirty="0">
                <a:cs typeface="+mn-cs"/>
              </a:rPr>
              <a:t>.(</a:t>
            </a:r>
            <a:r>
              <a:rPr lang="ko-KR" altLang="en-US" sz="2000" dirty="0">
                <a:cs typeface="+mn-cs"/>
              </a:rPr>
              <a:t>키 항목 관련</a:t>
            </a:r>
            <a:r>
              <a:rPr lang="en-US" altLang="ko-KR" sz="2000" dirty="0">
                <a:cs typeface="+mn-cs"/>
              </a:rPr>
              <a:t>)</a:t>
            </a:r>
          </a:p>
          <a:p>
            <a:pPr lvl="1">
              <a:defRPr/>
            </a:pPr>
            <a:r>
              <a:rPr lang="en-US" altLang="ko-KR" sz="2000" dirty="0">
                <a:cs typeface="+mn-cs"/>
              </a:rPr>
              <a:t>Row </a:t>
            </a:r>
            <a:r>
              <a:rPr lang="ko-KR" altLang="en-US" sz="2000" dirty="0">
                <a:cs typeface="+mn-cs"/>
              </a:rPr>
              <a:t>수의 증가로 인해 성능이 저하될 수 있다</a:t>
            </a:r>
            <a:r>
              <a:rPr lang="en-US" altLang="ko-KR" sz="2000" dirty="0">
                <a:cs typeface="+mn-cs"/>
              </a:rPr>
              <a:t>.</a:t>
            </a:r>
          </a:p>
          <a:p>
            <a:pPr lvl="1">
              <a:defRPr/>
            </a:pPr>
            <a:r>
              <a:rPr lang="ko-KR" altLang="en-US" sz="2000" dirty="0">
                <a:cs typeface="+mn-cs"/>
              </a:rPr>
              <a:t>반복 그룹이 한 </a:t>
            </a:r>
            <a:r>
              <a:rPr lang="en-US" altLang="ko-KR" sz="2000" dirty="0">
                <a:cs typeface="+mn-cs"/>
              </a:rPr>
              <a:t>Row</a:t>
            </a:r>
            <a:r>
              <a:rPr lang="ko-KR" altLang="en-US" sz="2000" dirty="0">
                <a:cs typeface="+mn-cs"/>
              </a:rPr>
              <a:t>의 형식으로 보여져야 할 경우 구현이 복잡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5">
            <a:extLst>
              <a:ext uri="{FF2B5EF4-FFF2-40B4-BE49-F238E27FC236}">
                <a16:creationId xmlns:a16="http://schemas.microsoft.com/office/drawing/2014/main" id="{C96B6097-CF48-AD4A-9F34-B4798E57CE20}"/>
              </a:ext>
            </a:extLst>
          </p:cNvPr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latinLnBrk="0" hangingPunct="1"/>
            <a:fld id="{AFA5A695-DA7C-064A-98A9-3272FACA29DC}" type="slidenum">
              <a:rPr kumimoji="0" lang="ko-KR" altLang="en-US" sz="1000"/>
              <a:pPr algn="r" eaLnBrk="1" latinLnBrk="0" hangingPunct="1"/>
              <a:t>16</a:t>
            </a:fld>
            <a:endParaRPr kumimoji="0" lang="en-US" altLang="ko-KR" sz="1000"/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C26E9C4C-F84D-B44A-82ED-225520306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6042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3200" b="1" dirty="0"/>
              <a:t>4. </a:t>
            </a:r>
            <a:r>
              <a:rPr lang="ko-KR" altLang="en-US" sz="3200" b="1" dirty="0"/>
              <a:t>요구사항 정리</a:t>
            </a:r>
          </a:p>
        </p:txBody>
      </p:sp>
      <p:pic>
        <p:nvPicPr>
          <p:cNvPr id="25604" name="Picture 5">
            <a:extLst>
              <a:ext uri="{FF2B5EF4-FFF2-40B4-BE49-F238E27FC236}">
                <a16:creationId xmlns:a16="http://schemas.microsoft.com/office/drawing/2014/main" id="{6DF184C7-EA96-344C-9F99-F65741190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536286" cy="367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19A2A-E90E-9247-AED4-744BCF26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3200" dirty="0"/>
              <a:t>3. </a:t>
            </a:r>
            <a:r>
              <a:rPr lang="ko-KR" altLang="en-US" sz="3200" dirty="0"/>
              <a:t>집계 테이블 추가한 테이블 구조 재정의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AEE34-3001-6049-A56D-05857BC1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8688"/>
            <a:ext cx="9144000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집계 테이블을 추가하는 경우 고려 사항 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>
                <a:cs typeface="+mn-cs"/>
              </a:rPr>
              <a:t>지나친 집계 테이블을 만들지 말아야 한다</a:t>
            </a:r>
            <a:r>
              <a:rPr lang="en-US" altLang="ko-KR" sz="2000" dirty="0">
                <a:cs typeface="+mn-cs"/>
              </a:rPr>
              <a:t>. </a:t>
            </a:r>
          </a:p>
          <a:p>
            <a:pPr lvl="1">
              <a:defRPr/>
            </a:pPr>
            <a:r>
              <a:rPr lang="ko-KR" altLang="en-US" sz="2000" dirty="0"/>
              <a:t>추가된 집계 테이블을 기존 응용 프로그램이 이용할 수 있는지 찾아 보정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데이터베이스 </a:t>
            </a:r>
            <a:r>
              <a:rPr lang="ko-KR" altLang="en-US" sz="2000" dirty="0" err="1"/>
              <a:t>트리거</a:t>
            </a:r>
            <a:r>
              <a:rPr lang="ko-KR" altLang="en-US" sz="2000" dirty="0"/>
              <a:t> 오버헤드에 주의하고 일관성 보장 유의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진행 테이블을 추가하는 경우 고려 사항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여러 테이블의 조인이 빈번히 발생하고 처리범위도 넓은 경우 테이블을 추가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M:M </a:t>
            </a:r>
            <a:r>
              <a:rPr lang="ko-KR" altLang="en-US" sz="2000" dirty="0"/>
              <a:t>관계가 포함된 처리 과정을 추적</a:t>
            </a:r>
            <a:r>
              <a:rPr lang="en-US" altLang="ko-KR" sz="2000" dirty="0"/>
              <a:t>, </a:t>
            </a:r>
            <a:r>
              <a:rPr lang="ko-KR" altLang="en-US" sz="2000" dirty="0"/>
              <a:t>관리하는 경우에 유용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검색조건이 여러 테이블에 걸쳐 다양하게 사용되며</a:t>
            </a:r>
            <a:r>
              <a:rPr lang="en-US" altLang="ko-KR" sz="2000" dirty="0"/>
              <a:t>, </a:t>
            </a:r>
            <a:r>
              <a:rPr lang="ko-KR" altLang="en-US" sz="2000" dirty="0"/>
              <a:t>복잡하고 처리량이 많은 경우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데이터 양이 적절하고 활용도가 좋아지도록 </a:t>
            </a:r>
            <a:r>
              <a:rPr lang="ko-KR" altLang="en-US" sz="2000" dirty="0" err="1"/>
              <a:t>기본키를</a:t>
            </a:r>
            <a:r>
              <a:rPr lang="ko-KR" altLang="en-US" sz="2000" dirty="0"/>
              <a:t> 선정하여 재정의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D4045-0AF4-AC44-B8E6-9310E7EC6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3200" dirty="0"/>
              <a:t>3. </a:t>
            </a:r>
            <a:r>
              <a:rPr lang="ko-KR" altLang="en-US" sz="3200" dirty="0"/>
              <a:t>집계 테이블 추가한 테이블 구조 재정의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F5837-F369-4C43-8EAC-4B48D0C5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8688"/>
            <a:ext cx="9144000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특정 부분만 포함하는 테이블 추가하는 경우 고려 사항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특정 부분만 주로 사용되는 경우 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넓은 범위로 자주 처리되며 특정한 </a:t>
            </a:r>
            <a:r>
              <a:rPr lang="ko-KR" altLang="en-US" sz="2000" dirty="0" err="1"/>
              <a:t>컬럼들만</a:t>
            </a:r>
            <a:r>
              <a:rPr lang="ko-KR" altLang="en-US" sz="2000" dirty="0"/>
              <a:t> 자주 사용되는 경우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보고서 양식을 위해 경우에 따라 코드 명칭만 모은 테이블 추가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테이블을 재정의하는 유형별 비교 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>
                <a:cs typeface="+mn-cs"/>
              </a:rPr>
              <a:t>테이블을 분할하거나 두 개의 테이블을 조합해서 하나의 테이블로 관리하는 방법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637D3-C502-5C49-94B3-4C475B8A8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3200" dirty="0"/>
              <a:t>3. </a:t>
            </a:r>
            <a:r>
              <a:rPr lang="ko-KR" altLang="en-US" sz="3200" dirty="0"/>
              <a:t>집계 테이블 추가한 테이블 구조 재정의</a:t>
            </a:r>
          </a:p>
        </p:txBody>
      </p:sp>
      <p:pic>
        <p:nvPicPr>
          <p:cNvPr id="176131" name="Picture 2">
            <a:extLst>
              <a:ext uri="{FF2B5EF4-FFF2-40B4-BE49-F238E27FC236}">
                <a16:creationId xmlns:a16="http://schemas.microsoft.com/office/drawing/2014/main" id="{7B0D9652-654B-FF4A-97F5-B7BDA6362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9" y="764704"/>
            <a:ext cx="8501062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2D54A-E7EB-E642-9C35-10EE9734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3200" dirty="0"/>
              <a:t>4. </a:t>
            </a:r>
            <a:r>
              <a:rPr lang="ko-KR" altLang="en-US" sz="3200" dirty="0"/>
              <a:t>성능을 고려한 </a:t>
            </a:r>
            <a:r>
              <a:rPr lang="en-US" altLang="ko-KR" sz="3200" dirty="0"/>
              <a:t>ERD</a:t>
            </a:r>
            <a:r>
              <a:rPr lang="ko-KR" altLang="en-US" sz="3200" dirty="0"/>
              <a:t>의 재조정 실습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4">
            <a:extLst>
              <a:ext uri="{FF2B5EF4-FFF2-40B4-BE49-F238E27FC236}">
                <a16:creationId xmlns:a16="http://schemas.microsoft.com/office/drawing/2014/main" id="{04B14835-555F-494E-B83B-1B71A9C988E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0216" y="1124744"/>
            <a:ext cx="8893175" cy="5472608"/>
          </a:xfrm>
        </p:spPr>
        <p:txBody>
          <a:bodyPr/>
          <a:lstStyle/>
          <a:p>
            <a:pPr marL="595313" indent="-514350">
              <a:spcBef>
                <a:spcPts val="900"/>
              </a:spcBef>
              <a:buFont typeface="Wingdings 3" pitchFamily="2" charset="2"/>
              <a:buNone/>
            </a:pPr>
            <a:r>
              <a:rPr lang="ko-KR" altLang="en-US" sz="2400" dirty="0"/>
              <a:t>대학에서 학생과 교수에 관한 데이터를 표현하고자 한다</a:t>
            </a:r>
            <a:r>
              <a:rPr lang="en-US" altLang="ko-KR" sz="2400" dirty="0"/>
              <a:t>.</a:t>
            </a:r>
          </a:p>
          <a:p>
            <a:pPr marL="595313" indent="-514350">
              <a:spcBef>
                <a:spcPts val="900"/>
              </a:spcBef>
              <a:buFont typeface="Wingdings 3" pitchFamily="2" charset="2"/>
              <a:buNone/>
            </a:pPr>
            <a:r>
              <a:rPr lang="ko-KR" altLang="en-US" sz="2400" dirty="0"/>
              <a:t>학생에 대해서는 성명과 나이</a:t>
            </a:r>
            <a:r>
              <a:rPr lang="en-US" altLang="ko-KR" sz="2400" dirty="0"/>
              <a:t>, </a:t>
            </a:r>
            <a:r>
              <a:rPr lang="ko-KR" altLang="en-US" sz="2400" dirty="0"/>
              <a:t>성별</a:t>
            </a:r>
            <a:r>
              <a:rPr lang="en-US" altLang="ko-KR" sz="2400" dirty="0"/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출생지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시</a:t>
            </a:r>
            <a:r>
              <a:rPr lang="en-US" altLang="ko-KR" sz="2400" dirty="0">
                <a:solidFill>
                  <a:srgbClr val="FF0000"/>
                </a:solidFill>
              </a:rPr>
              <a:t>), </a:t>
            </a:r>
            <a:r>
              <a:rPr lang="ko-KR" altLang="en-US" sz="2400" dirty="0">
                <a:solidFill>
                  <a:srgbClr val="FF0000"/>
                </a:solidFill>
              </a:rPr>
              <a:t>거주지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시</a:t>
            </a:r>
            <a:r>
              <a:rPr lang="en-US" altLang="ko-KR" sz="2400" dirty="0">
                <a:solidFill>
                  <a:schemeClr val="accent2"/>
                </a:solidFill>
              </a:rPr>
              <a:t>)</a:t>
            </a:r>
            <a:r>
              <a:rPr lang="en-US" altLang="ko-KR" sz="2400" dirty="0"/>
              <a:t> </a:t>
            </a:r>
          </a:p>
          <a:p>
            <a:pPr marL="595313" indent="-514350">
              <a:spcBef>
                <a:spcPts val="900"/>
              </a:spcBef>
              <a:buFont typeface="Wingdings 3" pitchFamily="2" charset="2"/>
              <a:buNone/>
            </a:pPr>
            <a:r>
              <a:rPr lang="ko-KR" altLang="en-US" sz="2400" dirty="0"/>
              <a:t>등을 나타낸다</a:t>
            </a:r>
            <a:r>
              <a:rPr lang="en-US" altLang="ko-KR" sz="2400" dirty="0"/>
              <a:t>. </a:t>
            </a:r>
          </a:p>
          <a:p>
            <a:pPr marL="595313" indent="-514350">
              <a:spcBef>
                <a:spcPts val="900"/>
              </a:spcBef>
              <a:buFont typeface="Wingdings 3" pitchFamily="2" charset="2"/>
              <a:buNone/>
            </a:pPr>
            <a:r>
              <a:rPr lang="ko-KR" altLang="en-US" sz="2400" dirty="0"/>
              <a:t>또한 이수 과목에 대한 정보</a:t>
            </a:r>
            <a:r>
              <a:rPr lang="en-US" altLang="ko-KR" sz="2400" dirty="0"/>
              <a:t>, </a:t>
            </a:r>
            <a:r>
              <a:rPr lang="ko-KR" altLang="en-US" sz="2400" dirty="0"/>
              <a:t>즉 과목 이름</a:t>
            </a:r>
            <a:r>
              <a:rPr lang="en-US" altLang="ko-KR" sz="2400" dirty="0"/>
              <a:t>, </a:t>
            </a:r>
            <a:r>
              <a:rPr lang="ko-KR" altLang="en-US" sz="2400" dirty="0"/>
              <a:t>과목 코드</a:t>
            </a:r>
            <a:r>
              <a:rPr lang="en-US" altLang="ko-KR" sz="2400" dirty="0"/>
              <a:t>, </a:t>
            </a:r>
            <a:r>
              <a:rPr lang="ko-KR" altLang="en-US" sz="2400" dirty="0"/>
              <a:t>교수</a:t>
            </a:r>
            <a:r>
              <a:rPr lang="en-US" altLang="ko-KR" sz="2400" dirty="0"/>
              <a:t>,</a:t>
            </a:r>
          </a:p>
          <a:p>
            <a:pPr marL="595313" indent="-514350">
              <a:spcBef>
                <a:spcPts val="900"/>
              </a:spcBef>
              <a:buFont typeface="Wingdings 3" pitchFamily="2" charset="2"/>
              <a:buNone/>
            </a:pPr>
            <a:r>
              <a:rPr lang="ko-KR" altLang="en-US" sz="2400" dirty="0"/>
              <a:t>학점</a:t>
            </a:r>
            <a:r>
              <a:rPr lang="en-US" altLang="ko-KR" sz="2400" dirty="0"/>
              <a:t>, </a:t>
            </a:r>
            <a:r>
              <a:rPr lang="ko-KR" altLang="en-US" sz="2400" dirty="0"/>
              <a:t>일자 등도 나타낸다</a:t>
            </a:r>
            <a:r>
              <a:rPr lang="en-US" altLang="ko-KR" sz="2400" dirty="0"/>
              <a:t>. </a:t>
            </a:r>
            <a:r>
              <a:rPr lang="ko-KR" altLang="en-US" sz="2400" dirty="0"/>
              <a:t>그뿐만 아니라 현재 수강하고 있는</a:t>
            </a:r>
            <a:endParaRPr lang="en-US" altLang="ko-KR" sz="2400" dirty="0"/>
          </a:p>
          <a:p>
            <a:pPr marL="595313" indent="-514350">
              <a:spcBef>
                <a:spcPts val="900"/>
              </a:spcBef>
              <a:buFont typeface="Wingdings 3" pitchFamily="2" charset="2"/>
              <a:buNone/>
            </a:pPr>
            <a:r>
              <a:rPr lang="ko-KR" altLang="en-US" sz="2400" dirty="0"/>
              <a:t> 과목과 </a:t>
            </a:r>
            <a:r>
              <a:rPr lang="ko-KR" altLang="en-US" sz="2400" dirty="0" err="1"/>
              <a:t>요일별로</a:t>
            </a:r>
            <a:r>
              <a:rPr lang="ko-KR" altLang="en-US" sz="2400" dirty="0"/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강의가 열리는 교실</a:t>
            </a:r>
            <a:r>
              <a:rPr lang="ko-KR" altLang="en-US" sz="2400" dirty="0">
                <a:solidFill>
                  <a:schemeClr val="accent2"/>
                </a:solidFill>
              </a:rPr>
              <a:t>과</a:t>
            </a:r>
            <a:r>
              <a:rPr lang="ko-KR" altLang="en-US" sz="2400" dirty="0"/>
              <a:t> 시간도 나타낸다</a:t>
            </a:r>
            <a:r>
              <a:rPr lang="en-US" altLang="ko-KR" sz="2400" dirty="0"/>
              <a:t>. </a:t>
            </a:r>
          </a:p>
          <a:p>
            <a:pPr marL="595313" indent="-514350">
              <a:spcBef>
                <a:spcPts val="900"/>
              </a:spcBef>
              <a:buFont typeface="Wingdings 3" pitchFamily="2" charset="2"/>
              <a:buNone/>
            </a:pPr>
            <a:r>
              <a:rPr lang="ko-KR" altLang="en-US" sz="2400" dirty="0"/>
              <a:t>대학원생에 대해서는 </a:t>
            </a:r>
            <a:r>
              <a:rPr lang="ko-KR" altLang="en-US" sz="2400" dirty="0">
                <a:solidFill>
                  <a:srgbClr val="FF0000"/>
                </a:solidFill>
              </a:rPr>
              <a:t>지도교수</a:t>
            </a:r>
            <a:r>
              <a:rPr lang="ko-KR" altLang="en-US" sz="2400" dirty="0"/>
              <a:t>의 이름과 </a:t>
            </a:r>
            <a:r>
              <a:rPr lang="ko-KR" altLang="en-US" sz="2400" dirty="0">
                <a:solidFill>
                  <a:schemeClr val="accent2"/>
                </a:solidFill>
              </a:rPr>
              <a:t>지난해 취득한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595313" indent="-514350">
              <a:spcBef>
                <a:spcPts val="900"/>
              </a:spcBef>
              <a:buFont typeface="Wingdings 3" pitchFamily="2" charset="2"/>
              <a:buNone/>
            </a:pPr>
            <a:r>
              <a:rPr lang="ko-KR" altLang="en-US" sz="2400" dirty="0"/>
              <a:t>총 </a:t>
            </a:r>
            <a:r>
              <a:rPr lang="ko-KR" altLang="en-US" sz="2400" dirty="0" err="1"/>
              <a:t>학점수를</a:t>
            </a:r>
            <a:r>
              <a:rPr lang="ko-KR" altLang="en-US" sz="2400" dirty="0"/>
              <a:t> 나타내고</a:t>
            </a:r>
            <a:r>
              <a:rPr lang="en-US" altLang="ko-KR" sz="2400" dirty="0"/>
              <a:t>, </a:t>
            </a:r>
            <a:r>
              <a:rPr lang="ko-KR" altLang="en-US" sz="2400" dirty="0"/>
              <a:t>특히 박사과정 학생에 대해서는 </a:t>
            </a:r>
          </a:p>
          <a:p>
            <a:pPr marL="595313" indent="-514350">
              <a:spcBef>
                <a:spcPts val="900"/>
              </a:spcBef>
              <a:buFont typeface="Wingdings 3" pitchFamily="2" charset="2"/>
              <a:buNone/>
            </a:pPr>
            <a:r>
              <a:rPr lang="ko-KR" altLang="en-US" sz="2400" dirty="0"/>
              <a:t>논문의 제목과 </a:t>
            </a:r>
            <a:r>
              <a:rPr lang="ko-KR" altLang="en-US" sz="2400" dirty="0">
                <a:solidFill>
                  <a:srgbClr val="FF0000"/>
                </a:solidFill>
              </a:rPr>
              <a:t>연구 분야를 </a:t>
            </a:r>
            <a:r>
              <a:rPr lang="ko-KR" altLang="en-US" sz="2400" dirty="0"/>
              <a:t>나타낸다</a:t>
            </a:r>
            <a:r>
              <a:rPr lang="en-US" altLang="ko-KR" sz="2400" dirty="0"/>
              <a:t>. </a:t>
            </a:r>
            <a:r>
              <a:rPr lang="ko-KR" altLang="en-US" sz="2400" dirty="0"/>
              <a:t>교수님에 대해서는 성명</a:t>
            </a:r>
            <a:r>
              <a:rPr lang="en-US" altLang="ko-KR" sz="2400" dirty="0"/>
              <a:t>,</a:t>
            </a:r>
          </a:p>
          <a:p>
            <a:pPr marL="595313" indent="-514350">
              <a:spcBef>
                <a:spcPts val="900"/>
              </a:spcBef>
              <a:buFont typeface="Wingdings 3" pitchFamily="2" charset="2"/>
              <a:buNone/>
            </a:pPr>
            <a:r>
              <a:rPr lang="en-US" altLang="ko-KR" sz="2400" dirty="0"/>
              <a:t> </a:t>
            </a:r>
            <a:r>
              <a:rPr lang="ko-KR" altLang="en-US" sz="2400" dirty="0"/>
              <a:t>나이</a:t>
            </a:r>
            <a:r>
              <a:rPr lang="en-US" altLang="ko-KR" sz="2400" dirty="0"/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출생지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시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r>
              <a:rPr lang="en-US" altLang="ko-KR" sz="2400" dirty="0"/>
              <a:t>, </a:t>
            </a:r>
            <a:r>
              <a:rPr lang="ko-KR" altLang="en-US" sz="2400" dirty="0"/>
              <a:t>소속 학과</a:t>
            </a:r>
            <a:r>
              <a:rPr lang="en-US" altLang="ko-KR" sz="2400" dirty="0"/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학과 전화번호</a:t>
            </a:r>
            <a:r>
              <a:rPr lang="en-US" altLang="ko-KR" sz="2400" dirty="0"/>
              <a:t>, </a:t>
            </a:r>
            <a:r>
              <a:rPr lang="ko-KR" altLang="en-US" sz="2400" dirty="0"/>
              <a:t>직위</a:t>
            </a:r>
            <a:r>
              <a:rPr lang="en-US" altLang="ko-KR" sz="2400" dirty="0"/>
              <a:t>, </a:t>
            </a:r>
            <a:r>
              <a:rPr lang="ko-KR" altLang="en-US" sz="2400" dirty="0"/>
              <a:t>결혼 여부</a:t>
            </a:r>
            <a:endParaRPr lang="en-US" altLang="ko-KR" sz="2400" dirty="0"/>
          </a:p>
          <a:p>
            <a:pPr marL="595313" indent="-514350">
              <a:spcBef>
                <a:spcPts val="900"/>
              </a:spcBef>
              <a:buFont typeface="Wingdings 3" pitchFamily="2" charset="2"/>
              <a:buNone/>
            </a:pPr>
            <a:r>
              <a:rPr lang="en-US" altLang="ko-KR" sz="2400" dirty="0"/>
              <a:t>,</a:t>
            </a:r>
            <a:r>
              <a:rPr lang="ko-KR" altLang="en-US" sz="2400" dirty="0"/>
              <a:t>연구 분야 등을 나타낸다</a:t>
            </a:r>
            <a:r>
              <a:rPr lang="en-US" altLang="ko-KR" sz="2400" dirty="0"/>
              <a:t>.</a:t>
            </a:r>
          </a:p>
        </p:txBody>
      </p:sp>
      <p:sp>
        <p:nvSpPr>
          <p:cNvPr id="26627" name="슬라이드 번호 개체 틀 5">
            <a:extLst>
              <a:ext uri="{FF2B5EF4-FFF2-40B4-BE49-F238E27FC236}">
                <a16:creationId xmlns:a16="http://schemas.microsoft.com/office/drawing/2014/main" id="{825D45BF-D3B1-D44F-9212-338260E439A9}"/>
              </a:ext>
            </a:extLst>
          </p:cNvPr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latinLnBrk="0" hangingPunct="1"/>
            <a:fld id="{B1F3D789-D2E5-424A-A63F-F5D1C2BDF331}" type="slidenum">
              <a:rPr kumimoji="0" lang="ko-KR" altLang="en-US" sz="1000"/>
              <a:pPr algn="r" eaLnBrk="1" latinLnBrk="0" hangingPunct="1"/>
              <a:t>17</a:t>
            </a:fld>
            <a:endParaRPr kumimoji="0" lang="en-US" altLang="ko-KR" sz="1000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F064CAE7-C46A-F34D-82E8-25E1F6832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6042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3200" b="1"/>
              <a:t>4. </a:t>
            </a:r>
            <a:r>
              <a:rPr lang="ko-KR" altLang="en-US" sz="3200" b="1"/>
              <a:t>요구사항 정리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4">
            <a:extLst>
              <a:ext uri="{FF2B5EF4-FFF2-40B4-BE49-F238E27FC236}">
                <a16:creationId xmlns:a16="http://schemas.microsoft.com/office/drawing/2014/main" id="{9BA9EB23-EF62-D847-AFBB-B605CCA29D5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533" y="1196752"/>
            <a:ext cx="8893175" cy="4948237"/>
          </a:xfrm>
        </p:spPr>
        <p:txBody>
          <a:bodyPr/>
          <a:lstStyle/>
          <a:p>
            <a:pPr marL="595313" indent="-514350">
              <a:spcBef>
                <a:spcPts val="900"/>
              </a:spcBef>
              <a:buFont typeface="Wingdings 3" pitchFamily="2" charset="2"/>
              <a:buNone/>
            </a:pPr>
            <a:r>
              <a:rPr lang="ko-KR" altLang="en-US" sz="2000" dirty="0"/>
              <a:t>대학에서 학생과 교수에 관한 데이터를 표현하고자 한다</a:t>
            </a:r>
            <a:r>
              <a:rPr lang="en-US" altLang="ko-KR" sz="2000" dirty="0"/>
              <a:t>.</a:t>
            </a:r>
          </a:p>
          <a:p>
            <a:pPr marL="595313" indent="-514350">
              <a:spcBef>
                <a:spcPts val="900"/>
              </a:spcBef>
              <a:buFont typeface="Wingdings 3" pitchFamily="2" charset="2"/>
              <a:buNone/>
            </a:pPr>
            <a:r>
              <a:rPr lang="ko-KR" altLang="en-US" sz="2000" dirty="0"/>
              <a:t>학생에 대해서는 성명과 나이</a:t>
            </a:r>
            <a:r>
              <a:rPr lang="en-US" altLang="ko-KR" sz="2000" dirty="0"/>
              <a:t>, </a:t>
            </a:r>
            <a:r>
              <a:rPr lang="ko-KR" altLang="en-US" sz="2000" dirty="0"/>
              <a:t>성별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chemeClr val="accent2"/>
                </a:solidFill>
              </a:rPr>
              <a:t>출생지</a:t>
            </a:r>
            <a:r>
              <a:rPr lang="en-US" altLang="ko-KR" sz="2000" dirty="0">
                <a:solidFill>
                  <a:schemeClr val="accent2"/>
                </a:solidFill>
              </a:rPr>
              <a:t>(</a:t>
            </a:r>
            <a:r>
              <a:rPr lang="ko-KR" altLang="en-US" sz="2000" dirty="0">
                <a:solidFill>
                  <a:schemeClr val="accent2"/>
                </a:solidFill>
              </a:rPr>
              <a:t>시</a:t>
            </a:r>
            <a:r>
              <a:rPr lang="en-US" altLang="ko-KR" sz="2000" dirty="0">
                <a:solidFill>
                  <a:schemeClr val="accent2"/>
                </a:solidFill>
              </a:rPr>
              <a:t>), </a:t>
            </a:r>
            <a:r>
              <a:rPr lang="ko-KR" altLang="en-US" sz="2000" dirty="0">
                <a:solidFill>
                  <a:schemeClr val="accent2"/>
                </a:solidFill>
              </a:rPr>
              <a:t>거주지</a:t>
            </a:r>
            <a:r>
              <a:rPr lang="en-US" altLang="ko-KR" sz="2000" dirty="0">
                <a:solidFill>
                  <a:schemeClr val="accent2"/>
                </a:solidFill>
              </a:rPr>
              <a:t>(</a:t>
            </a:r>
            <a:r>
              <a:rPr lang="ko-KR" altLang="en-US" sz="2000" dirty="0">
                <a:solidFill>
                  <a:schemeClr val="accent2"/>
                </a:solidFill>
              </a:rPr>
              <a:t>시</a:t>
            </a:r>
            <a:r>
              <a:rPr lang="en-US" altLang="ko-KR" sz="2000" dirty="0">
                <a:solidFill>
                  <a:schemeClr val="accent2"/>
                </a:solidFill>
              </a:rPr>
              <a:t>)</a:t>
            </a:r>
            <a:r>
              <a:rPr lang="en-US" altLang="ko-KR" sz="2000" dirty="0"/>
              <a:t> </a:t>
            </a:r>
            <a:r>
              <a:rPr lang="ko-KR" altLang="en-US" sz="2000" dirty="0"/>
              <a:t>등을 나타낸다</a:t>
            </a:r>
            <a:r>
              <a:rPr lang="en-US" altLang="ko-KR" sz="2000" dirty="0"/>
              <a:t>. </a:t>
            </a:r>
          </a:p>
          <a:p>
            <a:pPr marL="595313" indent="-514350">
              <a:spcBef>
                <a:spcPts val="900"/>
              </a:spcBef>
              <a:buFont typeface="Wingdings 3" pitchFamily="2" charset="2"/>
              <a:buNone/>
            </a:pPr>
            <a:r>
              <a:rPr lang="ko-KR" altLang="en-US" sz="2000" dirty="0"/>
              <a:t>또한 이수 과목에 대한 정보</a:t>
            </a:r>
            <a:r>
              <a:rPr lang="en-US" altLang="ko-KR" sz="2000" dirty="0"/>
              <a:t>, </a:t>
            </a:r>
            <a:r>
              <a:rPr lang="ko-KR" altLang="en-US" sz="2000" dirty="0"/>
              <a:t>즉 과목 이름</a:t>
            </a:r>
            <a:r>
              <a:rPr lang="en-US" altLang="ko-KR" sz="2000" dirty="0"/>
              <a:t>, </a:t>
            </a:r>
            <a:r>
              <a:rPr lang="ko-KR" altLang="en-US" sz="2000" dirty="0"/>
              <a:t>과목 코드</a:t>
            </a:r>
            <a:r>
              <a:rPr lang="en-US" altLang="ko-KR" sz="2000" dirty="0"/>
              <a:t>, </a:t>
            </a:r>
            <a:r>
              <a:rPr lang="ko-KR" altLang="en-US" sz="2000" dirty="0"/>
              <a:t>교수</a:t>
            </a:r>
            <a:r>
              <a:rPr lang="en-US" altLang="ko-KR" sz="2000" dirty="0"/>
              <a:t>,</a:t>
            </a:r>
            <a:r>
              <a:rPr lang="ko-KR" altLang="en-US" sz="2000" dirty="0"/>
              <a:t>학점</a:t>
            </a:r>
            <a:r>
              <a:rPr lang="en-US" altLang="ko-KR" sz="2000" dirty="0"/>
              <a:t>, </a:t>
            </a:r>
            <a:r>
              <a:rPr lang="ko-KR" altLang="en-US" sz="2000" dirty="0"/>
              <a:t>일자 등도</a:t>
            </a:r>
          </a:p>
          <a:p>
            <a:pPr marL="595313" indent="-514350">
              <a:spcBef>
                <a:spcPts val="900"/>
              </a:spcBef>
              <a:buFont typeface="Wingdings 3" pitchFamily="2" charset="2"/>
              <a:buNone/>
            </a:pPr>
            <a:r>
              <a:rPr lang="ko-KR" altLang="en-US" sz="2000" dirty="0"/>
              <a:t>나타낸다</a:t>
            </a:r>
            <a:r>
              <a:rPr lang="en-US" altLang="ko-KR" sz="2000" dirty="0"/>
              <a:t>. </a:t>
            </a:r>
            <a:r>
              <a:rPr lang="ko-KR" altLang="en-US" sz="2000" dirty="0"/>
              <a:t>그뿐만 아니라 현재 수강하고 있는 과목과 </a:t>
            </a:r>
            <a:r>
              <a:rPr lang="ko-KR" altLang="en-US" sz="2000" dirty="0" err="1"/>
              <a:t>요일별로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chemeClr val="accent2"/>
                </a:solidFill>
              </a:rPr>
              <a:t>강의가 </a:t>
            </a:r>
          </a:p>
          <a:p>
            <a:pPr marL="595313" indent="-514350">
              <a:spcBef>
                <a:spcPts val="900"/>
              </a:spcBef>
              <a:buFont typeface="Wingdings 3" pitchFamily="2" charset="2"/>
              <a:buNone/>
            </a:pPr>
            <a:r>
              <a:rPr lang="ko-KR" altLang="en-US" sz="2000" dirty="0">
                <a:solidFill>
                  <a:schemeClr val="accent2"/>
                </a:solidFill>
              </a:rPr>
              <a:t>열리는 교실과</a:t>
            </a:r>
            <a:r>
              <a:rPr lang="ko-KR" altLang="en-US" sz="2000" dirty="0"/>
              <a:t> 시간도 나타낸다</a:t>
            </a:r>
            <a:r>
              <a:rPr lang="en-US" altLang="ko-KR" sz="2000" dirty="0"/>
              <a:t>. </a:t>
            </a:r>
            <a:r>
              <a:rPr lang="ko-KR" altLang="en-US" sz="2000" dirty="0"/>
              <a:t>대학원생에 대해서는 </a:t>
            </a:r>
            <a:r>
              <a:rPr lang="ko-KR" altLang="en-US" sz="2000" dirty="0">
                <a:solidFill>
                  <a:schemeClr val="accent2"/>
                </a:solidFill>
              </a:rPr>
              <a:t>지도교수</a:t>
            </a:r>
            <a:r>
              <a:rPr lang="ko-KR" altLang="en-US" sz="2000" dirty="0"/>
              <a:t>의 이름과 </a:t>
            </a:r>
          </a:p>
          <a:p>
            <a:pPr marL="595313" indent="-514350">
              <a:spcBef>
                <a:spcPts val="900"/>
              </a:spcBef>
              <a:buFont typeface="Wingdings 3" pitchFamily="2" charset="2"/>
              <a:buNone/>
            </a:pPr>
            <a:r>
              <a:rPr lang="ko-KR" altLang="en-US" sz="2000" dirty="0">
                <a:solidFill>
                  <a:schemeClr val="accent2"/>
                </a:solidFill>
              </a:rPr>
              <a:t>지난해 취득한</a:t>
            </a:r>
            <a:r>
              <a:rPr lang="ko-KR" altLang="en-US" sz="2000" dirty="0"/>
              <a:t> 총 </a:t>
            </a:r>
            <a:r>
              <a:rPr lang="ko-KR" altLang="en-US" sz="2000" dirty="0" err="1"/>
              <a:t>학점수를</a:t>
            </a:r>
            <a:r>
              <a:rPr lang="ko-KR" altLang="en-US" sz="2000" dirty="0"/>
              <a:t> 나타내고</a:t>
            </a:r>
            <a:r>
              <a:rPr lang="en-US" altLang="ko-KR" sz="2000" dirty="0"/>
              <a:t>, </a:t>
            </a:r>
            <a:r>
              <a:rPr lang="ko-KR" altLang="en-US" sz="2000" dirty="0"/>
              <a:t>특히 박사과정 학생에 대해서는 </a:t>
            </a:r>
          </a:p>
          <a:p>
            <a:pPr marL="595313" indent="-514350">
              <a:spcBef>
                <a:spcPts val="900"/>
              </a:spcBef>
              <a:buFont typeface="Wingdings 3" pitchFamily="2" charset="2"/>
              <a:buNone/>
            </a:pPr>
            <a:r>
              <a:rPr lang="ko-KR" altLang="en-US" sz="2000" dirty="0"/>
              <a:t>논문의 제목과 </a:t>
            </a:r>
            <a:r>
              <a:rPr lang="ko-KR" altLang="en-US" sz="2000" dirty="0">
                <a:solidFill>
                  <a:schemeClr val="accent2"/>
                </a:solidFill>
              </a:rPr>
              <a:t>연구 분야를</a:t>
            </a:r>
            <a:r>
              <a:rPr lang="ko-KR" altLang="en-US" sz="2000" dirty="0"/>
              <a:t> 나타낸다</a:t>
            </a:r>
            <a:r>
              <a:rPr lang="en-US" altLang="ko-KR" sz="2000" dirty="0"/>
              <a:t>. </a:t>
            </a:r>
            <a:r>
              <a:rPr lang="ko-KR" altLang="en-US" sz="2000" dirty="0"/>
              <a:t>교수님에 대해서는 성명</a:t>
            </a:r>
            <a:r>
              <a:rPr lang="en-US" altLang="ko-KR" sz="2000" dirty="0"/>
              <a:t>, </a:t>
            </a:r>
            <a:r>
              <a:rPr lang="ko-KR" altLang="en-US" sz="2000" dirty="0"/>
              <a:t>나이</a:t>
            </a:r>
            <a:r>
              <a:rPr lang="en-US" altLang="ko-KR" sz="2000" dirty="0"/>
              <a:t>, </a:t>
            </a:r>
          </a:p>
          <a:p>
            <a:pPr marL="595313" indent="-514350">
              <a:spcBef>
                <a:spcPts val="900"/>
              </a:spcBef>
              <a:buFont typeface="Wingdings 3" pitchFamily="2" charset="2"/>
              <a:buNone/>
            </a:pPr>
            <a:r>
              <a:rPr lang="ko-KR" altLang="en-US" sz="2000" dirty="0">
                <a:solidFill>
                  <a:schemeClr val="accent2"/>
                </a:solidFill>
              </a:rPr>
              <a:t>출생지</a:t>
            </a:r>
            <a:r>
              <a:rPr lang="en-US" altLang="ko-KR" sz="2000" dirty="0">
                <a:solidFill>
                  <a:schemeClr val="accent2"/>
                </a:solidFill>
              </a:rPr>
              <a:t>(</a:t>
            </a:r>
            <a:r>
              <a:rPr lang="ko-KR" altLang="en-US" sz="2000" dirty="0">
                <a:solidFill>
                  <a:schemeClr val="accent2"/>
                </a:solidFill>
              </a:rPr>
              <a:t>시</a:t>
            </a:r>
            <a:r>
              <a:rPr lang="en-US" altLang="ko-KR" sz="2000" dirty="0"/>
              <a:t>), </a:t>
            </a:r>
            <a:r>
              <a:rPr lang="ko-KR" altLang="en-US" sz="2000" dirty="0"/>
              <a:t>소속 학과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chemeClr val="accent2"/>
                </a:solidFill>
              </a:rPr>
              <a:t>학과 전화번호</a:t>
            </a:r>
            <a:r>
              <a:rPr lang="en-US" altLang="ko-KR" sz="2000" dirty="0"/>
              <a:t>, </a:t>
            </a:r>
            <a:r>
              <a:rPr lang="ko-KR" altLang="en-US" sz="2000" dirty="0"/>
              <a:t>직위</a:t>
            </a:r>
            <a:r>
              <a:rPr lang="en-US" altLang="ko-KR" sz="2000" dirty="0"/>
              <a:t>, </a:t>
            </a:r>
            <a:r>
              <a:rPr lang="ko-KR" altLang="en-US" sz="2000" dirty="0"/>
              <a:t>결혼 여부</a:t>
            </a:r>
            <a:r>
              <a:rPr lang="en-US" altLang="ko-KR" sz="2000" dirty="0"/>
              <a:t>,</a:t>
            </a:r>
            <a:r>
              <a:rPr lang="ko-KR" altLang="en-US" sz="2000" dirty="0"/>
              <a:t>연구 분야 등을 </a:t>
            </a:r>
          </a:p>
          <a:p>
            <a:pPr marL="595313" indent="-514350">
              <a:spcBef>
                <a:spcPts val="900"/>
              </a:spcBef>
              <a:buFont typeface="Wingdings 3" pitchFamily="2" charset="2"/>
              <a:buNone/>
            </a:pPr>
            <a:r>
              <a:rPr lang="ko-KR" altLang="en-US" sz="2000" dirty="0"/>
              <a:t>나타낸다</a:t>
            </a:r>
            <a:r>
              <a:rPr lang="en-US" altLang="ko-KR" sz="2000" dirty="0"/>
              <a:t>.</a:t>
            </a:r>
          </a:p>
        </p:txBody>
      </p:sp>
      <p:sp>
        <p:nvSpPr>
          <p:cNvPr id="27651" name="슬라이드 번호 개체 틀 5">
            <a:extLst>
              <a:ext uri="{FF2B5EF4-FFF2-40B4-BE49-F238E27FC236}">
                <a16:creationId xmlns:a16="http://schemas.microsoft.com/office/drawing/2014/main" id="{E97264A1-3F78-484C-9A34-2A317CDE7F9A}"/>
              </a:ext>
            </a:extLst>
          </p:cNvPr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latinLnBrk="0" hangingPunct="1"/>
            <a:fld id="{DC4C9EBF-215A-4B4B-847A-FA18B4BE218C}" type="slidenum">
              <a:rPr kumimoji="0" lang="ko-KR" altLang="en-US" sz="1000"/>
              <a:pPr algn="r" eaLnBrk="1" latinLnBrk="0" hangingPunct="1"/>
              <a:t>18</a:t>
            </a:fld>
            <a:endParaRPr kumimoji="0" lang="en-US" altLang="ko-KR" sz="1000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90141EAA-3DE5-B94B-A1DA-240DC36D1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6042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3200" b="1" dirty="0"/>
              <a:t>4. </a:t>
            </a:r>
            <a:r>
              <a:rPr lang="ko-KR" altLang="en-US" sz="3200" b="1" dirty="0"/>
              <a:t>요구사항 정리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4">
            <a:extLst>
              <a:ext uri="{FF2B5EF4-FFF2-40B4-BE49-F238E27FC236}">
                <a16:creationId xmlns:a16="http://schemas.microsoft.com/office/drawing/2014/main" id="{F6FCD760-E19B-114B-8F0A-B79FBFAC91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96752"/>
            <a:ext cx="9144000" cy="4948237"/>
          </a:xfrm>
        </p:spPr>
        <p:txBody>
          <a:bodyPr/>
          <a:lstStyle/>
          <a:p>
            <a:pPr marL="595313" indent="-514350"/>
            <a:r>
              <a:rPr lang="ko-KR" altLang="ko-KR" sz="2000" dirty="0"/>
              <a:t> </a:t>
            </a:r>
            <a:r>
              <a:rPr lang="ko-KR" altLang="ko-KR" sz="2400" dirty="0" err="1"/>
              <a:t>일반문장</a:t>
            </a:r>
            <a:r>
              <a:rPr lang="ko-KR" altLang="ko-KR" sz="2000" dirty="0"/>
              <a:t> </a:t>
            </a:r>
          </a:p>
          <a:p>
            <a:pPr marL="1314450" lvl="2" indent="-400050">
              <a:buFont typeface="Wingdings 2" pitchFamily="2" charset="2"/>
              <a:buNone/>
            </a:pPr>
            <a:r>
              <a:rPr lang="ko-KR" altLang="ko-KR" sz="2000" dirty="0"/>
              <a:t>대학에서 학생과 교수에 관한 데이터를 표현하고자 한</a:t>
            </a:r>
            <a:r>
              <a:rPr lang="ko-KR" altLang="en-US" sz="2000" dirty="0"/>
              <a:t>다</a:t>
            </a:r>
            <a:r>
              <a:rPr lang="en-US" altLang="ko-KR" sz="2000" dirty="0"/>
              <a:t>.</a:t>
            </a:r>
          </a:p>
          <a:p>
            <a:pPr marL="830263" lvl="1" indent="-438150">
              <a:buFont typeface="Verdana" panose="020B0604030504040204" pitchFamily="34" charset="0"/>
              <a:buNone/>
            </a:pPr>
            <a:endParaRPr lang="ko-KR" altLang="en-US" sz="1800" dirty="0"/>
          </a:p>
          <a:p>
            <a:pPr marL="595313" indent="-514350"/>
            <a:r>
              <a:rPr lang="ko-KR" altLang="ko-KR" sz="2000" dirty="0"/>
              <a:t>학</a:t>
            </a:r>
            <a:r>
              <a:rPr lang="ko-KR" altLang="ko-KR" sz="2400" dirty="0"/>
              <a:t>생에 관한 문장</a:t>
            </a:r>
          </a:p>
          <a:p>
            <a:pPr marL="1314450" lvl="2" indent="-400050">
              <a:buFont typeface="Wingdings 2" pitchFamily="2" charset="2"/>
              <a:buNone/>
            </a:pPr>
            <a:r>
              <a:rPr lang="ko-KR" altLang="ko-KR" sz="2000" dirty="0"/>
              <a:t>학생에 대해서는 성명과 나이, 성별, 출생지(시), 거주지(시) 등을</a:t>
            </a:r>
            <a:endParaRPr lang="ko-KR" altLang="en-US" sz="2000" dirty="0"/>
          </a:p>
          <a:p>
            <a:pPr marL="1314450" lvl="2" indent="-400050">
              <a:buFont typeface="Wingdings 2" pitchFamily="2" charset="2"/>
              <a:buNone/>
            </a:pPr>
            <a:r>
              <a:rPr lang="ko-KR" altLang="ko-KR" sz="2000" dirty="0"/>
              <a:t> 나타낸다. 또한 이수 과목에 대한</a:t>
            </a:r>
            <a:r>
              <a:rPr lang="ko-KR" altLang="en-US" sz="2000" dirty="0"/>
              <a:t> </a:t>
            </a:r>
            <a:r>
              <a:rPr lang="ko-KR" altLang="ko-KR" sz="2000" dirty="0"/>
              <a:t>정보, 즉 과목 이름, 과목 코드</a:t>
            </a:r>
            <a:endParaRPr lang="ko-KR" altLang="en-US" sz="2000" dirty="0"/>
          </a:p>
          <a:p>
            <a:pPr marL="1314450" lvl="2" indent="-400050">
              <a:buFont typeface="Wingdings 2" pitchFamily="2" charset="2"/>
              <a:buNone/>
            </a:pPr>
            <a:r>
              <a:rPr lang="ko-KR" altLang="ko-KR" sz="2000" dirty="0"/>
              <a:t>, 교수, 학점, 일자 등도 나타낸다.</a:t>
            </a:r>
            <a:endParaRPr lang="ko-KR" altLang="en-US" sz="2000" dirty="0"/>
          </a:p>
          <a:p>
            <a:pPr marL="1314450" lvl="2" indent="-400050">
              <a:buFont typeface="Wingdings 2" pitchFamily="2" charset="2"/>
              <a:buNone/>
            </a:pPr>
            <a:endParaRPr lang="ko-KR" altLang="ko-KR" sz="2000" dirty="0"/>
          </a:p>
          <a:p>
            <a:pPr marL="595313" indent="-514350"/>
            <a:r>
              <a:rPr lang="ko-KR" altLang="ko-KR" sz="2400" dirty="0"/>
              <a:t>과목에 관한 문장</a:t>
            </a:r>
            <a:r>
              <a:rPr lang="ko-KR" altLang="ko-KR" dirty="0"/>
              <a:t> </a:t>
            </a:r>
            <a:endParaRPr lang="ko-KR" altLang="en-US" dirty="0"/>
          </a:p>
          <a:p>
            <a:pPr marL="1314450" lvl="2" indent="-400050">
              <a:buFont typeface="Wingdings 2" pitchFamily="2" charset="2"/>
              <a:buNone/>
            </a:pPr>
            <a:r>
              <a:rPr lang="ko-KR" altLang="ko-KR" sz="2000" dirty="0"/>
              <a:t>그뿐만 아니라 현재 수강하고 있는 과목과 </a:t>
            </a:r>
            <a:r>
              <a:rPr lang="ko-KR" altLang="ko-KR" sz="2000" dirty="0" err="1"/>
              <a:t>요일별로</a:t>
            </a:r>
            <a:r>
              <a:rPr lang="ko-KR" altLang="ko-KR" sz="2000" dirty="0"/>
              <a:t> 강의가 </a:t>
            </a:r>
            <a:endParaRPr lang="ko-KR" altLang="en-US" sz="2000" dirty="0"/>
          </a:p>
          <a:p>
            <a:pPr marL="1314450" lvl="2" indent="-400050">
              <a:buFont typeface="Wingdings 2" pitchFamily="2" charset="2"/>
              <a:buNone/>
            </a:pPr>
            <a:r>
              <a:rPr lang="ko-KR" altLang="ko-KR" sz="2000" dirty="0"/>
              <a:t>열리는 교실과 시간도 나타낸다.</a:t>
            </a:r>
          </a:p>
        </p:txBody>
      </p:sp>
      <p:sp>
        <p:nvSpPr>
          <p:cNvPr id="28675" name="슬라이드 번호 개체 틀 5">
            <a:extLst>
              <a:ext uri="{FF2B5EF4-FFF2-40B4-BE49-F238E27FC236}">
                <a16:creationId xmlns:a16="http://schemas.microsoft.com/office/drawing/2014/main" id="{D2A6A872-6733-964C-BFCE-DD09909316B5}"/>
              </a:ext>
            </a:extLst>
          </p:cNvPr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latinLnBrk="0" hangingPunct="1"/>
            <a:fld id="{6F89EEA1-030C-1B47-B720-144A6287FFE6}" type="slidenum">
              <a:rPr kumimoji="0" lang="ko-KR" altLang="en-US" sz="1000"/>
              <a:pPr algn="r" eaLnBrk="1" latinLnBrk="0" hangingPunct="1"/>
              <a:t>19</a:t>
            </a:fld>
            <a:endParaRPr kumimoji="0" lang="en-US" altLang="ko-KR" sz="1000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37FB4C0E-E5E7-0E4D-AF61-39C4BA3BE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6042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3200" b="1" dirty="0"/>
              <a:t>5. </a:t>
            </a:r>
            <a:r>
              <a:rPr lang="ko-KR" altLang="en-US" sz="3200" b="1" dirty="0"/>
              <a:t>구조적 요구사항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>
            <a:extLst>
              <a:ext uri="{FF2B5EF4-FFF2-40B4-BE49-F238E27FC236}">
                <a16:creationId xmlns:a16="http://schemas.microsoft.com/office/drawing/2014/main" id="{C65FE310-B620-6646-9EAB-2B292734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38F4AD1B-0AAF-434F-8980-0172FE2507FA}" type="slidenum">
              <a:rPr kumimoji="0" lang="ko-KR" altLang="en-US"/>
              <a:pPr eaLnBrk="1" hangingPunct="1"/>
              <a:t>2</a:t>
            </a:fld>
            <a:endParaRPr kumimoji="0" lang="en-US" altLang="ko-KR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607A622-0C66-914F-9123-2A381F699B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511" y="12032"/>
            <a:ext cx="8229600" cy="7858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2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1. </a:t>
            </a:r>
            <a:r>
              <a:rPr lang="ko-KR" altLang="en-US" sz="32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데이터베이스 세계</a:t>
            </a:r>
          </a:p>
        </p:txBody>
      </p:sp>
      <p:sp>
        <p:nvSpPr>
          <p:cNvPr id="11268" name="내용 개체 틀 8">
            <a:extLst>
              <a:ext uri="{FF2B5EF4-FFF2-40B4-BE49-F238E27FC236}">
                <a16:creationId xmlns:a16="http://schemas.microsoft.com/office/drawing/2014/main" id="{A4741A24-EC0E-DF43-B1C6-9A62C956A38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2875" y="927269"/>
            <a:ext cx="9001125" cy="5357812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데이터베이스 모델링 </a:t>
            </a:r>
            <a:endParaRPr lang="en-US" altLang="ko-KR" sz="2400" dirty="0"/>
          </a:p>
          <a:p>
            <a:pPr lvl="1" eaLnBrk="1" hangingPunct="1">
              <a:buFont typeface="Verdana" panose="020B0604030504040204" pitchFamily="34" charset="0"/>
              <a:buNone/>
            </a:pPr>
            <a:r>
              <a:rPr lang="ko-KR" altLang="en-US" sz="2000" dirty="0"/>
              <a:t>현실 세계에서 다루는 개체를 컴퓨터 세계의 데이터로 변환하기 위한 </a:t>
            </a:r>
            <a:br>
              <a:rPr lang="en-US" altLang="ko-KR" sz="2000" dirty="0"/>
            </a:br>
            <a:r>
              <a:rPr lang="ko-KR" altLang="en-US" sz="2000" dirty="0"/>
              <a:t>중간 과정</a:t>
            </a:r>
          </a:p>
          <a:p>
            <a:pPr eaLnBrk="1" hangingPunct="1"/>
            <a:endParaRPr lang="ko-KR" altLang="en-US" sz="2400" dirty="0"/>
          </a:p>
        </p:txBody>
      </p:sp>
      <p:pic>
        <p:nvPicPr>
          <p:cNvPr id="11269" name="Picture 9">
            <a:extLst>
              <a:ext uri="{FF2B5EF4-FFF2-40B4-BE49-F238E27FC236}">
                <a16:creationId xmlns:a16="http://schemas.microsoft.com/office/drawing/2014/main" id="{8EDD54FD-4D08-FD44-BCE9-BC403F872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" y="2678112"/>
            <a:ext cx="7837488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내용 개체 틀 4">
            <a:extLst>
              <a:ext uri="{FF2B5EF4-FFF2-40B4-BE49-F238E27FC236}">
                <a16:creationId xmlns:a16="http://schemas.microsoft.com/office/drawing/2014/main" id="{683A64FA-3CC6-C848-B186-1F2A7BA8892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52736"/>
            <a:ext cx="9144000" cy="4948237"/>
          </a:xfrm>
        </p:spPr>
        <p:txBody>
          <a:bodyPr/>
          <a:lstStyle/>
          <a:p>
            <a:pPr marL="595313" indent="-514350"/>
            <a:r>
              <a:rPr lang="ko-KR" altLang="ko-KR" sz="2400" dirty="0"/>
              <a:t>학생 타입에 관한 문장</a:t>
            </a:r>
          </a:p>
          <a:p>
            <a:pPr marL="830263" lvl="1" indent="-438150">
              <a:buFont typeface="Verdana" panose="020B0604030504040204" pitchFamily="34" charset="0"/>
              <a:buNone/>
            </a:pPr>
            <a:r>
              <a:rPr lang="ko-KR" altLang="ko-KR" sz="2000" dirty="0"/>
              <a:t>대학원생에 대해서는 지도교수의 이름과 지난해 취득한 </a:t>
            </a:r>
            <a:endParaRPr lang="ko-KR" altLang="en-US" sz="2000" dirty="0"/>
          </a:p>
          <a:p>
            <a:pPr marL="830263" lvl="1" indent="-438150">
              <a:buFont typeface="Verdana" panose="020B0604030504040204" pitchFamily="34" charset="0"/>
              <a:buNone/>
            </a:pPr>
            <a:r>
              <a:rPr lang="ko-KR" altLang="ko-KR" sz="2000" dirty="0"/>
              <a:t>총 </a:t>
            </a:r>
            <a:r>
              <a:rPr lang="ko-KR" altLang="ko-KR" sz="2000" dirty="0" err="1"/>
              <a:t>학점수를</a:t>
            </a:r>
            <a:r>
              <a:rPr lang="ko-KR" altLang="ko-KR" sz="2000" dirty="0"/>
              <a:t> 나타내고, 특히 박사과정 학생에 대해서는 논문의 </a:t>
            </a:r>
            <a:endParaRPr lang="ko-KR" altLang="en-US" sz="2000" dirty="0"/>
          </a:p>
          <a:p>
            <a:pPr marL="830263" lvl="1" indent="-438150">
              <a:buFont typeface="Verdana" panose="020B0604030504040204" pitchFamily="34" charset="0"/>
              <a:buNone/>
            </a:pPr>
            <a:r>
              <a:rPr lang="ko-KR" altLang="ko-KR" sz="2000" dirty="0"/>
              <a:t>제목과 연구 분야를 나타낸다.</a:t>
            </a:r>
            <a:endParaRPr lang="ko-KR" altLang="en-US" sz="2000" dirty="0"/>
          </a:p>
          <a:p>
            <a:pPr marL="830263" lvl="1" indent="-438150">
              <a:buFont typeface="Verdana" panose="020B0604030504040204" pitchFamily="34" charset="0"/>
              <a:buNone/>
            </a:pPr>
            <a:endParaRPr lang="ko-KR" altLang="ko-KR" sz="2400" dirty="0"/>
          </a:p>
          <a:p>
            <a:pPr marL="595313" indent="-514350"/>
            <a:r>
              <a:rPr lang="ko-KR" altLang="ko-KR" sz="2000" dirty="0"/>
              <a:t>교수에 관한 문장</a:t>
            </a:r>
            <a:r>
              <a:rPr lang="ko-KR" altLang="ko-KR" sz="2800" dirty="0"/>
              <a:t> </a:t>
            </a:r>
            <a:endParaRPr lang="ko-KR" altLang="en-US" sz="2800" dirty="0"/>
          </a:p>
          <a:p>
            <a:pPr marL="830263" lvl="1" indent="-438150">
              <a:buFont typeface="Verdana" panose="020B0604030504040204" pitchFamily="34" charset="0"/>
              <a:buNone/>
            </a:pPr>
            <a:r>
              <a:rPr lang="ko-KR" altLang="ko-KR" sz="2000" dirty="0"/>
              <a:t>교수님에 대해서는 성명, 나이, 출생지(시), 소속 학과, </a:t>
            </a:r>
            <a:endParaRPr lang="ko-KR" altLang="en-US" sz="2000" dirty="0"/>
          </a:p>
          <a:p>
            <a:pPr marL="830263" lvl="1" indent="-438150">
              <a:buFont typeface="Verdana" panose="020B0604030504040204" pitchFamily="34" charset="0"/>
              <a:buNone/>
            </a:pPr>
            <a:r>
              <a:rPr lang="ko-KR" altLang="ko-KR" sz="2000" dirty="0"/>
              <a:t>학과 전화번호, 직위, 결혼 여부, 연구 </a:t>
            </a:r>
            <a:r>
              <a:rPr lang="ko-KR" altLang="ko-KR" sz="2000" dirty="0" err="1"/>
              <a:t>분야등을</a:t>
            </a:r>
            <a:r>
              <a:rPr lang="ko-KR" altLang="ko-KR" sz="2000" dirty="0"/>
              <a:t> 나타낸다</a:t>
            </a:r>
          </a:p>
        </p:txBody>
      </p:sp>
      <p:sp>
        <p:nvSpPr>
          <p:cNvPr id="29699" name="슬라이드 번호 개체 틀 5">
            <a:extLst>
              <a:ext uri="{FF2B5EF4-FFF2-40B4-BE49-F238E27FC236}">
                <a16:creationId xmlns:a16="http://schemas.microsoft.com/office/drawing/2014/main" id="{35F3F8C5-2A3A-4540-B0EE-327457E6E2A1}"/>
              </a:ext>
            </a:extLst>
          </p:cNvPr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latinLnBrk="0" hangingPunct="1"/>
            <a:fld id="{3C0959BB-EA4F-5741-9BD6-E6D7EB3CBF80}" type="slidenum">
              <a:rPr kumimoji="0" lang="ko-KR" altLang="en-US" sz="1000"/>
              <a:pPr algn="r" eaLnBrk="1" latinLnBrk="0" hangingPunct="1"/>
              <a:t>20</a:t>
            </a:fld>
            <a:endParaRPr kumimoji="0" lang="en-US" altLang="ko-KR" sz="1000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BD91CEAF-4EC5-6F42-96D2-EC49A8B6A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6042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3200" b="1" dirty="0"/>
              <a:t>5. </a:t>
            </a:r>
            <a:r>
              <a:rPr lang="ko-KR" altLang="en-US" sz="3200" b="1" dirty="0"/>
              <a:t>구조적 요구사항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내용 개체 틀 4">
            <a:extLst>
              <a:ext uri="{FF2B5EF4-FFF2-40B4-BE49-F238E27FC236}">
                <a16:creationId xmlns:a16="http://schemas.microsoft.com/office/drawing/2014/main" id="{9F46C4B4-B597-7245-B979-FE552E99AB0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4075" y="1825626"/>
            <a:ext cx="8290175" cy="4948237"/>
          </a:xfrm>
        </p:spPr>
        <p:txBody>
          <a:bodyPr/>
          <a:lstStyle/>
          <a:p>
            <a:pPr marL="595313" indent="-514350"/>
            <a:r>
              <a:rPr lang="ko-KR" altLang="ko-KR" sz="2400" dirty="0"/>
              <a:t>1단계 : 모호한 부분을 해결하여 정리한다.</a:t>
            </a:r>
            <a:endParaRPr lang="ko-KR" altLang="en-US" sz="2400" dirty="0"/>
          </a:p>
          <a:p>
            <a:pPr marL="595313" indent="-514350"/>
            <a:endParaRPr lang="ko-KR" altLang="en-US" sz="2400" dirty="0"/>
          </a:p>
          <a:p>
            <a:pPr marL="595313" indent="-514350"/>
            <a:r>
              <a:rPr lang="ko-KR" altLang="ko-KR" sz="2400" dirty="0"/>
              <a:t>2단계 : 구조적 요구사항 </a:t>
            </a:r>
            <a:r>
              <a:rPr lang="ko-KR" altLang="ko-KR" sz="2400" dirty="0" err="1"/>
              <a:t>정의서로</a:t>
            </a:r>
            <a:r>
              <a:rPr lang="ko-KR" altLang="ko-KR" sz="2400" dirty="0"/>
              <a:t> 작성</a:t>
            </a:r>
          </a:p>
          <a:p>
            <a:pPr marL="595313" indent="-514350"/>
            <a:endParaRPr lang="ko-KR" altLang="ko-KR" sz="2400" dirty="0"/>
          </a:p>
          <a:p>
            <a:pPr marL="595313" indent="-514350"/>
            <a:endParaRPr lang="ko-KR" altLang="ko-KR" sz="2400" dirty="0"/>
          </a:p>
        </p:txBody>
      </p:sp>
      <p:sp>
        <p:nvSpPr>
          <p:cNvPr id="30723" name="슬라이드 번호 개체 틀 5">
            <a:extLst>
              <a:ext uri="{FF2B5EF4-FFF2-40B4-BE49-F238E27FC236}">
                <a16:creationId xmlns:a16="http://schemas.microsoft.com/office/drawing/2014/main" id="{5603CB4B-C51E-C840-9AFB-90FE1EFA4F1A}"/>
              </a:ext>
            </a:extLst>
          </p:cNvPr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latinLnBrk="0" hangingPunct="1"/>
            <a:fld id="{E5848959-C195-9546-A535-C1EFF6019126}" type="slidenum">
              <a:rPr kumimoji="0" lang="ko-KR" altLang="en-US" sz="1000"/>
              <a:pPr algn="r" eaLnBrk="1" latinLnBrk="0" hangingPunct="1"/>
              <a:t>21</a:t>
            </a:fld>
            <a:endParaRPr kumimoji="0" lang="en-US" altLang="ko-KR" sz="1000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0DBEB7FB-6E58-4846-B3C2-B7387D974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158"/>
            <a:ext cx="86042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3200" b="1" dirty="0"/>
              <a:t>4. </a:t>
            </a:r>
            <a:r>
              <a:rPr lang="ko-KR" altLang="en-US" sz="3200" b="1" dirty="0"/>
              <a:t>요구사항 분석 실습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예</a:t>
            </a:r>
            <a:r>
              <a:rPr lang="en-US" altLang="ko-KR" sz="3200" b="1" dirty="0"/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슬라이드 번호 개체 틀 5">
            <a:extLst>
              <a:ext uri="{FF2B5EF4-FFF2-40B4-BE49-F238E27FC236}">
                <a16:creationId xmlns:a16="http://schemas.microsoft.com/office/drawing/2014/main" id="{8CA141B6-B53D-364B-BC72-DF18F3E066C7}"/>
              </a:ext>
            </a:extLst>
          </p:cNvPr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latinLnBrk="0" hangingPunct="1"/>
            <a:fld id="{F38104CA-1090-2148-B76F-0C827A378A65}" type="slidenum">
              <a:rPr kumimoji="0" lang="ko-KR" altLang="en-US" sz="1000"/>
              <a:pPr algn="r" eaLnBrk="1" latinLnBrk="0" hangingPunct="1"/>
              <a:t>22</a:t>
            </a:fld>
            <a:endParaRPr kumimoji="0" lang="en-US" altLang="ko-KR" sz="1000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E4D6E9FE-FEDB-684B-A3DB-958F0E55F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1844824"/>
            <a:ext cx="5472608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3200" b="1" dirty="0"/>
              <a:t>5. </a:t>
            </a:r>
            <a:r>
              <a:rPr lang="ko-KR" altLang="en-US" sz="3200" b="1" dirty="0"/>
              <a:t>요구사항 분석 실습</a:t>
            </a:r>
            <a:endParaRPr lang="en-US" altLang="ko-KR" sz="32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내용 개체 틀 4">
            <a:extLst>
              <a:ext uri="{FF2B5EF4-FFF2-40B4-BE49-F238E27FC236}">
                <a16:creationId xmlns:a16="http://schemas.microsoft.com/office/drawing/2014/main" id="{CE421BBC-9ABC-6144-8284-69A9DC0E86E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4292" y="1268760"/>
            <a:ext cx="8244408" cy="4588098"/>
          </a:xfrm>
        </p:spPr>
        <p:txBody>
          <a:bodyPr/>
          <a:lstStyle/>
          <a:p>
            <a:pPr marL="595313" indent="-514350">
              <a:buFont typeface="Wingdings 3" pitchFamily="2" charset="2"/>
              <a:buAutoNum type="arabicPeriod"/>
            </a:pPr>
            <a:r>
              <a:rPr lang="ko-KR" altLang="en-US" sz="2400" dirty="0"/>
              <a:t>요구사항 검증</a:t>
            </a:r>
          </a:p>
          <a:p>
            <a:pPr marL="830263" lvl="1" indent="-438150"/>
            <a:r>
              <a:rPr lang="ko-KR" altLang="en-US" sz="2000" dirty="0"/>
              <a:t>요구사항이 고객의 필요를 충족하는가</a:t>
            </a:r>
            <a:r>
              <a:rPr lang="en-US" altLang="ko-KR" sz="2000" dirty="0"/>
              <a:t>?</a:t>
            </a:r>
          </a:p>
          <a:p>
            <a:pPr marL="830263" lvl="1" indent="-438150"/>
            <a:r>
              <a:rPr lang="ko-KR" altLang="en-US" sz="2000" dirty="0"/>
              <a:t>요구사항이 이해하기 쉽게 정의되었는가</a:t>
            </a:r>
            <a:r>
              <a:rPr lang="en-US" altLang="ko-KR" sz="2000" dirty="0"/>
              <a:t>?</a:t>
            </a:r>
          </a:p>
          <a:p>
            <a:pPr marL="830263" lvl="1" indent="-438150"/>
            <a:r>
              <a:rPr lang="ko-KR" altLang="en-US" sz="2000" dirty="0"/>
              <a:t>요구사항이 모호하지 않은가</a:t>
            </a:r>
            <a:r>
              <a:rPr lang="en-US" altLang="ko-KR" sz="2000" dirty="0"/>
              <a:t>?</a:t>
            </a:r>
          </a:p>
          <a:p>
            <a:pPr marL="830263" lvl="1" indent="-438150"/>
            <a:r>
              <a:rPr lang="ko-KR" altLang="en-US" sz="2000" dirty="0"/>
              <a:t>요구사항이 정확한가</a:t>
            </a:r>
            <a:r>
              <a:rPr lang="en-US" altLang="ko-KR" sz="2000" dirty="0"/>
              <a:t>?</a:t>
            </a:r>
          </a:p>
          <a:p>
            <a:pPr marL="830263" lvl="1" indent="-438150"/>
            <a:r>
              <a:rPr lang="ko-KR" altLang="en-US" sz="2000" dirty="0"/>
              <a:t>요구사항이 정말로 필요한가</a:t>
            </a:r>
            <a:r>
              <a:rPr lang="en-US" altLang="ko-KR" sz="2000" dirty="0"/>
              <a:t>?</a:t>
            </a:r>
          </a:p>
          <a:p>
            <a:pPr marL="830263" lvl="1" indent="-438150">
              <a:buFont typeface="Verdana" panose="020B0604030504040204" pitchFamily="34" charset="0"/>
              <a:buNone/>
            </a:pPr>
            <a:endParaRPr lang="en-US" altLang="ko-KR" sz="2000" dirty="0"/>
          </a:p>
          <a:p>
            <a:pPr marL="595313" indent="-514350">
              <a:buFont typeface="Wingdings 3" pitchFamily="2" charset="2"/>
              <a:buAutoNum type="arabicPeriod"/>
            </a:pPr>
            <a:r>
              <a:rPr lang="ko-KR" altLang="en-US" sz="2400" dirty="0"/>
              <a:t>요구사항 관리</a:t>
            </a:r>
          </a:p>
          <a:p>
            <a:pPr marL="830263" lvl="1" indent="-438150"/>
            <a:r>
              <a:rPr lang="ko-KR" altLang="en-US" sz="2000" dirty="0"/>
              <a:t>요구사항 </a:t>
            </a:r>
            <a:r>
              <a:rPr lang="ko-KR" altLang="en-US" sz="2000" dirty="0" err="1"/>
              <a:t>추적표</a:t>
            </a:r>
            <a:endParaRPr lang="ko-KR" altLang="en-US" sz="2000" dirty="0"/>
          </a:p>
          <a:p>
            <a:pPr marL="830263" lvl="1" indent="-438150"/>
            <a:r>
              <a:rPr lang="ko-KR" altLang="en-US" sz="2000" dirty="0"/>
              <a:t>제안서</a:t>
            </a:r>
            <a:r>
              <a:rPr lang="en-US" altLang="ko-KR" sz="2000" dirty="0"/>
              <a:t>/</a:t>
            </a:r>
            <a:r>
              <a:rPr lang="ko-KR" altLang="en-US" sz="2000" dirty="0"/>
              <a:t>계약서</a:t>
            </a:r>
            <a:r>
              <a:rPr lang="en-US" altLang="ko-KR" sz="2000" dirty="0"/>
              <a:t>/</a:t>
            </a:r>
            <a:r>
              <a:rPr lang="ko-KR" altLang="en-US" sz="2000" dirty="0"/>
              <a:t>사업 수행 계획서 비교표</a:t>
            </a:r>
            <a:endParaRPr lang="ko-KR" altLang="ko-KR" sz="2000" dirty="0"/>
          </a:p>
        </p:txBody>
      </p:sp>
      <p:sp>
        <p:nvSpPr>
          <p:cNvPr id="32771" name="슬라이드 번호 개체 틀 5">
            <a:extLst>
              <a:ext uri="{FF2B5EF4-FFF2-40B4-BE49-F238E27FC236}">
                <a16:creationId xmlns:a16="http://schemas.microsoft.com/office/drawing/2014/main" id="{A8A2A489-9C89-4049-9B25-023E6D2ED910}"/>
              </a:ext>
            </a:extLst>
          </p:cNvPr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latinLnBrk="0" hangingPunct="1"/>
            <a:fld id="{E59A9BA8-5559-C84F-947F-B43873AE499F}" type="slidenum">
              <a:rPr kumimoji="0" lang="ko-KR" altLang="en-US" sz="1000"/>
              <a:pPr algn="r" eaLnBrk="1" latinLnBrk="0" hangingPunct="1"/>
              <a:t>23</a:t>
            </a:fld>
            <a:endParaRPr kumimoji="0" lang="en-US" altLang="ko-KR" sz="1000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6069A245-7938-3447-8E0C-9349F756D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6042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3200" b="1" dirty="0"/>
              <a:t>5. </a:t>
            </a:r>
            <a:r>
              <a:rPr lang="ko-KR" altLang="en-US" sz="3200" b="1" dirty="0"/>
              <a:t>요구사항 검증 및 관리</a:t>
            </a:r>
            <a:endParaRPr lang="en-US" altLang="ko-KR" sz="32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B157040-1B78-7A41-9351-98EEC1BCD149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Chap06. </a:t>
            </a:r>
            <a:r>
              <a:rPr lang="ko-KR" altLang="en-US" dirty="0"/>
              <a:t>개념적 설계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20114D0-4F12-4645-B377-7BB946A4D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988840"/>
            <a:ext cx="8229600" cy="4525963"/>
          </a:xfrm>
        </p:spPr>
        <p:txBody>
          <a:bodyPr/>
          <a:lstStyle/>
          <a:p>
            <a:pPr marL="623888" indent="-514350">
              <a:buFont typeface="Wingdings 3" pitchFamily="2" charset="2"/>
              <a:buAutoNum type="arabicPeriod"/>
            </a:pPr>
            <a:r>
              <a:rPr lang="ko-KR" altLang="en-US" dirty="0"/>
              <a:t>데이터 모델링의 개념</a:t>
            </a:r>
          </a:p>
          <a:p>
            <a:pPr marL="623888" indent="-514350">
              <a:buFont typeface="Wingdings 3" pitchFamily="2" charset="2"/>
              <a:buAutoNum type="arabicPeriod"/>
            </a:pPr>
            <a:r>
              <a:rPr lang="ko-KR" altLang="en-US" dirty="0"/>
              <a:t>개념 데이터 모델링</a:t>
            </a:r>
          </a:p>
          <a:p>
            <a:pPr marL="623888" indent="-514350">
              <a:buFont typeface="Wingdings 3" pitchFamily="2" charset="2"/>
              <a:buAutoNum type="arabicPeriod"/>
            </a:pPr>
            <a:r>
              <a:rPr lang="ko-KR" altLang="en-US" dirty="0" err="1"/>
              <a:t>엔티티</a:t>
            </a:r>
            <a:endParaRPr lang="en-US" altLang="ko-KR" dirty="0"/>
          </a:p>
          <a:p>
            <a:pPr marL="623888" indent="-514350">
              <a:buFont typeface="Wingdings 3" pitchFamily="2" charset="2"/>
              <a:buAutoNum type="arabicPeriod"/>
            </a:pPr>
            <a:r>
              <a:rPr lang="ko-KR" altLang="en-US" dirty="0" err="1"/>
              <a:t>식별자</a:t>
            </a:r>
            <a:endParaRPr lang="en-US" altLang="ko-KR" dirty="0"/>
          </a:p>
          <a:p>
            <a:pPr marL="623888" indent="-514350">
              <a:buFont typeface="Wingdings 3" pitchFamily="2" charset="2"/>
              <a:buAutoNum type="arabicPeriod"/>
            </a:pPr>
            <a:r>
              <a:rPr lang="ko-KR" altLang="en-US" dirty="0"/>
              <a:t>도메인</a:t>
            </a:r>
            <a:endParaRPr lang="en-US" altLang="ko-KR" dirty="0"/>
          </a:p>
          <a:p>
            <a:pPr marL="623888" indent="-514350">
              <a:buFont typeface="Wingdings 3" pitchFamily="2" charset="2"/>
              <a:buAutoNum type="arabicPeriod"/>
            </a:pPr>
            <a:r>
              <a:rPr lang="ko-KR" altLang="en-US" dirty="0" err="1"/>
              <a:t>자료사전</a:t>
            </a:r>
            <a:endParaRPr lang="en-US" altLang="ko-KR" dirty="0"/>
          </a:p>
          <a:p>
            <a:pPr marL="623888" indent="-514350">
              <a:buFont typeface="Wingdings 3" pitchFamily="2" charset="2"/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의 검증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F5940C8B-B6A1-8B47-94A5-64326DE4431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8892"/>
            <a:ext cx="8229600" cy="683804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3600" dirty="0"/>
              <a:t>1. </a:t>
            </a:r>
            <a:r>
              <a:rPr lang="ko-KR" altLang="en-US" sz="3600" dirty="0"/>
              <a:t>데이터 모델링 개념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0AB96EC-0230-074B-AC8D-490F5A6B9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09630"/>
            <a:ext cx="8229600" cy="4525963"/>
          </a:xfrm>
        </p:spPr>
        <p:txBody>
          <a:bodyPr/>
          <a:lstStyle/>
          <a:p>
            <a:r>
              <a:rPr lang="ko-KR" altLang="en-US" sz="2800" dirty="0"/>
              <a:t>데이터 모델링이란</a:t>
            </a:r>
            <a:r>
              <a:rPr lang="en-US" altLang="ko-KR" sz="2800" dirty="0"/>
              <a:t>?</a:t>
            </a:r>
          </a:p>
          <a:p>
            <a:endParaRPr lang="en-US" altLang="ko-KR" sz="2800" dirty="0"/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D208868F-2A33-DB46-8D7B-DF568842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75" y="2204864"/>
            <a:ext cx="8849077" cy="367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9BB6B53E-9C15-F248-AE66-89C2754939A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6076" y="7985"/>
            <a:ext cx="8229600" cy="70609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3600" dirty="0"/>
              <a:t>1. </a:t>
            </a:r>
            <a:r>
              <a:rPr lang="ko-KR" altLang="en-US" sz="3600" dirty="0"/>
              <a:t>데이터 모델링 개념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0FEF355-7DC9-0948-915D-3805CEA40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3"/>
          </a:xfrm>
        </p:spPr>
        <p:txBody>
          <a:bodyPr/>
          <a:lstStyle/>
          <a:p>
            <a:r>
              <a:rPr lang="ko-KR" altLang="en-US" sz="2400" dirty="0"/>
              <a:t>데이터 모델링의 위치</a:t>
            </a:r>
          </a:p>
          <a:p>
            <a:endParaRPr lang="ko-KR" altLang="en-US" sz="2400" dirty="0"/>
          </a:p>
          <a:p>
            <a:endParaRPr lang="en-US" altLang="ko-KR" sz="2400" dirty="0"/>
          </a:p>
        </p:txBody>
      </p:sp>
      <p:pic>
        <p:nvPicPr>
          <p:cNvPr id="36868" name="Picture 5">
            <a:extLst>
              <a:ext uri="{FF2B5EF4-FFF2-40B4-BE49-F238E27FC236}">
                <a16:creationId xmlns:a16="http://schemas.microsoft.com/office/drawing/2014/main" id="{9C9F8A7F-73F6-D64B-8395-DD7F0E999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73" y="2060848"/>
            <a:ext cx="8474806" cy="415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0058E80E-5A23-FA4C-97E0-7A830A79D9E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23528" y="0"/>
            <a:ext cx="8229600" cy="8367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개념 데이터 모델링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CDF5D8C-C5E2-3948-89D4-3D741C9A9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648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ERD </a:t>
            </a:r>
            <a:r>
              <a:rPr lang="ko-KR" altLang="en-US" sz="2400" dirty="0"/>
              <a:t>개념</a:t>
            </a:r>
          </a:p>
          <a:p>
            <a:pPr lvl="1"/>
            <a:r>
              <a:rPr lang="ko-KR" altLang="en-US" sz="2000" dirty="0"/>
              <a:t>이해하기 쉽다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업무의 파악이 용이하다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정규화의 근거 자료로 활용 가능하다</a:t>
            </a:r>
            <a:r>
              <a:rPr lang="en-US" altLang="ko-KR" sz="2000" dirty="0"/>
              <a:t>.</a:t>
            </a:r>
          </a:p>
          <a:p>
            <a:endParaRPr lang="ko-KR" altLang="en-US" sz="2400" dirty="0"/>
          </a:p>
          <a:p>
            <a:r>
              <a:rPr lang="en-US" altLang="ko-KR" sz="2400" dirty="0"/>
              <a:t>ERD(Entity Relationship Diagram)</a:t>
            </a:r>
            <a:r>
              <a:rPr lang="ko-KR" altLang="en-US" sz="2400" dirty="0"/>
              <a:t>의 기본 요소</a:t>
            </a:r>
          </a:p>
          <a:p>
            <a:pPr lvl="1"/>
            <a:r>
              <a:rPr lang="en-US" altLang="ko-KR" sz="2000" dirty="0"/>
              <a:t>ENTITY TYPE </a:t>
            </a:r>
          </a:p>
          <a:p>
            <a:pPr lvl="1"/>
            <a:r>
              <a:rPr lang="en-US" altLang="ko-KR" sz="2000" dirty="0"/>
              <a:t>RELATIONSHIP</a:t>
            </a:r>
          </a:p>
          <a:p>
            <a:pPr lvl="1"/>
            <a:r>
              <a:rPr lang="en-US" altLang="ko-KR" sz="2000" dirty="0"/>
              <a:t>ATTRIBUTE</a:t>
            </a:r>
          </a:p>
          <a:p>
            <a:endParaRPr lang="en-US" altLang="ko-KR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59E01BE-B505-1C45-ACD6-4A0D793CE97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69413" y="116632"/>
            <a:ext cx="8229600" cy="504056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개념 데이터 모델링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693DC5A-794C-CF4B-8973-21E14539A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413" y="1068162"/>
            <a:ext cx="8229600" cy="4525963"/>
          </a:xfrm>
        </p:spPr>
        <p:txBody>
          <a:bodyPr/>
          <a:lstStyle/>
          <a:p>
            <a:r>
              <a:rPr lang="ko-KR" altLang="en-US" sz="2400" dirty="0" err="1"/>
              <a:t>바커</a:t>
            </a:r>
            <a:r>
              <a:rPr lang="ko-KR" altLang="en-US" sz="2400" dirty="0"/>
              <a:t> 표기법 </a:t>
            </a:r>
            <a:r>
              <a:rPr lang="en-US" altLang="ko-KR" sz="2400" dirty="0"/>
              <a:t>(Baker Notation) </a:t>
            </a:r>
            <a:endParaRPr lang="ko-KR" altLang="en-US" sz="2400" dirty="0"/>
          </a:p>
          <a:p>
            <a:endParaRPr lang="en-US" altLang="ko-KR" sz="2400" dirty="0"/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84D5C5A9-60FD-9543-9039-89C66A987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98346"/>
            <a:ext cx="8205660" cy="352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3D0E57C3-90F8-A744-A954-E37BA80A37A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23528" y="7985"/>
            <a:ext cx="8229600" cy="70609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개념 데이터 모델링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39C2C84-120F-974A-B4BB-F13BE8FB3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ko-KR" altLang="en-US" sz="2400" dirty="0" err="1"/>
              <a:t>바커</a:t>
            </a:r>
            <a:r>
              <a:rPr lang="ko-KR" altLang="en-US" sz="2400" dirty="0"/>
              <a:t> 표기법 </a:t>
            </a:r>
            <a:r>
              <a:rPr lang="en-US" altLang="ko-KR" sz="2400" dirty="0"/>
              <a:t>(Baker Notation) </a:t>
            </a:r>
            <a:endParaRPr lang="ko-KR" altLang="en-US" sz="2400" dirty="0"/>
          </a:p>
          <a:p>
            <a:endParaRPr lang="en-US" altLang="ko-KR" sz="2400" dirty="0"/>
          </a:p>
        </p:txBody>
      </p:sp>
      <p:pic>
        <p:nvPicPr>
          <p:cNvPr id="39940" name="Picture 5">
            <a:extLst>
              <a:ext uri="{FF2B5EF4-FFF2-40B4-BE49-F238E27FC236}">
                <a16:creationId xmlns:a16="http://schemas.microsoft.com/office/drawing/2014/main" id="{ECD052BA-4C85-A847-AC6B-8C2F1D385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726950" cy="4401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5">
            <a:extLst>
              <a:ext uri="{FF2B5EF4-FFF2-40B4-BE49-F238E27FC236}">
                <a16:creationId xmlns:a16="http://schemas.microsoft.com/office/drawing/2014/main" id="{F44655EE-3A79-8841-BF10-4905ECDA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EBEEFA2A-0F20-D849-A676-AEFBBAD63A19}" type="slidenum">
              <a:rPr kumimoji="0" lang="ko-KR" altLang="en-US"/>
              <a:pPr eaLnBrk="1" hangingPunct="1"/>
              <a:t>3</a:t>
            </a:fld>
            <a:endParaRPr kumimoji="0" lang="en-US" altLang="ko-KR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6ED7F02-A1A1-DB44-BBEB-8088358A64B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7858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ea"/>
              </a:rPr>
              <a:t>2. </a:t>
            </a:r>
            <a:r>
              <a:rPr lang="ko-KR" altLang="en-US" sz="36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ea"/>
              </a:rPr>
              <a:t>데이터베이스 생명주기</a:t>
            </a:r>
          </a:p>
        </p:txBody>
      </p:sp>
      <p:pic>
        <p:nvPicPr>
          <p:cNvPr id="12292" name="Picture 5">
            <a:extLst>
              <a:ext uri="{FF2B5EF4-FFF2-40B4-BE49-F238E27FC236}">
                <a16:creationId xmlns:a16="http://schemas.microsoft.com/office/drawing/2014/main" id="{44744F11-ED9D-1448-A823-938BB9F71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857250"/>
            <a:ext cx="4519389" cy="5722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697CA9DA-5DEA-8D4D-9F4C-F7FAE7A4BE8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31867"/>
            <a:ext cx="8229600" cy="70609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개념 데이터 모델링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7A49362-9F1F-604D-89AD-94C48D185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80" y="980728"/>
            <a:ext cx="8229600" cy="4525963"/>
          </a:xfrm>
        </p:spPr>
        <p:txBody>
          <a:bodyPr/>
          <a:lstStyle/>
          <a:p>
            <a:r>
              <a:rPr lang="ko-KR" altLang="en-US" sz="2400" dirty="0" err="1"/>
              <a:t>바커</a:t>
            </a:r>
            <a:r>
              <a:rPr lang="ko-KR" altLang="en-US" sz="2400" dirty="0"/>
              <a:t> 표기법 </a:t>
            </a:r>
            <a:r>
              <a:rPr lang="en-US" altLang="ko-KR" sz="2400" dirty="0"/>
              <a:t>(Baker Notation)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  <a:p>
            <a:endParaRPr lang="en-US" altLang="ko-KR" sz="2400" dirty="0"/>
          </a:p>
        </p:txBody>
      </p:sp>
      <p:pic>
        <p:nvPicPr>
          <p:cNvPr id="40964" name="Picture 5">
            <a:extLst>
              <a:ext uri="{FF2B5EF4-FFF2-40B4-BE49-F238E27FC236}">
                <a16:creationId xmlns:a16="http://schemas.microsoft.com/office/drawing/2014/main" id="{28356816-F5C2-084D-B441-2B64B3D77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2816"/>
            <a:ext cx="8077398" cy="2262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6">
            <a:extLst>
              <a:ext uri="{FF2B5EF4-FFF2-40B4-BE49-F238E27FC236}">
                <a16:creationId xmlns:a16="http://schemas.microsoft.com/office/drawing/2014/main" id="{6777A157-C1A5-3742-8738-0837796B0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81525"/>
            <a:ext cx="8074025" cy="108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B1B0EB7C-5B01-2B45-80B8-480CDD3A25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5350" y="32048"/>
            <a:ext cx="8229600" cy="688974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개념 데이터 모델링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873E231-09EA-6749-8F9C-313243D4D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350" y="1124744"/>
            <a:ext cx="8229600" cy="4525963"/>
          </a:xfrm>
        </p:spPr>
        <p:txBody>
          <a:bodyPr/>
          <a:lstStyle/>
          <a:p>
            <a:r>
              <a:rPr lang="ko-KR" altLang="en-US" sz="2400" dirty="0"/>
              <a:t>정보공학 표기법 </a:t>
            </a:r>
            <a:r>
              <a:rPr lang="en-US" altLang="ko-KR" sz="2400" dirty="0"/>
              <a:t>(IE Notation)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  <a:p>
            <a:endParaRPr lang="en-US" altLang="ko-KR" sz="2400" dirty="0"/>
          </a:p>
        </p:txBody>
      </p:sp>
      <p:pic>
        <p:nvPicPr>
          <p:cNvPr id="41988" name="Picture 6">
            <a:extLst>
              <a:ext uri="{FF2B5EF4-FFF2-40B4-BE49-F238E27FC236}">
                <a16:creationId xmlns:a16="http://schemas.microsoft.com/office/drawing/2014/main" id="{5F1AB436-98EE-9744-BA38-2468A251F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10" y="2276475"/>
            <a:ext cx="8317215" cy="3374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35E205D7-E3E2-9F4E-B4B2-AB9BFA19656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4044" y="116632"/>
            <a:ext cx="8229600" cy="70609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개념 데이터 모델링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C18B5B1-D02D-A742-9970-8B1C784E8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r>
              <a:rPr lang="ko-KR" altLang="en-US" sz="2400" dirty="0"/>
              <a:t>정보공학 표기법 </a:t>
            </a:r>
            <a:r>
              <a:rPr lang="en-US" altLang="ko-KR" sz="2400" dirty="0"/>
              <a:t>(IE Notation) - </a:t>
            </a:r>
            <a:r>
              <a:rPr lang="ko-KR" altLang="en-US" sz="2400" dirty="0"/>
              <a:t>기수 표현법</a:t>
            </a:r>
          </a:p>
          <a:p>
            <a:pPr>
              <a:buFont typeface="Wingdings 3" pitchFamily="2" charset="2"/>
              <a:buNone/>
            </a:pPr>
            <a:r>
              <a:rPr lang="ko-KR" altLang="en-US" sz="2400" dirty="0"/>
              <a:t>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  <a:p>
            <a:endParaRPr lang="en-US" altLang="ko-KR" sz="2400" dirty="0"/>
          </a:p>
        </p:txBody>
      </p:sp>
      <p:pic>
        <p:nvPicPr>
          <p:cNvPr id="43012" name="Picture 5">
            <a:extLst>
              <a:ext uri="{FF2B5EF4-FFF2-40B4-BE49-F238E27FC236}">
                <a16:creationId xmlns:a16="http://schemas.microsoft.com/office/drawing/2014/main" id="{4BDC5437-4E7D-8C46-8811-144F9CB78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59" y="1772147"/>
            <a:ext cx="8268685" cy="2428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6">
            <a:extLst>
              <a:ext uri="{FF2B5EF4-FFF2-40B4-BE49-F238E27FC236}">
                <a16:creationId xmlns:a16="http://schemas.microsoft.com/office/drawing/2014/main" id="{7044D51D-0870-584C-B332-8D3E06C2A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38" y="4509120"/>
            <a:ext cx="8272006" cy="1495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F72E91DF-8FD9-BE48-B164-C3411A95C21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4407" y="0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개념 데이터 모델링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5B63A6F-513F-3F4E-A784-A35A2DF22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00" y="1196752"/>
            <a:ext cx="8229600" cy="4525963"/>
          </a:xfrm>
        </p:spPr>
        <p:txBody>
          <a:bodyPr/>
          <a:lstStyle/>
          <a:p>
            <a:r>
              <a:rPr lang="ko-KR" altLang="en-US" sz="2400" dirty="0"/>
              <a:t>정보공학 표기법 </a:t>
            </a:r>
            <a:r>
              <a:rPr lang="en-US" altLang="ko-KR" sz="2400" dirty="0"/>
              <a:t>(IE Notation) -</a:t>
            </a:r>
            <a:r>
              <a:rPr lang="ko-KR" altLang="en-US" sz="2400" dirty="0"/>
              <a:t>서브 </a:t>
            </a:r>
            <a:r>
              <a:rPr lang="ko-KR" altLang="en-US" sz="2400" dirty="0" err="1"/>
              <a:t>엔티티</a:t>
            </a:r>
            <a:r>
              <a:rPr lang="ko-KR" altLang="en-US" sz="2400" dirty="0"/>
              <a:t> 표현</a:t>
            </a:r>
          </a:p>
          <a:p>
            <a:pPr>
              <a:buFont typeface="Wingdings 3" pitchFamily="2" charset="2"/>
              <a:buNone/>
            </a:pPr>
            <a:r>
              <a:rPr lang="ko-KR" altLang="en-US" sz="2400" dirty="0"/>
              <a:t>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  <a:p>
            <a:endParaRPr lang="en-US" altLang="ko-KR" sz="2400" dirty="0"/>
          </a:p>
        </p:txBody>
      </p:sp>
      <p:pic>
        <p:nvPicPr>
          <p:cNvPr id="44036" name="Picture 6">
            <a:extLst>
              <a:ext uri="{FF2B5EF4-FFF2-40B4-BE49-F238E27FC236}">
                <a16:creationId xmlns:a16="http://schemas.microsoft.com/office/drawing/2014/main" id="{3AF89F24-BBE0-E54A-97F3-EF72B6F32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07" y="1844824"/>
            <a:ext cx="8414371" cy="446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7F0F06E9-570B-8B4F-811E-3014475F14B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165" y="0"/>
            <a:ext cx="8229600" cy="8367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개념 데이터 모델링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6DBD2674-8985-2B40-B2E2-EE2A60417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r>
              <a:rPr lang="ko-KR" altLang="ko-KR" sz="2400" dirty="0"/>
              <a:t>ERD 구성 요소</a:t>
            </a: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엔티티</a:t>
            </a:r>
            <a:r>
              <a:rPr lang="en-US" altLang="ko-KR" sz="2400" dirty="0"/>
              <a:t>Entity </a:t>
            </a:r>
            <a:r>
              <a:rPr lang="ko-KR" altLang="en-US" sz="2400" dirty="0"/>
              <a:t>타입</a:t>
            </a:r>
          </a:p>
          <a:p>
            <a:pPr lvl="1"/>
            <a:r>
              <a:rPr lang="ko-KR" altLang="en-US" sz="2000" dirty="0"/>
              <a:t>관리하고자 하는 데이터의 유형으로 사람</a:t>
            </a:r>
            <a:r>
              <a:rPr lang="en-US" altLang="ko-KR" sz="2000" dirty="0"/>
              <a:t>, </a:t>
            </a:r>
            <a:r>
              <a:rPr lang="ko-KR" altLang="en-US" sz="2000" dirty="0"/>
              <a:t>사물</a:t>
            </a:r>
            <a:r>
              <a:rPr lang="en-US" altLang="ko-KR" sz="2000" dirty="0"/>
              <a:t>, </a:t>
            </a:r>
            <a:r>
              <a:rPr lang="ko-KR" altLang="en-US" sz="2000" dirty="0"/>
              <a:t>장소</a:t>
            </a:r>
            <a:r>
              <a:rPr lang="en-US" altLang="ko-KR" sz="2000" dirty="0"/>
              <a:t>, </a:t>
            </a:r>
            <a:r>
              <a:rPr lang="ko-KR" altLang="en-US" sz="2000" dirty="0"/>
              <a:t>개념 또는 사건을 표현</a:t>
            </a:r>
          </a:p>
          <a:p>
            <a:pPr lvl="1"/>
            <a:endParaRPr lang="ko-KR" altLang="en-US" sz="2000" dirty="0"/>
          </a:p>
          <a:p>
            <a:pPr lvl="1"/>
            <a:endParaRPr lang="ko-KR" altLang="en-US" sz="2000" dirty="0"/>
          </a:p>
          <a:p>
            <a:pPr>
              <a:buFont typeface="Wingdings 3" pitchFamily="2" charset="2"/>
              <a:buNone/>
            </a:pPr>
            <a:r>
              <a:rPr lang="ko-KR" altLang="en-US" sz="2400" dirty="0"/>
              <a:t>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  <a:p>
            <a:endParaRPr lang="en-US" altLang="ko-KR" sz="2400" dirty="0"/>
          </a:p>
        </p:txBody>
      </p:sp>
      <p:pic>
        <p:nvPicPr>
          <p:cNvPr id="45060" name="Picture 5">
            <a:extLst>
              <a:ext uri="{FF2B5EF4-FFF2-40B4-BE49-F238E27FC236}">
                <a16:creationId xmlns:a16="http://schemas.microsoft.com/office/drawing/2014/main" id="{63A9706C-E748-1249-AE10-369C0F332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824655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B8209311-6663-2B41-B8D0-03C51C430A6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016"/>
            <a:ext cx="8229600" cy="816696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3200" dirty="0"/>
              <a:t>2. </a:t>
            </a:r>
            <a:r>
              <a:rPr lang="ko-KR" altLang="en-US" sz="3200" dirty="0"/>
              <a:t>개념 데이터 모델링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9C87C63-FDDF-C144-9C7F-E1D3A31AA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r>
              <a:rPr lang="ko-KR" altLang="ko-KR" sz="2400" dirty="0"/>
              <a:t>ERD 구성 요소</a:t>
            </a: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/>
              <a:t>속성</a:t>
            </a:r>
            <a:r>
              <a:rPr lang="en-US" altLang="ko-KR" sz="2400" dirty="0"/>
              <a:t>Attribute</a:t>
            </a:r>
            <a:endParaRPr lang="ko-KR" altLang="en-US" sz="2400" dirty="0"/>
          </a:p>
          <a:p>
            <a:pPr lvl="1"/>
            <a:r>
              <a:rPr lang="ko-KR" altLang="en-US" sz="2000" dirty="0"/>
              <a:t>엔티티타입을 설명하는 구체적인 데이터 항목으로 더 이상 분리될 수 없는 최소의 데이터 보관 단위</a:t>
            </a:r>
          </a:p>
          <a:p>
            <a:pPr lvl="1"/>
            <a:endParaRPr lang="ko-KR" altLang="en-US" sz="2000" dirty="0"/>
          </a:p>
          <a:p>
            <a:pPr lvl="1"/>
            <a:endParaRPr lang="ko-KR" altLang="en-US" sz="2000" dirty="0"/>
          </a:p>
          <a:p>
            <a:pPr>
              <a:buFont typeface="Wingdings 3" pitchFamily="2" charset="2"/>
              <a:buNone/>
            </a:pPr>
            <a:r>
              <a:rPr lang="ko-KR" altLang="en-US" sz="2400" dirty="0"/>
              <a:t>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  <a:p>
            <a:endParaRPr lang="en-US" altLang="ko-KR" sz="2400" dirty="0"/>
          </a:p>
        </p:txBody>
      </p:sp>
      <p:pic>
        <p:nvPicPr>
          <p:cNvPr id="46084" name="Picture 5">
            <a:extLst>
              <a:ext uri="{FF2B5EF4-FFF2-40B4-BE49-F238E27FC236}">
                <a16:creationId xmlns:a16="http://schemas.microsoft.com/office/drawing/2014/main" id="{F02686DA-517E-C145-A90D-076A4BDD2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79"/>
            <a:ext cx="6912768" cy="409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5E151E47-B26E-2143-BCCB-08BD73A2AD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924"/>
            <a:ext cx="8229600" cy="959804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개념 데이터 모델링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B3EE1680-CCE6-E949-88D1-37FDA711A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ko-KR" sz="2400" dirty="0"/>
              <a:t>ERD 구성 요소</a:t>
            </a: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/>
              <a:t>관계</a:t>
            </a:r>
            <a:r>
              <a:rPr lang="en-US" altLang="ko-KR" sz="2400" dirty="0"/>
              <a:t>Relationship</a:t>
            </a:r>
            <a:endParaRPr lang="ko-KR" altLang="en-US" sz="2400" dirty="0"/>
          </a:p>
          <a:p>
            <a:pPr lvl="1"/>
            <a:r>
              <a:rPr lang="ko-KR" altLang="en-US" sz="2000" dirty="0" err="1"/>
              <a:t>엔티티타입</a:t>
            </a:r>
            <a:r>
              <a:rPr lang="ko-KR" altLang="en-US" sz="2000" dirty="0"/>
              <a:t> 간에 존재하는 상호간의 연관성</a:t>
            </a:r>
          </a:p>
          <a:p>
            <a:pPr lvl="1"/>
            <a:r>
              <a:rPr lang="ko-KR" altLang="en-US" sz="2000" dirty="0"/>
              <a:t>업무의 변경에 따라 관계는 변할 수 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관계도 속성의 하나이다</a:t>
            </a:r>
            <a:r>
              <a:rPr lang="en-US" altLang="ko-KR" sz="2000" dirty="0"/>
              <a:t>.</a:t>
            </a:r>
          </a:p>
          <a:p>
            <a:pPr lvl="1"/>
            <a:endParaRPr lang="ko-KR" altLang="en-US" sz="2000" dirty="0"/>
          </a:p>
          <a:p>
            <a:pPr lvl="1"/>
            <a:endParaRPr lang="ko-KR" altLang="en-US" sz="2000" dirty="0"/>
          </a:p>
          <a:p>
            <a:pPr lvl="1"/>
            <a:endParaRPr lang="ko-KR" altLang="en-US" sz="2000" dirty="0"/>
          </a:p>
          <a:p>
            <a:pPr>
              <a:buFont typeface="Wingdings 3" pitchFamily="2" charset="2"/>
              <a:buNone/>
            </a:pPr>
            <a:r>
              <a:rPr lang="ko-KR" altLang="en-US" sz="2400" dirty="0"/>
              <a:t>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  <a:p>
            <a:endParaRPr lang="en-US" altLang="ko-KR" sz="2400" dirty="0"/>
          </a:p>
        </p:txBody>
      </p:sp>
      <p:pic>
        <p:nvPicPr>
          <p:cNvPr id="47108" name="Picture 5">
            <a:extLst>
              <a:ext uri="{FF2B5EF4-FFF2-40B4-BE49-F238E27FC236}">
                <a16:creationId xmlns:a16="http://schemas.microsoft.com/office/drawing/2014/main" id="{077E4144-E290-F544-9B7C-0D1AC207A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708920"/>
            <a:ext cx="8712968" cy="363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EECD3902-CFB2-734E-88FF-66F42BD9672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744" y="31867"/>
            <a:ext cx="8229600" cy="1020869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 err="1"/>
              <a:t>엔티티</a:t>
            </a:r>
            <a:endParaRPr lang="ko-KR" altLang="en-US" sz="3600" dirty="0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B814DED-5B87-0D42-A8BC-B271D8A13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엔티티</a:t>
            </a:r>
            <a:r>
              <a:rPr lang="en-US" altLang="ko-KR" sz="2400" dirty="0"/>
              <a:t>(Entity) </a:t>
            </a:r>
            <a:r>
              <a:rPr lang="ko-KR" altLang="en-US" sz="2400" dirty="0"/>
              <a:t>와 </a:t>
            </a:r>
            <a:r>
              <a:rPr lang="ko-KR" altLang="en-US" sz="2400" dirty="0" err="1"/>
              <a:t>엔티티타입</a:t>
            </a:r>
            <a:endParaRPr lang="ko-KR" altLang="en-US" sz="2400" dirty="0"/>
          </a:p>
          <a:p>
            <a:pPr lvl="1"/>
            <a:r>
              <a:rPr lang="ko-KR" altLang="en-US" sz="2000" dirty="0"/>
              <a:t>엔티티타입은 </a:t>
            </a:r>
            <a:r>
              <a:rPr lang="ko-KR" altLang="en-US" sz="2000" dirty="0" err="1"/>
              <a:t>엔티티의</a:t>
            </a:r>
            <a:r>
              <a:rPr lang="ko-KR" altLang="en-US" sz="2000" dirty="0"/>
              <a:t> 집합</a:t>
            </a:r>
          </a:p>
          <a:p>
            <a:pPr lvl="1"/>
            <a:r>
              <a:rPr lang="ko-KR" altLang="en-US" sz="2000" dirty="0" err="1"/>
              <a:t>엔티티는</a:t>
            </a:r>
            <a:r>
              <a:rPr lang="ko-KR" altLang="en-US" sz="2000" dirty="0"/>
              <a:t> 엔티티타입에 속하는 하나의 인스턴스</a:t>
            </a:r>
          </a:p>
          <a:p>
            <a:endParaRPr lang="ko-KR" altLang="en-US" sz="2400" dirty="0"/>
          </a:p>
          <a:p>
            <a:pPr lvl="1"/>
            <a:endParaRPr lang="ko-KR" altLang="en-US" sz="2000" dirty="0"/>
          </a:p>
          <a:p>
            <a:pPr lvl="1"/>
            <a:endParaRPr lang="ko-KR" altLang="en-US" sz="2000" dirty="0"/>
          </a:p>
          <a:p>
            <a:pPr lvl="1"/>
            <a:endParaRPr lang="ko-KR" altLang="en-US" sz="2000" dirty="0"/>
          </a:p>
          <a:p>
            <a:pPr>
              <a:buFont typeface="Wingdings 3" pitchFamily="2" charset="2"/>
              <a:buNone/>
            </a:pPr>
            <a:r>
              <a:rPr lang="ko-KR" altLang="en-US" sz="2400" dirty="0"/>
              <a:t>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  <a:p>
            <a:endParaRPr lang="en-US" altLang="ko-KR" sz="2400" dirty="0"/>
          </a:p>
        </p:txBody>
      </p:sp>
      <p:pic>
        <p:nvPicPr>
          <p:cNvPr id="48132" name="Picture 5">
            <a:extLst>
              <a:ext uri="{FF2B5EF4-FFF2-40B4-BE49-F238E27FC236}">
                <a16:creationId xmlns:a16="http://schemas.microsoft.com/office/drawing/2014/main" id="{03E094EF-620C-F04C-BE3B-FA888A90A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10582"/>
            <a:ext cx="6427592" cy="443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0E290D4A-ADAA-6F40-8D53-1A17454F163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68313" y="0"/>
            <a:ext cx="8229600" cy="692696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 err="1"/>
              <a:t>엔티티</a:t>
            </a:r>
            <a:endParaRPr lang="ko-KR" altLang="en-US" sz="3600" dirty="0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80A27022-1ABE-6945-9495-6AC8E0DD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87" y="950119"/>
            <a:ext cx="8229600" cy="4525962"/>
          </a:xfrm>
        </p:spPr>
        <p:txBody>
          <a:bodyPr/>
          <a:lstStyle/>
          <a:p>
            <a:r>
              <a:rPr lang="ko-KR" altLang="en-US" sz="2400" dirty="0"/>
              <a:t>엔티티타입의 특징</a:t>
            </a:r>
          </a:p>
          <a:p>
            <a:pPr lvl="1"/>
            <a:r>
              <a:rPr lang="ko-KR" altLang="en-US" sz="2000" dirty="0"/>
              <a:t>엔티티타입은 업무에서 반드시 필요하고 관리하고자 하는 정보를 구현할 시스템 </a:t>
            </a:r>
            <a:r>
              <a:rPr lang="ko-KR" altLang="en-US" sz="2000" dirty="0" err="1"/>
              <a:t>구축대상</a:t>
            </a:r>
            <a:endParaRPr lang="ko-KR" altLang="en-US" sz="2000" dirty="0"/>
          </a:p>
          <a:p>
            <a:pPr lvl="1"/>
            <a:r>
              <a:rPr lang="ko-KR" altLang="en-US" sz="2000" dirty="0"/>
              <a:t>유일한 </a:t>
            </a:r>
            <a:r>
              <a:rPr lang="ko-KR" altLang="en-US" sz="2000" dirty="0" err="1"/>
              <a:t>식별자</a:t>
            </a:r>
            <a:r>
              <a:rPr lang="en-US" altLang="ko-KR" sz="2000" dirty="0"/>
              <a:t>(Unique Identify)</a:t>
            </a:r>
            <a:r>
              <a:rPr lang="ko-KR" altLang="en-US" sz="2000" dirty="0"/>
              <a:t>가 있어 </a:t>
            </a:r>
            <a:r>
              <a:rPr lang="ko-KR" altLang="en-US" sz="2000" dirty="0" err="1"/>
              <a:t>식별자에</a:t>
            </a:r>
            <a:r>
              <a:rPr lang="ko-KR" altLang="en-US" sz="2000" dirty="0"/>
              <a:t> 의해 </a:t>
            </a:r>
            <a:r>
              <a:rPr lang="ko-KR" altLang="en-US" sz="2000" dirty="0" err="1"/>
              <a:t>엔티티가</a:t>
            </a:r>
            <a:r>
              <a:rPr lang="ko-KR" altLang="en-US" sz="2000" dirty="0"/>
              <a:t> 식별 가능</a:t>
            </a:r>
            <a:endParaRPr lang="en-US" altLang="ko-KR" sz="2000" dirty="0"/>
          </a:p>
        </p:txBody>
      </p:sp>
      <p:pic>
        <p:nvPicPr>
          <p:cNvPr id="49156" name="Picture 5">
            <a:extLst>
              <a:ext uri="{FF2B5EF4-FFF2-40B4-BE49-F238E27FC236}">
                <a16:creationId xmlns:a16="http://schemas.microsoft.com/office/drawing/2014/main" id="{EE7CF824-E61B-3549-9678-A0A3EA305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61152"/>
            <a:ext cx="6264696" cy="382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9D1081FA-4EBC-B74B-8789-583CCC023C2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68313" y="0"/>
            <a:ext cx="8229600" cy="8367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 err="1"/>
              <a:t>엔티티</a:t>
            </a:r>
            <a:endParaRPr lang="ko-KR" altLang="en-US" sz="3600" dirty="0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519145EC-2FE7-BC4C-B7C5-6F6FA5E43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8" y="854188"/>
            <a:ext cx="8229600" cy="4525962"/>
          </a:xfrm>
        </p:spPr>
        <p:txBody>
          <a:bodyPr/>
          <a:lstStyle/>
          <a:p>
            <a:r>
              <a:rPr lang="ko-KR" altLang="en-US" sz="2400" dirty="0"/>
              <a:t>엔티티타입의 특징</a:t>
            </a:r>
          </a:p>
          <a:p>
            <a:pPr lvl="1"/>
            <a:r>
              <a:rPr lang="ko-KR" altLang="en-US" sz="2000" dirty="0"/>
              <a:t>엔티티타입은 영속적으로 존재하는 </a:t>
            </a:r>
            <a:r>
              <a:rPr lang="ko-KR" altLang="en-US" sz="2000" dirty="0" err="1"/>
              <a:t>엔티티의</a:t>
            </a:r>
            <a:r>
              <a:rPr lang="ko-KR" altLang="en-US" sz="2000" dirty="0"/>
              <a:t> 집합</a:t>
            </a:r>
          </a:p>
        </p:txBody>
      </p:sp>
      <p:pic>
        <p:nvPicPr>
          <p:cNvPr id="50180" name="Picture 5">
            <a:extLst>
              <a:ext uri="{FF2B5EF4-FFF2-40B4-BE49-F238E27FC236}">
                <a16:creationId xmlns:a16="http://schemas.microsoft.com/office/drawing/2014/main" id="{E82F9268-CC4B-DC41-A6EF-1C8E4996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60453"/>
            <a:ext cx="6552133" cy="424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5">
            <a:extLst>
              <a:ext uri="{FF2B5EF4-FFF2-40B4-BE49-F238E27FC236}">
                <a16:creationId xmlns:a16="http://schemas.microsoft.com/office/drawing/2014/main" id="{7F5FA6C0-BC6F-5C43-B26D-34888ECE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86852BA6-05E5-3C44-ADDC-B2567BE098C4}" type="slidenum">
              <a:rPr kumimoji="0" lang="ko-KR" altLang="en-US"/>
              <a:pPr eaLnBrk="1" hangingPunct="1"/>
              <a:t>4</a:t>
            </a:fld>
            <a:endParaRPr kumimoji="0" lang="en-US" altLang="ko-KR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BD4D06E-6762-9749-A6F8-A2E2ADB0A8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7858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2. </a:t>
            </a:r>
            <a:r>
              <a:rPr lang="ko-KR" altLang="en-US" sz="36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데이터베이스 생명주기</a:t>
            </a:r>
          </a:p>
        </p:txBody>
      </p:sp>
      <p:sp>
        <p:nvSpPr>
          <p:cNvPr id="13316" name="내용 개체 틀 5">
            <a:extLst>
              <a:ext uri="{FF2B5EF4-FFF2-40B4-BE49-F238E27FC236}">
                <a16:creationId xmlns:a16="http://schemas.microsoft.com/office/drawing/2014/main" id="{A7085268-5421-B04F-9B0A-69214D80502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857250"/>
            <a:ext cx="9001125" cy="5357813"/>
          </a:xfrm>
        </p:spPr>
        <p:txBody>
          <a:bodyPr/>
          <a:lstStyle/>
          <a:p>
            <a:pPr eaLnBrk="1" hangingPunct="1"/>
            <a:r>
              <a:rPr lang="ko-KR" altLang="en-US" sz="2000" dirty="0"/>
              <a:t>요구사항 분석 단계</a:t>
            </a:r>
            <a:endParaRPr lang="en-US" altLang="ko-KR" sz="2000" dirty="0"/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sz="2000" dirty="0"/>
          </a:p>
          <a:p>
            <a:pPr marL="0" indent="0" eaLnBrk="1" hangingPunct="1">
              <a:buNone/>
            </a:pP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en-US" altLang="ko-KR" sz="2000" dirty="0"/>
          </a:p>
          <a:p>
            <a:pPr eaLnBrk="1" hangingPunct="1"/>
            <a:endParaRPr lang="en-US" altLang="ko-KR" sz="2000" dirty="0"/>
          </a:p>
          <a:p>
            <a:pPr eaLnBrk="1" hangingPunct="1"/>
            <a:r>
              <a:rPr lang="ko-KR" altLang="en-US" sz="2000" dirty="0"/>
              <a:t>설계 단계</a:t>
            </a:r>
            <a:endParaRPr lang="en-US" altLang="ko-KR" sz="2000" dirty="0"/>
          </a:p>
          <a:p>
            <a:pPr lvl="1" eaLnBrk="1" hangingPunct="1">
              <a:buFont typeface="Verdana" panose="020B0604030504040204" pitchFamily="34" charset="0"/>
              <a:buNone/>
            </a:pPr>
            <a:r>
              <a:rPr lang="ko-KR" altLang="en-US" sz="2000" dirty="0"/>
              <a:t>개념적 설계 </a:t>
            </a:r>
            <a:r>
              <a:rPr lang="en-US" altLang="ko-KR" sz="2000" dirty="0"/>
              <a:t>-&gt; </a:t>
            </a:r>
            <a:r>
              <a:rPr lang="ko-KR" altLang="en-US" sz="2000" dirty="0"/>
              <a:t>논리적 설계 </a:t>
            </a:r>
            <a:r>
              <a:rPr lang="en-US" altLang="ko-KR" sz="2000" dirty="0"/>
              <a:t>-&gt; </a:t>
            </a:r>
            <a:r>
              <a:rPr lang="ko-KR" altLang="en-US" sz="2000" dirty="0"/>
              <a:t>물리적 설계</a:t>
            </a:r>
          </a:p>
        </p:txBody>
      </p:sp>
      <p:pic>
        <p:nvPicPr>
          <p:cNvPr id="13317" name="Picture 6">
            <a:extLst>
              <a:ext uri="{FF2B5EF4-FFF2-40B4-BE49-F238E27FC236}">
                <a16:creationId xmlns:a16="http://schemas.microsoft.com/office/drawing/2014/main" id="{85065AB3-87BF-D942-BE65-17E063441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5715000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35E9AF1C-7A3F-7549-85D6-7D0F8085E5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68313" y="0"/>
            <a:ext cx="8229600" cy="90805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 err="1"/>
              <a:t>엔티티</a:t>
            </a:r>
            <a:endParaRPr lang="ko-KR" altLang="en-US" sz="3600" dirty="0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DAAA829-2704-2648-9DCE-E2E93031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52736"/>
            <a:ext cx="8229600" cy="4525963"/>
          </a:xfrm>
        </p:spPr>
        <p:txBody>
          <a:bodyPr/>
          <a:lstStyle/>
          <a:p>
            <a:r>
              <a:rPr lang="ko-KR" altLang="en-US" sz="2400" dirty="0"/>
              <a:t>엔티티타입의 특징</a:t>
            </a:r>
          </a:p>
          <a:p>
            <a:pPr lvl="1"/>
            <a:r>
              <a:rPr lang="ko-KR" altLang="en-US" sz="2000" dirty="0"/>
              <a:t>업무 프로세스에서 도출된 엔티티타입을 반드시 이용</a:t>
            </a:r>
          </a:p>
          <a:p>
            <a:pPr lvl="1"/>
            <a:r>
              <a:rPr lang="ko-KR" altLang="en-US" sz="2000" dirty="0"/>
              <a:t>엔티티타입에는 반드시 </a:t>
            </a:r>
            <a:r>
              <a:rPr lang="en-US" altLang="ko-KR" sz="2000" dirty="0"/>
              <a:t>2</a:t>
            </a:r>
            <a:r>
              <a:rPr lang="ko-KR" altLang="en-US" sz="2000" dirty="0"/>
              <a:t>개 이상의 속성</a:t>
            </a:r>
            <a:r>
              <a:rPr lang="en-US" altLang="ko-KR" sz="2000" dirty="0"/>
              <a:t>(Attribute)</a:t>
            </a:r>
            <a:r>
              <a:rPr lang="ko-KR" altLang="en-US" sz="2000" dirty="0"/>
              <a:t> 포함</a:t>
            </a:r>
          </a:p>
          <a:p>
            <a:pPr lvl="1"/>
            <a:r>
              <a:rPr lang="ko-KR" altLang="en-US" sz="2000" dirty="0"/>
              <a:t>엔티티타입은 다른 엔티티타입과 </a:t>
            </a:r>
            <a:r>
              <a:rPr lang="ko-KR" altLang="en-US" sz="2000" dirty="0" err="1"/>
              <a:t>한개</a:t>
            </a:r>
            <a:r>
              <a:rPr lang="ko-KR" altLang="en-US" sz="2000" dirty="0"/>
              <a:t> 이상의 관계</a:t>
            </a:r>
            <a:r>
              <a:rPr lang="en-US" altLang="ko-KR" sz="2000" dirty="0"/>
              <a:t>(Relationship)</a:t>
            </a:r>
            <a:r>
              <a:rPr lang="ko-KR" altLang="en-US" sz="2000" dirty="0"/>
              <a:t>가 있어야 함</a:t>
            </a:r>
          </a:p>
          <a:p>
            <a:pPr lvl="1"/>
            <a:endParaRPr lang="en-US" altLang="ko-KR" sz="2000" dirty="0"/>
          </a:p>
          <a:p>
            <a:pPr lvl="1"/>
            <a:endParaRPr lang="ko-KR" altLang="en-US" sz="2000" dirty="0"/>
          </a:p>
        </p:txBody>
      </p:sp>
      <p:pic>
        <p:nvPicPr>
          <p:cNvPr id="51204" name="Picture 5">
            <a:extLst>
              <a:ext uri="{FF2B5EF4-FFF2-40B4-BE49-F238E27FC236}">
                <a16:creationId xmlns:a16="http://schemas.microsoft.com/office/drawing/2014/main" id="{16D390C3-0D06-5047-879A-05578C68E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1" y="2996952"/>
            <a:ext cx="8013824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852777D2-680F-AD4B-8A53-5D730DF45A0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68313" y="0"/>
            <a:ext cx="8229600" cy="692696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 err="1"/>
              <a:t>엔티티</a:t>
            </a:r>
            <a:endParaRPr lang="ko-KR" altLang="en-US" sz="3600" dirty="0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7BB9F89-8070-CE47-BED1-99D39D04C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340768"/>
            <a:ext cx="8229600" cy="4525963"/>
          </a:xfrm>
        </p:spPr>
        <p:txBody>
          <a:bodyPr/>
          <a:lstStyle/>
          <a:p>
            <a:r>
              <a:rPr lang="ko-KR" altLang="en-US" sz="2800" dirty="0"/>
              <a:t>엔티티타입의 분류</a:t>
            </a:r>
          </a:p>
          <a:p>
            <a:pPr lvl="1"/>
            <a:r>
              <a:rPr lang="ko-KR" altLang="en-US" sz="2400" dirty="0" err="1"/>
              <a:t>유무有</a:t>
            </a:r>
            <a:r>
              <a:rPr lang="en-US" altLang="ko-KR" sz="2400" dirty="0"/>
              <a:t>.</a:t>
            </a:r>
            <a:r>
              <a:rPr lang="ko-KR" altLang="en-US" sz="2400" dirty="0" err="1"/>
              <a:t>無형에</a:t>
            </a:r>
            <a:r>
              <a:rPr lang="ko-KR" altLang="en-US" sz="2400" dirty="0"/>
              <a:t> 따른 분류</a:t>
            </a:r>
          </a:p>
          <a:p>
            <a:pPr lvl="2"/>
            <a:r>
              <a:rPr lang="ko-KR" altLang="en-US" sz="2000" dirty="0"/>
              <a:t>유형 </a:t>
            </a:r>
            <a:r>
              <a:rPr lang="ko-KR" altLang="en-US" sz="2000" dirty="0" err="1"/>
              <a:t>엔티티타입</a:t>
            </a:r>
            <a:endParaRPr lang="ko-KR" altLang="en-US" sz="2000" dirty="0"/>
          </a:p>
          <a:p>
            <a:pPr lvl="2"/>
            <a:r>
              <a:rPr lang="ko-KR" altLang="en-US" sz="2000" dirty="0"/>
              <a:t>개념</a:t>
            </a:r>
            <a:r>
              <a:rPr lang="en-US" altLang="ko-KR" sz="2000" dirty="0"/>
              <a:t>Conceptual </a:t>
            </a:r>
            <a:r>
              <a:rPr lang="ko-KR" altLang="en-US" sz="2000" dirty="0" err="1"/>
              <a:t>엔티티타입</a:t>
            </a:r>
            <a:endParaRPr lang="ko-KR" altLang="en-US" sz="2000" dirty="0"/>
          </a:p>
          <a:p>
            <a:pPr lvl="2"/>
            <a:r>
              <a:rPr lang="ko-KR" altLang="en-US" sz="2000" dirty="0"/>
              <a:t>사건</a:t>
            </a:r>
            <a:r>
              <a:rPr lang="en-US" altLang="ko-KR" sz="2000" dirty="0"/>
              <a:t>Event </a:t>
            </a:r>
            <a:r>
              <a:rPr lang="ko-KR" altLang="en-US" sz="2000" dirty="0" err="1"/>
              <a:t>엔티티타입</a:t>
            </a:r>
            <a:endParaRPr lang="ko-KR" altLang="en-US" sz="2000" dirty="0"/>
          </a:p>
          <a:p>
            <a:pPr lvl="2"/>
            <a:endParaRPr lang="ko-KR" altLang="en-US" sz="2000" dirty="0"/>
          </a:p>
          <a:p>
            <a:pPr lvl="1"/>
            <a:r>
              <a:rPr lang="ko-KR" altLang="en-US" sz="2400" dirty="0"/>
              <a:t>발생 시점에 따른 분류</a:t>
            </a:r>
          </a:p>
          <a:p>
            <a:pPr lvl="2"/>
            <a:r>
              <a:rPr lang="ko-KR" altLang="en-US" sz="2000" dirty="0"/>
              <a:t>기본 </a:t>
            </a:r>
            <a:r>
              <a:rPr lang="ko-KR" altLang="en-US" sz="2000" dirty="0" err="1"/>
              <a:t>엔티티타입</a:t>
            </a:r>
            <a:endParaRPr lang="ko-KR" altLang="en-US" sz="2000" dirty="0"/>
          </a:p>
          <a:p>
            <a:pPr lvl="2"/>
            <a:r>
              <a:rPr lang="ko-KR" altLang="en-US" sz="2000" dirty="0"/>
              <a:t>중심 </a:t>
            </a:r>
            <a:r>
              <a:rPr lang="ko-KR" altLang="en-US" sz="2000" dirty="0" err="1"/>
              <a:t>엔티티타입</a:t>
            </a:r>
            <a:endParaRPr lang="ko-KR" altLang="en-US" sz="2000" dirty="0"/>
          </a:p>
          <a:p>
            <a:pPr lvl="2"/>
            <a:r>
              <a:rPr lang="ko-KR" altLang="en-US" sz="2000" dirty="0"/>
              <a:t>행위 </a:t>
            </a:r>
            <a:r>
              <a:rPr lang="ko-KR" altLang="en-US" sz="2000" dirty="0" err="1"/>
              <a:t>엔티티타입</a:t>
            </a:r>
            <a:endParaRPr lang="ko-KR" altLang="en-US" sz="2000" dirty="0"/>
          </a:p>
          <a:p>
            <a:pPr lvl="2"/>
            <a:endParaRPr lang="ko-KR" altLang="en-US" sz="2000" dirty="0"/>
          </a:p>
          <a:p>
            <a:endParaRPr lang="ko-KR" altLang="en-US" sz="2800" dirty="0"/>
          </a:p>
          <a:p>
            <a:endParaRPr lang="ko-KR" altLang="en-US" sz="2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6CCACDFA-B03C-154F-9D7D-4232269A0B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68313" y="0"/>
            <a:ext cx="8229600" cy="8367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 err="1"/>
              <a:t>엔티티</a:t>
            </a:r>
            <a:endParaRPr lang="ko-KR" altLang="en-US" sz="3600" dirty="0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8AAB536-7BA2-6243-8C9F-AE4D6A0C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81075"/>
            <a:ext cx="8229600" cy="4525963"/>
          </a:xfrm>
        </p:spPr>
        <p:txBody>
          <a:bodyPr/>
          <a:lstStyle/>
          <a:p>
            <a:r>
              <a:rPr lang="ko-KR" altLang="en-US" sz="2400" dirty="0"/>
              <a:t>엔티티타입의 분류</a:t>
            </a:r>
          </a:p>
          <a:p>
            <a:pPr lvl="2"/>
            <a:endParaRPr lang="ko-KR" altLang="en-US" sz="1800" dirty="0"/>
          </a:p>
          <a:p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53252" name="Picture 4">
            <a:extLst>
              <a:ext uri="{FF2B5EF4-FFF2-40B4-BE49-F238E27FC236}">
                <a16:creationId xmlns:a16="http://schemas.microsoft.com/office/drawing/2014/main" id="{46BD676E-BAA1-D948-9AB4-B47E1A1A5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28774"/>
            <a:ext cx="7860419" cy="489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24A3DF01-DBDE-ED49-9A92-4F838F0B73B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68313" y="0"/>
            <a:ext cx="8229600" cy="7112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 err="1"/>
              <a:t>엔티티</a:t>
            </a:r>
            <a:endParaRPr lang="ko-KR" altLang="en-US" sz="3600" dirty="0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06BA551A-BB1A-8847-AC44-43B53EA2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81075"/>
            <a:ext cx="8229600" cy="4525963"/>
          </a:xfrm>
        </p:spPr>
        <p:txBody>
          <a:bodyPr/>
          <a:lstStyle/>
          <a:p>
            <a:r>
              <a:rPr lang="ko-KR" altLang="en-US" sz="2400" dirty="0"/>
              <a:t>기타 </a:t>
            </a:r>
            <a:r>
              <a:rPr lang="ko-KR" altLang="en-US" sz="2400" dirty="0" err="1"/>
              <a:t>엔티티타입</a:t>
            </a:r>
            <a:endParaRPr lang="ko-KR" altLang="en-US" sz="2400" dirty="0"/>
          </a:p>
          <a:p>
            <a:pPr lvl="1"/>
            <a:r>
              <a:rPr lang="ko-KR" altLang="en-US" sz="2000" dirty="0" err="1"/>
              <a:t>약엔티티타입</a:t>
            </a:r>
            <a:r>
              <a:rPr lang="ko-KR" altLang="en-US" sz="2000" dirty="0"/>
              <a:t> </a:t>
            </a:r>
          </a:p>
          <a:p>
            <a:pPr lvl="1">
              <a:buFont typeface="Verdana" panose="020B0604030504040204" pitchFamily="34" charset="0"/>
              <a:buNone/>
            </a:pPr>
            <a:r>
              <a:rPr lang="ko-KR" altLang="en-US" sz="2000" dirty="0"/>
              <a:t>	자신의 고유 식별자가 없는 </a:t>
            </a:r>
            <a:r>
              <a:rPr lang="ko-KR" altLang="en-US" sz="2000" dirty="0" err="1"/>
              <a:t>엔티티타입</a:t>
            </a:r>
            <a:endParaRPr lang="ko-KR" altLang="en-US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2"/>
            <a:endParaRPr lang="ko-KR" altLang="en-US" sz="1800" dirty="0"/>
          </a:p>
          <a:p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54276" name="Picture 5">
            <a:extLst>
              <a:ext uri="{FF2B5EF4-FFF2-40B4-BE49-F238E27FC236}">
                <a16:creationId xmlns:a16="http://schemas.microsoft.com/office/drawing/2014/main" id="{C9911609-CD34-2D4D-A7BE-28F24A747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27214"/>
            <a:ext cx="7684662" cy="2879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B4179EF3-AD39-3A41-9E2C-6F9E9401EC1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68313" y="0"/>
            <a:ext cx="8229600" cy="8367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 err="1"/>
              <a:t>엔티티</a:t>
            </a:r>
            <a:endParaRPr lang="ko-KR" altLang="en-US" sz="3600" dirty="0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655B53D0-71A1-CB48-A5CA-3C2B8784F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81075"/>
            <a:ext cx="8229600" cy="4525963"/>
          </a:xfrm>
        </p:spPr>
        <p:txBody>
          <a:bodyPr/>
          <a:lstStyle/>
          <a:p>
            <a:r>
              <a:rPr lang="ko-KR" altLang="en-US" sz="2400" dirty="0"/>
              <a:t>기타 </a:t>
            </a:r>
            <a:r>
              <a:rPr lang="ko-KR" altLang="en-US" sz="2400" dirty="0" err="1"/>
              <a:t>엔티티타입</a:t>
            </a:r>
            <a:endParaRPr lang="ko-KR" altLang="en-US" sz="2400" dirty="0"/>
          </a:p>
          <a:p>
            <a:pPr lvl="1"/>
            <a:r>
              <a:rPr lang="ko-KR" altLang="en-US" sz="2000" dirty="0"/>
              <a:t>슈퍼</a:t>
            </a:r>
            <a:r>
              <a:rPr lang="en-US" altLang="ko-KR" sz="2000" dirty="0"/>
              <a:t>-</a:t>
            </a:r>
            <a:r>
              <a:rPr lang="ko-KR" altLang="en-US" sz="2000" dirty="0"/>
              <a:t>서브 </a:t>
            </a:r>
            <a:r>
              <a:rPr lang="ko-KR" altLang="en-US" sz="2000" dirty="0" err="1"/>
              <a:t>엔티티타입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2"/>
            <a:endParaRPr lang="ko-KR" altLang="en-US" sz="1800" dirty="0"/>
          </a:p>
          <a:p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55300" name="Picture 5">
            <a:extLst>
              <a:ext uri="{FF2B5EF4-FFF2-40B4-BE49-F238E27FC236}">
                <a16:creationId xmlns:a16="http://schemas.microsoft.com/office/drawing/2014/main" id="{FE791514-BBB0-A64F-B8A1-42F11119F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132856"/>
            <a:ext cx="7943683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032DE562-AB5F-8346-BC2D-424CAF45AFF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68313" y="0"/>
            <a:ext cx="8229600" cy="8367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 err="1"/>
              <a:t>엔티티</a:t>
            </a:r>
            <a:endParaRPr lang="ko-KR" altLang="en-US" sz="3600" dirty="0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7188E1E9-820B-2D47-B87D-77DD4916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52736"/>
            <a:ext cx="8229600" cy="4525963"/>
          </a:xfrm>
        </p:spPr>
        <p:txBody>
          <a:bodyPr/>
          <a:lstStyle/>
          <a:p>
            <a:r>
              <a:rPr lang="ko-KR" altLang="en-US" sz="2400" dirty="0"/>
              <a:t>기타 </a:t>
            </a:r>
            <a:r>
              <a:rPr lang="ko-KR" altLang="en-US" sz="2400" dirty="0" err="1"/>
              <a:t>엔티티타입</a:t>
            </a:r>
            <a:endParaRPr lang="ko-KR" altLang="en-US" sz="2400" dirty="0"/>
          </a:p>
          <a:p>
            <a:pPr lvl="1"/>
            <a:r>
              <a:rPr lang="ko-KR" altLang="en-US" sz="2000" dirty="0"/>
              <a:t>행위 </a:t>
            </a:r>
            <a:r>
              <a:rPr lang="ko-KR" altLang="en-US" sz="2000" dirty="0" err="1"/>
              <a:t>엔티티타입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2"/>
            <a:endParaRPr lang="ko-KR" altLang="en-US" sz="1800" dirty="0"/>
          </a:p>
          <a:p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56324" name="Picture 5">
            <a:extLst>
              <a:ext uri="{FF2B5EF4-FFF2-40B4-BE49-F238E27FC236}">
                <a16:creationId xmlns:a16="http://schemas.microsoft.com/office/drawing/2014/main" id="{EA67FE97-F9B8-4D42-8C34-E42ED1DBB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9" y="2250779"/>
            <a:ext cx="8346434" cy="332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3C4B5CB8-D1B0-A842-87DB-1F8FD88A4C9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68313" y="0"/>
            <a:ext cx="8229600" cy="764704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 err="1"/>
              <a:t>엔티티</a:t>
            </a:r>
            <a:endParaRPr lang="ko-KR" altLang="en-US" sz="3600" dirty="0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F097507-045D-0843-A829-A91E4D363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340768"/>
            <a:ext cx="8569325" cy="4525963"/>
          </a:xfrm>
        </p:spPr>
        <p:txBody>
          <a:bodyPr/>
          <a:lstStyle/>
          <a:p>
            <a:r>
              <a:rPr lang="ko-KR" altLang="en-US" sz="2400" dirty="0"/>
              <a:t>엔티티타입의 명명</a:t>
            </a:r>
          </a:p>
          <a:p>
            <a:pPr lvl="1">
              <a:spcBef>
                <a:spcPts val="700"/>
              </a:spcBef>
            </a:pPr>
            <a:r>
              <a:rPr lang="ko-KR" altLang="en-US" sz="2000" dirty="0"/>
              <a:t>가능하면 현업에서 사용하는 용어를 사용</a:t>
            </a:r>
            <a:endParaRPr lang="en-US" altLang="ko-KR" sz="2000" dirty="0"/>
          </a:p>
          <a:p>
            <a:pPr lvl="1">
              <a:spcBef>
                <a:spcPts val="700"/>
              </a:spcBef>
            </a:pPr>
            <a:r>
              <a:rPr lang="ko-KR" altLang="en-US" sz="2000" dirty="0"/>
              <a:t>가능하면 약어나 비속어를 사용하지 </a:t>
            </a:r>
            <a:r>
              <a:rPr lang="en-US" altLang="ko-KR" sz="2000" dirty="0" err="1"/>
              <a:t>dma</a:t>
            </a:r>
            <a:endParaRPr lang="en-US" altLang="ko-KR" sz="2000" dirty="0"/>
          </a:p>
          <a:p>
            <a:pPr lvl="1">
              <a:spcBef>
                <a:spcPts val="700"/>
              </a:spcBef>
            </a:pPr>
            <a:r>
              <a:rPr lang="ko-KR" altLang="en-US" sz="2000" dirty="0"/>
              <a:t>단수 명 사용</a:t>
            </a:r>
            <a:endParaRPr lang="en-US" altLang="ko-KR" sz="2000" dirty="0"/>
          </a:p>
          <a:p>
            <a:pPr lvl="1">
              <a:spcBef>
                <a:spcPts val="700"/>
              </a:spcBef>
            </a:pPr>
            <a:r>
              <a:rPr lang="ko-KR" altLang="en-US" sz="2000" dirty="0"/>
              <a:t>엔티티타입에 부여되는 이름은 시스템 내에서 유일한 이름으로 </a:t>
            </a:r>
            <a:br>
              <a:rPr lang="en-US" altLang="ko-KR" sz="2000" dirty="0"/>
            </a:br>
            <a:r>
              <a:rPr lang="ko-KR" altLang="en-US" sz="2000" dirty="0"/>
              <a:t>부여</a:t>
            </a:r>
            <a:endParaRPr lang="en-US" altLang="ko-KR" sz="2000" dirty="0"/>
          </a:p>
          <a:p>
            <a:pPr lvl="1">
              <a:spcBef>
                <a:spcPts val="700"/>
              </a:spcBef>
            </a:pPr>
            <a:r>
              <a:rPr lang="ko-KR" altLang="en-US" sz="2000" dirty="0"/>
              <a:t>가급적이면 엔티티타입이 생성되는 의미에 따라 이름 부여</a:t>
            </a:r>
          </a:p>
          <a:p>
            <a:pPr lvl="1">
              <a:buFont typeface="Verdana" panose="020B0604030504040204" pitchFamily="34" charset="0"/>
              <a:buNone/>
            </a:pPr>
            <a:endParaRPr lang="ko-KR" altLang="en-US" sz="2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17C8EB97-E027-4E4D-876A-9E859FD3913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68313" y="0"/>
            <a:ext cx="8229600" cy="692696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 err="1"/>
              <a:t>엔티티</a:t>
            </a:r>
            <a:endParaRPr lang="ko-KR" altLang="en-US" sz="3600" dirty="0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787307A-2553-6F45-8D2D-951A5CDED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77" y="908720"/>
            <a:ext cx="9001672" cy="5877272"/>
          </a:xfrm>
        </p:spPr>
        <p:txBody>
          <a:bodyPr/>
          <a:lstStyle/>
          <a:p>
            <a:pPr>
              <a:spcBef>
                <a:spcPts val="480"/>
              </a:spcBef>
            </a:pPr>
            <a:r>
              <a:rPr lang="ko-KR" altLang="en-US" sz="2400" dirty="0" err="1"/>
              <a:t>엔티티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도출시</a:t>
            </a:r>
            <a:r>
              <a:rPr lang="ko-KR" altLang="en-US" sz="2400" dirty="0"/>
              <a:t> 유의사항</a:t>
            </a:r>
          </a:p>
          <a:p>
            <a:pPr lvl="1">
              <a:spcBef>
                <a:spcPts val="480"/>
              </a:spcBef>
            </a:pPr>
            <a:r>
              <a:rPr lang="ko-KR" altLang="ko-KR" sz="2400" dirty="0"/>
              <a:t>엔티티타입이 될 가능성이 있는 모든 대상을 도출</a:t>
            </a:r>
          </a:p>
          <a:p>
            <a:pPr lvl="1">
              <a:spcBef>
                <a:spcPts val="480"/>
              </a:spcBef>
            </a:pPr>
            <a:r>
              <a:rPr lang="ko-KR" altLang="en-US" sz="2400" dirty="0"/>
              <a:t>비슷한 동의어가 있더라도 함부로 버리지 말고 충분히 </a:t>
            </a:r>
            <a:br>
              <a:rPr lang="en-US" altLang="ko-KR" sz="2400" dirty="0"/>
            </a:br>
            <a:r>
              <a:rPr lang="ko-KR" altLang="en-US" sz="2400" dirty="0"/>
              <a:t>분석하여 판단</a:t>
            </a:r>
          </a:p>
          <a:p>
            <a:pPr lvl="1">
              <a:spcBef>
                <a:spcPts val="480"/>
              </a:spcBef>
            </a:pPr>
            <a:r>
              <a:rPr lang="ko-KR" altLang="en-US" sz="2400" dirty="0"/>
              <a:t>개념이 모호한 대상은 업무 전문가에게 확인</a:t>
            </a:r>
            <a:r>
              <a:rPr lang="en-US" altLang="ko-KR" sz="2400" dirty="0"/>
              <a:t>, </a:t>
            </a:r>
            <a:br>
              <a:rPr lang="en-US" altLang="ko-KR" sz="2400" dirty="0"/>
            </a:br>
            <a:r>
              <a:rPr lang="ko-KR" altLang="en-US" sz="2400" dirty="0"/>
              <a:t>정확한 개념 정립</a:t>
            </a:r>
          </a:p>
          <a:p>
            <a:pPr lvl="1">
              <a:spcBef>
                <a:spcPts val="480"/>
              </a:spcBef>
            </a:pPr>
            <a:r>
              <a:rPr lang="ko-KR" altLang="en-US" sz="2400" dirty="0"/>
              <a:t>프로세스</a:t>
            </a:r>
            <a:r>
              <a:rPr lang="en-US" altLang="ko-KR" sz="2400" dirty="0"/>
              <a:t>(</a:t>
            </a:r>
            <a:r>
              <a:rPr lang="ko-KR" altLang="en-US" sz="2400" dirty="0"/>
              <a:t>처리 과정</a:t>
            </a:r>
            <a:r>
              <a:rPr lang="en-US" altLang="ko-KR" sz="2400" dirty="0"/>
              <a:t>)</a:t>
            </a:r>
            <a:r>
              <a:rPr lang="ko-KR" altLang="en-US" sz="2400" dirty="0"/>
              <a:t>에 너무 연연하지 말아야 할 것</a:t>
            </a:r>
            <a:endParaRPr lang="en-US" altLang="ko-KR" sz="2400" dirty="0"/>
          </a:p>
          <a:p>
            <a:pPr lvl="1">
              <a:spcBef>
                <a:spcPts val="480"/>
              </a:spcBef>
            </a:pPr>
            <a:r>
              <a:rPr lang="ko-KR" altLang="en-US" sz="2400" dirty="0"/>
              <a:t>예외 </a:t>
            </a:r>
            <a:r>
              <a:rPr lang="en-US" altLang="ko-KR" sz="2400" dirty="0"/>
              <a:t>Case</a:t>
            </a:r>
            <a:r>
              <a:rPr lang="ko-KR" altLang="en-US" sz="2400" dirty="0"/>
              <a:t>에 너무 집착하지 말아야 할 것</a:t>
            </a:r>
            <a:endParaRPr lang="en-US" altLang="ko-KR" sz="2400" dirty="0"/>
          </a:p>
          <a:p>
            <a:pPr lvl="1">
              <a:spcBef>
                <a:spcPts val="480"/>
              </a:spcBef>
            </a:pPr>
            <a:r>
              <a:rPr lang="ko-KR" altLang="en-US" sz="2400" dirty="0"/>
              <a:t>단어 하나 하나에 집중하여 판단</a:t>
            </a:r>
          </a:p>
          <a:p>
            <a:pPr lvl="1">
              <a:spcBef>
                <a:spcPts val="480"/>
              </a:spcBef>
            </a:pPr>
            <a:r>
              <a:rPr lang="ko-KR" altLang="en-US" sz="2400" dirty="0"/>
              <a:t>엔티티타입의 대상으로 선정되었다면 그 핵심적인 </a:t>
            </a:r>
            <a:br>
              <a:rPr lang="en-US" altLang="ko-KR" sz="2400" dirty="0"/>
            </a:br>
            <a:r>
              <a:rPr lang="ko-KR" altLang="en-US" sz="2400" dirty="0"/>
              <a:t>특징 파악</a:t>
            </a:r>
          </a:p>
          <a:p>
            <a:pPr lvl="1">
              <a:spcBef>
                <a:spcPts val="480"/>
              </a:spcBef>
            </a:pPr>
            <a:r>
              <a:rPr lang="ko-KR" altLang="en-US" sz="2400" dirty="0"/>
              <a:t>사용자에게 의존하지 말고 자신의 이해를 바탕으로 분석</a:t>
            </a:r>
          </a:p>
          <a:p>
            <a:pPr lvl="1">
              <a:spcBef>
                <a:spcPts val="480"/>
              </a:spcBef>
            </a:pPr>
            <a:r>
              <a:rPr lang="ko-KR" altLang="en-US" sz="2400" dirty="0"/>
              <a:t>구현할 시스템 업무의 본질</a:t>
            </a:r>
            <a:r>
              <a:rPr lang="en-US" altLang="ko-KR" sz="2400" dirty="0"/>
              <a:t>, </a:t>
            </a:r>
            <a:r>
              <a:rPr lang="ko-KR" altLang="en-US" sz="2400" dirty="0"/>
              <a:t>전산을 위한 전산이 되지 </a:t>
            </a:r>
            <a:br>
              <a:rPr lang="en-US" altLang="ko-KR" sz="2400" dirty="0"/>
            </a:br>
            <a:r>
              <a:rPr lang="ko-KR" altLang="en-US" sz="2400" dirty="0"/>
              <a:t>않도록</a:t>
            </a:r>
          </a:p>
          <a:p>
            <a:pPr lvl="1">
              <a:spcBef>
                <a:spcPts val="480"/>
              </a:spcBef>
            </a:pPr>
            <a:endParaRPr lang="ko-KR" altLang="en-US" dirty="0"/>
          </a:p>
          <a:p>
            <a:pPr lvl="1">
              <a:spcBef>
                <a:spcPts val="480"/>
              </a:spcBef>
              <a:buFont typeface="Verdana" panose="020B0604030504040204" pitchFamily="34" charset="0"/>
              <a:buNone/>
            </a:pPr>
            <a:endParaRPr lang="ko-KR" altLang="en-US" sz="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8A69DD07-7AB3-5C4A-85FD-D3BE1332D64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59028" y="0"/>
            <a:ext cx="8229600" cy="692696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 err="1"/>
              <a:t>엔티티</a:t>
            </a:r>
            <a:endParaRPr lang="ko-KR" altLang="en-US" sz="3600" dirty="0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83629837-F212-2A4E-829F-33F431FAB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908720"/>
            <a:ext cx="9144000" cy="48863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ko-KR" altLang="en-US" sz="2400" dirty="0" err="1"/>
              <a:t>엔티티</a:t>
            </a:r>
            <a:r>
              <a:rPr lang="ko-KR" altLang="en-US" sz="2400" dirty="0"/>
              <a:t> 도출 실습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endParaRPr lang="ko-KR" altLang="en-US" dirty="0"/>
          </a:p>
          <a:p>
            <a:pPr lvl="1">
              <a:lnSpc>
                <a:spcPct val="80000"/>
              </a:lnSpc>
              <a:spcBef>
                <a:spcPct val="50000"/>
              </a:spcBef>
              <a:buFont typeface="Verdana" panose="020B0604030504040204" pitchFamily="34" charset="0"/>
              <a:buNone/>
            </a:pPr>
            <a:endParaRPr lang="ko-KR" altLang="en-US" sz="800" dirty="0"/>
          </a:p>
        </p:txBody>
      </p:sp>
      <p:pic>
        <p:nvPicPr>
          <p:cNvPr id="59396" name="Picture 4">
            <a:extLst>
              <a:ext uri="{FF2B5EF4-FFF2-40B4-BE49-F238E27FC236}">
                <a16:creationId xmlns:a16="http://schemas.microsoft.com/office/drawing/2014/main" id="{AA81E755-0A83-734B-8990-A3DD1C0B6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2" y="1412776"/>
            <a:ext cx="8512992" cy="5168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CB526-2AAF-DE47-89A3-06EAA0A2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782840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 err="1"/>
              <a:t>엔티티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3E502-180D-3E44-8984-7A963F540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30" y="903232"/>
            <a:ext cx="8229600" cy="4948237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관계</a:t>
            </a:r>
            <a:r>
              <a:rPr lang="en-US" altLang="ko-KR" sz="2400" dirty="0"/>
              <a:t>(Relationship) </a:t>
            </a:r>
            <a:r>
              <a:rPr lang="ko-KR" altLang="en-US" sz="2400" dirty="0"/>
              <a:t>정의</a:t>
            </a:r>
            <a:endParaRPr lang="en-US" altLang="ko-KR" sz="2400" dirty="0"/>
          </a:p>
          <a:p>
            <a:pPr lvl="1">
              <a:buFont typeface="Verdana" panose="020B0604030504040204" pitchFamily="34" charset="0"/>
              <a:buNone/>
              <a:defRPr/>
            </a:pPr>
            <a:r>
              <a:rPr lang="ko-KR" altLang="en-US" sz="2000" dirty="0">
                <a:cs typeface="+mn-cs"/>
              </a:rPr>
              <a:t>두 개의 </a:t>
            </a:r>
            <a:r>
              <a:rPr lang="ko-KR" altLang="en-US" sz="2000" dirty="0" err="1">
                <a:cs typeface="+mn-cs"/>
              </a:rPr>
              <a:t>엔티티타입</a:t>
            </a:r>
            <a:r>
              <a:rPr lang="ko-KR" altLang="en-US" sz="2000" dirty="0">
                <a:cs typeface="+mn-cs"/>
              </a:rPr>
              <a:t> 사이의 업무적인 관계로 논리적인 관계</a:t>
            </a:r>
            <a:endParaRPr lang="ko-KR" altLang="en-US" sz="2000" dirty="0"/>
          </a:p>
        </p:txBody>
      </p:sp>
      <p:pic>
        <p:nvPicPr>
          <p:cNvPr id="60420" name="Picture 3">
            <a:extLst>
              <a:ext uri="{FF2B5EF4-FFF2-40B4-BE49-F238E27FC236}">
                <a16:creationId xmlns:a16="http://schemas.microsoft.com/office/drawing/2014/main" id="{B6E4021A-3C11-3646-BD7F-34FAB2FC3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30" y="2186478"/>
            <a:ext cx="8613775" cy="378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5">
            <a:extLst>
              <a:ext uri="{FF2B5EF4-FFF2-40B4-BE49-F238E27FC236}">
                <a16:creationId xmlns:a16="http://schemas.microsoft.com/office/drawing/2014/main" id="{4269A6FE-C9ED-F746-A7B6-EE73B4C9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50D9C0C8-51AB-9D42-A2F2-5B7B71887F76}" type="slidenum">
              <a:rPr kumimoji="0" lang="ko-KR" altLang="en-US"/>
              <a:pPr eaLnBrk="1" hangingPunct="1"/>
              <a:t>5</a:t>
            </a:fld>
            <a:endParaRPr kumimoji="0" lang="en-US" altLang="ko-KR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2B4E545-3B1A-9448-B58D-5AE9686F4F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7858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2. </a:t>
            </a:r>
            <a:r>
              <a:rPr lang="ko-KR" altLang="en-US" sz="36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데이터베이스</a:t>
            </a:r>
            <a:r>
              <a:rPr lang="ko-KR" altLang="en-US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생명주기</a:t>
            </a:r>
          </a:p>
        </p:txBody>
      </p:sp>
      <p:sp>
        <p:nvSpPr>
          <p:cNvPr id="14340" name="내용 개체 틀 5">
            <a:extLst>
              <a:ext uri="{FF2B5EF4-FFF2-40B4-BE49-F238E27FC236}">
                <a16:creationId xmlns:a16="http://schemas.microsoft.com/office/drawing/2014/main" id="{350ED180-4CC7-804D-A901-ACC575D5FD6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4654" y="980728"/>
            <a:ext cx="9001125" cy="5357813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개념적 설계 단계</a:t>
            </a:r>
            <a:endParaRPr lang="en-US" altLang="ko-KR" sz="2400" dirty="0"/>
          </a:p>
          <a:p>
            <a:pPr eaLnBrk="1" hangingPunct="1"/>
            <a:endParaRPr lang="en-US" altLang="ko-KR" sz="2400" dirty="0"/>
          </a:p>
          <a:p>
            <a:pPr eaLnBrk="1" hangingPunct="1"/>
            <a:endParaRPr lang="en-US" altLang="ko-KR" sz="2400" dirty="0"/>
          </a:p>
          <a:p>
            <a:pPr eaLnBrk="1" hangingPunct="1"/>
            <a:endParaRPr lang="en-US" altLang="ko-KR" sz="2400" dirty="0"/>
          </a:p>
          <a:p>
            <a:pPr eaLnBrk="1" hangingPunct="1"/>
            <a:endParaRPr lang="en-US" altLang="ko-KR" sz="2400" dirty="0"/>
          </a:p>
          <a:p>
            <a:pPr eaLnBrk="1" hangingPunct="1"/>
            <a:endParaRPr lang="en-US" altLang="ko-KR" sz="2400" dirty="0"/>
          </a:p>
          <a:p>
            <a:pPr eaLnBrk="1" hangingPunct="1"/>
            <a:r>
              <a:rPr lang="ko-KR" altLang="en-US" sz="2400" dirty="0"/>
              <a:t>논리적 설계 단계</a:t>
            </a:r>
            <a:endParaRPr lang="en-US" altLang="ko-KR" sz="2400" dirty="0"/>
          </a:p>
        </p:txBody>
      </p:sp>
      <p:pic>
        <p:nvPicPr>
          <p:cNvPr id="14341" name="Picture 2">
            <a:extLst>
              <a:ext uri="{FF2B5EF4-FFF2-40B4-BE49-F238E27FC236}">
                <a16:creationId xmlns:a16="http://schemas.microsoft.com/office/drawing/2014/main" id="{92604CDB-BCC6-604D-8CE9-4E55E60C9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500188"/>
            <a:ext cx="6357938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3">
            <a:extLst>
              <a:ext uri="{FF2B5EF4-FFF2-40B4-BE49-F238E27FC236}">
                <a16:creationId xmlns:a16="http://schemas.microsoft.com/office/drawing/2014/main" id="{AA8CAF90-985B-8644-BE21-3823294F5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4429125"/>
            <a:ext cx="6000750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C67F4-A4E4-8F40-A647-4733B504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-28110"/>
            <a:ext cx="8229600" cy="792814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 err="1"/>
              <a:t>엔티티</a:t>
            </a:r>
            <a:endParaRPr lang="ko-KR" altLang="en-US" sz="3600" dirty="0"/>
          </a:p>
        </p:txBody>
      </p:sp>
      <p:sp>
        <p:nvSpPr>
          <p:cNvPr id="61443" name="내용 개체 틀 2">
            <a:extLst>
              <a:ext uri="{FF2B5EF4-FFF2-40B4-BE49-F238E27FC236}">
                <a16:creationId xmlns:a16="http://schemas.microsoft.com/office/drawing/2014/main" id="{E9A941A2-B230-E741-8715-4159D7946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799" y="980728"/>
            <a:ext cx="8229600" cy="4525962"/>
          </a:xfrm>
        </p:spPr>
        <p:txBody>
          <a:bodyPr/>
          <a:lstStyle/>
          <a:p>
            <a:r>
              <a:rPr lang="ko-KR" altLang="en-US" sz="2400" dirty="0"/>
              <a:t>관계</a:t>
            </a:r>
            <a:r>
              <a:rPr lang="en-US" altLang="ko-KR" sz="2400" dirty="0"/>
              <a:t>(Relationship) - </a:t>
            </a:r>
            <a:r>
              <a:rPr lang="ko-KR" altLang="en-US" sz="2400" dirty="0"/>
              <a:t>관계 표시 방법</a:t>
            </a:r>
            <a:endParaRPr lang="en-US" altLang="ko-KR" sz="2400" dirty="0"/>
          </a:p>
          <a:p>
            <a:pPr lvl="1"/>
            <a:r>
              <a:rPr lang="en-US" altLang="ko-KR" sz="2000" dirty="0"/>
              <a:t>1:1 One To One </a:t>
            </a:r>
            <a:r>
              <a:rPr lang="ko-KR" altLang="en-US" sz="2000" dirty="0"/>
              <a:t>관계를 표시하는 방법</a:t>
            </a:r>
            <a:endParaRPr lang="en-US" altLang="ko-KR" sz="2000" dirty="0"/>
          </a:p>
          <a:p>
            <a:endParaRPr lang="ko-KR" altLang="en-US" sz="2400" dirty="0"/>
          </a:p>
        </p:txBody>
      </p:sp>
      <p:pic>
        <p:nvPicPr>
          <p:cNvPr id="61444" name="Picture 2">
            <a:extLst>
              <a:ext uri="{FF2B5EF4-FFF2-40B4-BE49-F238E27FC236}">
                <a16:creationId xmlns:a16="http://schemas.microsoft.com/office/drawing/2014/main" id="{A5740349-AC4D-164A-ABD5-055D331E6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7536335" cy="444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C3720-6E23-D748-94D7-9BF398101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90" y="56208"/>
            <a:ext cx="8229600" cy="706090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 err="1"/>
              <a:t>엔티티</a:t>
            </a:r>
            <a:endParaRPr lang="ko-KR" altLang="en-US" sz="3600" dirty="0"/>
          </a:p>
        </p:txBody>
      </p:sp>
      <p:sp>
        <p:nvSpPr>
          <p:cNvPr id="62467" name="내용 개체 틀 2">
            <a:extLst>
              <a:ext uri="{FF2B5EF4-FFF2-40B4-BE49-F238E27FC236}">
                <a16:creationId xmlns:a16="http://schemas.microsoft.com/office/drawing/2014/main" id="{FCE9B6A7-0A22-9F43-9915-B34041481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27" y="836712"/>
            <a:ext cx="8229600" cy="4525963"/>
          </a:xfrm>
        </p:spPr>
        <p:txBody>
          <a:bodyPr/>
          <a:lstStyle/>
          <a:p>
            <a:r>
              <a:rPr lang="ko-KR" altLang="en-US" sz="2400" dirty="0"/>
              <a:t>관계</a:t>
            </a:r>
            <a:r>
              <a:rPr lang="en-US" altLang="ko-KR" sz="2400" dirty="0"/>
              <a:t>(Relationship) - </a:t>
            </a:r>
            <a:r>
              <a:rPr lang="ko-KR" altLang="en-US" sz="2400" dirty="0"/>
              <a:t>관계 표시 방법</a:t>
            </a:r>
            <a:endParaRPr lang="en-US" altLang="ko-KR" sz="2400" dirty="0"/>
          </a:p>
          <a:p>
            <a:pPr lvl="1"/>
            <a:r>
              <a:rPr lang="en-US" altLang="ko-KR" sz="2000" dirty="0"/>
              <a:t>1:M One To Many </a:t>
            </a:r>
            <a:r>
              <a:rPr lang="ko-KR" altLang="en-US" sz="2000" dirty="0"/>
              <a:t>관계를 표시하는 방법</a:t>
            </a:r>
          </a:p>
        </p:txBody>
      </p:sp>
      <p:pic>
        <p:nvPicPr>
          <p:cNvPr id="62468" name="Picture 2">
            <a:extLst>
              <a:ext uri="{FF2B5EF4-FFF2-40B4-BE49-F238E27FC236}">
                <a16:creationId xmlns:a16="http://schemas.microsoft.com/office/drawing/2014/main" id="{C750E801-B1D1-4448-8F71-7FD42AEAA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704856" cy="484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C5BA0-B09F-AA43-99D7-604D4002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59" y="20016"/>
            <a:ext cx="8229600" cy="634082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 err="1"/>
              <a:t>엔티티</a:t>
            </a:r>
            <a:endParaRPr lang="ko-KR" altLang="en-US" sz="3600" dirty="0"/>
          </a:p>
        </p:txBody>
      </p:sp>
      <p:sp>
        <p:nvSpPr>
          <p:cNvPr id="63491" name="내용 개체 틀 2">
            <a:extLst>
              <a:ext uri="{FF2B5EF4-FFF2-40B4-BE49-F238E27FC236}">
                <a16:creationId xmlns:a16="http://schemas.microsoft.com/office/drawing/2014/main" id="{0B524EC8-6519-6B49-ABC8-3E843D3E1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764704"/>
            <a:ext cx="8229600" cy="4525962"/>
          </a:xfrm>
        </p:spPr>
        <p:txBody>
          <a:bodyPr/>
          <a:lstStyle/>
          <a:p>
            <a:r>
              <a:rPr lang="ko-KR" altLang="en-US" sz="2400" dirty="0"/>
              <a:t>관계</a:t>
            </a:r>
            <a:r>
              <a:rPr lang="en-US" altLang="ko-KR" sz="2400" dirty="0"/>
              <a:t>(Relationship) - </a:t>
            </a:r>
            <a:r>
              <a:rPr lang="ko-KR" altLang="en-US" sz="2400" dirty="0"/>
              <a:t>관계 표시 방법</a:t>
            </a:r>
            <a:endParaRPr lang="en-US" altLang="ko-KR" sz="2400" dirty="0"/>
          </a:p>
          <a:p>
            <a:pPr lvl="1"/>
            <a:r>
              <a:rPr lang="en-US" altLang="ko-KR" sz="2000" dirty="0"/>
              <a:t>M:M  Many To Many </a:t>
            </a:r>
            <a:r>
              <a:rPr lang="ko-KR" altLang="en-US" sz="2000" dirty="0"/>
              <a:t>관계를 표시하는 방법</a:t>
            </a:r>
          </a:p>
        </p:txBody>
      </p:sp>
      <p:pic>
        <p:nvPicPr>
          <p:cNvPr id="63492" name="Picture 2">
            <a:extLst>
              <a:ext uri="{FF2B5EF4-FFF2-40B4-BE49-F238E27FC236}">
                <a16:creationId xmlns:a16="http://schemas.microsoft.com/office/drawing/2014/main" id="{CEFE970F-A314-EA4B-A26E-44CEC1A58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7699417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70A4E-21EC-C048-926B-B9F0D240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70" y="0"/>
            <a:ext cx="8229600" cy="634082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 err="1"/>
              <a:t>엔티티</a:t>
            </a:r>
            <a:endParaRPr lang="ko-KR" altLang="en-US" sz="3600" dirty="0"/>
          </a:p>
        </p:txBody>
      </p:sp>
      <p:sp>
        <p:nvSpPr>
          <p:cNvPr id="64515" name="내용 개체 틀 2">
            <a:extLst>
              <a:ext uri="{FF2B5EF4-FFF2-40B4-BE49-F238E27FC236}">
                <a16:creationId xmlns:a16="http://schemas.microsoft.com/office/drawing/2014/main" id="{18009B35-E1D8-0F45-8AB9-B73DCB9EC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2" y="764704"/>
            <a:ext cx="8229600" cy="4525962"/>
          </a:xfrm>
        </p:spPr>
        <p:txBody>
          <a:bodyPr/>
          <a:lstStyle/>
          <a:p>
            <a:r>
              <a:rPr lang="ko-KR" altLang="en-US" sz="2400" dirty="0"/>
              <a:t>관계</a:t>
            </a:r>
            <a:r>
              <a:rPr lang="en-US" altLang="ko-KR" sz="2400" dirty="0"/>
              <a:t>(Relationship) - </a:t>
            </a:r>
            <a:r>
              <a:rPr lang="ko-KR" altLang="en-US" sz="2400" dirty="0"/>
              <a:t>관계에 참여하는 방법</a:t>
            </a:r>
            <a:endParaRPr lang="en-US" altLang="ko-KR" sz="2400" dirty="0"/>
          </a:p>
          <a:p>
            <a:pPr lvl="1"/>
            <a:r>
              <a:rPr lang="ko-KR" altLang="en-US" sz="2000" dirty="0"/>
              <a:t>선택</a:t>
            </a:r>
            <a:r>
              <a:rPr lang="en-US" altLang="ko-KR" sz="2000" dirty="0"/>
              <a:t>/</a:t>
            </a:r>
            <a:r>
              <a:rPr lang="ko-KR" altLang="en-US" sz="2000" dirty="0"/>
              <a:t>필수 관계</a:t>
            </a:r>
          </a:p>
        </p:txBody>
      </p:sp>
      <p:pic>
        <p:nvPicPr>
          <p:cNvPr id="64516" name="Picture 2">
            <a:extLst>
              <a:ext uri="{FF2B5EF4-FFF2-40B4-BE49-F238E27FC236}">
                <a16:creationId xmlns:a16="http://schemas.microsoft.com/office/drawing/2014/main" id="{954C008E-7DB4-5741-B74A-7E1197345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70" y="1628800"/>
            <a:ext cx="7715343" cy="149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3">
            <a:extLst>
              <a:ext uri="{FF2B5EF4-FFF2-40B4-BE49-F238E27FC236}">
                <a16:creationId xmlns:a16="http://schemas.microsoft.com/office/drawing/2014/main" id="{C5D63777-B9C7-1145-8C44-6BB5FBD72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70" y="3356992"/>
            <a:ext cx="7715343" cy="328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7BC0A-3732-0441-8BBD-35E8B676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92137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 err="1"/>
              <a:t>엔티티</a:t>
            </a:r>
            <a:endParaRPr lang="ko-KR" altLang="en-US" sz="3600" dirty="0"/>
          </a:p>
        </p:txBody>
      </p:sp>
      <p:sp>
        <p:nvSpPr>
          <p:cNvPr id="65539" name="내용 개체 틀 2">
            <a:extLst>
              <a:ext uri="{FF2B5EF4-FFF2-40B4-BE49-F238E27FC236}">
                <a16:creationId xmlns:a16="http://schemas.microsoft.com/office/drawing/2014/main" id="{4F54A878-8507-5745-814B-C3D78398D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094" y="692696"/>
            <a:ext cx="8572500" cy="4525963"/>
          </a:xfrm>
        </p:spPr>
        <p:txBody>
          <a:bodyPr/>
          <a:lstStyle/>
          <a:p>
            <a:r>
              <a:rPr lang="ko-KR" altLang="en-US" sz="2400" dirty="0"/>
              <a:t>관계</a:t>
            </a:r>
            <a:r>
              <a:rPr lang="en-US" altLang="ko-KR" sz="2400" dirty="0"/>
              <a:t>(Relationship) – </a:t>
            </a:r>
            <a:r>
              <a:rPr lang="ko-KR" altLang="en-US" sz="2400" dirty="0"/>
              <a:t>관계의 종류</a:t>
            </a:r>
            <a:endParaRPr lang="en-US" altLang="ko-KR" sz="2400" dirty="0"/>
          </a:p>
          <a:p>
            <a:pPr lvl="1"/>
            <a:r>
              <a:rPr lang="ko-KR" altLang="en-US" sz="2000" dirty="0"/>
              <a:t>정상 관계 </a:t>
            </a:r>
            <a:r>
              <a:rPr lang="en-US" altLang="ko-KR" sz="2000" dirty="0"/>
              <a:t>Normal Relationship</a:t>
            </a:r>
            <a:br>
              <a:rPr lang="en-US" altLang="ko-KR" sz="2000" dirty="0"/>
            </a:b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자기 참조 관계 </a:t>
            </a:r>
            <a:r>
              <a:rPr lang="en-US" altLang="ko-KR" sz="2000" dirty="0"/>
              <a:t>Self Relationship, Recursive Relationship</a:t>
            </a:r>
            <a:endParaRPr lang="ko-KR" altLang="en-US" sz="2000" dirty="0"/>
          </a:p>
        </p:txBody>
      </p:sp>
      <p:pic>
        <p:nvPicPr>
          <p:cNvPr id="65540" name="Picture 2">
            <a:extLst>
              <a:ext uri="{FF2B5EF4-FFF2-40B4-BE49-F238E27FC236}">
                <a16:creationId xmlns:a16="http://schemas.microsoft.com/office/drawing/2014/main" id="{178C0123-8C56-AB4B-8DF6-6C9AC9DA1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61436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3">
            <a:extLst>
              <a:ext uri="{FF2B5EF4-FFF2-40B4-BE49-F238E27FC236}">
                <a16:creationId xmlns:a16="http://schemas.microsoft.com/office/drawing/2014/main" id="{D9C13799-C2F9-0E4D-A85B-FE68F0B09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00" y="4004221"/>
            <a:ext cx="4743944" cy="2719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C11D7-55A9-664A-9221-050475F6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31" y="32048"/>
            <a:ext cx="8229600" cy="575964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 err="1"/>
              <a:t>엔티티</a:t>
            </a:r>
            <a:endParaRPr lang="ko-KR" altLang="en-US" sz="3600" dirty="0"/>
          </a:p>
        </p:txBody>
      </p:sp>
      <p:sp>
        <p:nvSpPr>
          <p:cNvPr id="66563" name="내용 개체 틀 2">
            <a:extLst>
              <a:ext uri="{FF2B5EF4-FFF2-40B4-BE49-F238E27FC236}">
                <a16:creationId xmlns:a16="http://schemas.microsoft.com/office/drawing/2014/main" id="{0ED19DDD-7CC3-BB48-A09B-9CEBC6C5F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40" y="836712"/>
            <a:ext cx="8572500" cy="4525963"/>
          </a:xfrm>
        </p:spPr>
        <p:txBody>
          <a:bodyPr/>
          <a:lstStyle/>
          <a:p>
            <a:r>
              <a:rPr lang="ko-KR" altLang="en-US" sz="2400" dirty="0"/>
              <a:t>관계</a:t>
            </a:r>
            <a:r>
              <a:rPr lang="en-US" altLang="ko-KR" sz="2400" dirty="0"/>
              <a:t>(Relationship) – </a:t>
            </a:r>
            <a:r>
              <a:rPr lang="ko-KR" altLang="en-US" sz="2400" dirty="0"/>
              <a:t>관계의 종류</a:t>
            </a:r>
            <a:endParaRPr lang="en-US" altLang="ko-KR" sz="2400" dirty="0"/>
          </a:p>
          <a:p>
            <a:pPr lvl="1"/>
            <a:r>
              <a:rPr lang="ko-KR" altLang="en-US" sz="2000" dirty="0"/>
              <a:t>병렬 관계</a:t>
            </a:r>
            <a:r>
              <a:rPr lang="en-US" altLang="ko-KR" sz="2000" dirty="0"/>
              <a:t>Parallel Relationship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>
              <a:buFont typeface="Verdana" panose="020B0604030504040204" pitchFamily="34" charset="0"/>
              <a:buNone/>
            </a:pPr>
            <a:endParaRPr lang="en-US" altLang="ko-KR" sz="2000" dirty="0"/>
          </a:p>
        </p:txBody>
      </p:sp>
      <p:pic>
        <p:nvPicPr>
          <p:cNvPr id="66564" name="Picture 2">
            <a:extLst>
              <a:ext uri="{FF2B5EF4-FFF2-40B4-BE49-F238E27FC236}">
                <a16:creationId xmlns:a16="http://schemas.microsoft.com/office/drawing/2014/main" id="{7EC43878-5AC2-144B-8320-C55752118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88" y="1988840"/>
            <a:ext cx="839368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ED210-3991-DE43-A146-1949C76E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34082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 err="1"/>
              <a:t>엔티티</a:t>
            </a:r>
            <a:endParaRPr lang="ko-KR" altLang="en-US" sz="3600" dirty="0"/>
          </a:p>
        </p:txBody>
      </p:sp>
      <p:sp>
        <p:nvSpPr>
          <p:cNvPr id="67587" name="내용 개체 틀 2">
            <a:extLst>
              <a:ext uri="{FF2B5EF4-FFF2-40B4-BE49-F238E27FC236}">
                <a16:creationId xmlns:a16="http://schemas.microsoft.com/office/drawing/2014/main" id="{C9723539-291D-A14A-B749-5FF46886A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6712"/>
            <a:ext cx="9144000" cy="4525963"/>
          </a:xfrm>
        </p:spPr>
        <p:txBody>
          <a:bodyPr/>
          <a:lstStyle/>
          <a:p>
            <a:r>
              <a:rPr lang="ko-KR" altLang="en-US" sz="2400" dirty="0"/>
              <a:t>관계</a:t>
            </a:r>
            <a:r>
              <a:rPr lang="en-US" altLang="ko-KR" sz="2400" dirty="0"/>
              <a:t>(Relationship) – </a:t>
            </a:r>
            <a:r>
              <a:rPr lang="ko-KR" altLang="en-US" sz="2400" dirty="0"/>
              <a:t>관계의 종류</a:t>
            </a:r>
            <a:endParaRPr lang="en-US" altLang="ko-KR" sz="2400" dirty="0"/>
          </a:p>
          <a:p>
            <a:pPr lvl="1"/>
            <a:r>
              <a:rPr lang="ko-KR" altLang="en-US" sz="2000" dirty="0" err="1"/>
              <a:t>슈퍼타입</a:t>
            </a:r>
            <a:r>
              <a:rPr lang="ko-KR" altLang="en-US" sz="2000" dirty="0"/>
              <a:t> 서브타입 관계 </a:t>
            </a:r>
            <a:r>
              <a:rPr lang="en-US" altLang="ko-KR" sz="2000" dirty="0"/>
              <a:t>Super-Type Sub-Type Relationship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>
              <a:buFont typeface="Verdana" panose="020B0604030504040204" pitchFamily="34" charset="0"/>
              <a:buNone/>
            </a:pPr>
            <a:endParaRPr lang="en-US" altLang="ko-KR" sz="2000" dirty="0"/>
          </a:p>
        </p:txBody>
      </p:sp>
      <p:pic>
        <p:nvPicPr>
          <p:cNvPr id="67588" name="Picture 3">
            <a:extLst>
              <a:ext uri="{FF2B5EF4-FFF2-40B4-BE49-F238E27FC236}">
                <a16:creationId xmlns:a16="http://schemas.microsoft.com/office/drawing/2014/main" id="{04EDB0AF-3A87-274B-8887-FFC96F9C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35" y="2308158"/>
            <a:ext cx="4505354" cy="309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4">
            <a:extLst>
              <a:ext uri="{FF2B5EF4-FFF2-40B4-BE49-F238E27FC236}">
                <a16:creationId xmlns:a16="http://schemas.microsoft.com/office/drawing/2014/main" id="{2848F4D2-A7B2-A74C-BB9E-13C39DCDF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05" y="2308158"/>
            <a:ext cx="4084085" cy="309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DF27E-46FB-0C46-8AD7-5DB7F4A84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9024"/>
            <a:ext cx="8229600" cy="634082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 err="1"/>
              <a:t>엔티티</a:t>
            </a:r>
            <a:endParaRPr lang="ko-KR" altLang="en-US" sz="3600" dirty="0"/>
          </a:p>
        </p:txBody>
      </p:sp>
      <p:sp>
        <p:nvSpPr>
          <p:cNvPr id="68611" name="내용 개체 틀 2">
            <a:extLst>
              <a:ext uri="{FF2B5EF4-FFF2-40B4-BE49-F238E27FC236}">
                <a16:creationId xmlns:a16="http://schemas.microsoft.com/office/drawing/2014/main" id="{DD821647-7112-2E42-B252-AADA2DD3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48550"/>
            <a:ext cx="9144000" cy="4525963"/>
          </a:xfrm>
        </p:spPr>
        <p:txBody>
          <a:bodyPr/>
          <a:lstStyle/>
          <a:p>
            <a:r>
              <a:rPr lang="ko-KR" altLang="en-US" sz="2400" dirty="0"/>
              <a:t>관계</a:t>
            </a:r>
            <a:r>
              <a:rPr lang="en-US" altLang="ko-KR" sz="2400" dirty="0"/>
              <a:t>(Relationship) </a:t>
            </a:r>
            <a:r>
              <a:rPr lang="ko-KR" altLang="en-US" sz="2400" dirty="0"/>
              <a:t>도출</a:t>
            </a:r>
            <a:r>
              <a:rPr lang="en-US" altLang="ko-KR" sz="2400" dirty="0"/>
              <a:t> </a:t>
            </a:r>
            <a:r>
              <a:rPr lang="ko-KR" altLang="en-US" sz="2400" dirty="0"/>
              <a:t>실습</a:t>
            </a:r>
            <a:endParaRPr lang="en-US" altLang="ko-KR" sz="2400" dirty="0"/>
          </a:p>
          <a:p>
            <a:pPr lvl="1">
              <a:buFont typeface="Verdana" panose="020B0604030504040204" pitchFamily="34" charset="0"/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  <a:p>
            <a:pPr lvl="1">
              <a:buFont typeface="Verdana" panose="020B0604030504040204" pitchFamily="34" charset="0"/>
              <a:buNone/>
            </a:pPr>
            <a:endParaRPr lang="en-US" altLang="ko-KR" sz="2000" dirty="0"/>
          </a:p>
        </p:txBody>
      </p:sp>
      <p:pic>
        <p:nvPicPr>
          <p:cNvPr id="68612" name="Picture 2">
            <a:extLst>
              <a:ext uri="{FF2B5EF4-FFF2-40B4-BE49-F238E27FC236}">
                <a16:creationId xmlns:a16="http://schemas.microsoft.com/office/drawing/2014/main" id="{E62B7852-8135-FC48-B772-C28453F54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30" y="1196752"/>
            <a:ext cx="8340298" cy="548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E1BB9-54FA-8B47-8D41-9591134F4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6090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 err="1"/>
              <a:t>엔티티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61B4D-66DE-2B4B-AB77-E76B9701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0728"/>
            <a:ext cx="9144000" cy="4525963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속성 </a:t>
            </a:r>
            <a:r>
              <a:rPr lang="en-US" altLang="ko-KR" sz="2400" dirty="0"/>
              <a:t>(Attribute) </a:t>
            </a:r>
          </a:p>
          <a:p>
            <a:pPr lvl="1">
              <a:defRPr/>
            </a:pPr>
            <a:r>
              <a:rPr lang="ko-KR" altLang="en-US" sz="2000" dirty="0">
                <a:cs typeface="+mn-cs"/>
              </a:rPr>
              <a:t>정의</a:t>
            </a:r>
            <a:endParaRPr lang="en-US" altLang="ko-KR" sz="2000" dirty="0">
              <a:cs typeface="+mn-cs"/>
            </a:endParaRPr>
          </a:p>
          <a:p>
            <a:pPr lvl="2">
              <a:buFont typeface="Wingdings 2" pitchFamily="18" charset="2"/>
              <a:buNone/>
              <a:defRPr/>
            </a:pPr>
            <a:r>
              <a:rPr lang="ko-KR" altLang="en-US" sz="1800" dirty="0"/>
              <a:t>업무에 필요한 </a:t>
            </a:r>
            <a:r>
              <a:rPr lang="ko-KR" altLang="en-US" sz="1800" dirty="0" err="1"/>
              <a:t>엔티티에서</a:t>
            </a:r>
            <a:r>
              <a:rPr lang="ko-KR" altLang="en-US" sz="1800" dirty="0"/>
              <a:t> 관리하고자 하는 구체적인</a:t>
            </a:r>
            <a:r>
              <a:rPr lang="en-US" altLang="ko-KR" sz="1800" dirty="0"/>
              <a:t> </a:t>
            </a:r>
            <a:r>
              <a:rPr lang="ko-KR" altLang="en-US" sz="1800" dirty="0"/>
              <a:t> 데이터 항목</a:t>
            </a:r>
            <a:endParaRPr lang="en-US" altLang="ko-KR" sz="1800" dirty="0"/>
          </a:p>
          <a:p>
            <a:pPr lvl="1">
              <a:buFont typeface="Verdana" panose="020B0604030504040204" pitchFamily="34" charset="0"/>
              <a:buNone/>
              <a:defRPr/>
            </a:pPr>
            <a:endParaRPr lang="en-US" altLang="ko-KR" sz="2000" dirty="0"/>
          </a:p>
          <a:p>
            <a:pPr lvl="1">
              <a:defRPr/>
            </a:pPr>
            <a:r>
              <a:rPr lang="ko-KR" altLang="en-US" sz="2000" dirty="0">
                <a:cs typeface="+mn-cs"/>
              </a:rPr>
              <a:t>특징</a:t>
            </a:r>
            <a:endParaRPr lang="en-US" altLang="ko-KR" sz="2000" dirty="0">
              <a:cs typeface="+mn-cs"/>
            </a:endParaRPr>
          </a:p>
          <a:p>
            <a:pPr lvl="2">
              <a:buFont typeface="Wingdings 2" pitchFamily="18" charset="2"/>
              <a:buChar char=""/>
              <a:defRPr/>
            </a:pPr>
            <a:r>
              <a:rPr lang="ko-KR" altLang="en-US" sz="1800" dirty="0"/>
              <a:t>한 개의 </a:t>
            </a:r>
            <a:r>
              <a:rPr lang="ko-KR" altLang="en-US" sz="1800" dirty="0" err="1"/>
              <a:t>엔티티타입은</a:t>
            </a:r>
            <a:r>
              <a:rPr lang="ko-KR" altLang="en-US" sz="1800" dirty="0"/>
              <a:t> 두 개 이상의 </a:t>
            </a:r>
            <a:r>
              <a:rPr lang="ko-KR" altLang="en-US" sz="1800" dirty="0" err="1"/>
              <a:t>엔티티</a:t>
            </a:r>
            <a:r>
              <a:rPr lang="ko-KR" altLang="en-US" sz="1800" dirty="0"/>
              <a:t> 집합이다</a:t>
            </a:r>
            <a:r>
              <a:rPr lang="en-US" altLang="ko-KR" sz="1800" dirty="0"/>
              <a:t>.</a:t>
            </a:r>
          </a:p>
          <a:p>
            <a:pPr lvl="2">
              <a:buFont typeface="Wingdings 2" pitchFamily="18" charset="2"/>
              <a:buChar char=""/>
              <a:defRPr/>
            </a:pPr>
            <a:r>
              <a:rPr lang="ko-KR" altLang="en-US" sz="1800" dirty="0"/>
              <a:t>한 개의 </a:t>
            </a:r>
            <a:r>
              <a:rPr lang="ko-KR" altLang="en-US" sz="1800" dirty="0" err="1"/>
              <a:t>엔티티는</a:t>
            </a:r>
            <a:r>
              <a:rPr lang="ko-KR" altLang="en-US" sz="1800" dirty="0"/>
              <a:t> 두 개 이상의 속성을 가진다</a:t>
            </a:r>
            <a:r>
              <a:rPr lang="en-US" altLang="ko-KR" sz="1800" dirty="0"/>
              <a:t>.</a:t>
            </a:r>
          </a:p>
          <a:p>
            <a:pPr lvl="2">
              <a:buFont typeface="Wingdings 2" pitchFamily="18" charset="2"/>
              <a:buChar char=""/>
              <a:defRPr/>
            </a:pPr>
            <a:r>
              <a:rPr lang="ko-KR" altLang="en-US" sz="1800" dirty="0"/>
              <a:t>한 개의 속성은 오직 한 개의 속성값</a:t>
            </a:r>
            <a:r>
              <a:rPr lang="en-US" altLang="ko-KR" sz="1800" dirty="0"/>
              <a:t>value</a:t>
            </a:r>
            <a:r>
              <a:rPr lang="ko-KR" altLang="en-US" sz="1800" dirty="0"/>
              <a:t>만을 가진다</a:t>
            </a:r>
            <a:r>
              <a:rPr lang="en-US" altLang="ko-KR" sz="1800" dirty="0"/>
              <a:t>.</a:t>
            </a:r>
            <a:endParaRPr lang="en-US" altLang="ko-KR" sz="1800" dirty="0">
              <a:cs typeface="+mn-cs"/>
            </a:endParaRPr>
          </a:p>
          <a:p>
            <a:pPr>
              <a:buFont typeface="Wingdings 3" pitchFamily="18" charset="2"/>
              <a:buNone/>
              <a:defRPr/>
            </a:pPr>
            <a:endParaRPr lang="en-US" altLang="ko-KR" sz="2400" dirty="0"/>
          </a:p>
          <a:p>
            <a:pPr lvl="1">
              <a:defRPr/>
            </a:pPr>
            <a:endParaRPr lang="en-US" altLang="ko-KR" sz="2000" dirty="0"/>
          </a:p>
          <a:p>
            <a:pPr lvl="1">
              <a:buFont typeface="Verdana" panose="020B0604030504040204" pitchFamily="34" charset="0"/>
              <a:buNone/>
              <a:defRPr/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EDEEF-67D1-DA4C-BE93-AD79B63C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 err="1"/>
              <a:t>엔티티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1A9D6-E4B0-4044-B292-C9CDFE47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속성 </a:t>
            </a:r>
            <a:r>
              <a:rPr lang="en-US" altLang="ko-KR" sz="2400" dirty="0"/>
              <a:t>(Attribute) – </a:t>
            </a:r>
            <a:r>
              <a:rPr lang="ko-KR" altLang="en-US" sz="2400" dirty="0"/>
              <a:t>유형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기본 속성</a:t>
            </a:r>
            <a:r>
              <a:rPr lang="en-US" altLang="ko-KR" sz="2000" dirty="0"/>
              <a:t>Basic Attribute </a:t>
            </a:r>
          </a:p>
          <a:p>
            <a:pPr lvl="2">
              <a:buFont typeface="Wingdings 2" pitchFamily="18" charset="2"/>
              <a:buNone/>
              <a:defRPr/>
            </a:pPr>
            <a:r>
              <a:rPr lang="ko-KR" altLang="en-US" sz="1800" dirty="0"/>
              <a:t>업무를 분석하면서 도출된 속성</a:t>
            </a:r>
            <a:endParaRPr lang="en-US" altLang="ko-KR" sz="1800" dirty="0"/>
          </a:p>
          <a:p>
            <a:pPr lvl="2">
              <a:buFont typeface="Wingdings 2" pitchFamily="18" charset="2"/>
              <a:buNone/>
              <a:defRPr/>
            </a:pPr>
            <a:r>
              <a:rPr lang="ko-KR" altLang="en-US" sz="1800" dirty="0">
                <a:cs typeface="+mn-cs"/>
              </a:rPr>
              <a:t>예</a:t>
            </a:r>
            <a:r>
              <a:rPr lang="en-US" altLang="ko-KR" sz="1800" dirty="0">
                <a:cs typeface="+mn-cs"/>
              </a:rPr>
              <a:t>: </a:t>
            </a:r>
            <a:r>
              <a:rPr lang="ko-KR" altLang="en-US" sz="1800" dirty="0">
                <a:cs typeface="+mn-cs"/>
              </a:rPr>
              <a:t>주문일자</a:t>
            </a:r>
            <a:r>
              <a:rPr lang="en-US" altLang="ko-KR" sz="1800" dirty="0">
                <a:cs typeface="+mn-cs"/>
              </a:rPr>
              <a:t>, </a:t>
            </a:r>
            <a:r>
              <a:rPr lang="ko-KR" altLang="en-US" sz="1800" dirty="0">
                <a:cs typeface="+mn-cs"/>
              </a:rPr>
              <a:t>납기일자</a:t>
            </a:r>
            <a:r>
              <a:rPr lang="en-US" altLang="ko-KR" sz="1800" dirty="0">
                <a:cs typeface="+mn-cs"/>
              </a:rPr>
              <a:t>, </a:t>
            </a:r>
            <a:r>
              <a:rPr lang="ko-KR" altLang="en-US" sz="1800" dirty="0">
                <a:cs typeface="+mn-cs"/>
              </a:rPr>
              <a:t>수량</a:t>
            </a:r>
            <a:r>
              <a:rPr lang="en-US" altLang="ko-KR" sz="1800" dirty="0">
                <a:cs typeface="+mn-cs"/>
              </a:rPr>
              <a:t>, </a:t>
            </a:r>
            <a:r>
              <a:rPr lang="ko-KR" altLang="en-US" sz="1800" dirty="0">
                <a:cs typeface="+mn-cs"/>
              </a:rPr>
              <a:t>단가</a:t>
            </a:r>
            <a:endParaRPr lang="en-US" altLang="ko-KR" sz="1800" dirty="0">
              <a:cs typeface="+mn-cs"/>
            </a:endParaRPr>
          </a:p>
          <a:p>
            <a:pPr lvl="2">
              <a:buFont typeface="Wingdings 2" pitchFamily="18" charset="2"/>
              <a:buNone/>
              <a:defRPr/>
            </a:pPr>
            <a:endParaRPr lang="en-US" altLang="ko-KR" sz="1800" dirty="0"/>
          </a:p>
          <a:p>
            <a:pPr lvl="1">
              <a:defRPr/>
            </a:pPr>
            <a:r>
              <a:rPr lang="ko-KR" altLang="en-US" sz="2000" dirty="0"/>
              <a:t>설계 속성</a:t>
            </a:r>
            <a:r>
              <a:rPr lang="en-US" altLang="ko-KR" sz="2000" dirty="0"/>
              <a:t>Designed Attribute </a:t>
            </a:r>
          </a:p>
          <a:p>
            <a:pPr lvl="2">
              <a:buFont typeface="Wingdings 2" pitchFamily="18" charset="2"/>
              <a:buNone/>
              <a:defRPr/>
            </a:pPr>
            <a:r>
              <a:rPr lang="ko-KR" altLang="en-US" sz="1800" dirty="0"/>
              <a:t>설계를 진행하면서 도출된 속성</a:t>
            </a:r>
            <a:endParaRPr lang="en-US" altLang="ko-KR" sz="1800" dirty="0"/>
          </a:p>
          <a:p>
            <a:pPr lvl="2">
              <a:buFont typeface="Wingdings 2" pitchFamily="18" charset="2"/>
              <a:buNone/>
              <a:defRPr/>
            </a:pPr>
            <a:r>
              <a:rPr lang="ko-KR" altLang="en-US" sz="1800" dirty="0">
                <a:cs typeface="+mn-cs"/>
              </a:rPr>
              <a:t>예</a:t>
            </a:r>
            <a:r>
              <a:rPr lang="en-US" altLang="ko-KR" sz="1800" dirty="0">
                <a:cs typeface="+mn-cs"/>
              </a:rPr>
              <a:t>: </a:t>
            </a:r>
            <a:r>
              <a:rPr lang="ko-KR" altLang="en-US" sz="1800" dirty="0">
                <a:cs typeface="+mn-cs"/>
              </a:rPr>
              <a:t>주문번호</a:t>
            </a:r>
            <a:r>
              <a:rPr lang="en-US" altLang="ko-KR" sz="1800" dirty="0">
                <a:cs typeface="+mn-cs"/>
              </a:rPr>
              <a:t>, </a:t>
            </a:r>
            <a:r>
              <a:rPr lang="ko-KR" altLang="en-US" sz="1800" dirty="0">
                <a:cs typeface="+mn-cs"/>
              </a:rPr>
              <a:t>고객번호</a:t>
            </a:r>
            <a:r>
              <a:rPr lang="en-US" altLang="ko-KR" sz="1800" dirty="0">
                <a:cs typeface="+mn-cs"/>
              </a:rPr>
              <a:t>, </a:t>
            </a:r>
            <a:r>
              <a:rPr lang="ko-KR" altLang="en-US" sz="1800" dirty="0">
                <a:cs typeface="+mn-cs"/>
              </a:rPr>
              <a:t>주문 상태</a:t>
            </a:r>
            <a:r>
              <a:rPr lang="en-US" altLang="ko-KR" sz="1800" dirty="0">
                <a:cs typeface="+mn-cs"/>
              </a:rPr>
              <a:t>, </a:t>
            </a:r>
            <a:r>
              <a:rPr lang="ko-KR" altLang="en-US" sz="1800" dirty="0">
                <a:cs typeface="+mn-cs"/>
              </a:rPr>
              <a:t>일련번호</a:t>
            </a:r>
            <a:r>
              <a:rPr lang="en-US" altLang="ko-KR" sz="1800" dirty="0">
                <a:cs typeface="+mn-cs"/>
              </a:rPr>
              <a:t>, </a:t>
            </a:r>
            <a:r>
              <a:rPr lang="ko-KR" altLang="en-US" sz="1800" dirty="0">
                <a:cs typeface="+mn-cs"/>
              </a:rPr>
              <a:t>품목 코드</a:t>
            </a:r>
            <a:endParaRPr lang="en-US" altLang="ko-KR" sz="1800" dirty="0">
              <a:cs typeface="+mn-cs"/>
            </a:endParaRPr>
          </a:p>
          <a:p>
            <a:pPr lvl="2">
              <a:buFont typeface="Wingdings 2" pitchFamily="18" charset="2"/>
              <a:buNone/>
              <a:defRPr/>
            </a:pPr>
            <a:endParaRPr lang="en-US" altLang="ko-KR" sz="1800" dirty="0"/>
          </a:p>
          <a:p>
            <a:pPr lvl="1">
              <a:defRPr/>
            </a:pPr>
            <a:r>
              <a:rPr lang="ko-KR" altLang="en-US" sz="2000" dirty="0"/>
              <a:t>파생 속성</a:t>
            </a:r>
            <a:r>
              <a:rPr lang="en-US" altLang="ko-KR" sz="2000" dirty="0"/>
              <a:t>Derived Attribute </a:t>
            </a:r>
          </a:p>
          <a:p>
            <a:pPr lvl="2">
              <a:buFont typeface="Wingdings 2" pitchFamily="18" charset="2"/>
              <a:buNone/>
              <a:defRPr/>
            </a:pPr>
            <a:r>
              <a:rPr lang="ko-KR" altLang="en-US" sz="1800" dirty="0"/>
              <a:t>기존 속성으로부터 계산이나 변형에 의하여 도출된 속성</a:t>
            </a:r>
            <a:endParaRPr lang="en-US" altLang="ko-KR" sz="1800" dirty="0"/>
          </a:p>
          <a:p>
            <a:pPr lvl="2">
              <a:buFont typeface="Wingdings 2" pitchFamily="18" charset="2"/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: </a:t>
            </a:r>
            <a:r>
              <a:rPr lang="ko-KR" altLang="en-US" sz="1800" dirty="0"/>
              <a:t>주문 총액</a:t>
            </a:r>
            <a:r>
              <a:rPr lang="en-US" altLang="ko-KR" sz="1800" dirty="0"/>
              <a:t>, </a:t>
            </a:r>
            <a:r>
              <a:rPr lang="ko-KR" altLang="en-US" sz="1800" dirty="0"/>
              <a:t>금액</a:t>
            </a:r>
            <a:endParaRPr lang="en-US" altLang="ko-KR" sz="1800" dirty="0"/>
          </a:p>
          <a:p>
            <a:pPr lvl="1">
              <a:defRPr/>
            </a:pPr>
            <a:endParaRPr lang="en-US" altLang="ko-KR" sz="2000" dirty="0"/>
          </a:p>
          <a:p>
            <a:pPr lvl="1">
              <a:buFont typeface="Verdana" panose="020B0604030504040204" pitchFamily="34" charset="0"/>
              <a:buNone/>
              <a:defRPr/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5">
            <a:extLst>
              <a:ext uri="{FF2B5EF4-FFF2-40B4-BE49-F238E27FC236}">
                <a16:creationId xmlns:a16="http://schemas.microsoft.com/office/drawing/2014/main" id="{A62CFE23-0C80-2F41-B051-F21426E6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64256AE2-7BA4-B54A-ADAD-9D6EE3814AFC}" type="slidenum">
              <a:rPr kumimoji="0" lang="ko-KR" altLang="en-US"/>
              <a:pPr eaLnBrk="1" hangingPunct="1"/>
              <a:t>6</a:t>
            </a:fld>
            <a:endParaRPr kumimoji="0" lang="en-US" altLang="ko-KR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569DCF2-2C54-D842-ADD2-9719EFFD6E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7858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2. </a:t>
            </a:r>
            <a:r>
              <a:rPr lang="ko-KR" altLang="en-US" sz="36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데이터베이스 생명주기</a:t>
            </a:r>
          </a:p>
        </p:txBody>
      </p:sp>
      <p:sp>
        <p:nvSpPr>
          <p:cNvPr id="15364" name="내용 개체 틀 5">
            <a:extLst>
              <a:ext uri="{FF2B5EF4-FFF2-40B4-BE49-F238E27FC236}">
                <a16:creationId xmlns:a16="http://schemas.microsoft.com/office/drawing/2014/main" id="{887D4358-D314-6D42-9E29-B9100F1D90C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857250"/>
            <a:ext cx="9001125" cy="5357813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물리적 설계 단계</a:t>
            </a:r>
            <a:endParaRPr lang="en-US" altLang="ko-KR" sz="2400" dirty="0"/>
          </a:p>
          <a:p>
            <a:pPr eaLnBrk="1" hangingPunct="1"/>
            <a:endParaRPr lang="en-US" altLang="ko-KR" sz="2400" dirty="0"/>
          </a:p>
          <a:p>
            <a:pPr eaLnBrk="1" hangingPunct="1"/>
            <a:endParaRPr lang="en-US" altLang="ko-KR" sz="2400" dirty="0"/>
          </a:p>
          <a:p>
            <a:pPr eaLnBrk="1" hangingPunct="1"/>
            <a:endParaRPr lang="en-US" altLang="ko-KR" sz="2400" dirty="0"/>
          </a:p>
          <a:p>
            <a:pPr eaLnBrk="1" hangingPunct="1"/>
            <a:endParaRPr lang="en-US" altLang="ko-KR" sz="2400" dirty="0"/>
          </a:p>
          <a:p>
            <a:pPr marL="0" indent="0" eaLnBrk="1" hangingPunct="1">
              <a:buNone/>
            </a:pPr>
            <a:br>
              <a:rPr lang="en-US" altLang="ko-KR" sz="2400" dirty="0"/>
            </a:br>
            <a:endParaRPr lang="en-US" altLang="ko-KR" sz="2400" dirty="0"/>
          </a:p>
          <a:p>
            <a:pPr eaLnBrk="1" hangingPunct="1"/>
            <a:r>
              <a:rPr lang="ko-KR" altLang="en-US" sz="2400" dirty="0"/>
              <a:t>구현 단계 </a:t>
            </a:r>
            <a:r>
              <a:rPr lang="en-US" altLang="ko-KR" sz="2400" dirty="0"/>
              <a:t>- 1</a:t>
            </a:r>
            <a:r>
              <a:rPr lang="ko-KR" altLang="en-US" sz="2400" dirty="0"/>
              <a:t>단계 </a:t>
            </a:r>
            <a:r>
              <a:rPr lang="en-US" altLang="ko-KR" sz="2400" dirty="0"/>
              <a:t>: </a:t>
            </a:r>
            <a:r>
              <a:rPr lang="ko-KR" altLang="en-US" sz="2400" dirty="0"/>
              <a:t>테이블 스페이스 생성</a:t>
            </a:r>
            <a:endParaRPr lang="en-US" altLang="ko-KR" sz="2400" dirty="0"/>
          </a:p>
        </p:txBody>
      </p:sp>
      <p:pic>
        <p:nvPicPr>
          <p:cNvPr id="15365" name="Picture 2">
            <a:extLst>
              <a:ext uri="{FF2B5EF4-FFF2-40B4-BE49-F238E27FC236}">
                <a16:creationId xmlns:a16="http://schemas.microsoft.com/office/drawing/2014/main" id="{85EC127D-01D5-3543-ACA3-C744CBD02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571625"/>
            <a:ext cx="77311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3">
            <a:extLst>
              <a:ext uri="{FF2B5EF4-FFF2-40B4-BE49-F238E27FC236}">
                <a16:creationId xmlns:a16="http://schemas.microsoft.com/office/drawing/2014/main" id="{B274D694-D6CD-E54A-ACF2-B3B98FF18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286250"/>
            <a:ext cx="7358063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7E3EA-6AD0-8047-A430-7A9262B1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048"/>
            <a:ext cx="8229600" cy="732656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3. </a:t>
            </a:r>
            <a:r>
              <a:rPr lang="ko-KR" altLang="en-US" sz="3600" dirty="0" err="1"/>
              <a:t>엔티티</a:t>
            </a:r>
            <a:endParaRPr lang="ko-KR" altLang="en-US" sz="3600" dirty="0"/>
          </a:p>
        </p:txBody>
      </p:sp>
      <p:sp>
        <p:nvSpPr>
          <p:cNvPr id="71683" name="내용 개체 틀 2">
            <a:extLst>
              <a:ext uri="{FF2B5EF4-FFF2-40B4-BE49-F238E27FC236}">
                <a16:creationId xmlns:a16="http://schemas.microsoft.com/office/drawing/2014/main" id="{990FEFCB-7072-D946-B41A-82A1DA510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72" y="1124744"/>
            <a:ext cx="8657656" cy="5572125"/>
          </a:xfrm>
        </p:spPr>
        <p:txBody>
          <a:bodyPr/>
          <a:lstStyle/>
          <a:p>
            <a:r>
              <a:rPr lang="ko-KR" altLang="en-US" sz="2400" dirty="0"/>
              <a:t>속성 </a:t>
            </a:r>
            <a:r>
              <a:rPr lang="en-US" altLang="ko-KR" sz="2400" dirty="0"/>
              <a:t>(Attribute) – </a:t>
            </a:r>
            <a:r>
              <a:rPr lang="ko-KR" altLang="en-US" sz="2400" dirty="0" err="1"/>
              <a:t>속성명</a:t>
            </a:r>
            <a:r>
              <a:rPr lang="ko-KR" altLang="en-US" sz="2400" dirty="0"/>
              <a:t> 부여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해당 업무에서 사용하는 이름을 부여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 err="1"/>
              <a:t>서술식과</a:t>
            </a:r>
            <a:r>
              <a:rPr lang="ko-KR" altLang="en-US" sz="2000" dirty="0"/>
              <a:t> 소유격의 </a:t>
            </a:r>
            <a:r>
              <a:rPr lang="ko-KR" altLang="en-US" sz="2000" dirty="0" err="1"/>
              <a:t>속성명은</a:t>
            </a:r>
            <a:r>
              <a:rPr lang="ko-KR" altLang="en-US" sz="2000" dirty="0"/>
              <a:t> 사용하지 않음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약어 사용은 배제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엔티티타입에서 유일하게 식별 가능하도록 부여</a:t>
            </a:r>
            <a:endParaRPr lang="en-US" altLang="ko-KR" sz="2000" dirty="0"/>
          </a:p>
          <a:p>
            <a:pPr lvl="1">
              <a:buFont typeface="Verdana" panose="020B0604030504040204" pitchFamily="34" charset="0"/>
              <a:buNone/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92221-991B-974C-8701-09E1AE4E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4704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4. </a:t>
            </a:r>
            <a:r>
              <a:rPr lang="ko-KR" altLang="en-US" sz="3600" dirty="0" err="1"/>
              <a:t>식별자</a:t>
            </a:r>
            <a:r>
              <a:rPr lang="ko-KR" altLang="en-US" sz="3600" dirty="0"/>
              <a:t> </a:t>
            </a:r>
            <a:r>
              <a:rPr lang="en-US" altLang="ko-KR" sz="3600" dirty="0"/>
              <a:t>(Identifier)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9CED7-3F6D-6D4D-8779-398F38C8E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1563"/>
            <a:ext cx="9144000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개념</a:t>
            </a:r>
            <a:endParaRPr lang="en-US" altLang="ko-KR" sz="2400" dirty="0"/>
          </a:p>
          <a:p>
            <a:pPr lvl="1">
              <a:buFont typeface="Verdana" panose="020B0604030504040204" pitchFamily="34" charset="0"/>
              <a:buNone/>
              <a:defRPr/>
            </a:pPr>
            <a:r>
              <a:rPr lang="ko-KR" altLang="en-US" sz="2000" dirty="0" err="1">
                <a:cs typeface="+mn-cs"/>
              </a:rPr>
              <a:t>엔티티타입에서</a:t>
            </a:r>
            <a:r>
              <a:rPr lang="ko-KR" altLang="en-US" sz="2000" dirty="0">
                <a:cs typeface="+mn-cs"/>
              </a:rPr>
              <a:t> 각각의 </a:t>
            </a:r>
            <a:r>
              <a:rPr lang="ko-KR" altLang="en-US" sz="2000" dirty="0" err="1">
                <a:cs typeface="+mn-cs"/>
              </a:rPr>
              <a:t>엔티티를</a:t>
            </a:r>
            <a:r>
              <a:rPr lang="ko-KR" altLang="en-US" sz="2000" dirty="0">
                <a:cs typeface="+mn-cs"/>
              </a:rPr>
              <a:t> 구분할 수 있는 결정자 속성</a:t>
            </a:r>
            <a:endParaRPr lang="en-US" altLang="ko-KR" sz="2000" dirty="0">
              <a:cs typeface="+mn-cs"/>
            </a:endParaRPr>
          </a:p>
          <a:p>
            <a:pPr lvl="1">
              <a:buFont typeface="Verdana" panose="020B0604030504040204" pitchFamily="34" charset="0"/>
              <a:buNone/>
              <a:defRPr/>
            </a:pPr>
            <a:endParaRPr lang="en-US" altLang="ko-KR" sz="2000" dirty="0">
              <a:cs typeface="+mn-cs"/>
            </a:endParaRPr>
          </a:p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특징</a:t>
            </a:r>
            <a:endParaRPr lang="en-US" altLang="ko-KR" sz="2400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 err="1">
                <a:cs typeface="+mn-cs"/>
              </a:rPr>
              <a:t>식별자에</a:t>
            </a:r>
            <a:r>
              <a:rPr lang="ko-KR" altLang="en-US" sz="1800" dirty="0">
                <a:cs typeface="+mn-cs"/>
              </a:rPr>
              <a:t> 의한 </a:t>
            </a:r>
            <a:r>
              <a:rPr lang="ko-KR" altLang="en-US" sz="1800" dirty="0" err="1">
                <a:cs typeface="+mn-cs"/>
              </a:rPr>
              <a:t>엔티티타입</a:t>
            </a:r>
            <a:r>
              <a:rPr lang="ko-KR" altLang="en-US" sz="1800" dirty="0">
                <a:cs typeface="+mn-cs"/>
              </a:rPr>
              <a:t> 내 모든 </a:t>
            </a:r>
            <a:r>
              <a:rPr lang="ko-KR" altLang="en-US" sz="1800" dirty="0" err="1">
                <a:cs typeface="+mn-cs"/>
              </a:rPr>
              <a:t>엔티티들이</a:t>
            </a:r>
            <a:r>
              <a:rPr lang="ko-KR" altLang="en-US" sz="1800" dirty="0">
                <a:cs typeface="+mn-cs"/>
              </a:rPr>
              <a:t> 유일하게 구분이 가능해야 한다</a:t>
            </a:r>
            <a:r>
              <a:rPr lang="en-US" altLang="ko-KR" sz="1800" dirty="0">
                <a:cs typeface="+mn-cs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 err="1"/>
              <a:t>식별자는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엔티티가</a:t>
            </a:r>
            <a:r>
              <a:rPr lang="ko-KR" altLang="en-US" sz="2000" dirty="0"/>
              <a:t> 존재하는 동안 값의 변화가 없어야 한다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 err="1"/>
              <a:t>주식별자</a:t>
            </a:r>
            <a:r>
              <a:rPr lang="ko-KR" altLang="en-US" sz="2000" dirty="0"/>
              <a:t> 속성은 반드시 값을 포함해야 한다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8CB79-AA7A-6B4E-AE86-B2D7C520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4704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4. </a:t>
            </a:r>
            <a:r>
              <a:rPr lang="ko-KR" altLang="en-US" sz="3600" dirty="0" err="1"/>
              <a:t>식별자</a:t>
            </a:r>
            <a:r>
              <a:rPr lang="ko-KR" altLang="en-US" sz="3600" dirty="0"/>
              <a:t> </a:t>
            </a:r>
            <a:r>
              <a:rPr lang="en-US" altLang="ko-KR" sz="3600" dirty="0"/>
              <a:t>(Identifier)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CD353-9935-4E4A-88A4-89E6CCDB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구분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 err="1"/>
              <a:t>주식별자</a:t>
            </a:r>
            <a:r>
              <a:rPr lang="en-US" altLang="ko-KR" sz="2000" dirty="0"/>
              <a:t>/</a:t>
            </a:r>
            <a:r>
              <a:rPr lang="ko-KR" altLang="en-US" sz="2000" dirty="0"/>
              <a:t>보조 </a:t>
            </a:r>
            <a:r>
              <a:rPr lang="ko-KR" altLang="en-US" sz="2000" dirty="0" err="1"/>
              <a:t>식별자</a:t>
            </a:r>
            <a:endParaRPr lang="en-US" altLang="ko-KR" sz="2000" dirty="0"/>
          </a:p>
          <a:p>
            <a:pPr lvl="2">
              <a:buFont typeface="Wingdings 2" pitchFamily="18" charset="2"/>
              <a:buNone/>
              <a:defRPr/>
            </a:pPr>
            <a:r>
              <a:rPr lang="ko-KR" altLang="en-US" sz="2000" dirty="0" err="1"/>
              <a:t>주식별자는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엔티티타입에</a:t>
            </a:r>
            <a:r>
              <a:rPr lang="ko-KR" altLang="en-US" sz="2000" dirty="0"/>
              <a:t> 대해서 반드시 하나만 존재</a:t>
            </a:r>
            <a:endParaRPr lang="en-US" altLang="ko-KR" sz="2000" dirty="0"/>
          </a:p>
          <a:p>
            <a:pPr lvl="2">
              <a:buFont typeface="Wingdings 2" pitchFamily="18" charset="2"/>
              <a:buNone/>
              <a:defRPr/>
            </a:pPr>
            <a:r>
              <a:rPr lang="ko-KR" altLang="en-US" sz="2000" dirty="0">
                <a:cs typeface="+mn-cs"/>
              </a:rPr>
              <a:t>보조 </a:t>
            </a:r>
            <a:r>
              <a:rPr lang="ko-KR" altLang="en-US" sz="2000" dirty="0" err="1">
                <a:cs typeface="+mn-cs"/>
              </a:rPr>
              <a:t>식별자는</a:t>
            </a:r>
            <a:r>
              <a:rPr lang="ko-KR" altLang="en-US" sz="2000" dirty="0">
                <a:cs typeface="+mn-cs"/>
              </a:rPr>
              <a:t> 엔티티타입에서 두 개 이상 가능</a:t>
            </a:r>
            <a:endParaRPr lang="en-US" altLang="ko-KR" sz="1800" dirty="0"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/>
              <a:t>원조 </a:t>
            </a:r>
            <a:r>
              <a:rPr lang="ko-KR" altLang="en-US" sz="2000" dirty="0" err="1"/>
              <a:t>식별자</a:t>
            </a:r>
            <a:r>
              <a:rPr lang="en-US" altLang="ko-KR" sz="2000" dirty="0"/>
              <a:t>(</a:t>
            </a:r>
            <a:r>
              <a:rPr lang="ko-KR" altLang="en-US" sz="2000" dirty="0"/>
              <a:t>자연 </a:t>
            </a:r>
            <a:r>
              <a:rPr lang="ko-KR" altLang="en-US" sz="2000" dirty="0" err="1"/>
              <a:t>식별자</a:t>
            </a:r>
            <a:r>
              <a:rPr lang="en-US" altLang="ko-KR" sz="2000" dirty="0"/>
              <a:t>)/</a:t>
            </a:r>
            <a:r>
              <a:rPr lang="ko-KR" altLang="en-US" sz="2000" dirty="0"/>
              <a:t>대리 </a:t>
            </a:r>
            <a:r>
              <a:rPr lang="ko-KR" altLang="en-US" sz="2000" dirty="0" err="1"/>
              <a:t>식별자</a:t>
            </a:r>
            <a:r>
              <a:rPr lang="en-US" altLang="ko-KR" sz="2000" dirty="0"/>
              <a:t>(</a:t>
            </a:r>
            <a:r>
              <a:rPr lang="ko-KR" altLang="en-US" sz="2000" dirty="0"/>
              <a:t>인공 </a:t>
            </a:r>
            <a:r>
              <a:rPr lang="ko-KR" altLang="en-US" sz="2000" dirty="0" err="1"/>
              <a:t>식별자</a:t>
            </a:r>
            <a:r>
              <a:rPr lang="en-US" altLang="ko-KR" sz="2000" dirty="0"/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/>
              <a:t>내부 </a:t>
            </a:r>
            <a:r>
              <a:rPr lang="ko-KR" altLang="en-US" sz="2000" dirty="0" err="1"/>
              <a:t>식별자</a:t>
            </a:r>
            <a:r>
              <a:rPr lang="en-US" altLang="ko-KR" sz="2000" dirty="0"/>
              <a:t>/</a:t>
            </a:r>
            <a:r>
              <a:rPr lang="ko-KR" altLang="en-US" sz="2000" dirty="0"/>
              <a:t>외부 </a:t>
            </a:r>
            <a:r>
              <a:rPr lang="ko-KR" altLang="en-US" sz="2000" dirty="0" err="1"/>
              <a:t>식별자</a:t>
            </a:r>
            <a:endParaRPr lang="en-US" altLang="ko-KR" sz="2000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/>
              <a:t>단일 </a:t>
            </a:r>
            <a:r>
              <a:rPr lang="ko-KR" altLang="en-US" sz="2000" dirty="0" err="1"/>
              <a:t>식별자</a:t>
            </a:r>
            <a:r>
              <a:rPr lang="en-US" altLang="ko-KR" sz="2000" dirty="0"/>
              <a:t>/</a:t>
            </a:r>
            <a:r>
              <a:rPr lang="ko-KR" altLang="en-US" sz="2000" dirty="0"/>
              <a:t>복합 </a:t>
            </a:r>
            <a:r>
              <a:rPr lang="ko-KR" altLang="en-US" sz="2000" dirty="0" err="1"/>
              <a:t>식별자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8B13B-CEC2-1249-AB47-DC692B87F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36712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4. </a:t>
            </a:r>
            <a:r>
              <a:rPr lang="ko-KR" altLang="en-US" sz="3600" dirty="0" err="1"/>
              <a:t>식별자</a:t>
            </a:r>
            <a:r>
              <a:rPr lang="ko-KR" altLang="en-US" sz="3600" dirty="0"/>
              <a:t> </a:t>
            </a:r>
            <a:r>
              <a:rPr lang="en-US" altLang="ko-KR" sz="3600" dirty="0"/>
              <a:t>(Identifier)</a:t>
            </a:r>
            <a:endParaRPr lang="ko-KR" altLang="en-US" sz="3600" dirty="0"/>
          </a:p>
        </p:txBody>
      </p:sp>
      <p:sp>
        <p:nvSpPr>
          <p:cNvPr id="74755" name="내용 개체 틀 2">
            <a:extLst>
              <a:ext uri="{FF2B5EF4-FFF2-40B4-BE49-F238E27FC236}">
                <a16:creationId xmlns:a16="http://schemas.microsoft.com/office/drawing/2014/main" id="{A2947933-1161-094B-9817-F96D90654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1563"/>
            <a:ext cx="9144000" cy="5572125"/>
          </a:xfrm>
        </p:spPr>
        <p:txBody>
          <a:bodyPr/>
          <a:lstStyle/>
          <a:p>
            <a:r>
              <a:rPr lang="ko-KR" altLang="en-US" sz="2400" dirty="0" err="1"/>
              <a:t>주식별자</a:t>
            </a:r>
            <a:endParaRPr lang="en-US" altLang="ko-KR" sz="2400" dirty="0"/>
          </a:p>
          <a:p>
            <a:pPr lvl="1"/>
            <a:r>
              <a:rPr lang="ko-KR" altLang="en-US" sz="2000" dirty="0"/>
              <a:t>특징</a:t>
            </a:r>
            <a:endParaRPr lang="en-US" altLang="ko-KR" sz="2000" dirty="0"/>
          </a:p>
          <a:p>
            <a:pPr lvl="2"/>
            <a:r>
              <a:rPr lang="ko-KR" altLang="en-US" sz="1800" dirty="0"/>
              <a:t>값 변경 불가능</a:t>
            </a:r>
            <a:endParaRPr lang="en-US" altLang="ko-KR" sz="1800" dirty="0"/>
          </a:p>
          <a:p>
            <a:pPr lvl="2"/>
            <a:r>
              <a:rPr lang="ko-KR" altLang="en-US" sz="1800" dirty="0"/>
              <a:t>최소의 속성으로 구성</a:t>
            </a:r>
            <a:endParaRPr lang="en-US" altLang="ko-KR" sz="1800" dirty="0"/>
          </a:p>
          <a:p>
            <a:pPr lvl="2"/>
            <a:r>
              <a:rPr lang="ko-KR" altLang="en-US" sz="1800" dirty="0"/>
              <a:t>최소의 저장 공간을 차지하는 속성으로 선택</a:t>
            </a:r>
            <a:endParaRPr lang="en-US" altLang="ko-KR" sz="1800" dirty="0"/>
          </a:p>
          <a:p>
            <a:pPr lvl="2"/>
            <a:r>
              <a:rPr lang="ko-KR" altLang="en-US" sz="1800" dirty="0" err="1"/>
              <a:t>엔티티를</a:t>
            </a:r>
            <a:r>
              <a:rPr lang="ko-KR" altLang="en-US" sz="1800" dirty="0"/>
              <a:t> 구별하는 </a:t>
            </a:r>
            <a:r>
              <a:rPr lang="ko-KR" altLang="en-US" sz="1800" dirty="0" err="1"/>
              <a:t>원자성</a:t>
            </a:r>
            <a:r>
              <a:rPr lang="en-US" altLang="ko-KR" sz="1800" dirty="0"/>
              <a:t>/</a:t>
            </a:r>
            <a:r>
              <a:rPr lang="ko-KR" altLang="en-US" sz="1800" dirty="0" err="1"/>
              <a:t>확정성</a:t>
            </a:r>
            <a:r>
              <a:rPr lang="ko-KR" altLang="en-US" sz="1800" dirty="0"/>
              <a:t> 보장</a:t>
            </a:r>
            <a:endParaRPr lang="en-US" altLang="ko-KR" sz="1800" dirty="0"/>
          </a:p>
          <a:p>
            <a:pPr lvl="2"/>
            <a:r>
              <a:rPr lang="ko-KR" altLang="en-US" sz="1800" dirty="0"/>
              <a:t>모든 사용자에게 </a:t>
            </a:r>
            <a:r>
              <a:rPr lang="ko-KR" altLang="en-US" sz="1800" dirty="0" err="1"/>
              <a:t>주식별자의</a:t>
            </a:r>
            <a:r>
              <a:rPr lang="ko-KR" altLang="en-US" sz="1800" dirty="0"/>
              <a:t> 접속 가능</a:t>
            </a:r>
            <a:endParaRPr lang="en-US" altLang="ko-KR" sz="1800" dirty="0"/>
          </a:p>
          <a:p>
            <a:pPr lvl="2"/>
            <a:r>
              <a:rPr lang="ko-KR" altLang="en-US" sz="1800" dirty="0" err="1"/>
              <a:t>보안성이</a:t>
            </a:r>
            <a:r>
              <a:rPr lang="ko-KR" altLang="en-US" sz="1800" dirty="0"/>
              <a:t> 요구되지 않고 업무의 활용도가 높은 속성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pPr lvl="1"/>
            <a:r>
              <a:rPr lang="ko-KR" altLang="en-US" sz="2000" dirty="0" err="1"/>
              <a:t>결합순서</a:t>
            </a:r>
            <a:endParaRPr lang="en-US" altLang="ko-KR" sz="2000" dirty="0"/>
          </a:p>
          <a:p>
            <a:pPr lvl="2"/>
            <a:r>
              <a:rPr lang="ko-KR" altLang="en-US" sz="1800" dirty="0"/>
              <a:t>업무에서 자주 검색되는 순서대로 지정</a:t>
            </a:r>
            <a:endParaRPr lang="en-US" altLang="ko-KR" sz="1800" dirty="0"/>
          </a:p>
          <a:p>
            <a:pPr lvl="2"/>
            <a:r>
              <a:rPr lang="ko-KR" altLang="en-US" sz="1800" dirty="0"/>
              <a:t>분포도가 좋은 </a:t>
            </a:r>
            <a:r>
              <a:rPr lang="ko-KR" altLang="en-US" sz="1800" dirty="0" err="1"/>
              <a:t>속성순으로</a:t>
            </a:r>
            <a:r>
              <a:rPr lang="ko-KR" altLang="en-US" sz="1800" dirty="0"/>
              <a:t> 배열</a:t>
            </a:r>
            <a:endParaRPr lang="en-US" altLang="ko-KR" sz="1800" dirty="0"/>
          </a:p>
          <a:p>
            <a:pPr lvl="2"/>
            <a:r>
              <a:rPr lang="ko-KR" altLang="en-US" sz="1800" dirty="0"/>
              <a:t>상속받은 속성은 이전의 속성과 동일하게 배열</a:t>
            </a:r>
            <a:endParaRPr lang="en-US" altLang="ko-KR" sz="18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3DE36-A053-8E40-B312-324088FB5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92696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4. </a:t>
            </a:r>
            <a:r>
              <a:rPr lang="ko-KR" altLang="en-US" sz="3600" dirty="0" err="1"/>
              <a:t>식별자</a:t>
            </a:r>
            <a:r>
              <a:rPr lang="ko-KR" altLang="en-US" sz="3600" dirty="0"/>
              <a:t> </a:t>
            </a:r>
            <a:r>
              <a:rPr lang="en-US" altLang="ko-KR" sz="3600" dirty="0"/>
              <a:t>(Identifier)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A39FF-7E3D-A945-B927-C30B78619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8" y="908720"/>
            <a:ext cx="9144000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 err="1"/>
              <a:t>주식별자</a:t>
            </a:r>
            <a:r>
              <a:rPr lang="ko-KR" altLang="en-US" sz="2400" dirty="0"/>
              <a:t> </a:t>
            </a:r>
            <a:r>
              <a:rPr lang="en-US" altLang="ko-KR" sz="2400" dirty="0"/>
              <a:t>-</a:t>
            </a:r>
            <a:r>
              <a:rPr lang="ko-KR" altLang="en-US" sz="2400" dirty="0"/>
              <a:t> 제약사항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1800" dirty="0">
                <a:cs typeface="+mn-cs"/>
              </a:rPr>
              <a:t>테이블로 변환한 경우 가급적 </a:t>
            </a:r>
            <a:r>
              <a:rPr lang="en-US" altLang="ko-KR" sz="1800" dirty="0">
                <a:cs typeface="+mn-cs"/>
              </a:rPr>
              <a:t>CHAR </a:t>
            </a:r>
            <a:r>
              <a:rPr lang="ko-KR" altLang="en-US" sz="1800" dirty="0">
                <a:cs typeface="+mn-cs"/>
              </a:rPr>
              <a:t>타입을 사용하지 말 것</a:t>
            </a:r>
            <a:endParaRPr lang="en-US" altLang="ko-KR" sz="1800" dirty="0">
              <a:cs typeface="+mn-cs"/>
            </a:endParaRPr>
          </a:p>
          <a:p>
            <a:pPr lvl="1">
              <a:defRPr/>
            </a:pPr>
            <a:r>
              <a:rPr lang="ko-KR" altLang="en-US" sz="1800" dirty="0">
                <a:cs typeface="+mn-cs"/>
              </a:rPr>
              <a:t>검색 조건으로 사용하기 위해 추출속성을 넣어서는 안 됨</a:t>
            </a:r>
            <a:endParaRPr lang="en-US" altLang="ko-KR" sz="2000" dirty="0"/>
          </a:p>
        </p:txBody>
      </p:sp>
      <p:pic>
        <p:nvPicPr>
          <p:cNvPr id="75780" name="Picture 3">
            <a:extLst>
              <a:ext uri="{FF2B5EF4-FFF2-40B4-BE49-F238E27FC236}">
                <a16:creationId xmlns:a16="http://schemas.microsoft.com/office/drawing/2014/main" id="{0C36530F-26F8-0842-8B85-7504E513B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6165"/>
            <a:ext cx="8203243" cy="4419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5D9FA-E101-3948-BE2C-534F3F89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08720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4. </a:t>
            </a:r>
            <a:r>
              <a:rPr lang="ko-KR" altLang="en-US" sz="3600" dirty="0" err="1"/>
              <a:t>식별자</a:t>
            </a:r>
            <a:r>
              <a:rPr lang="ko-KR" altLang="en-US" sz="3600" dirty="0"/>
              <a:t> </a:t>
            </a:r>
            <a:r>
              <a:rPr lang="en-US" altLang="ko-KR" sz="3600" dirty="0"/>
              <a:t>(Identifier)</a:t>
            </a:r>
            <a:endParaRPr lang="ko-KR" altLang="en-US" sz="3600" dirty="0"/>
          </a:p>
        </p:txBody>
      </p:sp>
      <p:sp>
        <p:nvSpPr>
          <p:cNvPr id="76803" name="내용 개체 틀 2">
            <a:extLst>
              <a:ext uri="{FF2B5EF4-FFF2-40B4-BE49-F238E27FC236}">
                <a16:creationId xmlns:a16="http://schemas.microsoft.com/office/drawing/2014/main" id="{C5A4D462-C828-194E-80C9-3E698D4BC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1563"/>
            <a:ext cx="9144000" cy="5572125"/>
          </a:xfrm>
        </p:spPr>
        <p:txBody>
          <a:bodyPr/>
          <a:lstStyle/>
          <a:p>
            <a:r>
              <a:rPr lang="ko-KR" altLang="en-US" sz="2800" dirty="0" err="1"/>
              <a:t>주식별자</a:t>
            </a:r>
            <a:r>
              <a:rPr lang="ko-KR" altLang="en-US" sz="2800" dirty="0"/>
              <a:t> 도출 실습</a:t>
            </a:r>
            <a:endParaRPr lang="en-US" altLang="ko-KR" sz="28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F8CC7-C25E-1B4D-BB11-97D313EF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4704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5. </a:t>
            </a:r>
            <a:r>
              <a:rPr lang="ko-KR" altLang="en-US" sz="3600" dirty="0"/>
              <a:t>도메인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80792-0820-9A49-BF54-BB6E1CE6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정의</a:t>
            </a:r>
            <a:endParaRPr lang="en-US" altLang="ko-KR" sz="2400" dirty="0"/>
          </a:p>
          <a:p>
            <a:pPr lvl="1">
              <a:buFont typeface="Verdana" panose="020B0604030504040204" pitchFamily="34" charset="0"/>
              <a:buNone/>
              <a:defRPr/>
            </a:pPr>
            <a:r>
              <a:rPr lang="ko-KR" altLang="en-US" sz="1800" dirty="0" err="1">
                <a:cs typeface="+mn-cs"/>
              </a:rPr>
              <a:t>엔티티타입내</a:t>
            </a:r>
            <a:r>
              <a:rPr lang="ko-KR" altLang="en-US" sz="1800" dirty="0">
                <a:cs typeface="+mn-cs"/>
              </a:rPr>
              <a:t> 속성을 물리적으로 전환하기 위한 데이터 성격</a:t>
            </a:r>
            <a:endParaRPr lang="en-US" altLang="ko-KR" sz="1800" dirty="0">
              <a:cs typeface="+mn-cs"/>
            </a:endParaRPr>
          </a:p>
          <a:p>
            <a:pPr lvl="1">
              <a:buFont typeface="Verdana" panose="020B0604030504040204" pitchFamily="34" charset="0"/>
              <a:buNone/>
              <a:defRPr/>
            </a:pPr>
            <a:endParaRPr lang="en-US" altLang="ko-KR" sz="1800" dirty="0">
              <a:cs typeface="+mn-cs"/>
            </a:endParaRPr>
          </a:p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유형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코드에 대한 도메인</a:t>
            </a:r>
            <a:endParaRPr lang="en-US" altLang="ko-KR" sz="2000" dirty="0"/>
          </a:p>
          <a:p>
            <a:pPr lvl="2">
              <a:buFont typeface="Wingdings 2" pitchFamily="18" charset="2"/>
              <a:buNone/>
              <a:defRPr/>
            </a:pPr>
            <a:r>
              <a:rPr lang="ko-KR" altLang="en-US" sz="2000" dirty="0"/>
              <a:t>그룹으로 모으지 않고 개별 도메인으로 각각 생성하여 관리</a:t>
            </a:r>
            <a:endParaRPr lang="en-US" altLang="ko-KR" sz="2000" dirty="0"/>
          </a:p>
          <a:p>
            <a:pPr lvl="2">
              <a:buFont typeface="Wingdings 2" pitchFamily="18" charset="2"/>
              <a:buNone/>
              <a:defRPr/>
            </a:pP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일련번호</a:t>
            </a:r>
            <a:endParaRPr lang="en-US" altLang="ko-KR" sz="2000" dirty="0"/>
          </a:p>
          <a:p>
            <a:pPr lvl="2">
              <a:buFont typeface="Wingdings 2" pitchFamily="18" charset="2"/>
              <a:buNone/>
              <a:defRPr/>
            </a:pPr>
            <a:r>
              <a:rPr lang="ko-KR" altLang="en-US" sz="2000" dirty="0">
                <a:cs typeface="+mn-cs"/>
              </a:rPr>
              <a:t>각각의 도메인을 독립적으로 정의하여 관리</a:t>
            </a:r>
            <a:endParaRPr lang="en-US" altLang="ko-KR" sz="2000" dirty="0">
              <a:cs typeface="+mn-cs"/>
            </a:endParaRPr>
          </a:p>
          <a:p>
            <a:pPr lvl="2">
              <a:buFont typeface="Wingdings 2" pitchFamily="18" charset="2"/>
              <a:buNone/>
              <a:defRPr/>
            </a:pPr>
            <a:endParaRPr lang="en-US" altLang="ko-KR" sz="1800" dirty="0">
              <a:cs typeface="+mn-cs"/>
            </a:endParaRPr>
          </a:p>
          <a:p>
            <a:pPr lvl="1">
              <a:defRPr/>
            </a:pPr>
            <a:r>
              <a:rPr lang="ko-KR" altLang="en-US" sz="2000" dirty="0"/>
              <a:t>일반적인 속성</a:t>
            </a:r>
            <a:endParaRPr lang="en-US" altLang="ko-KR" sz="2000" dirty="0"/>
          </a:p>
          <a:p>
            <a:pPr lvl="2">
              <a:buFont typeface="Wingdings 2" pitchFamily="18" charset="2"/>
              <a:buNone/>
              <a:defRPr/>
            </a:pPr>
            <a:r>
              <a:rPr lang="ko-KR" altLang="en-US" sz="2000" dirty="0"/>
              <a:t>속성이 의미하는 분류대로 도메인 분류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79528-68EE-B94A-8FAD-0B8609A7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92696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5. </a:t>
            </a:r>
            <a:r>
              <a:rPr lang="ko-KR" altLang="en-US" sz="3600" dirty="0"/>
              <a:t>도메인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23FF5-92E5-624A-8101-5DF5D23A8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0716"/>
            <a:ext cx="9144000" cy="5572125"/>
          </a:xfrm>
        </p:spPr>
        <p:txBody>
          <a:bodyPr/>
          <a:lstStyle/>
          <a:p>
            <a:pPr lvl="1">
              <a:defRPr/>
            </a:pPr>
            <a:r>
              <a:rPr lang="ko-KR" altLang="en-US" sz="2400" dirty="0"/>
              <a:t>정의 방법 </a:t>
            </a:r>
            <a:endParaRPr lang="en-US" altLang="ko-KR" sz="2400" dirty="0"/>
          </a:p>
          <a:p>
            <a:pPr lvl="2">
              <a:buFont typeface="Wingdings 2" pitchFamily="18" charset="2"/>
              <a:buNone/>
              <a:defRPr/>
            </a:pPr>
            <a:r>
              <a:rPr lang="ko-KR" altLang="en-US" sz="2000" dirty="0">
                <a:cs typeface="+mn-cs"/>
              </a:rPr>
              <a:t>메타데이터</a:t>
            </a:r>
            <a:r>
              <a:rPr lang="ko-KR" altLang="en-US" sz="1400" dirty="0">
                <a:cs typeface="+mn-cs"/>
              </a:rPr>
              <a:t> </a:t>
            </a:r>
            <a:r>
              <a:rPr lang="ko-KR" altLang="en-US" sz="2000" dirty="0">
                <a:cs typeface="+mn-cs"/>
              </a:rPr>
              <a:t>수집을 통한 </a:t>
            </a:r>
            <a:r>
              <a:rPr lang="ko-KR" altLang="en-US" sz="2000" dirty="0">
                <a:latin typeface="+mn-ea"/>
                <a:cs typeface="+mn-cs"/>
              </a:rPr>
              <a:t>메타데이터 표준으로 정의하는 방법</a:t>
            </a:r>
            <a:endParaRPr lang="en-US" altLang="ko-KR" sz="2000" dirty="0">
              <a:latin typeface="+mn-ea"/>
              <a:cs typeface="+mn-cs"/>
            </a:endParaRPr>
          </a:p>
        </p:txBody>
      </p:sp>
      <p:pic>
        <p:nvPicPr>
          <p:cNvPr id="78852" name="Picture 3">
            <a:extLst>
              <a:ext uri="{FF2B5EF4-FFF2-40B4-BE49-F238E27FC236}">
                <a16:creationId xmlns:a16="http://schemas.microsoft.com/office/drawing/2014/main" id="{8B424486-BB31-E247-AD90-DB8006A2B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10" y="1628799"/>
            <a:ext cx="7834429" cy="5085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60297-5B5C-174A-8151-EAD417196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92696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5. </a:t>
            </a:r>
            <a:r>
              <a:rPr lang="ko-KR" altLang="en-US" sz="3600" dirty="0"/>
              <a:t>도메인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44F25-1582-C245-B4CB-86764A717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640960" cy="5572125"/>
          </a:xfrm>
        </p:spPr>
        <p:txBody>
          <a:bodyPr/>
          <a:lstStyle/>
          <a:p>
            <a:pPr lvl="1">
              <a:defRPr/>
            </a:pPr>
            <a:r>
              <a:rPr lang="ko-KR" altLang="en-US" sz="2400" dirty="0"/>
              <a:t>단계별 도메인 정의 </a:t>
            </a:r>
            <a:endParaRPr lang="en-US" altLang="ko-KR" sz="2400" dirty="0"/>
          </a:p>
          <a:p>
            <a:pPr lvl="2">
              <a:lnSpc>
                <a:spcPct val="150000"/>
              </a:lnSpc>
              <a:buFont typeface="Wingdings 2" pitchFamily="18" charset="2"/>
              <a:buChar char=""/>
              <a:defRPr/>
            </a:pPr>
            <a:r>
              <a:rPr lang="ko-KR" altLang="en-US" sz="2000" dirty="0"/>
              <a:t>데이터 모델의 모든 속성을 나열</a:t>
            </a:r>
            <a:endParaRPr lang="en-US" altLang="ko-KR" sz="2000" dirty="0"/>
          </a:p>
          <a:p>
            <a:pPr lvl="2">
              <a:lnSpc>
                <a:spcPct val="150000"/>
              </a:lnSpc>
              <a:buFont typeface="Wingdings 2" pitchFamily="18" charset="2"/>
              <a:buChar char=""/>
              <a:defRPr/>
            </a:pPr>
            <a:r>
              <a:rPr lang="ko-KR" altLang="en-US" sz="2000" dirty="0"/>
              <a:t>모든 </a:t>
            </a:r>
            <a:r>
              <a:rPr lang="ko-KR" altLang="en-US" sz="2000" dirty="0" err="1"/>
              <a:t>속성명</a:t>
            </a:r>
            <a:r>
              <a:rPr lang="ko-KR" altLang="en-US" sz="2000" dirty="0"/>
              <a:t> 중에 뒤부터 </a:t>
            </a:r>
            <a:r>
              <a:rPr lang="en-US" altLang="ko-KR" sz="2000" dirty="0"/>
              <a:t>2~4</a:t>
            </a:r>
            <a:r>
              <a:rPr lang="ko-KR" altLang="en-US" sz="2000" dirty="0"/>
              <a:t>자 정도를 분리</a:t>
            </a:r>
            <a:endParaRPr lang="en-US" altLang="ko-KR" sz="2000" dirty="0"/>
          </a:p>
          <a:p>
            <a:pPr lvl="2">
              <a:lnSpc>
                <a:spcPct val="150000"/>
              </a:lnSpc>
              <a:buFont typeface="Wingdings 2" pitchFamily="18" charset="2"/>
              <a:buChar char=""/>
              <a:defRPr/>
            </a:pPr>
            <a:r>
              <a:rPr lang="ko-KR" altLang="en-US" sz="2000" dirty="0"/>
              <a:t>공통으로 발생하는 </a:t>
            </a:r>
            <a:r>
              <a:rPr lang="ko-KR" altLang="en-US" sz="2000" dirty="0" err="1"/>
              <a:t>접미어를</a:t>
            </a:r>
            <a:r>
              <a:rPr lang="ko-KR" altLang="en-US" sz="2000" dirty="0"/>
              <a:t> 분리하여 하나로 묶음</a:t>
            </a:r>
            <a:endParaRPr lang="en-US" altLang="ko-KR" sz="2000" dirty="0"/>
          </a:p>
          <a:p>
            <a:pPr lvl="2">
              <a:lnSpc>
                <a:spcPct val="150000"/>
              </a:lnSpc>
              <a:buFont typeface="Wingdings 2" pitchFamily="18" charset="2"/>
              <a:buChar char=""/>
              <a:defRPr/>
            </a:pPr>
            <a:r>
              <a:rPr lang="ko-KR" altLang="en-US" sz="2000" dirty="0"/>
              <a:t>분리된 </a:t>
            </a:r>
            <a:r>
              <a:rPr lang="ko-KR" altLang="en-US" sz="2000" dirty="0" err="1"/>
              <a:t>접미어를</a:t>
            </a:r>
            <a:r>
              <a:rPr lang="ko-KR" altLang="en-US" sz="2000" dirty="0"/>
              <a:t> 비슷한 도메인끼리 묶어 이름을 부여</a:t>
            </a:r>
            <a:endParaRPr lang="en-US" altLang="ko-KR" sz="2000" dirty="0"/>
          </a:p>
          <a:p>
            <a:pPr lvl="2">
              <a:lnSpc>
                <a:spcPct val="150000"/>
              </a:lnSpc>
              <a:buFont typeface="Wingdings 2" pitchFamily="18" charset="2"/>
              <a:buChar char=""/>
              <a:defRPr/>
            </a:pPr>
            <a:r>
              <a:rPr lang="ko-KR" altLang="en-US" sz="2000" dirty="0"/>
              <a:t>각 </a:t>
            </a:r>
            <a:r>
              <a:rPr lang="ko-KR" altLang="en-US" sz="2000" dirty="0" err="1"/>
              <a:t>도메인별로</a:t>
            </a:r>
            <a:r>
              <a:rPr lang="ko-KR" altLang="en-US" sz="2000" dirty="0"/>
              <a:t> 데이터 타입과 길이를 지정</a:t>
            </a:r>
            <a:endParaRPr lang="en-US" altLang="ko-KR" sz="2000" dirty="0"/>
          </a:p>
          <a:p>
            <a:pPr lvl="2">
              <a:lnSpc>
                <a:spcPct val="150000"/>
              </a:lnSpc>
              <a:buFont typeface="Wingdings 2" pitchFamily="18" charset="2"/>
              <a:buChar char=""/>
              <a:defRPr/>
            </a:pPr>
            <a:r>
              <a:rPr lang="ko-KR" altLang="en-US" sz="2000" dirty="0" err="1"/>
              <a:t>엔티티타입의</a:t>
            </a:r>
            <a:r>
              <a:rPr lang="ko-KR" altLang="en-US" sz="2000" dirty="0"/>
              <a:t> 속성에 해당하는 도메인 찾아 도메인 할당</a:t>
            </a:r>
            <a:endParaRPr lang="en-US" altLang="ko-KR" sz="2000" dirty="0"/>
          </a:p>
          <a:p>
            <a:pPr lvl="2">
              <a:lnSpc>
                <a:spcPct val="150000"/>
              </a:lnSpc>
              <a:buFont typeface="Wingdings 2" pitchFamily="18" charset="2"/>
              <a:buChar char=""/>
              <a:defRPr/>
            </a:pPr>
            <a:r>
              <a:rPr lang="ko-KR" altLang="en-US" sz="2000" dirty="0">
                <a:cs typeface="+mn-cs"/>
              </a:rPr>
              <a:t>해당 속성에 대한 세부적인 업무 규칙 정의  도메인 정의서 작성</a:t>
            </a:r>
            <a:endParaRPr lang="en-US" altLang="ko-KR" sz="4400" dirty="0">
              <a:latin typeface="+mn-ea"/>
              <a:cs typeface="+mn-c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74902-61EE-3A4F-969B-7AC28146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229600" cy="90871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3600" dirty="0"/>
              <a:t>6. </a:t>
            </a:r>
            <a:r>
              <a:rPr lang="ko-KR" altLang="en-US" sz="3600" dirty="0"/>
              <a:t>자료사전 </a:t>
            </a:r>
            <a:r>
              <a:rPr lang="en-US" altLang="ko-KR" sz="3600" dirty="0"/>
              <a:t>(Data Dictionary)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61822-0702-C843-984E-33B77D268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052736"/>
            <a:ext cx="8892480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정의 </a:t>
            </a:r>
            <a:endParaRPr lang="en-US" altLang="ko-KR" sz="2400" dirty="0"/>
          </a:p>
          <a:p>
            <a:pPr lvl="1">
              <a:buFont typeface="Verdana" panose="020B0604030504040204" pitchFamily="34" charset="0"/>
              <a:buNone/>
              <a:defRPr/>
            </a:pPr>
            <a:r>
              <a:rPr lang="ko-KR" altLang="en-US" sz="2000" dirty="0" err="1"/>
              <a:t>엔티티타입명이나</a:t>
            </a:r>
            <a:r>
              <a:rPr lang="ko-KR" altLang="en-US" sz="2000" dirty="0"/>
              <a:t> 속성명의 명명 표준을 정의</a:t>
            </a:r>
            <a:br>
              <a:rPr lang="en-US" altLang="ko-KR" sz="2000" dirty="0"/>
            </a:br>
            <a:endParaRPr lang="en-US" altLang="ko-KR" sz="2000" dirty="0"/>
          </a:p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작성 사례</a:t>
            </a:r>
            <a:br>
              <a:rPr lang="en-US" altLang="ko-KR" sz="2400" dirty="0"/>
            </a:br>
            <a:endParaRPr lang="en-US" altLang="ko-KR" sz="2400" dirty="0"/>
          </a:p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 err="1"/>
              <a:t>추출시</a:t>
            </a:r>
            <a:r>
              <a:rPr lang="ko-KR" altLang="en-US" sz="2400" dirty="0"/>
              <a:t> 고려 사항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사전에 내부 시스템을 준비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1800" dirty="0">
                <a:cs typeface="+mn-cs"/>
              </a:rPr>
              <a:t>파일 서버를 공유하는 방식으로 작업</a:t>
            </a:r>
            <a:endParaRPr lang="en-US" altLang="ko-KR" sz="1800" dirty="0">
              <a:cs typeface="+mn-cs"/>
            </a:endParaRPr>
          </a:p>
          <a:p>
            <a:pPr lvl="1">
              <a:defRPr/>
            </a:pPr>
            <a:r>
              <a:rPr lang="ko-KR" altLang="en-US" sz="2000" dirty="0"/>
              <a:t>기본 필수 기능</a:t>
            </a:r>
            <a:endParaRPr lang="en-US" altLang="ko-KR" sz="2000" dirty="0"/>
          </a:p>
          <a:p>
            <a:pPr lvl="2">
              <a:buFont typeface="Wingdings 2" pitchFamily="18" charset="2"/>
              <a:buChar char=""/>
              <a:defRPr/>
            </a:pPr>
            <a:r>
              <a:rPr lang="ko-KR" altLang="en-US" sz="1800" dirty="0"/>
              <a:t>기존 데이터 스키마 정보를 자동으로 일괄 등록하는 기능</a:t>
            </a:r>
            <a:endParaRPr lang="en-US" altLang="ko-KR" sz="1800" dirty="0"/>
          </a:p>
          <a:p>
            <a:pPr lvl="2">
              <a:buFont typeface="Wingdings 2" pitchFamily="18" charset="2"/>
              <a:buChar char=""/>
              <a:defRPr/>
            </a:pPr>
            <a:r>
              <a:rPr lang="ko-KR" altLang="en-US" sz="1800" dirty="0">
                <a:cs typeface="+mn-cs"/>
              </a:rPr>
              <a:t>자료사전 정보를 일괄적으로 등록하는 기능</a:t>
            </a:r>
            <a:endParaRPr lang="en-US" altLang="ko-KR" sz="1800" dirty="0">
              <a:cs typeface="+mn-cs"/>
            </a:endParaRPr>
          </a:p>
          <a:p>
            <a:pPr lvl="2">
              <a:buFont typeface="Wingdings 2" pitchFamily="18" charset="2"/>
              <a:buChar char=""/>
              <a:defRPr/>
            </a:pPr>
            <a:r>
              <a:rPr lang="ko-KR" altLang="en-US" sz="1800" dirty="0"/>
              <a:t>데이터 </a:t>
            </a:r>
            <a:r>
              <a:rPr lang="ko-KR" altLang="en-US" sz="1800" dirty="0" err="1"/>
              <a:t>속성명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한글명</a:t>
            </a:r>
            <a:r>
              <a:rPr lang="en-US" altLang="ko-KR" sz="1800" dirty="0"/>
              <a:t>, </a:t>
            </a:r>
            <a:r>
              <a:rPr lang="ko-KR" altLang="en-US" sz="1800" dirty="0"/>
              <a:t>원시 자료명을 키</a:t>
            </a:r>
            <a:r>
              <a:rPr lang="en-US" altLang="ko-KR" sz="1800" dirty="0"/>
              <a:t>Key</a:t>
            </a:r>
            <a:r>
              <a:rPr lang="ko-KR" altLang="en-US" sz="1800" dirty="0"/>
              <a:t>로 한 자료사전 조회 </a:t>
            </a:r>
            <a:endParaRPr lang="en-US" altLang="ko-KR" sz="1800" dirty="0"/>
          </a:p>
          <a:p>
            <a:pPr lvl="2">
              <a:buFont typeface="Wingdings 2" pitchFamily="18" charset="2"/>
              <a:buChar char=""/>
              <a:defRPr/>
            </a:pPr>
            <a:r>
              <a:rPr lang="ko-KR" altLang="en-US" sz="1800" dirty="0"/>
              <a:t>데이터 </a:t>
            </a:r>
            <a:r>
              <a:rPr lang="ko-KR" altLang="en-US" sz="1800" dirty="0" err="1"/>
              <a:t>건별로</a:t>
            </a:r>
            <a:r>
              <a:rPr lang="ko-KR" altLang="en-US" sz="1800" dirty="0"/>
              <a:t> 입력</a:t>
            </a:r>
            <a:r>
              <a:rPr lang="en-US" altLang="ko-KR" sz="1800" dirty="0"/>
              <a:t>, </a:t>
            </a:r>
            <a:r>
              <a:rPr lang="ko-KR" altLang="en-US" sz="1800" dirty="0"/>
              <a:t>수정</a:t>
            </a:r>
            <a:r>
              <a:rPr lang="en-US" altLang="ko-KR" sz="1800" dirty="0"/>
              <a:t>, </a:t>
            </a:r>
            <a:r>
              <a:rPr lang="ko-KR" altLang="en-US" sz="1800" dirty="0"/>
              <a:t>삭제할 수 있는 기능</a:t>
            </a:r>
            <a:endParaRPr lang="en-US" altLang="ko-KR" sz="1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5">
            <a:extLst>
              <a:ext uri="{FF2B5EF4-FFF2-40B4-BE49-F238E27FC236}">
                <a16:creationId xmlns:a16="http://schemas.microsoft.com/office/drawing/2014/main" id="{2E11358F-0B8E-9846-A604-7AA4D5D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31F5D22A-440C-8149-B09F-C1980E7CC15A}" type="slidenum">
              <a:rPr kumimoji="0" lang="ko-KR" altLang="en-US"/>
              <a:pPr eaLnBrk="1" hangingPunct="1"/>
              <a:t>7</a:t>
            </a:fld>
            <a:endParaRPr kumimoji="0" lang="en-US" altLang="ko-KR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940474B-B0A6-0143-8288-A3BB29F666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7858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2. </a:t>
            </a:r>
            <a:r>
              <a:rPr lang="ko-KR" altLang="en-US" sz="36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데이터베이스 생명주기</a:t>
            </a:r>
          </a:p>
        </p:txBody>
      </p:sp>
      <p:sp>
        <p:nvSpPr>
          <p:cNvPr id="16388" name="내용 개체 틀 5">
            <a:extLst>
              <a:ext uri="{FF2B5EF4-FFF2-40B4-BE49-F238E27FC236}">
                <a16:creationId xmlns:a16="http://schemas.microsoft.com/office/drawing/2014/main" id="{8FE4427B-CE68-A74A-9A0F-83EB8EBFFEB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2875" y="980729"/>
            <a:ext cx="9001125" cy="5734398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구현 단계</a:t>
            </a:r>
            <a:r>
              <a:rPr lang="en-US" altLang="ko-KR" sz="2400" dirty="0"/>
              <a:t> - 2</a:t>
            </a:r>
            <a:r>
              <a:rPr lang="ko-KR" altLang="en-US" sz="2400" dirty="0"/>
              <a:t>단계 </a:t>
            </a:r>
            <a:r>
              <a:rPr lang="en-US" altLang="ko-KR" sz="2400" dirty="0"/>
              <a:t>: </a:t>
            </a:r>
            <a:r>
              <a:rPr lang="ko-KR" altLang="en-US" sz="2400" dirty="0"/>
              <a:t>데이터베이스 사용자 생성</a:t>
            </a:r>
            <a:endParaRPr lang="en-US" altLang="ko-KR" sz="2400" dirty="0"/>
          </a:p>
          <a:p>
            <a:pPr marL="0" indent="0" eaLnBrk="1" hangingPunct="1">
              <a:buNone/>
            </a:pP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en-US" altLang="ko-KR" sz="2400" dirty="0"/>
          </a:p>
          <a:p>
            <a:pPr eaLnBrk="1" hangingPunct="1"/>
            <a:r>
              <a:rPr lang="ko-KR" altLang="en-US" sz="2400" dirty="0"/>
              <a:t>구현 단계</a:t>
            </a:r>
            <a:r>
              <a:rPr lang="en-US" altLang="ko-KR" sz="2400" dirty="0"/>
              <a:t> - 3</a:t>
            </a:r>
            <a:r>
              <a:rPr lang="ko-KR" altLang="en-US" sz="2400" dirty="0"/>
              <a:t>단계 </a:t>
            </a:r>
            <a:r>
              <a:rPr lang="en-US" altLang="ko-KR" sz="2400" dirty="0"/>
              <a:t>: </a:t>
            </a:r>
            <a:r>
              <a:rPr lang="ko-KR" altLang="en-US" sz="2400" dirty="0"/>
              <a:t>데이터베이스 객체 생성</a:t>
            </a:r>
            <a:endParaRPr lang="en-US" altLang="ko-KR" sz="2400" dirty="0"/>
          </a:p>
        </p:txBody>
      </p:sp>
      <p:pic>
        <p:nvPicPr>
          <p:cNvPr id="16389" name="Picture 2">
            <a:extLst>
              <a:ext uri="{FF2B5EF4-FFF2-40B4-BE49-F238E27FC236}">
                <a16:creationId xmlns:a16="http://schemas.microsoft.com/office/drawing/2014/main" id="{C2B52545-67C6-5E4F-9458-1A8B29CC4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37" y="1556792"/>
            <a:ext cx="77089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3">
            <a:extLst>
              <a:ext uri="{FF2B5EF4-FFF2-40B4-BE49-F238E27FC236}">
                <a16:creationId xmlns:a16="http://schemas.microsoft.com/office/drawing/2014/main" id="{0C9A067A-2A0B-C745-B3FC-DF5948203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3" y="3625850"/>
            <a:ext cx="7929562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59D04-D842-1542-82A5-2245DE59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9269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3600" dirty="0"/>
              <a:t>6. </a:t>
            </a:r>
            <a:r>
              <a:rPr lang="ko-KR" altLang="en-US" sz="3600" dirty="0"/>
              <a:t>자료사전 </a:t>
            </a:r>
            <a:r>
              <a:rPr lang="en-US" altLang="ko-KR" sz="3600" dirty="0"/>
              <a:t>(Data Dictionary)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2A28E2-52CF-7B4E-B198-D56F777DB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" y="980728"/>
            <a:ext cx="9144000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 err="1"/>
              <a:t>정리시</a:t>
            </a:r>
            <a:r>
              <a:rPr lang="ko-KR" altLang="en-US" sz="2400" dirty="0"/>
              <a:t> 고려사항 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>
                <a:cs typeface="+mn-cs"/>
              </a:rPr>
              <a:t>현업에서 사용하는 용어 사용</a:t>
            </a:r>
            <a:endParaRPr lang="en-US" altLang="ko-KR" sz="2000" dirty="0">
              <a:cs typeface="+mn-cs"/>
            </a:endParaRPr>
          </a:p>
          <a:p>
            <a:pPr lvl="1">
              <a:defRPr/>
            </a:pPr>
            <a:r>
              <a:rPr lang="ko-KR" altLang="en-US" sz="2000" dirty="0"/>
              <a:t>표준 용어로 사용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>
                <a:cs typeface="+mn-cs"/>
              </a:rPr>
              <a:t>계속 수정</a:t>
            </a:r>
            <a:r>
              <a:rPr lang="en-US" altLang="ko-KR" sz="2000" dirty="0">
                <a:cs typeface="+mn-cs"/>
              </a:rPr>
              <a:t>·</a:t>
            </a:r>
            <a:r>
              <a:rPr lang="ko-KR" altLang="en-US" sz="2000" dirty="0">
                <a:cs typeface="+mn-cs"/>
              </a:rPr>
              <a:t>보완 관리하기 위하여 모델관리자를 통해 운영</a:t>
            </a:r>
            <a:endParaRPr lang="en-US" altLang="ko-KR" sz="6000" dirty="0">
              <a:cs typeface="+mn-cs"/>
            </a:endParaRPr>
          </a:p>
          <a:p>
            <a:pPr>
              <a:lnSpc>
                <a:spcPct val="200000"/>
              </a:lnSpc>
              <a:buFont typeface="Wingdings 3" pitchFamily="18" charset="2"/>
              <a:buChar char=""/>
              <a:defRPr/>
            </a:pPr>
            <a:r>
              <a:rPr lang="ko-KR" altLang="en-US" sz="2400" dirty="0"/>
              <a:t>활용 방안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데이터 모델링 및 프로세스 모델링의 기초 자료로 활용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데이터 </a:t>
            </a:r>
            <a:r>
              <a:rPr lang="ko-KR" altLang="en-US" sz="2000" dirty="0" err="1"/>
              <a:t>컨버전의</a:t>
            </a:r>
            <a:r>
              <a:rPr lang="ko-KR" altLang="en-US" sz="2000" dirty="0"/>
              <a:t> 기초 자료로 활용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개발 표준화 및 운영편의성을 제공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타 시스템 연계 및 전사 자료 관리의 효율성을 제공</a:t>
            </a:r>
            <a:endParaRPr lang="en-US" altLang="ko-KR" sz="2000" dirty="0">
              <a:cs typeface="+mn-cs"/>
            </a:endParaRPr>
          </a:p>
          <a:p>
            <a:pPr>
              <a:buFont typeface="Wingdings 3" pitchFamily="18" charset="2"/>
              <a:buChar char=""/>
              <a:defRPr/>
            </a:pPr>
            <a:endParaRPr lang="en-US" altLang="ko-KR" sz="28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12747-7EF4-164A-A7E9-C0C29199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7. ERD </a:t>
            </a:r>
            <a:r>
              <a:rPr lang="ko-KR" altLang="en-US" sz="3600" dirty="0"/>
              <a:t>검증</a:t>
            </a:r>
          </a:p>
        </p:txBody>
      </p:sp>
      <p:sp>
        <p:nvSpPr>
          <p:cNvPr id="82947" name="내용 개체 틀 2">
            <a:extLst>
              <a:ext uri="{FF2B5EF4-FFF2-40B4-BE49-F238E27FC236}">
                <a16:creationId xmlns:a16="http://schemas.microsoft.com/office/drawing/2014/main" id="{055B8061-1195-E943-9241-DCCCACEBA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64" y="1052736"/>
            <a:ext cx="8820472" cy="5572125"/>
          </a:xfrm>
        </p:spPr>
        <p:txBody>
          <a:bodyPr/>
          <a:lstStyle/>
          <a:p>
            <a:r>
              <a:rPr lang="en-US" altLang="ko-KR" sz="2400" dirty="0"/>
              <a:t>ERD  </a:t>
            </a:r>
            <a:r>
              <a:rPr lang="ko-KR" altLang="en-US" sz="2400" dirty="0"/>
              <a:t>검증 항목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유용성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 err="1"/>
              <a:t>식별자</a:t>
            </a:r>
            <a:r>
              <a:rPr lang="en-US" altLang="ko-KR" sz="1800" dirty="0"/>
              <a:t>(Identifier) </a:t>
            </a:r>
            <a:r>
              <a:rPr lang="ko-KR" altLang="en-US" sz="1800" dirty="0"/>
              <a:t>존재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2</a:t>
            </a:r>
            <a:r>
              <a:rPr lang="ko-KR" altLang="en-US" sz="1800" dirty="0"/>
              <a:t>개 이상의 속성</a:t>
            </a:r>
            <a:r>
              <a:rPr lang="en-US" altLang="ko-KR" sz="1800" dirty="0"/>
              <a:t>(Attribute) </a:t>
            </a:r>
            <a:r>
              <a:rPr lang="ko-KR" altLang="en-US" sz="1800" dirty="0"/>
              <a:t>존재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다른 엔티티타입과의 관계</a:t>
            </a:r>
            <a:r>
              <a:rPr lang="en-US" altLang="ko-KR" sz="1800" dirty="0"/>
              <a:t>(Relationship) </a:t>
            </a:r>
            <a:r>
              <a:rPr lang="ko-KR" altLang="en-US" sz="1800" dirty="0"/>
              <a:t>존재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ko-KR" altLang="en-US" sz="2000" dirty="0"/>
              <a:t>개 이상의 </a:t>
            </a:r>
            <a:r>
              <a:rPr lang="en-US" altLang="ko-KR" sz="2000" dirty="0"/>
              <a:t>Row </a:t>
            </a:r>
            <a:r>
              <a:rPr lang="ko-KR" altLang="en-US" sz="2000" dirty="0"/>
              <a:t>존재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C931A-1BF0-B648-A9A1-4A5A3A1FF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7. ERD </a:t>
            </a:r>
            <a:r>
              <a:rPr lang="ko-KR" altLang="en-US" sz="3600" dirty="0"/>
              <a:t>검증</a:t>
            </a:r>
          </a:p>
        </p:txBody>
      </p:sp>
      <p:sp>
        <p:nvSpPr>
          <p:cNvPr id="83971" name="내용 개체 틀 2">
            <a:extLst>
              <a:ext uri="{FF2B5EF4-FFF2-40B4-BE49-F238E27FC236}">
                <a16:creationId xmlns:a16="http://schemas.microsoft.com/office/drawing/2014/main" id="{58B16E70-1CF8-874B-A536-C9D8EAB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1563"/>
            <a:ext cx="9144000" cy="5572125"/>
          </a:xfrm>
        </p:spPr>
        <p:txBody>
          <a:bodyPr/>
          <a:lstStyle/>
          <a:p>
            <a:r>
              <a:rPr lang="en-US" altLang="ko-KR" sz="2400" dirty="0"/>
              <a:t>ERD 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검증하기 위한 질문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엔티티타입에 관한 정보의 기록이 필요한가</a:t>
            </a:r>
            <a:r>
              <a:rPr lang="en-US" altLang="ko-KR" sz="2000" dirty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현재 또는 가까운 기간에 필요한가</a:t>
            </a:r>
            <a:r>
              <a:rPr lang="en-US" altLang="ko-KR" sz="2000" dirty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업무에 정보를 제공하는가</a:t>
            </a:r>
            <a:r>
              <a:rPr lang="en-US" altLang="ko-KR" sz="2000" dirty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실질적으로 그 정보를 관리하는가</a:t>
            </a:r>
            <a:r>
              <a:rPr lang="en-US" altLang="ko-KR" sz="2000" dirty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다른 엔티티타입과 구분되는가</a:t>
            </a:r>
            <a:r>
              <a:rPr lang="en-US" altLang="ko-KR" sz="2000" dirty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엔티티타입을 구분하는 특성은 무엇인가</a:t>
            </a:r>
            <a:r>
              <a:rPr lang="en-US" altLang="ko-KR" sz="2000" dirty="0"/>
              <a:t>?</a:t>
            </a:r>
          </a:p>
          <a:p>
            <a:pPr lvl="1"/>
            <a:endParaRPr lang="en-US" altLang="ko-KR" sz="20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563B3F36-0E02-A942-BED8-55707C27D294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Chap09. </a:t>
            </a:r>
            <a:r>
              <a:rPr lang="ko-KR" altLang="en-US" dirty="0"/>
              <a:t>논리적 설계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29A88E59-1C9E-884C-BDBA-6E645A57B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3888" indent="-514350">
              <a:buFont typeface="Wingdings 3" pitchFamily="2" charset="2"/>
              <a:buAutoNum type="arabicPeriod"/>
            </a:pPr>
            <a:r>
              <a:rPr lang="ko-KR" altLang="en-US"/>
              <a:t>데이터베이스 모델</a:t>
            </a:r>
            <a:endParaRPr lang="en-US" altLang="ko-KR"/>
          </a:p>
          <a:p>
            <a:pPr marL="623888" indent="-514350">
              <a:buFont typeface="Wingdings 3" pitchFamily="2" charset="2"/>
              <a:buAutoNum type="arabicPeriod"/>
            </a:pPr>
            <a:r>
              <a:rPr lang="ko-KR" altLang="en-US"/>
              <a:t>논리 데이터 모델 전개</a:t>
            </a:r>
            <a:endParaRPr lang="en-US" altLang="ko-KR"/>
          </a:p>
          <a:p>
            <a:pPr marL="623888" indent="-514350">
              <a:buFont typeface="Wingdings 3" pitchFamily="2" charset="2"/>
              <a:buAutoNum type="arabicPeriod"/>
            </a:pPr>
            <a:r>
              <a:rPr lang="ko-KR" altLang="en-US"/>
              <a:t>데이터 무결성</a:t>
            </a:r>
            <a:endParaRPr lang="en-US" altLang="ko-KR"/>
          </a:p>
          <a:p>
            <a:pPr marL="623888" indent="-514350">
              <a:buFont typeface="Wingdings 3" pitchFamily="2" charset="2"/>
              <a:buAutoNum type="arabicPeriod"/>
            </a:pPr>
            <a:r>
              <a:rPr lang="ko-KR" altLang="en-US"/>
              <a:t>정규화</a:t>
            </a:r>
            <a:endParaRPr lang="en-US" altLang="ko-KR"/>
          </a:p>
          <a:p>
            <a:pPr marL="623888" indent="-514350">
              <a:buFont typeface="Wingdings 3" pitchFamily="2" charset="2"/>
              <a:buAutoNum type="arabicPeriod"/>
            </a:pPr>
            <a:r>
              <a:rPr lang="ko-KR" altLang="en-US"/>
              <a:t>데이터 모델의 통합</a:t>
            </a:r>
            <a:endParaRPr lang="en-US" altLang="ko-KR"/>
          </a:p>
          <a:p>
            <a:pPr marL="623888" indent="-514350">
              <a:buFont typeface="Wingdings 3" pitchFamily="2" charset="2"/>
              <a:buAutoNum type="arabicPeriod"/>
            </a:pPr>
            <a:r>
              <a:rPr lang="ko-KR" altLang="en-US"/>
              <a:t>개념적 설계 단계에서 도출한 </a:t>
            </a:r>
            <a:r>
              <a:rPr lang="en-US" altLang="ko-KR"/>
              <a:t>ERD</a:t>
            </a:r>
            <a:r>
              <a:rPr lang="ko-KR" altLang="en-US"/>
              <a:t>을 테이블로 변환하기 실습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DE1EA-3072-CF40-9E9F-A35B22D0F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1. </a:t>
            </a:r>
            <a:r>
              <a:rPr lang="ko-KR" altLang="en-US" sz="3600" dirty="0"/>
              <a:t>데이터베이스 모델</a:t>
            </a:r>
          </a:p>
        </p:txBody>
      </p:sp>
      <p:sp>
        <p:nvSpPr>
          <p:cNvPr id="86019" name="내용 개체 틀 2">
            <a:extLst>
              <a:ext uri="{FF2B5EF4-FFF2-40B4-BE49-F238E27FC236}">
                <a16:creationId xmlns:a16="http://schemas.microsoft.com/office/drawing/2014/main" id="{C150A87B-4175-014E-84B6-313B821E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1563"/>
            <a:ext cx="9144000" cy="5572125"/>
          </a:xfrm>
        </p:spPr>
        <p:txBody>
          <a:bodyPr/>
          <a:lstStyle/>
          <a:p>
            <a:r>
              <a:rPr lang="ko-KR" altLang="en-US" sz="2400" dirty="0" err="1"/>
              <a:t>계층형</a:t>
            </a:r>
            <a:r>
              <a:rPr lang="ko-KR" altLang="en-US" sz="2400" dirty="0"/>
              <a:t> 데이터베이스 </a:t>
            </a:r>
            <a:r>
              <a:rPr lang="en-US" altLang="ko-KR" sz="2400" dirty="0"/>
              <a:t>(Hierarchical Data Base)</a:t>
            </a:r>
          </a:p>
        </p:txBody>
      </p:sp>
      <p:pic>
        <p:nvPicPr>
          <p:cNvPr id="86020" name="Picture 2">
            <a:extLst>
              <a:ext uri="{FF2B5EF4-FFF2-40B4-BE49-F238E27FC236}">
                <a16:creationId xmlns:a16="http://schemas.microsoft.com/office/drawing/2014/main" id="{0AF08C47-FF92-E542-AC67-791FC62D3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352796" cy="4020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8D0BC-F508-4346-A623-7355238D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1. </a:t>
            </a:r>
            <a:r>
              <a:rPr lang="ko-KR" altLang="en-US" sz="3600" dirty="0"/>
              <a:t>데이터베이스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A647D9-ABF4-DB40-B2CA-0F1A6DAD0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0125"/>
            <a:ext cx="8820472" cy="5597227"/>
          </a:xfrm>
        </p:spPr>
        <p:txBody>
          <a:bodyPr/>
          <a:lstStyle/>
          <a:p>
            <a:pPr>
              <a:lnSpc>
                <a:spcPct val="150000"/>
              </a:lnSpc>
              <a:buFont typeface="Wingdings 3" pitchFamily="18" charset="2"/>
              <a:buChar char=""/>
              <a:defRPr/>
            </a:pPr>
            <a:r>
              <a:rPr lang="ko-KR" altLang="en-US" sz="2400" dirty="0"/>
              <a:t>네트워크 데이터베이스 </a:t>
            </a:r>
            <a:r>
              <a:rPr lang="en-US" altLang="ko-KR" sz="2400" dirty="0"/>
              <a:t>(Network Data Base)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cs typeface="+mn-cs"/>
              </a:rPr>
              <a:t>데이터베이스를 세 개의 스키마</a:t>
            </a:r>
            <a:r>
              <a:rPr lang="en-US" altLang="ko-KR" sz="2000" dirty="0">
                <a:cs typeface="+mn-cs"/>
              </a:rPr>
              <a:t>, </a:t>
            </a:r>
            <a:r>
              <a:rPr lang="ko-KR" altLang="en-US" sz="2000" dirty="0">
                <a:cs typeface="+mn-cs"/>
              </a:rPr>
              <a:t>서브 스키마</a:t>
            </a:r>
            <a:r>
              <a:rPr lang="en-US" altLang="ko-KR" sz="2000" dirty="0">
                <a:cs typeface="+mn-cs"/>
              </a:rPr>
              <a:t>, </a:t>
            </a:r>
            <a:r>
              <a:rPr lang="ko-KR" altLang="en-US" sz="2000" dirty="0">
                <a:cs typeface="+mn-cs"/>
              </a:rPr>
              <a:t>스키마</a:t>
            </a:r>
            <a:r>
              <a:rPr lang="en-US" altLang="ko-KR" sz="2000" dirty="0">
                <a:cs typeface="+mn-cs"/>
              </a:rPr>
              <a:t>, </a:t>
            </a:r>
            <a:r>
              <a:rPr lang="ko-KR" altLang="en-US" sz="2000" dirty="0">
                <a:cs typeface="+mn-cs"/>
              </a:rPr>
              <a:t>저장 스키마로 구분</a:t>
            </a:r>
            <a:endParaRPr lang="en-US" altLang="ko-KR" sz="2000" dirty="0"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cs typeface="+mn-cs"/>
              </a:rPr>
              <a:t>데이터 언어 </a:t>
            </a:r>
            <a:r>
              <a:rPr lang="en-US" altLang="ko-KR" sz="2000" dirty="0"/>
              <a:t>DDL, DML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/>
              <a:t>처음으로 </a:t>
            </a:r>
            <a:r>
              <a:rPr lang="en-US" altLang="ko-KR" sz="2000" dirty="0"/>
              <a:t>DBA</a:t>
            </a:r>
            <a:r>
              <a:rPr lang="ko-KR" altLang="en-US" sz="2000" dirty="0"/>
              <a:t>의 기능과 역할을 정렬하고 중요성을 기술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 3" pitchFamily="18" charset="2"/>
              <a:buChar char=""/>
              <a:defRPr/>
            </a:pPr>
            <a:endParaRPr lang="en-US" altLang="ko-KR" sz="2400" dirty="0"/>
          </a:p>
          <a:p>
            <a:pPr>
              <a:lnSpc>
                <a:spcPct val="150000"/>
              </a:lnSpc>
              <a:buFont typeface="Wingdings 3" pitchFamily="18" charset="2"/>
              <a:buChar char=""/>
              <a:defRPr/>
            </a:pPr>
            <a:r>
              <a:rPr lang="ko-KR" altLang="en-US" sz="2400" dirty="0" err="1"/>
              <a:t>관계형</a:t>
            </a:r>
            <a:r>
              <a:rPr lang="ko-KR" altLang="en-US" sz="2400" dirty="0"/>
              <a:t> 데이터베이스 </a:t>
            </a:r>
            <a:r>
              <a:rPr lang="en-US" altLang="ko-KR" sz="2400" dirty="0"/>
              <a:t>(Relational Data Base)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2000" dirty="0"/>
              <a:t>1970</a:t>
            </a:r>
            <a:r>
              <a:rPr lang="ko-KR" altLang="en-US" sz="2000" dirty="0"/>
              <a:t>년 코드</a:t>
            </a:r>
            <a:r>
              <a:rPr lang="en-US" altLang="ko-KR" sz="2000" dirty="0" err="1"/>
              <a:t>E.F.Codd</a:t>
            </a:r>
            <a:r>
              <a:rPr lang="ko-KR" altLang="en-US" sz="2000" dirty="0"/>
              <a:t>에 의해 소개된 모델</a:t>
            </a:r>
            <a:endParaRPr lang="en-US" altLang="ko-KR" sz="2000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 err="1">
                <a:cs typeface="+mn-cs"/>
              </a:rPr>
              <a:t>엔티티의</a:t>
            </a:r>
            <a:r>
              <a:rPr lang="ko-KR" altLang="en-US" sz="2000" dirty="0">
                <a:cs typeface="+mn-cs"/>
              </a:rPr>
              <a:t> 모든 데이터와 데이터 사이의 관계를 </a:t>
            </a:r>
            <a:br>
              <a:rPr lang="en-US" altLang="ko-KR" sz="2000" dirty="0">
                <a:cs typeface="+mn-cs"/>
              </a:rPr>
            </a:br>
            <a:r>
              <a:rPr lang="en-US" altLang="ko-KR" sz="2000" dirty="0">
                <a:cs typeface="+mn-cs"/>
              </a:rPr>
              <a:t>2</a:t>
            </a:r>
            <a:r>
              <a:rPr lang="ko-KR" altLang="en-US" sz="2000" dirty="0">
                <a:cs typeface="+mn-cs"/>
              </a:rPr>
              <a:t>차원의 테이블 형태로 기술</a:t>
            </a:r>
            <a:endParaRPr lang="en-US" altLang="ko-KR" sz="2000" dirty="0"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980FC-9199-CE40-9D80-929A4B0F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1. </a:t>
            </a:r>
            <a:r>
              <a:rPr lang="ko-KR" altLang="en-US" sz="3600" dirty="0"/>
              <a:t>데이터베이스 모델</a:t>
            </a:r>
          </a:p>
        </p:txBody>
      </p:sp>
      <p:sp>
        <p:nvSpPr>
          <p:cNvPr id="88067" name="내용 개체 틀 2">
            <a:extLst>
              <a:ext uri="{FF2B5EF4-FFF2-40B4-BE49-F238E27FC236}">
                <a16:creationId xmlns:a16="http://schemas.microsoft.com/office/drawing/2014/main" id="{4F5555AF-8DC1-1D4F-A8CB-C0D6575ED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0125"/>
            <a:ext cx="9144000" cy="5572125"/>
          </a:xfrm>
        </p:spPr>
        <p:txBody>
          <a:bodyPr/>
          <a:lstStyle/>
          <a:p>
            <a:r>
              <a:rPr lang="ko-KR" altLang="en-US" sz="2400" dirty="0"/>
              <a:t>관계형 데이터베이스 </a:t>
            </a:r>
            <a:r>
              <a:rPr lang="en-US" altLang="ko-KR" sz="2400" dirty="0"/>
              <a:t>(Relational Data Base)</a:t>
            </a:r>
          </a:p>
          <a:p>
            <a:pPr lvl="1"/>
            <a:endParaRPr lang="en-US" altLang="ko-KR" sz="2000" dirty="0"/>
          </a:p>
        </p:txBody>
      </p:sp>
      <p:pic>
        <p:nvPicPr>
          <p:cNvPr id="88068" name="Picture 2">
            <a:extLst>
              <a:ext uri="{FF2B5EF4-FFF2-40B4-BE49-F238E27FC236}">
                <a16:creationId xmlns:a16="http://schemas.microsoft.com/office/drawing/2014/main" id="{445A2B3B-0BFF-E346-A798-8A3B9FFF1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643600" cy="4020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E6246-2B96-9C4C-A297-E670E0D0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1. </a:t>
            </a:r>
            <a:r>
              <a:rPr lang="ko-KR" altLang="en-US" sz="3600" dirty="0"/>
              <a:t>데이터베이스 모델</a:t>
            </a:r>
          </a:p>
        </p:txBody>
      </p:sp>
      <p:sp>
        <p:nvSpPr>
          <p:cNvPr id="89091" name="내용 개체 틀 2">
            <a:extLst>
              <a:ext uri="{FF2B5EF4-FFF2-40B4-BE49-F238E27FC236}">
                <a16:creationId xmlns:a16="http://schemas.microsoft.com/office/drawing/2014/main" id="{FA82FAC6-EF0C-C74E-BD7E-56C01A85D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256" y="729946"/>
            <a:ext cx="9144000" cy="5572125"/>
          </a:xfrm>
        </p:spPr>
        <p:txBody>
          <a:bodyPr/>
          <a:lstStyle/>
          <a:p>
            <a:r>
              <a:rPr lang="ko-KR" altLang="en-US" sz="2400" dirty="0"/>
              <a:t>데이터베이스 구축 과정</a:t>
            </a:r>
            <a:endParaRPr lang="en-US" altLang="ko-KR" sz="2400" dirty="0"/>
          </a:p>
          <a:p>
            <a:pPr lvl="1"/>
            <a:endParaRPr lang="en-US" altLang="ko-KR" sz="2000" dirty="0"/>
          </a:p>
        </p:txBody>
      </p:sp>
      <p:pic>
        <p:nvPicPr>
          <p:cNvPr id="89092" name="Picture 2">
            <a:extLst>
              <a:ext uri="{FF2B5EF4-FFF2-40B4-BE49-F238E27FC236}">
                <a16:creationId xmlns:a16="http://schemas.microsoft.com/office/drawing/2014/main" id="{2AEB94ED-18DA-6B45-BCB3-FB770EF8C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733213"/>
            <a:ext cx="4857750" cy="606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A8DDA-7FBE-AC4A-8C77-84FA7731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논리 데이터 모델 전개</a:t>
            </a:r>
          </a:p>
        </p:txBody>
      </p:sp>
      <p:sp>
        <p:nvSpPr>
          <p:cNvPr id="90115" name="내용 개체 틀 2">
            <a:extLst>
              <a:ext uri="{FF2B5EF4-FFF2-40B4-BE49-F238E27FC236}">
                <a16:creationId xmlns:a16="http://schemas.microsoft.com/office/drawing/2014/main" id="{1A61F8C9-B029-354F-8223-7F84E2166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0125"/>
            <a:ext cx="9144000" cy="5572125"/>
          </a:xfrm>
        </p:spPr>
        <p:txBody>
          <a:bodyPr/>
          <a:lstStyle/>
          <a:p>
            <a:r>
              <a:rPr lang="en-US" altLang="ko-KR" sz="2400" dirty="0"/>
              <a:t>M:M </a:t>
            </a:r>
            <a:r>
              <a:rPr lang="ko-KR" altLang="en-US" sz="2400" dirty="0"/>
              <a:t>관계 해소</a:t>
            </a:r>
            <a:endParaRPr lang="en-US" altLang="ko-KR" sz="24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M:M </a:t>
            </a:r>
            <a:r>
              <a:rPr lang="ko-KR" altLang="en-US" sz="2000" dirty="0"/>
              <a:t>관계 해소 방법</a:t>
            </a:r>
            <a:endParaRPr lang="en-US" altLang="ko-KR" sz="2000" dirty="0"/>
          </a:p>
          <a:p>
            <a:pPr lvl="2">
              <a:lnSpc>
                <a:spcPct val="200000"/>
              </a:lnSpc>
            </a:pPr>
            <a:r>
              <a:rPr lang="ko-KR" altLang="en-US" sz="2000" dirty="0"/>
              <a:t>관계를 새로운 엔티티타입으로 추가 생성</a:t>
            </a:r>
            <a:endParaRPr lang="en-US" altLang="ko-KR" sz="2000" dirty="0"/>
          </a:p>
          <a:p>
            <a:pPr lvl="2">
              <a:lnSpc>
                <a:spcPct val="200000"/>
              </a:lnSpc>
            </a:pPr>
            <a:r>
              <a:rPr lang="ko-KR" altLang="en-US" sz="2000" dirty="0"/>
              <a:t>기존의 엔티티타입에 </a:t>
            </a:r>
            <a:r>
              <a:rPr lang="ko-KR" altLang="en-US" sz="2000" dirty="0" err="1"/>
              <a:t>주식별자를</a:t>
            </a:r>
            <a:r>
              <a:rPr lang="ko-KR" altLang="en-US" sz="2000" dirty="0"/>
              <a:t> 통합</a:t>
            </a:r>
            <a:endParaRPr lang="en-US" altLang="ko-KR" sz="2000" dirty="0"/>
          </a:p>
          <a:p>
            <a:pPr lvl="2">
              <a:lnSpc>
                <a:spcPct val="200000"/>
              </a:lnSpc>
            </a:pPr>
            <a:r>
              <a:rPr lang="ko-KR" altLang="en-US" sz="2000" dirty="0"/>
              <a:t>부모 엔티티타입에 속성을 배열로 추가</a:t>
            </a:r>
            <a:endParaRPr lang="en-US" altLang="ko-KR" sz="2000" dirty="0"/>
          </a:p>
          <a:p>
            <a:pPr lvl="2">
              <a:buFont typeface="Wingdings 2" pitchFamily="2" charset="2"/>
              <a:buNone/>
            </a:pPr>
            <a:endParaRPr lang="en-US" altLang="ko-KR" sz="18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368CE-FFBA-7541-ABF1-383AF9CE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61988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논리 데이터 모델 전개</a:t>
            </a:r>
          </a:p>
        </p:txBody>
      </p:sp>
      <p:sp>
        <p:nvSpPr>
          <p:cNvPr id="91139" name="내용 개체 틀 2">
            <a:extLst>
              <a:ext uri="{FF2B5EF4-FFF2-40B4-BE49-F238E27FC236}">
                <a16:creationId xmlns:a16="http://schemas.microsoft.com/office/drawing/2014/main" id="{D0A8392A-CF4E-2646-AD11-68B1723CA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3" y="836712"/>
            <a:ext cx="9144000" cy="5572125"/>
          </a:xfrm>
        </p:spPr>
        <p:txBody>
          <a:bodyPr/>
          <a:lstStyle/>
          <a:p>
            <a:r>
              <a:rPr lang="en-US" altLang="ko-KR" sz="2400" dirty="0"/>
              <a:t>M:M </a:t>
            </a:r>
            <a:r>
              <a:rPr lang="ko-KR" altLang="en-US" sz="2400" dirty="0"/>
              <a:t>관계 해소 </a:t>
            </a:r>
            <a:r>
              <a:rPr lang="en-US" altLang="ko-KR" sz="2400" dirty="0"/>
              <a:t>- M:M </a:t>
            </a:r>
            <a:r>
              <a:rPr lang="ko-KR" altLang="en-US" sz="2400" dirty="0"/>
              <a:t>관계 해소 방법</a:t>
            </a:r>
            <a:endParaRPr lang="en-US" altLang="ko-KR" sz="2400" dirty="0"/>
          </a:p>
          <a:p>
            <a:pPr lvl="1"/>
            <a:r>
              <a:rPr lang="ko-KR" altLang="en-US" sz="2000" dirty="0"/>
              <a:t>관계를 새로운 엔티티타입으로 추가 생성</a:t>
            </a:r>
            <a:endParaRPr lang="en-US" altLang="ko-KR" sz="2000" dirty="0"/>
          </a:p>
          <a:p>
            <a:pPr lvl="2">
              <a:buFont typeface="Wingdings 2" pitchFamily="2" charset="2"/>
              <a:buNone/>
            </a:pPr>
            <a:endParaRPr lang="en-US" altLang="ko-KR" sz="1800" dirty="0"/>
          </a:p>
        </p:txBody>
      </p:sp>
      <p:pic>
        <p:nvPicPr>
          <p:cNvPr id="91140" name="Picture 3">
            <a:extLst>
              <a:ext uri="{FF2B5EF4-FFF2-40B4-BE49-F238E27FC236}">
                <a16:creationId xmlns:a16="http://schemas.microsoft.com/office/drawing/2014/main" id="{C3D48EC4-1E91-4541-BC29-508697520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9778"/>
            <a:ext cx="8654813" cy="473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>
            <a:extLst>
              <a:ext uri="{FF2B5EF4-FFF2-40B4-BE49-F238E27FC236}">
                <a16:creationId xmlns:a16="http://schemas.microsoft.com/office/drawing/2014/main" id="{3DDA2BD2-1E83-CF49-9A0E-9A9CB042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4B70669D-C616-4847-BAA5-BCEC9D5E3C1C}" type="slidenum">
              <a:rPr kumimoji="0" lang="ko-KR" altLang="en-US"/>
              <a:pPr eaLnBrk="1" hangingPunct="1"/>
              <a:t>8</a:t>
            </a:fld>
            <a:endParaRPr kumimoji="0" lang="en-US" altLang="ko-KR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DAB9992-9F87-4443-817B-F54653A76C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7858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36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데이터베이스 설계 정리</a:t>
            </a:r>
          </a:p>
        </p:txBody>
      </p:sp>
      <p:pic>
        <p:nvPicPr>
          <p:cNvPr id="17413" name="Picture 2">
            <a:extLst>
              <a:ext uri="{FF2B5EF4-FFF2-40B4-BE49-F238E27FC236}">
                <a16:creationId xmlns:a16="http://schemas.microsoft.com/office/drawing/2014/main" id="{8E4611CB-9818-0449-9C91-7D07624D0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85812"/>
            <a:ext cx="7169993" cy="6052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DB041-7255-DD41-8BF9-36F05E93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논리 데이터 모델 전개</a:t>
            </a:r>
          </a:p>
        </p:txBody>
      </p:sp>
      <p:sp>
        <p:nvSpPr>
          <p:cNvPr id="92163" name="내용 개체 틀 2">
            <a:extLst>
              <a:ext uri="{FF2B5EF4-FFF2-40B4-BE49-F238E27FC236}">
                <a16:creationId xmlns:a16="http://schemas.microsoft.com/office/drawing/2014/main" id="{0E1021FC-371F-9D4F-B48C-AA26581FC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65" y="1196752"/>
            <a:ext cx="9144000" cy="4320480"/>
          </a:xfrm>
        </p:spPr>
        <p:txBody>
          <a:bodyPr/>
          <a:lstStyle/>
          <a:p>
            <a:r>
              <a:rPr lang="en-US" altLang="ko-KR" sz="2400" dirty="0"/>
              <a:t>M:M </a:t>
            </a:r>
            <a:r>
              <a:rPr lang="ko-KR" altLang="en-US" sz="2400" dirty="0"/>
              <a:t>관계 해소 </a:t>
            </a:r>
            <a:r>
              <a:rPr lang="en-US" altLang="ko-KR" sz="2400" dirty="0"/>
              <a:t>- M:M </a:t>
            </a:r>
            <a:r>
              <a:rPr lang="ko-KR" altLang="en-US" sz="2400" dirty="0"/>
              <a:t>관계 해소</a:t>
            </a:r>
            <a:endParaRPr lang="en-US" altLang="ko-KR" sz="2400" dirty="0"/>
          </a:p>
        </p:txBody>
      </p:sp>
      <p:pic>
        <p:nvPicPr>
          <p:cNvPr id="92164" name="Picture 2">
            <a:extLst>
              <a:ext uri="{FF2B5EF4-FFF2-40B4-BE49-F238E27FC236}">
                <a16:creationId xmlns:a16="http://schemas.microsoft.com/office/drawing/2014/main" id="{F19E7E1D-BA84-7C49-81C8-45A2FCB34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8712968" cy="323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0CFCE-4707-0B49-B898-D536EF90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2938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논리 데이터 모델 전개</a:t>
            </a:r>
          </a:p>
        </p:txBody>
      </p:sp>
      <p:sp>
        <p:nvSpPr>
          <p:cNvPr id="93187" name="내용 개체 틀 2">
            <a:extLst>
              <a:ext uri="{FF2B5EF4-FFF2-40B4-BE49-F238E27FC236}">
                <a16:creationId xmlns:a16="http://schemas.microsoft.com/office/drawing/2014/main" id="{048FB1BC-9971-AE40-BB95-4C4A2AA05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572125"/>
          </a:xfrm>
        </p:spPr>
        <p:txBody>
          <a:bodyPr/>
          <a:lstStyle/>
          <a:p>
            <a:r>
              <a:rPr lang="en-US" altLang="ko-KR" sz="2400" dirty="0"/>
              <a:t>M:M </a:t>
            </a:r>
            <a:r>
              <a:rPr lang="ko-KR" altLang="en-US" sz="2400" dirty="0"/>
              <a:t>관계 해소 </a:t>
            </a:r>
            <a:r>
              <a:rPr lang="en-US" altLang="ko-KR" sz="2400" dirty="0"/>
              <a:t>- M:M </a:t>
            </a:r>
            <a:r>
              <a:rPr lang="ko-KR" altLang="en-US" sz="2400" dirty="0"/>
              <a:t>관계 해소</a:t>
            </a:r>
            <a:endParaRPr lang="en-US" altLang="ko-KR" sz="2400" dirty="0"/>
          </a:p>
          <a:p>
            <a:pPr lvl="2">
              <a:buFont typeface="Wingdings 2" pitchFamily="2" charset="2"/>
              <a:buNone/>
            </a:pPr>
            <a:endParaRPr lang="en-US" altLang="ko-KR" sz="1800" dirty="0"/>
          </a:p>
        </p:txBody>
      </p:sp>
      <p:pic>
        <p:nvPicPr>
          <p:cNvPr id="93188" name="Picture 2">
            <a:extLst>
              <a:ext uri="{FF2B5EF4-FFF2-40B4-BE49-F238E27FC236}">
                <a16:creationId xmlns:a16="http://schemas.microsoft.com/office/drawing/2014/main" id="{5BC01F80-EF86-DA46-8513-D3965D0CB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" y="1484784"/>
            <a:ext cx="8916987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E4B75-52CC-ED48-AB3C-82E7B0E2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논리 데이터 모델 전개</a:t>
            </a:r>
          </a:p>
        </p:txBody>
      </p:sp>
      <p:sp>
        <p:nvSpPr>
          <p:cNvPr id="94211" name="내용 개체 틀 2">
            <a:extLst>
              <a:ext uri="{FF2B5EF4-FFF2-40B4-BE49-F238E27FC236}">
                <a16:creationId xmlns:a16="http://schemas.microsoft.com/office/drawing/2014/main" id="{AE99CD63-6C4E-9D4B-BD92-483EC13BF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3" y="1028700"/>
            <a:ext cx="9144000" cy="5572125"/>
          </a:xfrm>
        </p:spPr>
        <p:txBody>
          <a:bodyPr/>
          <a:lstStyle/>
          <a:p>
            <a:r>
              <a:rPr lang="en-US" altLang="ko-KR" sz="2400" dirty="0"/>
              <a:t>M:M </a:t>
            </a:r>
            <a:r>
              <a:rPr lang="ko-KR" altLang="en-US" sz="2400" dirty="0"/>
              <a:t>관계 해소 </a:t>
            </a:r>
            <a:r>
              <a:rPr lang="en-US" altLang="ko-KR" sz="2400" dirty="0"/>
              <a:t>- M:M </a:t>
            </a:r>
            <a:r>
              <a:rPr lang="ko-KR" altLang="en-US" sz="2400" dirty="0"/>
              <a:t>관계 해소</a:t>
            </a:r>
            <a:endParaRPr lang="en-US" altLang="ko-KR" sz="2400" dirty="0"/>
          </a:p>
          <a:p>
            <a:pPr lvl="2">
              <a:buFont typeface="Wingdings 2" pitchFamily="2" charset="2"/>
              <a:buNone/>
            </a:pPr>
            <a:endParaRPr lang="en-US" altLang="ko-KR" sz="1800" dirty="0"/>
          </a:p>
        </p:txBody>
      </p:sp>
      <p:pic>
        <p:nvPicPr>
          <p:cNvPr id="94212" name="Picture 2">
            <a:extLst>
              <a:ext uri="{FF2B5EF4-FFF2-40B4-BE49-F238E27FC236}">
                <a16:creationId xmlns:a16="http://schemas.microsoft.com/office/drawing/2014/main" id="{C4B26418-1B4D-0F4E-AAF1-5B44AABC1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6" y="1785938"/>
            <a:ext cx="8291990" cy="286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AB71F-C32E-CA46-8965-F4477E73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813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논리 데이터 모델 전개</a:t>
            </a:r>
          </a:p>
        </p:txBody>
      </p:sp>
      <p:sp>
        <p:nvSpPr>
          <p:cNvPr id="95235" name="내용 개체 틀 2">
            <a:extLst>
              <a:ext uri="{FF2B5EF4-FFF2-40B4-BE49-F238E27FC236}">
                <a16:creationId xmlns:a16="http://schemas.microsoft.com/office/drawing/2014/main" id="{0B6D245D-BC02-AE42-86E9-03C06CD1E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0125"/>
            <a:ext cx="9144000" cy="5572125"/>
          </a:xfrm>
        </p:spPr>
        <p:txBody>
          <a:bodyPr/>
          <a:lstStyle/>
          <a:p>
            <a:r>
              <a:rPr lang="en-US" altLang="ko-KR" sz="2400" dirty="0"/>
              <a:t>M:M </a:t>
            </a:r>
            <a:r>
              <a:rPr lang="ko-KR" altLang="en-US" sz="2400" dirty="0"/>
              <a:t>관계 해소 </a:t>
            </a:r>
            <a:r>
              <a:rPr lang="en-US" altLang="ko-KR" sz="2400" dirty="0"/>
              <a:t>-  </a:t>
            </a:r>
            <a:r>
              <a:rPr lang="ko-KR" altLang="en-US" sz="2400" dirty="0"/>
              <a:t>기본 방법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br>
              <a:rPr lang="en-US" altLang="ko-KR" sz="2400" dirty="0"/>
            </a:br>
            <a:endParaRPr lang="en-US" altLang="ko-KR" sz="2400" dirty="0"/>
          </a:p>
          <a:p>
            <a:r>
              <a:rPr lang="en-US" altLang="ko-KR" sz="2400" dirty="0"/>
              <a:t>M:M </a:t>
            </a:r>
            <a:r>
              <a:rPr lang="ko-KR" altLang="en-US" sz="2400" dirty="0"/>
              <a:t>관계 해소</a:t>
            </a:r>
            <a:endParaRPr lang="en-US" altLang="ko-KR" sz="2400" dirty="0"/>
          </a:p>
          <a:p>
            <a:pPr lvl="1">
              <a:buFont typeface="Verdana" panose="020B0604030504040204" pitchFamily="34" charset="0"/>
              <a:buNone/>
            </a:pPr>
            <a:r>
              <a:rPr lang="ko-KR" altLang="en-US" sz="2000" dirty="0"/>
              <a:t>새로 생성된 관계의 엔티티타입의 키 속성에 날짜를 추가</a:t>
            </a:r>
            <a:endParaRPr lang="en-US" altLang="ko-KR" sz="2000" dirty="0"/>
          </a:p>
          <a:p>
            <a:endParaRPr lang="en-US" altLang="ko-KR" sz="2400" dirty="0"/>
          </a:p>
          <a:p>
            <a:pPr lvl="2">
              <a:buFont typeface="Wingdings 2" pitchFamily="2" charset="2"/>
              <a:buNone/>
            </a:pPr>
            <a:endParaRPr lang="en-US" altLang="ko-KR" sz="1800" dirty="0"/>
          </a:p>
        </p:txBody>
      </p:sp>
      <p:pic>
        <p:nvPicPr>
          <p:cNvPr id="95236" name="Picture 2">
            <a:extLst>
              <a:ext uri="{FF2B5EF4-FFF2-40B4-BE49-F238E27FC236}">
                <a16:creationId xmlns:a16="http://schemas.microsoft.com/office/drawing/2014/main" id="{38AC8F41-8341-B449-9C67-7E6E30D95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014467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7" name="Picture 3">
            <a:extLst>
              <a:ext uri="{FF2B5EF4-FFF2-40B4-BE49-F238E27FC236}">
                <a16:creationId xmlns:a16="http://schemas.microsoft.com/office/drawing/2014/main" id="{ED9E58F1-83A9-9D47-9D51-8DCBF4DC4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" y="4571999"/>
            <a:ext cx="8932863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DD7BE-4B7A-5E48-B23A-46FAFF21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논리 데이터 모델 전개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E874D-0C0A-C54A-B22E-38FA25F90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41" y="980728"/>
            <a:ext cx="8816117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en-US" altLang="ko-KR" sz="2400" dirty="0"/>
              <a:t>M:M </a:t>
            </a:r>
            <a:r>
              <a:rPr lang="ko-KR" altLang="en-US" sz="2400" dirty="0"/>
              <a:t>관계 해소 </a:t>
            </a:r>
            <a:endParaRPr lang="en-US" altLang="ko-KR" sz="2400" dirty="0"/>
          </a:p>
          <a:p>
            <a:pPr lvl="1">
              <a:buFont typeface="Verdana" panose="020B0604030504040204" pitchFamily="34" charset="0"/>
              <a:buNone/>
              <a:defRPr/>
            </a:pPr>
            <a:r>
              <a:rPr lang="ko-KR" altLang="en-US" sz="2000" dirty="0">
                <a:cs typeface="+mn-cs"/>
              </a:rPr>
              <a:t>기존 </a:t>
            </a:r>
            <a:r>
              <a:rPr lang="ko-KR" altLang="en-US" sz="2000" dirty="0" err="1">
                <a:cs typeface="+mn-cs"/>
              </a:rPr>
              <a:t>엔티티타입에</a:t>
            </a:r>
            <a:r>
              <a:rPr lang="ko-KR" altLang="en-US" sz="2000" dirty="0">
                <a:cs typeface="+mn-cs"/>
              </a:rPr>
              <a:t> </a:t>
            </a:r>
            <a:r>
              <a:rPr lang="ko-KR" altLang="en-US" sz="2000" dirty="0" err="1">
                <a:cs typeface="+mn-cs"/>
              </a:rPr>
              <a:t>주식별자를</a:t>
            </a:r>
            <a:r>
              <a:rPr lang="ko-KR" altLang="en-US" sz="2000" dirty="0">
                <a:cs typeface="+mn-cs"/>
              </a:rPr>
              <a:t> 추가하여 통합</a:t>
            </a:r>
            <a:endParaRPr lang="en-US" altLang="ko-KR" sz="2000" dirty="0"/>
          </a:p>
          <a:p>
            <a:pPr lvl="2">
              <a:buFont typeface="Wingdings 2" pitchFamily="18" charset="2"/>
              <a:buNone/>
              <a:defRPr/>
            </a:pPr>
            <a:endParaRPr lang="en-US" altLang="ko-KR" sz="1800" dirty="0"/>
          </a:p>
        </p:txBody>
      </p:sp>
      <p:pic>
        <p:nvPicPr>
          <p:cNvPr id="96260" name="Picture 2">
            <a:extLst>
              <a:ext uri="{FF2B5EF4-FFF2-40B4-BE49-F238E27FC236}">
                <a16:creationId xmlns:a16="http://schemas.microsoft.com/office/drawing/2014/main" id="{71ABE61F-FD50-7E47-B7CD-60577759F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990030"/>
            <a:ext cx="8346403" cy="3815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D69BC-BC57-DE4D-97AB-D42C1CF3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논리 데이터 모델 전개</a:t>
            </a:r>
          </a:p>
        </p:txBody>
      </p:sp>
      <p:sp>
        <p:nvSpPr>
          <p:cNvPr id="97283" name="내용 개체 틀 2">
            <a:extLst>
              <a:ext uri="{FF2B5EF4-FFF2-40B4-BE49-F238E27FC236}">
                <a16:creationId xmlns:a16="http://schemas.microsoft.com/office/drawing/2014/main" id="{C435E3F9-ABF6-B047-AAB6-D6DD69F47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57" y="956832"/>
            <a:ext cx="9144000" cy="5572125"/>
          </a:xfrm>
        </p:spPr>
        <p:txBody>
          <a:bodyPr/>
          <a:lstStyle/>
          <a:p>
            <a:r>
              <a:rPr lang="en-US" altLang="ko-KR" sz="2400" dirty="0"/>
              <a:t>M:M </a:t>
            </a:r>
            <a:r>
              <a:rPr lang="ko-KR" altLang="en-US" sz="2400" dirty="0"/>
              <a:t>관계 해소 </a:t>
            </a:r>
            <a:endParaRPr lang="en-US" altLang="ko-KR" sz="2400" dirty="0"/>
          </a:p>
          <a:p>
            <a:pPr lvl="1">
              <a:buFont typeface="Verdana" panose="020B0604030504040204" pitchFamily="34" charset="0"/>
              <a:buNone/>
            </a:pPr>
            <a:r>
              <a:rPr lang="ko-KR" altLang="en-US" sz="2000" dirty="0"/>
              <a:t>부모 엔티티타입에 속성을 배열로 추가</a:t>
            </a:r>
            <a:endParaRPr lang="en-US" altLang="ko-KR" sz="2000" dirty="0"/>
          </a:p>
        </p:txBody>
      </p:sp>
      <p:pic>
        <p:nvPicPr>
          <p:cNvPr id="97284" name="Picture 2">
            <a:extLst>
              <a:ext uri="{FF2B5EF4-FFF2-40B4-BE49-F238E27FC236}">
                <a16:creationId xmlns:a16="http://schemas.microsoft.com/office/drawing/2014/main" id="{D5EC17FB-8D88-2844-A7AD-E95DA64B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6523062" cy="484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33500-9308-9448-A35B-826D8A55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논리 데이터 모델 전개</a:t>
            </a:r>
          </a:p>
        </p:txBody>
      </p:sp>
      <p:sp>
        <p:nvSpPr>
          <p:cNvPr id="98307" name="내용 개체 틀 2">
            <a:extLst>
              <a:ext uri="{FF2B5EF4-FFF2-40B4-BE49-F238E27FC236}">
                <a16:creationId xmlns:a16="http://schemas.microsoft.com/office/drawing/2014/main" id="{B94CBA95-938A-F94B-9DC6-29698644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776" y="980728"/>
            <a:ext cx="8604448" cy="5572125"/>
          </a:xfrm>
        </p:spPr>
        <p:txBody>
          <a:bodyPr/>
          <a:lstStyle/>
          <a:p>
            <a:r>
              <a:rPr lang="en-US" altLang="ko-KR" sz="2400" dirty="0"/>
              <a:t>M:M </a:t>
            </a:r>
            <a:r>
              <a:rPr lang="ko-KR" altLang="en-US" sz="2400" dirty="0"/>
              <a:t>관계 해소 </a:t>
            </a:r>
            <a:r>
              <a:rPr lang="en-US" altLang="ko-KR" sz="2400" dirty="0"/>
              <a:t>- </a:t>
            </a:r>
            <a:r>
              <a:rPr lang="ko-KR" altLang="en-US" sz="2400" dirty="0"/>
              <a:t>사례로 본 </a:t>
            </a:r>
            <a:r>
              <a:rPr lang="en-US" altLang="ko-KR" sz="2400" dirty="0"/>
              <a:t>M:M </a:t>
            </a:r>
            <a:r>
              <a:rPr lang="ko-KR" altLang="en-US" sz="2400" dirty="0"/>
              <a:t>관계 해소</a:t>
            </a:r>
            <a:endParaRPr lang="en-US" altLang="ko-KR" sz="2400" dirty="0"/>
          </a:p>
        </p:txBody>
      </p:sp>
      <p:pic>
        <p:nvPicPr>
          <p:cNvPr id="98308" name="Picture 2">
            <a:extLst>
              <a:ext uri="{FF2B5EF4-FFF2-40B4-BE49-F238E27FC236}">
                <a16:creationId xmlns:a16="http://schemas.microsoft.com/office/drawing/2014/main" id="{2F987C91-38A6-8245-B68F-CFA662776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499121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E777F-2B1F-4447-91BB-5B045256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5476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논리 데이터 모델 전개</a:t>
            </a:r>
          </a:p>
        </p:txBody>
      </p:sp>
      <p:sp>
        <p:nvSpPr>
          <p:cNvPr id="99331" name="내용 개체 틀 2">
            <a:extLst>
              <a:ext uri="{FF2B5EF4-FFF2-40B4-BE49-F238E27FC236}">
                <a16:creationId xmlns:a16="http://schemas.microsoft.com/office/drawing/2014/main" id="{4964EFBC-1A6D-FE40-9BBB-476277AEB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52736"/>
            <a:ext cx="9144000" cy="5572125"/>
          </a:xfrm>
        </p:spPr>
        <p:txBody>
          <a:bodyPr/>
          <a:lstStyle/>
          <a:p>
            <a:r>
              <a:rPr lang="en-US" altLang="ko-KR" sz="2400" dirty="0"/>
              <a:t>M:M </a:t>
            </a:r>
            <a:r>
              <a:rPr lang="ko-KR" altLang="en-US" sz="2400" dirty="0"/>
              <a:t>관계 해소 </a:t>
            </a:r>
            <a:r>
              <a:rPr lang="en-US" altLang="ko-KR" sz="2400" dirty="0"/>
              <a:t>- </a:t>
            </a:r>
            <a:r>
              <a:rPr lang="ko-KR" altLang="en-US" sz="2400" dirty="0"/>
              <a:t>사례로 본 </a:t>
            </a:r>
            <a:r>
              <a:rPr lang="en-US" altLang="ko-KR" sz="2400" dirty="0"/>
              <a:t>M:M </a:t>
            </a:r>
            <a:r>
              <a:rPr lang="ko-KR" altLang="en-US" sz="2400" dirty="0"/>
              <a:t>관계 해소 </a:t>
            </a:r>
            <a:r>
              <a:rPr lang="en-US" altLang="ko-KR" sz="2400" dirty="0"/>
              <a:t>(</a:t>
            </a:r>
            <a:r>
              <a:rPr lang="ko-KR" altLang="en-US" sz="2400" dirty="0"/>
              <a:t>해결방안</a:t>
            </a:r>
            <a:r>
              <a:rPr lang="en-US" altLang="ko-KR" sz="2400" dirty="0"/>
              <a:t>1)</a:t>
            </a:r>
          </a:p>
        </p:txBody>
      </p:sp>
      <p:pic>
        <p:nvPicPr>
          <p:cNvPr id="99332" name="Picture 2">
            <a:extLst>
              <a:ext uri="{FF2B5EF4-FFF2-40B4-BE49-F238E27FC236}">
                <a16:creationId xmlns:a16="http://schemas.microsoft.com/office/drawing/2014/main" id="{FC223100-FD44-5C45-BF6D-46DEEB23B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346462" cy="351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A61FE-9390-104A-ACBD-5A795835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논리 데이터 모델 전개</a:t>
            </a:r>
          </a:p>
        </p:txBody>
      </p:sp>
      <p:sp>
        <p:nvSpPr>
          <p:cNvPr id="100355" name="내용 개체 틀 2">
            <a:extLst>
              <a:ext uri="{FF2B5EF4-FFF2-40B4-BE49-F238E27FC236}">
                <a16:creationId xmlns:a16="http://schemas.microsoft.com/office/drawing/2014/main" id="{ADE108FE-28A9-4D46-9DCE-12C11E4C5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052736"/>
            <a:ext cx="8784976" cy="5572125"/>
          </a:xfrm>
        </p:spPr>
        <p:txBody>
          <a:bodyPr/>
          <a:lstStyle/>
          <a:p>
            <a:r>
              <a:rPr lang="en-US" altLang="ko-KR" sz="2400"/>
              <a:t>M:M </a:t>
            </a:r>
            <a:r>
              <a:rPr lang="ko-KR" altLang="en-US" sz="2400"/>
              <a:t>관계 해소 </a:t>
            </a:r>
            <a:r>
              <a:rPr lang="en-US" altLang="ko-KR" sz="2400"/>
              <a:t>- </a:t>
            </a:r>
            <a:r>
              <a:rPr lang="ko-KR" altLang="en-US" sz="2400"/>
              <a:t>사례로 본 </a:t>
            </a:r>
            <a:r>
              <a:rPr lang="en-US" altLang="ko-KR" sz="2400"/>
              <a:t>M:M </a:t>
            </a:r>
            <a:r>
              <a:rPr lang="ko-KR" altLang="en-US" sz="2400"/>
              <a:t>관계 해소 </a:t>
            </a:r>
            <a:r>
              <a:rPr lang="en-US" altLang="ko-KR" sz="2400"/>
              <a:t>(</a:t>
            </a:r>
            <a:r>
              <a:rPr lang="ko-KR" altLang="en-US" sz="2400"/>
              <a:t>해결방안</a:t>
            </a:r>
            <a:r>
              <a:rPr lang="en-US" altLang="ko-KR" sz="2400"/>
              <a:t>2)</a:t>
            </a:r>
          </a:p>
        </p:txBody>
      </p:sp>
      <p:pic>
        <p:nvPicPr>
          <p:cNvPr id="100356" name="Picture 2">
            <a:extLst>
              <a:ext uri="{FF2B5EF4-FFF2-40B4-BE49-F238E27FC236}">
                <a16:creationId xmlns:a16="http://schemas.microsoft.com/office/drawing/2014/main" id="{65C3007F-5823-CB44-AD18-756235E1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13620"/>
            <a:ext cx="5782587" cy="514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8968C-945C-6045-819E-A46889DD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논리 데이터 모델 전개</a:t>
            </a:r>
          </a:p>
        </p:txBody>
      </p:sp>
      <p:sp>
        <p:nvSpPr>
          <p:cNvPr id="101379" name="내용 개체 틀 2">
            <a:extLst>
              <a:ext uri="{FF2B5EF4-FFF2-40B4-BE49-F238E27FC236}">
                <a16:creationId xmlns:a16="http://schemas.microsoft.com/office/drawing/2014/main" id="{C5C19C7B-28C5-F644-94C1-192C37E29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08720"/>
            <a:ext cx="9144000" cy="5572125"/>
          </a:xfrm>
        </p:spPr>
        <p:txBody>
          <a:bodyPr/>
          <a:lstStyle/>
          <a:p>
            <a:r>
              <a:rPr lang="ko-KR" altLang="en-US" sz="2400" dirty="0"/>
              <a:t>순환구조 엔티티타입의 해결 </a:t>
            </a:r>
            <a:r>
              <a:rPr lang="en-US" altLang="ko-KR" sz="2400" dirty="0"/>
              <a:t>(BOM(Bill Of Material) </a:t>
            </a:r>
          </a:p>
        </p:txBody>
      </p:sp>
      <p:pic>
        <p:nvPicPr>
          <p:cNvPr id="101380" name="Picture 2">
            <a:extLst>
              <a:ext uri="{FF2B5EF4-FFF2-40B4-BE49-F238E27FC236}">
                <a16:creationId xmlns:a16="http://schemas.microsoft.com/office/drawing/2014/main" id="{60EE9FCD-60EB-2643-93CE-DA4E1B53E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421658" cy="4809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슬라이드 번호 개체 틀 5">
            <a:extLst>
              <a:ext uri="{FF2B5EF4-FFF2-40B4-BE49-F238E27FC236}">
                <a16:creationId xmlns:a16="http://schemas.microsoft.com/office/drawing/2014/main" id="{3189A646-0428-C245-8A45-C296B4E5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879EFC96-9CE0-3B4F-AF20-CF4F1C25182D}" type="slidenum">
              <a:rPr kumimoji="0" lang="ko-KR" altLang="en-US"/>
              <a:pPr eaLnBrk="1" hangingPunct="1"/>
              <a:t>9</a:t>
            </a:fld>
            <a:endParaRPr kumimoji="0" lang="en-US" altLang="ko-KR"/>
          </a:p>
        </p:txBody>
      </p:sp>
      <p:sp>
        <p:nvSpPr>
          <p:cNvPr id="18434" name="내용 개체 틀 4">
            <a:extLst>
              <a:ext uri="{FF2B5EF4-FFF2-40B4-BE49-F238E27FC236}">
                <a16:creationId xmlns:a16="http://schemas.microsoft.com/office/drawing/2014/main" id="{D7FB4694-664E-D04E-B873-1ADA9013A61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3529" y="2010941"/>
            <a:ext cx="8568952" cy="4472409"/>
          </a:xfrm>
        </p:spPr>
        <p:txBody>
          <a:bodyPr/>
          <a:lstStyle/>
          <a:p>
            <a:pPr marL="595313" indent="-514350" eaLnBrk="1" hangingPunct="1">
              <a:buFont typeface="Gill Sans MT" panose="020B0502020104020203" pitchFamily="34" charset="0"/>
              <a:buAutoNum type="arabicPeriod"/>
            </a:pPr>
            <a:r>
              <a:rPr lang="ko-KR" altLang="en-US" sz="2400" dirty="0"/>
              <a:t>데이터 모델링에서 발생하는 문제점 및 해결방안</a:t>
            </a:r>
            <a:endParaRPr lang="en-US" altLang="ko-KR" sz="2400" dirty="0"/>
          </a:p>
          <a:p>
            <a:pPr marL="595313" indent="-514350" eaLnBrk="1" hangingPunct="1">
              <a:buFont typeface="Gill Sans MT" panose="020B0502020104020203" pitchFamily="34" charset="0"/>
              <a:buAutoNum type="arabicPeriod"/>
            </a:pPr>
            <a:r>
              <a:rPr lang="ko-KR" altLang="en-US" sz="2400" dirty="0"/>
              <a:t>분석 단계와 개발 단계의 특징</a:t>
            </a:r>
            <a:endParaRPr lang="en-US" altLang="ko-KR" sz="2400" dirty="0"/>
          </a:p>
          <a:p>
            <a:pPr marL="595313" indent="-514350" eaLnBrk="1" hangingPunct="1">
              <a:buFont typeface="Gill Sans MT" panose="020B0502020104020203" pitchFamily="34" charset="0"/>
              <a:buAutoNum type="arabicPeriod"/>
            </a:pPr>
            <a:r>
              <a:rPr lang="ko-KR" altLang="en-US" sz="2400" dirty="0"/>
              <a:t>요구사항 분석은 어떻게</a:t>
            </a:r>
            <a:r>
              <a:rPr lang="en-US" altLang="ko-KR" sz="2400" dirty="0"/>
              <a:t>?</a:t>
            </a:r>
          </a:p>
          <a:p>
            <a:pPr marL="595313" indent="-514350" eaLnBrk="1" hangingPunct="1">
              <a:buFont typeface="Gill Sans MT" panose="020B0502020104020203" pitchFamily="34" charset="0"/>
              <a:buAutoNum type="arabicPeriod"/>
            </a:pPr>
            <a:r>
              <a:rPr lang="ko-KR" altLang="en-US" sz="2400" dirty="0"/>
              <a:t>요구사항 분석 실습 예제</a:t>
            </a:r>
            <a:endParaRPr lang="en-US" altLang="ko-KR" sz="2400" dirty="0"/>
          </a:p>
          <a:p>
            <a:pPr marL="595313" indent="-514350" eaLnBrk="1" hangingPunct="1">
              <a:buFont typeface="Gill Sans MT" panose="020B0502020104020203" pitchFamily="34" charset="0"/>
              <a:buAutoNum type="arabicPeriod"/>
            </a:pPr>
            <a:r>
              <a:rPr lang="ko-KR" altLang="en-US" sz="2400" dirty="0"/>
              <a:t>요구사항 실습</a:t>
            </a:r>
            <a:endParaRPr lang="en-US" altLang="ko-KR" sz="2400" dirty="0"/>
          </a:p>
          <a:p>
            <a:pPr marL="595313" indent="-514350" eaLnBrk="1" hangingPunct="1">
              <a:buFont typeface="Gill Sans MT" panose="020B0502020104020203" pitchFamily="34" charset="0"/>
              <a:buAutoNum type="arabicPeriod"/>
            </a:pPr>
            <a:r>
              <a:rPr lang="ko-KR" altLang="en-US" sz="2400" dirty="0"/>
              <a:t>요구사항 검증 및 관리</a:t>
            </a:r>
            <a:endParaRPr lang="en-US" altLang="ko-KR" sz="24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84B5FFC-762F-A242-9473-7CEC1FFDBB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04664"/>
            <a:ext cx="8229600" cy="7858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chap05. </a:t>
            </a:r>
            <a:r>
              <a:rPr lang="ko-KR" altLang="en-US" sz="36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요구사항 분석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0FA31-DE00-0A42-893D-48660CF0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9613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논리 데이터 모델 전개</a:t>
            </a:r>
          </a:p>
        </p:txBody>
      </p:sp>
      <p:sp>
        <p:nvSpPr>
          <p:cNvPr id="102403" name="내용 개체 틀 2">
            <a:extLst>
              <a:ext uri="{FF2B5EF4-FFF2-40B4-BE49-F238E27FC236}">
                <a16:creationId xmlns:a16="http://schemas.microsoft.com/office/drawing/2014/main" id="{39D11587-9AB7-0D41-854A-A67B621C7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60" y="908720"/>
            <a:ext cx="8892480" cy="5572125"/>
          </a:xfrm>
        </p:spPr>
        <p:txBody>
          <a:bodyPr/>
          <a:lstStyle/>
          <a:p>
            <a:r>
              <a:rPr lang="ko-KR" altLang="en-US" sz="2400" dirty="0"/>
              <a:t>순환구조 엔티티타입의 해결 </a:t>
            </a:r>
            <a:r>
              <a:rPr lang="en-US" altLang="ko-KR" sz="2400" dirty="0"/>
              <a:t>(BOM(Bill Of Material) </a:t>
            </a:r>
          </a:p>
        </p:txBody>
      </p:sp>
      <p:pic>
        <p:nvPicPr>
          <p:cNvPr id="102404" name="Picture 2">
            <a:extLst>
              <a:ext uri="{FF2B5EF4-FFF2-40B4-BE49-F238E27FC236}">
                <a16:creationId xmlns:a16="http://schemas.microsoft.com/office/drawing/2014/main" id="{B7584E38-B3A0-054F-959D-73ADF1712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1"/>
            <a:ext cx="7791558" cy="492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0CB22-1E3B-0844-9BAF-50A2B515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논리 데이터 모델 전개</a:t>
            </a:r>
          </a:p>
        </p:txBody>
      </p:sp>
      <p:sp>
        <p:nvSpPr>
          <p:cNvPr id="103427" name="내용 개체 틀 2">
            <a:extLst>
              <a:ext uri="{FF2B5EF4-FFF2-40B4-BE49-F238E27FC236}">
                <a16:creationId xmlns:a16="http://schemas.microsoft.com/office/drawing/2014/main" id="{71CB4488-1513-624E-9E93-C8CBFF0F9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6" y="980728"/>
            <a:ext cx="8786813" cy="5572125"/>
          </a:xfrm>
        </p:spPr>
        <p:txBody>
          <a:bodyPr/>
          <a:lstStyle/>
          <a:p>
            <a:r>
              <a:rPr lang="ko-KR" altLang="en-US" sz="2400" dirty="0"/>
              <a:t>삼진 이상의 관계 해결</a:t>
            </a:r>
            <a:endParaRPr lang="en-US" altLang="ko-KR" sz="2400" dirty="0"/>
          </a:p>
        </p:txBody>
      </p:sp>
      <p:pic>
        <p:nvPicPr>
          <p:cNvPr id="103428" name="Picture 2">
            <a:extLst>
              <a:ext uri="{FF2B5EF4-FFF2-40B4-BE49-F238E27FC236}">
                <a16:creationId xmlns:a16="http://schemas.microsoft.com/office/drawing/2014/main" id="{B9B96F17-586B-D94B-99E4-E36CC20DF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" y="1571625"/>
            <a:ext cx="8050179" cy="488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C06FB-7056-7743-9203-7E830B72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논리 데이터 모델 전개</a:t>
            </a:r>
          </a:p>
        </p:txBody>
      </p:sp>
      <p:sp>
        <p:nvSpPr>
          <p:cNvPr id="104451" name="내용 개체 틀 2">
            <a:extLst>
              <a:ext uri="{FF2B5EF4-FFF2-40B4-BE49-F238E27FC236}">
                <a16:creationId xmlns:a16="http://schemas.microsoft.com/office/drawing/2014/main" id="{0994DF17-BB91-DB48-ABD7-E660C4083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0728"/>
            <a:ext cx="8496944" cy="5572125"/>
          </a:xfrm>
        </p:spPr>
        <p:txBody>
          <a:bodyPr/>
          <a:lstStyle/>
          <a:p>
            <a:r>
              <a:rPr lang="ko-KR" altLang="en-US" sz="2400" dirty="0"/>
              <a:t>삼진 이상의 관계 해결</a:t>
            </a:r>
            <a:endParaRPr lang="en-US" altLang="ko-KR" sz="2400" dirty="0"/>
          </a:p>
        </p:txBody>
      </p:sp>
      <p:pic>
        <p:nvPicPr>
          <p:cNvPr id="104452" name="Picture 2">
            <a:extLst>
              <a:ext uri="{FF2B5EF4-FFF2-40B4-BE49-F238E27FC236}">
                <a16:creationId xmlns:a16="http://schemas.microsoft.com/office/drawing/2014/main" id="{800AADB4-944A-E04B-A66C-70F1D6486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6768752" cy="5213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75097-F4D0-4340-AB69-8006C8CE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논리 데이터 모델 전개</a:t>
            </a:r>
          </a:p>
        </p:txBody>
      </p:sp>
      <p:sp>
        <p:nvSpPr>
          <p:cNvPr id="105475" name="내용 개체 틀 2">
            <a:extLst>
              <a:ext uri="{FF2B5EF4-FFF2-40B4-BE49-F238E27FC236}">
                <a16:creationId xmlns:a16="http://schemas.microsoft.com/office/drawing/2014/main" id="{B66F478F-7010-6840-B511-2B92AFDD3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124744"/>
            <a:ext cx="8532440" cy="5572125"/>
          </a:xfrm>
        </p:spPr>
        <p:txBody>
          <a:bodyPr/>
          <a:lstStyle/>
          <a:p>
            <a:r>
              <a:rPr lang="ko-KR" altLang="en-US" sz="2400" dirty="0"/>
              <a:t>다중</a:t>
            </a:r>
            <a:r>
              <a:rPr lang="en-US" altLang="ko-KR" sz="2400" dirty="0"/>
              <a:t>(</a:t>
            </a:r>
            <a:r>
              <a:rPr lang="ko-KR" altLang="en-US" sz="2400" dirty="0"/>
              <a:t>다치 값</a:t>
            </a:r>
            <a:r>
              <a:rPr lang="en-US" altLang="ko-KR" sz="2400" dirty="0"/>
              <a:t>) </a:t>
            </a:r>
            <a:r>
              <a:rPr lang="ko-KR" altLang="en-US" sz="2400" dirty="0"/>
              <a:t>속성 해결</a:t>
            </a:r>
            <a:endParaRPr lang="en-US" altLang="ko-KR" sz="2400" dirty="0"/>
          </a:p>
        </p:txBody>
      </p:sp>
      <p:pic>
        <p:nvPicPr>
          <p:cNvPr id="105476" name="Picture 2">
            <a:extLst>
              <a:ext uri="{FF2B5EF4-FFF2-40B4-BE49-F238E27FC236}">
                <a16:creationId xmlns:a16="http://schemas.microsoft.com/office/drawing/2014/main" id="{3D85EF81-C16B-0B4C-9D8E-B92D633E0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38" y="1772816"/>
            <a:ext cx="845820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E9E82-F1E6-D94D-83F3-8BA061E65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52475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논리 데이터 모델 전개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1C87E-D728-3242-9142-959DF6A00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34" y="836712"/>
            <a:ext cx="8865332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슈퍼</a:t>
            </a:r>
            <a:r>
              <a:rPr lang="en-US" altLang="ko-KR" sz="2400" dirty="0"/>
              <a:t>-</a:t>
            </a:r>
            <a:r>
              <a:rPr lang="ko-KR" altLang="en-US" sz="2400" dirty="0"/>
              <a:t>서브 </a:t>
            </a:r>
            <a:r>
              <a:rPr lang="ko-KR" altLang="en-US" sz="2400" dirty="0" err="1"/>
              <a:t>엔티티타입</a:t>
            </a:r>
            <a:r>
              <a:rPr lang="ko-KR" altLang="en-US" sz="2400" dirty="0"/>
              <a:t> 해결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>
                <a:cs typeface="+mn-cs"/>
              </a:rPr>
              <a:t>슈퍼 </a:t>
            </a:r>
            <a:r>
              <a:rPr lang="ko-KR" altLang="en-US" sz="2000" dirty="0" err="1">
                <a:cs typeface="+mn-cs"/>
              </a:rPr>
              <a:t>엔티티타입을</a:t>
            </a:r>
            <a:r>
              <a:rPr lang="ko-KR" altLang="en-US" sz="2000" dirty="0">
                <a:cs typeface="+mn-cs"/>
              </a:rPr>
              <a:t> 기준으로 통합</a:t>
            </a:r>
            <a:endParaRPr lang="en-US" altLang="ko-KR" sz="2000" dirty="0"/>
          </a:p>
        </p:txBody>
      </p:sp>
      <p:pic>
        <p:nvPicPr>
          <p:cNvPr id="106500" name="Picture 2">
            <a:extLst>
              <a:ext uri="{FF2B5EF4-FFF2-40B4-BE49-F238E27FC236}">
                <a16:creationId xmlns:a16="http://schemas.microsoft.com/office/drawing/2014/main" id="{AA7A8587-BAC7-F647-937A-8DD600C36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6264696" cy="508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77B1E-66B6-8647-955E-529BFC72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논리 데이터 모델 전개</a:t>
            </a:r>
          </a:p>
        </p:txBody>
      </p:sp>
      <p:sp>
        <p:nvSpPr>
          <p:cNvPr id="107523" name="내용 개체 틀 2">
            <a:extLst>
              <a:ext uri="{FF2B5EF4-FFF2-40B4-BE49-F238E27FC236}">
                <a16:creationId xmlns:a16="http://schemas.microsoft.com/office/drawing/2014/main" id="{95352D42-64F5-EC4D-A3E3-AADB4DC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908720"/>
            <a:ext cx="8424936" cy="5572125"/>
          </a:xfrm>
        </p:spPr>
        <p:txBody>
          <a:bodyPr/>
          <a:lstStyle/>
          <a:p>
            <a:r>
              <a:rPr lang="ko-KR" altLang="en-US" sz="2400" dirty="0"/>
              <a:t>슈퍼</a:t>
            </a:r>
            <a:r>
              <a:rPr lang="en-US" altLang="ko-KR" sz="2400" dirty="0"/>
              <a:t>-</a:t>
            </a:r>
            <a:r>
              <a:rPr lang="ko-KR" altLang="en-US" sz="2400" dirty="0"/>
              <a:t>서브 </a:t>
            </a:r>
            <a:r>
              <a:rPr lang="ko-KR" altLang="en-US" sz="2400" dirty="0" err="1"/>
              <a:t>엔티티타입</a:t>
            </a:r>
            <a:r>
              <a:rPr lang="ko-KR" altLang="en-US" sz="2400" dirty="0"/>
              <a:t> 해결</a:t>
            </a:r>
            <a:endParaRPr lang="en-US" altLang="ko-KR" sz="2400" dirty="0"/>
          </a:p>
          <a:p>
            <a:pPr lvl="1"/>
            <a:r>
              <a:rPr lang="ko-KR" altLang="en-US" sz="2000" dirty="0"/>
              <a:t>서브 엔티티타입을 기준으로 통합</a:t>
            </a:r>
            <a:endParaRPr lang="en-US" altLang="ko-KR" sz="2000" dirty="0"/>
          </a:p>
        </p:txBody>
      </p:sp>
      <p:pic>
        <p:nvPicPr>
          <p:cNvPr id="107524" name="Picture 2">
            <a:extLst>
              <a:ext uri="{FF2B5EF4-FFF2-40B4-BE49-F238E27FC236}">
                <a16:creationId xmlns:a16="http://schemas.microsoft.com/office/drawing/2014/main" id="{7F0D3F81-F86F-FF49-AFEE-2DB137E2B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62173"/>
            <a:ext cx="8475750" cy="463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17E70-D474-5F4C-B578-88210B9D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54050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논리 데이터 모델 전개</a:t>
            </a:r>
          </a:p>
        </p:txBody>
      </p:sp>
      <p:sp>
        <p:nvSpPr>
          <p:cNvPr id="108547" name="내용 개체 틀 2">
            <a:extLst>
              <a:ext uri="{FF2B5EF4-FFF2-40B4-BE49-F238E27FC236}">
                <a16:creationId xmlns:a16="http://schemas.microsoft.com/office/drawing/2014/main" id="{42755C42-1B0C-9E45-9E70-5E8E85435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70" y="980728"/>
            <a:ext cx="8892480" cy="5572125"/>
          </a:xfrm>
        </p:spPr>
        <p:txBody>
          <a:bodyPr/>
          <a:lstStyle/>
          <a:p>
            <a:r>
              <a:rPr lang="ko-KR" altLang="en-US" sz="2400" dirty="0"/>
              <a:t>슈퍼</a:t>
            </a:r>
            <a:r>
              <a:rPr lang="en-US" altLang="ko-KR" sz="2400" dirty="0"/>
              <a:t>-</a:t>
            </a:r>
            <a:r>
              <a:rPr lang="ko-KR" altLang="en-US" sz="2400" dirty="0"/>
              <a:t>서브 </a:t>
            </a:r>
            <a:r>
              <a:rPr lang="ko-KR" altLang="en-US" sz="2400" dirty="0" err="1"/>
              <a:t>엔티티타입</a:t>
            </a:r>
            <a:r>
              <a:rPr lang="ko-KR" altLang="en-US" sz="2400" dirty="0"/>
              <a:t> 해결</a:t>
            </a:r>
            <a:endParaRPr lang="en-US" altLang="ko-KR" sz="2400" dirty="0"/>
          </a:p>
          <a:p>
            <a:pPr lvl="1"/>
            <a:r>
              <a:rPr lang="ko-KR" altLang="en-US" sz="2000" dirty="0"/>
              <a:t>슈퍼</a:t>
            </a:r>
            <a:r>
              <a:rPr lang="en-US" altLang="ko-KR" sz="2000" dirty="0"/>
              <a:t>-</a:t>
            </a:r>
            <a:r>
              <a:rPr lang="ko-KR" altLang="en-US" sz="2000" dirty="0"/>
              <a:t>서브 엔티티타입을 각각 분리하는 방법</a:t>
            </a:r>
            <a:endParaRPr lang="en-US" altLang="ko-KR" sz="2000" dirty="0"/>
          </a:p>
        </p:txBody>
      </p:sp>
      <p:pic>
        <p:nvPicPr>
          <p:cNvPr id="108548" name="Picture 2">
            <a:extLst>
              <a:ext uri="{FF2B5EF4-FFF2-40B4-BE49-F238E27FC236}">
                <a16:creationId xmlns:a16="http://schemas.microsoft.com/office/drawing/2014/main" id="{C7745135-C496-B740-B63F-AB4470FB8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618811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65967-D430-EA4C-BA39-2F33B29E8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논리 데이터 모델 전개</a:t>
            </a:r>
          </a:p>
        </p:txBody>
      </p:sp>
      <p:sp>
        <p:nvSpPr>
          <p:cNvPr id="109571" name="내용 개체 틀 2">
            <a:extLst>
              <a:ext uri="{FF2B5EF4-FFF2-40B4-BE49-F238E27FC236}">
                <a16:creationId xmlns:a16="http://schemas.microsoft.com/office/drawing/2014/main" id="{BC4402A6-F680-4249-8266-1C75906FE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00125"/>
            <a:ext cx="8892480" cy="5572125"/>
          </a:xfrm>
        </p:spPr>
        <p:txBody>
          <a:bodyPr/>
          <a:lstStyle/>
          <a:p>
            <a:r>
              <a:rPr lang="ko-KR" altLang="en-US" sz="2400" dirty="0"/>
              <a:t>이력관리 </a:t>
            </a:r>
            <a:r>
              <a:rPr lang="ko-KR" altLang="en-US" sz="2400" dirty="0" err="1"/>
              <a:t>엔티티타입</a:t>
            </a:r>
            <a:endParaRPr lang="en-US" altLang="ko-KR" sz="2400" dirty="0"/>
          </a:p>
        </p:txBody>
      </p:sp>
      <p:pic>
        <p:nvPicPr>
          <p:cNvPr id="109572" name="Picture 2">
            <a:extLst>
              <a:ext uri="{FF2B5EF4-FFF2-40B4-BE49-F238E27FC236}">
                <a16:creationId xmlns:a16="http://schemas.microsoft.com/office/drawing/2014/main" id="{1ED71A25-9DBB-DD49-BBF8-C97E398A1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118119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E797C-04D7-B64C-8995-270702B0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논리 데이터 모델 전개</a:t>
            </a:r>
          </a:p>
        </p:txBody>
      </p:sp>
      <p:sp>
        <p:nvSpPr>
          <p:cNvPr id="110595" name="내용 개체 틀 2">
            <a:extLst>
              <a:ext uri="{FF2B5EF4-FFF2-40B4-BE49-F238E27FC236}">
                <a16:creationId xmlns:a16="http://schemas.microsoft.com/office/drawing/2014/main" id="{D8A80246-2BA7-EF49-8888-56A5FC6E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776" y="1054100"/>
            <a:ext cx="8604448" cy="5572125"/>
          </a:xfrm>
        </p:spPr>
        <p:txBody>
          <a:bodyPr/>
          <a:lstStyle/>
          <a:p>
            <a:r>
              <a:rPr lang="ko-KR" altLang="en-US" sz="2400" dirty="0"/>
              <a:t>이력관리 </a:t>
            </a:r>
            <a:r>
              <a:rPr lang="ko-KR" altLang="en-US" sz="2400" dirty="0" err="1"/>
              <a:t>엔티티타입</a:t>
            </a:r>
            <a:endParaRPr lang="en-US" altLang="ko-KR" sz="2400" dirty="0"/>
          </a:p>
        </p:txBody>
      </p:sp>
      <p:pic>
        <p:nvPicPr>
          <p:cNvPr id="110596" name="Picture 2">
            <a:extLst>
              <a:ext uri="{FF2B5EF4-FFF2-40B4-BE49-F238E27FC236}">
                <a16:creationId xmlns:a16="http://schemas.microsoft.com/office/drawing/2014/main" id="{7765F6D0-510A-1241-91F3-838F89171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560840" cy="5203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22B78-6C46-C947-B6FF-995388F7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논리 데이터 모델 전개</a:t>
            </a:r>
          </a:p>
        </p:txBody>
      </p:sp>
      <p:sp>
        <p:nvSpPr>
          <p:cNvPr id="111619" name="내용 개체 틀 2">
            <a:extLst>
              <a:ext uri="{FF2B5EF4-FFF2-40B4-BE49-F238E27FC236}">
                <a16:creationId xmlns:a16="http://schemas.microsoft.com/office/drawing/2014/main" id="{1A23ABE0-6E48-5E47-9604-EDD0ACA2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0728"/>
            <a:ext cx="8999984" cy="5572125"/>
          </a:xfrm>
        </p:spPr>
        <p:txBody>
          <a:bodyPr/>
          <a:lstStyle/>
          <a:p>
            <a:r>
              <a:rPr lang="ko-KR" altLang="en-US" sz="2400" dirty="0"/>
              <a:t>이력관리 </a:t>
            </a:r>
            <a:r>
              <a:rPr lang="ko-KR" altLang="en-US" sz="2400" dirty="0" err="1"/>
              <a:t>엔티티타입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완성된 </a:t>
            </a:r>
            <a:r>
              <a:rPr lang="en-US" altLang="ko-KR" sz="2400" dirty="0"/>
              <a:t>ERD</a:t>
            </a:r>
          </a:p>
        </p:txBody>
      </p:sp>
      <p:pic>
        <p:nvPicPr>
          <p:cNvPr id="111620" name="Picture 2">
            <a:extLst>
              <a:ext uri="{FF2B5EF4-FFF2-40B4-BE49-F238E27FC236}">
                <a16:creationId xmlns:a16="http://schemas.microsoft.com/office/drawing/2014/main" id="{C1DA8CF1-B65B-3241-BD6C-BB7A5492E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" y="1556792"/>
            <a:ext cx="8448937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</TotalTime>
  <Words>4314</Words>
  <Application>Microsoft Macintosh PowerPoint</Application>
  <PresentationFormat>화면 슬라이드 쇼(4:3)</PresentationFormat>
  <Paragraphs>1007</Paragraphs>
  <Slides>163</Slides>
  <Notes>107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163</vt:i4>
      </vt:variant>
    </vt:vector>
  </HeadingPairs>
  <TitlesOfParts>
    <vt:vector size="173" baseType="lpstr">
      <vt:lpstr>굴림</vt:lpstr>
      <vt:lpstr>맑은 고딕</vt:lpstr>
      <vt:lpstr>시스템 서체</vt:lpstr>
      <vt:lpstr>HY엽서L</vt:lpstr>
      <vt:lpstr>Gill Sans MT</vt:lpstr>
      <vt:lpstr>Lucida Sans Unicode</vt:lpstr>
      <vt:lpstr>Verdana</vt:lpstr>
      <vt:lpstr>Wingdings 2</vt:lpstr>
      <vt:lpstr>Wingdings 3</vt:lpstr>
      <vt:lpstr>디자인 사용자 지정</vt:lpstr>
      <vt:lpstr>chap04. 데이터베이스 설계</vt:lpstr>
      <vt:lpstr>1. 데이터베이스 세계</vt:lpstr>
      <vt:lpstr>2. 데이터베이스 생명주기</vt:lpstr>
      <vt:lpstr>2. 데이터베이스 생명주기</vt:lpstr>
      <vt:lpstr>2. 데이터베이스 생명주기</vt:lpstr>
      <vt:lpstr>2. 데이터베이스 생명주기</vt:lpstr>
      <vt:lpstr>2. 데이터베이스 생명주기</vt:lpstr>
      <vt:lpstr>데이터베이스 설계 정리</vt:lpstr>
      <vt:lpstr>chap05. 요구사항 분석</vt:lpstr>
      <vt:lpstr>1. 데이터모델링에서 발생하는 문제점</vt:lpstr>
      <vt:lpstr>1. 데이터모델링의 문제점 해결방안</vt:lpstr>
      <vt:lpstr>2. 분석 단계와 개발의 특징</vt:lpstr>
      <vt:lpstr>3. 요구사항 분석은 어떻게?</vt:lpstr>
      <vt:lpstr>3. 요구사항 분석은 어떻게?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Chap06. 개념적 설계</vt:lpstr>
      <vt:lpstr>1. 데이터 모델링 개념</vt:lpstr>
      <vt:lpstr>1. 데이터 모델링 개념</vt:lpstr>
      <vt:lpstr>2. 개념 데이터 모델링</vt:lpstr>
      <vt:lpstr>2. 개념 데이터 모델링</vt:lpstr>
      <vt:lpstr>2. 개념 데이터 모델링</vt:lpstr>
      <vt:lpstr>2. 개념 데이터 모델링</vt:lpstr>
      <vt:lpstr>2. 개념 데이터 모델링</vt:lpstr>
      <vt:lpstr>2. 개념 데이터 모델링</vt:lpstr>
      <vt:lpstr>2. 개념 데이터 모델링</vt:lpstr>
      <vt:lpstr>2. 개념 데이터 모델링</vt:lpstr>
      <vt:lpstr>2. 개념 데이터 모델링</vt:lpstr>
      <vt:lpstr>2. 개념 데이터 모델링</vt:lpstr>
      <vt:lpstr>3. 엔티티</vt:lpstr>
      <vt:lpstr>3. 엔티티</vt:lpstr>
      <vt:lpstr>3. 엔티티</vt:lpstr>
      <vt:lpstr>3. 엔티티</vt:lpstr>
      <vt:lpstr>3. 엔티티</vt:lpstr>
      <vt:lpstr>3. 엔티티</vt:lpstr>
      <vt:lpstr>3. 엔티티</vt:lpstr>
      <vt:lpstr>3. 엔티티</vt:lpstr>
      <vt:lpstr>3. 엔티티</vt:lpstr>
      <vt:lpstr>3. 엔티티</vt:lpstr>
      <vt:lpstr>3. 엔티티</vt:lpstr>
      <vt:lpstr>3. 엔티티</vt:lpstr>
      <vt:lpstr>3. 엔티티</vt:lpstr>
      <vt:lpstr>3. 엔티티</vt:lpstr>
      <vt:lpstr>3. 엔티티</vt:lpstr>
      <vt:lpstr>3. 엔티티</vt:lpstr>
      <vt:lpstr>3. 엔티티</vt:lpstr>
      <vt:lpstr>3. 엔티티</vt:lpstr>
      <vt:lpstr>3. 엔티티</vt:lpstr>
      <vt:lpstr>3. 엔티티</vt:lpstr>
      <vt:lpstr>3. 엔티티</vt:lpstr>
      <vt:lpstr>3. 엔티티</vt:lpstr>
      <vt:lpstr>3. 엔티티</vt:lpstr>
      <vt:lpstr>3. 엔티티</vt:lpstr>
      <vt:lpstr>4. 식별자 (Identifier)</vt:lpstr>
      <vt:lpstr>4. 식별자 (Identifier)</vt:lpstr>
      <vt:lpstr>4. 식별자 (Identifier)</vt:lpstr>
      <vt:lpstr>4. 식별자 (Identifier)</vt:lpstr>
      <vt:lpstr>4. 식별자 (Identifier)</vt:lpstr>
      <vt:lpstr>5. 도메인</vt:lpstr>
      <vt:lpstr>5. 도메인</vt:lpstr>
      <vt:lpstr>5. 도메인</vt:lpstr>
      <vt:lpstr>6. 자료사전 (Data Dictionary)</vt:lpstr>
      <vt:lpstr>6. 자료사전 (Data Dictionary)</vt:lpstr>
      <vt:lpstr>7. ERD 검증</vt:lpstr>
      <vt:lpstr>7. ERD 검증</vt:lpstr>
      <vt:lpstr>Chap09. 논리적 설계</vt:lpstr>
      <vt:lpstr>1. 데이터베이스 모델</vt:lpstr>
      <vt:lpstr>1. 데이터베이스 모델</vt:lpstr>
      <vt:lpstr>1. 데이터베이스 모델</vt:lpstr>
      <vt:lpstr>1. 데이터베이스 모델</vt:lpstr>
      <vt:lpstr>2. 논리 데이터 모델 전개</vt:lpstr>
      <vt:lpstr>2. 논리 데이터 모델 전개</vt:lpstr>
      <vt:lpstr>2. 논리 데이터 모델 전개</vt:lpstr>
      <vt:lpstr>2. 논리 데이터 모델 전개</vt:lpstr>
      <vt:lpstr>2. 논리 데이터 모델 전개</vt:lpstr>
      <vt:lpstr>2. 논리 데이터 모델 전개</vt:lpstr>
      <vt:lpstr>2. 논리 데이터 모델 전개</vt:lpstr>
      <vt:lpstr>2. 논리 데이터 모델 전개</vt:lpstr>
      <vt:lpstr>2. 논리 데이터 모델 전개</vt:lpstr>
      <vt:lpstr>2. 논리 데이터 모델 전개</vt:lpstr>
      <vt:lpstr>2. 논리 데이터 모델 전개</vt:lpstr>
      <vt:lpstr>2. 논리 데이터 모델 전개</vt:lpstr>
      <vt:lpstr>2. 논리 데이터 모델 전개</vt:lpstr>
      <vt:lpstr>2. 논리 데이터 모델 전개</vt:lpstr>
      <vt:lpstr>2. 논리 데이터 모델 전개</vt:lpstr>
      <vt:lpstr>2. 논리 데이터 모델 전개</vt:lpstr>
      <vt:lpstr>2. 논리 데이터 모델 전개</vt:lpstr>
      <vt:lpstr>2. 논리 데이터 모델 전개</vt:lpstr>
      <vt:lpstr>2. 논리 데이터 모델 전개</vt:lpstr>
      <vt:lpstr>2. 논리 데이터 모델 전개</vt:lpstr>
      <vt:lpstr>2. 논리 데이터 모델 전개</vt:lpstr>
      <vt:lpstr>2. 논리 데이터 모델 전개</vt:lpstr>
      <vt:lpstr>2. 논리 데이터 모델 전개</vt:lpstr>
      <vt:lpstr>2. 논리 데이터 모델 전개</vt:lpstr>
      <vt:lpstr>3. 데이터 무결성</vt:lpstr>
      <vt:lpstr>3. 데이터 무결성</vt:lpstr>
      <vt:lpstr>3. 데이터 무결성</vt:lpstr>
      <vt:lpstr>3. 데이터 무결성</vt:lpstr>
      <vt:lpstr>3. 데이터 무결성</vt:lpstr>
      <vt:lpstr>3. 데이터 무결성</vt:lpstr>
      <vt:lpstr>3. 데이터 무결성</vt:lpstr>
      <vt:lpstr>3. 데이터 무결성</vt:lpstr>
      <vt:lpstr>3. 데이터 무결성</vt:lpstr>
      <vt:lpstr>3. 데이터 무결성</vt:lpstr>
      <vt:lpstr>3. 데이터 무결성</vt:lpstr>
      <vt:lpstr>3. 데이터 무결성</vt:lpstr>
      <vt:lpstr>4. 정규화 (Normalization)</vt:lpstr>
      <vt:lpstr>4. 정규화 (Normalization)</vt:lpstr>
      <vt:lpstr>4. 정규화 (Normalization)</vt:lpstr>
      <vt:lpstr>4. 정규화 (Normalization)</vt:lpstr>
      <vt:lpstr>4. 정규화 (Normalization)</vt:lpstr>
      <vt:lpstr>4. 정규화 (Normalization)</vt:lpstr>
      <vt:lpstr>4. 정규화 (Normalization)</vt:lpstr>
      <vt:lpstr>4. 정규화 (Normalization)</vt:lpstr>
      <vt:lpstr>4. 정규화 (Normalization)</vt:lpstr>
      <vt:lpstr>4. 정규화 (Normalization)</vt:lpstr>
      <vt:lpstr>4. 정규화 (Normalization)</vt:lpstr>
      <vt:lpstr>4. 정규화 (Normalization)</vt:lpstr>
      <vt:lpstr>4. 정규화 (Normalization)</vt:lpstr>
      <vt:lpstr>4. 정규화 (Normalization)</vt:lpstr>
      <vt:lpstr>4. 정규화 (Normalization)</vt:lpstr>
      <vt:lpstr>4. 정규화 (Normalization)</vt:lpstr>
      <vt:lpstr>4. 정규화 (Normalization)</vt:lpstr>
      <vt:lpstr>4. 정규화 (Normalization)</vt:lpstr>
      <vt:lpstr>4. 정규화 (Normalization)</vt:lpstr>
      <vt:lpstr>4. 정규화 (Normalization)</vt:lpstr>
      <vt:lpstr>4. 정규화 (Normalization)</vt:lpstr>
      <vt:lpstr>4. 정규화 (Normalization)</vt:lpstr>
      <vt:lpstr>4. 정규화 (Normalization)</vt:lpstr>
      <vt:lpstr>4. 정규화 (Normalization)</vt:lpstr>
      <vt:lpstr>5. 데이터 모델의 통합</vt:lpstr>
      <vt:lpstr>5. 데이터 모델의 통합</vt:lpstr>
      <vt:lpstr>5. 데이터 모델의 통합</vt:lpstr>
      <vt:lpstr>5. 데이터 모델의 통합</vt:lpstr>
      <vt:lpstr>5. 데이터 모델의 통합</vt:lpstr>
      <vt:lpstr>5. 데이터 모델의 통합</vt:lpstr>
      <vt:lpstr>5. 데이터 모델의 통합</vt:lpstr>
      <vt:lpstr>5. 데이터 모델의 통합</vt:lpstr>
      <vt:lpstr>5. 데이터 모델의 통합</vt:lpstr>
      <vt:lpstr>5. 데이터 모델의 통합</vt:lpstr>
      <vt:lpstr>6. ERD를 테이블로 변환하기 실습</vt:lpstr>
      <vt:lpstr>Chap10. 성능을 고려한 데이터베이스 설계</vt:lpstr>
      <vt:lpstr>1. 성능 향상을 위한 테이블 구조 재정의</vt:lpstr>
      <vt:lpstr>2. 중복 데이터 추가한 테이블 구조 재정의</vt:lpstr>
      <vt:lpstr>2. 중복 데이터 추가한 테이블 구조 재정의</vt:lpstr>
      <vt:lpstr>2. 중복 데이터 추가한 테이블 구조 재정의</vt:lpstr>
      <vt:lpstr>2. 중복 데이터 추가한 테이블 구조 재정의</vt:lpstr>
      <vt:lpstr>2. 중복 데이터 추가한 테이블 구조 재정의</vt:lpstr>
      <vt:lpstr>2. 중복 데이터 추가한 테이블 구조 재정의</vt:lpstr>
      <vt:lpstr>2. 중복 데이터 추가한 테이블 구조 재정의</vt:lpstr>
      <vt:lpstr>2. 중복 데이터 추가한 테이블 구조 재정의</vt:lpstr>
      <vt:lpstr>2. 중복 데이터 추가한 테이블 구조 재정의</vt:lpstr>
      <vt:lpstr>3. 집계 테이블 추가한 테이블 구조 재정의</vt:lpstr>
      <vt:lpstr>3. 집계 테이블 추가한 테이블 구조 재정의</vt:lpstr>
      <vt:lpstr>3. 집계 테이블 추가한 테이블 구조 재정의</vt:lpstr>
      <vt:lpstr>4. 성능을 고려한 ERD의 재조정 실습</vt:lpstr>
    </vt:vector>
  </TitlesOfParts>
  <Company>SDS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데이터베이스란 무엇인가?</dc:title>
  <dc:creator>우청자</dc:creator>
  <cp:lastModifiedBy>Microsoft Office 사용자</cp:lastModifiedBy>
  <cp:revision>80</cp:revision>
  <dcterms:created xsi:type="dcterms:W3CDTF">2009-11-09T22:34:04Z</dcterms:created>
  <dcterms:modified xsi:type="dcterms:W3CDTF">2019-06-03T09:35:14Z</dcterms:modified>
</cp:coreProperties>
</file>