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907" r:id="rId2"/>
  </p:sldMasterIdLst>
  <p:notesMasterIdLst>
    <p:notesMasterId r:id="rId28"/>
  </p:notesMasterIdLst>
  <p:sldIdLst>
    <p:sldId id="256" r:id="rId3"/>
    <p:sldId id="257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1006" autoAdjust="0"/>
  </p:normalViewPr>
  <p:slideViewPr>
    <p:cSldViewPr>
      <p:cViewPr varScale="1">
        <p:scale>
          <a:sx n="103" d="100"/>
          <a:sy n="103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BE72AD-FDF6-EC49-A169-FD80862ADA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34ECE-F4DB-A04F-9917-CCFE017B87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62E21C-A94C-3542-B8E4-57A3534D531F}" type="datetimeFigureOut">
              <a:rPr lang="ko-KR" altLang="en-US"/>
              <a:pPr>
                <a:defRPr/>
              </a:pPr>
              <a:t>2019. 6. 3.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505BF3-0171-F04E-9114-C06958C99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689C56F-B029-FB41-B1E1-6C44B611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4B66C-953E-374C-A5F5-7283AD0B9F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9FCB4-D65D-ED44-AF4D-3A5E37F0B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0047236A-CF83-B04E-A6AE-CC5F9BE9652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155EBFCB-9F39-6A4C-926F-E6547AD18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5CAD4A4D-C72D-F34A-9D79-DF47ED1E68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DAD8-B987-E54B-8938-59F58531E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336E039-8248-734F-98CD-7180CAF6B620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DCAFFA52-1F99-3642-9901-7D6A270E65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F794C82E-56CF-C749-92B4-1AE1040DA7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35B7F-EE58-114B-AE84-72DC971E9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2BB24F6-ADAD-AD4B-87EB-045241B8C87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22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A232DCF1-A369-7844-8385-D8EFF8C16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F4CB5586-0132-E54F-ADF3-5E45991AA9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C3741-D1A9-E346-94E4-E2D7E955A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FDECD3B-4FA0-0C4D-A054-4B23CF82D50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23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id="{C8781EB6-63FA-2644-B8C9-434A5B040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id="{BC3F29ED-15FD-F546-A92E-E325E77DB7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90D99-E543-0C47-9A4A-C9FACCE02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CA31F55-E31F-FE43-A6F1-D2E35C59AA2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DBAE8B0F-B04F-D04C-8D74-C8FBC7192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8A830DEF-75B9-1C46-BA98-EC334B090A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EDEB5-D6B4-CF49-80AE-C1FD1AC79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926458A-1D22-1F4F-9D32-3071A69FB2D2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A4F1A2D3-E86B-3248-BE24-BA763854D0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D44F8D10-7F8E-B543-8F26-DC676EDD9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C8F02-0863-AC47-B117-3BAE4CC48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AEC5E8D-5613-184C-A6AC-A18645C58F77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14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9553CE96-F9DD-6640-B723-0481BD55D2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7BF8CAC4-A243-D045-AE21-E3353ABE2F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DBAD4F-16F7-BD48-98E3-9D0C1BBD5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298190FE-211C-BD4D-9576-590640272AF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15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03D3C577-E6A5-6449-AC82-7A02CEE946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76231DED-EDB4-2B49-80C2-5ADD4FA7A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AC5AA-E1DD-A54F-BC04-AFD78FD0D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FBAE4977-662F-F74E-AF1C-E90E640C4816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16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DC3FB299-59BD-C849-A766-B036FD35E8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642E881B-6502-CE45-81F6-A3BA34ABE3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C97AE-11CC-DA4E-B5FB-B270B3CD9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687B06A-969F-1B42-A5D0-4A7C24D33AD3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17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>
            <a:extLst>
              <a:ext uri="{FF2B5EF4-FFF2-40B4-BE49-F238E27FC236}">
                <a16:creationId xmlns:a16="http://schemas.microsoft.com/office/drawing/2014/main" id="{18574ABA-5272-8F4B-A974-EF3AD54E4A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>
            <a:extLst>
              <a:ext uri="{FF2B5EF4-FFF2-40B4-BE49-F238E27FC236}">
                <a16:creationId xmlns:a16="http://schemas.microsoft.com/office/drawing/2014/main" id="{BE7C826D-3A19-284D-AF28-0283628CDB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B0E4D-E23B-9A4A-8069-B1381E40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E05E709-48BD-8446-8362-636DDF83DC3A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18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829A1D1A-3CAF-F548-8FC8-AD260650EE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0553E397-BB8E-F44F-BD15-8E518780D3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58CA7-A6B8-6A4A-8B04-CE9DF46EE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1B1B160-615C-054A-84E1-C8921170B6FB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19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39A4A1E4-E17F-A34B-B2E5-A14129198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15FD1DAB-C95F-C54B-9537-8F9B30497D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6407C-F90E-B741-8D6D-B244AF6A4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DDC3F33-415A-BA47-AF9D-7216672E11FC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20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F82B15B0-E77D-2D48-B04A-32DD04378A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6DABB12B-D32E-7142-96D2-A7F0E7962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D194C-4488-A545-91CF-D637FEB9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AC76EB65-C2F3-384A-94D0-567B5F8E1E1E}" type="slidenum">
              <a:rPr kumimoji="0"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21</a:t>
            </a:fld>
            <a:endParaRPr kumimoji="0"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70C11-E0B9-DE47-BBA6-4ED4CADC8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A9B58-0C7A-C345-A738-F24B8BC8E40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B09BEF-457D-974F-8EFC-9DED3509A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7172AB-388B-7A44-B7F5-049C1846B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9FD6B-165B-824B-B46A-A38B4BD9836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3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8C86EE-B664-BA4E-8133-EF818BCC7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A2ED2-9569-FD46-AA1E-55E7F56BBA27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B0C7C9-B709-E74F-B42C-D14D53138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820F33-05F7-534B-8589-1E7E481F7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D1F23-AA89-7C4A-B2F3-5FC2ACB43B9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4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2203BA-5D7D-D747-8327-30A68B874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AFF97-1B2B-B244-8654-246A0B3D0B5F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73D4F8-FEF0-784E-AD86-B11664D92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DDC322-DC69-B24C-9F4E-AAEB8F14F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DB03B-4BB3-7445-8C56-8E49D312F60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89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6">
            <a:extLst>
              <a:ext uri="{FF2B5EF4-FFF2-40B4-BE49-F238E27FC236}">
                <a16:creationId xmlns:a16="http://schemas.microsoft.com/office/drawing/2014/main" id="{9F8FA049-E4CD-B043-9CD9-75BBB177A7C8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pSp>
        <p:nvGrpSpPr>
          <p:cNvPr id="5" name="그룹 15">
            <a:extLst>
              <a:ext uri="{FF2B5EF4-FFF2-40B4-BE49-F238E27FC236}">
                <a16:creationId xmlns:a16="http://schemas.microsoft.com/office/drawing/2014/main" id="{34955C4A-8334-754F-B7E9-7E669B066E0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ED6824FF-4CC0-4A4A-B4BA-88DAF4D3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4106E326-57E5-3B47-A317-E1E04D1D7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3F3123BE-BA9C-334F-A0B0-3B0C1D121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endParaRPr kumimoji="0" lang="en-US"/>
            </a:p>
          </p:txBody>
        </p: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A2621DF8-A2EB-C748-AB83-14169136220F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1" name="날짜 개체 틀 29">
            <a:extLst>
              <a:ext uri="{FF2B5EF4-FFF2-40B4-BE49-F238E27FC236}">
                <a16:creationId xmlns:a16="http://schemas.microsoft.com/office/drawing/2014/main" id="{AC6B9E69-7AC7-024E-923A-6F079A35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9E737FB-7051-2341-A8D6-C9B2AEC1D0E1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12" name="바닥글 개체 틀 18">
            <a:extLst>
              <a:ext uri="{FF2B5EF4-FFF2-40B4-BE49-F238E27FC236}">
                <a16:creationId xmlns:a16="http://schemas.microsoft.com/office/drawing/2014/main" id="{4407BBBD-FB6E-974E-8174-77742589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26">
            <a:extLst>
              <a:ext uri="{FF2B5EF4-FFF2-40B4-BE49-F238E27FC236}">
                <a16:creationId xmlns:a16="http://schemas.microsoft.com/office/drawing/2014/main" id="{2CDFC605-FD70-554B-AF45-950AFB9C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54702F-B6A5-1444-9BB3-289D15EBB37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:a16="http://schemas.microsoft.com/office/drawing/2014/main" id="{863D5629-7832-1C4F-B8EF-02DCB45B5D10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E2769D12-FB1B-694F-A57C-8F23D20A9B1E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각 삼각형 9">
            <a:extLst>
              <a:ext uri="{FF2B5EF4-FFF2-40B4-BE49-F238E27FC236}">
                <a16:creationId xmlns:a16="http://schemas.microsoft.com/office/drawing/2014/main" id="{6218C817-0283-2A42-9519-AB0EECFEC98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cxnSp>
        <p:nvCxnSpPr>
          <p:cNvPr id="7" name="직선 연결선 11">
            <a:extLst>
              <a:ext uri="{FF2B5EF4-FFF2-40B4-BE49-F238E27FC236}">
                <a16:creationId xmlns:a16="http://schemas.microsoft.com/office/drawing/2014/main" id="{46D3773C-CC4E-7949-A053-42C18E19065D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갈매기형 수장 12">
            <a:extLst>
              <a:ext uri="{FF2B5EF4-FFF2-40B4-BE49-F238E27FC236}">
                <a16:creationId xmlns:a16="http://schemas.microsoft.com/office/drawing/2014/main" id="{15A45BB5-2BA6-8841-8BCD-8A410E9B2129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갈매기형 수장 13">
            <a:extLst>
              <a:ext uri="{FF2B5EF4-FFF2-40B4-BE49-F238E27FC236}">
                <a16:creationId xmlns:a16="http://schemas.microsoft.com/office/drawing/2014/main" id="{ED3F86AB-2E9A-9845-B873-0BBC94255988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3115ED31-2D46-1D4F-8777-AA4C3C01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12B01-3636-8743-B36A-871E8E27980B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43730DF5-1508-5940-AB0E-B389F81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71DFD-51FF-6341-A565-C318224E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9865-B55B-8E42-8AA7-62C092E363A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08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A54EED24-B0A0-A045-A214-B44914D37726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0249F7CC-1CE1-EA44-A6D1-0CF0D03C048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각 삼각형 9">
            <a:extLst>
              <a:ext uri="{FF2B5EF4-FFF2-40B4-BE49-F238E27FC236}">
                <a16:creationId xmlns:a16="http://schemas.microsoft.com/office/drawing/2014/main" id="{F560DC19-7B03-764A-87B3-D41620E7667D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cxnSp>
        <p:nvCxnSpPr>
          <p:cNvPr id="9" name="직선 연결선 11">
            <a:extLst>
              <a:ext uri="{FF2B5EF4-FFF2-40B4-BE49-F238E27FC236}">
                <a16:creationId xmlns:a16="http://schemas.microsoft.com/office/drawing/2014/main" id="{8B738893-764B-2740-8194-600CC1A62FF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날짜 개체 틀 4">
            <a:extLst>
              <a:ext uri="{FF2B5EF4-FFF2-40B4-BE49-F238E27FC236}">
                <a16:creationId xmlns:a16="http://schemas.microsoft.com/office/drawing/2014/main" id="{0D351EA3-32F6-1E44-A5B0-C865E930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A3AA76-7023-9341-9D0B-8BE3D5C99D39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11" name="바닥글 개체 틀 5">
            <a:extLst>
              <a:ext uri="{FF2B5EF4-FFF2-40B4-BE49-F238E27FC236}">
                <a16:creationId xmlns:a16="http://schemas.microsoft.com/office/drawing/2014/main" id="{B2E2CC13-CC87-4A43-8ACA-694E3B4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6">
            <a:extLst>
              <a:ext uri="{FF2B5EF4-FFF2-40B4-BE49-F238E27FC236}">
                <a16:creationId xmlns:a16="http://schemas.microsoft.com/office/drawing/2014/main" id="{FEFB35B5-E0A4-3547-8A86-A4FCF83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DADF5-E0DD-2F45-A678-F8954D8424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43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1B4C59-F473-3D4D-AF32-4787145C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B4D395-4871-5B4E-822D-DB985EF7C49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16B86-C040-F847-980A-95CDE72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5C3B68-7C85-994B-AA99-65563BF7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27FB1-6762-D241-A39A-F546FF2700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299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>
            <a:extLst>
              <a:ext uri="{FF2B5EF4-FFF2-40B4-BE49-F238E27FC236}">
                <a16:creationId xmlns:a16="http://schemas.microsoft.com/office/drawing/2014/main" id="{3BC7663E-51FD-894D-A68C-42D98E26593A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626A11D6-4CAF-6F4C-8626-2200B97EC9B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9">
            <a:extLst>
              <a:ext uri="{FF2B5EF4-FFF2-40B4-BE49-F238E27FC236}">
                <a16:creationId xmlns:a16="http://schemas.microsoft.com/office/drawing/2014/main" id="{94E7AC2C-E109-D048-B9A0-5AEF517D3B8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cxnSp>
        <p:nvCxnSpPr>
          <p:cNvPr id="7" name="직선 연결선 11">
            <a:extLst>
              <a:ext uri="{FF2B5EF4-FFF2-40B4-BE49-F238E27FC236}">
                <a16:creationId xmlns:a16="http://schemas.microsoft.com/office/drawing/2014/main" id="{690D9E02-03CB-D947-B76F-77E804982D79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날짜 개체 틀 2">
            <a:extLst>
              <a:ext uri="{FF2B5EF4-FFF2-40B4-BE49-F238E27FC236}">
                <a16:creationId xmlns:a16="http://schemas.microsoft.com/office/drawing/2014/main" id="{F380B481-07B1-A142-A1EA-F5A5B1F1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7134-304D-F547-961A-86DAFD16D22F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486A677D-ADEB-4646-BDBB-CAC4277A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75E6FE3C-2F1C-0846-B280-76FB35C8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B53A9-17F7-C84C-B1DF-1532F06B1B0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68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91950-C5C6-924A-857E-118B4F97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6718B8-B695-A646-9415-30C62E4F4428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5FE3A-3A3E-1C46-8165-4C80B69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7AB8F-1BDF-EF46-A773-F0E34250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3B48B-B02F-2F47-B60D-C21E9C63DFB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80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50B29D-75BD-714C-A138-C6E1A8765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CD56B-DCDB-834D-8BD4-74BBA71EB74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58E48-1876-6842-9440-847FCBEE4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8D1684-B659-7D41-A41E-92B1DE16F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18B5D-2A0D-4B43-ADCE-38BC9F2D025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53913F-2FC8-3640-8AC3-5E4B62BEC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5F0F-52BB-5142-8D07-FA4A253F5B33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8AF68D-2960-3243-8A87-D1E863A60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7CBB97-CBF2-E448-92BC-EAC90A190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315F-A692-3841-9A84-6D0F2EC0BC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2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6BE60-11CC-C74B-9EAC-757A6672E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AE9EB-0208-3A4B-89C4-F8D6C0104458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15E3D-FD0F-2B47-9868-00890E45A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54042-0667-494C-96B2-E9F1DB35E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EB196-6072-6446-A290-06F4995265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7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7983A3-A277-0D4C-B8B2-178EC7908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2D625-6B98-8147-BFDF-D66F15816551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89B480-75F5-1843-891B-53EFDE69E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9ABD30-3B76-2540-9E04-E0436D9B0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89AEB-7883-E142-A0F9-4539C566C1A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5D03C5-2E49-C446-B294-26E0511D1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D009E-0BC3-0745-97B1-6CE958FF4DE0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88FDE5-F1D7-364B-BC24-DBA775559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885B3A-80AF-604E-8985-1C9B61E24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E6073-B6E3-644B-B72B-E0150118F61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4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06D29B-EA8A-6849-AD7F-EDA68500EF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3340-E292-114D-B0A4-295CDBF33D25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95D611-DE2A-D04D-B271-F63D2F85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924D1E-96A6-DD4A-A658-DF88B403F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E006F-E6DD-C042-83B3-C040024BDC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767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9B771-22FA-1848-9FDE-CD2B6844D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9D0E-89A8-4943-96AA-2520BE57FF3B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A0D56-DA13-024F-B739-19D813A39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83059-3EC1-8F49-AFD6-157EF105B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72773-F85E-9F48-B3E5-B098E86521C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68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1CA31-A485-504B-B056-495D78903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18AFC-2E70-3A47-BA17-B10C846BEA9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172CA-943F-A949-B52E-655B94A5A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88F3B-A4D3-E140-B5F6-4A288BAC46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CC62A-29B3-404D-BCCB-024BC2F8F06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7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B4D32E-1F3C-7D40-8DB4-A1C80245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D6918E-59E0-394B-846F-8B88E8729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0605307B-247B-8B49-BC20-0BE8915D6A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fld id="{7222F072-4B31-EE4E-B1F3-B4E01112D71D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AF4A461-8D5E-034F-9E47-9BF4622F2B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Gill Sans MT" pitchFamily="34" charset="0"/>
                <a:ea typeface="HY엽서L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4906CD9D-20FA-E54F-9DAD-DAB8F3A2F0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Gill Sans MT" panose="020B0502020104020203" pitchFamily="34" charset="0"/>
                <a:ea typeface="HY엽서L" pitchFamily="18" charset="-127"/>
              </a:defRPr>
            </a:lvl1pPr>
          </a:lstStyle>
          <a:p>
            <a:fld id="{6DD3CC4C-A194-EE40-B329-D554EEF2882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9DDF971E-C5A4-FB43-9CAD-B884F181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075" name="텍스트 개체 틀 29">
            <a:extLst>
              <a:ext uri="{FF2B5EF4-FFF2-40B4-BE49-F238E27FC236}">
                <a16:creationId xmlns:a16="http://schemas.microsoft.com/office/drawing/2014/main" id="{2D382B2C-43B2-4C42-B362-443B6A48A2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1" name="날짜 개체 틀 4">
            <a:extLst>
              <a:ext uri="{FF2B5EF4-FFF2-40B4-BE49-F238E27FC236}">
                <a16:creationId xmlns:a16="http://schemas.microsoft.com/office/drawing/2014/main" id="{45F79468-D043-A340-9D96-59D89A075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latinLnBrk="0">
              <a:defRPr kumimoji="0" sz="1000"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fld id="{BC8C5343-582E-634B-99EE-189A6E33207C}" type="datetime1">
              <a:rPr lang="ko-KR" altLang="en-US"/>
              <a:pPr>
                <a:defRPr/>
              </a:pPr>
              <a:t>2019. 6. 3.</a:t>
            </a:fld>
            <a:endParaRPr lang="en-US" altLang="ko-KR"/>
          </a:p>
        </p:txBody>
      </p:sp>
      <p:sp>
        <p:nvSpPr>
          <p:cNvPr id="16" name="바닥글 개체 틀 5">
            <a:extLst>
              <a:ext uri="{FF2B5EF4-FFF2-40B4-BE49-F238E27FC236}">
                <a16:creationId xmlns:a16="http://schemas.microsoft.com/office/drawing/2014/main" id="{BA77CE3E-1221-B544-AFD8-C5F237D1D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0" sz="1000"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0B0FEACB-9E6B-1B48-81FB-DC4415B2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000"/>
            </a:lvl1pPr>
          </a:lstStyle>
          <a:p>
            <a:fld id="{07CB0ECD-9FD2-1648-8977-43EA0072E4F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5" indent="-255588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20713" indent="-228600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58838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5">
            <a:extLst>
              <a:ext uri="{FF2B5EF4-FFF2-40B4-BE49-F238E27FC236}">
                <a16:creationId xmlns:a16="http://schemas.microsoft.com/office/drawing/2014/main" id="{717FF752-5ACF-C646-8395-9C73508C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49553F5-7D50-1C43-BF7F-643B06189ACC}" type="slidenum">
              <a:rPr kumimoji="0" lang="ko-KR" altLang="en-US"/>
              <a:pPr eaLnBrk="1" hangingPunct="1"/>
              <a:t>1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9CFEFDBF-0725-7B46-8196-C37360F535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552" y="1363662"/>
            <a:ext cx="8280920" cy="5357813"/>
          </a:xfrm>
        </p:spPr>
        <p:txBody>
          <a:bodyPr/>
          <a:lstStyle/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데이터베이스 </a:t>
            </a:r>
            <a:r>
              <a:rPr lang="ko-KR" altLang="en-US" sz="2400" dirty="0" err="1"/>
              <a:t>구축과정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테이블 구성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</a:t>
            </a:r>
            <a:r>
              <a:rPr lang="en-US" altLang="ko-KR" sz="2400" dirty="0"/>
              <a:t>DBMS </a:t>
            </a:r>
            <a:r>
              <a:rPr lang="ko-KR" altLang="en-US" sz="2400" dirty="0"/>
              <a:t>의 구성요소</a:t>
            </a:r>
            <a:r>
              <a:rPr lang="en-US" altLang="ko-KR" sz="2400" dirty="0"/>
              <a:t>-</a:t>
            </a:r>
            <a:r>
              <a:rPr lang="ko-KR" altLang="en-US" sz="2400" dirty="0"/>
              <a:t>인덱스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</a:t>
            </a:r>
            <a:r>
              <a:rPr lang="en-US" altLang="ko-KR" sz="2400" dirty="0"/>
              <a:t>DBMS </a:t>
            </a:r>
            <a:r>
              <a:rPr lang="ko-KR" altLang="en-US" sz="2400" dirty="0"/>
              <a:t>의 구성요소</a:t>
            </a:r>
            <a:r>
              <a:rPr lang="en-US" altLang="ko-KR" sz="2400" dirty="0"/>
              <a:t>-</a:t>
            </a:r>
            <a:r>
              <a:rPr lang="ko-KR" altLang="en-US" sz="2400" dirty="0"/>
              <a:t>뷰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</a:t>
            </a:r>
            <a:r>
              <a:rPr lang="en-US" altLang="ko-KR" sz="2400" dirty="0"/>
              <a:t>DBMS </a:t>
            </a:r>
            <a:r>
              <a:rPr lang="ko-KR" altLang="en-US" sz="2400" dirty="0"/>
              <a:t>의 구성요소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저장된프로시져</a:t>
            </a:r>
            <a:r>
              <a:rPr lang="en-US" altLang="ko-KR" sz="2400" dirty="0"/>
              <a:t>/</a:t>
            </a:r>
            <a:r>
              <a:rPr lang="ko-KR" altLang="en-US" sz="2400" dirty="0"/>
              <a:t>함수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</a:t>
            </a:r>
            <a:r>
              <a:rPr lang="en-US" altLang="ko-KR" sz="2400" dirty="0"/>
              <a:t>DBMS </a:t>
            </a:r>
            <a:r>
              <a:rPr lang="ko-KR" altLang="en-US" sz="2400" dirty="0"/>
              <a:t>의 구성요소</a:t>
            </a:r>
            <a:r>
              <a:rPr lang="en-US" altLang="ko-KR" sz="2400" dirty="0"/>
              <a:t>-</a:t>
            </a:r>
            <a:r>
              <a:rPr lang="ko-KR" altLang="en-US" sz="2400" dirty="0"/>
              <a:t>시퀀스</a:t>
            </a:r>
            <a:endParaRPr lang="en-US" altLang="ko-KR" sz="2400" dirty="0"/>
          </a:p>
          <a:p>
            <a:pPr marL="595313" indent="-514350" eaLnBrk="1" hangingPunct="1">
              <a:buFont typeface="Wingdings 3" pitchFamily="2" charset="2"/>
              <a:buNone/>
            </a:pP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D7A24B-B556-C747-8BA9-F19E0FFDEC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Chap11.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물리적 설계의 개요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5">
            <a:extLst>
              <a:ext uri="{FF2B5EF4-FFF2-40B4-BE49-F238E27FC236}">
                <a16:creationId xmlns:a16="http://schemas.microsoft.com/office/drawing/2014/main" id="{04870049-D440-AC47-9ABC-414E6E4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13C59A0-268A-E040-9092-E18E45A82FD3}" type="slidenum">
              <a:rPr kumimoji="0" lang="ko-KR" altLang="en-US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19458" name="내용 개체 틀 4">
            <a:extLst>
              <a:ext uri="{FF2B5EF4-FFF2-40B4-BE49-F238E27FC236}">
                <a16:creationId xmlns:a16="http://schemas.microsoft.com/office/drawing/2014/main" id="{600D4ADD-5C92-EF4D-8A1C-1FC1E1476D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3608" y="1772816"/>
            <a:ext cx="7272808" cy="4472409"/>
          </a:xfrm>
        </p:spPr>
        <p:txBody>
          <a:bodyPr/>
          <a:lstStyle/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성능을 위한 선행 조건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 err="1"/>
              <a:t>반정규화를</a:t>
            </a:r>
            <a:r>
              <a:rPr lang="ko-KR" altLang="en-US" sz="2400" dirty="0"/>
              <a:t> 통한 성능향상</a:t>
            </a:r>
            <a:endParaRPr lang="en-US" altLang="ko-KR" sz="2400" dirty="0"/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ko-KR" sz="2400" dirty="0"/>
              <a:t>PK (Primary Key) </a:t>
            </a:r>
            <a:r>
              <a:rPr lang="ko-KR" altLang="en-US" sz="2400" dirty="0"/>
              <a:t>작성</a:t>
            </a:r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ko-KR" altLang="en-US" sz="2400" dirty="0"/>
              <a:t>데이터베이스 구축</a:t>
            </a:r>
          </a:p>
          <a:p>
            <a:pPr marL="595313" indent="-514350" eaLnBrk="1" hangingPunct="1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9CDDF1-BBB4-2842-A515-3C930F30EA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0753"/>
            <a:ext cx="9144000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Chap13. </a:t>
            </a:r>
            <a:r>
              <a:rPr lang="ko-KR" altLang="en-US" sz="28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 고려한 물리적 설계  데이터베이스 구축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5">
            <a:extLst>
              <a:ext uri="{FF2B5EF4-FFF2-40B4-BE49-F238E27FC236}">
                <a16:creationId xmlns:a16="http://schemas.microsoft.com/office/drawing/2014/main" id="{D0887FB5-5C57-3646-8A2A-23B904A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DF27855-9E4D-F444-9F28-CB89FCC44DAC}" type="slidenum">
              <a:rPr kumimoji="0" lang="ko-KR" altLang="en-US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ACEA1734-2862-E14D-9ECA-5068D220A8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538" y="1149350"/>
            <a:ext cx="8388424" cy="5572125"/>
          </a:xfrm>
        </p:spPr>
        <p:txBody>
          <a:bodyPr/>
          <a:lstStyle/>
          <a:p>
            <a:pPr marL="623887" indent="-514350">
              <a:buFont typeface="Wingdings 3" pitchFamily="18" charset="2"/>
              <a:buChar char=""/>
              <a:defRPr/>
            </a:pPr>
            <a:r>
              <a:rPr lang="ko-KR" altLang="en-US" sz="2400" dirty="0"/>
              <a:t>성능을 위한 데이터베이스 정규화</a:t>
            </a:r>
            <a:endParaRPr lang="en-US" altLang="ko-KR" sz="2400" dirty="0"/>
          </a:p>
          <a:p>
            <a:pPr marL="879475" lvl="1" indent="-514350">
              <a:lnSpc>
                <a:spcPct val="150000"/>
              </a:lnSpc>
              <a:defRPr/>
            </a:pPr>
            <a:r>
              <a:rPr lang="ko-KR" altLang="en-US" sz="2000" dirty="0">
                <a:cs typeface="+mn-cs"/>
              </a:rPr>
              <a:t>데이터베이스의 정규화에 따른 성능 향상 효과</a:t>
            </a:r>
            <a:endParaRPr lang="en-US" altLang="ko-KR" sz="2000" dirty="0">
              <a:cs typeface="+mn-cs"/>
            </a:endParaRPr>
          </a:p>
          <a:p>
            <a:pPr marL="879475" lvl="1" indent="-514350">
              <a:lnSpc>
                <a:spcPct val="150000"/>
              </a:lnSpc>
              <a:defRPr/>
            </a:pPr>
            <a:r>
              <a:rPr lang="ko-KR" altLang="en-US" sz="2000" dirty="0"/>
              <a:t>인덱스를 활용한 성능 향상</a:t>
            </a:r>
            <a:endParaRPr lang="en-US" altLang="ko-KR" sz="2000" dirty="0"/>
          </a:p>
          <a:p>
            <a:pPr marL="1117600" lvl="2" indent="-514350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1800" dirty="0"/>
              <a:t>좁게 구성한 인덱스</a:t>
            </a:r>
            <a:endParaRPr lang="en-US" altLang="ko-KR" sz="1800" dirty="0"/>
          </a:p>
          <a:p>
            <a:pPr marL="1117600" lvl="2" indent="-514350">
              <a:lnSpc>
                <a:spcPct val="150000"/>
              </a:lnSpc>
              <a:buFont typeface="Wingdings 2" pitchFamily="18" charset="2"/>
              <a:buChar char=""/>
              <a:defRPr/>
            </a:pPr>
            <a:r>
              <a:rPr lang="ko-KR" altLang="en-US" sz="1800" dirty="0"/>
              <a:t>클러스터 인덱스 사용</a:t>
            </a:r>
            <a:endParaRPr lang="en-US" altLang="ko-KR" sz="1800" dirty="0"/>
          </a:p>
          <a:p>
            <a:pPr marL="879475" lvl="1" indent="-514350">
              <a:lnSpc>
                <a:spcPct val="150000"/>
              </a:lnSpc>
              <a:defRPr/>
            </a:pPr>
            <a:r>
              <a:rPr lang="ko-KR" altLang="en-US" sz="2000" dirty="0"/>
              <a:t>값의 행 유일성 검사</a:t>
            </a:r>
          </a:p>
          <a:p>
            <a:pPr marL="879475" lvl="1" indent="-514350">
              <a:lnSpc>
                <a:spcPct val="150000"/>
              </a:lnSpc>
              <a:defRPr/>
            </a:pPr>
            <a:r>
              <a:rPr lang="ko-KR" altLang="en-US" sz="2000" dirty="0"/>
              <a:t>성능 저하를 분석하는 방법들</a:t>
            </a:r>
          </a:p>
          <a:p>
            <a:pPr marL="879475" lvl="1" indent="-514350">
              <a:defRPr/>
            </a:pPr>
            <a:endParaRPr lang="en-US" altLang="ko-KR" sz="2000" dirty="0">
              <a:cs typeface="+mn-cs"/>
            </a:endParaRPr>
          </a:p>
          <a:p>
            <a:pPr marL="879475" lvl="1" indent="-514350">
              <a:defRPr/>
            </a:pPr>
            <a:endParaRPr lang="ko-KR" altLang="en-US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6B0E0E2A-D333-A544-80F1-704026322F54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성능을 위한 선행 조건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5">
            <a:extLst>
              <a:ext uri="{FF2B5EF4-FFF2-40B4-BE49-F238E27FC236}">
                <a16:creationId xmlns:a16="http://schemas.microsoft.com/office/drawing/2014/main" id="{33889F43-7AB7-C542-82B2-861DFC8C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8F62F80-FA12-504D-BFF6-C88F02B88424}" type="slidenum">
              <a:rPr kumimoji="0" lang="ko-KR" altLang="en-US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17839A5F-ED36-4041-818B-848CD315F0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28688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통합 기준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동일한 </a:t>
            </a:r>
            <a:r>
              <a:rPr lang="ko-KR" altLang="en-US" sz="1800" dirty="0" err="1">
                <a:cs typeface="+mn-cs"/>
              </a:rPr>
              <a:t>기본키를</a:t>
            </a:r>
            <a:r>
              <a:rPr lang="ko-KR" altLang="en-US" sz="1800" dirty="0">
                <a:cs typeface="+mn-cs"/>
              </a:rPr>
              <a:t> 갖는 테이블의 통합</a:t>
            </a:r>
            <a:endParaRPr lang="ko-KR" altLang="en-US" sz="1200" dirty="0">
              <a:cs typeface="+mn-cs"/>
            </a:endParaRPr>
          </a:p>
          <a:p>
            <a:pPr marL="879475" lvl="1" indent="-514350">
              <a:defRPr/>
            </a:pPr>
            <a:endParaRPr lang="en-US" altLang="ko-KR" sz="2000" dirty="0">
              <a:cs typeface="+mn-cs"/>
            </a:endParaRPr>
          </a:p>
          <a:p>
            <a:pPr marL="879475" lvl="1" indent="-514350">
              <a:defRPr/>
            </a:pPr>
            <a:endParaRPr lang="ko-KR" altLang="en-US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74EA8D03-73B7-9C48-9A55-175BAD52FD1A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C5BBA5BE-8175-BE47-BE3C-E319082E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2000250"/>
            <a:ext cx="5481637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5">
            <a:extLst>
              <a:ext uri="{FF2B5EF4-FFF2-40B4-BE49-F238E27FC236}">
                <a16:creationId xmlns:a16="http://schemas.microsoft.com/office/drawing/2014/main" id="{212829F3-9A95-2D4F-A1FD-F004098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DB21428-6452-0C4D-BC80-33959D37F8AC}" type="slidenum">
              <a:rPr kumimoji="0" lang="ko-KR" altLang="en-US"/>
              <a:pPr eaLnBrk="1" hangingPunct="1"/>
              <a:t>13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513D0435-1698-BC43-A5E3-C0E58E6D6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28688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통합 기준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관계가 </a:t>
            </a:r>
            <a:r>
              <a:rPr lang="en-US" altLang="ko-KR" sz="1800" dirty="0">
                <a:cs typeface="+mn-cs"/>
              </a:rPr>
              <a:t>1:1</a:t>
            </a:r>
            <a:r>
              <a:rPr lang="ko-KR" altLang="en-US" sz="1800" dirty="0">
                <a:cs typeface="+mn-cs"/>
              </a:rPr>
              <a:t>이고</a:t>
            </a:r>
            <a:r>
              <a:rPr lang="en-US" altLang="ko-KR" sz="1800" dirty="0">
                <a:cs typeface="+mn-cs"/>
              </a:rPr>
              <a:t>, </a:t>
            </a:r>
            <a:r>
              <a:rPr lang="ko-KR" altLang="en-US" sz="1800" dirty="0">
                <a:cs typeface="+mn-cs"/>
              </a:rPr>
              <a:t>식별자가 다른 테이블을 구별하는 </a:t>
            </a:r>
            <a:r>
              <a:rPr lang="ko-KR" altLang="en-US" sz="1800" dirty="0" err="1">
                <a:cs typeface="+mn-cs"/>
              </a:rPr>
              <a:t>식별자</a:t>
            </a:r>
            <a:endParaRPr lang="en-US" altLang="ko-KR" sz="2000" dirty="0">
              <a:cs typeface="+mn-cs"/>
            </a:endParaRPr>
          </a:p>
          <a:p>
            <a:pPr marL="879475" lvl="1" indent="-514350">
              <a:defRPr/>
            </a:pPr>
            <a:endParaRPr lang="ko-KR" altLang="en-US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6598D9CC-1A85-A34D-8981-DE2E5C803557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AB6A4106-FBFC-F04F-8C1F-2E0603DD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000250"/>
            <a:ext cx="6022999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5">
            <a:extLst>
              <a:ext uri="{FF2B5EF4-FFF2-40B4-BE49-F238E27FC236}">
                <a16:creationId xmlns:a16="http://schemas.microsoft.com/office/drawing/2014/main" id="{03BF30E3-3316-7F41-8F0C-5203B4F9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417F39A-E855-0749-B8DC-1241B8C137FF}" type="slidenum">
              <a:rPr kumimoji="0" lang="ko-KR" altLang="en-US"/>
              <a:pPr eaLnBrk="1" hangingPunct="1"/>
              <a:t>14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8F48A550-9167-8748-AC54-9BA9A881C4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28688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통합 기준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의미가 유사하거나 속성의 성격이 비슷한 테이블의 통합</a:t>
            </a:r>
          </a:p>
          <a:p>
            <a:pPr marL="879475" lvl="1" indent="-514350">
              <a:defRPr/>
            </a:pPr>
            <a:endParaRPr lang="ko-KR" altLang="en-US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980A92F-45BB-BA43-AC59-F9DA6C4F9393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DB3C79F4-0707-3249-A50A-9AD4C1DE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8126"/>
            <a:ext cx="6048671" cy="485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5">
            <a:extLst>
              <a:ext uri="{FF2B5EF4-FFF2-40B4-BE49-F238E27FC236}">
                <a16:creationId xmlns:a16="http://schemas.microsoft.com/office/drawing/2014/main" id="{9B00B66E-6C70-8E4B-A120-D30034D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3D648BC-2FF7-2241-842C-3D56316FF1A2}" type="slidenum">
              <a:rPr kumimoji="0" lang="ko-KR" altLang="en-US"/>
              <a:pPr eaLnBrk="1" hangingPunct="1"/>
              <a:t>15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4A98D20D-AD30-0C46-8378-4CE42F502C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28688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통합 기준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의미가 유사하거나 속성의 성격이 비슷한 테이블의 통합</a:t>
            </a:r>
          </a:p>
          <a:p>
            <a:pPr marL="879475" lvl="1" indent="-514350">
              <a:defRPr/>
            </a:pPr>
            <a:endParaRPr lang="ko-KR" altLang="en-US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15D9307B-CA69-8D43-9129-7D831A7E2C6B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41D2FBD0-9037-BB4B-B36C-8613DCBAC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4" y="1916832"/>
            <a:ext cx="6810149" cy="491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5">
            <a:extLst>
              <a:ext uri="{FF2B5EF4-FFF2-40B4-BE49-F238E27FC236}">
                <a16:creationId xmlns:a16="http://schemas.microsoft.com/office/drawing/2014/main" id="{D8E29848-D05A-7A40-B7A0-19C4ED1D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E6191D5-11C4-664B-8501-69C6E7765AE4}" type="slidenum">
              <a:rPr kumimoji="0" lang="ko-KR" altLang="en-US"/>
              <a:pPr eaLnBrk="1" hangingPunct="1"/>
              <a:t>16</a:t>
            </a:fld>
            <a:endParaRPr kumimoji="0" lang="en-US" altLang="ko-KR"/>
          </a:p>
        </p:txBody>
      </p:sp>
      <p:sp>
        <p:nvSpPr>
          <p:cNvPr id="25602" name="내용 개체 틀 4">
            <a:extLst>
              <a:ext uri="{FF2B5EF4-FFF2-40B4-BE49-F238E27FC236}">
                <a16:creationId xmlns:a16="http://schemas.microsoft.com/office/drawing/2014/main" id="{CC3469B9-FABD-A34D-9CAF-DD2DA2D81D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673100"/>
            <a:ext cx="9001125" cy="5572125"/>
          </a:xfrm>
        </p:spPr>
        <p:txBody>
          <a:bodyPr/>
          <a:lstStyle/>
          <a:p>
            <a:pPr marL="622300" indent="-514350">
              <a:lnSpc>
                <a:spcPct val="150000"/>
              </a:lnSpc>
            </a:pPr>
            <a:r>
              <a:rPr lang="ko-KR" altLang="en-US" sz="2400" dirty="0"/>
              <a:t>테이블 통합 기준</a:t>
            </a:r>
            <a:endParaRPr lang="en-US" altLang="ko-KR" sz="2400" dirty="0"/>
          </a:p>
          <a:p>
            <a:pPr lvl="1"/>
            <a:r>
              <a:rPr lang="ko-KR" altLang="en-US" sz="1800" dirty="0"/>
              <a:t>둘 이상의 테이블이 자주 사용될 경우의 통합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C4A125C4-31C0-5246-9350-20EFCE10BF5C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1B62A8CE-1B6C-7344-B514-D096FD7AF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5" y="1707693"/>
            <a:ext cx="4887519" cy="501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D93581-4303-C24D-9783-D8433A8C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149246" cy="369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5">
            <a:extLst>
              <a:ext uri="{FF2B5EF4-FFF2-40B4-BE49-F238E27FC236}">
                <a16:creationId xmlns:a16="http://schemas.microsoft.com/office/drawing/2014/main" id="{3D9B7C60-0787-124A-832D-CD3408C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8D610CA-0E92-CD41-84B8-6C13ECFE58F6}" type="slidenum">
              <a:rPr kumimoji="0" lang="ko-KR" altLang="en-US"/>
              <a:pPr eaLnBrk="1" hangingPunct="1"/>
              <a:t>17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7AA14A39-0758-7B45-ABED-98ED09BBBE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29447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분리 기준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1800" dirty="0">
                <a:cs typeface="+mn-cs"/>
              </a:rPr>
              <a:t>Object Type</a:t>
            </a:r>
            <a:r>
              <a:rPr lang="ko-KR" altLang="en-US" sz="1800" dirty="0">
                <a:cs typeface="+mn-cs"/>
              </a:rPr>
              <a:t>의 컬럼이 존재하는 테이블</a:t>
            </a: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ko-KR" altLang="en-US" sz="1800" dirty="0" err="1"/>
              <a:t>컬럼의</a:t>
            </a:r>
            <a:r>
              <a:rPr lang="ko-KR" altLang="en-US" sz="1800" dirty="0"/>
              <a:t> 수가 많은 경우</a:t>
            </a:r>
          </a:p>
          <a:p>
            <a:pPr lvl="1">
              <a:defRPr/>
            </a:pPr>
            <a:r>
              <a:rPr lang="ko-KR" altLang="en-US" sz="1800" dirty="0"/>
              <a:t>기간에 따른 수평분할</a:t>
            </a:r>
          </a:p>
          <a:p>
            <a:pPr lvl="1">
              <a:defRPr/>
            </a:pPr>
            <a:r>
              <a:rPr lang="ko-KR" altLang="en-US" sz="1800" dirty="0"/>
              <a:t>시스템과 데이터의 안정성을 위하여</a:t>
            </a:r>
          </a:p>
          <a:p>
            <a:pPr lvl="1">
              <a:defRPr/>
            </a:pPr>
            <a:r>
              <a:rPr lang="ko-KR" altLang="en-US" sz="1800" dirty="0"/>
              <a:t>보안을 위하여 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수직 분할</a:t>
            </a:r>
          </a:p>
          <a:p>
            <a:pPr lvl="1">
              <a:defRPr/>
            </a:pPr>
            <a:endParaRPr lang="ko-KR" altLang="en-US" sz="18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DAC811B0-B608-9146-B0A1-E6FD0E3DD748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B2CF499E-FB82-1948-88A8-00DF1492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396992"/>
            <a:ext cx="8251825" cy="320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슬라이드 번호 개체 틀 5">
            <a:extLst>
              <a:ext uri="{FF2B5EF4-FFF2-40B4-BE49-F238E27FC236}">
                <a16:creationId xmlns:a16="http://schemas.microsoft.com/office/drawing/2014/main" id="{6F235DE7-1734-D04A-AB93-E7304E19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BB0E45CD-4C7E-A948-9B0D-44025E57FEFC}" type="slidenum">
              <a:rPr kumimoji="0" lang="ko-KR" altLang="en-US"/>
              <a:pPr eaLnBrk="1" hangingPunct="1"/>
              <a:t>18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DA9C391B-7E11-1546-9480-C9146CF213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911225"/>
            <a:ext cx="9001125" cy="5572125"/>
          </a:xfrm>
        </p:spPr>
        <p:txBody>
          <a:bodyPr/>
          <a:lstStyle/>
          <a:p>
            <a:pPr marL="623887" indent="-514350">
              <a:lnSpc>
                <a:spcPct val="150000"/>
              </a:lnSpc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분리 기준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수평 분할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A9DDADF0-ED57-CF4F-AFD4-32F162CD9F22}"/>
              </a:ext>
            </a:extLst>
          </p:cNvPr>
          <p:cNvSpPr txBox="1">
            <a:spLocks/>
          </p:cNvSpPr>
          <p:nvPr/>
        </p:nvSpPr>
        <p:spPr>
          <a:xfrm>
            <a:off x="17298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반정규화를 통한 성능향상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34B7A3B5-A0B1-8149-9061-BFAE1D7E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089942"/>
            <a:ext cx="8318935" cy="357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슬라이드 번호 개체 틀 5">
            <a:extLst>
              <a:ext uri="{FF2B5EF4-FFF2-40B4-BE49-F238E27FC236}">
                <a16:creationId xmlns:a16="http://schemas.microsoft.com/office/drawing/2014/main" id="{E232B3FA-BDDC-5C48-86B5-3E44F642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8CDB7B5F-1CD9-AC46-B2C2-7D3D9514BA95}" type="slidenum">
              <a:rPr kumimoji="0" lang="ko-KR" altLang="en-US"/>
              <a:pPr eaLnBrk="1" hangingPunct="1"/>
              <a:t>19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AE5FFB1F-899C-F444-A5E9-D98580F5C7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405" y="1256123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en-US" altLang="ko-KR" sz="2400" dirty="0"/>
              <a:t>PK (Primary Key)</a:t>
            </a:r>
            <a:r>
              <a:rPr lang="ko-KR" altLang="en-US" sz="2400" dirty="0"/>
              <a:t>의 특징</a:t>
            </a:r>
          </a:p>
          <a:p>
            <a:pPr lvl="1">
              <a:defRPr/>
            </a:pPr>
            <a:r>
              <a:rPr lang="en-US" altLang="ko-KR" sz="1800" dirty="0">
                <a:cs typeface="+mn-cs"/>
              </a:rPr>
              <a:t>PK</a:t>
            </a:r>
            <a:r>
              <a:rPr lang="ko-KR" altLang="en-US" sz="1800" dirty="0">
                <a:cs typeface="+mn-cs"/>
              </a:rPr>
              <a:t>는 값이 변경되지 않는 컬럼</a:t>
            </a:r>
            <a:endParaRPr lang="en-US" altLang="ko-KR" sz="1800" dirty="0">
              <a:cs typeface="+mn-cs"/>
            </a:endParaRPr>
          </a:p>
          <a:p>
            <a:pPr lvl="1">
              <a:defRPr/>
            </a:pPr>
            <a:r>
              <a:rPr lang="en-US" altLang="ko-KR" sz="1800" dirty="0"/>
              <a:t>PK</a:t>
            </a:r>
            <a:r>
              <a:rPr lang="ko-KR" altLang="en-US" sz="1800" dirty="0"/>
              <a:t>는 최소한의 컬럼으로 구성</a:t>
            </a:r>
          </a:p>
          <a:p>
            <a:pPr lvl="1">
              <a:defRPr/>
            </a:pPr>
            <a:r>
              <a:rPr lang="ko-KR" altLang="en-US" sz="1800" dirty="0"/>
              <a:t>유일성 보장</a:t>
            </a:r>
          </a:p>
          <a:p>
            <a:pPr lvl="1">
              <a:defRPr/>
            </a:pPr>
            <a:r>
              <a:rPr lang="ko-KR" altLang="en-US" sz="1800" dirty="0"/>
              <a:t>모든 사용자 접속 가능</a:t>
            </a:r>
          </a:p>
          <a:p>
            <a:pPr lvl="1">
              <a:defRPr/>
            </a:pPr>
            <a:endParaRPr lang="en-US" altLang="ko-KR" sz="18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en-US" altLang="ko-KR" sz="2000" dirty="0"/>
              <a:t>PK (Primary Key)</a:t>
            </a:r>
            <a:r>
              <a:rPr lang="ko-KR" altLang="en-US" sz="2000" dirty="0"/>
              <a:t>의 순서</a:t>
            </a:r>
          </a:p>
          <a:p>
            <a:pPr lvl="1">
              <a:defRPr/>
            </a:pPr>
            <a:r>
              <a:rPr lang="ko-KR" altLang="en-US" sz="1800" dirty="0" err="1"/>
              <a:t>검색시</a:t>
            </a:r>
            <a:r>
              <a:rPr lang="ko-KR" altLang="en-US" sz="1800" dirty="0"/>
              <a:t> 자주 사용되는 순서대로 지정</a:t>
            </a:r>
          </a:p>
          <a:p>
            <a:pPr lvl="1">
              <a:defRPr/>
            </a:pPr>
            <a:r>
              <a:rPr lang="ko-KR" altLang="en-US" sz="1800" dirty="0"/>
              <a:t>분포도가 좋은 </a:t>
            </a:r>
            <a:r>
              <a:rPr lang="ko-KR" altLang="en-US" sz="1800" dirty="0" err="1"/>
              <a:t>컬럼순으로</a:t>
            </a:r>
            <a:r>
              <a:rPr lang="ko-KR" altLang="en-US" sz="1800" dirty="0"/>
              <a:t> 배열</a:t>
            </a:r>
          </a:p>
          <a:p>
            <a:pPr lvl="1">
              <a:defRPr/>
            </a:pPr>
            <a:r>
              <a:rPr lang="ko-KR" altLang="en-US" sz="1800" dirty="0"/>
              <a:t>부모로부터 이전 받은 </a:t>
            </a:r>
            <a:r>
              <a:rPr lang="en-US" altLang="ko-KR" sz="1800" dirty="0"/>
              <a:t>FK</a:t>
            </a:r>
            <a:r>
              <a:rPr lang="ko-KR" altLang="en-US" sz="1800" dirty="0"/>
              <a:t>는 부모의 </a:t>
            </a:r>
            <a:r>
              <a:rPr lang="en-US" altLang="ko-KR" sz="1800" dirty="0"/>
              <a:t>PK</a:t>
            </a:r>
            <a:r>
              <a:rPr lang="ko-KR" altLang="en-US" sz="1800" dirty="0"/>
              <a:t>순서와 동일하게</a:t>
            </a:r>
          </a:p>
          <a:p>
            <a:pPr lvl="1">
              <a:defRPr/>
            </a:pPr>
            <a:endParaRPr lang="en-US" altLang="ko-KR" sz="18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DD5B91E-5CA6-B34E-B352-F3BE21757F68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en-US" altLang="ko-KR" sz="3600" b="1" dirty="0">
                <a:latin typeface="굴림" pitchFamily="50" charset="-127"/>
                <a:ea typeface="굴림" pitchFamily="50" charset="-127"/>
              </a:rPr>
              <a:t>PK (Primary Key) </a:t>
            </a:r>
            <a:r>
              <a:rPr lang="ko-KR" altLang="en-US" sz="3600" b="1" dirty="0">
                <a:latin typeface="굴림" pitchFamily="50" charset="-127"/>
                <a:ea typeface="굴림" pitchFamily="50" charset="-127"/>
              </a:rPr>
              <a:t>작성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>
            <a:extLst>
              <a:ext uri="{FF2B5EF4-FFF2-40B4-BE49-F238E27FC236}">
                <a16:creationId xmlns:a16="http://schemas.microsoft.com/office/drawing/2014/main" id="{65F2D3F4-9508-3A49-81AC-6F952EC7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63F2610-D389-274A-9B8D-93885821DA4D}" type="slidenum">
              <a:rPr kumimoji="0" lang="ko-KR" altLang="en-US"/>
              <a:pPr eaLnBrk="1" hangingPunct="1"/>
              <a:t>2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9C5999-9171-DE40-A5EA-D4B9A6357E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데이터베이스 구축 과정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E9138D51-925A-AF4F-86A7-8D491E827B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57250"/>
            <a:ext cx="9001125" cy="5357813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물리적 </a:t>
            </a:r>
            <a:r>
              <a:rPr lang="ko-KR" altLang="en-US" sz="2400" dirty="0" err="1"/>
              <a:t>설계시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고려사항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응답시간  최소화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저장 공간의 효율화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/>
              <a:t>트랜잭션 처리량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28A797FF-7F49-5B48-A34B-F941576A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857250"/>
            <a:ext cx="5786437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슬라이드 번호 개체 틀 5">
            <a:extLst>
              <a:ext uri="{FF2B5EF4-FFF2-40B4-BE49-F238E27FC236}">
                <a16:creationId xmlns:a16="http://schemas.microsoft.com/office/drawing/2014/main" id="{5B16B7F7-7F01-DF4D-893F-0229722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DE5FA446-A323-A04C-9BF5-3FE45BC5DEEC}" type="slidenum">
              <a:rPr kumimoji="0" lang="ko-KR" altLang="en-US"/>
              <a:pPr eaLnBrk="1" hangingPunct="1"/>
              <a:t>20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A9134D1C-378F-D348-AE47-5C703B2FC9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579" y="918543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en-US" altLang="ko-KR" sz="2400" dirty="0"/>
              <a:t>PK (Primary Key)</a:t>
            </a:r>
            <a:r>
              <a:rPr lang="ko-KR" altLang="en-US" sz="2400" dirty="0"/>
              <a:t>의 작성 예</a:t>
            </a:r>
          </a:p>
          <a:p>
            <a:pPr lvl="1">
              <a:defRPr/>
            </a:pPr>
            <a:endParaRPr lang="en-US" altLang="ko-KR" sz="18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CC4FA89E-AAB6-3C41-BE38-3881D2C8264C}"/>
              </a:ext>
            </a:extLst>
          </p:cNvPr>
          <p:cNvSpPr txBox="1">
            <a:spLocks/>
          </p:cNvSpPr>
          <p:nvPr/>
        </p:nvSpPr>
        <p:spPr>
          <a:xfrm>
            <a:off x="-32" y="0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en-US" altLang="ko-KR" sz="4000" dirty="0">
                <a:latin typeface="굴림" pitchFamily="50" charset="-127"/>
                <a:ea typeface="굴림" pitchFamily="50" charset="-127"/>
              </a:rPr>
              <a:t>PK (Primary Key) </a:t>
            </a:r>
            <a:r>
              <a:rPr lang="ko-KR" altLang="en-US" sz="4000" dirty="0">
                <a:latin typeface="굴림" pitchFamily="50" charset="-127"/>
                <a:ea typeface="굴림" pitchFamily="50" charset="-127"/>
              </a:rPr>
              <a:t>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4255C-2C36-DD48-A870-1EB381AE14E5}"/>
              </a:ext>
            </a:extLst>
          </p:cNvPr>
          <p:cNvSpPr/>
          <p:nvPr/>
        </p:nvSpPr>
        <p:spPr>
          <a:xfrm>
            <a:off x="295563" y="1593729"/>
            <a:ext cx="8739155" cy="4585122"/>
          </a:xfrm>
          <a:prstGeom prst="rect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400" dirty="0" err="1">
                <a:solidFill>
                  <a:schemeClr val="tx1"/>
                </a:solidFill>
              </a:rPr>
              <a:t>schedule_t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검색 내용 </a:t>
            </a:r>
            <a:r>
              <a:rPr lang="en-US" altLang="ko-KR" sz="2400" dirty="0">
                <a:solidFill>
                  <a:schemeClr val="tx1"/>
                </a:solidFill>
              </a:rPr>
              <a:t>: K-</a:t>
            </a:r>
            <a:r>
              <a:rPr lang="ko-KR" altLang="en-US" sz="2400" dirty="0">
                <a:solidFill>
                  <a:schemeClr val="tx1"/>
                </a:solidFill>
              </a:rPr>
              <a:t>리그 삼성</a:t>
            </a:r>
            <a:r>
              <a:rPr lang="en-US" altLang="ko-KR" sz="2400" dirty="0">
                <a:solidFill>
                  <a:schemeClr val="tx1"/>
                </a:solidFill>
              </a:rPr>
              <a:t>PAVV </a:t>
            </a:r>
            <a:r>
              <a:rPr lang="ko-KR" altLang="en-US" sz="2400" dirty="0">
                <a:solidFill>
                  <a:schemeClr val="tx1"/>
                </a:solidFill>
              </a:rPr>
              <a:t>경기일정을 경기장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경기일자순으로 정렬하여 출력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400" dirty="0">
                <a:solidFill>
                  <a:schemeClr val="tx1"/>
                </a:solidFill>
              </a:rPr>
              <a:t>WHERE </a:t>
            </a:r>
            <a:r>
              <a:rPr lang="ko-KR" altLang="en-US" sz="2400" dirty="0">
                <a:solidFill>
                  <a:schemeClr val="tx1"/>
                </a:solidFill>
              </a:rPr>
              <a:t>조건 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삼성</a:t>
            </a:r>
            <a:r>
              <a:rPr lang="en-US" altLang="ko-KR" sz="2400" dirty="0">
                <a:solidFill>
                  <a:schemeClr val="tx1"/>
                </a:solidFill>
              </a:rPr>
              <a:t>PAVV</a:t>
            </a:r>
            <a:r>
              <a:rPr lang="ko-KR" altLang="en-US" sz="2400" dirty="0">
                <a:solidFill>
                  <a:schemeClr val="tx1"/>
                </a:solidFill>
              </a:rPr>
              <a:t>배 → </a:t>
            </a:r>
            <a:r>
              <a:rPr lang="en-US" altLang="ko-KR" sz="2400" dirty="0" err="1">
                <a:solidFill>
                  <a:schemeClr val="tx1"/>
                </a:solidFill>
              </a:rPr>
              <a:t>gubun</a:t>
            </a:r>
            <a:r>
              <a:rPr lang="en-US" altLang="ko-KR" sz="2400" dirty="0">
                <a:solidFill>
                  <a:schemeClr val="tx1"/>
                </a:solidFill>
              </a:rPr>
              <a:t> = </a:t>
            </a:r>
            <a:r>
              <a:rPr lang="ko-KR" altLang="en-US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>
                <a:solidFill>
                  <a:schemeClr val="tx1"/>
                </a:solidFill>
              </a:rPr>
              <a:t>S</a:t>
            </a:r>
            <a:r>
              <a:rPr lang="ko-KR" altLang="en-US" sz="2400" dirty="0">
                <a:solidFill>
                  <a:schemeClr val="tx1"/>
                </a:solidFill>
              </a:rPr>
              <a:t>’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조회 칼럼 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en-US" altLang="ko-KR" sz="2400" dirty="0" err="1">
                <a:solidFill>
                  <a:schemeClr val="tx1"/>
                </a:solidFill>
              </a:rPr>
              <a:t>gubun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stadium_id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sche_date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참고사항 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en-US" altLang="ko-KR" sz="2400" dirty="0" err="1">
                <a:solidFill>
                  <a:schemeClr val="tx1"/>
                </a:solidFill>
              </a:rPr>
              <a:t>gubun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stadium_id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sche_date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순으로 자료 정렬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rabicPeriod"/>
              <a:defRPr/>
            </a:pPr>
            <a:endParaRPr lang="ko-KR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400" dirty="0">
                <a:solidFill>
                  <a:schemeClr val="tx1"/>
                </a:solidFill>
              </a:rPr>
              <a:t>위의 조건으로 검색을 자주 할 때 </a:t>
            </a:r>
            <a:r>
              <a:rPr lang="en-US" altLang="ko-KR" sz="2400" dirty="0">
                <a:solidFill>
                  <a:schemeClr val="tx1"/>
                </a:solidFill>
              </a:rPr>
              <a:t>PK </a:t>
            </a:r>
            <a:r>
              <a:rPr lang="ko-KR" altLang="en-US" sz="2400" dirty="0" err="1">
                <a:solidFill>
                  <a:schemeClr val="tx1"/>
                </a:solidFill>
              </a:rPr>
              <a:t>컬럼의</a:t>
            </a:r>
            <a:r>
              <a:rPr lang="ko-KR" altLang="en-US" sz="2400" dirty="0">
                <a:solidFill>
                  <a:schemeClr val="tx1"/>
                </a:solidFill>
              </a:rPr>
              <a:t> 순서는 </a:t>
            </a:r>
            <a:r>
              <a:rPr lang="en-US" altLang="ko-KR" sz="2400" dirty="0" err="1">
                <a:solidFill>
                  <a:schemeClr val="tx1"/>
                </a:solidFill>
              </a:rPr>
              <a:t>gubun</a:t>
            </a:r>
            <a:r>
              <a:rPr lang="en-US" altLang="ko-KR" sz="2400" dirty="0">
                <a:solidFill>
                  <a:schemeClr val="tx1"/>
                </a:solidFill>
              </a:rPr>
              <a:t> + </a:t>
            </a:r>
            <a:r>
              <a:rPr lang="en-US" altLang="ko-KR" sz="2400" dirty="0" err="1">
                <a:solidFill>
                  <a:schemeClr val="tx1"/>
                </a:solidFill>
              </a:rPr>
              <a:t>stadium_id</a:t>
            </a:r>
            <a:r>
              <a:rPr lang="en-US" altLang="ko-KR" sz="2400" dirty="0">
                <a:solidFill>
                  <a:schemeClr val="tx1"/>
                </a:solidFill>
              </a:rPr>
              <a:t> + </a:t>
            </a:r>
            <a:r>
              <a:rPr lang="en-US" altLang="ko-KR" sz="2400" dirty="0" err="1">
                <a:solidFill>
                  <a:schemeClr val="tx1"/>
                </a:solidFill>
              </a:rPr>
              <a:t>sche_date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순으로 구성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슬라이드 번호 개체 틀 5">
            <a:extLst>
              <a:ext uri="{FF2B5EF4-FFF2-40B4-BE49-F238E27FC236}">
                <a16:creationId xmlns:a16="http://schemas.microsoft.com/office/drawing/2014/main" id="{A3622A13-2106-0C42-A40B-924C2AAD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E9B516C-C55C-9B4D-88D4-2A18F2007563}" type="slidenum">
              <a:rPr kumimoji="0" lang="ko-KR" altLang="en-US"/>
              <a:pPr eaLnBrk="1" hangingPunct="1"/>
              <a:t>21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2CEF0111-5CDB-8943-AAF1-D4AF14E1C0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37402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en-US" altLang="ko-KR" sz="2400" dirty="0"/>
              <a:t>PK (Primary Key)</a:t>
            </a:r>
            <a:r>
              <a:rPr lang="ko-KR" altLang="en-US" sz="2400" dirty="0"/>
              <a:t>의 작성 요령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데이터 타입은 </a:t>
            </a:r>
            <a:r>
              <a:rPr lang="ko-KR" altLang="en-US" sz="2000" dirty="0" err="1"/>
              <a:t>가변길이</a:t>
            </a:r>
            <a:r>
              <a:rPr lang="ko-KR" altLang="en-US" sz="2000" dirty="0"/>
              <a:t> 타입으로</a:t>
            </a:r>
            <a:br>
              <a:rPr lang="en-US" altLang="ko-KR" sz="2000" dirty="0"/>
            </a:br>
            <a:r>
              <a:rPr lang="en-US" altLang="ko-KR" sz="2000" dirty="0"/>
              <a:t>SQL&gt; SELECT * FROM </a:t>
            </a:r>
            <a:r>
              <a:rPr lang="ko-KR" altLang="en-US" sz="2000" dirty="0"/>
              <a:t>사원 </a:t>
            </a:r>
            <a:r>
              <a:rPr lang="en-US" altLang="ko-KR" sz="2000" dirty="0"/>
              <a:t>WHERE NAME = ‘</a:t>
            </a:r>
            <a:r>
              <a:rPr lang="ko-KR" altLang="en-US" sz="2000" dirty="0"/>
              <a:t>홍길동’</a:t>
            </a:r>
            <a:r>
              <a:rPr lang="en-US" altLang="ko-KR" sz="2000" dirty="0"/>
              <a:t>;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en-US" altLang="ko-KR" sz="2000" dirty="0"/>
              <a:t>	SQL&gt;SELECT * FROM </a:t>
            </a:r>
            <a:r>
              <a:rPr lang="ko-KR" altLang="en-US" sz="2000" dirty="0"/>
              <a:t>사원 </a:t>
            </a:r>
            <a:r>
              <a:rPr lang="en-US" altLang="ko-KR" sz="2000" dirty="0"/>
              <a:t>WHERE RTRIM(NAME)=‘</a:t>
            </a:r>
            <a:r>
              <a:rPr lang="ko-KR" altLang="en-US" sz="2000" dirty="0"/>
              <a:t>홍길동’</a:t>
            </a:r>
            <a:r>
              <a:rPr lang="en-US" altLang="ko-KR" sz="2000" dirty="0"/>
              <a:t>;</a:t>
            </a: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검색 조건으로 사용되는 </a:t>
            </a:r>
            <a:r>
              <a:rPr lang="ko-KR" altLang="en-US" sz="2000" dirty="0" err="1"/>
              <a:t>컬럼은</a:t>
            </a:r>
            <a:r>
              <a:rPr lang="ko-KR" altLang="en-US" sz="2000" dirty="0"/>
              <a:t> 배제</a:t>
            </a:r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>
              <a:cs typeface="+mn-cs"/>
            </a:endParaRPr>
          </a:p>
          <a:p>
            <a:pPr lvl="1">
              <a:defRPr/>
            </a:pPr>
            <a:endParaRPr lang="en-US" altLang="ko-KR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677D0A77-722A-A147-ABC1-62A19756466D}"/>
              </a:ext>
            </a:extLst>
          </p:cNvPr>
          <p:cNvSpPr txBox="1">
            <a:spLocks/>
          </p:cNvSpPr>
          <p:nvPr/>
        </p:nvSpPr>
        <p:spPr>
          <a:xfrm>
            <a:off x="0" y="19"/>
            <a:ext cx="8991600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en-US" altLang="ko-KR" sz="3600" dirty="0">
                <a:latin typeface="굴림" pitchFamily="50" charset="-127"/>
                <a:ea typeface="굴림" pitchFamily="50" charset="-127"/>
              </a:rPr>
              <a:t>PK (Primary Key) </a:t>
            </a:r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작성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슬라이드 번호 개체 틀 5">
            <a:extLst>
              <a:ext uri="{FF2B5EF4-FFF2-40B4-BE49-F238E27FC236}">
                <a16:creationId xmlns:a16="http://schemas.microsoft.com/office/drawing/2014/main" id="{7F6C1695-D8C2-0F48-A8A7-A4D5121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5C85338-1D95-C740-B592-FED5ED768CA6}" type="slidenum">
              <a:rPr kumimoji="0" lang="ko-KR" altLang="en-US"/>
              <a:pPr eaLnBrk="1" hangingPunct="1"/>
              <a:t>22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9F67E6BC-D118-6E49-8BA7-2D1E95B82D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080" y="942615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물리적 구조 전환</a:t>
            </a:r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논리 모델인 </a:t>
            </a:r>
            <a:r>
              <a:rPr lang="en-US" altLang="ko-KR" sz="2000" dirty="0">
                <a:cs typeface="+mn-cs"/>
              </a:rPr>
              <a:t>ERD</a:t>
            </a:r>
            <a:r>
              <a:rPr lang="ko-KR" altLang="en-US" sz="2000" dirty="0">
                <a:cs typeface="+mn-cs"/>
              </a:rPr>
              <a:t>를 테이블간 관계도로 전환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테이블간 관계도 이외의 기타 데이터베이스 관련 사항 설계</a:t>
            </a:r>
          </a:p>
          <a:p>
            <a:pPr lvl="1">
              <a:defRPr/>
            </a:pPr>
            <a:r>
              <a:rPr lang="ko-KR" altLang="en-US" sz="2000" dirty="0"/>
              <a:t>분산 데이터베이스 설계를 고려</a:t>
            </a: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 정의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엔티티를</a:t>
            </a:r>
            <a:r>
              <a:rPr lang="ko-KR" altLang="en-US" sz="2000" dirty="0">
                <a:cs typeface="+mn-cs"/>
              </a:rPr>
              <a:t> 테이블로 전환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속성을 </a:t>
            </a:r>
            <a:r>
              <a:rPr lang="ko-KR" altLang="en-US" sz="2000" dirty="0" err="1"/>
              <a:t>컬럼으로</a:t>
            </a:r>
            <a:r>
              <a:rPr lang="ko-KR" altLang="en-US" sz="2000" dirty="0"/>
              <a:t> 전환</a:t>
            </a: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8915193D-A4CF-C84A-A813-2F621A7A8D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991568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데이터베이스 구축</a:t>
            </a: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F2634BBF-8648-994F-A1EB-2A132FA4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4" y="4126674"/>
            <a:ext cx="8346054" cy="25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슬라이드 번호 개체 틀 5">
            <a:extLst>
              <a:ext uri="{FF2B5EF4-FFF2-40B4-BE49-F238E27FC236}">
                <a16:creationId xmlns:a16="http://schemas.microsoft.com/office/drawing/2014/main" id="{1E21C4C4-9611-7748-87E8-CEC2E40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45CAB19-23D3-224D-8D38-3D5CDB31E359}" type="slidenum">
              <a:rPr kumimoji="0" lang="ko-KR" altLang="en-US"/>
              <a:pPr eaLnBrk="1" hangingPunct="1"/>
              <a:t>23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61496F9B-4807-234D-8547-565FDA87E5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1119598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 정의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주식별자를</a:t>
            </a:r>
            <a:r>
              <a:rPr lang="ko-KR" altLang="en-US" sz="2000" dirty="0">
                <a:cs typeface="+mn-cs"/>
              </a:rPr>
              <a:t> </a:t>
            </a:r>
            <a:r>
              <a:rPr lang="en-US" altLang="ko-KR" sz="2000" dirty="0">
                <a:cs typeface="+mn-cs"/>
              </a:rPr>
              <a:t>PK</a:t>
            </a:r>
            <a:r>
              <a:rPr lang="ko-KR" altLang="en-US" sz="2000" dirty="0">
                <a:cs typeface="+mn-cs"/>
              </a:rPr>
              <a:t>로 전환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관계를 </a:t>
            </a:r>
            <a:r>
              <a:rPr lang="ko-KR" altLang="en-US" sz="2000" dirty="0" err="1"/>
              <a:t>외부키로</a:t>
            </a:r>
            <a:r>
              <a:rPr lang="ko-KR" altLang="en-US" sz="2000" dirty="0"/>
              <a:t> 전환</a:t>
            </a: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BE647FB1-C139-7549-BAA7-43DA365F83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991568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데이터베이스 구축</a:t>
            </a: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8E4ADDF8-7CF7-594E-809C-519549F4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79"/>
            <a:ext cx="8296398" cy="35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슬라이드 번호 개체 틀 5">
            <a:extLst>
              <a:ext uri="{FF2B5EF4-FFF2-40B4-BE49-F238E27FC236}">
                <a16:creationId xmlns:a16="http://schemas.microsoft.com/office/drawing/2014/main" id="{A8D04894-5F01-7449-ACC8-6DEAD86C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5BEDF032-1184-4841-89A4-44E114A19CF9}" type="slidenum">
              <a:rPr kumimoji="0" lang="ko-KR" altLang="en-US"/>
              <a:pPr eaLnBrk="1" hangingPunct="1"/>
              <a:t>24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0D4D2FAE-E447-B54C-A519-0785E8AB00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808939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 정의서 작성</a:t>
            </a: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47501929-C243-4549-95DC-B24014850381}"/>
              </a:ext>
            </a:extLst>
          </p:cNvPr>
          <p:cNvSpPr txBox="1">
            <a:spLocks/>
          </p:cNvSpPr>
          <p:nvPr/>
        </p:nvSpPr>
        <p:spPr>
          <a:xfrm>
            <a:off x="0" y="-11094"/>
            <a:ext cx="8991568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데이터베이스 구축</a:t>
            </a: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AA989FDF-3569-C444-BAD9-2F2A20A5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76350"/>
            <a:ext cx="66960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슬라이드 번호 개체 틀 5">
            <a:extLst>
              <a:ext uri="{FF2B5EF4-FFF2-40B4-BE49-F238E27FC236}">
                <a16:creationId xmlns:a16="http://schemas.microsoft.com/office/drawing/2014/main" id="{08D37FAF-2DC6-8D47-A68A-DFF71EB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6C04F8A-5011-1A48-8F09-06F8E9074608}" type="slidenum">
              <a:rPr kumimoji="0" lang="ko-KR" altLang="en-US"/>
              <a:pPr eaLnBrk="1" hangingPunct="1"/>
              <a:t>25</a:t>
            </a:fld>
            <a:endParaRPr kumimoji="0" lang="en-US" altLang="ko-KR"/>
          </a:p>
        </p:txBody>
      </p:sp>
      <p:sp>
        <p:nvSpPr>
          <p:cNvPr id="10242" name="내용 개체 틀 4">
            <a:extLst>
              <a:ext uri="{FF2B5EF4-FFF2-40B4-BE49-F238E27FC236}">
                <a16:creationId xmlns:a16="http://schemas.microsoft.com/office/drawing/2014/main" id="{DCA5DB3C-C91D-9A49-A009-E3A9217734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947" y="1149350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 err="1"/>
              <a:t>무결성</a:t>
            </a:r>
            <a:r>
              <a:rPr lang="ko-KR" altLang="en-US" sz="2400" dirty="0"/>
              <a:t> 규칙의 전환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 err="1">
                <a:cs typeface="+mn-cs"/>
              </a:rPr>
              <a:t>엔티티</a:t>
            </a:r>
            <a:r>
              <a:rPr lang="ko-KR" altLang="en-US" sz="2000" dirty="0">
                <a:cs typeface="+mn-cs"/>
              </a:rPr>
              <a:t> </a:t>
            </a:r>
            <a:r>
              <a:rPr lang="ko-KR" altLang="en-US" sz="2000" dirty="0" err="1">
                <a:cs typeface="+mn-cs"/>
              </a:rPr>
              <a:t>무결성</a:t>
            </a:r>
            <a:r>
              <a:rPr lang="ko-KR" altLang="en-US" sz="2000" dirty="0">
                <a:cs typeface="+mn-cs"/>
              </a:rPr>
              <a:t> 전환</a:t>
            </a:r>
            <a:endParaRPr lang="en-US" altLang="ko-KR" sz="2000" dirty="0">
              <a:cs typeface="+mn-cs"/>
            </a:endParaRPr>
          </a:p>
          <a:p>
            <a:pPr lvl="1">
              <a:defRPr/>
            </a:pPr>
            <a:r>
              <a:rPr lang="ko-KR" altLang="en-US" sz="2000" dirty="0"/>
              <a:t>참조 </a:t>
            </a:r>
            <a:r>
              <a:rPr lang="ko-KR" altLang="en-US" sz="2000" dirty="0" err="1"/>
              <a:t>무결성</a:t>
            </a:r>
            <a:r>
              <a:rPr lang="ko-KR" altLang="en-US" sz="2000" dirty="0"/>
              <a:t> 전환</a:t>
            </a:r>
            <a:endParaRPr lang="en-US" altLang="ko-KR" sz="2000" dirty="0"/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2000" dirty="0"/>
              <a:t>자식</a:t>
            </a:r>
            <a:r>
              <a:rPr lang="en-US" altLang="ko-KR" sz="2000" dirty="0"/>
              <a:t>Child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입력 규칙</a:t>
            </a:r>
          </a:p>
          <a:p>
            <a:pPr lvl="2">
              <a:buFont typeface="Wingdings 2" pitchFamily="18" charset="2"/>
              <a:buChar char=""/>
              <a:defRPr/>
            </a:pPr>
            <a:r>
              <a:rPr lang="ko-KR" altLang="en-US" sz="2000" dirty="0"/>
              <a:t>부모</a:t>
            </a:r>
            <a:r>
              <a:rPr lang="en-US" altLang="ko-KR" sz="2000" dirty="0"/>
              <a:t>Parent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삭제</a:t>
            </a:r>
            <a:r>
              <a:rPr lang="en-US" altLang="ko-KR" sz="2000" dirty="0"/>
              <a:t>·</a:t>
            </a:r>
            <a:r>
              <a:rPr lang="ko-KR" altLang="en-US" sz="2000" dirty="0"/>
              <a:t>수정 규칙</a:t>
            </a:r>
          </a:p>
          <a:p>
            <a:pPr lvl="2">
              <a:buFont typeface="Wingdings 2" pitchFamily="18" charset="2"/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400" dirty="0"/>
              <a:t>도메인 무결성 전환</a:t>
            </a:r>
          </a:p>
          <a:p>
            <a:pPr lvl="2">
              <a:buFont typeface="Wingdings 2" pitchFamily="18" charset="2"/>
              <a:buNone/>
              <a:defRPr/>
            </a:pPr>
            <a:endParaRPr lang="ko-KR" altLang="en-US" sz="2000" dirty="0"/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ko-KR" altLang="en-US" sz="2400" dirty="0"/>
          </a:p>
          <a:p>
            <a:pPr lvl="1">
              <a:buFont typeface="Verdana" panose="020B0604030504040204" pitchFamily="34" charset="0"/>
              <a:buNone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4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7987797A-DECA-D845-853B-2D75226797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991568" cy="785794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kumimoji="0" lang="en-US" altLang="ko-KR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4. </a:t>
            </a:r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데이터베이스 구축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>
            <a:extLst>
              <a:ext uri="{FF2B5EF4-FFF2-40B4-BE49-F238E27FC236}">
                <a16:creationId xmlns:a16="http://schemas.microsoft.com/office/drawing/2014/main" id="{4CDC94F3-553D-5E46-92AB-6672067D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ACC5F9C-DAD7-C243-83E4-4BFFEABB30E4}" type="slidenum">
              <a:rPr kumimoji="0" lang="ko-KR" altLang="en-US"/>
              <a:pPr eaLnBrk="1" hangingPunct="1"/>
              <a:t>3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0A3DD0-8A27-4248-9534-3FBCCCD105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테이블 구성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2B47ADCF-ABB8-5149-AD48-8E244C81A6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57250"/>
            <a:ext cx="9001125" cy="5572125"/>
          </a:xfrm>
        </p:spPr>
        <p:txBody>
          <a:bodyPr/>
          <a:lstStyle/>
          <a:p>
            <a:pPr eaLnBrk="1" hangingPunct="1"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</a:t>
            </a:r>
            <a:r>
              <a:rPr lang="en-US" altLang="ko-KR" sz="2400" dirty="0"/>
              <a:t> </a:t>
            </a:r>
            <a:r>
              <a:rPr lang="ko-KR" altLang="en-US" sz="2400" dirty="0"/>
              <a:t>종류</a:t>
            </a:r>
            <a:endParaRPr lang="en-US" altLang="ko-KR" sz="24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정규 테이블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ko-KR" altLang="en-US" sz="1800" dirty="0"/>
              <a:t>가장 일반적으로 사용되는 기본 테이블</a:t>
            </a:r>
            <a:endParaRPr lang="en-US" altLang="ko-KR" sz="1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파티션 테이블</a:t>
            </a:r>
            <a:endParaRPr lang="en-US" altLang="ko-KR" sz="2000" dirty="0"/>
          </a:p>
          <a:p>
            <a:pPr lvl="2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ko-KR" altLang="en-US" sz="1800" dirty="0">
                <a:cs typeface="+mn-cs"/>
              </a:rPr>
              <a:t>하나 이상의 파티션을 가지며 각 파티션은 지정된 범위의 </a:t>
            </a:r>
            <a:endParaRPr lang="en-US" altLang="ko-KR" sz="1800" dirty="0">
              <a:cs typeface="+mn-cs"/>
            </a:endParaRPr>
          </a:p>
          <a:p>
            <a:pPr lvl="2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ko-KR" altLang="en-US" sz="1800" dirty="0" err="1">
                <a:cs typeface="+mn-cs"/>
              </a:rPr>
              <a:t>키값을</a:t>
            </a:r>
            <a:r>
              <a:rPr lang="ko-KR" altLang="en-US" sz="1800" dirty="0">
                <a:cs typeface="+mn-cs"/>
              </a:rPr>
              <a:t> 갖는 행들을 저장</a:t>
            </a:r>
            <a:endParaRPr lang="en-US" altLang="ko-KR" sz="1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2000" dirty="0"/>
              <a:t>클러스터 테이블</a:t>
            </a:r>
            <a:endParaRPr lang="en-US" altLang="ko-KR" sz="2000" dirty="0"/>
          </a:p>
          <a:p>
            <a:pPr lvl="2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ko-KR" altLang="en-US" sz="1800" dirty="0"/>
              <a:t>지정된 클러스터 키 </a:t>
            </a:r>
            <a:r>
              <a:rPr lang="ko-KR" altLang="en-US" sz="1800" dirty="0" err="1"/>
              <a:t>칼럼값의</a:t>
            </a:r>
            <a:r>
              <a:rPr lang="ko-KR" altLang="en-US" sz="1800" dirty="0"/>
              <a:t> 순서대로 행을 저장시키는 방법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sz="2000" dirty="0"/>
              <a:t>IOT</a:t>
            </a:r>
          </a:p>
          <a:p>
            <a:pPr lvl="2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r>
              <a:rPr lang="en-US" altLang="ko-KR" sz="1800" dirty="0"/>
              <a:t>IOT</a:t>
            </a:r>
            <a:r>
              <a:rPr lang="ko-KR" altLang="en-US" sz="1800" dirty="0"/>
              <a:t>는 모든 테이블 데이터를 </a:t>
            </a:r>
            <a:r>
              <a:rPr lang="en-US" altLang="ko-KR" sz="1800" dirty="0"/>
              <a:t>B-</a:t>
            </a:r>
            <a:r>
              <a:rPr lang="ko-KR" altLang="en-US" sz="1800" dirty="0"/>
              <a:t>트리 구조로 저장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>
            <a:extLst>
              <a:ext uri="{FF2B5EF4-FFF2-40B4-BE49-F238E27FC236}">
                <a16:creationId xmlns:a16="http://schemas.microsoft.com/office/drawing/2014/main" id="{E3C47942-7D33-804F-A9A8-85E0FE1E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50D5A09-1B3B-164E-844F-CE91F6AB5941}" type="slidenum">
              <a:rPr kumimoji="0" lang="ko-KR" altLang="en-US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1EE9CC-4B62-3245-90CD-63FB5C26E6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745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테이블 구성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01E006F3-9A79-694F-AEC7-43A7A3CE1B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980728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 종류별 저장 구조 </a:t>
            </a:r>
            <a:r>
              <a:rPr lang="en-US" altLang="ko-KR" sz="2400" dirty="0"/>
              <a:t>(Storage) </a:t>
            </a:r>
            <a:r>
              <a:rPr lang="ko-KR" altLang="en-US" sz="2400" dirty="0"/>
              <a:t>및 성능</a:t>
            </a:r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일반 테이블과 </a:t>
            </a:r>
            <a:r>
              <a:rPr lang="en-US" altLang="ko-KR" sz="1800" dirty="0">
                <a:cs typeface="+mn-cs"/>
              </a:rPr>
              <a:t>IOT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400" dirty="0"/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B3BEE8DC-DAA9-A549-AF68-8EE7DE4D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" y="1903580"/>
            <a:ext cx="84915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>
            <a:extLst>
              <a:ext uri="{FF2B5EF4-FFF2-40B4-BE49-F238E27FC236}">
                <a16:creationId xmlns:a16="http://schemas.microsoft.com/office/drawing/2014/main" id="{C6146109-E646-9E42-BC10-F9DE52E9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7897514C-3597-3F48-B126-FFECC657E82C}" type="slidenum">
              <a:rPr kumimoji="0" lang="ko-KR" altLang="en-US"/>
              <a:pPr eaLnBrk="1" hangingPunct="1"/>
              <a:t>5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9D33B4-DBC9-CA4E-89E8-60DB29E1C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테이블 구성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26F60F28-961C-0C41-B8BE-9ACF1BC873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1104984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 종류별 저장 구조 </a:t>
            </a:r>
            <a:r>
              <a:rPr lang="en-US" altLang="ko-KR" sz="2400" dirty="0"/>
              <a:t>(Storage) </a:t>
            </a:r>
            <a:r>
              <a:rPr lang="ko-KR" altLang="en-US" sz="2400" dirty="0"/>
              <a:t>및 성능</a:t>
            </a:r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일반 테이블과 </a:t>
            </a:r>
            <a:r>
              <a:rPr lang="en-US" altLang="ko-KR" sz="1800" dirty="0">
                <a:cs typeface="+mn-cs"/>
              </a:rPr>
              <a:t>IOT </a:t>
            </a:r>
            <a:r>
              <a:rPr lang="ko-KR" altLang="en-US" sz="1800" dirty="0">
                <a:cs typeface="+mn-cs"/>
              </a:rPr>
              <a:t>비교</a:t>
            </a:r>
            <a:endParaRPr lang="en-US" altLang="ko-KR" sz="1800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BE23B0-1193-6D48-804F-7A62B205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6826"/>
              </p:ext>
            </p:extLst>
          </p:nvPr>
        </p:nvGraphicFramePr>
        <p:xfrm>
          <a:off x="467544" y="2000249"/>
          <a:ext cx="8319268" cy="424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일반 테이블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IOT</a:t>
                      </a:r>
                      <a:endParaRPr lang="ko-KR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유일 </a:t>
                      </a:r>
                      <a:r>
                        <a:rPr lang="ko-KR" altLang="en-US" sz="1800" dirty="0" err="1"/>
                        <a:t>식별자</a:t>
                      </a:r>
                      <a:r>
                        <a:rPr lang="ko-KR" altLang="en-US" sz="1800" dirty="0"/>
                        <a:t> 또는 </a:t>
                      </a:r>
                      <a:r>
                        <a:rPr lang="en-US" altLang="ko-KR" sz="1800" dirty="0"/>
                        <a:t>ROWIF</a:t>
                      </a:r>
                      <a:r>
                        <a:rPr lang="ko-KR" altLang="en-US" sz="1800" dirty="0"/>
                        <a:t>로 식별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기본키로</a:t>
                      </a:r>
                      <a:r>
                        <a:rPr lang="ko-KR" altLang="en-US" sz="1800" dirty="0"/>
                        <a:t> 식별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암시적 </a:t>
                      </a:r>
                      <a:r>
                        <a:rPr lang="en-US" altLang="ko-KR" sz="1800" dirty="0"/>
                        <a:t>ROWID </a:t>
                      </a:r>
                      <a:r>
                        <a:rPr lang="ko-KR" altLang="en-US" sz="1800" dirty="0"/>
                        <a:t>여러 인덱스 지원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ROWID </a:t>
                      </a:r>
                      <a:r>
                        <a:rPr lang="ko-KR" altLang="en-US" sz="1800" dirty="0"/>
                        <a:t>없음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FTS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ko-KR" altLang="en-US" sz="1800" baseline="0" dirty="0"/>
                        <a:t> </a:t>
                      </a:r>
                      <a:r>
                        <a:rPr lang="en-US" altLang="ko-KR" sz="1800" baseline="0" dirty="0"/>
                        <a:t>Random</a:t>
                      </a:r>
                      <a:r>
                        <a:rPr lang="ko-KR" altLang="en-US" sz="1800" baseline="0" dirty="0"/>
                        <a:t>하게  </a:t>
                      </a:r>
                      <a:r>
                        <a:rPr lang="en-US" altLang="ko-KR" sz="1800" baseline="0" dirty="0"/>
                        <a:t>Return</a:t>
                      </a: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FTS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ko-KR" altLang="en-US" sz="1800" dirty="0" err="1"/>
                        <a:t>기본키</a:t>
                      </a:r>
                      <a:r>
                        <a:rPr lang="ko-KR" altLang="en-US" sz="1800" dirty="0"/>
                        <a:t> 순서로 </a:t>
                      </a:r>
                      <a:r>
                        <a:rPr lang="en-US" altLang="ko-KR" sz="1800" dirty="0"/>
                        <a:t>Return</a:t>
                      </a:r>
                      <a:endParaRPr lang="ko-KR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유일 제약 조건 허용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유일 제약 조건 허용하지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않음</a:t>
                      </a:r>
                      <a:endParaRPr lang="ko-KR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인덱스와 테이블로 구분됨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인덱스 구조를 가진 테이블임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>
            <a:extLst>
              <a:ext uri="{FF2B5EF4-FFF2-40B4-BE49-F238E27FC236}">
                <a16:creationId xmlns:a16="http://schemas.microsoft.com/office/drawing/2014/main" id="{5182BE4C-3715-9C45-A8AD-38E55168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9B0F381-D2FA-6941-8BC3-9A269B65547C}" type="slidenum">
              <a:rPr kumimoji="0" lang="ko-KR" altLang="en-US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732F8F7-B4B2-4A4B-97E8-93B9D60D2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7858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 </a:t>
            </a:r>
            <a:r>
              <a:rPr lang="ko-KR" altLang="en-US" sz="36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테이블 구성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6EAFB262-5311-F14B-B890-13DD01BB95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1149350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테이블의 종류별 저장 구조 </a:t>
            </a:r>
            <a:r>
              <a:rPr lang="en-US" altLang="ko-KR" sz="2400" dirty="0"/>
              <a:t>(Storage) </a:t>
            </a:r>
            <a:r>
              <a:rPr lang="ko-KR" altLang="en-US" sz="2400" dirty="0"/>
              <a:t>및 성능</a:t>
            </a:r>
          </a:p>
          <a:p>
            <a:pPr lvl="1">
              <a:defRPr/>
            </a:pPr>
            <a:r>
              <a:rPr lang="ko-KR" altLang="en-US" sz="1800" dirty="0">
                <a:cs typeface="+mn-cs"/>
              </a:rPr>
              <a:t>파티션</a:t>
            </a:r>
            <a:r>
              <a:rPr lang="en-US" altLang="ko-KR" sz="1800" dirty="0">
                <a:cs typeface="+mn-cs"/>
              </a:rPr>
              <a:t>(Partition)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400" dirty="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F252319D-BD0C-3446-964C-78C38C87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0250"/>
            <a:ext cx="8543925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>
            <a:extLst>
              <a:ext uri="{FF2B5EF4-FFF2-40B4-BE49-F238E27FC236}">
                <a16:creationId xmlns:a16="http://schemas.microsoft.com/office/drawing/2014/main" id="{646A7EED-8C98-6C4F-B3FF-3C51F89B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3BFDD5BF-AF85-194C-A636-4D385100B7C1}" type="slidenum">
              <a:rPr kumimoji="0" lang="ko-KR" altLang="en-US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025BC93-821C-BA42-8033-30208C078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DBMS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구성요소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-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인덱스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B2C4BE0B-873F-2042-957E-3814BD0DDF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37" y="1092952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자료 검색 방법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FTS(Full Table Scan) </a:t>
            </a:r>
            <a:r>
              <a:rPr lang="ko-KR" altLang="en-US" sz="2000" dirty="0"/>
              <a:t>방법</a:t>
            </a: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400" dirty="0"/>
          </a:p>
          <a:p>
            <a:pPr lvl="1" eaLnBrk="1" hangingPunct="1">
              <a:defRPr/>
            </a:pPr>
            <a:endParaRPr lang="en-US" altLang="ko-KR" sz="24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800" dirty="0"/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DB32A513-2E70-9C4F-A1E9-40A91947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49"/>
            <a:ext cx="8609013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>
            <a:extLst>
              <a:ext uri="{FF2B5EF4-FFF2-40B4-BE49-F238E27FC236}">
                <a16:creationId xmlns:a16="http://schemas.microsoft.com/office/drawing/2014/main" id="{67E0682D-8372-544F-BF15-D46EF0F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49B5D1C-1736-3F49-A048-B7603C579FDA}" type="slidenum">
              <a:rPr kumimoji="0" lang="ko-KR" altLang="en-US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0304DE-83C1-8549-911C-CD287417FA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DBMS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구성요소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-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인덱스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E05D2841-F4C6-A046-842E-43DCAF8B02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28688"/>
            <a:ext cx="9001125" cy="5572125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자료 검색 방법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>
                <a:cs typeface="+mn-cs"/>
              </a:rPr>
              <a:t>인덱스 스캔 방법</a:t>
            </a: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400" dirty="0"/>
          </a:p>
          <a:p>
            <a:pPr lvl="1" eaLnBrk="1" hangingPunct="1">
              <a:defRPr/>
            </a:pPr>
            <a:endParaRPr lang="en-US" altLang="ko-KR" sz="24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800" dirty="0"/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EB8481B5-3C06-5449-8DAC-3E501B2E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57375"/>
            <a:ext cx="873442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>
            <a:extLst>
              <a:ext uri="{FF2B5EF4-FFF2-40B4-BE49-F238E27FC236}">
                <a16:creationId xmlns:a16="http://schemas.microsoft.com/office/drawing/2014/main" id="{991ABA65-CD2D-2D44-9B88-54D8799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0A97AFBF-AF73-0D46-BCD9-9662E923403F}" type="slidenum">
              <a:rPr kumimoji="0" lang="ko-KR" altLang="en-US"/>
              <a:pPr eaLnBrk="1" hangingPunct="1"/>
              <a:t>9</a:t>
            </a:fld>
            <a:endParaRPr kumimoji="0"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0EFD31-D9FA-CA4D-8DEE-B2073B3AB0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85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3.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성능을 위한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DBMS 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구성요소 </a:t>
            </a:r>
            <a:r>
              <a:rPr lang="en-US" altLang="ko-KR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-</a:t>
            </a:r>
            <a:r>
              <a:rPr lang="ko-KR" altLang="en-US" sz="3200" kern="1200" dirty="0">
                <a:solidFill>
                  <a:schemeClr val="tx2">
                    <a:satMod val="13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인덱스</a:t>
            </a:r>
          </a:p>
        </p:txBody>
      </p:sp>
      <p:sp>
        <p:nvSpPr>
          <p:cNvPr id="11268" name="내용 개체 틀 8">
            <a:extLst>
              <a:ext uri="{FF2B5EF4-FFF2-40B4-BE49-F238E27FC236}">
                <a16:creationId xmlns:a16="http://schemas.microsoft.com/office/drawing/2014/main" id="{4AAAD74B-B155-2749-9B19-CBDE8711A7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70" y="1052737"/>
            <a:ext cx="9001125" cy="3816424"/>
          </a:xfrm>
        </p:spPr>
        <p:txBody>
          <a:bodyPr/>
          <a:lstStyle/>
          <a:p>
            <a:pPr>
              <a:buFont typeface="Wingdings 3" pitchFamily="18" charset="2"/>
              <a:buChar char=""/>
              <a:defRPr/>
            </a:pPr>
            <a:r>
              <a:rPr lang="ko-KR" altLang="en-US" sz="2400" dirty="0"/>
              <a:t>인덱스의 종류 </a:t>
            </a:r>
            <a:r>
              <a:rPr lang="en-US" altLang="ko-KR" sz="2400" dirty="0"/>
              <a:t>- </a:t>
            </a:r>
            <a:r>
              <a:rPr lang="ko-KR" altLang="en-US" sz="2400" dirty="0"/>
              <a:t>논리적 구분에 따른 인덱스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한 개의</a:t>
            </a:r>
            <a:r>
              <a:rPr lang="en-US" altLang="ko-KR" sz="2000" dirty="0"/>
              <a:t>Single </a:t>
            </a:r>
            <a:r>
              <a:rPr lang="ko-KR" altLang="en-US" sz="2000" dirty="0" err="1"/>
              <a:t>컬럼</a:t>
            </a:r>
            <a:r>
              <a:rPr lang="ko-KR" altLang="en-US" sz="2000" dirty="0"/>
              <a:t> 인덱스와 결합</a:t>
            </a:r>
            <a:r>
              <a:rPr lang="en-US" altLang="ko-KR" sz="2000" dirty="0"/>
              <a:t>Composite </a:t>
            </a:r>
            <a:r>
              <a:rPr lang="ko-KR" altLang="en-US" sz="2000" dirty="0"/>
              <a:t>인덱스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유일한</a:t>
            </a:r>
            <a:r>
              <a:rPr lang="en-US" altLang="ko-KR" sz="2000" dirty="0"/>
              <a:t>Unique </a:t>
            </a:r>
            <a:r>
              <a:rPr lang="ko-KR" altLang="en-US" sz="2000" dirty="0"/>
              <a:t>인덱스와 </a:t>
            </a:r>
            <a:r>
              <a:rPr lang="en-US" altLang="ko-KR" sz="2000" dirty="0"/>
              <a:t>Non-Unique </a:t>
            </a:r>
            <a:r>
              <a:rPr lang="ko-KR" altLang="en-US" sz="2000" dirty="0"/>
              <a:t>인덱스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/>
              <a:t>함수기반</a:t>
            </a:r>
            <a:r>
              <a:rPr lang="en-US" altLang="ko-KR" sz="2000" dirty="0"/>
              <a:t>Function-based </a:t>
            </a:r>
            <a:r>
              <a:rPr lang="ko-KR" altLang="en-US" sz="2000" dirty="0"/>
              <a:t>인덱스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 3" pitchFamily="18" charset="2"/>
              <a:buChar char=""/>
              <a:defRPr/>
            </a:pPr>
            <a:endParaRPr lang="ko-KR" altLang="en-US" sz="2400" dirty="0"/>
          </a:p>
          <a:p>
            <a:pPr lvl="1">
              <a:defRPr/>
            </a:pPr>
            <a:endParaRPr lang="ko-KR" altLang="en-US" sz="2000" dirty="0">
              <a:cs typeface="+mn-cs"/>
            </a:endParaRPr>
          </a:p>
          <a:p>
            <a:pPr lvl="1">
              <a:defRPr/>
            </a:pPr>
            <a:endParaRPr lang="en-US" altLang="ko-KR" sz="2000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sz="2400" dirty="0"/>
          </a:p>
          <a:p>
            <a:pPr lvl="1" eaLnBrk="1" hangingPunct="1">
              <a:defRPr/>
            </a:pPr>
            <a:endParaRPr lang="en-US" altLang="ko-KR" sz="2400" dirty="0"/>
          </a:p>
          <a:p>
            <a:pPr eaLnBrk="1" hangingPunct="1">
              <a:buFont typeface="Wingdings 3" pitchFamily="18" charset="2"/>
              <a:buNone/>
              <a:defRPr/>
            </a:pPr>
            <a:endParaRPr lang="ko-KR" altLang="en-US" sz="28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7_광장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718</Words>
  <Application>Microsoft Macintosh PowerPoint</Application>
  <PresentationFormat>화면 슬라이드 쇼(4:3)</PresentationFormat>
  <Paragraphs>227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맑은 고딕</vt:lpstr>
      <vt:lpstr>HY엽서L</vt:lpstr>
      <vt:lpstr>Arial</vt:lpstr>
      <vt:lpstr>Gill Sans MT</vt:lpstr>
      <vt:lpstr>Lucida Sans Unicode</vt:lpstr>
      <vt:lpstr>Verdana</vt:lpstr>
      <vt:lpstr>Wingdings 2</vt:lpstr>
      <vt:lpstr>Wingdings 3</vt:lpstr>
      <vt:lpstr>디자인 사용자 지정</vt:lpstr>
      <vt:lpstr>7_광장</vt:lpstr>
      <vt:lpstr>Chap11. 물리적 설계의 개요</vt:lpstr>
      <vt:lpstr>1. 데이터베이스 구축 과정</vt:lpstr>
      <vt:lpstr>2. 성능을 위한 테이블 구성</vt:lpstr>
      <vt:lpstr>2. 성능을 위한 테이블 구성</vt:lpstr>
      <vt:lpstr>2. 성능을 위한 테이블 구성</vt:lpstr>
      <vt:lpstr>2. 성능을 위한 테이블 구성</vt:lpstr>
      <vt:lpstr>3. 성능을 위한 DBMS 구성요소 -인덱스</vt:lpstr>
      <vt:lpstr>3. 성능을 위한 DBMS 구성요소 -인덱스</vt:lpstr>
      <vt:lpstr>3. 성능을 위한 DBMS 구성요소 -인덱스</vt:lpstr>
      <vt:lpstr>Chap13. 성능 고려한 물리적 설계  데이터베이스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데이터베이스란 무엇인가?</dc:title>
  <dc:creator>우청자</dc:creator>
  <cp:lastModifiedBy>Microsoft Office 사용자</cp:lastModifiedBy>
  <cp:revision>98</cp:revision>
  <dcterms:created xsi:type="dcterms:W3CDTF">2009-11-09T22:34:04Z</dcterms:created>
  <dcterms:modified xsi:type="dcterms:W3CDTF">2019-06-03T09:45:38Z</dcterms:modified>
</cp:coreProperties>
</file>