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C4979-A353-4ACF-821F-D1D06FA4083E}" v="7" dt="2020-06-13T15:35:3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70902" autoAdjust="0"/>
  </p:normalViewPr>
  <p:slideViewPr>
    <p:cSldViewPr snapToGrid="0">
      <p:cViewPr varScale="1">
        <p:scale>
          <a:sx n="116" d="100"/>
          <a:sy n="116" d="100"/>
        </p:scale>
        <p:origin x="171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18429355618432"/>
          <c:y val="5.2153413281402827E-2"/>
          <c:w val="0.74612561042898018"/>
          <c:h val="0.43470696276891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RidgeCV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Sayfa1!$B$2</c:f>
              <c:numCache>
                <c:formatCode>General</c:formatCode>
                <c:ptCount val="1"/>
                <c:pt idx="0">
                  <c:v>2.0100000000000001E-3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B-4D68-BC3A-0E6A358B9C2A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KNeighbors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Sayfa1!$C$2</c:f>
              <c:numCache>
                <c:formatCode>General</c:formatCode>
                <c:ptCount val="1"/>
                <c:pt idx="0">
                  <c:v>2.2100000000000002E-3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CB-4D68-BC3A-0E6A358B9C2A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RandomForestRegressor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Sayfa1!$D$2</c:f>
              <c:numCache>
                <c:formatCode>General</c:formatCode>
                <c:ptCount val="1"/>
                <c:pt idx="0">
                  <c:v>2.0699999999999998E-3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CB-4D68-BC3A-0E6A358B9C2A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MLPRegressor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Sayfa1!$E$2</c:f>
              <c:numCache>
                <c:formatCode>General</c:formatCode>
                <c:ptCount val="1"/>
                <c:pt idx="0">
                  <c:v>4.1000000000000003E-3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CB-4D68-BC3A-0E6A358B9C2A}"/>
            </c:ext>
          </c:extLst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MultiTaskLasso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Sayfa1!$F$2</c:f>
              <c:numCache>
                <c:formatCode>General</c:formatCode>
                <c:ptCount val="1"/>
                <c:pt idx="0">
                  <c:v>2.1199999999999999E-3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CB-4D68-BC3A-0E6A358B9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164959"/>
        <c:axId val="830167039"/>
      </c:barChart>
      <c:catAx>
        <c:axId val="830164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0167039"/>
        <c:crosses val="autoZero"/>
        <c:auto val="1"/>
        <c:lblAlgn val="ctr"/>
        <c:lblOffset val="100"/>
        <c:noMultiLvlLbl val="0"/>
      </c:catAx>
      <c:valAx>
        <c:axId val="830167039"/>
        <c:scaling>
          <c:orientation val="minMax"/>
          <c:max val="5.000000000000001E-3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 err="1" smtClean="0"/>
                  <a:t>Average</a:t>
                </a:r>
                <a:r>
                  <a:rPr lang="tr-TR" baseline="0" dirty="0" smtClean="0"/>
                  <a:t> MSE%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16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18429355618432"/>
          <c:y val="5.2153413281402827E-2"/>
          <c:w val="0.74612561042898018"/>
          <c:h val="0.43470696276891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lambda = 0.1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Sayfa1!$B$2</c:f>
              <c:numCache>
                <c:formatCode>General</c:formatCode>
                <c:ptCount val="1"/>
                <c:pt idx="0">
                  <c:v>2.2100000000000002E-3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6-40A9-B6A5-C1DA93503435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lambda =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Sayfa1!$C$2</c:f>
              <c:numCache>
                <c:formatCode>General</c:formatCode>
                <c:ptCount val="1"/>
                <c:pt idx="0">
                  <c:v>2.0500000000000002E-3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E6-40A9-B6A5-C1DA93503435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lambda =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Sayfa1!$D$2</c:f>
              <c:numCache>
                <c:formatCode>General</c:formatCode>
                <c:ptCount val="1"/>
                <c:pt idx="0">
                  <c:v>2.0699999999999998E-3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E6-40A9-B6A5-C1DA93503435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lambda =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Sayfa1!$E$2</c:f>
              <c:numCache>
                <c:formatCode>General</c:formatCode>
                <c:ptCount val="1"/>
                <c:pt idx="0">
                  <c:v>2.1299999999999999E-3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E6-40A9-B6A5-C1DA93503435}"/>
            </c:ext>
          </c:extLst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lambda = 25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Sayfa1!$A$2</c:f>
              <c:strCache>
                <c:ptCount val="1"/>
                <c:pt idx="0">
                  <c:v>Kategori 1</c:v>
                </c:pt>
              </c:strCache>
            </c:strRef>
          </c:cat>
          <c:val>
            <c:numRef>
              <c:f>Sayfa1!$F$2</c:f>
              <c:numCache>
                <c:formatCode>General</c:formatCode>
                <c:ptCount val="1"/>
                <c:pt idx="0">
                  <c:v>2.2599999999999999E-3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E6-40A9-B6A5-C1DA93503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164959"/>
        <c:axId val="830167039"/>
      </c:barChart>
      <c:catAx>
        <c:axId val="830164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0167039"/>
        <c:crosses val="autoZero"/>
        <c:auto val="1"/>
        <c:lblAlgn val="ctr"/>
        <c:lblOffset val="100"/>
        <c:noMultiLvlLbl val="0"/>
      </c:catAx>
      <c:valAx>
        <c:axId val="830167039"/>
        <c:scaling>
          <c:orientation val="minMax"/>
          <c:max val="3.0000000000000009E-3"/>
          <c:min val="1.6000000000000003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 err="1" smtClean="0"/>
                  <a:t>Average</a:t>
                </a:r>
                <a:r>
                  <a:rPr lang="tr-TR" baseline="0" dirty="0" smtClean="0"/>
                  <a:t> MSE%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164959"/>
        <c:crosses val="autoZero"/>
        <c:crossBetween val="between"/>
        <c:majorUnit val="4.0000000000000013E-4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tr-TR" sz="4400" b="0" strike="noStrike" spc="-1">
                <a:latin typeface="Arial"/>
              </a:rPr>
              <a:t>Slaytı taşımak için tıklayın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tr-TR" sz="2000" b="0" strike="noStrike" spc="-1">
                <a:latin typeface="Arial"/>
              </a:rPr>
              <a:t>Notların biçimini düzenlemek için tıklayın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tr-T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tr-TR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tr-TR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E11AF40-853F-45CE-9609-A99C028EDB5F}" type="slidenum">
              <a:rPr lang="tr-TR" sz="1400" b="0" strike="noStrike" spc="-1">
                <a:latin typeface="Times New Roman"/>
              </a:rPr>
              <a:t>‹#›</a:t>
            </a:fld>
            <a:endParaRPr lang="tr-T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tr-TR" sz="20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35551D-0090-4541-B02D-984C0AB049F0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tr-T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tr-TR" sz="20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23A38C-443D-405C-A82C-B02440A61E6B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tr-T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tr-TR" sz="2000" b="0" strike="noStrike" spc="-1" dirty="0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CDA9EEF-0DC7-4C00-807A-28C39B796800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tr-T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E11AF40-853F-45CE-9609-A99C028EDB5F}" type="slidenum">
              <a:rPr lang="tr-TR" sz="1400" b="0" strike="noStrike" spc="-1" smtClean="0">
                <a:latin typeface="Times New Roman"/>
              </a:rPr>
              <a:t>4</a:t>
            </a:fld>
            <a:endParaRPr lang="tr-T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719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tr-TR" sz="20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7551ED-26B2-4059-8FBF-DD27BC6C1635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tr-T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E11AF40-853F-45CE-9609-A99C028EDB5F}" type="slidenum">
              <a:rPr lang="tr-TR" sz="1400" b="0" strike="noStrike" spc="-1" smtClean="0">
                <a:latin typeface="Times New Roman"/>
              </a:rPr>
              <a:t>6</a:t>
            </a:fld>
            <a:endParaRPr lang="tr-T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150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tr-TR" sz="20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D2745BB-9D75-46DC-A3E2-04DA28C41AB4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tr-T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E11AF40-853F-45CE-9609-A99C028EDB5F}" type="slidenum">
              <a:rPr lang="tr-TR" sz="1400" b="0" strike="noStrike" spc="-1" smtClean="0">
                <a:latin typeface="Times New Roman"/>
              </a:rPr>
              <a:t>8</a:t>
            </a:fld>
            <a:endParaRPr lang="tr-T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114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E11AF40-853F-45CE-9609-A99C028EDB5F}" type="slidenum">
              <a:rPr lang="tr-TR" sz="1400" b="0" strike="noStrike" spc="-1" smtClean="0">
                <a:latin typeface="Times New Roman"/>
              </a:rPr>
              <a:t>9</a:t>
            </a:fld>
            <a:endParaRPr lang="tr-T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64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14"/>
          <a:stretch/>
        </p:blipFill>
        <p:spPr>
          <a:xfrm>
            <a:off x="239040" y="5920920"/>
            <a:ext cx="1400760" cy="80460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15"/>
          <a:stretch/>
        </p:blipFill>
        <p:spPr>
          <a:xfrm>
            <a:off x="11008440" y="6017400"/>
            <a:ext cx="1145160" cy="771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tr-TR" sz="18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32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2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tr-TR" sz="44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32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2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m4a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audio" Target="NULL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audio" Target="../media/media5.m4a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microsoft.com/office/2007/relationships/media" Target="../media/media5.m4a"/><Relationship Id="rId1" Type="http://schemas.openxmlformats.org/officeDocument/2006/relationships/tags" Target="../tags/tag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chart" Target="../charts/char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chart" Target="../charts/chart1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7.m4a"/><Relationship Id="rId2" Type="http://schemas.openxmlformats.org/officeDocument/2006/relationships/audio" Target="NULL" TargetMode="Externa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9160" y="307440"/>
            <a:ext cx="11413080" cy="26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Multi </a:t>
            </a:r>
            <a:r>
              <a:rPr lang="tr-TR" sz="4800" b="0" strike="noStrike" spc="-1" dirty="0" err="1">
                <a:solidFill>
                  <a:srgbClr val="58FF4B"/>
                </a:solidFill>
                <a:latin typeface="Avenir Next"/>
                <a:ea typeface="Avenir Next"/>
              </a:rPr>
              <a:t>Output</a:t>
            </a: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 </a:t>
            </a:r>
            <a:r>
              <a:rPr lang="tr-TR" sz="4800" b="0" strike="noStrike" spc="-1" dirty="0" err="1">
                <a:solidFill>
                  <a:srgbClr val="58FF4B"/>
                </a:solidFill>
                <a:latin typeface="Avenir Next"/>
                <a:ea typeface="Avenir Next"/>
              </a:rPr>
              <a:t>Ridge</a:t>
            </a: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 </a:t>
            </a:r>
            <a:r>
              <a:rPr lang="tr-TR" sz="4800" b="0" strike="noStrike" spc="-1" dirty="0" err="1">
                <a:solidFill>
                  <a:srgbClr val="58FF4B"/>
                </a:solidFill>
                <a:latin typeface="Avenir Next"/>
                <a:ea typeface="Avenir Next"/>
              </a:rPr>
              <a:t>Regressor</a:t>
            </a: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 </a:t>
            </a:r>
            <a:r>
              <a:rPr lang="tr-TR" sz="4800" b="0" strike="noStrike" spc="-1" dirty="0" err="1">
                <a:solidFill>
                  <a:srgbClr val="58FF4B"/>
                </a:solidFill>
                <a:latin typeface="Avenir Next"/>
                <a:ea typeface="Avenir Next"/>
              </a:rPr>
              <a:t>for</a:t>
            </a: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 </a:t>
            </a:r>
            <a:r>
              <a:rPr lang="tr-TR" sz="4800" b="0" strike="noStrike" spc="-1" dirty="0" err="1">
                <a:solidFill>
                  <a:srgbClr val="58FF4B"/>
                </a:solidFill>
                <a:latin typeface="Avenir Next"/>
                <a:ea typeface="Avenir Next"/>
              </a:rPr>
              <a:t>Predicting</a:t>
            </a: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 Brain Connectivity </a:t>
            </a:r>
            <a:r>
              <a:rPr lang="tr-TR" sz="4800" b="0" strike="noStrike" spc="-1" dirty="0" err="1">
                <a:solidFill>
                  <a:srgbClr val="58FF4B"/>
                </a:solidFill>
                <a:latin typeface="Avenir Next"/>
                <a:ea typeface="Avenir Next"/>
              </a:rPr>
              <a:t>Over</a:t>
            </a:r>
            <a:r>
              <a:rPr lang="tr-TR" sz="4800" b="0" strike="noStrike" spc="-1" dirty="0">
                <a:solidFill>
                  <a:srgbClr val="58FF4B"/>
                </a:solidFill>
                <a:latin typeface="Avenir Next"/>
                <a:ea typeface="Avenir Next"/>
              </a:rPr>
              <a:t> Time</a:t>
            </a:r>
            <a:endParaRPr lang="tr-TR" sz="48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23880" y="47934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tr-TR" sz="2600" b="0" strike="noStrike" spc="-1">
                <a:solidFill>
                  <a:srgbClr val="FFFFFF"/>
                </a:solidFill>
                <a:latin typeface="Avenir Next"/>
                <a:ea typeface="Avenir Next"/>
              </a:rPr>
              <a:t>Kaggle group ID: 1</a:t>
            </a:r>
            <a:endParaRPr lang="tr-TR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tr-TR" sz="2600" b="0" i="1" strike="noStrike" spc="-1">
                <a:solidFill>
                  <a:srgbClr val="FFFFFF"/>
                </a:solidFill>
                <a:latin typeface="Bahnschrift SemiBold"/>
                <a:ea typeface="Avenir Next"/>
              </a:rPr>
              <a:t>Batuhan Özdöl  Ezgi Alçiçek</a:t>
            </a:r>
            <a:endParaRPr lang="tr-TR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tr-TR" sz="2600" b="0" i="1" strike="noStrike" spc="-1">
                <a:solidFill>
                  <a:srgbClr val="FFFFFF"/>
                </a:solidFill>
                <a:latin typeface="Bahnschrift SemiBold"/>
                <a:ea typeface="Avenir Next"/>
              </a:rPr>
              <a:t> Onur Yavuz Ergut Yusuf Utku Gül</a:t>
            </a:r>
            <a:endParaRPr lang="tr-TR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tr-TR" sz="2600" b="0" strike="noStrike" spc="-1">
                <a:solidFill>
                  <a:srgbClr val="FFFFFF"/>
                </a:solidFill>
                <a:latin typeface="Avenir Next"/>
                <a:ea typeface="Avenir Next"/>
              </a:rPr>
              <a:t>Kaggle rank: 5</a:t>
            </a:r>
            <a:endParaRPr lang="tr-TR" sz="26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487600" y="6252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Ses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8360">
    <p:check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72760" y="-1011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4400" b="0" strike="noStrike" spc="-1">
                <a:solidFill>
                  <a:srgbClr val="4AE463"/>
                </a:solidFill>
                <a:latin typeface="Avenir Next"/>
                <a:ea typeface="Avenir Next"/>
              </a:rPr>
              <a:t>What is our main goal?</a:t>
            </a:r>
            <a:endParaRPr lang="tr-TR" sz="4400" b="0" strike="noStrike" spc="-1">
              <a:latin typeface="Arial"/>
            </a:endParaRPr>
          </a:p>
        </p:txBody>
      </p:sp>
      <p:pic>
        <p:nvPicPr>
          <p:cNvPr id="88" name="İçerik Yer Tutucusu 1"/>
          <p:cNvPicPr/>
          <p:nvPr/>
        </p:nvPicPr>
        <p:blipFill>
          <a:blip r:embed="rId6"/>
          <a:stretch/>
        </p:blipFill>
        <p:spPr>
          <a:xfrm>
            <a:off x="3975480" y="1710360"/>
            <a:ext cx="861120" cy="742320"/>
          </a:xfrm>
          <a:prstGeom prst="rect">
            <a:avLst/>
          </a:prstGeom>
          <a:ln>
            <a:noFill/>
          </a:ln>
        </p:spPr>
      </p:pic>
      <p:pic>
        <p:nvPicPr>
          <p:cNvPr id="89" name="Resim 2"/>
          <p:cNvPicPr/>
          <p:nvPr/>
        </p:nvPicPr>
        <p:blipFill>
          <a:blip r:embed="rId7"/>
          <a:stretch/>
        </p:blipFill>
        <p:spPr>
          <a:xfrm>
            <a:off x="6408360" y="1673820"/>
            <a:ext cx="846360" cy="7704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5247000" y="1846800"/>
            <a:ext cx="652680" cy="33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E463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91" name="İçerik Yer Tutucusu 1"/>
          <p:cNvPicPr/>
          <p:nvPr/>
        </p:nvPicPr>
        <p:blipFill>
          <a:blip r:embed="rId6"/>
          <a:stretch/>
        </p:blipFill>
        <p:spPr>
          <a:xfrm>
            <a:off x="3975480" y="2678040"/>
            <a:ext cx="861120" cy="742320"/>
          </a:xfrm>
          <a:prstGeom prst="rect">
            <a:avLst/>
          </a:prstGeom>
          <a:ln>
            <a:noFill/>
          </a:ln>
        </p:spPr>
      </p:pic>
      <p:pic>
        <p:nvPicPr>
          <p:cNvPr id="92" name="Resim 7"/>
          <p:cNvPicPr/>
          <p:nvPr/>
        </p:nvPicPr>
        <p:blipFill>
          <a:blip r:embed="rId7"/>
          <a:stretch/>
        </p:blipFill>
        <p:spPr>
          <a:xfrm>
            <a:off x="6408360" y="2633040"/>
            <a:ext cx="846360" cy="7700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5247000" y="2850480"/>
            <a:ext cx="652680" cy="33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E463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94" name="İçerik Yer Tutucusu 1"/>
          <p:cNvPicPr/>
          <p:nvPr/>
        </p:nvPicPr>
        <p:blipFill>
          <a:blip r:embed="rId6"/>
          <a:stretch/>
        </p:blipFill>
        <p:spPr>
          <a:xfrm>
            <a:off x="7834680" y="1659780"/>
            <a:ext cx="846360" cy="770400"/>
          </a:xfrm>
          <a:prstGeom prst="rect">
            <a:avLst/>
          </a:prstGeom>
          <a:ln>
            <a:noFill/>
          </a:ln>
        </p:spPr>
      </p:pic>
      <p:pic>
        <p:nvPicPr>
          <p:cNvPr id="95" name="Resim 10"/>
          <p:cNvPicPr/>
          <p:nvPr/>
        </p:nvPicPr>
        <p:blipFill>
          <a:blip r:embed="rId7"/>
          <a:stretch/>
        </p:blipFill>
        <p:spPr>
          <a:xfrm>
            <a:off x="10343160" y="1659780"/>
            <a:ext cx="846360" cy="77004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9181800" y="1846800"/>
            <a:ext cx="652680" cy="33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E463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97" name="İçerik Yer Tutucusu 1"/>
          <p:cNvPicPr/>
          <p:nvPr/>
        </p:nvPicPr>
        <p:blipFill>
          <a:blip r:embed="rId6"/>
          <a:stretch/>
        </p:blipFill>
        <p:spPr>
          <a:xfrm>
            <a:off x="5380560" y="3804480"/>
            <a:ext cx="1473840" cy="134100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7342200" y="4307760"/>
            <a:ext cx="652680" cy="33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E463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99" name="İçerik Yer Tutucusu 1"/>
          <p:cNvPicPr/>
          <p:nvPr/>
        </p:nvPicPr>
        <p:blipFill>
          <a:blip r:embed="rId6"/>
          <a:stretch/>
        </p:blipFill>
        <p:spPr>
          <a:xfrm>
            <a:off x="7827480" y="2633040"/>
            <a:ext cx="846360" cy="770040"/>
          </a:xfrm>
          <a:prstGeom prst="rect">
            <a:avLst/>
          </a:prstGeom>
          <a:ln>
            <a:noFill/>
          </a:ln>
        </p:spPr>
      </p:pic>
      <p:pic>
        <p:nvPicPr>
          <p:cNvPr id="100" name="Resim 16"/>
          <p:cNvPicPr/>
          <p:nvPr/>
        </p:nvPicPr>
        <p:blipFill>
          <a:blip r:embed="rId7"/>
          <a:stretch/>
        </p:blipFill>
        <p:spPr>
          <a:xfrm>
            <a:off x="10343160" y="2640600"/>
            <a:ext cx="846360" cy="770040"/>
          </a:xfrm>
          <a:prstGeom prst="rect">
            <a:avLst/>
          </a:prstGeom>
          <a:ln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9181800" y="2850480"/>
            <a:ext cx="652680" cy="33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E463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8567640" y="3386071"/>
            <a:ext cx="1415460" cy="22145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3800" b="1" strike="noStrike" spc="-1" dirty="0">
                <a:solidFill>
                  <a:srgbClr val="F0614D"/>
                </a:solidFill>
                <a:latin typeface="Arial Rounded MT Bold"/>
                <a:ea typeface="DejaVu Sans"/>
              </a:rPr>
              <a:t>?</a:t>
            </a:r>
            <a:endParaRPr lang="tr-TR" sz="13800" b="0" strike="noStrike" spc="-1" dirty="0">
              <a:latin typeface="Arial"/>
            </a:endParaRPr>
          </a:p>
        </p:txBody>
      </p:sp>
      <p:pic>
        <p:nvPicPr>
          <p:cNvPr id="103" name="Resim 19"/>
          <p:cNvPicPr/>
          <p:nvPr/>
        </p:nvPicPr>
        <p:blipFill>
          <a:blip r:embed="rId8"/>
          <a:stretch/>
        </p:blipFill>
        <p:spPr>
          <a:xfrm>
            <a:off x="3960000" y="1710360"/>
            <a:ext cx="876960" cy="755640"/>
          </a:xfrm>
          <a:prstGeom prst="rect">
            <a:avLst/>
          </a:prstGeom>
          <a:ln>
            <a:noFill/>
          </a:ln>
        </p:spPr>
      </p:pic>
      <p:pic>
        <p:nvPicPr>
          <p:cNvPr id="104" name="Resim 20"/>
          <p:cNvPicPr/>
          <p:nvPr/>
        </p:nvPicPr>
        <p:blipFill>
          <a:blip r:embed="rId9"/>
          <a:stretch/>
        </p:blipFill>
        <p:spPr>
          <a:xfrm>
            <a:off x="6407640" y="1673820"/>
            <a:ext cx="870120" cy="791640"/>
          </a:xfrm>
          <a:prstGeom prst="rect">
            <a:avLst/>
          </a:prstGeom>
          <a:ln>
            <a:noFill/>
          </a:ln>
        </p:spPr>
      </p:pic>
      <p:pic>
        <p:nvPicPr>
          <p:cNvPr id="105" name="Resim 26"/>
          <p:cNvPicPr/>
          <p:nvPr/>
        </p:nvPicPr>
        <p:blipFill>
          <a:blip r:embed="rId8"/>
          <a:stretch/>
        </p:blipFill>
        <p:spPr>
          <a:xfrm>
            <a:off x="5353560" y="3761280"/>
            <a:ext cx="1608840" cy="1464120"/>
          </a:xfrm>
          <a:prstGeom prst="rect">
            <a:avLst/>
          </a:prstGeom>
          <a:ln>
            <a:noFill/>
          </a:ln>
        </p:spPr>
      </p:pic>
      <p:pic>
        <p:nvPicPr>
          <p:cNvPr id="106" name="Resim 27"/>
          <p:cNvPicPr/>
          <p:nvPr/>
        </p:nvPicPr>
        <p:blipFill>
          <a:blip r:embed="rId10"/>
          <a:stretch/>
        </p:blipFill>
        <p:spPr>
          <a:xfrm>
            <a:off x="3979080" y="2647800"/>
            <a:ext cx="916560" cy="790200"/>
          </a:xfrm>
          <a:prstGeom prst="rect">
            <a:avLst/>
          </a:prstGeom>
          <a:ln>
            <a:noFill/>
          </a:ln>
        </p:spPr>
      </p:pic>
      <p:pic>
        <p:nvPicPr>
          <p:cNvPr id="107" name="Resim 28"/>
          <p:cNvPicPr/>
          <p:nvPr/>
        </p:nvPicPr>
        <p:blipFill>
          <a:blip r:embed="rId11"/>
          <a:stretch/>
        </p:blipFill>
        <p:spPr>
          <a:xfrm>
            <a:off x="6419520" y="2635560"/>
            <a:ext cx="824040" cy="749880"/>
          </a:xfrm>
          <a:prstGeom prst="rect">
            <a:avLst/>
          </a:prstGeom>
          <a:ln>
            <a:noFill/>
          </a:ln>
        </p:spPr>
      </p:pic>
      <p:sp>
        <p:nvSpPr>
          <p:cNvPr id="108" name="CustomShape 8"/>
          <p:cNvSpPr/>
          <p:nvPr/>
        </p:nvSpPr>
        <p:spPr>
          <a:xfrm>
            <a:off x="4202100" y="1281600"/>
            <a:ext cx="392760" cy="67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T</a:t>
            </a:r>
            <a:r>
              <a:rPr lang="tr-TR" sz="1800" b="0" strike="noStrike" spc="-1" baseline="-25000" dirty="0">
                <a:solidFill>
                  <a:srgbClr val="FFFFFF"/>
                </a:solidFill>
                <a:latin typeface="Century Gothic"/>
                <a:ea typeface="DejaVu Sans"/>
              </a:rPr>
              <a:t>0</a:t>
            </a:r>
            <a:endParaRPr lang="tr-T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tr-TR" sz="1800" b="0" strike="noStrike" spc="-1" dirty="0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677460" y="1254660"/>
            <a:ext cx="3927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T</a:t>
            </a:r>
            <a:r>
              <a:rPr lang="tr-TR" sz="1800" b="0" strike="noStrike" spc="-1" baseline="-25000" dirty="0">
                <a:solidFill>
                  <a:srgbClr val="FFFFFF"/>
                </a:solidFill>
                <a:latin typeface="Century Gothic"/>
                <a:ea typeface="DejaVu Sans"/>
              </a:rPr>
              <a:t>1</a:t>
            </a:r>
            <a:endParaRPr lang="tr-TR" sz="1800" b="0" strike="noStrike" spc="-1" dirty="0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48000" y="1575720"/>
            <a:ext cx="2807640" cy="43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>
                <a:solidFill>
                  <a:srgbClr val="FFFFFF"/>
                </a:solidFill>
                <a:latin typeface="Avenir Next"/>
                <a:ea typeface="Avenir Next"/>
              </a:rPr>
              <a:t>Predict brain connectivity features</a:t>
            </a:r>
            <a:endParaRPr lang="tr-TR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>
                <a:solidFill>
                  <a:srgbClr val="FFFFFF"/>
                </a:solidFill>
                <a:latin typeface="Avenir Next"/>
                <a:ea typeface="Avenir Next"/>
              </a:rPr>
              <a:t>Use regression models</a:t>
            </a:r>
            <a:endParaRPr lang="tr-T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latin typeface="Arial"/>
            </a:endParaRPr>
          </a:p>
        </p:txBody>
      </p:sp>
      <p:pic>
        <p:nvPicPr>
          <p:cNvPr id="8" name="Ses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>
                  <p14:trim end="3254.9047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34500">
    <p:check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8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7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3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9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9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0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5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22440" y="-37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4400" b="0" strike="noStrike" spc="-1" dirty="0" smtClean="0">
                <a:solidFill>
                  <a:srgbClr val="4AE463"/>
                </a:solidFill>
                <a:latin typeface="Avenir Next"/>
                <a:ea typeface="Avenir Next"/>
              </a:rPr>
              <a:t>Problem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 flipV="1">
            <a:off x="5040000" y="1944000"/>
            <a:ext cx="360" cy="37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96CA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5040000" y="5687280"/>
            <a:ext cx="590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96CA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5765400" y="5137920"/>
            <a:ext cx="228960" cy="19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8392680" y="2445480"/>
            <a:ext cx="229320" cy="193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7047000" y="3044160"/>
            <a:ext cx="228240" cy="194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8279640" y="3774960"/>
            <a:ext cx="228960" cy="193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6163200" y="3452400"/>
            <a:ext cx="228960" cy="194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6908760" y="4849920"/>
            <a:ext cx="228600" cy="193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0"/>
          <p:cNvSpPr/>
          <p:nvPr/>
        </p:nvSpPr>
        <p:spPr>
          <a:xfrm flipV="1">
            <a:off x="5355000" y="2188800"/>
            <a:ext cx="4294080" cy="2985840"/>
          </a:xfrm>
          <a:prstGeom prst="line">
            <a:avLst/>
          </a:prstGeom>
          <a:ln w="4752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21" name="Line 11"/>
          <p:cNvSpPr/>
          <p:nvPr/>
        </p:nvSpPr>
        <p:spPr>
          <a:xfrm flipV="1">
            <a:off x="5765040" y="1944000"/>
            <a:ext cx="2131560" cy="3486960"/>
          </a:xfrm>
          <a:prstGeom prst="line">
            <a:avLst/>
          </a:prstGeom>
          <a:ln w="4752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7260480" y="1584000"/>
            <a:ext cx="1271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‘Overfitted’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838800" y="1826280"/>
            <a:ext cx="3984840" cy="41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spc="-1" dirty="0">
                <a:solidFill>
                  <a:srgbClr val="FFFFFF"/>
                </a:solidFill>
                <a:latin typeface="Avenir Next"/>
                <a:ea typeface="Avenir Next"/>
              </a:rPr>
              <a:t>Minimum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error</a:t>
            </a:r>
            <a:endParaRPr lang="tr-TR" sz="2800" b="0" strike="noStrike" spc="-1" dirty="0" err="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Avoid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overfitting</a:t>
            </a:r>
            <a:endParaRPr lang="tr-TR" sz="2800" b="0" strike="noStrike" spc="-1" dirty="0" err="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latin typeface="Arial"/>
            </a:endParaRPr>
          </a:p>
        </p:txBody>
      </p:sp>
      <p:pic>
        <p:nvPicPr>
          <p:cNvPr id="11" name="Ses 10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926">
    <p:check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57684" y="625320"/>
            <a:ext cx="9921324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				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Improvement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Process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800000"/>
            <a:ext cx="2807280" cy="12326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810000"/>
              </a:gs>
              <a:gs pos="100000">
                <a:srgbClr val="A700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3880" tIns="28080" rIns="28080" bIns="280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734"/>
              </a:spcAft>
            </a:pPr>
            <a:r>
              <a:rPr lang="tr-TR" sz="1800" b="0" strike="noStrike" spc="-1" dirty="0">
                <a:solidFill>
                  <a:srgbClr val="FFFFFF"/>
                </a:solidFill>
                <a:latin typeface="Candara"/>
                <a:ea typeface="DejaVu Sans"/>
              </a:rPr>
              <a:t>Data </a:t>
            </a:r>
            <a:r>
              <a:rPr lang="tr-TR" sz="1800" b="0" strike="noStrike" spc="-1" dirty="0" err="1" smtClean="0">
                <a:solidFill>
                  <a:srgbClr val="FFFFFF"/>
                </a:solidFill>
                <a:latin typeface="Candara"/>
                <a:ea typeface="DejaVu Sans"/>
              </a:rPr>
              <a:t>Preprocessing</a:t>
            </a:r>
            <a:r>
              <a:rPr lang="tr-TR" sz="1800" b="0" strike="noStrike" spc="-1" dirty="0" smtClean="0">
                <a:solidFill>
                  <a:srgbClr val="FFFFFF"/>
                </a:solidFill>
                <a:latin typeface="Candara"/>
                <a:ea typeface="DejaVu Sans"/>
              </a:rPr>
              <a:t> </a:t>
            </a:r>
            <a:endParaRPr lang="tr-TR" sz="18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079800" y="1800000"/>
            <a:ext cx="2319480" cy="12326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58463D"/>
              </a:gs>
              <a:gs pos="100000">
                <a:srgbClr val="725C4F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3880" tIns="28080" rIns="28080" bIns="280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734"/>
              </a:spcAft>
            </a:pPr>
            <a:r>
              <a:rPr lang="tr-TR" sz="1800" b="0" strike="noStrike" spc="-1">
                <a:solidFill>
                  <a:srgbClr val="FFFFFF"/>
                </a:solidFill>
                <a:latin typeface="Candara"/>
                <a:ea typeface="DejaVu Sans"/>
              </a:rPr>
              <a:t>Model Selection 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168160" y="1800000"/>
            <a:ext cx="2463480" cy="12326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87714B"/>
              </a:gs>
              <a:gs pos="100000">
                <a:srgbClr val="AF9261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3880" tIns="28080" rIns="28080" bIns="280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734"/>
              </a:spcAft>
            </a:pPr>
            <a:r>
              <a:rPr lang="tr-TR" sz="1800" b="0" strike="noStrike" spc="-1">
                <a:solidFill>
                  <a:srgbClr val="FFFFFF"/>
                </a:solidFill>
                <a:latin typeface="Candara"/>
                <a:ea typeface="DejaVu Sans"/>
              </a:rPr>
              <a:t>Parameter Tuning 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256160" y="1800000"/>
            <a:ext cx="2319480" cy="12326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5A6783"/>
              </a:gs>
              <a:gs pos="100000">
                <a:srgbClr val="7686A9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3880" tIns="28080" rIns="28080" bIns="280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734"/>
              </a:spcAft>
            </a:pPr>
            <a:r>
              <a:rPr lang="tr-TR" sz="1800" b="0" strike="noStrike" spc="-1">
                <a:solidFill>
                  <a:srgbClr val="FFFFFF"/>
                </a:solidFill>
                <a:latin typeface="Candara"/>
                <a:ea typeface="DejaVu Sans"/>
              </a:rPr>
              <a:t>Training 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9344160" y="1800000"/>
            <a:ext cx="2319480" cy="12326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2E3A46"/>
              </a:gs>
              <a:gs pos="100000">
                <a:srgbClr val="3B4B5C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3880" tIns="28080" rIns="28080" bIns="280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734"/>
              </a:spcAft>
            </a:pPr>
            <a:r>
              <a:rPr lang="tr-TR" sz="1800" b="0" strike="noStrike" spc="-1">
                <a:solidFill>
                  <a:srgbClr val="FFFFFF"/>
                </a:solidFill>
                <a:latin typeface="Candara"/>
                <a:ea typeface="DejaVu Sans"/>
              </a:rPr>
              <a:t>Testing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20000" y="1575720"/>
            <a:ext cx="10514880" cy="41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8"/>
          <p:cNvSpPr/>
          <p:nvPr/>
        </p:nvSpPr>
        <p:spPr>
          <a:xfrm>
            <a:off x="11376000" y="2880000"/>
            <a:ext cx="0" cy="223200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9"/>
          <p:cNvSpPr/>
          <p:nvPr/>
        </p:nvSpPr>
        <p:spPr>
          <a:xfrm flipV="1">
            <a:off x="3960000" y="3240000"/>
            <a:ext cx="0" cy="194400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0"/>
          <p:cNvSpPr/>
          <p:nvPr/>
        </p:nvSpPr>
        <p:spPr>
          <a:xfrm flipV="1">
            <a:off x="6048000" y="3240000"/>
            <a:ext cx="0" cy="194400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4896000" y="5328000"/>
            <a:ext cx="4967640" cy="4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Improvement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until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optimal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result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sp>
        <p:nvSpPr>
          <p:cNvPr id="135" name="Line 12"/>
          <p:cNvSpPr/>
          <p:nvPr/>
        </p:nvSpPr>
        <p:spPr>
          <a:xfrm flipH="1">
            <a:off x="3960000" y="5112000"/>
            <a:ext cx="741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es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17029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42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4AE463"/>
                </a:solidFill>
                <a:latin typeface="Avenir Next"/>
                <a:ea typeface="Avenir Next"/>
              </a:rPr>
              <a:t>Data Preprocessing</a:t>
            </a:r>
            <a:endParaRPr lang="tr-TR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97320" y="1368000"/>
            <a:ext cx="10655640" cy="1946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Preparing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data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for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proccessing</a:t>
            </a:r>
            <a:endParaRPr lang="tr-T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Applying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feature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selection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with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least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square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backward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elimination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technique</a:t>
            </a:r>
            <a:endParaRPr lang="tr-T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Outlier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samples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removed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pic>
        <p:nvPicPr>
          <p:cNvPr id="138" name="Resim 137"/>
          <p:cNvPicPr/>
          <p:nvPr/>
        </p:nvPicPr>
        <p:blipFill>
          <a:blip r:embed="rId6"/>
          <a:stretch/>
        </p:blipFill>
        <p:spPr>
          <a:xfrm>
            <a:off x="22467240" y="3622320"/>
            <a:ext cx="3104280" cy="2666160"/>
          </a:xfrm>
          <a:prstGeom prst="rect">
            <a:avLst/>
          </a:prstGeom>
          <a:ln>
            <a:noFill/>
          </a:ln>
        </p:spPr>
      </p:pic>
      <p:pic>
        <p:nvPicPr>
          <p:cNvPr id="139" name="Resim 138"/>
          <p:cNvPicPr/>
          <p:nvPr/>
        </p:nvPicPr>
        <p:blipFill>
          <a:blip r:embed="rId6"/>
          <a:stretch/>
        </p:blipFill>
        <p:spPr>
          <a:xfrm>
            <a:off x="1080000" y="3409200"/>
            <a:ext cx="4895640" cy="2782440"/>
          </a:xfrm>
          <a:prstGeom prst="rect">
            <a:avLst/>
          </a:prstGeom>
          <a:ln>
            <a:noFill/>
          </a:ln>
        </p:spPr>
      </p:pic>
      <p:pic>
        <p:nvPicPr>
          <p:cNvPr id="140" name="Resim 139"/>
          <p:cNvPicPr/>
          <p:nvPr/>
        </p:nvPicPr>
        <p:blipFill>
          <a:blip r:embed="rId6"/>
          <a:stretch/>
        </p:blipFill>
        <p:spPr>
          <a:xfrm>
            <a:off x="6408000" y="3409200"/>
            <a:ext cx="4895640" cy="27824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1757656" y="6238285"/>
            <a:ext cx="3450448" cy="4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Feature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 smtClean="0">
                <a:solidFill>
                  <a:srgbClr val="FFFFFF"/>
                </a:solidFill>
                <a:latin typeface="Avenir Next"/>
                <a:ea typeface="Avenir Next"/>
              </a:rPr>
              <a:t>selection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416480" y="6238285"/>
            <a:ext cx="5543640" cy="4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Data </a:t>
            </a:r>
            <a:r>
              <a:rPr lang="tr-TR" sz="2800" b="0" strike="noStrike" spc="-1" dirty="0" err="1" smtClean="0">
                <a:solidFill>
                  <a:srgbClr val="FFFFFF"/>
                </a:solidFill>
                <a:latin typeface="Avenir Next"/>
                <a:ea typeface="Avenir Next"/>
              </a:rPr>
              <a:t>reducing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93" y="5566769"/>
            <a:ext cx="293850" cy="25793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56" y="5176442"/>
            <a:ext cx="293850" cy="25793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10" y="5054755"/>
            <a:ext cx="293850" cy="25793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39" y="5276738"/>
            <a:ext cx="293850" cy="257939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62" y="3970891"/>
            <a:ext cx="293850" cy="257939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07" y="5537879"/>
            <a:ext cx="293850" cy="257939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43" y="4370693"/>
            <a:ext cx="293850" cy="257939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08" y="4537343"/>
            <a:ext cx="305807" cy="268434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29" y="5546286"/>
            <a:ext cx="305807" cy="268434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04" y="4908008"/>
            <a:ext cx="305807" cy="268434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42" y="4335801"/>
            <a:ext cx="305807" cy="268434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80" y="4919348"/>
            <a:ext cx="305807" cy="268434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67" y="4235264"/>
            <a:ext cx="305807" cy="268434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02" y="4661385"/>
            <a:ext cx="316789" cy="278070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29" y="3574596"/>
            <a:ext cx="317547" cy="278737"/>
          </a:xfrm>
          <a:prstGeom prst="rect">
            <a:avLst/>
          </a:prstGeom>
        </p:spPr>
      </p:pic>
      <p:cxnSp>
        <p:nvCxnSpPr>
          <p:cNvPr id="24" name="Düz Bağlayıcı 23"/>
          <p:cNvCxnSpPr>
            <a:cxnSpLocks noChangeAspect="1"/>
          </p:cNvCxnSpPr>
          <p:nvPr/>
        </p:nvCxnSpPr>
        <p:spPr>
          <a:xfrm flipV="1">
            <a:off x="6840679" y="3970891"/>
            <a:ext cx="3710940" cy="17495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34" y="3657385"/>
            <a:ext cx="2586342" cy="227023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04" y="3657385"/>
            <a:ext cx="2586341" cy="227023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88" y="3622320"/>
            <a:ext cx="653154" cy="573324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87" y="4370128"/>
            <a:ext cx="653154" cy="573324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05" y="5026528"/>
            <a:ext cx="653154" cy="573324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28" y="3526536"/>
            <a:ext cx="653154" cy="573324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05" y="4317573"/>
            <a:ext cx="653154" cy="573324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18" y="5271675"/>
            <a:ext cx="653154" cy="573324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46" y="5202770"/>
            <a:ext cx="653154" cy="573324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79" y="4334684"/>
            <a:ext cx="653154" cy="573324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71" y="3896498"/>
            <a:ext cx="653154" cy="573324"/>
          </a:xfrm>
          <a:prstGeom prst="rect">
            <a:avLst/>
          </a:prstGeom>
        </p:spPr>
      </p:pic>
      <p:cxnSp>
        <p:nvCxnSpPr>
          <p:cNvPr id="36" name="Düz Bağlayıcı 35"/>
          <p:cNvCxnSpPr>
            <a:cxnSpLocks noChangeAspect="1"/>
          </p:cNvCxnSpPr>
          <p:nvPr/>
        </p:nvCxnSpPr>
        <p:spPr>
          <a:xfrm flipV="1">
            <a:off x="1248483" y="3526536"/>
            <a:ext cx="3710940" cy="17495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Ses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0237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xit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3.33333E-6 L 0.01224 0.0377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xit" presetSubtype="9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9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750"/>
                            </p:stCondLst>
                            <p:childTnLst>
                              <p:par>
                                <p:cTn id="127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1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1.48148E-6 L 0.01224 0.0377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Model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Selection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&amp;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Parameter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Tuning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440" y="1825920"/>
            <a:ext cx="4921200" cy="41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Selecting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the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best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model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after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testing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and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comparing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constantly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.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022440" y="1800000"/>
            <a:ext cx="4921200" cy="41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>
                <a:solidFill>
                  <a:srgbClr val="FFFFFF"/>
                </a:solidFill>
                <a:latin typeface="Avenir Next"/>
                <a:ea typeface="Avenir Next"/>
              </a:rPr>
              <a:t>Tuning the parameters of the model with the same method.</a:t>
            </a:r>
            <a:endParaRPr lang="tr-T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latin typeface="Arial"/>
            </a:endParaRPr>
          </a:p>
        </p:txBody>
      </p:sp>
      <p:pic>
        <p:nvPicPr>
          <p:cNvPr id="146" name="Resim 145"/>
          <p:cNvPicPr/>
          <p:nvPr/>
        </p:nvPicPr>
        <p:blipFill>
          <a:blip r:embed="rId5"/>
          <a:stretch/>
        </p:blipFill>
        <p:spPr>
          <a:xfrm>
            <a:off x="1008000" y="3124863"/>
            <a:ext cx="4463640" cy="2850777"/>
          </a:xfrm>
          <a:prstGeom prst="rect">
            <a:avLst/>
          </a:prstGeom>
          <a:ln>
            <a:noFill/>
          </a:ln>
        </p:spPr>
      </p:pic>
      <p:pic>
        <p:nvPicPr>
          <p:cNvPr id="147" name="Resim 146"/>
          <p:cNvPicPr/>
          <p:nvPr/>
        </p:nvPicPr>
        <p:blipFill>
          <a:blip r:embed="rId5"/>
          <a:stretch/>
        </p:blipFill>
        <p:spPr>
          <a:xfrm>
            <a:off x="6408000" y="3124863"/>
            <a:ext cx="4463640" cy="2787057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792000" y="6120000"/>
            <a:ext cx="5543640" cy="4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Model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comparison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chart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6335640" y="6120000"/>
            <a:ext cx="5543640" cy="4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Parameter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comparison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r>
              <a:rPr lang="tr-TR" sz="2800" b="0" strike="noStrike" spc="-1" dirty="0" err="1">
                <a:solidFill>
                  <a:srgbClr val="FFFFFF"/>
                </a:solidFill>
                <a:latin typeface="Avenir Next"/>
                <a:ea typeface="Avenir Next"/>
              </a:rPr>
              <a:t>chart</a:t>
            </a:r>
            <a:r>
              <a:rPr lang="tr-TR" sz="2800" b="0" strike="noStrike" spc="-1" dirty="0">
                <a:solidFill>
                  <a:srgbClr val="FFFFFF"/>
                </a:solidFill>
                <a:latin typeface="Avenir Next"/>
                <a:ea typeface="Avenir Next"/>
              </a:rPr>
              <a:t> </a:t>
            </a: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latin typeface="Arial"/>
            </a:endParaRPr>
          </a:p>
        </p:txBody>
      </p:sp>
      <p:graphicFrame>
        <p:nvGraphicFramePr>
          <p:cNvPr id="4" name="Grafik 3"/>
          <p:cNvGraphicFramePr/>
          <p:nvPr>
            <p:extLst>
              <p:ext uri="{D42A27DB-BD31-4B8C-83A1-F6EECF244321}">
                <p14:modId xmlns:p14="http://schemas.microsoft.com/office/powerpoint/2010/main" val="1333787295"/>
              </p:ext>
            </p:extLst>
          </p:nvPr>
        </p:nvGraphicFramePr>
        <p:xfrm>
          <a:off x="1169504" y="3309981"/>
          <a:ext cx="4027086" cy="260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rafik 11"/>
          <p:cNvGraphicFramePr/>
          <p:nvPr>
            <p:extLst>
              <p:ext uri="{D42A27DB-BD31-4B8C-83A1-F6EECF244321}">
                <p14:modId xmlns:p14="http://schemas.microsoft.com/office/powerpoint/2010/main" val="3448138469"/>
              </p:ext>
            </p:extLst>
          </p:nvPr>
        </p:nvGraphicFramePr>
        <p:xfrm>
          <a:off x="6626277" y="3249281"/>
          <a:ext cx="4027086" cy="260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7" name="Ses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1349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8876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Our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Model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 flipV="1">
            <a:off x="2467080" y="1397160"/>
            <a:ext cx="360" cy="514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96CA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2467080" y="6547320"/>
            <a:ext cx="6382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96CA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3985560" y="5316480"/>
            <a:ext cx="214920" cy="214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5189400" y="2996640"/>
            <a:ext cx="214920" cy="2149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6"/>
          <p:cNvSpPr/>
          <p:nvPr/>
        </p:nvSpPr>
        <p:spPr>
          <a:xfrm flipV="1">
            <a:off x="3467520" y="1776960"/>
            <a:ext cx="2527560" cy="4770000"/>
          </a:xfrm>
          <a:prstGeom prst="line">
            <a:avLst/>
          </a:prstGeom>
          <a:ln w="4752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6454080" y="2332440"/>
            <a:ext cx="214920" cy="2149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6347520" y="3806280"/>
            <a:ext cx="214920" cy="2149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9"/>
          <p:cNvSpPr/>
          <p:nvPr/>
        </p:nvSpPr>
        <p:spPr>
          <a:xfrm>
            <a:off x="4359240" y="3448440"/>
            <a:ext cx="214920" cy="2149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5059440" y="4997160"/>
            <a:ext cx="214920" cy="2149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1"/>
          <p:cNvSpPr/>
          <p:nvPr/>
        </p:nvSpPr>
        <p:spPr>
          <a:xfrm>
            <a:off x="8734320" y="3739680"/>
            <a:ext cx="20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lambda * slope</a:t>
            </a:r>
            <a:r>
              <a:rPr lang="tr-TR" sz="1800" b="0" strike="noStrike" spc="-1" baseline="30000">
                <a:solidFill>
                  <a:srgbClr val="FFFFFF"/>
                </a:solidFill>
                <a:latin typeface="Century Gothic"/>
                <a:ea typeface="DejaVu Sans"/>
              </a:rPr>
              <a:t>2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9644400" y="3412800"/>
            <a:ext cx="37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+</a:t>
            </a:r>
            <a:endParaRPr lang="tr-TR" sz="1800" b="0" strike="noStrike" spc="-1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113320" y="2996640"/>
            <a:ext cx="3441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sum</a:t>
            </a:r>
            <a:r>
              <a:rPr lang="tr-T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of </a:t>
            </a:r>
            <a:r>
              <a:rPr lang="tr-TR" sz="18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the</a:t>
            </a:r>
            <a:r>
              <a:rPr lang="tr-T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r>
              <a:rPr lang="tr-TR" sz="18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squared</a:t>
            </a:r>
            <a:r>
              <a:rPr lang="tr-T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r>
              <a:rPr lang="tr-TR" sz="18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residuals</a:t>
            </a:r>
            <a:endParaRPr lang="tr-TR" sz="1800" b="0" strike="noStrike" spc="-1" dirty="0"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9118440" y="2417040"/>
            <a:ext cx="12535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2000" b="1" strike="noStrike" spc="-1" dirty="0">
                <a:solidFill>
                  <a:srgbClr val="FFCCFF"/>
                </a:solidFill>
                <a:latin typeface="Century Gothic"/>
                <a:ea typeface="DejaVu Sans"/>
              </a:rPr>
              <a:t>Minimize</a:t>
            </a:r>
            <a:endParaRPr lang="tr-TR" sz="2000" b="0" strike="noStrike" spc="-1" dirty="0"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7875360" y="4771800"/>
            <a:ext cx="2465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 err="1">
                <a:solidFill>
                  <a:srgbClr val="FFCCFF"/>
                </a:solidFill>
                <a:latin typeface="Franklin Gothic Heavy"/>
                <a:ea typeface="DejaVu Sans"/>
              </a:rPr>
              <a:t>Regularization</a:t>
            </a:r>
            <a:r>
              <a:rPr lang="tr-TR" sz="1800" b="0" strike="noStrike" spc="-1" dirty="0">
                <a:solidFill>
                  <a:srgbClr val="FFCCFF"/>
                </a:solidFill>
                <a:latin typeface="Franklin Gothic Heavy"/>
                <a:ea typeface="DejaVu Sans"/>
              </a:rPr>
              <a:t> </a:t>
            </a:r>
            <a:r>
              <a:rPr lang="tr-TR" sz="1800" b="0" strike="noStrike" spc="-1" dirty="0" err="1">
                <a:solidFill>
                  <a:srgbClr val="FFCCFF"/>
                </a:solidFill>
                <a:latin typeface="Franklin Gothic Heavy"/>
                <a:ea typeface="DejaVu Sans"/>
              </a:rPr>
              <a:t>strength</a:t>
            </a:r>
            <a:endParaRPr lang="tr-TR" sz="1800" b="0" strike="noStrike" spc="-1" dirty="0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 rot="5400000" flipH="1" flipV="1">
            <a:off x="8820720" y="4232880"/>
            <a:ext cx="567720" cy="3186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4BBFF7"/>
            </a:solidFill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4" name="Ses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>
                  <p14:trim end="6434.199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4000">
    <p:check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63" grpId="0"/>
      <p:bldP spid="165" grpId="0"/>
      <p:bldP spid="166" grpId="0"/>
      <p:bldP spid="1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How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to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further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improve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</a:t>
            </a:r>
            <a:r>
              <a:rPr lang="tr-TR" sz="4400" b="0" strike="noStrike" spc="-1" dirty="0" err="1">
                <a:solidFill>
                  <a:srgbClr val="4AE463"/>
                </a:solidFill>
                <a:latin typeface="Avenir Next"/>
                <a:ea typeface="Avenir Next"/>
              </a:rPr>
              <a:t>our</a:t>
            </a:r>
            <a:r>
              <a:rPr lang="tr-TR" sz="4400" b="0" strike="noStrike" spc="-1" dirty="0">
                <a:solidFill>
                  <a:srgbClr val="4AE463"/>
                </a:solidFill>
                <a:latin typeface="Avenir Next"/>
                <a:ea typeface="Avenir Next"/>
              </a:rPr>
              <a:t> model?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1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Metin kutusu 1"/>
          <p:cNvSpPr txBox="1"/>
          <p:nvPr/>
        </p:nvSpPr>
        <p:spPr>
          <a:xfrm>
            <a:off x="1859035" y="2448233"/>
            <a:ext cx="817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bg1"/>
                </a:solidFill>
              </a:rPr>
              <a:t>	 </a:t>
            </a:r>
            <a:r>
              <a:rPr lang="tr-TR" sz="2400" dirty="0" err="1" smtClean="0">
                <a:solidFill>
                  <a:schemeClr val="bg1"/>
                </a:solidFill>
              </a:rPr>
              <a:t>Increasing</a:t>
            </a:r>
            <a:r>
              <a:rPr lang="tr-TR" sz="2400" dirty="0" smtClean="0">
                <a:solidFill>
                  <a:schemeClr val="bg1"/>
                </a:solidFill>
              </a:rPr>
              <a:t> </a:t>
            </a:r>
            <a:r>
              <a:rPr lang="tr-TR" sz="2400" dirty="0" err="1" smtClean="0">
                <a:solidFill>
                  <a:schemeClr val="bg1"/>
                </a:solidFill>
              </a:rPr>
              <a:t>sample</a:t>
            </a:r>
            <a:r>
              <a:rPr lang="tr-TR" sz="2400" dirty="0" smtClean="0">
                <a:solidFill>
                  <a:schemeClr val="bg1"/>
                </a:solidFill>
              </a:rPr>
              <a:t> rate (</a:t>
            </a:r>
            <a:r>
              <a:rPr lang="tr-TR" sz="2400" dirty="0" err="1" smtClean="0">
                <a:solidFill>
                  <a:schemeClr val="bg1"/>
                </a:solidFill>
              </a:rPr>
              <a:t>interpolation</a:t>
            </a:r>
            <a:r>
              <a:rPr lang="tr-TR" sz="2400" dirty="0" smtClean="0">
                <a:solidFill>
                  <a:schemeClr val="bg1"/>
                </a:solidFill>
              </a:rPr>
              <a:t>)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859035" y="3561522"/>
            <a:ext cx="743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</a:rPr>
              <a:t>	 </a:t>
            </a:r>
            <a:r>
              <a:rPr lang="tr-TR" sz="2400" dirty="0" err="1">
                <a:solidFill>
                  <a:schemeClr val="bg1"/>
                </a:solidFill>
              </a:rPr>
              <a:t>Dividing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samples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to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use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with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different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models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Ses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10672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pPr algn="ctr"/>
            <a:r>
              <a:rPr lang="tr-TR" spc="-1" dirty="0" err="1" smtClean="0">
                <a:solidFill>
                  <a:srgbClr val="4AE463"/>
                </a:solidFill>
                <a:latin typeface="Avenir Next"/>
                <a:ea typeface="Avenir Next"/>
              </a:rPr>
              <a:t>Thank</a:t>
            </a:r>
            <a:r>
              <a:rPr lang="tr-TR" spc="-1" dirty="0" smtClean="0">
                <a:solidFill>
                  <a:srgbClr val="4AE463"/>
                </a:solidFill>
                <a:latin typeface="Avenir Next"/>
                <a:ea typeface="Avenir Next"/>
              </a:rPr>
              <a:t> </a:t>
            </a:r>
            <a:r>
              <a:rPr lang="tr-TR" spc="-1" dirty="0" err="1" smtClean="0">
                <a:solidFill>
                  <a:srgbClr val="4AE463"/>
                </a:solidFill>
                <a:latin typeface="Avenir Next"/>
                <a:ea typeface="Avenir Next"/>
              </a:rPr>
              <a:t>you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5.4|4|6.7|4.3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5.6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20318</TotalTime>
  <Words>181</Words>
  <Application>Microsoft Office PowerPoint</Application>
  <PresentationFormat>Geniş ekran</PresentationFormat>
  <Paragraphs>54</Paragraphs>
  <Slides>9</Slides>
  <Notes>9</Notes>
  <HiddenSlides>0</HiddenSlides>
  <MMClips>8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9</vt:i4>
      </vt:variant>
    </vt:vector>
  </HeadingPairs>
  <TitlesOfParts>
    <vt:vector size="22" baseType="lpstr">
      <vt:lpstr>Avenir Next</vt:lpstr>
      <vt:lpstr>DejaVu Sans</vt:lpstr>
      <vt:lpstr>Arial</vt:lpstr>
      <vt:lpstr>Arial Rounded MT Bold</vt:lpstr>
      <vt:lpstr>Bahnschrift SemiBold</vt:lpstr>
      <vt:lpstr>Candara</vt:lpstr>
      <vt:lpstr>Century Gothic</vt:lpstr>
      <vt:lpstr>Franklin Gothic Heavy</vt:lpstr>
      <vt:lpstr>Symbol</vt:lpstr>
      <vt:lpstr>Times New Roman</vt:lpstr>
      <vt:lpstr>Wingdings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Islem Rekik (Staff)</dc:creator>
  <dc:description/>
  <cp:lastModifiedBy>Windows Kullanıcısı</cp:lastModifiedBy>
  <cp:revision>2312</cp:revision>
  <cp:lastPrinted>2017-03-02T20:45:41Z</cp:lastPrinted>
  <dcterms:created xsi:type="dcterms:W3CDTF">2017-01-09T11:39:11Z</dcterms:created>
  <dcterms:modified xsi:type="dcterms:W3CDTF">2020-06-13T20:22:46Z</dcterms:modified>
  <dc:language>tr-TR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Geniş ekran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