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24" Type="http://schemas.openxmlformats.org/officeDocument/2006/relationships/font" Target="fonts/SourceCodePro-boldItalic.fntdata"/><Relationship Id="rId12" Type="http://schemas.openxmlformats.org/officeDocument/2006/relationships/slide" Target="slides/slide7.xml"/><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ad761a8cc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ad761a8cc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40fccda2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40fccda2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d761a8cc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d761a8cc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55060d0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55060d0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761a8cc2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d761a8cc2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d761a8cc2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d761a8cc2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40fccda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40fccda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55060d0e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55060d0e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55060d0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55060d0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55060d0e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55060d0e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40fccda2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40fccda2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88e32f7e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88e32f7e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88e32f7e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88e32f7e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71100" y="418525"/>
            <a:ext cx="9286500" cy="156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latin typeface="Arial"/>
                <a:ea typeface="Arial"/>
                <a:cs typeface="Arial"/>
                <a:sym typeface="Arial"/>
              </a:rPr>
              <a:t>Conversational Voice Controlled </a:t>
            </a:r>
            <a:endParaRPr sz="3200">
              <a:latin typeface="Arial"/>
              <a:ea typeface="Arial"/>
              <a:cs typeface="Arial"/>
              <a:sym typeface="Arial"/>
            </a:endParaRPr>
          </a:p>
          <a:p>
            <a:pPr indent="0" lvl="0" marL="0" rtl="0" algn="ctr">
              <a:spcBef>
                <a:spcPts val="0"/>
              </a:spcBef>
              <a:spcAft>
                <a:spcPts val="0"/>
              </a:spcAft>
              <a:buNone/>
            </a:pPr>
            <a:r>
              <a:rPr lang="en" sz="3200">
                <a:latin typeface="Arial"/>
                <a:ea typeface="Arial"/>
                <a:cs typeface="Arial"/>
                <a:sym typeface="Arial"/>
              </a:rPr>
              <a:t>News Application</a:t>
            </a:r>
            <a:endParaRPr sz="3200">
              <a:latin typeface="Arial"/>
              <a:ea typeface="Arial"/>
              <a:cs typeface="Arial"/>
              <a:sym typeface="Arial"/>
            </a:endParaRPr>
          </a:p>
        </p:txBody>
      </p:sp>
      <p:sp>
        <p:nvSpPr>
          <p:cNvPr id="57" name="Google Shape;57;p13"/>
          <p:cNvSpPr txBox="1"/>
          <p:nvPr>
            <p:ph idx="1" type="subTitle"/>
          </p:nvPr>
        </p:nvSpPr>
        <p:spPr>
          <a:xfrm>
            <a:off x="0" y="2571750"/>
            <a:ext cx="9144000" cy="2571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58" name="Google Shape;58;p13"/>
          <p:cNvSpPr txBox="1"/>
          <p:nvPr/>
        </p:nvSpPr>
        <p:spPr>
          <a:xfrm>
            <a:off x="7918600" y="2135700"/>
            <a:ext cx="124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59" name="Google Shape;59;p13"/>
          <p:cNvSpPr txBox="1"/>
          <p:nvPr/>
        </p:nvSpPr>
        <p:spPr>
          <a:xfrm>
            <a:off x="150" y="2597400"/>
            <a:ext cx="9144000" cy="25716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800">
                <a:solidFill>
                  <a:srgbClr val="333333"/>
                </a:solidFill>
              </a:rPr>
              <a:t>Mohd Gulam  Ansari (242CS023)</a:t>
            </a:r>
            <a:endParaRPr b="1" sz="1800">
              <a:solidFill>
                <a:srgbClr val="333333"/>
              </a:solidFill>
            </a:endParaRPr>
          </a:p>
          <a:p>
            <a:pPr indent="0" lvl="0" marL="0" rtl="0" algn="l">
              <a:spcBef>
                <a:spcPts val="0"/>
              </a:spcBef>
              <a:spcAft>
                <a:spcPts val="0"/>
              </a:spcAft>
              <a:buNone/>
            </a:pPr>
            <a:r>
              <a:t/>
            </a:r>
            <a:endParaRPr b="1" sz="1800">
              <a:solidFill>
                <a:srgbClr val="333333"/>
              </a:solidFill>
            </a:endParaRPr>
          </a:p>
          <a:p>
            <a:pPr indent="0" lvl="0" marL="0" rtl="0" algn="l">
              <a:spcBef>
                <a:spcPts val="0"/>
              </a:spcBef>
              <a:spcAft>
                <a:spcPts val="0"/>
              </a:spcAft>
              <a:buNone/>
            </a:pPr>
            <a:r>
              <a:rPr b="1" lang="en" sz="1800">
                <a:solidFill>
                  <a:srgbClr val="333333"/>
                </a:solidFill>
              </a:rPr>
              <a:t>Prathamesh Jadhav (242CS020)</a:t>
            </a:r>
            <a:endParaRPr b="1" sz="1800">
              <a:solidFill>
                <a:srgbClr val="33333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28" name="Google Shape;128;p22"/>
          <p:cNvSpPr txBox="1"/>
          <p:nvPr/>
        </p:nvSpPr>
        <p:spPr>
          <a:xfrm>
            <a:off x="13050" y="69625"/>
            <a:ext cx="9130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333333"/>
                </a:solidFill>
              </a:rPr>
              <a:t>Experimental Setup</a:t>
            </a:r>
            <a:endParaRPr b="1" sz="3100">
              <a:solidFill>
                <a:srgbClr val="333333"/>
              </a:solidFill>
            </a:endParaRPr>
          </a:p>
        </p:txBody>
      </p:sp>
      <p:sp>
        <p:nvSpPr>
          <p:cNvPr id="129" name="Google Shape;129;p22"/>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30" name="Google Shape;130;p22"/>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131" name="Google Shape;131;p22"/>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 can be broken down as follows.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a:t>Development Environment :</a:t>
            </a:r>
            <a:endParaRPr b="1"/>
          </a:p>
          <a:p>
            <a:pPr indent="-317500" lvl="0" marL="914400" rtl="0" algn="l">
              <a:spcBef>
                <a:spcPts val="0"/>
              </a:spcBef>
              <a:spcAft>
                <a:spcPts val="0"/>
              </a:spcAft>
              <a:buSzPts val="1400"/>
              <a:buChar char="●"/>
            </a:pPr>
            <a:r>
              <a:rPr b="1" lang="en"/>
              <a:t>Frontend Framework:</a:t>
            </a:r>
            <a:r>
              <a:rPr lang="en"/>
              <a:t> ReactJS (v18.0)</a:t>
            </a:r>
            <a:endParaRPr/>
          </a:p>
          <a:p>
            <a:pPr indent="-317500" lvl="0" marL="914400" rtl="0" algn="l">
              <a:spcBef>
                <a:spcPts val="0"/>
              </a:spcBef>
              <a:spcAft>
                <a:spcPts val="0"/>
              </a:spcAft>
              <a:buSzPts val="1400"/>
              <a:buChar char="●"/>
            </a:pPr>
            <a:r>
              <a:rPr b="1" lang="en"/>
              <a:t>Alan AI Integration:</a:t>
            </a:r>
            <a:r>
              <a:rPr lang="en"/>
              <a:t> Set up the Alan AI SDK within the React project to allow voice control features.</a:t>
            </a:r>
            <a:endParaRPr b="1"/>
          </a:p>
          <a:p>
            <a:pPr indent="0" lvl="0" marL="457200" rtl="0" algn="l">
              <a:spcBef>
                <a:spcPts val="0"/>
              </a:spcBef>
              <a:spcAft>
                <a:spcPts val="0"/>
              </a:spcAft>
              <a:buNone/>
            </a:pPr>
            <a:r>
              <a:t/>
            </a:r>
            <a:endParaRPr b="1"/>
          </a:p>
          <a:p>
            <a:pPr indent="-317500" lvl="0" marL="457200" rtl="0" algn="l">
              <a:spcBef>
                <a:spcPts val="0"/>
              </a:spcBef>
              <a:spcAft>
                <a:spcPts val="0"/>
              </a:spcAft>
              <a:buSzPts val="1400"/>
              <a:buAutoNum type="arabicPeriod"/>
            </a:pPr>
            <a:r>
              <a:rPr b="1" lang="en"/>
              <a:t>Backend Services:</a:t>
            </a:r>
            <a:endParaRPr b="1"/>
          </a:p>
          <a:p>
            <a:pPr indent="-317500" lvl="0" marL="914400" rtl="0" algn="l">
              <a:spcBef>
                <a:spcPts val="0"/>
              </a:spcBef>
              <a:spcAft>
                <a:spcPts val="0"/>
              </a:spcAft>
              <a:buSzPts val="1400"/>
              <a:buChar char="●"/>
            </a:pPr>
            <a:r>
              <a:rPr b="1" lang="en"/>
              <a:t>News API:</a:t>
            </a:r>
            <a:r>
              <a:rPr lang="en"/>
              <a:t> Use an API like NewsAPI or similar to fetch news data based on the user’s voice input.</a:t>
            </a:r>
            <a:endParaRPr/>
          </a:p>
          <a:p>
            <a:pPr indent="-317500" lvl="0" marL="914400" rtl="0" algn="l">
              <a:spcBef>
                <a:spcPts val="0"/>
              </a:spcBef>
              <a:spcAft>
                <a:spcPts val="0"/>
              </a:spcAft>
              <a:buSzPts val="1400"/>
              <a:buChar char="●"/>
            </a:pPr>
            <a:r>
              <a:rPr b="1" lang="en"/>
              <a:t>Speech-to-Text (SST): </a:t>
            </a:r>
            <a:r>
              <a:rPr lang="en"/>
              <a:t>Ensure Alan AI provides speech-to-text conversion integrated with the app’s functionality.</a:t>
            </a:r>
            <a:endParaRPr/>
          </a:p>
          <a:p>
            <a:pPr indent="0" lvl="0" marL="914400" rtl="0" algn="l">
              <a:spcBef>
                <a:spcPts val="0"/>
              </a:spcBef>
              <a:spcAft>
                <a:spcPts val="0"/>
              </a:spcAft>
              <a:buNone/>
            </a:pPr>
            <a:r>
              <a:t/>
            </a:r>
            <a:endParaRPr b="1"/>
          </a:p>
          <a:p>
            <a:pPr indent="-317500" lvl="0" marL="457200" rtl="0" algn="l">
              <a:spcBef>
                <a:spcPts val="0"/>
              </a:spcBef>
              <a:spcAft>
                <a:spcPts val="0"/>
              </a:spcAft>
              <a:buSzPts val="1400"/>
              <a:buAutoNum type="arabicPeriod"/>
            </a:pPr>
            <a:r>
              <a:rPr b="1" lang="en"/>
              <a:t>Tools and Technologies:</a:t>
            </a:r>
            <a:endParaRPr b="1"/>
          </a:p>
          <a:p>
            <a:pPr indent="-317500" lvl="0" marL="914400" rtl="0" algn="l">
              <a:spcBef>
                <a:spcPts val="0"/>
              </a:spcBef>
              <a:spcAft>
                <a:spcPts val="0"/>
              </a:spcAft>
              <a:buSzPts val="1400"/>
              <a:buChar char="●"/>
            </a:pPr>
            <a:r>
              <a:rPr lang="en"/>
              <a:t>Axios or Fetch API for data retrieval from the news API.</a:t>
            </a:r>
            <a:endParaRPr/>
          </a:p>
          <a:p>
            <a:pPr indent="-317500" lvl="0" marL="914400" rtl="0" algn="l">
              <a:spcBef>
                <a:spcPts val="0"/>
              </a:spcBef>
              <a:spcAft>
                <a:spcPts val="0"/>
              </a:spcAft>
              <a:buSzPts val="1400"/>
              <a:buChar char="●"/>
            </a:pPr>
            <a:r>
              <a:rPr lang="en"/>
              <a:t>Node.js and  npm for package management.</a:t>
            </a:r>
            <a:endParaRPr b="1"/>
          </a:p>
          <a:p>
            <a:pPr indent="-317500" lvl="0" marL="457200" rtl="0" algn="l">
              <a:spcBef>
                <a:spcPts val="0"/>
              </a:spcBef>
              <a:spcAft>
                <a:spcPts val="0"/>
              </a:spcAft>
              <a:buSzPts val="1400"/>
              <a:buAutoNum type="arabicPeriod"/>
            </a:pPr>
            <a:r>
              <a:rPr b="1" lang="en"/>
              <a:t>Hardware requirement :</a:t>
            </a:r>
            <a:endParaRPr b="1"/>
          </a:p>
          <a:p>
            <a:pPr indent="-317500" lvl="0" marL="914400" rtl="0" algn="l">
              <a:spcBef>
                <a:spcPts val="0"/>
              </a:spcBef>
              <a:spcAft>
                <a:spcPts val="0"/>
              </a:spcAft>
              <a:buSzPts val="1400"/>
              <a:buChar char="●"/>
            </a:pPr>
            <a:r>
              <a:rPr lang="en"/>
              <a:t>A laptop or desktop with a microphone to provide voice input.</a:t>
            </a:r>
            <a:endParaRPr/>
          </a:p>
          <a:p>
            <a:pPr indent="-317500" lvl="0" marL="914400" rtl="0" algn="l">
              <a:spcBef>
                <a:spcPts val="0"/>
              </a:spcBef>
              <a:spcAft>
                <a:spcPts val="0"/>
              </a:spcAft>
              <a:buSzPts val="1400"/>
              <a:buChar char="●"/>
            </a:pPr>
            <a:r>
              <a:rPr lang="en"/>
              <a:t>Mobile device testing to ensure cross-platform compatibility.</a:t>
            </a:r>
            <a:endParaRPr/>
          </a:p>
          <a:p>
            <a:pPr indent="0" lvl="0" marL="0" rtl="0" algn="l">
              <a:spcBef>
                <a:spcPts val="0"/>
              </a:spcBef>
              <a:spcAft>
                <a:spcPts val="0"/>
              </a:spcAft>
              <a:buNone/>
            </a:pPr>
            <a:r>
              <a:t/>
            </a:r>
            <a:endParaRPr sz="1100"/>
          </a:p>
          <a:p>
            <a:pPr indent="0" lvl="0" marL="914400" rtl="0" algn="l">
              <a:spcBef>
                <a:spcPts val="0"/>
              </a:spcBef>
              <a:spcAft>
                <a:spcPts val="0"/>
              </a:spcAft>
              <a:buNone/>
            </a:pPr>
            <a:r>
              <a:t/>
            </a:r>
            <a:endParaRPr sz="1100"/>
          </a:p>
          <a:p>
            <a:pPr indent="0" lvl="0" marL="91440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200"/>
          </a:p>
          <a:p>
            <a:pPr indent="0" lvl="0" marL="0" rtl="0" algn="l">
              <a:spcBef>
                <a:spcPts val="0"/>
              </a:spcBef>
              <a:spcAft>
                <a:spcPts val="0"/>
              </a:spcAft>
              <a:buNone/>
            </a:pPr>
            <a:r>
              <a:t/>
            </a:r>
            <a:endParaRPr sz="1800"/>
          </a:p>
          <a:p>
            <a:pPr indent="0" lvl="0" marL="0" rtl="0" algn="l">
              <a:spcBef>
                <a:spcPts val="0"/>
              </a:spcBef>
              <a:spcAft>
                <a:spcPts val="0"/>
              </a:spcAft>
              <a:buNone/>
            </a:pPr>
            <a:r>
              <a:rPr b="1" lang="en" sz="1900"/>
              <a:t>How it works:</a:t>
            </a:r>
            <a:endParaRPr b="1" sz="1900"/>
          </a:p>
          <a:p>
            <a:pPr indent="-387350" lvl="0" marL="457200" rtl="0" algn="l">
              <a:spcBef>
                <a:spcPts val="0"/>
              </a:spcBef>
              <a:spcAft>
                <a:spcPts val="0"/>
              </a:spcAft>
              <a:buSzPts val="2500"/>
              <a:buChar char="●"/>
            </a:pPr>
            <a:r>
              <a:rPr lang="en" sz="1800"/>
              <a:t>Cloud providers can absorb DNS flood traffic by distributing it across a large, globally distributed infrastructure. They use advanced </a:t>
            </a:r>
            <a:r>
              <a:rPr b="1" lang="en" sz="1800"/>
              <a:t>AI-based traffic filtering</a:t>
            </a:r>
            <a:r>
              <a:rPr lang="en" sz="1800"/>
              <a:t>, </a:t>
            </a:r>
            <a:r>
              <a:rPr b="1" lang="en" sz="1800"/>
              <a:t>rate limiting</a:t>
            </a:r>
            <a:r>
              <a:rPr lang="en" sz="1800"/>
              <a:t>, and </a:t>
            </a:r>
            <a:r>
              <a:rPr b="1" lang="en" sz="1800"/>
              <a:t>IP reputation filtering</a:t>
            </a:r>
            <a:r>
              <a:rPr lang="en" sz="1800"/>
              <a:t> to scrub malicious traffic before it reaches the DNS servers.</a:t>
            </a:r>
            <a:endParaRPr sz="1800"/>
          </a:p>
          <a:p>
            <a:pPr indent="-387350" lvl="0" marL="457200" rtl="0" algn="l">
              <a:spcBef>
                <a:spcPts val="0"/>
              </a:spcBef>
              <a:spcAft>
                <a:spcPts val="0"/>
              </a:spcAft>
              <a:buSzPts val="2500"/>
              <a:buChar char="●"/>
            </a:pPr>
            <a:r>
              <a:rPr lang="en" sz="1800"/>
              <a:t>This ensures that legitimate DNS traffic still gets through, while malicious traffic is discarded in the cloud.</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0" y="0"/>
            <a:ext cx="9144000" cy="874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Expected Outcomes</a:t>
            </a:r>
            <a:r>
              <a:rPr lang="en" sz="3200">
                <a:latin typeface="Arial"/>
                <a:ea typeface="Arial"/>
                <a:cs typeface="Arial"/>
                <a:sym typeface="Arial"/>
              </a:rPr>
              <a:t> </a:t>
            </a:r>
            <a:endParaRPr sz="3200">
              <a:latin typeface="Arial"/>
              <a:ea typeface="Arial"/>
              <a:cs typeface="Arial"/>
              <a:sym typeface="Arial"/>
            </a:endParaRPr>
          </a:p>
        </p:txBody>
      </p:sp>
      <p:sp>
        <p:nvSpPr>
          <p:cNvPr id="137" name="Google Shape;137;p23"/>
          <p:cNvSpPr txBox="1"/>
          <p:nvPr>
            <p:ph idx="1" type="body"/>
          </p:nvPr>
        </p:nvSpPr>
        <p:spPr>
          <a:xfrm>
            <a:off x="0" y="512200"/>
            <a:ext cx="9144000" cy="46311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914400" rtl="0" algn="l">
              <a:spcBef>
                <a:spcPts val="1200"/>
              </a:spcBef>
              <a:spcAft>
                <a:spcPts val="0"/>
              </a:spcAft>
              <a:buNone/>
            </a:pPr>
            <a:r>
              <a:t/>
            </a:r>
            <a:endParaRPr b="1"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User Interface Design</a:t>
            </a:r>
            <a:endParaRPr b="1" sz="1400">
              <a:solidFill>
                <a:srgbClr val="000000"/>
              </a:solidFill>
              <a:latin typeface="Arial"/>
              <a:ea typeface="Arial"/>
              <a:cs typeface="Arial"/>
              <a:sym typeface="Arial"/>
            </a:endParaRPr>
          </a:p>
          <a:p>
            <a:pPr indent="0" lvl="0" marL="914400" rtl="0" algn="l">
              <a:spcBef>
                <a:spcPts val="1600"/>
              </a:spcBef>
              <a:spcAft>
                <a:spcPts val="0"/>
              </a:spcAft>
              <a:buNone/>
            </a:pPr>
            <a:r>
              <a:rPr b="1" lang="en" sz="1400">
                <a:solidFill>
                  <a:srgbClr val="000000"/>
                </a:solidFill>
                <a:latin typeface="Arial"/>
                <a:ea typeface="Arial"/>
                <a:cs typeface="Arial"/>
                <a:sym typeface="Arial"/>
              </a:rPr>
              <a:t>Simple and Accessible Design:</a:t>
            </a:r>
            <a:r>
              <a:rPr lang="en" sz="1400">
                <a:solidFill>
                  <a:srgbClr val="000000"/>
                </a:solidFill>
                <a:latin typeface="Arial"/>
                <a:ea typeface="Arial"/>
                <a:cs typeface="Arial"/>
                <a:sym typeface="Arial"/>
              </a:rPr>
              <a:t> To build user interface which is clean, intuitive, and accessible to all users.</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News Dataset Collection :</a:t>
            </a:r>
            <a:endParaRPr b="1" sz="1400">
              <a:solidFill>
                <a:srgbClr val="000000"/>
              </a:solidFill>
              <a:latin typeface="Arial"/>
              <a:ea typeface="Arial"/>
              <a:cs typeface="Arial"/>
              <a:sym typeface="Arial"/>
            </a:endParaRPr>
          </a:p>
          <a:p>
            <a:pPr indent="0" lvl="0" marL="914400" rtl="0" algn="l">
              <a:spcBef>
                <a:spcPts val="1600"/>
              </a:spcBef>
              <a:spcAft>
                <a:spcPts val="0"/>
              </a:spcAft>
              <a:buNone/>
            </a:pPr>
            <a:r>
              <a:rPr b="1" lang="en" sz="1400">
                <a:solidFill>
                  <a:srgbClr val="000000"/>
                </a:solidFill>
                <a:latin typeface="Arial"/>
                <a:ea typeface="Arial"/>
                <a:cs typeface="Arial"/>
                <a:sym typeface="Arial"/>
              </a:rPr>
              <a:t>Data Source: </a:t>
            </a:r>
            <a:r>
              <a:rPr lang="en" sz="1400">
                <a:solidFill>
                  <a:srgbClr val="000000"/>
                </a:solidFill>
                <a:latin typeface="Arial"/>
                <a:ea typeface="Arial"/>
                <a:cs typeface="Arial"/>
                <a:sym typeface="Arial"/>
              </a:rPr>
              <a:t>Collect news articles from trusted sources (via APIs like NewsAPI) based on various categories such as technology, sports, politics, etc. and from various sources.</a:t>
            </a:r>
            <a:endParaRPr sz="1400">
              <a:solidFill>
                <a:srgbClr val="000000"/>
              </a:solidFill>
              <a:latin typeface="Arial"/>
              <a:ea typeface="Arial"/>
              <a:cs typeface="Arial"/>
              <a:sym typeface="Arial"/>
            </a:endParaRPr>
          </a:p>
          <a:p>
            <a:pPr indent="0" lvl="0" marL="914400" rtl="0" algn="l">
              <a:spcBef>
                <a:spcPts val="1600"/>
              </a:spcBef>
              <a:spcAft>
                <a:spcPts val="0"/>
              </a:spcAft>
              <a:buNone/>
            </a:pPr>
            <a:r>
              <a:t/>
            </a:r>
            <a:endParaRPr b="1" sz="1200">
              <a:solidFill>
                <a:srgbClr val="000000"/>
              </a:solidFill>
              <a:latin typeface="Arial"/>
              <a:ea typeface="Arial"/>
              <a:cs typeface="Arial"/>
              <a:sym typeface="Arial"/>
            </a:endParaRPr>
          </a:p>
          <a:p>
            <a:pPr indent="0" lvl="0" marL="0" rtl="0" algn="l">
              <a:spcBef>
                <a:spcPts val="1600"/>
              </a:spcBef>
              <a:spcAft>
                <a:spcPts val="0"/>
              </a:spcAft>
              <a:buNone/>
            </a:pPr>
            <a:r>
              <a:t/>
            </a:r>
            <a:endParaRPr b="1" sz="1900">
              <a:solidFill>
                <a:srgbClr val="000000"/>
              </a:solidFill>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0" lvl="0" marL="914400" rtl="0" algn="l">
              <a:spcBef>
                <a:spcPts val="1600"/>
              </a:spcBef>
              <a:spcAft>
                <a:spcPts val="0"/>
              </a:spcAft>
              <a:buNone/>
            </a:pPr>
            <a:r>
              <a:t/>
            </a:r>
            <a:endParaRPr sz="1100">
              <a:solidFill>
                <a:srgbClr val="000000"/>
              </a:solidFill>
              <a:latin typeface="Arial"/>
              <a:ea typeface="Arial"/>
              <a:cs typeface="Arial"/>
              <a:sym typeface="Arial"/>
            </a:endParaRPr>
          </a:p>
          <a:p>
            <a:pPr indent="0" lvl="0" marL="91440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b="1"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0" y="-202250"/>
            <a:ext cx="9144000" cy="122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highlight>
                  <a:schemeClr val="dk1"/>
                </a:highlight>
                <a:latin typeface="Arial"/>
                <a:ea typeface="Arial"/>
                <a:cs typeface="Arial"/>
                <a:sym typeface="Arial"/>
              </a:rPr>
              <a:t> </a:t>
            </a:r>
            <a:endParaRPr sz="3200">
              <a:highlight>
                <a:schemeClr val="dk1"/>
              </a:highlight>
              <a:latin typeface="Arial"/>
              <a:ea typeface="Arial"/>
              <a:cs typeface="Arial"/>
              <a:sym typeface="Arial"/>
            </a:endParaRPr>
          </a:p>
          <a:p>
            <a:pPr indent="0" lvl="0" marL="0" rtl="0" algn="l">
              <a:spcBef>
                <a:spcPts val="0"/>
              </a:spcBef>
              <a:spcAft>
                <a:spcPts val="0"/>
              </a:spcAft>
              <a:buNone/>
            </a:pPr>
            <a:r>
              <a:rPr lang="en" sz="3200">
                <a:highlight>
                  <a:schemeClr val="dk1"/>
                </a:highlight>
                <a:latin typeface="Arial"/>
                <a:ea typeface="Arial"/>
                <a:cs typeface="Arial"/>
                <a:sym typeface="Arial"/>
              </a:rPr>
              <a:t>Conclusion</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p:txBody>
      </p:sp>
      <p:sp>
        <p:nvSpPr>
          <p:cNvPr id="143" name="Google Shape;143;p24"/>
          <p:cNvSpPr txBox="1"/>
          <p:nvPr>
            <p:ph idx="1" type="body"/>
          </p:nvPr>
        </p:nvSpPr>
        <p:spPr>
          <a:xfrm>
            <a:off x="0" y="1185250"/>
            <a:ext cx="9060600" cy="4012200"/>
          </a:xfrm>
          <a:prstGeom prst="rect">
            <a:avLst/>
          </a:prstGeom>
          <a:solidFill>
            <a:srgbClr val="FFFFFF"/>
          </a:solidFill>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By utilizing advanced Speech-to-Text technologies and frameworks like React and Redux,The Conversational Voice Controlled News Application provides an innovative and accessible solution for visually impaired users, enabling them to navigate and consume news content entirely through voice commands.</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Future Scope</a:t>
            </a:r>
            <a:endParaRPr b="1" sz="1400">
              <a:solidFill>
                <a:srgbClr val="000000"/>
              </a:solidFill>
              <a:latin typeface="Arial"/>
              <a:ea typeface="Arial"/>
              <a:cs typeface="Arial"/>
              <a:sym typeface="Arial"/>
            </a:endParaRPr>
          </a:p>
          <a:p>
            <a:pPr indent="-323850" lvl="0" marL="457200" rtl="0" algn="l">
              <a:spcBef>
                <a:spcPts val="1600"/>
              </a:spcBef>
              <a:spcAft>
                <a:spcPts val="0"/>
              </a:spcAft>
              <a:buClr>
                <a:srgbClr val="000000"/>
              </a:buClr>
              <a:buSzPts val="1500"/>
              <a:buFont typeface="Arial"/>
              <a:buChar char="●"/>
            </a:pPr>
            <a:r>
              <a:rPr lang="en" sz="1400">
                <a:solidFill>
                  <a:srgbClr val="000000"/>
                </a:solidFill>
                <a:latin typeface="Arial"/>
                <a:ea typeface="Arial"/>
                <a:cs typeface="Arial"/>
                <a:sym typeface="Arial"/>
              </a:rPr>
              <a:t>Currently,this web app is only capable to support English language as a input. There is potential for further development of multilingual voice recognition systems which can </a:t>
            </a:r>
            <a:r>
              <a:rPr lang="en" sz="1400">
                <a:solidFill>
                  <a:srgbClr val="000000"/>
                </a:solidFill>
                <a:latin typeface="Arial"/>
                <a:ea typeface="Arial"/>
                <a:cs typeface="Arial"/>
                <a:sym typeface="Arial"/>
              </a:rPr>
              <a:t>support</a:t>
            </a: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languages</a:t>
            </a:r>
            <a:r>
              <a:rPr lang="en" sz="1400">
                <a:solidFill>
                  <a:srgbClr val="000000"/>
                </a:solidFill>
                <a:latin typeface="Arial"/>
                <a:ea typeface="Arial"/>
                <a:cs typeface="Arial"/>
                <a:sym typeface="Arial"/>
              </a:rPr>
              <a:t> like Hindi.   </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a:solidFill>
                <a:srgbClr val="333333"/>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5"/>
          <p:cNvSpPr txBox="1"/>
          <p:nvPr/>
        </p:nvSpPr>
        <p:spPr>
          <a:xfrm>
            <a:off x="3323650" y="796600"/>
            <a:ext cx="4667400" cy="30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400">
                <a:latin typeface="Amatic SC"/>
                <a:ea typeface="Amatic SC"/>
                <a:cs typeface="Amatic SC"/>
                <a:sym typeface="Amatic SC"/>
              </a:rPr>
              <a:t>Thank</a:t>
            </a:r>
            <a:endParaRPr b="1" sz="9400">
              <a:latin typeface="Amatic SC"/>
              <a:ea typeface="Amatic SC"/>
              <a:cs typeface="Amatic SC"/>
              <a:sym typeface="Amatic SC"/>
            </a:endParaRPr>
          </a:p>
          <a:p>
            <a:pPr indent="0" lvl="0" marL="0" rtl="0" algn="l">
              <a:spcBef>
                <a:spcPts val="0"/>
              </a:spcBef>
              <a:spcAft>
                <a:spcPts val="0"/>
              </a:spcAft>
              <a:buNone/>
            </a:pPr>
            <a:r>
              <a:rPr b="1" lang="en" sz="9400">
                <a:latin typeface="Amatic SC"/>
                <a:ea typeface="Amatic SC"/>
                <a:cs typeface="Amatic SC"/>
                <a:sym typeface="Amatic SC"/>
              </a:rPr>
              <a:t>        You</a:t>
            </a:r>
            <a:endParaRPr b="1" sz="9400">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0" y="-202250"/>
            <a:ext cx="9144000" cy="1474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highlight>
                  <a:schemeClr val="dk1"/>
                </a:highlight>
                <a:latin typeface="Arial"/>
                <a:ea typeface="Arial"/>
                <a:cs typeface="Arial"/>
                <a:sym typeface="Arial"/>
              </a:rPr>
              <a:t> </a:t>
            </a:r>
            <a:endParaRPr sz="3200">
              <a:highlight>
                <a:schemeClr val="dk1"/>
              </a:highlight>
              <a:latin typeface="Arial"/>
              <a:ea typeface="Arial"/>
              <a:cs typeface="Arial"/>
              <a:sym typeface="Arial"/>
            </a:endParaRPr>
          </a:p>
          <a:p>
            <a:pPr indent="0" lvl="0" marL="0" rtl="0" algn="l">
              <a:spcBef>
                <a:spcPts val="0"/>
              </a:spcBef>
              <a:spcAft>
                <a:spcPts val="0"/>
              </a:spcAft>
              <a:buNone/>
            </a:pPr>
            <a:r>
              <a:rPr lang="en" sz="3200">
                <a:highlight>
                  <a:schemeClr val="dk1"/>
                </a:highlight>
                <a:latin typeface="Arial"/>
                <a:ea typeface="Arial"/>
                <a:cs typeface="Arial"/>
                <a:sym typeface="Arial"/>
              </a:rPr>
              <a:t>    </a:t>
            </a:r>
            <a:r>
              <a:rPr lang="en" sz="3200">
                <a:highlight>
                  <a:schemeClr val="dk1"/>
                </a:highlight>
                <a:latin typeface="Arial"/>
                <a:ea typeface="Arial"/>
                <a:cs typeface="Arial"/>
                <a:sym typeface="Arial"/>
              </a:rPr>
              <a:t>Overview</a:t>
            </a:r>
            <a:endParaRPr sz="3200">
              <a:highlight>
                <a:schemeClr val="dk1"/>
              </a:highlight>
              <a:latin typeface="Arial"/>
              <a:ea typeface="Arial"/>
              <a:cs typeface="Arial"/>
              <a:sym typeface="Arial"/>
            </a:endParaRPr>
          </a:p>
        </p:txBody>
      </p:sp>
      <p:sp>
        <p:nvSpPr>
          <p:cNvPr id="65" name="Google Shape;65;p14"/>
          <p:cNvSpPr txBox="1"/>
          <p:nvPr>
            <p:ph idx="1" type="body"/>
          </p:nvPr>
        </p:nvSpPr>
        <p:spPr>
          <a:xfrm>
            <a:off x="0" y="1272250"/>
            <a:ext cx="9144000" cy="4038600"/>
          </a:xfrm>
          <a:prstGeom prst="rect">
            <a:avLst/>
          </a:prstGeom>
          <a:solidFill>
            <a:srgbClr val="FFFFFF"/>
          </a:solidFill>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b="1" lang="en">
                <a:solidFill>
                  <a:srgbClr val="000000"/>
                </a:solidFill>
                <a:latin typeface="Arial"/>
                <a:ea typeface="Arial"/>
                <a:cs typeface="Arial"/>
                <a:sym typeface="Arial"/>
              </a:rPr>
              <a:t>Introduction</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Literature Survey</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Problem Statement</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Objectives</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Methodology</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Experimental Setup</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Expected Outcomes</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Conclusion</a:t>
            </a:r>
            <a:endParaRPr b="1">
              <a:solidFill>
                <a:srgbClr val="000000"/>
              </a:solidFill>
              <a:latin typeface="Arial"/>
              <a:ea typeface="Arial"/>
              <a:cs typeface="Arial"/>
              <a:sym typeface="Arial"/>
            </a:endParaRPr>
          </a:p>
          <a:p>
            <a:pPr indent="0" lvl="0" marL="457200" rtl="0" algn="l">
              <a:spcBef>
                <a:spcPts val="1600"/>
              </a:spcBef>
              <a:spcAft>
                <a:spcPts val="0"/>
              </a:spcAft>
              <a:buNone/>
            </a:pPr>
            <a:r>
              <a:t/>
            </a:r>
            <a:endParaRPr b="1">
              <a:solidFill>
                <a:srgbClr val="000000"/>
              </a:solidFill>
              <a:latin typeface="Arial"/>
              <a:ea typeface="Arial"/>
              <a:cs typeface="Arial"/>
              <a:sym typeface="Arial"/>
            </a:endParaRPr>
          </a:p>
          <a:p>
            <a:pPr indent="0" lvl="0" marL="457200" rtl="0" algn="l">
              <a:spcBef>
                <a:spcPts val="1600"/>
              </a:spcBef>
              <a:spcAft>
                <a:spcPts val="1600"/>
              </a:spcAft>
              <a:buNone/>
            </a:pPr>
            <a:r>
              <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202250"/>
            <a:ext cx="9144000" cy="1387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highlight>
                  <a:schemeClr val="dk1"/>
                </a:highlight>
                <a:latin typeface="Arial"/>
                <a:ea typeface="Arial"/>
                <a:cs typeface="Arial"/>
                <a:sym typeface="Arial"/>
              </a:rPr>
              <a:t> </a:t>
            </a:r>
            <a:endParaRPr sz="3200">
              <a:highlight>
                <a:schemeClr val="dk1"/>
              </a:highlight>
              <a:latin typeface="Arial"/>
              <a:ea typeface="Arial"/>
              <a:cs typeface="Arial"/>
              <a:sym typeface="Arial"/>
            </a:endParaRPr>
          </a:p>
          <a:p>
            <a:pPr indent="0" lvl="0" marL="0" rtl="0" algn="l">
              <a:spcBef>
                <a:spcPts val="0"/>
              </a:spcBef>
              <a:spcAft>
                <a:spcPts val="0"/>
              </a:spcAft>
              <a:buNone/>
            </a:pPr>
            <a:r>
              <a:rPr lang="en" sz="3200">
                <a:highlight>
                  <a:schemeClr val="dk1"/>
                </a:highlight>
                <a:latin typeface="Arial"/>
                <a:ea typeface="Arial"/>
                <a:cs typeface="Arial"/>
                <a:sym typeface="Arial"/>
              </a:rPr>
              <a:t>  Introduction</a:t>
            </a:r>
            <a:endParaRPr sz="3200">
              <a:highlight>
                <a:schemeClr val="dk1"/>
              </a:highlight>
              <a:latin typeface="Arial"/>
              <a:ea typeface="Arial"/>
              <a:cs typeface="Arial"/>
              <a:sym typeface="Arial"/>
            </a:endParaRPr>
          </a:p>
        </p:txBody>
      </p:sp>
      <p:sp>
        <p:nvSpPr>
          <p:cNvPr id="71" name="Google Shape;71;p15"/>
          <p:cNvSpPr txBox="1"/>
          <p:nvPr>
            <p:ph idx="1" type="body"/>
          </p:nvPr>
        </p:nvSpPr>
        <p:spPr>
          <a:xfrm>
            <a:off x="0" y="1185250"/>
            <a:ext cx="9060600" cy="4012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Traditional news gathering methods like newspapers, radios, and televisions, while effective, often lack interactivity and convenience. The Conversational Voice Controlled News Application is an innovative platform designed to enhance user interaction by allowing seamless, hands-free access to news content. This project leverages voice recognition technology, enabling users to browse, search, and consume news articles through voice commands.</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   </a:t>
            </a:r>
            <a:r>
              <a:rPr b="1" lang="en" sz="1500">
                <a:solidFill>
                  <a:srgbClr val="000000"/>
                </a:solidFill>
                <a:latin typeface="Arial"/>
                <a:ea typeface="Arial"/>
                <a:cs typeface="Arial"/>
                <a:sym typeface="Arial"/>
              </a:rPr>
              <a:t>Motivation</a:t>
            </a:r>
            <a:endParaRPr b="1" sz="15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As technology evolves, smartphones and computers have become popular tools for accessing news, though many still require manual interaction.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Visually impaired individuals face significant difficulties navigating conventional news applications,creating a strong need for solutions that empower them to browse and consume news independently.</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solidFill>
                <a:srgbClr val="33333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0" y="-202250"/>
            <a:ext cx="9144000" cy="1387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highlight>
                  <a:schemeClr val="dk1"/>
                </a:highlight>
                <a:latin typeface="Arial"/>
                <a:ea typeface="Arial"/>
                <a:cs typeface="Arial"/>
                <a:sym typeface="Arial"/>
              </a:rPr>
              <a:t> </a:t>
            </a:r>
            <a:endParaRPr sz="3200">
              <a:highlight>
                <a:schemeClr val="dk1"/>
              </a:highlight>
              <a:latin typeface="Arial"/>
              <a:ea typeface="Arial"/>
              <a:cs typeface="Arial"/>
              <a:sym typeface="Arial"/>
            </a:endParaRPr>
          </a:p>
          <a:p>
            <a:pPr indent="0" lvl="0" marL="0" rtl="0" algn="l">
              <a:spcBef>
                <a:spcPts val="0"/>
              </a:spcBef>
              <a:spcAft>
                <a:spcPts val="0"/>
              </a:spcAft>
              <a:buNone/>
            </a:pPr>
            <a:r>
              <a:rPr lang="en" sz="3200">
                <a:highlight>
                  <a:schemeClr val="dk1"/>
                </a:highlight>
                <a:latin typeface="Arial"/>
                <a:ea typeface="Arial"/>
                <a:cs typeface="Arial"/>
                <a:sym typeface="Arial"/>
              </a:rPr>
              <a:t>  Literature Survey</a:t>
            </a:r>
            <a:endParaRPr sz="3200">
              <a:highlight>
                <a:schemeClr val="dk1"/>
              </a:highlight>
              <a:latin typeface="Arial"/>
              <a:ea typeface="Arial"/>
              <a:cs typeface="Arial"/>
              <a:sym typeface="Arial"/>
            </a:endParaRPr>
          </a:p>
        </p:txBody>
      </p:sp>
      <p:sp>
        <p:nvSpPr>
          <p:cNvPr id="77" name="Google Shape;77;p16"/>
          <p:cNvSpPr txBox="1"/>
          <p:nvPr>
            <p:ph idx="1" type="body"/>
          </p:nvPr>
        </p:nvSpPr>
        <p:spPr>
          <a:xfrm>
            <a:off x="0" y="1185250"/>
            <a:ext cx="9060600" cy="4012200"/>
          </a:xfrm>
          <a:prstGeom prst="rect">
            <a:avLst/>
          </a:prstGeom>
          <a:solidFill>
            <a:srgbClr val="FFFFFF"/>
          </a:solidFill>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 “Voice Assistants and Smart Speakers in Everyday Life and in Education,” Terzopoulos and Satratzemi (2019) highlight the role of voice assistants in enhancing accessibility, especially for users with visual impairments.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paper “An Intelligent Voice Assistance System for the Visually Impaired” explains how such systems improve accessibility by providing real-time environmental information through text-to-speech conversion.</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 </a:t>
            </a:r>
            <a:r>
              <a:rPr b="1" lang="en" sz="1500">
                <a:solidFill>
                  <a:srgbClr val="000000"/>
                </a:solidFill>
                <a:latin typeface="Arial"/>
                <a:ea typeface="Arial"/>
                <a:cs typeface="Arial"/>
                <a:sym typeface="Arial"/>
              </a:rPr>
              <a:t>  Research Gaps</a:t>
            </a:r>
            <a:endParaRPr b="1" sz="15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Many apps offer voice search features, but few provide comprehensive, conversational interfaces that allow users to control the entire news browsing experience through voice commands.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Many news apps aggregate content from specific sources but may not be optimized for real-time news updates across a wide variety of sources.</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solidFill>
                <a:srgbClr val="33333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0" y="-202250"/>
            <a:ext cx="9144000" cy="1387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highlight>
                  <a:schemeClr val="dk1"/>
                </a:highlight>
                <a:latin typeface="Arial"/>
                <a:ea typeface="Arial"/>
                <a:cs typeface="Arial"/>
                <a:sym typeface="Arial"/>
              </a:rPr>
              <a:t> </a:t>
            </a:r>
            <a:endParaRPr sz="3200">
              <a:highlight>
                <a:schemeClr val="dk1"/>
              </a:highlight>
              <a:latin typeface="Arial"/>
              <a:ea typeface="Arial"/>
              <a:cs typeface="Arial"/>
              <a:sym typeface="Arial"/>
            </a:endParaRPr>
          </a:p>
          <a:p>
            <a:pPr indent="0" lvl="0" marL="0" rtl="0" algn="l">
              <a:spcBef>
                <a:spcPts val="0"/>
              </a:spcBef>
              <a:spcAft>
                <a:spcPts val="0"/>
              </a:spcAft>
              <a:buNone/>
            </a:pPr>
            <a:r>
              <a:rPr lang="en" sz="3200">
                <a:highlight>
                  <a:schemeClr val="dk1"/>
                </a:highlight>
                <a:latin typeface="Arial"/>
                <a:ea typeface="Arial"/>
                <a:cs typeface="Arial"/>
                <a:sym typeface="Arial"/>
              </a:rPr>
              <a:t>Problem Statement</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p:txBody>
      </p:sp>
      <p:sp>
        <p:nvSpPr>
          <p:cNvPr id="83" name="Google Shape;83;p17"/>
          <p:cNvSpPr txBox="1"/>
          <p:nvPr>
            <p:ph idx="1" type="body"/>
          </p:nvPr>
        </p:nvSpPr>
        <p:spPr>
          <a:xfrm>
            <a:off x="0" y="1185250"/>
            <a:ext cx="9060600" cy="4012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Traditional news platforms rely heavily on visual interfaces, making it difficult for visually impaired individuals to browse and access news content autonomously. This application aims to provide hands-free, voice-controlled access to news, enabling users with visual impairments to interact with the app seamlessly using voice commands, improving their independence and user experience​.</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solidFill>
                <a:srgbClr val="33333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0" y="-202250"/>
            <a:ext cx="9144000" cy="1387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highlight>
                  <a:schemeClr val="dk1"/>
                </a:highlight>
                <a:latin typeface="Arial"/>
                <a:ea typeface="Arial"/>
                <a:cs typeface="Arial"/>
                <a:sym typeface="Arial"/>
              </a:rPr>
              <a:t> </a:t>
            </a:r>
            <a:endParaRPr sz="3200">
              <a:highlight>
                <a:schemeClr val="dk1"/>
              </a:highlight>
              <a:latin typeface="Arial"/>
              <a:ea typeface="Arial"/>
              <a:cs typeface="Arial"/>
              <a:sym typeface="Arial"/>
            </a:endParaRPr>
          </a:p>
          <a:p>
            <a:pPr indent="0" lvl="0" marL="0" rtl="0" algn="l">
              <a:spcBef>
                <a:spcPts val="0"/>
              </a:spcBef>
              <a:spcAft>
                <a:spcPts val="0"/>
              </a:spcAft>
              <a:buNone/>
            </a:pPr>
            <a:r>
              <a:rPr lang="en" sz="3200">
                <a:highlight>
                  <a:schemeClr val="dk1"/>
                </a:highlight>
                <a:latin typeface="Arial"/>
                <a:ea typeface="Arial"/>
                <a:cs typeface="Arial"/>
                <a:sym typeface="Arial"/>
              </a:rPr>
              <a:t>Objectives</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a:p>
            <a:pPr indent="0" lvl="0" marL="0" rtl="0" algn="l">
              <a:spcBef>
                <a:spcPts val="0"/>
              </a:spcBef>
              <a:spcAft>
                <a:spcPts val="0"/>
              </a:spcAft>
              <a:buNone/>
            </a:pPr>
            <a:r>
              <a:t/>
            </a:r>
            <a:endParaRPr sz="3200">
              <a:highlight>
                <a:schemeClr val="dk1"/>
              </a:highlight>
              <a:latin typeface="Arial"/>
              <a:ea typeface="Arial"/>
              <a:cs typeface="Arial"/>
              <a:sym typeface="Arial"/>
            </a:endParaRPr>
          </a:p>
        </p:txBody>
      </p:sp>
      <p:sp>
        <p:nvSpPr>
          <p:cNvPr id="89" name="Google Shape;89;p18"/>
          <p:cNvSpPr txBox="1"/>
          <p:nvPr>
            <p:ph idx="1" type="body"/>
          </p:nvPr>
        </p:nvSpPr>
        <p:spPr>
          <a:xfrm>
            <a:off x="0" y="1185250"/>
            <a:ext cx="9060600" cy="4012200"/>
          </a:xfrm>
          <a:prstGeom prst="rect">
            <a:avLst/>
          </a:prstGeom>
          <a:solidFill>
            <a:srgbClr val="FFFFFF"/>
          </a:solidFill>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Create a responsive and fully functional news platform that users can interact with entirely through voice commands.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Integrate news APIs (such as NewsAPI, GNews API, Bing News Search API, and Mediastack) to fetch and display up-to-date news from various reliable sources.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 access the app using voice commands we are going to use Speech-to-text technologies.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Design the application to be responsive and functional across a wide range of devices, including desktops, tablets, and smartphones.</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solidFill>
                <a:srgbClr val="33333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95" name="Google Shape;95;p19"/>
          <p:cNvSpPr txBox="1"/>
          <p:nvPr/>
        </p:nvSpPr>
        <p:spPr>
          <a:xfrm>
            <a:off x="13050" y="0"/>
            <a:ext cx="9130800" cy="539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333333"/>
                </a:solidFill>
              </a:rPr>
              <a:t>Methodology </a:t>
            </a:r>
            <a:endParaRPr b="1" sz="3100">
              <a:solidFill>
                <a:srgbClr val="333333"/>
              </a:solidFill>
            </a:endParaRPr>
          </a:p>
        </p:txBody>
      </p:sp>
      <p:sp>
        <p:nvSpPr>
          <p:cNvPr id="96" name="Google Shape;96;p19"/>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97" name="Google Shape;97;p19"/>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98" name="Google Shape;98;p19"/>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pic>
        <p:nvPicPr>
          <p:cNvPr id="99" name="Google Shape;99;p19"/>
          <p:cNvPicPr preferRelativeResize="0"/>
          <p:nvPr/>
        </p:nvPicPr>
        <p:blipFill>
          <a:blip r:embed="rId3">
            <a:alphaModFix/>
          </a:blip>
          <a:stretch>
            <a:fillRect/>
          </a:stretch>
        </p:blipFill>
        <p:spPr>
          <a:xfrm>
            <a:off x="4545300" y="776400"/>
            <a:ext cx="4585500" cy="4367100"/>
          </a:xfrm>
          <a:prstGeom prst="rect">
            <a:avLst/>
          </a:prstGeom>
          <a:noFill/>
          <a:ln>
            <a:noFill/>
          </a:ln>
        </p:spPr>
      </p:pic>
      <p:sp>
        <p:nvSpPr>
          <p:cNvPr id="100" name="Google Shape;100;p19"/>
          <p:cNvSpPr txBox="1"/>
          <p:nvPr/>
        </p:nvSpPr>
        <p:spPr>
          <a:xfrm>
            <a:off x="56550" y="841675"/>
            <a:ext cx="4488900" cy="39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t>This flow ensures a user-friendly experience with smooth handling of both successful interactions and errors.</a:t>
            </a:r>
            <a:endParaRPr sz="1300"/>
          </a:p>
          <a:p>
            <a:pPr indent="-311150" lvl="0" marL="457200" rtl="0" algn="l">
              <a:lnSpc>
                <a:spcPct val="115000"/>
              </a:lnSpc>
              <a:spcBef>
                <a:spcPts val="1200"/>
              </a:spcBef>
              <a:spcAft>
                <a:spcPts val="0"/>
              </a:spcAft>
              <a:buSzPts val="1300"/>
              <a:buChar char="●"/>
            </a:pPr>
            <a:r>
              <a:rPr lang="en" sz="1300"/>
              <a:t>The user provides a voice input to the web application.</a:t>
            </a:r>
            <a:endParaRPr sz="1300"/>
          </a:p>
          <a:p>
            <a:pPr indent="-311150" lvl="0" marL="457200" rtl="0" algn="l">
              <a:lnSpc>
                <a:spcPct val="115000"/>
              </a:lnSpc>
              <a:spcBef>
                <a:spcPts val="0"/>
              </a:spcBef>
              <a:spcAft>
                <a:spcPts val="0"/>
              </a:spcAft>
              <a:buSzPts val="1300"/>
              <a:buChar char="●"/>
            </a:pPr>
            <a:r>
              <a:rPr lang="en" sz="1300"/>
              <a:t>The web application sends the voice signal to a speech-to-text service.</a:t>
            </a:r>
            <a:endParaRPr sz="1300"/>
          </a:p>
          <a:p>
            <a:pPr indent="-311150" lvl="0" marL="457200" rtl="0" algn="l">
              <a:lnSpc>
                <a:spcPct val="115000"/>
              </a:lnSpc>
              <a:spcBef>
                <a:spcPts val="0"/>
              </a:spcBef>
              <a:spcAft>
                <a:spcPts val="0"/>
              </a:spcAft>
              <a:buSzPts val="1300"/>
              <a:buChar char="●"/>
            </a:pPr>
            <a:r>
              <a:rPr lang="en" sz="1300"/>
              <a:t>The speech-to-text service converts the voice signal into text.</a:t>
            </a:r>
            <a:endParaRPr sz="1300"/>
          </a:p>
          <a:p>
            <a:pPr indent="-311150" lvl="0" marL="457200" rtl="0" algn="l">
              <a:lnSpc>
                <a:spcPct val="115000"/>
              </a:lnSpc>
              <a:spcBef>
                <a:spcPts val="0"/>
              </a:spcBef>
              <a:spcAft>
                <a:spcPts val="0"/>
              </a:spcAft>
              <a:buSzPts val="1300"/>
              <a:buChar char="●"/>
            </a:pPr>
            <a:r>
              <a:rPr lang="en" sz="1300"/>
              <a:t>The converted text is sent for keyword matching.</a:t>
            </a:r>
            <a:endParaRPr sz="1300"/>
          </a:p>
          <a:p>
            <a:pPr indent="-311150" lvl="0" marL="457200" rtl="0" algn="l">
              <a:lnSpc>
                <a:spcPct val="115000"/>
              </a:lnSpc>
              <a:spcBef>
                <a:spcPts val="0"/>
              </a:spcBef>
              <a:spcAft>
                <a:spcPts val="0"/>
              </a:spcAft>
              <a:buSzPts val="1300"/>
              <a:buChar char="●"/>
            </a:pPr>
            <a:r>
              <a:rPr lang="en" sz="1300"/>
              <a:t>The web application displays or reads out the error message to the user.</a:t>
            </a:r>
            <a:endParaRPr sz="1300"/>
          </a:p>
          <a:p>
            <a:pPr indent="-311150" lvl="0" marL="457200" rtl="0" algn="l">
              <a:lnSpc>
                <a:spcPct val="115000"/>
              </a:lnSpc>
              <a:spcBef>
                <a:spcPts val="0"/>
              </a:spcBef>
              <a:spcAft>
                <a:spcPts val="0"/>
              </a:spcAft>
              <a:buSzPts val="1300"/>
              <a:buChar char="●"/>
            </a:pPr>
            <a:r>
              <a:rPr lang="en" sz="1300"/>
              <a:t>Once the task is completed, the results are shared with the web app.</a:t>
            </a:r>
            <a:endParaRPr sz="1300"/>
          </a:p>
          <a:p>
            <a:pPr indent="-311150" lvl="0" marL="457200" rtl="0" algn="l">
              <a:lnSpc>
                <a:spcPct val="115000"/>
              </a:lnSpc>
              <a:spcBef>
                <a:spcPts val="0"/>
              </a:spcBef>
              <a:spcAft>
                <a:spcPts val="0"/>
              </a:spcAft>
              <a:buSzPts val="1300"/>
              <a:buChar char="●"/>
            </a:pPr>
            <a:r>
              <a:rPr lang="en" sz="1300"/>
              <a:t>The web application sends a voice reply to the user, completing the interaction.</a:t>
            </a:r>
            <a:endParaRPr sz="1300"/>
          </a:p>
          <a:p>
            <a:pPr indent="0" lvl="0" marL="457200" rtl="0" algn="l">
              <a:lnSpc>
                <a:spcPct val="115000"/>
              </a:lnSpc>
              <a:spcBef>
                <a:spcPts val="1200"/>
              </a:spcBef>
              <a:spcAft>
                <a:spcPts val="0"/>
              </a:spcAft>
              <a:buNone/>
            </a:pPr>
            <a:r>
              <a:t/>
            </a:r>
            <a:endParaRPr b="1" sz="1200"/>
          </a:p>
          <a:p>
            <a:pPr indent="0" lvl="0" marL="0" rtl="0" algn="l">
              <a:spcBef>
                <a:spcPts val="1200"/>
              </a:spcBef>
              <a:spcAft>
                <a:spcPts val="0"/>
              </a:spcAft>
              <a:buNone/>
            </a:pPr>
            <a:r>
              <a:t/>
            </a:r>
            <a:endParaRPr sz="120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06" name="Google Shape;106;p20"/>
          <p:cNvSpPr txBox="1"/>
          <p:nvPr/>
        </p:nvSpPr>
        <p:spPr>
          <a:xfrm>
            <a:off x="13050" y="0"/>
            <a:ext cx="9130800" cy="539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333333"/>
                </a:solidFill>
              </a:rPr>
              <a:t>Web Application Flowchart</a:t>
            </a:r>
            <a:r>
              <a:rPr b="1" lang="en" sz="3100">
                <a:solidFill>
                  <a:srgbClr val="333333"/>
                </a:solidFill>
              </a:rPr>
              <a:t> </a:t>
            </a:r>
            <a:endParaRPr b="1" sz="3100">
              <a:solidFill>
                <a:srgbClr val="333333"/>
              </a:solidFill>
            </a:endParaRPr>
          </a:p>
        </p:txBody>
      </p:sp>
      <p:sp>
        <p:nvSpPr>
          <p:cNvPr id="107" name="Google Shape;107;p20"/>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08" name="Google Shape;108;p20"/>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109" name="Google Shape;109;p20"/>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sp>
        <p:nvSpPr>
          <p:cNvPr id="110" name="Google Shape;110;p20"/>
          <p:cNvSpPr txBox="1"/>
          <p:nvPr/>
        </p:nvSpPr>
        <p:spPr>
          <a:xfrm>
            <a:off x="56550" y="841675"/>
            <a:ext cx="4488900" cy="3990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sz="1300"/>
          </a:p>
          <a:p>
            <a:pPr indent="0" lvl="0" marL="457200" rtl="0" algn="l">
              <a:lnSpc>
                <a:spcPct val="115000"/>
              </a:lnSpc>
              <a:spcBef>
                <a:spcPts val="1200"/>
              </a:spcBef>
              <a:spcAft>
                <a:spcPts val="0"/>
              </a:spcAft>
              <a:buNone/>
            </a:pPr>
            <a:r>
              <a:t/>
            </a:r>
            <a:endParaRPr b="1" sz="1200"/>
          </a:p>
          <a:p>
            <a:pPr indent="0" lvl="0" marL="0" rtl="0" algn="l">
              <a:spcBef>
                <a:spcPts val="1200"/>
              </a:spcBef>
              <a:spcAft>
                <a:spcPts val="0"/>
              </a:spcAft>
              <a:buNone/>
            </a:pPr>
            <a:r>
              <a:t/>
            </a:r>
            <a:endParaRPr sz="1200">
              <a:solidFill>
                <a:schemeClr val="dk2"/>
              </a:solidFill>
              <a:latin typeface="Source Code Pro"/>
              <a:ea typeface="Source Code Pro"/>
              <a:cs typeface="Source Code Pro"/>
              <a:sym typeface="Source Code Pro"/>
            </a:endParaRPr>
          </a:p>
        </p:txBody>
      </p:sp>
      <p:pic>
        <p:nvPicPr>
          <p:cNvPr id="111" name="Google Shape;111;p20"/>
          <p:cNvPicPr preferRelativeResize="0"/>
          <p:nvPr/>
        </p:nvPicPr>
        <p:blipFill>
          <a:blip r:embed="rId3">
            <a:alphaModFix/>
          </a:blip>
          <a:stretch>
            <a:fillRect/>
          </a:stretch>
        </p:blipFill>
        <p:spPr>
          <a:xfrm>
            <a:off x="0" y="852600"/>
            <a:ext cx="9130800" cy="451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17" name="Google Shape;117;p21"/>
          <p:cNvSpPr txBox="1"/>
          <p:nvPr/>
        </p:nvSpPr>
        <p:spPr>
          <a:xfrm>
            <a:off x="13050" y="0"/>
            <a:ext cx="9130800" cy="539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333333"/>
                </a:solidFill>
              </a:rPr>
              <a:t>Dataset</a:t>
            </a:r>
            <a:r>
              <a:rPr b="1" lang="en" sz="3100">
                <a:solidFill>
                  <a:srgbClr val="333333"/>
                </a:solidFill>
              </a:rPr>
              <a:t> </a:t>
            </a:r>
            <a:endParaRPr b="1" sz="3100">
              <a:solidFill>
                <a:srgbClr val="333333"/>
              </a:solidFill>
            </a:endParaRPr>
          </a:p>
        </p:txBody>
      </p:sp>
      <p:sp>
        <p:nvSpPr>
          <p:cNvPr id="118" name="Google Shape;118;p21"/>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19" name="Google Shape;119;p21"/>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120" name="Google Shape;120;p21"/>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sp>
        <p:nvSpPr>
          <p:cNvPr id="121" name="Google Shape;121;p21"/>
          <p:cNvSpPr txBox="1"/>
          <p:nvPr/>
        </p:nvSpPr>
        <p:spPr>
          <a:xfrm>
            <a:off x="56550" y="776400"/>
            <a:ext cx="9087300" cy="87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t> </a:t>
            </a:r>
            <a:r>
              <a:rPr lang="en"/>
              <a:t>We will use </a:t>
            </a:r>
            <a:r>
              <a:rPr b="1" lang="en"/>
              <a:t>json response data</a:t>
            </a:r>
            <a:r>
              <a:rPr lang="en"/>
              <a:t> from </a:t>
            </a:r>
            <a:r>
              <a:rPr lang="en"/>
              <a:t>various</a:t>
            </a:r>
            <a:r>
              <a:rPr lang="en"/>
              <a:t> news api as well as </a:t>
            </a:r>
            <a:r>
              <a:rPr b="1" lang="en"/>
              <a:t>web scraping</a:t>
            </a:r>
            <a:r>
              <a:rPr lang="en"/>
              <a:t> method to collect data regarding news articles from web sources. Below is the sample response along </a:t>
            </a:r>
            <a:r>
              <a:rPr b="1" lang="en"/>
              <a:t>attribute and value specification</a:t>
            </a:r>
            <a:endParaRPr b="1"/>
          </a:p>
          <a:p>
            <a:pPr indent="0" lvl="0" marL="457200" rtl="0" algn="l">
              <a:lnSpc>
                <a:spcPct val="115000"/>
              </a:lnSpc>
              <a:spcBef>
                <a:spcPts val="1200"/>
              </a:spcBef>
              <a:spcAft>
                <a:spcPts val="0"/>
              </a:spcAft>
              <a:buNone/>
            </a:pPr>
            <a:r>
              <a:t/>
            </a:r>
            <a:endParaRPr b="1" sz="1200"/>
          </a:p>
          <a:p>
            <a:pPr indent="0" lvl="0" marL="0" rtl="0" algn="l">
              <a:spcBef>
                <a:spcPts val="1200"/>
              </a:spcBef>
              <a:spcAft>
                <a:spcPts val="0"/>
              </a:spcAft>
              <a:buNone/>
            </a:pPr>
            <a:r>
              <a:t/>
            </a:r>
            <a:endParaRPr sz="1200">
              <a:solidFill>
                <a:schemeClr val="dk2"/>
              </a:solidFill>
              <a:latin typeface="Source Code Pro"/>
              <a:ea typeface="Source Code Pro"/>
              <a:cs typeface="Source Code Pro"/>
              <a:sym typeface="Source Code Pro"/>
            </a:endParaRPr>
          </a:p>
        </p:txBody>
      </p:sp>
      <p:pic>
        <p:nvPicPr>
          <p:cNvPr id="122" name="Google Shape;122;p21"/>
          <p:cNvPicPr preferRelativeResize="0"/>
          <p:nvPr/>
        </p:nvPicPr>
        <p:blipFill>
          <a:blip r:embed="rId3">
            <a:alphaModFix/>
          </a:blip>
          <a:stretch>
            <a:fillRect/>
          </a:stretch>
        </p:blipFill>
        <p:spPr>
          <a:xfrm>
            <a:off x="13200" y="1700725"/>
            <a:ext cx="9130798" cy="286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