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Caveat"/>
      <p:regular r:id="rId34"/>
      <p:bold r:id="rId35"/>
    </p:embeddedFont>
    <p:embeddedFont>
      <p:font typeface="Amatic SC"/>
      <p:regular r:id="rId36"/>
      <p:bold r:id="rId37"/>
    </p:embeddedFont>
    <p:embeddedFont>
      <p:font typeface="Source Code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2B3B04-F755-4C12-B183-4867E5C19274}">
  <a:tblStyle styleId="{482B3B04-F755-4C12-B183-4867E5C192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4.xml"/><Relationship Id="rId41" Type="http://schemas.openxmlformats.org/officeDocument/2006/relationships/font" Target="fonts/SourceCode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veat-bold.fntdata"/><Relationship Id="rId12" Type="http://schemas.openxmlformats.org/officeDocument/2006/relationships/slide" Target="slides/slide6.xml"/><Relationship Id="rId34" Type="http://schemas.openxmlformats.org/officeDocument/2006/relationships/font" Target="fonts/Caveat-regular.fntdata"/><Relationship Id="rId15" Type="http://schemas.openxmlformats.org/officeDocument/2006/relationships/slide" Target="slides/slide9.xml"/><Relationship Id="rId37" Type="http://schemas.openxmlformats.org/officeDocument/2006/relationships/font" Target="fonts/AmaticSC-bold.fntdata"/><Relationship Id="rId14" Type="http://schemas.openxmlformats.org/officeDocument/2006/relationships/slide" Target="slides/slide8.xml"/><Relationship Id="rId36" Type="http://schemas.openxmlformats.org/officeDocument/2006/relationships/font" Target="fonts/AmaticSC-regular.fntdata"/><Relationship Id="rId17" Type="http://schemas.openxmlformats.org/officeDocument/2006/relationships/slide" Target="slides/slide11.xml"/><Relationship Id="rId39" Type="http://schemas.openxmlformats.org/officeDocument/2006/relationships/font" Target="fonts/SourceCodePro-bold.fntdata"/><Relationship Id="rId16" Type="http://schemas.openxmlformats.org/officeDocument/2006/relationships/slide" Target="slides/slide10.xml"/><Relationship Id="rId38" Type="http://schemas.openxmlformats.org/officeDocument/2006/relationships/font" Target="fonts/SourceCode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d761a8cc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d761a8cc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3c1480c0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3c1480c0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3c1480c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3c1480c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3c1480c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3c1480c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40fccda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40fccda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40fccda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40fccda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40fccda2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40fccda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40fccda2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40fccda2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40fccda2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40fccda2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40fccda2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40fccda2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40fccda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40fccda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d761a8cc2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d761a8cc2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40fccda2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40fccda2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40fccda2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40fccda2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404ea43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404ea43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d761a8cc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d761a8cc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58b036c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458b036c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460531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460531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761a8cc2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761a8cc2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d761a8cc2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d761a8cc2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40fccda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40fccda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761a8cc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761a8cc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761a8cc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761a8cc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40fccda2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40fccda2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3c1480c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3c1480c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761a8cc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761a8cc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3c1480c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3c1480c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Domain Name System(DNS) Security Issues and Mitigation Techniques</a:t>
            </a:r>
            <a:endParaRPr sz="3200">
              <a:latin typeface="Arial"/>
              <a:ea typeface="Arial"/>
              <a:cs typeface="Arial"/>
              <a:sym typeface="Arial"/>
            </a:endParaRPr>
          </a:p>
        </p:txBody>
      </p:sp>
      <p:sp>
        <p:nvSpPr>
          <p:cNvPr id="57" name="Google Shape;57;p13"/>
          <p:cNvSpPr txBox="1"/>
          <p:nvPr>
            <p:ph idx="1" type="subTitle"/>
          </p:nvPr>
        </p:nvSpPr>
        <p:spPr>
          <a:xfrm>
            <a:off x="387900" y="3658075"/>
            <a:ext cx="8520600" cy="128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Name    : Mohd Gulam Ansari</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Roll No : 242CS023</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Class    : M. Tech. Computer Science (Sem-1)</a:t>
            </a:r>
            <a:endParaRPr>
              <a:latin typeface="Arial"/>
              <a:ea typeface="Arial"/>
              <a:cs typeface="Arial"/>
              <a:sym typeface="Arial"/>
            </a:endParaRPr>
          </a:p>
        </p:txBody>
      </p:sp>
      <p:sp>
        <p:nvSpPr>
          <p:cNvPr id="58" name="Google Shape;58;p13"/>
          <p:cNvSpPr txBox="1"/>
          <p:nvPr/>
        </p:nvSpPr>
        <p:spPr>
          <a:xfrm>
            <a:off x="7918600" y="2135700"/>
            <a:ext cx="124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20" name="Google Shape;120;p22"/>
          <p:cNvSpPr txBox="1"/>
          <p:nvPr/>
        </p:nvSpPr>
        <p:spPr>
          <a:xfrm>
            <a:off x="13050" y="776400"/>
            <a:ext cx="4491000" cy="453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900">
                <a:highlight>
                  <a:srgbClr val="FFFFFF"/>
                </a:highlight>
              </a:rPr>
              <a:t>Working: </a:t>
            </a:r>
            <a:endParaRPr b="1" sz="1900">
              <a:highlight>
                <a:srgbClr val="FFFFFF"/>
              </a:highlight>
            </a:endParaRPr>
          </a:p>
          <a:p>
            <a:pPr indent="0" lvl="0" marL="457200" rtl="0" algn="l">
              <a:spcBef>
                <a:spcPts val="0"/>
              </a:spcBef>
              <a:spcAft>
                <a:spcPts val="0"/>
              </a:spcAft>
              <a:buNone/>
            </a:pPr>
            <a:r>
              <a:t/>
            </a:r>
            <a:endParaRPr b="1" sz="1900">
              <a:highlight>
                <a:srgbClr val="FFFFFF"/>
              </a:highlight>
            </a:endParaRPr>
          </a:p>
          <a:p>
            <a:pPr indent="0" lvl="0" marL="457200" rtl="0" algn="l">
              <a:spcBef>
                <a:spcPts val="0"/>
              </a:spcBef>
              <a:spcAft>
                <a:spcPts val="0"/>
              </a:spcAft>
              <a:buNone/>
            </a:pPr>
            <a:r>
              <a:rPr lang="en" sz="1600">
                <a:highlight>
                  <a:srgbClr val="FFFFFF"/>
                </a:highlight>
              </a:rPr>
              <a:t>Attackers send small DNS queries to these open DNS servers with spoofed source IP addresses belonging to the victim. The DNS servers then respond with much larger responses, effectively amplifying the volume of traffic directed toward the victim’s network.</a:t>
            </a:r>
            <a:endParaRPr sz="1600"/>
          </a:p>
          <a:p>
            <a:pPr indent="0" lvl="0" marL="457200" rtl="0" algn="l">
              <a:spcBef>
                <a:spcPts val="0"/>
              </a:spcBef>
              <a:spcAft>
                <a:spcPts val="0"/>
              </a:spcAft>
              <a:buNone/>
            </a:pPr>
            <a:r>
              <a:t/>
            </a:r>
            <a:endParaRPr b="1" sz="1900"/>
          </a:p>
          <a:p>
            <a:pPr indent="0" lvl="0" marL="457200" rtl="0" algn="l">
              <a:spcBef>
                <a:spcPts val="0"/>
              </a:spcBef>
              <a:spcAft>
                <a:spcPts val="0"/>
              </a:spcAft>
              <a:buNone/>
            </a:pPr>
            <a:r>
              <a:rPr b="1" lang="en" sz="1900">
                <a:solidFill>
                  <a:srgbClr val="262628"/>
                </a:solidFill>
                <a:highlight>
                  <a:srgbClr val="FFFFFF"/>
                </a:highlight>
              </a:rPr>
              <a:t>Potential Impacts:</a:t>
            </a:r>
            <a:r>
              <a:rPr lang="en" sz="1900">
                <a:solidFill>
                  <a:schemeClr val="dk2"/>
                </a:solidFill>
                <a:highlight>
                  <a:srgbClr val="FFFFFF"/>
                </a:highlight>
              </a:rPr>
              <a:t> </a:t>
            </a:r>
            <a:endParaRPr sz="1900">
              <a:solidFill>
                <a:schemeClr val="dk2"/>
              </a:solidFill>
              <a:highlight>
                <a:srgbClr val="FFFFFF"/>
              </a:highlight>
            </a:endParaRPr>
          </a:p>
          <a:p>
            <a:pPr indent="0" lvl="0" marL="457200" rtl="0" algn="l">
              <a:spcBef>
                <a:spcPts val="0"/>
              </a:spcBef>
              <a:spcAft>
                <a:spcPts val="0"/>
              </a:spcAft>
              <a:buNone/>
            </a:pPr>
            <a:r>
              <a:t/>
            </a:r>
            <a:endParaRPr sz="1900">
              <a:solidFill>
                <a:schemeClr val="dk2"/>
              </a:solidFill>
              <a:highlight>
                <a:srgbClr val="FFFFFF"/>
              </a:highlight>
            </a:endParaRPr>
          </a:p>
          <a:p>
            <a:pPr indent="0" lvl="0" marL="457200" rtl="0" algn="l">
              <a:spcBef>
                <a:spcPts val="0"/>
              </a:spcBef>
              <a:spcAft>
                <a:spcPts val="0"/>
              </a:spcAft>
              <a:buNone/>
            </a:pPr>
            <a:r>
              <a:rPr lang="en" sz="1600">
                <a:highlight>
                  <a:srgbClr val="FFFFFF"/>
                </a:highlight>
              </a:rPr>
              <a:t>DNS amplification attacks can overwhelm network bandwidth, leading to service degradation or complete unavailability for legitimate users.</a:t>
            </a:r>
            <a:endParaRPr sz="1600"/>
          </a:p>
        </p:txBody>
      </p:sp>
      <p:sp>
        <p:nvSpPr>
          <p:cNvPr id="121" name="Google Shape;121;p22"/>
          <p:cNvSpPr txBox="1"/>
          <p:nvPr/>
        </p:nvSpPr>
        <p:spPr>
          <a:xfrm>
            <a:off x="184200" y="69625"/>
            <a:ext cx="8959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DNS Amplification:</a:t>
            </a:r>
            <a:endParaRPr b="1" sz="3200">
              <a:solidFill>
                <a:srgbClr val="333333"/>
              </a:solidFill>
            </a:endParaRPr>
          </a:p>
        </p:txBody>
      </p:sp>
      <p:sp>
        <p:nvSpPr>
          <p:cNvPr id="122" name="Google Shape;122;p22"/>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123" name="Google Shape;123;p22"/>
          <p:cNvPicPr preferRelativeResize="0"/>
          <p:nvPr/>
        </p:nvPicPr>
        <p:blipFill>
          <a:blip r:embed="rId3">
            <a:alphaModFix/>
          </a:blip>
          <a:stretch>
            <a:fillRect/>
          </a:stretch>
        </p:blipFill>
        <p:spPr>
          <a:xfrm>
            <a:off x="4504100" y="776400"/>
            <a:ext cx="4639875" cy="4219200"/>
          </a:xfrm>
          <a:prstGeom prst="rect">
            <a:avLst/>
          </a:prstGeom>
          <a:noFill/>
          <a:ln>
            <a:noFill/>
          </a:ln>
          <a:effectLst>
            <a:outerShdw blurRad="57150" rotWithShape="0" algn="bl" dir="5400000" dist="19050">
              <a:srgbClr val="000000">
                <a:alpha val="0"/>
              </a:srgbClr>
            </a:outerShdw>
          </a:effectLst>
        </p:spPr>
      </p:pic>
      <p:sp>
        <p:nvSpPr>
          <p:cNvPr id="124" name="Google Shape;124;p22"/>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DNS Amplification Attack</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0" y="-119750"/>
            <a:ext cx="4504500" cy="7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 </a:t>
            </a:r>
            <a:r>
              <a:rPr lang="en" sz="3200">
                <a:solidFill>
                  <a:srgbClr val="000000"/>
                </a:solidFill>
                <a:latin typeface="Arial"/>
                <a:ea typeface="Arial"/>
                <a:cs typeface="Arial"/>
                <a:sym typeface="Arial"/>
              </a:rPr>
              <a:t>DNS Tunneling:</a:t>
            </a:r>
            <a:endParaRPr sz="3200">
              <a:solidFill>
                <a:srgbClr val="000000"/>
              </a:solidFill>
              <a:latin typeface="Arial"/>
              <a:ea typeface="Arial"/>
              <a:cs typeface="Arial"/>
              <a:sym typeface="Arial"/>
            </a:endParaRPr>
          </a:p>
        </p:txBody>
      </p:sp>
      <p:sp>
        <p:nvSpPr>
          <p:cNvPr id="130" name="Google Shape;130;p23"/>
          <p:cNvSpPr txBox="1"/>
          <p:nvPr>
            <p:ph idx="1" type="subTitle"/>
          </p:nvPr>
        </p:nvSpPr>
        <p:spPr>
          <a:xfrm>
            <a:off x="121800" y="384950"/>
            <a:ext cx="4504500" cy="47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333333"/>
              </a:solidFill>
              <a:latin typeface="Arial"/>
              <a:ea typeface="Arial"/>
              <a:cs typeface="Arial"/>
              <a:sym typeface="Arial"/>
            </a:endParaRPr>
          </a:p>
          <a:p>
            <a:pPr indent="0" lvl="0" marL="0" rtl="0" algn="l">
              <a:spcBef>
                <a:spcPts val="0"/>
              </a:spcBef>
              <a:spcAft>
                <a:spcPts val="0"/>
              </a:spcAft>
              <a:buNone/>
            </a:pPr>
            <a:r>
              <a:rPr b="1" lang="en">
                <a:solidFill>
                  <a:srgbClr val="333333"/>
                </a:solidFill>
                <a:latin typeface="Arial"/>
                <a:ea typeface="Arial"/>
                <a:cs typeface="Arial"/>
                <a:sym typeface="Arial"/>
              </a:rPr>
              <a:t>Working: </a:t>
            </a:r>
            <a:endParaRPr b="1">
              <a:solidFill>
                <a:srgbClr val="333333"/>
              </a:solidFill>
              <a:latin typeface="Arial"/>
              <a:ea typeface="Arial"/>
              <a:cs typeface="Arial"/>
              <a:sym typeface="Arial"/>
            </a:endParaRPr>
          </a:p>
          <a:p>
            <a:pPr indent="0" lvl="0" marL="0" rtl="0" algn="l">
              <a:spcBef>
                <a:spcPts val="0"/>
              </a:spcBef>
              <a:spcAft>
                <a:spcPts val="0"/>
              </a:spcAft>
              <a:buNone/>
            </a:pPr>
            <a:r>
              <a:t/>
            </a:r>
            <a:endParaRPr sz="1600">
              <a:solidFill>
                <a:srgbClr val="333333"/>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The attacker registers a host domain.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Infect a target computer with malware.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Connect Infected Computer to the Hacker’s Website.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Pass Malicious Code Through DNS Resolver.</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333333"/>
              </a:solidFill>
              <a:latin typeface="Arial"/>
              <a:ea typeface="Arial"/>
              <a:cs typeface="Arial"/>
              <a:sym typeface="Arial"/>
            </a:endParaRPr>
          </a:p>
          <a:p>
            <a:pPr indent="0" lvl="0" marL="0" rtl="0" algn="l">
              <a:spcBef>
                <a:spcPts val="0"/>
              </a:spcBef>
              <a:spcAft>
                <a:spcPts val="0"/>
              </a:spcAft>
              <a:buNone/>
            </a:pPr>
            <a:r>
              <a:rPr b="1" lang="en">
                <a:solidFill>
                  <a:srgbClr val="262628"/>
                </a:solidFill>
                <a:highlight>
                  <a:srgbClr val="FFFFFF"/>
                </a:highlight>
                <a:latin typeface="Arial"/>
                <a:ea typeface="Arial"/>
                <a:cs typeface="Arial"/>
                <a:sym typeface="Arial"/>
              </a:rPr>
              <a:t>Potential Impacts:</a:t>
            </a:r>
            <a:r>
              <a:rPr lang="en">
                <a:highlight>
                  <a:srgbClr val="FFFFFF"/>
                </a:highlight>
                <a:latin typeface="Arial"/>
                <a:ea typeface="Arial"/>
                <a:cs typeface="Arial"/>
                <a:sym typeface="Arial"/>
              </a:rPr>
              <a:t> </a:t>
            </a:r>
            <a:endParaRPr>
              <a:highlight>
                <a:srgbClr val="FFFFFF"/>
              </a:highlight>
              <a:latin typeface="Arial"/>
              <a:ea typeface="Arial"/>
              <a:cs typeface="Arial"/>
              <a:sym typeface="Arial"/>
            </a:endParaRPr>
          </a:p>
          <a:p>
            <a:pPr indent="0" lvl="0" marL="0" rtl="0" algn="l">
              <a:spcBef>
                <a:spcPts val="0"/>
              </a:spcBef>
              <a:spcAft>
                <a:spcPts val="0"/>
              </a:spcAft>
              <a:buNone/>
            </a:pPr>
            <a:r>
              <a:t/>
            </a:r>
            <a:endParaRPr>
              <a:highlight>
                <a:srgbClr val="FFFFFF"/>
              </a:highlight>
              <a:latin typeface="Arial"/>
              <a:ea typeface="Arial"/>
              <a:cs typeface="Arial"/>
              <a:sym typeface="Arial"/>
            </a:endParaRPr>
          </a:p>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DNS tunneling can lead to severe impacts, such as data exfiltration (theft of sensitive information) and circumvention of network security (bypassing firewalls and filters), potentially enabling unauthorized access or malware communication.</a:t>
            </a:r>
            <a:r>
              <a:rPr lang="en" sz="1600">
                <a:solidFill>
                  <a:srgbClr val="000000"/>
                </a:solidFill>
                <a:highlight>
                  <a:srgbClr val="FFFFFF"/>
                </a:highlight>
                <a:latin typeface="Arial"/>
                <a:ea typeface="Arial"/>
                <a:cs typeface="Arial"/>
                <a:sym typeface="Arial"/>
              </a:rPr>
              <a:t> </a:t>
            </a:r>
            <a:endParaRPr sz="1600">
              <a:solidFill>
                <a:srgbClr val="000000"/>
              </a:solidFill>
              <a:latin typeface="Arial"/>
              <a:ea typeface="Arial"/>
              <a:cs typeface="Arial"/>
              <a:sym typeface="Arial"/>
            </a:endParaRPr>
          </a:p>
        </p:txBody>
      </p:sp>
      <p:pic>
        <p:nvPicPr>
          <p:cNvPr id="131" name="Google Shape;131;p23"/>
          <p:cNvPicPr preferRelativeResize="0"/>
          <p:nvPr/>
        </p:nvPicPr>
        <p:blipFill>
          <a:blip r:embed="rId3">
            <a:alphaModFix amt="85000"/>
          </a:blip>
          <a:stretch>
            <a:fillRect/>
          </a:stretch>
        </p:blipFill>
        <p:spPr>
          <a:xfrm>
            <a:off x="4156125" y="0"/>
            <a:ext cx="5034751"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37" name="Google Shape;137;p24"/>
          <p:cNvSpPr txBox="1"/>
          <p:nvPr/>
        </p:nvSpPr>
        <p:spPr>
          <a:xfrm>
            <a:off x="13050" y="776400"/>
            <a:ext cx="4425900" cy="453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900">
                <a:highlight>
                  <a:srgbClr val="FFFFFF"/>
                </a:highlight>
              </a:rPr>
              <a:t>Working: </a:t>
            </a:r>
            <a:endParaRPr sz="1600">
              <a:highlight>
                <a:srgbClr val="FFFFFF"/>
              </a:highlight>
            </a:endParaRPr>
          </a:p>
          <a:p>
            <a:pPr indent="0" lvl="0" marL="457200" rtl="0" algn="l">
              <a:spcBef>
                <a:spcPts val="0"/>
              </a:spcBef>
              <a:spcAft>
                <a:spcPts val="0"/>
              </a:spcAft>
              <a:buNone/>
            </a:pPr>
            <a:r>
              <a:t/>
            </a:r>
            <a:endParaRPr sz="1600">
              <a:highlight>
                <a:srgbClr val="FFFFFF"/>
              </a:highlight>
            </a:endParaRPr>
          </a:p>
          <a:p>
            <a:pPr indent="-330200" lvl="0" marL="457200" rtl="0" algn="l">
              <a:spcBef>
                <a:spcPts val="0"/>
              </a:spcBef>
              <a:spcAft>
                <a:spcPts val="0"/>
              </a:spcAft>
              <a:buSzPts val="1600"/>
              <a:buAutoNum type="arabicPeriod"/>
            </a:pPr>
            <a:r>
              <a:rPr b="1" lang="en" sz="1600"/>
              <a:t>Botnet Setup</a:t>
            </a:r>
            <a:r>
              <a:rPr lang="en" sz="1600"/>
              <a:t>: Attackers infect multiple devices to create a botnet.</a:t>
            </a:r>
            <a:endParaRPr sz="1600"/>
          </a:p>
          <a:p>
            <a:pPr indent="-330200" lvl="0" marL="457200" rtl="0" algn="l">
              <a:spcBef>
                <a:spcPts val="0"/>
              </a:spcBef>
              <a:spcAft>
                <a:spcPts val="0"/>
              </a:spcAft>
              <a:buSzPts val="1600"/>
              <a:buAutoNum type="arabicPeriod"/>
            </a:pPr>
            <a:r>
              <a:rPr b="1" lang="en" sz="1600"/>
              <a:t>Flood of DNS Queries</a:t>
            </a:r>
            <a:r>
              <a:rPr lang="en" sz="1600"/>
              <a:t>: The botnet sends overwhelming DNS requests to the target server.</a:t>
            </a:r>
            <a:endParaRPr sz="1600"/>
          </a:p>
          <a:p>
            <a:pPr indent="-330200" lvl="0" marL="457200" rtl="0" algn="l">
              <a:spcBef>
                <a:spcPts val="0"/>
              </a:spcBef>
              <a:spcAft>
                <a:spcPts val="0"/>
              </a:spcAft>
              <a:buSzPts val="1600"/>
              <a:buAutoNum type="arabicPeriod"/>
            </a:pPr>
            <a:r>
              <a:rPr b="1" lang="en" sz="1600"/>
              <a:t>Resource Overload</a:t>
            </a:r>
            <a:r>
              <a:rPr lang="en" sz="1600"/>
              <a:t>: The DNS server becomes overloaded, depleting its resources.</a:t>
            </a:r>
            <a:endParaRPr sz="1600"/>
          </a:p>
          <a:p>
            <a:pPr indent="-330200" lvl="0" marL="457200" rtl="0" algn="l">
              <a:spcBef>
                <a:spcPts val="0"/>
              </a:spcBef>
              <a:spcAft>
                <a:spcPts val="0"/>
              </a:spcAft>
              <a:buSzPts val="1600"/>
              <a:buAutoNum type="arabicPeriod"/>
            </a:pPr>
            <a:r>
              <a:rPr b="1" lang="en" sz="1600"/>
              <a:t>Service Outage</a:t>
            </a:r>
            <a:r>
              <a:rPr lang="en" sz="1600"/>
              <a:t>: Legitimate users are denied access as the server fails to respond.</a:t>
            </a:r>
            <a:endParaRPr b="1" sz="1900"/>
          </a:p>
          <a:p>
            <a:pPr indent="-317500" lvl="0" marL="457200" rtl="0" algn="l">
              <a:spcBef>
                <a:spcPts val="0"/>
              </a:spcBef>
              <a:spcAft>
                <a:spcPts val="0"/>
              </a:spcAft>
              <a:buSzPts val="1400"/>
              <a:buChar char="●"/>
            </a:pPr>
            <a:r>
              <a:rPr b="1" lang="en" sz="1900">
                <a:solidFill>
                  <a:srgbClr val="262628"/>
                </a:solidFill>
                <a:highlight>
                  <a:srgbClr val="FFFFFF"/>
                </a:highlight>
              </a:rPr>
              <a:t>Potential Impacts:</a:t>
            </a:r>
            <a:r>
              <a:rPr lang="en" sz="1900">
                <a:solidFill>
                  <a:schemeClr val="dk2"/>
                </a:solidFill>
                <a:highlight>
                  <a:srgbClr val="FFFFFF"/>
                </a:highlight>
              </a:rPr>
              <a:t> </a:t>
            </a:r>
            <a:endParaRPr sz="1900">
              <a:solidFill>
                <a:schemeClr val="dk2"/>
              </a:solidFill>
              <a:highlight>
                <a:srgbClr val="FFFFFF"/>
              </a:highlight>
            </a:endParaRPr>
          </a:p>
          <a:p>
            <a:pPr indent="0" lvl="0" marL="457200" rtl="0" algn="l">
              <a:spcBef>
                <a:spcPts val="0"/>
              </a:spcBef>
              <a:spcAft>
                <a:spcPts val="0"/>
              </a:spcAft>
              <a:buNone/>
            </a:pPr>
            <a:r>
              <a:rPr lang="en" sz="1500">
                <a:highlight>
                  <a:srgbClr val="FFFFFF"/>
                </a:highlight>
              </a:rPr>
              <a:t>The attack can cause service disruption, downtime, revenue loss, and network congestion.</a:t>
            </a:r>
            <a:endParaRPr sz="1500">
              <a:highlight>
                <a:srgbClr val="FFFFFF"/>
              </a:highlight>
            </a:endParaRPr>
          </a:p>
          <a:p>
            <a:pPr indent="0" lvl="0" marL="457200" rtl="0" algn="l">
              <a:spcBef>
                <a:spcPts val="0"/>
              </a:spcBef>
              <a:spcAft>
                <a:spcPts val="0"/>
              </a:spcAft>
              <a:buNone/>
            </a:pPr>
            <a:r>
              <a:t/>
            </a:r>
            <a:endParaRPr sz="1800"/>
          </a:p>
        </p:txBody>
      </p:sp>
      <p:sp>
        <p:nvSpPr>
          <p:cNvPr id="138" name="Google Shape;138;p24"/>
          <p:cNvSpPr txBox="1"/>
          <p:nvPr/>
        </p:nvSpPr>
        <p:spPr>
          <a:xfrm>
            <a:off x="184200" y="69625"/>
            <a:ext cx="8959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Distributed Denial of Service (DDoS) Attacks</a:t>
            </a:r>
            <a:r>
              <a:rPr b="1" lang="en" sz="3200">
                <a:solidFill>
                  <a:srgbClr val="333333"/>
                </a:solidFill>
              </a:rPr>
              <a:t>:</a:t>
            </a:r>
            <a:endParaRPr b="1" sz="3200">
              <a:solidFill>
                <a:srgbClr val="333333"/>
              </a:solidFill>
            </a:endParaRPr>
          </a:p>
        </p:txBody>
      </p:sp>
      <p:sp>
        <p:nvSpPr>
          <p:cNvPr id="139" name="Google Shape;139;p24"/>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40" name="Google Shape;140;p24"/>
          <p:cNvSpPr txBox="1"/>
          <p:nvPr/>
        </p:nvSpPr>
        <p:spPr>
          <a:xfrm>
            <a:off x="4134375" y="4767300"/>
            <a:ext cx="34251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DNS Flood Attack</a:t>
            </a:r>
            <a:endParaRPr b="1" sz="1200"/>
          </a:p>
          <a:p>
            <a:pPr indent="0" lvl="0" marL="0" rtl="0" algn="ctr">
              <a:spcBef>
                <a:spcPts val="0"/>
              </a:spcBef>
              <a:spcAft>
                <a:spcPts val="0"/>
              </a:spcAft>
              <a:buNone/>
            </a:pPr>
            <a:r>
              <a:t/>
            </a:r>
            <a:endParaRPr b="1" sz="1200"/>
          </a:p>
        </p:txBody>
      </p:sp>
      <p:pic>
        <p:nvPicPr>
          <p:cNvPr id="141" name="Google Shape;141;p24"/>
          <p:cNvPicPr preferRelativeResize="0"/>
          <p:nvPr/>
        </p:nvPicPr>
        <p:blipFill>
          <a:blip r:embed="rId3">
            <a:alphaModFix/>
          </a:blip>
          <a:stretch>
            <a:fillRect/>
          </a:stretch>
        </p:blipFill>
        <p:spPr>
          <a:xfrm>
            <a:off x="4558475" y="776400"/>
            <a:ext cx="4585501" cy="408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646350" y="2364050"/>
            <a:ext cx="7851300" cy="143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3200"/>
              <a:t>Methodology to Mitigate DNS Issues </a:t>
            </a:r>
            <a:endParaRPr sz="32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52" name="Google Shape;152;p26"/>
          <p:cNvSpPr txBox="1"/>
          <p:nvPr/>
        </p:nvSpPr>
        <p:spPr>
          <a:xfrm>
            <a:off x="184200" y="69625"/>
            <a:ext cx="8959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Domain Name System Security Extensions </a:t>
            </a:r>
            <a:endParaRPr b="1" sz="3200">
              <a:solidFill>
                <a:srgbClr val="333333"/>
              </a:solidFill>
            </a:endParaRPr>
          </a:p>
        </p:txBody>
      </p:sp>
      <p:sp>
        <p:nvSpPr>
          <p:cNvPr id="153" name="Google Shape;153;p26"/>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54" name="Google Shape;154;p26"/>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55" name="Google Shape;155;p26"/>
          <p:cNvSpPr txBox="1"/>
          <p:nvPr/>
        </p:nvSpPr>
        <p:spPr>
          <a:xfrm>
            <a:off x="13050" y="809050"/>
            <a:ext cx="9144000" cy="11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DNSSEC protects against </a:t>
            </a:r>
            <a:r>
              <a:rPr b="1" lang="en" sz="1600"/>
              <a:t>DNS spoofing attacks or 'cache poisoning' </a:t>
            </a:r>
            <a:r>
              <a:rPr lang="en" sz="1600"/>
              <a:t>by ensuring DNS information is validated cryptographically before the DNS server redirects the end-user to the website.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800"/>
              <a:t>Algorithm :</a:t>
            </a:r>
            <a:endParaRPr sz="1800"/>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Client queries for a DNS Record from its local recursive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Local recursive server retrieves DNS record along with public keys of authoritative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Local Recursive Server validates public keys of authoritative server through the DS record stored on the TLD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Local Recursive Server retrieves public keys for TLD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Local Recursive Server validates TLD server public keys through the DS record stored on the Root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Local Recursive Server retrieves public keys for Root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Local Recursive Server validate the Root server.</a:t>
            </a:r>
            <a:endParaRPr sz="1600">
              <a:solidFill>
                <a:srgbClr val="212529"/>
              </a:solidFill>
              <a:highlight>
                <a:srgbClr val="FFFFFF"/>
              </a:highlight>
            </a:endParaRPr>
          </a:p>
          <a:p>
            <a:pPr indent="-330200" lvl="0" marL="457200" rtl="0" algn="l">
              <a:lnSpc>
                <a:spcPct val="115000"/>
              </a:lnSpc>
              <a:spcBef>
                <a:spcPts val="0"/>
              </a:spcBef>
              <a:spcAft>
                <a:spcPts val="0"/>
              </a:spcAft>
              <a:buClr>
                <a:srgbClr val="212529"/>
              </a:buClr>
              <a:buSzPts val="1600"/>
              <a:buAutoNum type="arabicPeriod"/>
            </a:pPr>
            <a:r>
              <a:rPr lang="en" sz="1600">
                <a:solidFill>
                  <a:srgbClr val="212529"/>
                </a:solidFill>
                <a:highlight>
                  <a:srgbClr val="FFFFFF"/>
                </a:highlight>
              </a:rPr>
              <a:t>DNS query is returned once the servers have been all validated.</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61" name="Google Shape;161;p27"/>
          <p:cNvSpPr txBox="1"/>
          <p:nvPr/>
        </p:nvSpPr>
        <p:spPr>
          <a:xfrm>
            <a:off x="184200" y="69625"/>
            <a:ext cx="8959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Domain Name System Security Extensions </a:t>
            </a:r>
            <a:endParaRPr b="1" sz="3200">
              <a:solidFill>
                <a:srgbClr val="333333"/>
              </a:solidFill>
            </a:endParaRPr>
          </a:p>
        </p:txBody>
      </p:sp>
      <p:sp>
        <p:nvSpPr>
          <p:cNvPr id="162" name="Google Shape;162;p27"/>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63" name="Google Shape;163;p27"/>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64" name="Google Shape;164;p27"/>
          <p:cNvSpPr txBox="1"/>
          <p:nvPr/>
        </p:nvSpPr>
        <p:spPr>
          <a:xfrm>
            <a:off x="13050" y="809050"/>
            <a:ext cx="9144000" cy="1196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pic>
        <p:nvPicPr>
          <p:cNvPr id="165" name="Google Shape;165;p27"/>
          <p:cNvPicPr preferRelativeResize="0"/>
          <p:nvPr/>
        </p:nvPicPr>
        <p:blipFill>
          <a:blip r:embed="rId3">
            <a:alphaModFix/>
          </a:blip>
          <a:stretch>
            <a:fillRect/>
          </a:stretch>
        </p:blipFill>
        <p:spPr>
          <a:xfrm>
            <a:off x="152400" y="896100"/>
            <a:ext cx="8959799" cy="409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71" name="Google Shape;171;p28"/>
          <p:cNvSpPr txBox="1"/>
          <p:nvPr/>
        </p:nvSpPr>
        <p:spPr>
          <a:xfrm>
            <a:off x="184200" y="69625"/>
            <a:ext cx="8959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RRL - Response Rate Limiting</a:t>
            </a:r>
            <a:endParaRPr b="1" sz="3200">
              <a:solidFill>
                <a:srgbClr val="333333"/>
              </a:solidFill>
            </a:endParaRPr>
          </a:p>
        </p:txBody>
      </p:sp>
      <p:sp>
        <p:nvSpPr>
          <p:cNvPr id="172" name="Google Shape;172;p28"/>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73" name="Google Shape;173;p28"/>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74" name="Google Shape;174;p28"/>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RRL, or Response Rate Limiting, is an enhancement to the DNS protocol which serves as a mitigation tool for the problem of </a:t>
            </a:r>
            <a:r>
              <a:rPr b="1" lang="en" sz="1600"/>
              <a:t>DNS amplification attacks</a:t>
            </a:r>
            <a:r>
              <a:rPr lang="en" sz="1600"/>
              <a:t>.</a:t>
            </a:r>
            <a:endParaRPr sz="1600"/>
          </a:p>
          <a:p>
            <a:pPr indent="0" lvl="0" marL="0" rtl="0" algn="l">
              <a:spcBef>
                <a:spcPts val="0"/>
              </a:spcBef>
              <a:spcAft>
                <a:spcPts val="0"/>
              </a:spcAft>
              <a:buNone/>
            </a:pPr>
            <a:r>
              <a:t/>
            </a:r>
            <a:endParaRPr sz="1800"/>
          </a:p>
          <a:p>
            <a:pPr indent="0" lvl="0" marL="0" rtl="0" algn="l">
              <a:spcBef>
                <a:spcPts val="0"/>
              </a:spcBef>
              <a:spcAft>
                <a:spcPts val="0"/>
              </a:spcAft>
              <a:buNone/>
            </a:pPr>
            <a:r>
              <a:rPr b="1" lang="en" sz="1900"/>
              <a:t>Algorithm :</a:t>
            </a:r>
            <a:endParaRPr b="1" sz="19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RRL is an algorithm that limits the number of DNS responses a DNS server sends to a particular client in a specific timeframe.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900"/>
              <a:t>How it works:</a:t>
            </a:r>
            <a:endParaRPr b="1" sz="19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t>When the server detects that too many responses are being sent to a single source (potentially from spoofed requests), it throttles or blocks further responses. This reduces the effectiveness of DNS amplification by limiting the number of large responses.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80" name="Google Shape;180;p29"/>
          <p:cNvSpPr txBox="1"/>
          <p:nvPr/>
        </p:nvSpPr>
        <p:spPr>
          <a:xfrm>
            <a:off x="184200" y="69625"/>
            <a:ext cx="8959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RRL - Response Rate Limiting</a:t>
            </a:r>
            <a:endParaRPr b="1" sz="3200">
              <a:solidFill>
                <a:srgbClr val="333333"/>
              </a:solidFill>
            </a:endParaRPr>
          </a:p>
        </p:txBody>
      </p:sp>
      <p:sp>
        <p:nvSpPr>
          <p:cNvPr id="181" name="Google Shape;181;p29"/>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82" name="Google Shape;182;p29"/>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83" name="Google Shape;183;p29"/>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p:txBody>
      </p:sp>
      <p:pic>
        <p:nvPicPr>
          <p:cNvPr id="184" name="Google Shape;184;p29"/>
          <p:cNvPicPr preferRelativeResize="0"/>
          <p:nvPr/>
        </p:nvPicPr>
        <p:blipFill>
          <a:blip r:embed="rId3">
            <a:alphaModFix/>
          </a:blip>
          <a:stretch>
            <a:fillRect/>
          </a:stretch>
        </p:blipFill>
        <p:spPr>
          <a:xfrm>
            <a:off x="0" y="776425"/>
            <a:ext cx="9144000" cy="4088175"/>
          </a:xfrm>
          <a:prstGeom prst="rect">
            <a:avLst/>
          </a:prstGeom>
          <a:noFill/>
          <a:ln>
            <a:noFill/>
          </a:ln>
        </p:spPr>
      </p:pic>
      <p:sp>
        <p:nvSpPr>
          <p:cNvPr id="185" name="Google Shape;185;p29"/>
          <p:cNvSpPr/>
          <p:nvPr/>
        </p:nvSpPr>
        <p:spPr>
          <a:xfrm>
            <a:off x="3190950" y="4038675"/>
            <a:ext cx="2762100" cy="6741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Token Bucket</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191" name="Google Shape;191;p30"/>
          <p:cNvSpPr txBox="1"/>
          <p:nvPr/>
        </p:nvSpPr>
        <p:spPr>
          <a:xfrm>
            <a:off x="13050" y="69625"/>
            <a:ext cx="9130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DNS Encryption and DNS-over-HTT</a:t>
            </a:r>
            <a:r>
              <a:rPr b="1" lang="en" sz="3100">
                <a:solidFill>
                  <a:srgbClr val="333333"/>
                </a:solidFill>
              </a:rPr>
              <a:t>PS </a:t>
            </a:r>
            <a:r>
              <a:rPr b="1" lang="en" sz="3100">
                <a:solidFill>
                  <a:srgbClr val="333333"/>
                </a:solidFill>
              </a:rPr>
              <a:t>Blocking</a:t>
            </a:r>
            <a:endParaRPr b="1" sz="3100">
              <a:solidFill>
                <a:srgbClr val="333333"/>
              </a:solidFill>
            </a:endParaRPr>
          </a:p>
        </p:txBody>
      </p:sp>
      <p:sp>
        <p:nvSpPr>
          <p:cNvPr id="192" name="Google Shape;192;p30"/>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93" name="Google Shape;193;p30"/>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194" name="Google Shape;194;p30"/>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DNS over HTTPS (DoH) is a protocol that encrypts DNS queries and responses using the HTTPS protocol which can mitigate DNS Tunneling Attack</a:t>
            </a:r>
            <a:r>
              <a:rPr lang="en" sz="1600"/>
              <a:t>.</a:t>
            </a:r>
            <a:endParaRPr sz="1600"/>
          </a:p>
          <a:p>
            <a:pPr indent="0" lvl="0" marL="0" rtl="0" algn="l">
              <a:spcBef>
                <a:spcPts val="0"/>
              </a:spcBef>
              <a:spcAft>
                <a:spcPts val="0"/>
              </a:spcAft>
              <a:buNone/>
            </a:pPr>
            <a:r>
              <a:t/>
            </a:r>
            <a:endParaRPr sz="1800"/>
          </a:p>
          <a:p>
            <a:pPr indent="0" lvl="0" marL="0" rtl="0" algn="l">
              <a:spcBef>
                <a:spcPts val="0"/>
              </a:spcBef>
              <a:spcAft>
                <a:spcPts val="0"/>
              </a:spcAft>
              <a:buNone/>
            </a:pPr>
            <a:r>
              <a:rPr b="1" lang="en" sz="1900"/>
              <a:t>Algorithm :</a:t>
            </a:r>
            <a:endParaRPr b="1" sz="19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Block or inspect DNS-over-HTTPS (DoH) and DNS-over-TLS (DoT) requests to avoid tunneling over encrypted channels.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900"/>
              <a:t>How it works:</a:t>
            </a:r>
            <a:endParaRPr b="1" sz="19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t>DoH and DoT encrypt DNS traffic, making it harder to inspect and detect tunneling. Organizations can block DNS over these protocols or force the use of centralized, monitored DNS servers.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200" name="Google Shape;200;p31"/>
          <p:cNvSpPr txBox="1"/>
          <p:nvPr/>
        </p:nvSpPr>
        <p:spPr>
          <a:xfrm>
            <a:off x="13050" y="69625"/>
            <a:ext cx="9130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DNS Encryption and DNS-over-HTTPS Blocking</a:t>
            </a:r>
            <a:endParaRPr b="1" sz="3100">
              <a:solidFill>
                <a:srgbClr val="333333"/>
              </a:solidFill>
            </a:endParaRPr>
          </a:p>
        </p:txBody>
      </p:sp>
      <p:sp>
        <p:nvSpPr>
          <p:cNvPr id="201" name="Google Shape;201;p31"/>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202" name="Google Shape;202;p31"/>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203" name="Google Shape;203;p31"/>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pic>
        <p:nvPicPr>
          <p:cNvPr id="204" name="Google Shape;204;p31"/>
          <p:cNvPicPr preferRelativeResize="0"/>
          <p:nvPr/>
        </p:nvPicPr>
        <p:blipFill>
          <a:blip r:embed="rId3">
            <a:alphaModFix/>
          </a:blip>
          <a:stretch>
            <a:fillRect/>
          </a:stretch>
        </p:blipFill>
        <p:spPr>
          <a:xfrm>
            <a:off x="13050" y="809050"/>
            <a:ext cx="9144003" cy="433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0" y="-202250"/>
            <a:ext cx="9144000" cy="1474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    </a:t>
            </a:r>
            <a:r>
              <a:rPr lang="en" sz="3200">
                <a:highlight>
                  <a:schemeClr val="dk1"/>
                </a:highlight>
                <a:latin typeface="Arial"/>
                <a:ea typeface="Arial"/>
                <a:cs typeface="Arial"/>
                <a:sym typeface="Arial"/>
              </a:rPr>
              <a:t>Overview</a:t>
            </a:r>
            <a:endParaRPr sz="3200">
              <a:highlight>
                <a:schemeClr val="dk1"/>
              </a:highlight>
              <a:latin typeface="Arial"/>
              <a:ea typeface="Arial"/>
              <a:cs typeface="Arial"/>
              <a:sym typeface="Arial"/>
            </a:endParaRPr>
          </a:p>
        </p:txBody>
      </p:sp>
      <p:sp>
        <p:nvSpPr>
          <p:cNvPr id="64" name="Google Shape;64;p14"/>
          <p:cNvSpPr txBox="1"/>
          <p:nvPr>
            <p:ph idx="1" type="body"/>
          </p:nvPr>
        </p:nvSpPr>
        <p:spPr>
          <a:xfrm>
            <a:off x="0" y="1733350"/>
            <a:ext cx="9144000" cy="3577500"/>
          </a:xfrm>
          <a:prstGeom prst="rect">
            <a:avLst/>
          </a:prstGeom>
          <a:solidFill>
            <a:srgbClr val="FFFFFF"/>
          </a:solidFill>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Introduction</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Problem statement</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Security Challenges</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Existing Research on DNS Attack</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Methodology to Mitiga</a:t>
            </a:r>
            <a:r>
              <a:rPr b="1" lang="en">
                <a:solidFill>
                  <a:srgbClr val="000000"/>
                </a:solidFill>
                <a:latin typeface="Arial"/>
                <a:ea typeface="Arial"/>
                <a:cs typeface="Arial"/>
                <a:sym typeface="Arial"/>
              </a:rPr>
              <a:t>te</a:t>
            </a:r>
            <a:r>
              <a:rPr b="1" lang="en">
                <a:solidFill>
                  <a:srgbClr val="000000"/>
                </a:solidFill>
                <a:latin typeface="Arial"/>
                <a:ea typeface="Arial"/>
                <a:cs typeface="Arial"/>
                <a:sym typeface="Arial"/>
              </a:rPr>
              <a:t> DNS Issue </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Result and Discussion</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Future Scope</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Conclusion</a:t>
            </a:r>
            <a:endParaRPr b="1">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References</a:t>
            </a:r>
            <a:endParaRPr b="1">
              <a:solidFill>
                <a:srgbClr val="000000"/>
              </a:solidFill>
              <a:latin typeface="Arial"/>
              <a:ea typeface="Arial"/>
              <a:cs typeface="Arial"/>
              <a:sym typeface="Arial"/>
            </a:endParaRPr>
          </a:p>
          <a:p>
            <a:pPr indent="0" lvl="0" marL="457200" rtl="0" algn="l">
              <a:spcBef>
                <a:spcPts val="1600"/>
              </a:spcBef>
              <a:spcAft>
                <a:spcPts val="1600"/>
              </a:spcAft>
              <a:buNone/>
            </a:pPr>
            <a:r>
              <a:t/>
            </a:r>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210" name="Google Shape;210;p32"/>
          <p:cNvSpPr txBox="1"/>
          <p:nvPr/>
        </p:nvSpPr>
        <p:spPr>
          <a:xfrm>
            <a:off x="13050" y="69625"/>
            <a:ext cx="9130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Cloud-based DDoS Protection:</a:t>
            </a:r>
            <a:endParaRPr b="1" sz="3100">
              <a:solidFill>
                <a:srgbClr val="333333"/>
              </a:solidFill>
            </a:endParaRPr>
          </a:p>
        </p:txBody>
      </p:sp>
      <p:sp>
        <p:nvSpPr>
          <p:cNvPr id="211" name="Google Shape;211;p32"/>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212" name="Google Shape;212;p32"/>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213" name="Google Shape;213;p32"/>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DNS Firewalling is a technique that is used to resolve </a:t>
            </a:r>
            <a:r>
              <a:rPr b="1" lang="en" sz="1600"/>
              <a:t>DNS Flooding</a:t>
            </a:r>
            <a:r>
              <a:rPr lang="en" sz="1600"/>
              <a:t> Attack.</a:t>
            </a:r>
            <a:endParaRPr sz="16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Cloud-based DDoS Mitigation platforms use sophisticated algorithms to detect and mitigate DNS flood attacks.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900"/>
              <a:t>How it works:</a:t>
            </a:r>
            <a:endParaRPr b="1" sz="1900"/>
          </a:p>
          <a:p>
            <a:pPr indent="-387350" lvl="0" marL="457200" rtl="0" algn="l">
              <a:spcBef>
                <a:spcPts val="0"/>
              </a:spcBef>
              <a:spcAft>
                <a:spcPts val="0"/>
              </a:spcAft>
              <a:buSzPts val="2500"/>
              <a:buChar char="●"/>
            </a:pPr>
            <a:r>
              <a:rPr lang="en" sz="1800"/>
              <a:t>Cloud providers can absorb DNS flood traffic by distributing it across a large, globally distributed infrastructure. They use advanced </a:t>
            </a:r>
            <a:r>
              <a:rPr b="1" lang="en" sz="1800"/>
              <a:t>AI-based traffic filtering</a:t>
            </a:r>
            <a:r>
              <a:rPr lang="en" sz="1800"/>
              <a:t>, </a:t>
            </a:r>
            <a:r>
              <a:rPr b="1" lang="en" sz="1800"/>
              <a:t>rate limiting</a:t>
            </a:r>
            <a:r>
              <a:rPr lang="en" sz="1800"/>
              <a:t>, and </a:t>
            </a:r>
            <a:r>
              <a:rPr b="1" lang="en" sz="1800"/>
              <a:t>IP reputation filtering</a:t>
            </a:r>
            <a:r>
              <a:rPr lang="en" sz="1800"/>
              <a:t> to scrub malicious traffic before it reaches the DNS servers.</a:t>
            </a:r>
            <a:endParaRPr sz="1800"/>
          </a:p>
          <a:p>
            <a:pPr indent="-387350" lvl="0" marL="457200" rtl="0" algn="l">
              <a:spcBef>
                <a:spcPts val="0"/>
              </a:spcBef>
              <a:spcAft>
                <a:spcPts val="0"/>
              </a:spcAft>
              <a:buSzPts val="2500"/>
              <a:buChar char="●"/>
            </a:pPr>
            <a:r>
              <a:rPr lang="en" sz="1800"/>
              <a:t>This ensures that legitimate DNS traffic still gets through, while malicious traffic is discarded in the cloud.</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0" y="0"/>
            <a:ext cx="9144000" cy="77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219" name="Google Shape;219;p33"/>
          <p:cNvSpPr txBox="1"/>
          <p:nvPr/>
        </p:nvSpPr>
        <p:spPr>
          <a:xfrm>
            <a:off x="13050" y="69625"/>
            <a:ext cx="9130800" cy="706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333333"/>
                </a:solidFill>
              </a:rPr>
              <a:t>Cloud-based DDoS Protection</a:t>
            </a:r>
            <a:r>
              <a:rPr b="1" lang="en" sz="3100">
                <a:solidFill>
                  <a:srgbClr val="333333"/>
                </a:solidFill>
              </a:rPr>
              <a:t>:</a:t>
            </a:r>
            <a:endParaRPr b="1" sz="3100">
              <a:solidFill>
                <a:srgbClr val="333333"/>
              </a:solidFill>
            </a:endParaRPr>
          </a:p>
        </p:txBody>
      </p:sp>
      <p:sp>
        <p:nvSpPr>
          <p:cNvPr id="220" name="Google Shape;220;p33"/>
          <p:cNvSpPr txBox="1"/>
          <p:nvPr/>
        </p:nvSpPr>
        <p:spPr>
          <a:xfrm>
            <a:off x="4558475" y="711175"/>
            <a:ext cx="4585500" cy="53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221" name="Google Shape;221;p33"/>
          <p:cNvSpPr txBox="1"/>
          <p:nvPr/>
        </p:nvSpPr>
        <p:spPr>
          <a:xfrm>
            <a:off x="4323025" y="4767300"/>
            <a:ext cx="43278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p>
        </p:txBody>
      </p:sp>
      <p:sp>
        <p:nvSpPr>
          <p:cNvPr id="222" name="Google Shape;222;p33"/>
          <p:cNvSpPr txBox="1"/>
          <p:nvPr/>
        </p:nvSpPr>
        <p:spPr>
          <a:xfrm>
            <a:off x="13050" y="809050"/>
            <a:ext cx="9130800" cy="3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457200" rtl="0" algn="l">
              <a:lnSpc>
                <a:spcPct val="115000"/>
              </a:lnSpc>
              <a:spcBef>
                <a:spcPts val="0"/>
              </a:spcBef>
              <a:spcAft>
                <a:spcPts val="0"/>
              </a:spcAft>
              <a:buNone/>
            </a:pPr>
            <a:r>
              <a:t/>
            </a:r>
            <a:endParaRPr sz="1600">
              <a:solidFill>
                <a:srgbClr val="212529"/>
              </a:solidFill>
              <a:highlight>
                <a:srgbClr val="FFFFFF"/>
              </a:highlight>
            </a:endParaRPr>
          </a:p>
          <a:p>
            <a:pPr indent="0" lvl="0" marL="457200" rtl="0" algn="l">
              <a:spcBef>
                <a:spcPts val="1200"/>
              </a:spcBef>
              <a:spcAft>
                <a:spcPts val="0"/>
              </a:spcAft>
              <a:buNone/>
            </a:pPr>
            <a:r>
              <a:t/>
            </a:r>
            <a:endParaRPr sz="1800"/>
          </a:p>
        </p:txBody>
      </p:sp>
      <p:pic>
        <p:nvPicPr>
          <p:cNvPr id="223" name="Google Shape;223;p33"/>
          <p:cNvPicPr preferRelativeResize="0"/>
          <p:nvPr/>
        </p:nvPicPr>
        <p:blipFill>
          <a:blip r:embed="rId3">
            <a:alphaModFix/>
          </a:blip>
          <a:stretch>
            <a:fillRect/>
          </a:stretch>
        </p:blipFill>
        <p:spPr>
          <a:xfrm>
            <a:off x="13050" y="809050"/>
            <a:ext cx="9130801" cy="407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0" y="0"/>
            <a:ext cx="9144000" cy="814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r>
              <a:rPr lang="en" sz="3200">
                <a:solidFill>
                  <a:srgbClr val="000000"/>
                </a:solidFill>
                <a:latin typeface="Arial"/>
                <a:ea typeface="Arial"/>
                <a:cs typeface="Arial"/>
                <a:sym typeface="Arial"/>
              </a:rPr>
              <a:t>Result and Discussion</a:t>
            </a:r>
            <a:r>
              <a:rPr lang="en" sz="3200">
                <a:latin typeface="Arial"/>
                <a:ea typeface="Arial"/>
                <a:cs typeface="Arial"/>
                <a:sym typeface="Arial"/>
              </a:rPr>
              <a:t> :</a:t>
            </a:r>
            <a:endParaRPr sz="3200">
              <a:latin typeface="Arial"/>
              <a:ea typeface="Arial"/>
              <a:cs typeface="Arial"/>
              <a:sym typeface="Arial"/>
            </a:endParaRPr>
          </a:p>
        </p:txBody>
      </p:sp>
      <p:graphicFrame>
        <p:nvGraphicFramePr>
          <p:cNvPr id="229" name="Google Shape;229;p34"/>
          <p:cNvGraphicFramePr/>
          <p:nvPr/>
        </p:nvGraphicFramePr>
        <p:xfrm>
          <a:off x="-12" y="814800"/>
          <a:ext cx="3000000" cy="3000000"/>
        </p:xfrm>
        <a:graphic>
          <a:graphicData uri="http://schemas.openxmlformats.org/drawingml/2006/table">
            <a:tbl>
              <a:tblPr>
                <a:noFill/>
                <a:tableStyleId>{482B3B04-F755-4C12-B183-4867E5C19274}</a:tableStyleId>
              </a:tblPr>
              <a:tblGrid>
                <a:gridCol w="1828800"/>
                <a:gridCol w="2057175"/>
                <a:gridCol w="1847675"/>
                <a:gridCol w="1760125"/>
                <a:gridCol w="1650225"/>
              </a:tblGrid>
              <a:tr h="831800">
                <a:tc>
                  <a:txBody>
                    <a:bodyPr/>
                    <a:lstStyle/>
                    <a:p>
                      <a:pPr indent="0" lvl="0" marL="0" rtl="0" algn="ctr">
                        <a:spcBef>
                          <a:spcPts val="0"/>
                        </a:spcBef>
                        <a:spcAft>
                          <a:spcPts val="0"/>
                        </a:spcAft>
                        <a:buNone/>
                      </a:pPr>
                      <a:r>
                        <a:rPr b="1" lang="en" sz="1600"/>
                        <a:t>Type of DNS Attack</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600"/>
                        <a:t>Description</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600"/>
                        <a:t>Impact</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600"/>
                        <a:t>Estimated Percentage Impact</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600"/>
                        <a:t>Source</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858800">
                <a:tc>
                  <a:txBody>
                    <a:bodyPr/>
                    <a:lstStyle/>
                    <a:p>
                      <a:pPr indent="0" lvl="0" marL="0" rtl="0" algn="ctr">
                        <a:spcBef>
                          <a:spcPts val="0"/>
                        </a:spcBef>
                        <a:spcAft>
                          <a:spcPts val="0"/>
                        </a:spcAft>
                        <a:buNone/>
                      </a:pPr>
                      <a:r>
                        <a:rPr b="1" lang="en"/>
                        <a:t>DNS Spoofing/Cache Poisoning</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Attackers insert false DNS records into a </a:t>
                      </a:r>
                      <a:r>
                        <a:rPr lang="en"/>
                        <a:t>resolver</a:t>
                      </a:r>
                      <a:r>
                        <a:rPr lang="en"/>
                        <a:t> cache.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Users are redirected to malicious sites.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 - 40% of DNS attacks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Cisco</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4025">
                <a:tc>
                  <a:txBody>
                    <a:bodyPr/>
                    <a:lstStyle/>
                    <a:p>
                      <a:pPr indent="0" lvl="0" marL="0" rtl="0" algn="ctr">
                        <a:spcBef>
                          <a:spcPts val="0"/>
                        </a:spcBef>
                        <a:spcAft>
                          <a:spcPts val="0"/>
                        </a:spcAft>
                        <a:buNone/>
                      </a:pPr>
                      <a:r>
                        <a:rPr b="1" lang="en"/>
                        <a:t>DNS Amplification Attack</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Attackers exploit DNS servers to flood a target with traffic.</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Service disruption and increased load on servers.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25% - 35% of DDoS attacks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Cloudflare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4025">
                <a:tc>
                  <a:txBody>
                    <a:bodyPr/>
                    <a:lstStyle/>
                    <a:p>
                      <a:pPr indent="0" lvl="0" marL="0" rtl="0" algn="ctr">
                        <a:spcBef>
                          <a:spcPts val="0"/>
                        </a:spcBef>
                        <a:spcAft>
                          <a:spcPts val="0"/>
                        </a:spcAft>
                        <a:buNone/>
                      </a:pPr>
                      <a:r>
                        <a:rPr b="1" lang="en"/>
                        <a:t>DNS Tunneling</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Data is exfiltrated over DNS queries and responses.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Data breaches and unauthorized access.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 - 20% of data breaches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Imperva</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425">
                <a:tc>
                  <a:txBody>
                    <a:bodyPr/>
                    <a:lstStyle/>
                    <a:p>
                      <a:pPr indent="0" lvl="0" marL="0" rtl="0" algn="ctr">
                        <a:spcBef>
                          <a:spcPts val="0"/>
                        </a:spcBef>
                        <a:spcAft>
                          <a:spcPts val="0"/>
                        </a:spcAft>
                        <a:buNone/>
                      </a:pPr>
                      <a:r>
                        <a:rPr b="1" lang="en"/>
                        <a:t>DNS Flood Attack</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Overloading DNS servers with queries to exhaust resources.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Service unavailability.</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 - 30% of DNS-based attacks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A10 Networks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0" y="0"/>
            <a:ext cx="9144000" cy="814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Future Scope</a:t>
            </a:r>
            <a:r>
              <a:rPr lang="en" sz="3200">
                <a:latin typeface="Arial"/>
                <a:ea typeface="Arial"/>
                <a:cs typeface="Arial"/>
                <a:sym typeface="Arial"/>
              </a:rPr>
              <a:t> :</a:t>
            </a:r>
            <a:endParaRPr sz="3200">
              <a:latin typeface="Arial"/>
              <a:ea typeface="Arial"/>
              <a:cs typeface="Arial"/>
              <a:sym typeface="Arial"/>
            </a:endParaRPr>
          </a:p>
        </p:txBody>
      </p:sp>
      <p:sp>
        <p:nvSpPr>
          <p:cNvPr id="235" name="Google Shape;235;p35"/>
          <p:cNvSpPr txBox="1"/>
          <p:nvPr>
            <p:ph idx="1" type="body"/>
          </p:nvPr>
        </p:nvSpPr>
        <p:spPr>
          <a:xfrm>
            <a:off x="0" y="512200"/>
            <a:ext cx="9144000" cy="46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342900" lvl="0" marL="914400" rtl="0" algn="l">
              <a:spcBef>
                <a:spcPts val="1600"/>
              </a:spcBef>
              <a:spcAft>
                <a:spcPts val="0"/>
              </a:spcAft>
              <a:buClr>
                <a:srgbClr val="000000"/>
              </a:buClr>
              <a:buSzPts val="1800"/>
              <a:buFont typeface="Arial"/>
              <a:buChar char="●"/>
            </a:pPr>
            <a:r>
              <a:rPr b="1" lang="en" sz="1900">
                <a:solidFill>
                  <a:srgbClr val="000000"/>
                </a:solidFill>
                <a:latin typeface="Arial"/>
                <a:ea typeface="Arial"/>
                <a:cs typeface="Arial"/>
                <a:sym typeface="Arial"/>
              </a:rPr>
              <a:t>Zero Trust Architectures</a:t>
            </a:r>
            <a:r>
              <a:rPr lang="en" sz="1900">
                <a:solidFill>
                  <a:srgbClr val="000000"/>
                </a:solidFill>
                <a:latin typeface="Arial"/>
                <a:ea typeface="Arial"/>
                <a:cs typeface="Arial"/>
                <a:sym typeface="Arial"/>
              </a:rPr>
              <a:t>:</a:t>
            </a:r>
            <a:r>
              <a:rPr lang="en">
                <a:solidFill>
                  <a:srgbClr val="000000"/>
                </a:solidFill>
                <a:latin typeface="Arial"/>
                <a:ea typeface="Arial"/>
                <a:cs typeface="Arial"/>
                <a:sym typeface="Arial"/>
              </a:rPr>
              <a:t> Moving DNS to a zero-trust model, where DNS queries are authenticated and verified continuously, will help mitigate these types of attacks.</a:t>
            </a:r>
            <a:endParaRPr>
              <a:solidFill>
                <a:srgbClr val="000000"/>
              </a:solidFill>
              <a:latin typeface="Arial"/>
              <a:ea typeface="Arial"/>
              <a:cs typeface="Arial"/>
              <a:sym typeface="Arial"/>
            </a:endParaRPr>
          </a:p>
          <a:p>
            <a:pPr indent="-342900" lvl="0" marL="914400" rtl="0" algn="l">
              <a:spcBef>
                <a:spcPts val="0"/>
              </a:spcBef>
              <a:spcAft>
                <a:spcPts val="0"/>
              </a:spcAft>
              <a:buClr>
                <a:srgbClr val="000000"/>
              </a:buClr>
              <a:buSzPts val="1800"/>
              <a:buFont typeface="Arial"/>
              <a:buChar char="●"/>
            </a:pPr>
            <a:r>
              <a:rPr b="1" lang="en" sz="1900">
                <a:solidFill>
                  <a:srgbClr val="000000"/>
                </a:solidFill>
                <a:latin typeface="Arial"/>
                <a:ea typeface="Arial"/>
                <a:cs typeface="Arial"/>
                <a:sym typeface="Arial"/>
              </a:rPr>
              <a:t>Blockchain-Based DNS</a:t>
            </a:r>
            <a:r>
              <a:rPr lang="en" sz="1900">
                <a:solidFill>
                  <a:srgbClr val="000000"/>
                </a:solidFill>
                <a:latin typeface="Arial"/>
                <a:ea typeface="Arial"/>
                <a:cs typeface="Arial"/>
                <a:sym typeface="Arial"/>
              </a:rPr>
              <a:t>: </a:t>
            </a:r>
            <a:r>
              <a:rPr lang="en">
                <a:solidFill>
                  <a:srgbClr val="000000"/>
                </a:solidFill>
                <a:latin typeface="Arial"/>
                <a:ea typeface="Arial"/>
                <a:cs typeface="Arial"/>
                <a:sym typeface="Arial"/>
              </a:rPr>
              <a:t>A blockchain-based DNS system is decentralized, meaning that no single entity controls the entire domain registration or resolution process. The blockchain ledger is distributed across multiple nodes, making it harder for attackers to compromise the entire system.</a:t>
            </a:r>
            <a:endParaRPr>
              <a:solidFill>
                <a:srgbClr val="000000"/>
              </a:solidFill>
              <a:latin typeface="Arial"/>
              <a:ea typeface="Arial"/>
              <a:cs typeface="Arial"/>
              <a:sym typeface="Arial"/>
            </a:endParaRPr>
          </a:p>
          <a:p>
            <a:pPr indent="-342900" lvl="0" marL="914400" rtl="0" algn="l">
              <a:spcBef>
                <a:spcPts val="0"/>
              </a:spcBef>
              <a:spcAft>
                <a:spcPts val="0"/>
              </a:spcAft>
              <a:buClr>
                <a:srgbClr val="000000"/>
              </a:buClr>
              <a:buSzPts val="1800"/>
              <a:buFont typeface="Arial"/>
              <a:buChar char="●"/>
            </a:pPr>
            <a:r>
              <a:rPr b="1" lang="en" sz="1900">
                <a:solidFill>
                  <a:srgbClr val="000000"/>
                </a:solidFill>
                <a:latin typeface="Arial"/>
                <a:ea typeface="Arial"/>
                <a:cs typeface="Arial"/>
                <a:sym typeface="Arial"/>
              </a:rPr>
              <a:t>Post-Quantum Cryptography (PQC)</a:t>
            </a:r>
            <a:r>
              <a:rPr lang="en" sz="1900">
                <a:solidFill>
                  <a:srgbClr val="000000"/>
                </a:solidFill>
                <a:latin typeface="Arial"/>
                <a:ea typeface="Arial"/>
                <a:cs typeface="Arial"/>
                <a:sym typeface="Arial"/>
              </a:rPr>
              <a:t>:</a:t>
            </a:r>
            <a:r>
              <a:rPr lang="en">
                <a:solidFill>
                  <a:srgbClr val="000000"/>
                </a:solidFill>
                <a:latin typeface="Arial"/>
                <a:ea typeface="Arial"/>
                <a:cs typeface="Arial"/>
                <a:sym typeface="Arial"/>
              </a:rPr>
              <a:t> As quantum computers become a potential threat to current encryption methods, post-quantum cryptography will be essential in safeguarding DNS queries and responses from being compromised by future quantum attacks.</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914400" rtl="0" algn="l">
              <a:spcBef>
                <a:spcPts val="1600"/>
              </a:spcBef>
              <a:spcAft>
                <a:spcPts val="0"/>
              </a:spcAft>
              <a:buNone/>
            </a:pPr>
            <a:r>
              <a:t/>
            </a:r>
            <a:endParaRPr sz="1100">
              <a:solidFill>
                <a:srgbClr val="000000"/>
              </a:solidFill>
              <a:latin typeface="Arial"/>
              <a:ea typeface="Arial"/>
              <a:cs typeface="Arial"/>
              <a:sym typeface="Arial"/>
            </a:endParaRPr>
          </a:p>
          <a:p>
            <a:pPr indent="0" lvl="0" marL="91440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b="1" sz="20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0" y="0"/>
            <a:ext cx="9144000" cy="814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Conclusion :</a:t>
            </a:r>
            <a:endParaRPr sz="3200">
              <a:latin typeface="Arial"/>
              <a:ea typeface="Arial"/>
              <a:cs typeface="Arial"/>
              <a:sym typeface="Arial"/>
            </a:endParaRPr>
          </a:p>
        </p:txBody>
      </p:sp>
      <p:sp>
        <p:nvSpPr>
          <p:cNvPr id="241" name="Google Shape;241;p36"/>
          <p:cNvSpPr txBox="1"/>
          <p:nvPr>
            <p:ph idx="1" type="body"/>
          </p:nvPr>
        </p:nvSpPr>
        <p:spPr>
          <a:xfrm>
            <a:off x="0" y="983025"/>
            <a:ext cx="9144000" cy="41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en" sz="1900">
                <a:solidFill>
                  <a:srgbClr val="000000"/>
                </a:solidFill>
                <a:latin typeface="Arial"/>
                <a:ea typeface="Arial"/>
                <a:cs typeface="Arial"/>
                <a:sym typeface="Arial"/>
              </a:rPr>
              <a:t>DNS Security is Essential:</a:t>
            </a:r>
            <a:r>
              <a:rPr lang="en">
                <a:solidFill>
                  <a:srgbClr val="000000"/>
                </a:solidFill>
                <a:latin typeface="Arial"/>
                <a:ea typeface="Arial"/>
                <a:cs typeface="Arial"/>
                <a:sym typeface="Arial"/>
              </a:rPr>
              <a:t> DNS is vulnerable to attacks like DNS spoofing and DDoS, which threaten online safety. Strengthening DNS security is crucial to protect users and data.</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b="1" lang="en" sz="1900">
                <a:solidFill>
                  <a:srgbClr val="000000"/>
                </a:solidFill>
                <a:latin typeface="Arial"/>
                <a:ea typeface="Arial"/>
                <a:cs typeface="Arial"/>
                <a:sym typeface="Arial"/>
              </a:rPr>
              <a:t>Effective Mitigation Techniques:</a:t>
            </a:r>
            <a:r>
              <a:rPr lang="en">
                <a:solidFill>
                  <a:srgbClr val="000000"/>
                </a:solidFill>
                <a:latin typeface="Arial"/>
                <a:ea typeface="Arial"/>
                <a:cs typeface="Arial"/>
                <a:sym typeface="Arial"/>
              </a:rPr>
              <a:t> Solutions like DNSSEC and DNS over HTTPS help reduce these risks by ensuring secure and reliable communication.</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b="1" lang="en" sz="1900">
                <a:solidFill>
                  <a:srgbClr val="000000"/>
                </a:solidFill>
                <a:latin typeface="Arial"/>
                <a:ea typeface="Arial"/>
                <a:cs typeface="Arial"/>
                <a:sym typeface="Arial"/>
              </a:rPr>
              <a:t>Future Focus: </a:t>
            </a:r>
            <a:r>
              <a:rPr lang="en">
                <a:solidFill>
                  <a:srgbClr val="000000"/>
                </a:solidFill>
                <a:latin typeface="Arial"/>
                <a:ea typeface="Arial"/>
                <a:cs typeface="Arial"/>
                <a:sym typeface="Arial"/>
              </a:rPr>
              <a:t>Advancements like blockchain-based DNS and new encryption methods will further improve DNS security against future threats</a:t>
            </a:r>
            <a:endParaRPr>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0" y="0"/>
            <a:ext cx="9144000" cy="814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References :</a:t>
            </a:r>
            <a:endParaRPr sz="3200">
              <a:latin typeface="Arial"/>
              <a:ea typeface="Arial"/>
              <a:cs typeface="Arial"/>
              <a:sym typeface="Arial"/>
            </a:endParaRPr>
          </a:p>
        </p:txBody>
      </p:sp>
      <p:sp>
        <p:nvSpPr>
          <p:cNvPr id="247" name="Google Shape;247;p37"/>
          <p:cNvSpPr txBox="1"/>
          <p:nvPr>
            <p:ph idx="1" type="body"/>
          </p:nvPr>
        </p:nvSpPr>
        <p:spPr>
          <a:xfrm>
            <a:off x="0" y="814800"/>
            <a:ext cx="9144000" cy="43287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600">
              <a:solidFill>
                <a:srgbClr val="000000"/>
              </a:solidFill>
              <a:latin typeface="Arial"/>
              <a:ea typeface="Arial"/>
              <a:cs typeface="Arial"/>
              <a:sym typeface="Arial"/>
            </a:endParaRPr>
          </a:p>
          <a:p>
            <a:pPr indent="0" lvl="0" marL="914400" rtl="0" algn="l">
              <a:spcBef>
                <a:spcPts val="1600"/>
              </a:spcBef>
              <a:spcAft>
                <a:spcPts val="0"/>
              </a:spcAft>
              <a:buNone/>
            </a:pPr>
            <a:r>
              <a:t/>
            </a:r>
            <a:endParaRPr sz="1600">
              <a:solidFill>
                <a:srgbClr val="000000"/>
              </a:solidFill>
              <a:latin typeface="Arial"/>
              <a:ea typeface="Arial"/>
              <a:cs typeface="Arial"/>
              <a:sym typeface="Arial"/>
            </a:endParaRPr>
          </a:p>
          <a:p>
            <a:pPr indent="-330200" lvl="0" marL="914400" rtl="0" algn="l">
              <a:spcBef>
                <a:spcPts val="1600"/>
              </a:spcBef>
              <a:spcAft>
                <a:spcPts val="0"/>
              </a:spcAft>
              <a:buClr>
                <a:srgbClr val="000000"/>
              </a:buClr>
              <a:buSzPts val="1600"/>
              <a:buFont typeface="Arial"/>
              <a:buChar char="●"/>
            </a:pPr>
            <a:r>
              <a:rPr lang="en" sz="1600">
                <a:solidFill>
                  <a:srgbClr val="000000"/>
                </a:solidFill>
                <a:latin typeface="Arial"/>
                <a:ea typeface="Arial"/>
                <a:cs typeface="Arial"/>
                <a:sym typeface="Arial"/>
              </a:rPr>
              <a:t>“The Evolution of DNS Security and Privacy”, Levente Csikor, Dinil Mon Divakaran. (2023)</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The Role of DNS Security in Mitigating Cyber Threats: An Analysis of Recent Attacks and Recommended Strategies”,Arindam Bhattacharya. (2023)</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“DNS Security: Attacks and Countermeasures”, Fazlali et al. (2020)</a:t>
            </a:r>
            <a:endParaRPr sz="1600">
              <a:solidFill>
                <a:srgbClr val="000000"/>
              </a:solidFill>
              <a:latin typeface="Arial"/>
              <a:ea typeface="Arial"/>
              <a:cs typeface="Arial"/>
              <a:sym typeface="Arial"/>
            </a:endParaRPr>
          </a:p>
          <a:p>
            <a:pPr indent="-330200" lvl="0"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Survey on DNS Security Issues and Mitigation Techniques”, Anju Ramdas,Ramakrishnan Muthukrishnan .( 2019)</a:t>
            </a:r>
            <a:endParaRPr sz="1600">
              <a:solidFill>
                <a:srgbClr val="000000"/>
              </a:solidFill>
              <a:latin typeface="Arial"/>
              <a:ea typeface="Arial"/>
              <a:cs typeface="Arial"/>
              <a:sym typeface="Arial"/>
            </a:endParaRPr>
          </a:p>
          <a:p>
            <a:pPr indent="0" lvl="0" marL="914400" rtl="0" algn="l">
              <a:spcBef>
                <a:spcPts val="1600"/>
              </a:spcBef>
              <a:spcAft>
                <a:spcPts val="0"/>
              </a:spcAft>
              <a:buNone/>
            </a:pPr>
            <a:r>
              <a:t/>
            </a:r>
            <a:endParaRPr sz="1600">
              <a:solidFill>
                <a:srgbClr val="000000"/>
              </a:solidFill>
              <a:latin typeface="Arial"/>
              <a:ea typeface="Arial"/>
              <a:cs typeface="Arial"/>
              <a:sym typeface="Arial"/>
            </a:endParaRPr>
          </a:p>
          <a:p>
            <a:pPr indent="0" lvl="0" marL="914400" rtl="0" algn="l">
              <a:spcBef>
                <a:spcPts val="1600"/>
              </a:spcBef>
              <a:spcAft>
                <a:spcPts val="0"/>
              </a:spcAft>
              <a:buNone/>
            </a:pPr>
            <a:r>
              <a:t/>
            </a:r>
            <a:endParaRPr sz="1600">
              <a:solidFill>
                <a:srgbClr val="000000"/>
              </a:solidFill>
              <a:latin typeface="Arial"/>
              <a:ea typeface="Arial"/>
              <a:cs typeface="Arial"/>
              <a:sym typeface="Arial"/>
            </a:endParaRPr>
          </a:p>
          <a:p>
            <a:pPr indent="0" lvl="0" marL="914400" rtl="0" algn="l">
              <a:spcBef>
                <a:spcPts val="1600"/>
              </a:spcBef>
              <a:spcAft>
                <a:spcPts val="0"/>
              </a:spcAft>
              <a:buNone/>
            </a:pPr>
            <a:r>
              <a:t/>
            </a:r>
            <a:endParaRPr sz="1600">
              <a:solidFill>
                <a:srgbClr val="000000"/>
              </a:solidFill>
              <a:latin typeface="Arial"/>
              <a:ea typeface="Arial"/>
              <a:cs typeface="Arial"/>
              <a:sym typeface="Arial"/>
            </a:endParaRPr>
          </a:p>
          <a:p>
            <a:pPr indent="0" lvl="0" marL="91440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000000"/>
              </a:solidFill>
              <a:latin typeface="Arial"/>
              <a:ea typeface="Arial"/>
              <a:cs typeface="Arial"/>
              <a:sym typeface="Arial"/>
            </a:endParaRPr>
          </a:p>
          <a:p>
            <a:pPr indent="0" lvl="0" marL="914400" rtl="0" algn="l">
              <a:spcBef>
                <a:spcPts val="1600"/>
              </a:spcBef>
              <a:spcAft>
                <a:spcPts val="0"/>
              </a:spcAft>
              <a:buNone/>
            </a:pPr>
            <a:r>
              <a:t/>
            </a:r>
            <a:endParaRPr sz="1600">
              <a:solidFill>
                <a:srgbClr val="000000"/>
              </a:solidFill>
              <a:latin typeface="Arial"/>
              <a:ea typeface="Arial"/>
              <a:cs typeface="Arial"/>
              <a:sym typeface="Arial"/>
            </a:endParaRPr>
          </a:p>
          <a:p>
            <a:pPr indent="0" lvl="0" marL="457200" rtl="0" algn="l">
              <a:spcBef>
                <a:spcPts val="160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926475" y="802500"/>
            <a:ext cx="73293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latin typeface="Caveat"/>
                <a:ea typeface="Caveat"/>
                <a:cs typeface="Caveat"/>
                <a:sym typeface="Caveat"/>
              </a:rPr>
              <a:t>“There are only two different types of companies in the world: those that have been breached and know it and those that have been breached and don’t know i</a:t>
            </a:r>
            <a:r>
              <a:rPr lang="en" sz="3200">
                <a:latin typeface="Caveat"/>
                <a:ea typeface="Caveat"/>
                <a:cs typeface="Caveat"/>
                <a:sym typeface="Caveat"/>
              </a:rPr>
              <a:t>t.” </a:t>
            </a:r>
            <a:endParaRPr sz="3200">
              <a:latin typeface="Caveat"/>
              <a:ea typeface="Caveat"/>
              <a:cs typeface="Caveat"/>
              <a:sym typeface="Caveat"/>
            </a:endParaRPr>
          </a:p>
          <a:p>
            <a:pPr indent="0" lvl="0" marL="0" rtl="0" algn="ctr">
              <a:spcBef>
                <a:spcPts val="0"/>
              </a:spcBef>
              <a:spcAft>
                <a:spcPts val="0"/>
              </a:spcAft>
              <a:buNone/>
            </a:pPr>
            <a:r>
              <a:rPr lang="en" sz="3200">
                <a:latin typeface="Caveat"/>
                <a:ea typeface="Caveat"/>
                <a:cs typeface="Caveat"/>
                <a:sym typeface="Caveat"/>
              </a:rPr>
              <a:t>                                </a:t>
            </a:r>
            <a:r>
              <a:rPr lang="en" sz="3200">
                <a:latin typeface="Caveat"/>
                <a:ea typeface="Caveat"/>
                <a:cs typeface="Caveat"/>
                <a:sym typeface="Caveat"/>
              </a:rPr>
              <a:t>            ― Ted Schlein</a:t>
            </a:r>
            <a:endParaRPr sz="3200">
              <a:latin typeface="Caveat"/>
              <a:ea typeface="Caveat"/>
              <a:cs typeface="Caveat"/>
              <a:sym typeface="Cave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pic>
        <p:nvPicPr>
          <p:cNvPr id="257" name="Google Shape;257;p39"/>
          <p:cNvPicPr preferRelativeResize="0"/>
          <p:nvPr/>
        </p:nvPicPr>
        <p:blipFill>
          <a:blip r:embed="rId3">
            <a:alphaModFix/>
          </a:blip>
          <a:stretch>
            <a:fillRect/>
          </a:stretch>
        </p:blipFill>
        <p:spPr>
          <a:xfrm>
            <a:off x="256050" y="2831550"/>
            <a:ext cx="2886625" cy="2140050"/>
          </a:xfrm>
          <a:prstGeom prst="rect">
            <a:avLst/>
          </a:prstGeom>
          <a:noFill/>
          <a:ln>
            <a:noFill/>
          </a:ln>
        </p:spPr>
      </p:pic>
      <p:sp>
        <p:nvSpPr>
          <p:cNvPr id="258" name="Google Shape;258;p39"/>
          <p:cNvSpPr txBox="1"/>
          <p:nvPr/>
        </p:nvSpPr>
        <p:spPr>
          <a:xfrm>
            <a:off x="3323650" y="796600"/>
            <a:ext cx="4667400" cy="30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400">
                <a:latin typeface="Amatic SC"/>
                <a:ea typeface="Amatic SC"/>
                <a:cs typeface="Amatic SC"/>
                <a:sym typeface="Amatic SC"/>
              </a:rPr>
              <a:t>Thank</a:t>
            </a:r>
            <a:endParaRPr b="1" sz="9400">
              <a:latin typeface="Amatic SC"/>
              <a:ea typeface="Amatic SC"/>
              <a:cs typeface="Amatic SC"/>
              <a:sym typeface="Amatic SC"/>
            </a:endParaRPr>
          </a:p>
          <a:p>
            <a:pPr indent="0" lvl="0" marL="0" rtl="0" algn="l">
              <a:spcBef>
                <a:spcPts val="0"/>
              </a:spcBef>
              <a:spcAft>
                <a:spcPts val="0"/>
              </a:spcAft>
              <a:buNone/>
            </a:pPr>
            <a:r>
              <a:rPr b="1" lang="en" sz="9400">
                <a:latin typeface="Amatic SC"/>
                <a:ea typeface="Amatic SC"/>
                <a:cs typeface="Amatic SC"/>
                <a:sym typeface="Amatic SC"/>
              </a:rPr>
              <a:t>        You</a:t>
            </a:r>
            <a:endParaRPr b="1" sz="9400">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202250"/>
            <a:ext cx="9144000" cy="1387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highlight>
                  <a:schemeClr val="dk1"/>
                </a:highlight>
                <a:latin typeface="Arial"/>
                <a:ea typeface="Arial"/>
                <a:cs typeface="Arial"/>
                <a:sym typeface="Arial"/>
              </a:rPr>
              <a:t> </a:t>
            </a:r>
            <a:endParaRPr sz="3200">
              <a:highlight>
                <a:schemeClr val="dk1"/>
              </a:highlight>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  Introduction</a:t>
            </a:r>
            <a:endParaRPr sz="3200">
              <a:highlight>
                <a:schemeClr val="dk1"/>
              </a:highlight>
              <a:latin typeface="Arial"/>
              <a:ea typeface="Arial"/>
              <a:cs typeface="Arial"/>
              <a:sym typeface="Arial"/>
            </a:endParaRPr>
          </a:p>
        </p:txBody>
      </p:sp>
      <p:sp>
        <p:nvSpPr>
          <p:cNvPr id="70" name="Google Shape;70;p15"/>
          <p:cNvSpPr txBox="1"/>
          <p:nvPr>
            <p:ph idx="1" type="body"/>
          </p:nvPr>
        </p:nvSpPr>
        <p:spPr>
          <a:xfrm>
            <a:off x="197900" y="1468025"/>
            <a:ext cx="4523700" cy="3729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As internet usage is increasing tremendously, so is the number of websites. </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To visit any website, we need the IP address of the web server which hosts the site. Searching the website using the IP address is not an easy task. </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Moreover, the IP address of a site will be changing. This will create more overhead to the user.</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ctr">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sz="5200">
              <a:solidFill>
                <a:srgbClr val="333333"/>
              </a:solidFill>
              <a:latin typeface="Arial"/>
              <a:ea typeface="Arial"/>
              <a:cs typeface="Arial"/>
              <a:sym typeface="Arial"/>
            </a:endParaRPr>
          </a:p>
        </p:txBody>
      </p:sp>
      <p:sp>
        <p:nvSpPr>
          <p:cNvPr id="71" name="Google Shape;71;p15"/>
          <p:cNvSpPr txBox="1"/>
          <p:nvPr/>
        </p:nvSpPr>
        <p:spPr>
          <a:xfrm>
            <a:off x="4620200" y="1185250"/>
            <a:ext cx="4523700" cy="3958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900">
              <a:solidFill>
                <a:srgbClr val="333333"/>
              </a:solidFill>
            </a:endParaRPr>
          </a:p>
          <a:p>
            <a:pPr indent="0" lvl="0" marL="0" rtl="0" algn="l">
              <a:lnSpc>
                <a:spcPct val="115000"/>
              </a:lnSpc>
              <a:spcBef>
                <a:spcPts val="1600"/>
              </a:spcBef>
              <a:spcAft>
                <a:spcPts val="0"/>
              </a:spcAft>
              <a:buNone/>
            </a:pPr>
            <a:r>
              <a:t/>
            </a:r>
            <a:endParaRPr b="1" sz="1900">
              <a:solidFill>
                <a:srgbClr val="333333"/>
              </a:solidFill>
            </a:endParaRPr>
          </a:p>
          <a:p>
            <a:pPr indent="0" lvl="0" marL="0" rtl="0" algn="ctr">
              <a:lnSpc>
                <a:spcPct val="115000"/>
              </a:lnSpc>
              <a:spcBef>
                <a:spcPts val="1600"/>
              </a:spcBef>
              <a:spcAft>
                <a:spcPts val="0"/>
              </a:spcAft>
              <a:buNone/>
            </a:pPr>
            <a:r>
              <a:rPr b="1" lang="en" sz="1900">
                <a:solidFill>
                  <a:srgbClr val="333333"/>
                </a:solidFill>
              </a:rPr>
              <a:t>    What does the below number                                                                             sequence denote?</a:t>
            </a:r>
            <a:endParaRPr b="1" sz="1900">
              <a:solidFill>
                <a:srgbClr val="333333"/>
              </a:solidFill>
            </a:endParaRPr>
          </a:p>
          <a:p>
            <a:pPr indent="0" lvl="0" marL="0" rtl="0" algn="l">
              <a:lnSpc>
                <a:spcPct val="115000"/>
              </a:lnSpc>
              <a:spcBef>
                <a:spcPts val="1600"/>
              </a:spcBef>
              <a:spcAft>
                <a:spcPts val="0"/>
              </a:spcAft>
              <a:buNone/>
            </a:pPr>
            <a:r>
              <a:rPr lang="en" sz="4000">
                <a:solidFill>
                  <a:srgbClr val="333333"/>
                </a:solidFill>
              </a:rPr>
              <a:t>      9</a:t>
            </a:r>
            <a:r>
              <a:rPr lang="en" sz="4000">
                <a:solidFill>
                  <a:srgbClr val="333333"/>
                </a:solidFill>
              </a:rPr>
              <a:t>3.184.216.34</a:t>
            </a:r>
            <a:endParaRPr sz="4000">
              <a:solidFill>
                <a:srgbClr val="333333"/>
              </a:solidFill>
            </a:endParaRPr>
          </a:p>
          <a:p>
            <a:pPr indent="0" lvl="0" marL="0" rtl="0" algn="l">
              <a:lnSpc>
                <a:spcPct val="115000"/>
              </a:lnSpc>
              <a:spcBef>
                <a:spcPts val="1600"/>
              </a:spcBef>
              <a:spcAft>
                <a:spcPts val="1600"/>
              </a:spcAft>
              <a:buNone/>
            </a:pPr>
            <a:r>
              <a:t/>
            </a:r>
            <a:endParaRPr sz="4000">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0"/>
            <a:ext cx="9144000" cy="1392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200">
              <a:latin typeface="Arial"/>
              <a:ea typeface="Arial"/>
              <a:cs typeface="Arial"/>
              <a:sym typeface="Arial"/>
            </a:endParaRPr>
          </a:p>
          <a:p>
            <a:pPr indent="0" lvl="0" marL="0" rtl="0" algn="l">
              <a:spcBef>
                <a:spcPts val="0"/>
              </a:spcBef>
              <a:spcAft>
                <a:spcPts val="0"/>
              </a:spcAft>
              <a:buNone/>
            </a:pPr>
            <a:r>
              <a:rPr lang="en" sz="3200">
                <a:latin typeface="Arial"/>
                <a:ea typeface="Arial"/>
                <a:cs typeface="Arial"/>
                <a:sym typeface="Arial"/>
              </a:rPr>
              <a:t>   </a:t>
            </a:r>
            <a:r>
              <a:rPr lang="en" sz="3200">
                <a:latin typeface="Arial"/>
                <a:ea typeface="Arial"/>
                <a:cs typeface="Arial"/>
                <a:sym typeface="Arial"/>
              </a:rPr>
              <a:t>What is DNS ?</a:t>
            </a:r>
            <a:endParaRPr sz="32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pic>
        <p:nvPicPr>
          <p:cNvPr id="77" name="Google Shape;77;p16"/>
          <p:cNvPicPr preferRelativeResize="0"/>
          <p:nvPr/>
        </p:nvPicPr>
        <p:blipFill rotWithShape="1">
          <a:blip r:embed="rId3">
            <a:alphaModFix/>
          </a:blip>
          <a:srcRect b="0" l="0" r="17695" t="0"/>
          <a:stretch/>
        </p:blipFill>
        <p:spPr>
          <a:xfrm>
            <a:off x="4688950" y="558925"/>
            <a:ext cx="4455050" cy="4584575"/>
          </a:xfrm>
          <a:prstGeom prst="rect">
            <a:avLst/>
          </a:prstGeom>
          <a:noFill/>
          <a:ln>
            <a:noFill/>
          </a:ln>
          <a:effectLst>
            <a:outerShdw blurRad="57150" rotWithShape="0" algn="bl" dir="5400000" dist="19050">
              <a:srgbClr val="000000">
                <a:alpha val="50000"/>
              </a:srgbClr>
            </a:outerShdw>
          </a:effectLst>
        </p:spPr>
      </p:pic>
      <p:sp>
        <p:nvSpPr>
          <p:cNvPr id="78" name="Google Shape;78;p16"/>
          <p:cNvSpPr txBox="1"/>
          <p:nvPr/>
        </p:nvSpPr>
        <p:spPr>
          <a:xfrm>
            <a:off x="13050" y="1428875"/>
            <a:ext cx="4675800" cy="3871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accent1"/>
              </a:solidFill>
            </a:endParaRPr>
          </a:p>
          <a:p>
            <a:pPr indent="-342900" lvl="0" marL="457200" rtl="0" algn="l">
              <a:spcBef>
                <a:spcPts val="0"/>
              </a:spcBef>
              <a:spcAft>
                <a:spcPts val="0"/>
              </a:spcAft>
              <a:buSzPts val="1800"/>
              <a:buChar char="●"/>
            </a:pPr>
            <a:r>
              <a:rPr lang="en" sz="1800"/>
              <a:t>The Domain Name System (DNS) is a hierarchical and distributed name service that provides a naming system for computers, services, and other resources on the Internet or other Internet Protocol (IP) networks.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system by which Internet domain names and addresses are tracked and regulated as defined by IETF RFC 1034 and other related RFCs.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983025"/>
            <a:ext cx="9144000" cy="416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4" name="Google Shape;84;p17"/>
          <p:cNvSpPr txBox="1"/>
          <p:nvPr/>
        </p:nvSpPr>
        <p:spPr>
          <a:xfrm>
            <a:off x="361025" y="232700"/>
            <a:ext cx="84057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accent1"/>
                </a:solidFill>
              </a:rPr>
              <a:t>Working of Domain Name System (DNS) </a:t>
            </a:r>
            <a:endParaRPr sz="200">
              <a:solidFill>
                <a:schemeClr val="dk2"/>
              </a:solidFill>
              <a:latin typeface="Source Code Pro"/>
              <a:ea typeface="Source Code Pro"/>
              <a:cs typeface="Source Code Pro"/>
              <a:sym typeface="Source Code Pro"/>
            </a:endParaRPr>
          </a:p>
        </p:txBody>
      </p:sp>
      <p:pic>
        <p:nvPicPr>
          <p:cNvPr id="85" name="Google Shape;85;p17"/>
          <p:cNvPicPr preferRelativeResize="0"/>
          <p:nvPr/>
        </p:nvPicPr>
        <p:blipFill>
          <a:blip r:embed="rId3">
            <a:alphaModFix/>
          </a:blip>
          <a:stretch>
            <a:fillRect/>
          </a:stretch>
        </p:blipFill>
        <p:spPr>
          <a:xfrm>
            <a:off x="0" y="983025"/>
            <a:ext cx="9144001" cy="4160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0" y="0"/>
            <a:ext cx="9144000" cy="1000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Problem Statement</a:t>
            </a: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91" name="Google Shape;91;p18"/>
          <p:cNvSpPr txBox="1"/>
          <p:nvPr/>
        </p:nvSpPr>
        <p:spPr>
          <a:xfrm>
            <a:off x="13050" y="1000500"/>
            <a:ext cx="9058200" cy="395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Domain Name System (DNS), originally designed in the 1980s, for small network without any security consideration, leaving it vulnerable to attacks such as DNS spoofing.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When a recursive resolver queries an authoritative name server, it has no way to verify the authenticity of the response beyond checking the source IP address, which can easily be forged.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As a result, attackers can impersonate authoritative servers by spoofing responses, redirecting users to malicious websites without detection. This significant vulnerability in DNS design poses a serious risk to internet security and user privacy.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0"/>
            <a:ext cx="9144000" cy="1000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Arial"/>
                <a:ea typeface="Arial"/>
                <a:cs typeface="Arial"/>
                <a:sym typeface="Arial"/>
              </a:rPr>
              <a:t> </a:t>
            </a:r>
            <a:endParaRPr sz="3000">
              <a:latin typeface="Arial"/>
              <a:ea typeface="Arial"/>
              <a:cs typeface="Arial"/>
              <a:sym typeface="Arial"/>
            </a:endParaRPr>
          </a:p>
          <a:p>
            <a:pPr indent="0" lvl="0" marL="0" rtl="0" algn="l">
              <a:spcBef>
                <a:spcPts val="0"/>
              </a:spcBef>
              <a:spcAft>
                <a:spcPts val="0"/>
              </a:spcAft>
              <a:buNone/>
            </a:pPr>
            <a:r>
              <a:t/>
            </a:r>
            <a:endParaRPr sz="3200">
              <a:latin typeface="Arial"/>
              <a:ea typeface="Arial"/>
              <a:cs typeface="Arial"/>
              <a:sym typeface="Arial"/>
            </a:endParaRPr>
          </a:p>
        </p:txBody>
      </p:sp>
      <p:sp>
        <p:nvSpPr>
          <p:cNvPr id="97" name="Google Shape;97;p19"/>
          <p:cNvSpPr txBox="1"/>
          <p:nvPr/>
        </p:nvSpPr>
        <p:spPr>
          <a:xfrm>
            <a:off x="13050" y="1392000"/>
            <a:ext cx="4425900" cy="3916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accent1"/>
              </a:solidFill>
            </a:endParaRPr>
          </a:p>
          <a:p>
            <a:pPr indent="-342900" lvl="0" marL="457200" rtl="0" algn="l">
              <a:spcBef>
                <a:spcPts val="0"/>
              </a:spcBef>
              <a:spcAft>
                <a:spcPts val="0"/>
              </a:spcAft>
              <a:buSzPts val="1800"/>
              <a:buChar char="●"/>
            </a:pPr>
            <a:r>
              <a:rPr b="1" lang="en" sz="1800"/>
              <a:t>No Authentication:</a:t>
            </a:r>
            <a:r>
              <a:rPr lang="en" sz="1800"/>
              <a:t> </a:t>
            </a:r>
            <a:r>
              <a:rPr lang="en" sz="1600"/>
              <a:t>DNS lacks built-in mechanisms for verifying the authenticity of responses, making it susceptible to DNS spoofing or cache poisoning attacks.</a:t>
            </a:r>
            <a:endParaRPr sz="1600"/>
          </a:p>
          <a:p>
            <a:pPr indent="0" lvl="0" marL="457200" rtl="0" algn="l">
              <a:spcBef>
                <a:spcPts val="0"/>
              </a:spcBef>
              <a:spcAft>
                <a:spcPts val="0"/>
              </a:spcAft>
              <a:buNone/>
            </a:pPr>
            <a:r>
              <a:t/>
            </a:r>
            <a:endParaRPr sz="1600"/>
          </a:p>
          <a:p>
            <a:pPr indent="-342900" lvl="0" marL="457200" rtl="0" algn="l">
              <a:spcBef>
                <a:spcPts val="0"/>
              </a:spcBef>
              <a:spcAft>
                <a:spcPts val="0"/>
              </a:spcAft>
              <a:buSzPts val="1800"/>
              <a:buChar char="●"/>
            </a:pPr>
            <a:r>
              <a:rPr b="1" lang="en" sz="1800"/>
              <a:t>Unencrypted Communication: </a:t>
            </a:r>
            <a:endParaRPr b="1" sz="1800"/>
          </a:p>
          <a:p>
            <a:pPr indent="0" lvl="0" marL="457200" rtl="0" algn="l">
              <a:spcBef>
                <a:spcPts val="0"/>
              </a:spcBef>
              <a:spcAft>
                <a:spcPts val="0"/>
              </a:spcAft>
              <a:buNone/>
            </a:pPr>
            <a:r>
              <a:rPr lang="en" sz="1600"/>
              <a:t>DNS requests and responses are often transmitted in plaintext, exposing them to man-in-the-middle attacks where attackers can intercept and manipulate DNS data.</a:t>
            </a:r>
            <a:endParaRPr sz="1600"/>
          </a:p>
        </p:txBody>
      </p:sp>
      <p:sp>
        <p:nvSpPr>
          <p:cNvPr id="98" name="Google Shape;98;p19"/>
          <p:cNvSpPr txBox="1"/>
          <p:nvPr/>
        </p:nvSpPr>
        <p:spPr>
          <a:xfrm>
            <a:off x="4797600" y="1392000"/>
            <a:ext cx="4346400" cy="3016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accent1"/>
              </a:solidFill>
            </a:endParaRPr>
          </a:p>
          <a:p>
            <a:pPr indent="-342900" lvl="0" marL="457200" rtl="0" algn="l">
              <a:spcBef>
                <a:spcPts val="0"/>
              </a:spcBef>
              <a:spcAft>
                <a:spcPts val="0"/>
              </a:spcAft>
              <a:buSzPts val="1800"/>
              <a:buChar char="●"/>
            </a:pPr>
            <a:r>
              <a:rPr b="1" lang="en" sz="1800"/>
              <a:t>DDoS Attacks:</a:t>
            </a:r>
            <a:r>
              <a:rPr lang="en" sz="1800"/>
              <a:t> </a:t>
            </a:r>
            <a:r>
              <a:rPr lang="en" sz="1600"/>
              <a:t>DNS servers can be overwhelmed by Distributed Denial of Service (DDoS) attacks, disrupting internet access for users trying to resolve domain names.</a:t>
            </a:r>
            <a:endParaRPr sz="16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b="1" lang="en" sz="1800"/>
              <a:t>Open Resolvers:</a:t>
            </a:r>
            <a:r>
              <a:rPr lang="en" sz="1800"/>
              <a:t> </a:t>
            </a:r>
            <a:r>
              <a:rPr lang="en" sz="1600"/>
              <a:t>Many DNS servers are configured as open resolvers, which can be exploited in amplification attacks, increasing the scale of DDoS attacks.</a:t>
            </a:r>
            <a:endParaRPr sz="1600"/>
          </a:p>
        </p:txBody>
      </p:sp>
      <p:sp>
        <p:nvSpPr>
          <p:cNvPr id="99" name="Google Shape;99;p19"/>
          <p:cNvSpPr txBox="1"/>
          <p:nvPr/>
        </p:nvSpPr>
        <p:spPr>
          <a:xfrm>
            <a:off x="184200" y="69625"/>
            <a:ext cx="8959800" cy="833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33333"/>
                </a:solidFill>
              </a:rPr>
              <a:t>Vulnerabilities of DNS in Internet Functioning</a:t>
            </a:r>
            <a:endParaRPr b="1" sz="3200">
              <a:solidFill>
                <a:srgbClr val="333333"/>
              </a:solidFill>
            </a:endParaRPr>
          </a:p>
        </p:txBody>
      </p:sp>
      <p:sp>
        <p:nvSpPr>
          <p:cNvPr id="100" name="Google Shape;100;p19"/>
          <p:cNvSpPr txBox="1"/>
          <p:nvPr/>
        </p:nvSpPr>
        <p:spPr>
          <a:xfrm>
            <a:off x="184200" y="1000550"/>
            <a:ext cx="87756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33333"/>
                </a:solidFill>
              </a:rPr>
              <a:t>DNS is inherently vulnerable to attacks because it was designed with minimal security in mind. Some of the main reasons for its vulnerabilities include:</a:t>
            </a:r>
            <a:endParaRPr sz="900">
              <a:solidFill>
                <a:srgbClr val="333333"/>
              </a:solidFill>
            </a:endParaRPr>
          </a:p>
        </p:txBody>
      </p:sp>
      <p:cxnSp>
        <p:nvCxnSpPr>
          <p:cNvPr id="101" name="Google Shape;101;p19"/>
          <p:cNvCxnSpPr>
            <a:stCxn id="100" idx="2"/>
          </p:cNvCxnSpPr>
          <p:nvPr/>
        </p:nvCxnSpPr>
        <p:spPr>
          <a:xfrm flipH="1">
            <a:off x="4558500" y="1776950"/>
            <a:ext cx="13500" cy="3196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nvSpPr>
        <p:spPr>
          <a:xfrm>
            <a:off x="2855850" y="1640450"/>
            <a:ext cx="6108000" cy="29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07" name="Google Shape;107;p20"/>
          <p:cNvPicPr preferRelativeResize="0"/>
          <p:nvPr/>
        </p:nvPicPr>
        <p:blipFill>
          <a:blip r:embed="rId3">
            <a:alphaModFix/>
          </a:blip>
          <a:stretch>
            <a:fillRect/>
          </a:stretch>
        </p:blipFill>
        <p:spPr>
          <a:xfrm>
            <a:off x="0" y="0"/>
            <a:ext cx="9223501" cy="5795950"/>
          </a:xfrm>
          <a:prstGeom prst="rect">
            <a:avLst/>
          </a:prstGeom>
          <a:noFill/>
          <a:ln>
            <a:noFill/>
          </a:ln>
          <a:effectLst>
            <a:outerShdw blurRad="57150" rotWithShape="0" algn="bl" dir="17940000" dist="19050">
              <a:srgbClr val="000000">
                <a:alpha val="96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43625"/>
            <a:ext cx="4504500" cy="7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 DNS Spoofing :</a:t>
            </a:r>
            <a:endParaRPr sz="3200">
              <a:solidFill>
                <a:srgbClr val="000000"/>
              </a:solidFill>
              <a:latin typeface="Arial"/>
              <a:ea typeface="Arial"/>
              <a:cs typeface="Arial"/>
              <a:sym typeface="Arial"/>
            </a:endParaRPr>
          </a:p>
        </p:txBody>
      </p:sp>
      <p:sp>
        <p:nvSpPr>
          <p:cNvPr id="113" name="Google Shape;113;p21"/>
          <p:cNvSpPr txBox="1"/>
          <p:nvPr>
            <p:ph idx="1" type="subTitle"/>
          </p:nvPr>
        </p:nvSpPr>
        <p:spPr>
          <a:xfrm>
            <a:off x="121800" y="630550"/>
            <a:ext cx="4504500" cy="45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333333"/>
              </a:solidFill>
              <a:latin typeface="Arial"/>
              <a:ea typeface="Arial"/>
              <a:cs typeface="Arial"/>
              <a:sym typeface="Arial"/>
            </a:endParaRPr>
          </a:p>
          <a:p>
            <a:pPr indent="0" lvl="0" marL="0" rtl="0" algn="l">
              <a:spcBef>
                <a:spcPts val="0"/>
              </a:spcBef>
              <a:spcAft>
                <a:spcPts val="0"/>
              </a:spcAft>
              <a:buNone/>
            </a:pPr>
            <a:r>
              <a:rPr b="1" lang="en">
                <a:solidFill>
                  <a:srgbClr val="333333"/>
                </a:solidFill>
                <a:latin typeface="Arial"/>
                <a:ea typeface="Arial"/>
                <a:cs typeface="Arial"/>
                <a:sym typeface="Arial"/>
              </a:rPr>
              <a:t>Working: </a:t>
            </a:r>
            <a:endParaRPr b="1">
              <a:solidFill>
                <a:srgbClr val="333333"/>
              </a:solidFill>
              <a:latin typeface="Arial"/>
              <a:ea typeface="Arial"/>
              <a:cs typeface="Arial"/>
              <a:sym typeface="Arial"/>
            </a:endParaRPr>
          </a:p>
          <a:p>
            <a:pPr indent="0" lvl="0" marL="0" rtl="0" algn="l">
              <a:spcBef>
                <a:spcPts val="0"/>
              </a:spcBef>
              <a:spcAft>
                <a:spcPts val="0"/>
              </a:spcAft>
              <a:buNone/>
            </a:pPr>
            <a:r>
              <a:t/>
            </a:r>
            <a:endParaRPr sz="1600">
              <a:solidFill>
                <a:srgbClr val="333333"/>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Attacker tries to inject a fake address into the </a:t>
            </a:r>
            <a:r>
              <a:rPr lang="en" sz="1600">
                <a:solidFill>
                  <a:srgbClr val="000000"/>
                </a:solidFill>
                <a:latin typeface="Arial"/>
                <a:ea typeface="Arial"/>
                <a:cs typeface="Arial"/>
                <a:sym typeface="Arial"/>
              </a:rPr>
              <a:t>cache</a:t>
            </a:r>
            <a:r>
              <a:rPr lang="en" sz="1600">
                <a:solidFill>
                  <a:srgbClr val="000000"/>
                </a:solidFill>
                <a:latin typeface="Arial"/>
                <a:ea typeface="Arial"/>
                <a:cs typeface="Arial"/>
                <a:sym typeface="Arial"/>
              </a:rPr>
              <a:t> of DNS Server.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If the server accepts the fake one, the cache is ‘poisoned’.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Requests are then answered by the attacker’s server.</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333333"/>
              </a:solidFill>
              <a:latin typeface="Arial"/>
              <a:ea typeface="Arial"/>
              <a:cs typeface="Arial"/>
              <a:sym typeface="Arial"/>
            </a:endParaRPr>
          </a:p>
          <a:p>
            <a:pPr indent="0" lvl="0" marL="0" rtl="0" algn="l">
              <a:spcBef>
                <a:spcPts val="0"/>
              </a:spcBef>
              <a:spcAft>
                <a:spcPts val="0"/>
              </a:spcAft>
              <a:buNone/>
            </a:pPr>
            <a:r>
              <a:rPr b="1" lang="en">
                <a:solidFill>
                  <a:srgbClr val="262628"/>
                </a:solidFill>
                <a:highlight>
                  <a:srgbClr val="FFFFFF"/>
                </a:highlight>
                <a:latin typeface="Arial"/>
                <a:ea typeface="Arial"/>
                <a:cs typeface="Arial"/>
                <a:sym typeface="Arial"/>
              </a:rPr>
              <a:t>Potential Impacts:</a:t>
            </a:r>
            <a:r>
              <a:rPr lang="en">
                <a:highlight>
                  <a:srgbClr val="FFFFFF"/>
                </a:highlight>
                <a:latin typeface="Arial"/>
                <a:ea typeface="Arial"/>
                <a:cs typeface="Arial"/>
                <a:sym typeface="Arial"/>
              </a:rPr>
              <a:t> </a:t>
            </a:r>
            <a:endParaRPr>
              <a:highlight>
                <a:srgbClr val="FFFFFF"/>
              </a:highlight>
              <a:latin typeface="Arial"/>
              <a:ea typeface="Arial"/>
              <a:cs typeface="Arial"/>
              <a:sym typeface="Arial"/>
            </a:endParaRPr>
          </a:p>
          <a:p>
            <a:pPr indent="0" lvl="0" marL="0" rtl="0" algn="l">
              <a:spcBef>
                <a:spcPts val="0"/>
              </a:spcBef>
              <a:spcAft>
                <a:spcPts val="0"/>
              </a:spcAft>
              <a:buNone/>
            </a:pPr>
            <a:r>
              <a:t/>
            </a:r>
            <a:endParaRPr>
              <a:highlight>
                <a:srgbClr val="FFFFFF"/>
              </a:highlight>
              <a:latin typeface="Arial"/>
              <a:ea typeface="Arial"/>
              <a:cs typeface="Arial"/>
              <a:sym typeface="Arial"/>
            </a:endParaRPr>
          </a:p>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DNS spoofing can lead to users unknowingly visiting malicious websites, resulting in various consequences such as phishing attacks, malware distribution, or data theft and credential hijacking. </a:t>
            </a:r>
            <a:endParaRPr sz="1600">
              <a:solidFill>
                <a:srgbClr val="000000"/>
              </a:solidFill>
              <a:latin typeface="Arial"/>
              <a:ea typeface="Arial"/>
              <a:cs typeface="Arial"/>
              <a:sym typeface="Arial"/>
            </a:endParaRPr>
          </a:p>
        </p:txBody>
      </p:sp>
      <p:pic>
        <p:nvPicPr>
          <p:cNvPr id="114" name="Google Shape;114;p21"/>
          <p:cNvPicPr preferRelativeResize="0"/>
          <p:nvPr/>
        </p:nvPicPr>
        <p:blipFill>
          <a:blip r:embed="rId3">
            <a:alphaModFix/>
          </a:blip>
          <a:stretch>
            <a:fillRect/>
          </a:stretch>
        </p:blipFill>
        <p:spPr>
          <a:xfrm>
            <a:off x="4626300" y="152400"/>
            <a:ext cx="4504500" cy="476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