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4F638C-37C1-4AF6-9D34-37A4F663A8EB}">
  <a:tblStyle styleId="{C64F638C-37C1-4AF6-9D34-37A4F663A8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maticS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d761a8cc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d761a8cc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dd6f06c8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dd6f06c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dd6f06c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dd6f06c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dd6f06c8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dd6f06c8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c1480c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c1480c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dd6f06c8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dd6f06c8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dd6f06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dd6f06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dd6f06c8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dd6f06c8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40fccda2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40fccda2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40fccda2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40fccda2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458b036c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458b036c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d761a8cc2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d761a8cc2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460531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460531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d761a8cc2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d761a8cc2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40fccda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40fccda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761a8cc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761a8cc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d761a8cc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d761a8cc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0fccda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0fccda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dd6f06c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dd6f06c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dd6f06c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dd6f06c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dd6f06c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dd6f06c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ytesystem.com/session-based-authentication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bytesystem.com/jwt-authentication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learning.postman.com/docs/sending-requests/authorization/" TargetMode="External"/><Relationship Id="rId4" Type="http://schemas.openxmlformats.org/officeDocument/2006/relationships/hyperlink" Target="https://fastapi.tiangolo.com/tutorial/security/" TargetMode="External"/><Relationship Id="rId5" Type="http://schemas.openxmlformats.org/officeDocument/2006/relationships/hyperlink" Target="https://bytebytego.com/guides/api-web-development/" TargetMode="External"/><Relationship Id="rId6" Type="http://schemas.openxmlformats.org/officeDocument/2006/relationships/hyperlink" Target="https://github.com/gulamansari57181/fastapi_learning/tree/maste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atient-api-zo4v.onrender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patient-api-zo4v.onrend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RESTful API Security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87900" y="3658075"/>
            <a:ext cx="8520600" cy="12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Name    : Mohd Gulam Ansari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Roll No : 242CS023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Class    : M. Tech. CSE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7918600" y="2135700"/>
            <a:ext cx="12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21200" y="3472975"/>
            <a:ext cx="3922800" cy="16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Under The Guidance</a:t>
            </a:r>
            <a:r>
              <a:rPr b="1" lang="en" sz="2100">
                <a:solidFill>
                  <a:schemeClr val="accent1"/>
                </a:solidFill>
              </a:rPr>
              <a:t>  : </a:t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</a:rPr>
              <a:t>Professor P. Santhi Thilagam</a:t>
            </a:r>
            <a:endParaRPr b="1" sz="2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0" y="-202250"/>
            <a:ext cx="9144000" cy="1387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6FA8DC"/>
                </a:highlight>
                <a:latin typeface="Arial"/>
                <a:ea typeface="Arial"/>
                <a:cs typeface="Arial"/>
                <a:sym typeface="Arial"/>
              </a:rPr>
              <a:t> Implementation Snapshots</a:t>
            </a:r>
            <a:endParaRPr sz="3200">
              <a:highlight>
                <a:srgbClr val="6FA8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0600" y="1205700"/>
            <a:ext cx="9113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The interactive Swagger documentation displays all available Patient API endpoints with HTTP methods.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00" y="1802400"/>
            <a:ext cx="8455799" cy="3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0" y="-202250"/>
            <a:ext cx="9144000" cy="1387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6FA8DC"/>
                </a:highlight>
                <a:latin typeface="Arial"/>
                <a:ea typeface="Arial"/>
                <a:cs typeface="Arial"/>
                <a:sym typeface="Arial"/>
              </a:rPr>
              <a:t> Implementation Snapshots</a:t>
            </a:r>
            <a:endParaRPr sz="3200">
              <a:highlight>
                <a:srgbClr val="6FA8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30600" y="1205700"/>
            <a:ext cx="9113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</a:rPr>
              <a:t>GET /sort Endpoint :</a:t>
            </a:r>
            <a:r>
              <a:rPr lang="en">
                <a:solidFill>
                  <a:srgbClr val="333333"/>
                </a:solidFill>
              </a:rPr>
              <a:t> This endpoint allows sorting patient data by height, weight, or BMI using query parameters.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2400"/>
            <a:ext cx="8839200" cy="2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0" y="-202250"/>
            <a:ext cx="9144000" cy="1387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6FA8DC"/>
                </a:highlight>
                <a:latin typeface="Arial"/>
                <a:ea typeface="Arial"/>
                <a:cs typeface="Arial"/>
                <a:sym typeface="Arial"/>
              </a:rPr>
              <a:t> Implementation Snapshots</a:t>
            </a:r>
            <a:endParaRPr sz="3200">
              <a:highlight>
                <a:srgbClr val="6FA8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0600" y="1205700"/>
            <a:ext cx="9113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</a:rPr>
              <a:t>Sort API Response Example </a:t>
            </a:r>
            <a:r>
              <a:rPr lang="en">
                <a:solidFill>
                  <a:srgbClr val="333333"/>
                </a:solidFill>
              </a:rPr>
              <a:t>: /sort endpoint showing patients sorted by height in ascending order.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00" y="1802400"/>
            <a:ext cx="8213449" cy="31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0"/>
            <a:ext cx="9144000" cy="7764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84200" y="776400"/>
            <a:ext cx="4254900" cy="4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highlight>
                  <a:srgbClr val="FFFFFF"/>
                </a:highlight>
              </a:rPr>
              <a:t>Authentication :</a:t>
            </a:r>
            <a:endParaRPr b="1" sz="1700"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Authentication is an important part of       identity and access management (IAM), which dictates who can view data and what they can do with it.</a:t>
            </a:r>
            <a:endParaRPr sz="16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highlight>
                  <a:srgbClr val="FFFFFF"/>
                </a:highlight>
              </a:rPr>
              <a:t>Authorization :</a:t>
            </a:r>
            <a:endParaRPr b="1" sz="17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Authorization is concerned with permissions, or what someone is allowed to do once they gain access to a protected system or resource.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highlight>
                  <a:srgbClr val="FFFFFF"/>
                </a:highlight>
              </a:rPr>
              <a:t>They protect our RESTful API from unauthorized access and misuse.</a:t>
            </a:r>
            <a:endParaRPr i="1" sz="17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highlight>
                <a:srgbClr val="FFFFFF"/>
              </a:highlight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84200" y="69625"/>
            <a:ext cx="8959800" cy="706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33333"/>
                </a:solidFill>
              </a:rPr>
              <a:t>Authentication &amp; Authorization</a:t>
            </a:r>
            <a:endParaRPr b="1" sz="3200">
              <a:solidFill>
                <a:srgbClr val="333333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558475" y="711175"/>
            <a:ext cx="45855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210575" y="4629400"/>
            <a:ext cx="47739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Image source : </a:t>
            </a:r>
            <a:r>
              <a:rPr lang="en" sz="800"/>
              <a:t>https://www.cloudflare.com/learning/access-management/what-is-authentication/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45" name="Google Shape;145;p25" title="authentication.png"/>
          <p:cNvPicPr preferRelativeResize="0"/>
          <p:nvPr/>
        </p:nvPicPr>
        <p:blipFill rotWithShape="1">
          <a:blip r:embed="rId3">
            <a:alphaModFix/>
          </a:blip>
          <a:srcRect b="23311" l="0" r="0" t="10423"/>
          <a:stretch/>
        </p:blipFill>
        <p:spPr>
          <a:xfrm>
            <a:off x="4558475" y="1003725"/>
            <a:ext cx="4585500" cy="338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0"/>
            <a:ext cx="9144000" cy="7764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13050" y="776400"/>
            <a:ext cx="3235500" cy="4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highlight>
                  <a:srgbClr val="FFFFFF"/>
                </a:highlight>
              </a:rPr>
              <a:t>Working: 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 user logs in, the server creates a </a:t>
            </a:r>
            <a:r>
              <a:rPr b="1" lang="en"/>
              <a:t>session</a:t>
            </a:r>
            <a:r>
              <a:rPr lang="en"/>
              <a:t> and stores it (usually in memory or a database).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server sends a session ID to the user’s browser, which is stored as a cookie.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every request, the browser automatically sends the session ID, and the server uses it to identify the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It is for websites because it’s simple and browser-friendly, but it struggles with scalability and doesn’t work well for stateless APIs or mobile apps </a:t>
            </a:r>
            <a:endParaRPr sz="1800"/>
          </a:p>
        </p:txBody>
      </p:sp>
      <p:sp>
        <p:nvSpPr>
          <p:cNvPr id="152" name="Google Shape;152;p26"/>
          <p:cNvSpPr txBox="1"/>
          <p:nvPr/>
        </p:nvSpPr>
        <p:spPr>
          <a:xfrm>
            <a:off x="184200" y="69625"/>
            <a:ext cx="8959800" cy="706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33333"/>
                </a:solidFill>
              </a:rPr>
              <a:t>Session-Based Authentication</a:t>
            </a:r>
            <a:endParaRPr b="1" sz="3200">
              <a:solidFill>
                <a:srgbClr val="333333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558475" y="711175"/>
            <a:ext cx="45855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134375" y="4908475"/>
            <a:ext cx="50097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Image Source :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Bytesystem.com/session-based-authentication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4">
            <a:alphaModFix/>
          </a:blip>
          <a:srcRect b="0" l="0" r="0" t="18207"/>
          <a:stretch/>
        </p:blipFill>
        <p:spPr>
          <a:xfrm>
            <a:off x="3369825" y="711175"/>
            <a:ext cx="5774151" cy="41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0" y="0"/>
            <a:ext cx="9144000" cy="7764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13050" y="776400"/>
            <a:ext cx="3235500" cy="4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highlight>
                  <a:srgbClr val="FFFFFF"/>
                </a:highlight>
              </a:rPr>
              <a:t>Working: 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When a user logs in, the server generates a </a:t>
            </a:r>
            <a:r>
              <a:rPr b="1" lang="en"/>
              <a:t>JWT (JSON Web Token)</a:t>
            </a:r>
            <a:r>
              <a:rPr lang="en"/>
              <a:t> and sends it to the client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client stores this token (usually in localStorage or memory).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token is sent with every request (in the header), and the server verifies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JWT is perfect for APIs and mobile apps because it’s stateless and scalable, but harder to revoke access of the user (token expiry mechanism).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62" name="Google Shape;162;p27"/>
          <p:cNvSpPr txBox="1"/>
          <p:nvPr/>
        </p:nvSpPr>
        <p:spPr>
          <a:xfrm>
            <a:off x="184200" y="69625"/>
            <a:ext cx="8959800" cy="706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33333"/>
                </a:solidFill>
              </a:rPr>
              <a:t>JWT</a:t>
            </a:r>
            <a:r>
              <a:rPr b="1" lang="en" sz="3200">
                <a:solidFill>
                  <a:srgbClr val="333333"/>
                </a:solidFill>
              </a:rPr>
              <a:t>-Based Authentication</a:t>
            </a:r>
            <a:endParaRPr b="1" sz="3200">
              <a:solidFill>
                <a:srgbClr val="333333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4558475" y="711175"/>
            <a:ext cx="45855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4134375" y="4908475"/>
            <a:ext cx="50097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Image Source :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ByteSystem.com/jwt-authentication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425" y="776425"/>
            <a:ext cx="5480099" cy="39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7764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13050" y="776400"/>
            <a:ext cx="4425900" cy="4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highlight>
                  <a:srgbClr val="FFFFFF"/>
                </a:highlight>
              </a:rPr>
              <a:t>Working: </a:t>
            </a:r>
            <a:endParaRPr sz="16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Botnet Setup</a:t>
            </a:r>
            <a:r>
              <a:rPr lang="en" sz="1600"/>
              <a:t>: Attackers infect multiple devices to create a botnet.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Flood of DNS Queries</a:t>
            </a:r>
            <a:r>
              <a:rPr lang="en" sz="1600"/>
              <a:t>: The botnet sends overwhelming  requests to the target server.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Resource Overload</a:t>
            </a:r>
            <a:r>
              <a:rPr lang="en" sz="1600"/>
              <a:t>: The server becomes overloaded, depleting its resources.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Service Outage</a:t>
            </a:r>
            <a:r>
              <a:rPr lang="en" sz="1600"/>
              <a:t>: Legitimate users are denied access as the server fails to respond.</a:t>
            </a:r>
            <a:endParaRPr b="1"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900">
                <a:solidFill>
                  <a:srgbClr val="262628"/>
                </a:solidFill>
                <a:highlight>
                  <a:srgbClr val="FFFFFF"/>
                </a:highlight>
              </a:rPr>
              <a:t>Potential Impacts:</a:t>
            </a: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endParaRPr sz="19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</a:rPr>
              <a:t>The attack can cause service disruption, downtime, revenue loss, and network congestion.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28"/>
          <p:cNvSpPr txBox="1"/>
          <p:nvPr/>
        </p:nvSpPr>
        <p:spPr>
          <a:xfrm>
            <a:off x="184200" y="69625"/>
            <a:ext cx="8959800" cy="706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33333"/>
                </a:solidFill>
              </a:rPr>
              <a:t>Distributed Denial of Service (DDoS) Attacks:</a:t>
            </a:r>
            <a:endParaRPr b="1" sz="3200">
              <a:solidFill>
                <a:srgbClr val="333333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4558475" y="711175"/>
            <a:ext cx="45855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134375" y="4767300"/>
            <a:ext cx="3425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475" y="776400"/>
            <a:ext cx="4585501" cy="40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0"/>
            <a:ext cx="9144000" cy="7764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184200" y="69625"/>
            <a:ext cx="8959800" cy="706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33333"/>
                </a:solidFill>
              </a:rPr>
              <a:t>RRL - Response Rate Limiting</a:t>
            </a:r>
            <a:endParaRPr b="1" sz="3200">
              <a:solidFill>
                <a:srgbClr val="333333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558475" y="711175"/>
            <a:ext cx="45855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4323025" y="4767300"/>
            <a:ext cx="4327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84" name="Google Shape;184;p29"/>
          <p:cNvSpPr txBox="1"/>
          <p:nvPr/>
        </p:nvSpPr>
        <p:spPr>
          <a:xfrm>
            <a:off x="13050" y="809050"/>
            <a:ext cx="91308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RRL, or Response Rate Limiting, is an enhancement which serves as a mitigation tool for the problem of </a:t>
            </a:r>
            <a:r>
              <a:rPr b="1" lang="en" sz="1600"/>
              <a:t>amplification attacks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Algorithm 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RRL is an algorithm that limits the number of  responses a  server sends to a particular client in a specific timeframe.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How it works: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the server detects that too many responses are being sent to a single source (potentially from spoofed requests), it throttles or blocks further responses. This reduces the effectiveness of  amplification by limiting the number of large responses.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0"/>
            <a:ext cx="9144000" cy="7764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84200" y="69625"/>
            <a:ext cx="8959800" cy="7068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33333"/>
                </a:solidFill>
              </a:rPr>
              <a:t>RRL - Response Rate Limiting</a:t>
            </a:r>
            <a:endParaRPr b="1" sz="3200">
              <a:solidFill>
                <a:srgbClr val="333333"/>
              </a:solidFill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4558475" y="711175"/>
            <a:ext cx="4585500" cy="53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4323025" y="4767300"/>
            <a:ext cx="4327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93" name="Google Shape;193;p30"/>
          <p:cNvSpPr txBox="1"/>
          <p:nvPr/>
        </p:nvSpPr>
        <p:spPr>
          <a:xfrm>
            <a:off x="13050" y="809050"/>
            <a:ext cx="91308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6425"/>
            <a:ext cx="9144000" cy="40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3190950" y="4038675"/>
            <a:ext cx="2762100" cy="6741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Token Bucket</a:t>
            </a:r>
            <a:endParaRPr b="1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8148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Conclusion 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0" y="1515375"/>
            <a:ext cx="9144000" cy="3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Understood how RESTful APIs working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including HTTP methods, status codes, and how their clients and servers architecture.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to built and deployed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own Patient API — using FastAPI, with Swagger UI for testing and Render for live hosting.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Explored and implemented JWT Authentication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to protect sensitive endpoints and control access using tokens.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Gained hands-on understanding of common API security threats and how to protect APIs using input validation, authentication and rate limiting.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-202250"/>
            <a:ext cx="9144000" cy="14745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6FA8DC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3200">
                <a:highlight>
                  <a:srgbClr val="6FA8DC"/>
                </a:highlight>
                <a:latin typeface="Arial"/>
                <a:ea typeface="Arial"/>
                <a:cs typeface="Arial"/>
                <a:sym typeface="Arial"/>
              </a:rPr>
              <a:t>Overview</a:t>
            </a:r>
            <a:endParaRPr sz="3200">
              <a:highlight>
                <a:srgbClr val="6FA8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0" y="1733350"/>
            <a:ext cx="9144000" cy="3577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 API Architecture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Methods and Status Code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REST API Demonstration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 &amp; Authorization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Session Based Authentication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JWT Based Authentication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DDoS Attack and Mitigation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0" y="0"/>
            <a:ext cx="9144000" cy="8148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References :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0" y="814800"/>
            <a:ext cx="9144000" cy="4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“Security measures implemented in RESTful API Development”,Arvind A Kumar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Divya TL (2024)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Lokesh Gupta. (2024, October 23). REST API Best Practices. RESTfulAPI.net — Includes sections on security, versioning, and performance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Postman. (2024). API Security Best Practices. Postman Learning Center.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https://learning.postman.com/docs/sending-requests/authorization/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FastAPI. (2024). Security - First Steps. FastAPI Official Documentation.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https://fastapi.tiangolo.com/tutorial/security/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https://bytebytego.com/guides/api-web-development/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Link of Project  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https://github.com/gulamansari57181/fastapi_learning/tree/master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" y="2831550"/>
            <a:ext cx="2886625" cy="21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3323650" y="796600"/>
            <a:ext cx="46674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400">
                <a:latin typeface="Amatic SC"/>
                <a:ea typeface="Amatic SC"/>
                <a:cs typeface="Amatic SC"/>
                <a:sym typeface="Amatic SC"/>
              </a:rPr>
              <a:t>Thank</a:t>
            </a:r>
            <a:endParaRPr b="1" sz="94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400">
                <a:latin typeface="Amatic SC"/>
                <a:ea typeface="Amatic SC"/>
                <a:cs typeface="Amatic SC"/>
                <a:sym typeface="Amatic SC"/>
              </a:rPr>
              <a:t>        You</a:t>
            </a:r>
            <a:endParaRPr b="1" sz="94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-202250"/>
            <a:ext cx="9144000" cy="1387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6FA8DC"/>
                </a:highlight>
                <a:latin typeface="Arial"/>
                <a:ea typeface="Arial"/>
                <a:cs typeface="Arial"/>
                <a:sym typeface="Arial"/>
              </a:rPr>
              <a:t>  Introduction</a:t>
            </a:r>
            <a:endParaRPr sz="3200">
              <a:highlight>
                <a:srgbClr val="6FA8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97900" y="1468025"/>
            <a:ext cx="4047300" cy="3729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 API</a:t>
            </a: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stands for</a:t>
            </a:r>
            <a:r>
              <a:rPr b="1"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Representational State Transfer API</a:t>
            </a: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It is a type of API (Application Programming Interface) that allows communication between different systems over the internet.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APIs are the backbone of modern applications, enabling seamless communication between services, platforms, and devices.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APIs aren’t properly secured, hackers can use them to</a:t>
            </a:r>
            <a:r>
              <a:rPr b="1"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steal data or break into systems</a:t>
            </a:r>
            <a:r>
              <a:rPr lang="en" sz="14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20200" y="1185250"/>
            <a:ext cx="4523700" cy="395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3333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33333"/>
                </a:solidFill>
              </a:rPr>
              <a:t>                                                         </a:t>
            </a:r>
            <a:endParaRPr sz="40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4000">
              <a:solidFill>
                <a:srgbClr val="333333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562" l="0" r="2200" t="18097"/>
          <a:stretch/>
        </p:blipFill>
        <p:spPr>
          <a:xfrm>
            <a:off x="4352750" y="1185250"/>
            <a:ext cx="4791150" cy="39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9144000" cy="13920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 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  RESTful API Architecture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3050" y="1744275"/>
            <a:ext cx="44070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b="1" lang="en"/>
              <a:t>Client and Server Model :</a:t>
            </a:r>
            <a:br>
              <a:rPr b="1" lang="en" sz="1100"/>
            </a:br>
            <a:r>
              <a:rPr lang="en"/>
              <a:t>The client (like a phone or browser) sends a request, and the server replies with the data.</a:t>
            </a:r>
            <a:br>
              <a:rPr b="1" lang="en"/>
            </a:br>
            <a:endParaRPr b="1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b="1" lang="en" sz="1500"/>
              <a:t>Stateless Communication :</a:t>
            </a:r>
            <a:br>
              <a:rPr b="1" lang="en" sz="1100"/>
            </a:br>
            <a:r>
              <a:rPr lang="en" sz="1100"/>
              <a:t> </a:t>
            </a:r>
            <a:r>
              <a:rPr lang="en"/>
              <a:t>Each request from the client must contain all the info the server needs — it doesn't remember past requests.</a:t>
            </a:r>
            <a:br>
              <a:rPr lang="en"/>
            </a:b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b="1" lang="en" sz="1500"/>
              <a:t>Use of HTTP Methods :</a:t>
            </a:r>
            <a:br>
              <a:rPr b="1" lang="en" sz="1100"/>
            </a:br>
            <a:r>
              <a:rPr lang="en" sz="1100"/>
              <a:t> </a:t>
            </a:r>
            <a:r>
              <a:rPr lang="en"/>
              <a:t>REST APIs use common web actions like GET (to read), POST (to send), PUT (to update), and DELETE (to remove data).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850" y="1428875"/>
            <a:ext cx="4302750" cy="3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983025"/>
            <a:ext cx="9144000" cy="4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61025" y="232700"/>
            <a:ext cx="8405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1"/>
                </a:solidFill>
              </a:rPr>
              <a:t>HTTP Methods and Status Codes</a:t>
            </a:r>
            <a:r>
              <a:rPr b="1" lang="en" sz="3200">
                <a:solidFill>
                  <a:schemeClr val="accent1"/>
                </a:solidFill>
              </a:rPr>
              <a:t> </a:t>
            </a:r>
            <a:endParaRPr sz="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125" y="983025"/>
            <a:ext cx="9144001" cy="41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0" y="0"/>
            <a:ext cx="9144000" cy="10005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200">
                <a:latin typeface="Arial"/>
                <a:ea typeface="Arial"/>
                <a:cs typeface="Arial"/>
                <a:sym typeface="Arial"/>
              </a:rPr>
              <a:t>HTTP Methods and Status Codes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Each method tells the API what action to perform, and the status code shows if it worked or failed.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3050" y="1700725"/>
            <a:ext cx="9058200" cy="3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340900" y="17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{C64F638C-37C1-4AF6-9D34-37A4F663A8EB}</a:tableStyleId>
              </a:tblPr>
              <a:tblGrid>
                <a:gridCol w="1386550"/>
                <a:gridCol w="1807925"/>
                <a:gridCol w="1767150"/>
                <a:gridCol w="3276000"/>
              </a:tblGrid>
              <a:tr h="52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HTTP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 Endpoint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What it Does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r>
                        <a:rPr b="1" lang="en" sz="1100"/>
                        <a:t>GET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Fetch all patients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/patients/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Returns a list of all patients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r>
                        <a:rPr b="1" lang="en" sz="1100"/>
                        <a:t>GET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Fetch one patient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/patients/5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Returns details of patient with ID =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r>
                        <a:rPr b="1" lang="en" sz="1100"/>
                        <a:t>POST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Create a new   patient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/patients/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Adds a new patient to the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r>
                        <a:rPr b="1" lang="en" sz="1100"/>
                        <a:t>PUT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Update patient 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/patients/5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Updates info of patient with ID =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 </a:t>
                      </a:r>
                      <a:r>
                        <a:rPr b="1" lang="en" sz="1100"/>
                        <a:t>DELETE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Delete a patient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/patients/5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Deletes patient with ID =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0" y="0"/>
            <a:ext cx="9144000" cy="10005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HTTP Methods and Status Codes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3050" y="1000500"/>
            <a:ext cx="90582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542850" y="12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{C64F638C-37C1-4AF6-9D34-37A4F663A8EB}</a:tableStyleId>
              </a:tblPr>
              <a:tblGrid>
                <a:gridCol w="1735525"/>
                <a:gridCol w="1997150"/>
                <a:gridCol w="4473350"/>
              </a:tblGrid>
              <a:tr h="448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Status Code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   </a:t>
                      </a:r>
                      <a:r>
                        <a:rPr b="1" lang="en" sz="1500"/>
                        <a:t>Meaning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 Our Patient API - Action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   </a:t>
                      </a:r>
                      <a:r>
                        <a:rPr b="1" lang="en" sz="1200"/>
                        <a:t>200 OK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   Success</a:t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 </a:t>
                      </a:r>
                      <a:r>
                        <a:rPr lang="en" sz="1350"/>
                        <a:t>Data fetched, updated, or deleted successfully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 </a:t>
                      </a:r>
                      <a:r>
                        <a:rPr b="1" lang="en" sz="1200"/>
                        <a:t>201 Created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  New resource added</a:t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 </a:t>
                      </a:r>
                      <a:r>
                        <a:rPr lang="en" sz="1350"/>
                        <a:t>New patient was created and added to the database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</a:t>
                      </a:r>
                      <a:r>
                        <a:rPr b="1" lang="en" sz="1200"/>
                        <a:t>400 Bad Request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  Input is invalid</a:t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Missing or incorrect data (e.g. empty name or age field)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</a:t>
                      </a:r>
                      <a:r>
                        <a:rPr b="1" lang="en" sz="1200"/>
                        <a:t>401</a:t>
                      </a:r>
                      <a:r>
                        <a:rPr b="1" lang="en" sz="1200"/>
                        <a:t> </a:t>
                      </a:r>
                      <a:r>
                        <a:rPr b="1" lang="en" sz="1200"/>
                        <a:t>Unauthorized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 </a:t>
                      </a:r>
                      <a:r>
                        <a:rPr lang="en" sz="1350"/>
                        <a:t>Not logged in or invalid</a:t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Accessing a protected route without token (if auth used)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 </a:t>
                      </a:r>
                      <a:r>
                        <a:rPr b="1" lang="en" sz="1200"/>
                        <a:t>404 Not Found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</a:t>
                      </a:r>
                      <a:r>
                        <a:rPr lang="en" sz="1350"/>
                        <a:t>Resource doesn't exist</a:t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Patient with the given ID doesn't exist</a:t>
                      </a:r>
                      <a:endParaRPr sz="1350"/>
                    </a:p>
                  </a:txBody>
                  <a:tcPr marT="91425" marB="91425" marR="91425" marL="91425"/>
                </a:tc>
              </a:tr>
              <a:tr h="5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    </a:t>
                      </a:r>
                      <a:r>
                        <a:rPr b="1" lang="en" sz="1200"/>
                        <a:t>500 Server Error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 </a:t>
                      </a:r>
                      <a:r>
                        <a:rPr lang="en" sz="1350"/>
                        <a:t>Internal crash</a:t>
                      </a:r>
                      <a:endParaRPr sz="13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/>
                        <a:t>Server error like DB crash or unhandled exception</a:t>
                      </a:r>
                      <a:endParaRPr sz="13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0" y="0"/>
            <a:ext cx="9144000" cy="1000500"/>
          </a:xfrm>
          <a:prstGeom prst="rect">
            <a:avLst/>
          </a:prstGeom>
          <a:solidFill>
            <a:srgbClr val="6FA8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RESTful API Implementation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3050" y="1000500"/>
            <a:ext cx="90582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Tech Stack: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</a:t>
            </a:r>
            <a:r>
              <a:rPr lang="en" sz="1600"/>
              <a:t>Programming</a:t>
            </a:r>
            <a:r>
              <a:rPr lang="en" sz="1600"/>
              <a:t> Language : </a:t>
            </a:r>
            <a:r>
              <a:rPr b="1" lang="en" sz="1800"/>
              <a:t>Python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Libraries and Tools : FastAPI, Pydantic for data validation, Uvicorn, Render for deployment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Key Features: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600"/>
              <a:t>1. Create, Read, Update, Delete (CRUD) for Patient data</a:t>
            </a:r>
            <a:br>
              <a:rPr lang="en" sz="1600"/>
            </a:b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2.Input validation using Pydantic as python is dynamically type language</a:t>
            </a:r>
            <a:br>
              <a:rPr lang="en" sz="1600"/>
            </a:b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3.API Documentation with Swagger UI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Live Demo Link: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https://patient-api-zo4v.onrender.com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0" y="-202250"/>
            <a:ext cx="9144000" cy="13875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highlight>
                  <a:srgbClr val="6FA8DC"/>
                </a:highlight>
                <a:latin typeface="Arial"/>
                <a:ea typeface="Arial"/>
                <a:cs typeface="Arial"/>
                <a:sym typeface="Arial"/>
              </a:rPr>
              <a:t> Implementation Snapshots</a:t>
            </a:r>
            <a:endParaRPr sz="3200">
              <a:highlight>
                <a:srgbClr val="6FA8D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3" y="1696525"/>
            <a:ext cx="9086474" cy="31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0600" y="1205700"/>
            <a:ext cx="9113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Patient API is live and hosted on Render at:</a:t>
            </a:r>
            <a:r>
              <a:rPr lang="en" u="sng">
                <a:solidFill>
                  <a:schemeClr val="hlink"/>
                </a:solidFill>
                <a:hlinkClick r:id="rId4"/>
              </a:rPr>
              <a:t> https://patient-api-zo4v.onrender.com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C0C6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