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133" r:id="rId1"/>
  </p:sldMasterIdLst>
  <p:notesMasterIdLst>
    <p:notesMasterId r:id="rId13"/>
  </p:notesMasterIdLst>
  <p:sldIdLst>
    <p:sldId id="256" r:id="rId2"/>
    <p:sldId id="257" r:id="rId3"/>
    <p:sldId id="258" r:id="rId4"/>
    <p:sldId id="259" r:id="rId5"/>
    <p:sldId id="260" r:id="rId6"/>
    <p:sldId id="268" r:id="rId7"/>
    <p:sldId id="272" r:id="rId8"/>
    <p:sldId id="291" r:id="rId9"/>
    <p:sldId id="289" r:id="rId10"/>
    <p:sldId id="290" r:id="rId11"/>
    <p:sldId id="278" r:id="rId12"/>
  </p:sldIdLst>
  <p:sldSz cx="9144000" cy="6858000" type="screen4x3"/>
  <p:notesSz cx="6858000" cy="9144000"/>
  <p:embeddedFontLst>
    <p:embeddedFont>
      <p:font typeface="Century Gothic" panose="020B0502020202020204" pitchFamily="34" charset="0"/>
      <p:regular r:id="rId14"/>
      <p:bold r:id="rId15"/>
      <p:italic r:id="rId16"/>
      <p:boldItalic r:id="rId17"/>
    </p:embeddedFont>
    <p:embeddedFont>
      <p:font typeface="Trebuchet MS" panose="020B0603020202020204" pitchFamily="34" charset="0"/>
      <p:regular r:id="rId18"/>
      <p:bold r:id="rId19"/>
      <p:italic r:id="rId20"/>
      <p:boldItalic r:id="rId21"/>
    </p:embeddedFont>
    <p:embeddedFont>
      <p:font typeface="Tw Cen MT" panose="020B0602020104020603" pitchFamily="3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Verdana" panose="020B0604030504040204" pitchFamily="34" charset="0"/>
      <p:regular r:id="rId30"/>
      <p:bold r:id="rId31"/>
      <p:italic r:id="rId32"/>
      <p:boldItalic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snapToGrid="0">
      <p:cViewPr varScale="1">
        <p:scale>
          <a:sx n="71" d="100"/>
          <a:sy n="71" d="100"/>
        </p:scale>
        <p:origin x="1136"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076903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699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55390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8829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e3bb489db2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3" name="Google Shape;353;ge3bb489db2_4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4" name="Google Shape;354;ge3bb489db2_4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extLst>
      <p:ext uri="{BB962C8B-B14F-4D97-AF65-F5344CB8AC3E}">
        <p14:creationId xmlns:p14="http://schemas.microsoft.com/office/powerpoint/2010/main" val="363795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0" name="Google Shape;36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1555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0" name="Google Shape;43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931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9" name="Google Shape;43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665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9" name="Google Shape;43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47877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9" name="Google Shape;43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22880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endParaRPr lang="en-IN"/>
          </a:p>
        </p:txBody>
      </p:sp>
      <p:sp>
        <p:nvSpPr>
          <p:cNvPr id="5" name="Footer Placeholder 4"/>
          <p:cNvSpPr>
            <a:spLocks noGrp="1"/>
          </p:cNvSpPr>
          <p:nvPr>
            <p:ph type="ftr" sz="quarter" idx="11"/>
          </p:nvPr>
        </p:nvSpPr>
        <p:spPr>
          <a:xfrm>
            <a:off x="1900237" y="5410202"/>
            <a:ext cx="3843665" cy="365125"/>
          </a:xfrm>
        </p:spPr>
        <p:txBody>
          <a:bodyPr/>
          <a:lstStyle/>
          <a:p>
            <a:endParaRPr lang="en-IN"/>
          </a:p>
        </p:txBody>
      </p:sp>
      <p:sp>
        <p:nvSpPr>
          <p:cNvPr id="6" name="Slide Number Placeholder 5"/>
          <p:cNvSpPr>
            <a:spLocks noGrp="1"/>
          </p:cNvSpPr>
          <p:nvPr>
            <p:ph type="sldNum" sz="quarter" idx="12"/>
          </p:nvPr>
        </p:nvSpPr>
        <p:spPr>
          <a:xfrm>
            <a:off x="7915603" y="5410200"/>
            <a:ext cx="578317"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0598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15592231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39338326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168C93-3D90-40CC-9D5E-7D125BF9F584}" type="slidenum">
              <a:rPr lang="en-IN" smtClean="0"/>
              <a:t>‹#›</a:t>
            </a:fld>
            <a:endParaRPr lang="en-IN"/>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55682658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33772168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16757420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lvl1pPr>
              <a:defRPr cap="all" baseline="0"/>
            </a:lvl1pPr>
          </a:lstStyle>
          <a:p>
            <a:endParaRPr lang="en-IN"/>
          </a:p>
        </p:txBody>
      </p:sp>
      <p:sp>
        <p:nvSpPr>
          <p:cNvPr id="5" name="Slide Number Placeholder 4"/>
          <p:cNvSpPr>
            <a:spLocks noGrp="1"/>
          </p:cNvSpPr>
          <p:nvPr>
            <p:ph type="sldNum" sz="quarter" idx="12"/>
          </p:nvPr>
        </p:nvSpPr>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120265272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54367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9040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sp>
        <p:nvSpPr>
          <p:cNvPr id="114" name="Google Shape;114;p19"/>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321709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endParaRPr lang="en-IN"/>
          </a:p>
        </p:txBody>
      </p:sp>
      <p:sp>
        <p:nvSpPr>
          <p:cNvPr id="50" name="Footer Placeholder 4"/>
          <p:cNvSpPr>
            <a:spLocks noGrp="1"/>
          </p:cNvSpPr>
          <p:nvPr>
            <p:ph type="ftr" sz="quarter" idx="11"/>
          </p:nvPr>
        </p:nvSpPr>
        <p:spPr>
          <a:xfrm>
            <a:off x="856059" y="5883276"/>
            <a:ext cx="4679482" cy="365125"/>
          </a:xfrm>
        </p:spPr>
        <p:txBody>
          <a:bodyPr/>
          <a:lstStyle/>
          <a:p>
            <a:endParaRPr lang="en-IN"/>
          </a:p>
        </p:txBody>
      </p:sp>
      <p:sp>
        <p:nvSpPr>
          <p:cNvPr id="51" name="Slide Number Placeholder 5"/>
          <p:cNvSpPr>
            <a:spLocks noGrp="1"/>
          </p:cNvSpPr>
          <p:nvPr>
            <p:ph type="sldNum" sz="quarter" idx="12"/>
          </p:nvPr>
        </p:nvSpPr>
        <p:spPr>
          <a:xfrm>
            <a:off x="7707241" y="5883275"/>
            <a:ext cx="578317"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0406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06148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5285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8975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87545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660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9699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168C93-3D90-40CC-9D5E-7D125BF9F584}" type="slidenum">
              <a:rPr lang="en-IN" smtClean="0"/>
              <a:t>‹#›</a:t>
            </a:fld>
            <a:endParaRPr lang="en-IN"/>
          </a:p>
        </p:txBody>
      </p:sp>
    </p:spTree>
    <p:extLst>
      <p:ext uri="{BB962C8B-B14F-4D97-AF65-F5344CB8AC3E}">
        <p14:creationId xmlns:p14="http://schemas.microsoft.com/office/powerpoint/2010/main" val="27517799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168C93-3D90-40CC-9D5E-7D125BF9F584}" type="slidenum">
              <a:rPr lang="en-IN" smtClean="0"/>
              <a:t>‹#›</a:t>
            </a:fld>
            <a:endParaRPr lang="en-IN"/>
          </a:p>
        </p:txBody>
      </p:sp>
    </p:spTree>
    <p:extLst>
      <p:ext uri="{BB962C8B-B14F-4D97-AF65-F5344CB8AC3E}">
        <p14:creationId xmlns:p14="http://schemas.microsoft.com/office/powerpoint/2010/main" val="3165568300"/>
      </p:ext>
    </p:extLst>
  </p:cSld>
  <p:clrMap bg1="dk1" tx1="lt1" bg2="dk2" tx2="lt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 id="2147484145" r:id="rId12"/>
    <p:sldLayoutId id="2147484146" r:id="rId13"/>
    <p:sldLayoutId id="2147484147" r:id="rId14"/>
    <p:sldLayoutId id="2147484148" r:id="rId15"/>
    <p:sldLayoutId id="2147484149" r:id="rId16"/>
    <p:sldLayoutId id="2147484150" r:id="rId17"/>
    <p:sldLayoutId id="2147484151" r:id="rId18"/>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7"/>
          <p:cNvSpPr txBox="1"/>
          <p:nvPr/>
        </p:nvSpPr>
        <p:spPr>
          <a:xfrm>
            <a:off x="795860" y="513918"/>
            <a:ext cx="7364913" cy="295402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3600"/>
              <a:buFont typeface="Verdana"/>
              <a:buNone/>
            </a:pPr>
            <a:r>
              <a:rPr lang="en-US" sz="3000" b="1" i="0" u="none" strike="noStrike" cap="none" dirty="0">
                <a:solidFill>
                  <a:schemeClr val="dk1"/>
                </a:solidFill>
                <a:latin typeface="Arial"/>
                <a:ea typeface="Arial"/>
                <a:cs typeface="Arial"/>
                <a:sym typeface="Arial"/>
              </a:rPr>
              <a:t>                            </a:t>
            </a:r>
            <a:r>
              <a:rPr lang="en-US" sz="3600" b="1" i="0" u="sng" strike="noStrike" cap="none" dirty="0" smtClean="0">
                <a:solidFill>
                  <a:schemeClr val="dk1"/>
                </a:solidFill>
                <a:latin typeface="Arial"/>
                <a:ea typeface="Arial"/>
                <a:cs typeface="Arial"/>
                <a:sym typeface="Arial"/>
              </a:rPr>
              <a:t>P-121</a:t>
            </a:r>
            <a:endParaRPr lang="en-US" sz="3600" b="1" i="0" u="sng"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2776"/>
              </a:buClr>
              <a:buSzPts val="3600"/>
              <a:buFont typeface="Verdana"/>
              <a:buNone/>
            </a:pPr>
            <a:endParaRPr lang="en-US" sz="3600" b="1" dirty="0">
              <a:solidFill>
                <a:schemeClr val="dk1"/>
              </a:solidFill>
            </a:endParaRPr>
          </a:p>
          <a:p>
            <a:pPr lvl="0" algn="ctr">
              <a:buClr>
                <a:srgbClr val="002776"/>
              </a:buClr>
              <a:buSzPts val="3600"/>
            </a:pPr>
            <a:r>
              <a:rPr lang="en-US" sz="3600" b="1" dirty="0" smtClean="0">
                <a:solidFill>
                  <a:schemeClr val="dk1"/>
                </a:solidFill>
              </a:rPr>
              <a:t>NLP - Text Summarization </a:t>
            </a:r>
            <a:r>
              <a:rPr lang="en-IN" sz="3600" b="1" dirty="0" smtClean="0">
                <a:solidFill>
                  <a:schemeClr val="dk1"/>
                </a:solidFill>
              </a:rPr>
              <a:t>Model</a:t>
            </a:r>
            <a:endParaRPr sz="3600" b="0" i="0" u="none" strike="noStrike" cap="none" dirty="0">
              <a:solidFill>
                <a:srgbClr val="000000"/>
              </a:solidFill>
              <a:latin typeface="Arial"/>
              <a:ea typeface="Arial"/>
              <a:cs typeface="Arial"/>
              <a:sym typeface="Arial"/>
            </a:endParaRPr>
          </a:p>
        </p:txBody>
      </p:sp>
      <p:pic>
        <p:nvPicPr>
          <p:cNvPr id="333" name="Google Shape;333;p57"/>
          <p:cNvPicPr preferRelativeResize="0"/>
          <p:nvPr/>
        </p:nvPicPr>
        <p:blipFill rotWithShape="1">
          <a:blip r:embed="rId3">
            <a:alphaModFix/>
          </a:blip>
          <a:srcRect/>
          <a:stretch/>
        </p:blipFill>
        <p:spPr>
          <a:xfrm>
            <a:off x="7700064" y="102559"/>
            <a:ext cx="1187051" cy="411359"/>
          </a:xfrm>
          <a:prstGeom prst="rect">
            <a:avLst/>
          </a:prstGeom>
          <a:noFill/>
          <a:ln>
            <a:noFill/>
          </a:ln>
        </p:spPr>
      </p:pic>
      <p:sp>
        <p:nvSpPr>
          <p:cNvPr id="334" name="Google Shape;334;p57"/>
          <p:cNvSpPr txBox="1"/>
          <p:nvPr/>
        </p:nvSpPr>
        <p:spPr>
          <a:xfrm>
            <a:off x="366655" y="3143864"/>
            <a:ext cx="5159075" cy="18158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1" dirty="0">
                <a:solidFill>
                  <a:schemeClr val="tx1"/>
                </a:solidFill>
              </a:rPr>
              <a:t>Presented By </a:t>
            </a:r>
            <a:r>
              <a:rPr lang="en-US" sz="2000" b="1" dirty="0" smtClean="0">
                <a:solidFill>
                  <a:schemeClr val="tx1"/>
                </a:solidFill>
              </a:rPr>
              <a:t>:-</a:t>
            </a:r>
          </a:p>
          <a:p>
            <a:pPr marL="0" marR="0" lvl="0" indent="0" algn="l" rtl="0">
              <a:lnSpc>
                <a:spcPct val="100000"/>
              </a:lnSpc>
              <a:spcBef>
                <a:spcPts val="0"/>
              </a:spcBef>
              <a:spcAft>
                <a:spcPts val="0"/>
              </a:spcAft>
              <a:buClr>
                <a:srgbClr val="000000"/>
              </a:buClr>
              <a:buSzPts val="1800"/>
              <a:buFont typeface="Arial"/>
              <a:buNone/>
            </a:pPr>
            <a:endParaRPr lang="en-US" sz="2000" b="1" dirty="0"/>
          </a:p>
          <a:p>
            <a:pPr marL="0" marR="0" lvl="0" indent="0" algn="l" rtl="0">
              <a:lnSpc>
                <a:spcPct val="100000"/>
              </a:lnSpc>
              <a:spcBef>
                <a:spcPts val="0"/>
              </a:spcBef>
              <a:spcAft>
                <a:spcPts val="0"/>
              </a:spcAft>
              <a:buClr>
                <a:srgbClr val="000000"/>
              </a:buClr>
              <a:buSzPts val="1800"/>
              <a:buFont typeface="Arial"/>
              <a:buNone/>
            </a:pPr>
            <a:r>
              <a:rPr lang="en-US" b="1" dirty="0"/>
              <a:t>1</a:t>
            </a:r>
            <a:r>
              <a:rPr lang="en-US" sz="1800" b="1" dirty="0" smtClean="0">
                <a:solidFill>
                  <a:schemeClr val="tx1"/>
                </a:solidFill>
              </a:rPr>
              <a:t>) </a:t>
            </a:r>
            <a:r>
              <a:rPr lang="en-US" sz="1800" b="1" dirty="0" err="1">
                <a:solidFill>
                  <a:schemeClr val="tx1"/>
                </a:solidFill>
              </a:rPr>
              <a:t>Gulam</a:t>
            </a:r>
            <a:r>
              <a:rPr lang="en-US" sz="1800" b="1" dirty="0">
                <a:solidFill>
                  <a:schemeClr val="tx1"/>
                </a:solidFill>
              </a:rPr>
              <a:t> Ashraf Mukhtar Ahmed Shaikh</a:t>
            </a:r>
            <a:endParaRPr lang="en-US" sz="1800" b="1" i="0" u="none" strike="noStrike" cap="none" dirty="0">
              <a:solidFill>
                <a:schemeClr val="tx1"/>
              </a:solidFill>
              <a:latin typeface="Arial"/>
              <a:ea typeface="Arial"/>
              <a:cs typeface="Arial"/>
              <a:sym typeface="Arial"/>
            </a:endParaRPr>
          </a:p>
          <a:p>
            <a:pPr lvl="0">
              <a:buClr>
                <a:srgbClr val="000000"/>
              </a:buClr>
              <a:buSzPts val="1800"/>
            </a:pPr>
            <a:r>
              <a:rPr lang="en-US" b="1" dirty="0" smtClean="0"/>
              <a:t>2) Miss</a:t>
            </a:r>
            <a:r>
              <a:rPr lang="en-US" b="1" dirty="0"/>
              <a:t>. </a:t>
            </a:r>
            <a:r>
              <a:rPr lang="en-US" b="1" dirty="0" err="1"/>
              <a:t>Arpitha</a:t>
            </a:r>
            <a:r>
              <a:rPr lang="en-US" b="1" dirty="0"/>
              <a:t> </a:t>
            </a:r>
            <a:r>
              <a:rPr lang="en-US" b="1" dirty="0" smtClean="0"/>
              <a:t>S</a:t>
            </a:r>
          </a:p>
          <a:p>
            <a:pPr lvl="0">
              <a:buClr>
                <a:srgbClr val="000000"/>
              </a:buClr>
              <a:buSzPts val="1800"/>
            </a:pPr>
            <a:r>
              <a:rPr lang="en-US" b="1" dirty="0" smtClean="0"/>
              <a:t>3) </a:t>
            </a:r>
            <a:r>
              <a:rPr lang="en-US" b="1" dirty="0"/>
              <a:t>Mr. </a:t>
            </a:r>
            <a:r>
              <a:rPr lang="en-US" b="1" dirty="0" smtClean="0"/>
              <a:t>Nanda </a:t>
            </a:r>
            <a:r>
              <a:rPr lang="en-US" b="1" dirty="0" err="1"/>
              <a:t>Kishor</a:t>
            </a:r>
            <a:r>
              <a:rPr lang="en-US" b="1" dirty="0"/>
              <a:t> P </a:t>
            </a:r>
            <a:r>
              <a:rPr lang="en-US" b="1" dirty="0" smtClean="0"/>
              <a:t>S</a:t>
            </a:r>
          </a:p>
          <a:p>
            <a:pPr>
              <a:buClr>
                <a:srgbClr val="000000"/>
              </a:buClr>
              <a:buSzPts val="1800"/>
            </a:pPr>
            <a:r>
              <a:rPr lang="en-US" b="1" dirty="0"/>
              <a:t>4) More Ashok </a:t>
            </a:r>
            <a:r>
              <a:rPr lang="en-US" b="1" dirty="0" err="1" smtClean="0"/>
              <a:t>Sudhakar</a:t>
            </a:r>
            <a:endParaRPr lang="en-US" b="1" dirty="0"/>
          </a:p>
        </p:txBody>
      </p:sp>
      <p:sp>
        <p:nvSpPr>
          <p:cNvPr id="3" name="TextBox 2">
            <a:extLst>
              <a:ext uri="{FF2B5EF4-FFF2-40B4-BE49-F238E27FC236}">
                <a16:creationId xmlns:a16="http://schemas.microsoft.com/office/drawing/2014/main" xmlns="" id="{AA00EF19-BF80-4758-A796-CA31667636F8}"/>
              </a:ext>
            </a:extLst>
          </p:cNvPr>
          <p:cNvSpPr txBox="1"/>
          <p:nvPr/>
        </p:nvSpPr>
        <p:spPr>
          <a:xfrm>
            <a:off x="6713960" y="3047836"/>
            <a:ext cx="2063385" cy="984885"/>
          </a:xfrm>
          <a:prstGeom prst="rect">
            <a:avLst/>
          </a:prstGeom>
          <a:noFill/>
        </p:spPr>
        <p:txBody>
          <a:bodyPr wrap="none" rtlCol="0">
            <a:spAutoFit/>
          </a:bodyPr>
          <a:lstStyle/>
          <a:p>
            <a:r>
              <a:rPr lang="en-US" sz="2000" b="1" dirty="0"/>
              <a:t>Mentoring By :-</a:t>
            </a:r>
          </a:p>
          <a:p>
            <a:endParaRPr lang="en-US" sz="2000" b="1" dirty="0"/>
          </a:p>
          <a:p>
            <a:r>
              <a:rPr lang="en-US" sz="1800" b="1" dirty="0" err="1"/>
              <a:t>Munmun</a:t>
            </a:r>
            <a:r>
              <a:rPr lang="en-US" sz="1800" b="1" dirty="0"/>
              <a:t> </a:t>
            </a:r>
            <a:r>
              <a:rPr lang="en-US" sz="1800" b="1" dirty="0" err="1"/>
              <a:t>Bhagat</a:t>
            </a:r>
            <a:endParaRPr lang="en-IN" sz="1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pic>
        <p:nvPicPr>
          <p:cNvPr id="442" name="Google Shape;442;p70"/>
          <p:cNvPicPr preferRelativeResize="0"/>
          <p:nvPr/>
        </p:nvPicPr>
        <p:blipFill rotWithShape="1">
          <a:blip r:embed="rId3">
            <a:alphaModFix/>
          </a:blip>
          <a:srcRect/>
          <a:stretch/>
        </p:blipFill>
        <p:spPr>
          <a:xfrm>
            <a:off x="7771754" y="64387"/>
            <a:ext cx="1187051" cy="411359"/>
          </a:xfrm>
          <a:prstGeom prst="rect">
            <a:avLst/>
          </a:prstGeom>
          <a:noFill/>
          <a:ln>
            <a:noFill/>
          </a:ln>
        </p:spPr>
      </p:pic>
      <p:sp>
        <p:nvSpPr>
          <p:cNvPr id="4" name="TextBox 3">
            <a:extLst>
              <a:ext uri="{FF2B5EF4-FFF2-40B4-BE49-F238E27FC236}">
                <a16:creationId xmlns:a16="http://schemas.microsoft.com/office/drawing/2014/main" xmlns="" id="{84790337-A83E-449D-8923-24BAC8A98CF7}"/>
              </a:ext>
            </a:extLst>
          </p:cNvPr>
          <p:cNvSpPr txBox="1"/>
          <p:nvPr/>
        </p:nvSpPr>
        <p:spPr>
          <a:xfrm>
            <a:off x="206189" y="329013"/>
            <a:ext cx="7422776" cy="523220"/>
          </a:xfrm>
          <a:prstGeom prst="rect">
            <a:avLst/>
          </a:prstGeom>
          <a:noFill/>
        </p:spPr>
        <p:txBody>
          <a:bodyPr wrap="square" rtlCol="0">
            <a:spAutoFit/>
          </a:bodyPr>
          <a:lstStyle/>
          <a:p>
            <a:r>
              <a:rPr lang="en-IN" sz="2800" b="1" dirty="0" smtClean="0">
                <a:solidFill>
                  <a:schemeClr val="bg1"/>
                </a:solidFill>
              </a:rPr>
              <a:t>Deployment</a:t>
            </a:r>
            <a:endParaRPr lang="en-IN" sz="2800" b="1" dirty="0">
              <a:solidFill>
                <a:schemeClr val="bg1"/>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730" y="1541930"/>
            <a:ext cx="8552329" cy="5163670"/>
          </a:xfrm>
          <a:prstGeom prst="rect">
            <a:avLst/>
          </a:prstGeom>
        </p:spPr>
      </p:pic>
      <p:sp>
        <p:nvSpPr>
          <p:cNvPr id="3" name="TextBox 2"/>
          <p:cNvSpPr txBox="1"/>
          <p:nvPr/>
        </p:nvSpPr>
        <p:spPr>
          <a:xfrm>
            <a:off x="591671" y="1012415"/>
            <a:ext cx="8086163" cy="400110"/>
          </a:xfrm>
          <a:prstGeom prst="rect">
            <a:avLst/>
          </a:prstGeom>
          <a:noFill/>
        </p:spPr>
        <p:txBody>
          <a:bodyPr wrap="square" rtlCol="0">
            <a:spAutoFit/>
          </a:bodyPr>
          <a:lstStyle/>
          <a:p>
            <a:pPr algn="ctr"/>
            <a:r>
              <a:rPr lang="en-IN" sz="2000" b="1" dirty="0" smtClean="0"/>
              <a:t>Finally, </a:t>
            </a:r>
            <a:r>
              <a:rPr lang="en-IN" sz="2000" b="1" dirty="0"/>
              <a:t>W</a:t>
            </a:r>
            <a:r>
              <a:rPr lang="en-IN" sz="2000" b="1" dirty="0" smtClean="0"/>
              <a:t>e get this summary as a output by selected model in deployment </a:t>
            </a:r>
            <a:endParaRPr lang="en-IN" sz="2000" b="1" dirty="0"/>
          </a:p>
        </p:txBody>
      </p:sp>
    </p:spTree>
    <p:extLst>
      <p:ext uri="{BB962C8B-B14F-4D97-AF65-F5344CB8AC3E}">
        <p14:creationId xmlns:p14="http://schemas.microsoft.com/office/powerpoint/2010/main" val="4179711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28" y="2697839"/>
            <a:ext cx="7773338" cy="1596177"/>
          </a:xfrm>
        </p:spPr>
        <p:txBody>
          <a:bodyPr>
            <a:normAutofit/>
          </a:bodyPr>
          <a:lstStyle/>
          <a:p>
            <a:r>
              <a:rPr lang="en-IN" sz="6000" b="1" dirty="0">
                <a:solidFill>
                  <a:srgbClr val="C00000"/>
                </a:solidFill>
              </a:rPr>
              <a:t>         Thank you</a:t>
            </a:r>
          </a:p>
        </p:txBody>
      </p:sp>
      <p:pic>
        <p:nvPicPr>
          <p:cNvPr id="3" name="Google Shape;442;p70"/>
          <p:cNvPicPr preferRelativeResize="0"/>
          <p:nvPr/>
        </p:nvPicPr>
        <p:blipFill rotWithShape="1">
          <a:blip r:embed="rId2">
            <a:alphaModFix/>
          </a:blip>
          <a:srcRect/>
          <a:stretch/>
        </p:blipFill>
        <p:spPr>
          <a:xfrm>
            <a:off x="3201477" y="4482353"/>
            <a:ext cx="2640840" cy="1004047"/>
          </a:xfrm>
          <a:prstGeom prst="rect">
            <a:avLst/>
          </a:prstGeom>
          <a:noFill/>
          <a:ln>
            <a:noFill/>
          </a:ln>
        </p:spPr>
      </p:pic>
    </p:spTree>
    <p:extLst>
      <p:ext uri="{BB962C8B-B14F-4D97-AF65-F5344CB8AC3E}">
        <p14:creationId xmlns:p14="http://schemas.microsoft.com/office/powerpoint/2010/main" val="2993566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8"/>
          <p:cNvSpPr txBox="1"/>
          <p:nvPr/>
        </p:nvSpPr>
        <p:spPr>
          <a:xfrm>
            <a:off x="0" y="112649"/>
            <a:ext cx="350712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bg1"/>
                </a:solidFill>
                <a:latin typeface="Arial"/>
                <a:ea typeface="Arial"/>
                <a:cs typeface="Arial"/>
                <a:sym typeface="Arial"/>
              </a:rPr>
              <a:t>Business Problem:</a:t>
            </a:r>
            <a:endParaRPr sz="1400" b="0" i="0" u="none" strike="noStrike" cap="none" dirty="0">
              <a:solidFill>
                <a:schemeClr val="bg1"/>
              </a:solidFill>
              <a:latin typeface="Arial"/>
              <a:ea typeface="Arial"/>
              <a:cs typeface="Arial"/>
              <a:sym typeface="Arial"/>
            </a:endParaRPr>
          </a:p>
        </p:txBody>
      </p:sp>
      <p:sp>
        <p:nvSpPr>
          <p:cNvPr id="340" name="Google Shape;340;p58"/>
          <p:cNvSpPr txBox="1"/>
          <p:nvPr/>
        </p:nvSpPr>
        <p:spPr>
          <a:xfrm>
            <a:off x="-20236" y="3632940"/>
            <a:ext cx="8979000" cy="29234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Verdana"/>
              <a:ea typeface="Verdana"/>
              <a:cs typeface="Verdana"/>
              <a:sym typeface="Verdana"/>
            </a:endParaRPr>
          </a:p>
        </p:txBody>
      </p:sp>
      <p:sp>
        <p:nvSpPr>
          <p:cNvPr id="341" name="Google Shape;341;p58"/>
          <p:cNvSpPr txBox="1"/>
          <p:nvPr/>
        </p:nvSpPr>
        <p:spPr>
          <a:xfrm>
            <a:off x="0" y="1331725"/>
            <a:ext cx="2569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b="1" i="0" u="none" strike="noStrike" cap="none" dirty="0">
                <a:solidFill>
                  <a:schemeClr val="dk1"/>
                </a:solidFill>
                <a:latin typeface="Century Gothic"/>
                <a:ea typeface="Century Gothic"/>
                <a:cs typeface="Century Gothic"/>
                <a:sym typeface="Century Gothic"/>
              </a:rPr>
              <a:t>Objective:</a:t>
            </a:r>
            <a:endParaRPr sz="2400" b="0" i="0" u="none" strike="noStrike" cap="none" dirty="0">
              <a:solidFill>
                <a:srgbClr val="000000"/>
              </a:solidFill>
              <a:latin typeface="Arial"/>
              <a:ea typeface="Arial"/>
              <a:cs typeface="Arial"/>
              <a:sym typeface="Arial"/>
            </a:endParaRPr>
          </a:p>
        </p:txBody>
      </p:sp>
      <p:pic>
        <p:nvPicPr>
          <p:cNvPr id="342" name="Google Shape;342;p58"/>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3" name="Google Shape;343;p58"/>
          <p:cNvSpPr txBox="1"/>
          <p:nvPr/>
        </p:nvSpPr>
        <p:spPr>
          <a:xfrm>
            <a:off x="265479" y="635869"/>
            <a:ext cx="6985200" cy="864812"/>
          </a:xfrm>
          <a:prstGeom prst="rect">
            <a:avLst/>
          </a:prstGeom>
          <a:noFill/>
          <a:ln>
            <a:noFill/>
          </a:ln>
        </p:spPr>
        <p:txBody>
          <a:bodyPr spcFirstLastPara="1" wrap="square" lIns="91425" tIns="45700" rIns="91425" bIns="45700" anchor="t" anchorCtr="0">
            <a:spAutoFit/>
          </a:bodyPr>
          <a:lstStyle/>
          <a:p>
            <a:pPr lvl="0">
              <a:lnSpc>
                <a:spcPct val="115000"/>
              </a:lnSpc>
              <a:buClr>
                <a:schemeClr val="dk1"/>
              </a:buClr>
              <a:buSzPts val="1100"/>
            </a:pPr>
            <a:r>
              <a:rPr lang="en-US" sz="2800" dirty="0"/>
              <a:t>NLP - Text Summarization Model</a:t>
            </a:r>
            <a:endParaRPr sz="2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entury Gothic"/>
              <a:ea typeface="Century Gothic"/>
              <a:cs typeface="Century Gothic"/>
              <a:sym typeface="Century Gothic"/>
            </a:endParaRPr>
          </a:p>
        </p:txBody>
      </p:sp>
      <p:sp>
        <p:nvSpPr>
          <p:cNvPr id="2" name="TextBox 1">
            <a:extLst>
              <a:ext uri="{FF2B5EF4-FFF2-40B4-BE49-F238E27FC236}">
                <a16:creationId xmlns:a16="http://schemas.microsoft.com/office/drawing/2014/main" xmlns="" id="{10817B20-5068-4C15-865E-253D4A6ED1EB}"/>
              </a:ext>
            </a:extLst>
          </p:cNvPr>
          <p:cNvSpPr txBox="1"/>
          <p:nvPr/>
        </p:nvSpPr>
        <p:spPr>
          <a:xfrm>
            <a:off x="265479" y="1775604"/>
            <a:ext cx="8082108" cy="4524315"/>
          </a:xfrm>
          <a:prstGeom prst="rect">
            <a:avLst/>
          </a:prstGeom>
          <a:noFill/>
        </p:spPr>
        <p:txBody>
          <a:bodyPr wrap="square" rtlCol="0">
            <a:spAutoFit/>
          </a:bodyPr>
          <a:lstStyle/>
          <a:p>
            <a:pPr algn="just"/>
            <a:r>
              <a:rPr lang="en-US" sz="2400" dirty="0"/>
              <a:t>Text summarization is one of the most interesting problems in </a:t>
            </a:r>
            <a:r>
              <a:rPr lang="en-US" sz="2400" dirty="0" smtClean="0"/>
              <a:t>NLP. It’s </a:t>
            </a:r>
            <a:r>
              <a:rPr lang="en-US" sz="2400" dirty="0"/>
              <a:t>hard for us, as humans, to manually extract the summary of a large document of text. </a:t>
            </a:r>
            <a:endParaRPr lang="en-US" sz="2400" dirty="0" smtClean="0"/>
          </a:p>
          <a:p>
            <a:pPr algn="just"/>
            <a:r>
              <a:rPr lang="en-US" sz="2400" dirty="0" smtClean="0"/>
              <a:t>To </a:t>
            </a:r>
            <a:r>
              <a:rPr lang="en-US" sz="2400" dirty="0"/>
              <a:t>solve this problem, we use automatic text summarization. It’s a way of identifying meaningful information in a document and summarizing it while conserving the overall meaning. </a:t>
            </a:r>
            <a:endParaRPr lang="en-US" sz="2400" dirty="0" smtClean="0"/>
          </a:p>
          <a:p>
            <a:pPr algn="just"/>
            <a:endParaRPr lang="en-US" sz="2400" dirty="0"/>
          </a:p>
          <a:p>
            <a:pPr algn="just"/>
            <a:r>
              <a:rPr lang="en-US" sz="2400" dirty="0" smtClean="0"/>
              <a:t>The </a:t>
            </a:r>
            <a:r>
              <a:rPr lang="en-US" sz="2400" dirty="0"/>
              <a:t>purpose is to present a shorter version of the original text while preserving the semantics. Here, you can use different traditional and advanced methods to implement automatic text summarization, and then compare the results of each method to conclude which is the best to use for your corpus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59"/>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9" name="Google Shape;349;p59"/>
          <p:cNvSpPr txBox="1"/>
          <p:nvPr/>
        </p:nvSpPr>
        <p:spPr>
          <a:xfrm>
            <a:off x="1504709" y="511604"/>
            <a:ext cx="61345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bg1"/>
                </a:solidFill>
                <a:latin typeface="Arial"/>
                <a:ea typeface="Arial"/>
                <a:cs typeface="Arial"/>
                <a:sym typeface="Arial"/>
              </a:rPr>
              <a:t>Project Architecture / Project Flow</a:t>
            </a:r>
            <a:endParaRPr sz="1400" b="0" i="0" u="none" strike="noStrike" cap="none" dirty="0">
              <a:solidFill>
                <a:schemeClr val="bg1"/>
              </a:solidFill>
              <a:latin typeface="Arial"/>
              <a:ea typeface="Arial"/>
              <a:cs typeface="Arial"/>
              <a:sym typeface="Arial"/>
            </a:endParaRPr>
          </a:p>
        </p:txBody>
      </p:sp>
      <p:sp>
        <p:nvSpPr>
          <p:cNvPr id="2" name="Rectangle 1">
            <a:extLst>
              <a:ext uri="{FF2B5EF4-FFF2-40B4-BE49-F238E27FC236}">
                <a16:creationId xmlns:a16="http://schemas.microsoft.com/office/drawing/2014/main" xmlns="" id="{EDBDEB41-2E0A-4489-8268-803973AA3734}"/>
              </a:ext>
            </a:extLst>
          </p:cNvPr>
          <p:cNvSpPr/>
          <p:nvPr/>
        </p:nvSpPr>
        <p:spPr>
          <a:xfrm>
            <a:off x="3342074" y="1208543"/>
            <a:ext cx="1740309" cy="536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bg1"/>
                </a:solidFill>
                <a:effectLst>
                  <a:outerShdw blurRad="38100" dist="19050" dir="2700000" algn="tl" rotWithShape="0">
                    <a:schemeClr val="dk1">
                      <a:alpha val="40000"/>
                    </a:schemeClr>
                  </a:outerShdw>
                </a:effectLst>
              </a:rPr>
              <a:t>Business Problem</a:t>
            </a:r>
            <a:endParaRPr lang="en-IN" sz="1800" dirty="0">
              <a:solidFill>
                <a:schemeClr val="bg1"/>
              </a:solidFill>
            </a:endParaRPr>
          </a:p>
        </p:txBody>
      </p:sp>
      <p:sp>
        <p:nvSpPr>
          <p:cNvPr id="3" name="Arrow: Down 2">
            <a:extLst>
              <a:ext uri="{FF2B5EF4-FFF2-40B4-BE49-F238E27FC236}">
                <a16:creationId xmlns:a16="http://schemas.microsoft.com/office/drawing/2014/main" xmlns="" id="{B6FA0284-9E4C-416E-A0A6-349AFC8737DB}"/>
              </a:ext>
            </a:extLst>
          </p:cNvPr>
          <p:cNvSpPr/>
          <p:nvPr/>
        </p:nvSpPr>
        <p:spPr>
          <a:xfrm>
            <a:off x="3981170" y="1817337"/>
            <a:ext cx="346981" cy="3736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xmlns="" id="{4BCFFB2D-713F-4DF5-A699-436853572969}"/>
              </a:ext>
            </a:extLst>
          </p:cNvPr>
          <p:cNvSpPr/>
          <p:nvPr/>
        </p:nvSpPr>
        <p:spPr>
          <a:xfrm>
            <a:off x="3328749" y="2239190"/>
            <a:ext cx="1740309" cy="536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Meaningful</a:t>
            </a:r>
            <a:r>
              <a:rPr lang="en-US" dirty="0" smtClean="0"/>
              <a:t> Text Data </a:t>
            </a:r>
            <a:r>
              <a:rPr lang="en-US" dirty="0"/>
              <a:t>Collection</a:t>
            </a:r>
            <a:endParaRPr lang="en-IN" dirty="0"/>
          </a:p>
        </p:txBody>
      </p:sp>
      <p:sp>
        <p:nvSpPr>
          <p:cNvPr id="9" name="Arrow: Down 8">
            <a:extLst>
              <a:ext uri="{FF2B5EF4-FFF2-40B4-BE49-F238E27FC236}">
                <a16:creationId xmlns:a16="http://schemas.microsoft.com/office/drawing/2014/main" xmlns="" id="{8EDED434-EF44-411A-A9E3-8ECC0BAB55EF}"/>
              </a:ext>
            </a:extLst>
          </p:cNvPr>
          <p:cNvSpPr/>
          <p:nvPr/>
        </p:nvSpPr>
        <p:spPr>
          <a:xfrm>
            <a:off x="3981169" y="2819416"/>
            <a:ext cx="346981" cy="3736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xmlns="" id="{883CCA14-D16C-48B5-9161-941D9B7006F9}"/>
              </a:ext>
            </a:extLst>
          </p:cNvPr>
          <p:cNvSpPr/>
          <p:nvPr/>
        </p:nvSpPr>
        <p:spPr>
          <a:xfrm>
            <a:off x="2836736" y="3213906"/>
            <a:ext cx="2724332" cy="580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Text Data Cleaning </a:t>
            </a:r>
          </a:p>
          <a:p>
            <a:pPr algn="ctr"/>
            <a:r>
              <a:rPr lang="en-US" dirty="0" smtClean="0"/>
              <a:t>(</a:t>
            </a:r>
            <a:r>
              <a:rPr lang="en-IN" dirty="0" smtClean="0"/>
              <a:t>Pre-processing the data)</a:t>
            </a:r>
            <a:endParaRPr lang="en-IN" dirty="0"/>
          </a:p>
        </p:txBody>
      </p:sp>
      <p:sp>
        <p:nvSpPr>
          <p:cNvPr id="11" name="Arrow: Down 10">
            <a:extLst>
              <a:ext uri="{FF2B5EF4-FFF2-40B4-BE49-F238E27FC236}">
                <a16:creationId xmlns:a16="http://schemas.microsoft.com/office/drawing/2014/main" xmlns="" id="{180CED80-2A26-472A-8E32-4E3185D5EE6F}"/>
              </a:ext>
            </a:extLst>
          </p:cNvPr>
          <p:cNvSpPr/>
          <p:nvPr/>
        </p:nvSpPr>
        <p:spPr>
          <a:xfrm>
            <a:off x="3981170" y="3836082"/>
            <a:ext cx="346981" cy="377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BD7C3418-55EB-4C05-A828-DF52646084B6}"/>
              </a:ext>
            </a:extLst>
          </p:cNvPr>
          <p:cNvSpPr/>
          <p:nvPr/>
        </p:nvSpPr>
        <p:spPr>
          <a:xfrm>
            <a:off x="3328749" y="4287474"/>
            <a:ext cx="1740308" cy="5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EDA and Feature Selection</a:t>
            </a:r>
            <a:endParaRPr lang="en-IN" dirty="0"/>
          </a:p>
        </p:txBody>
      </p:sp>
      <p:sp>
        <p:nvSpPr>
          <p:cNvPr id="15" name="Arrow: Down 14">
            <a:extLst>
              <a:ext uri="{FF2B5EF4-FFF2-40B4-BE49-F238E27FC236}">
                <a16:creationId xmlns:a16="http://schemas.microsoft.com/office/drawing/2014/main" xmlns="" id="{FDF7CDCC-80C4-404D-9D02-D2EF7492B8C3}"/>
              </a:ext>
            </a:extLst>
          </p:cNvPr>
          <p:cNvSpPr/>
          <p:nvPr/>
        </p:nvSpPr>
        <p:spPr>
          <a:xfrm>
            <a:off x="3981169" y="4892134"/>
            <a:ext cx="346981" cy="3736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8DDC76E7-E8CE-4D53-9B8B-DE7EF65C0A05}"/>
              </a:ext>
            </a:extLst>
          </p:cNvPr>
          <p:cNvSpPr/>
          <p:nvPr/>
        </p:nvSpPr>
        <p:spPr>
          <a:xfrm>
            <a:off x="3328749" y="5349358"/>
            <a:ext cx="1740308" cy="53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Building and Testing</a:t>
            </a:r>
            <a:endParaRPr lang="en-IN" dirty="0"/>
          </a:p>
        </p:txBody>
      </p:sp>
      <p:sp>
        <p:nvSpPr>
          <p:cNvPr id="17" name="Arrow: Down 16">
            <a:extLst>
              <a:ext uri="{FF2B5EF4-FFF2-40B4-BE49-F238E27FC236}">
                <a16:creationId xmlns:a16="http://schemas.microsoft.com/office/drawing/2014/main" xmlns="" id="{F85282E7-D339-48FA-B3F5-01D4A28756A0}"/>
              </a:ext>
            </a:extLst>
          </p:cNvPr>
          <p:cNvSpPr/>
          <p:nvPr/>
        </p:nvSpPr>
        <p:spPr>
          <a:xfrm>
            <a:off x="3987506" y="5929227"/>
            <a:ext cx="346981" cy="3736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xmlns="" id="{CA376787-2B63-417A-92B2-92A01B02435C}"/>
              </a:ext>
            </a:extLst>
          </p:cNvPr>
          <p:cNvSpPr/>
          <p:nvPr/>
        </p:nvSpPr>
        <p:spPr>
          <a:xfrm>
            <a:off x="3328749" y="6346396"/>
            <a:ext cx="1740307" cy="373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Deployment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2" name="TextBox 1">
            <a:extLst>
              <a:ext uri="{FF2B5EF4-FFF2-40B4-BE49-F238E27FC236}">
                <a16:creationId xmlns:a16="http://schemas.microsoft.com/office/drawing/2014/main" xmlns="" id="{DEA4EA1D-D440-4B6A-8A83-226BA860051C}"/>
              </a:ext>
            </a:extLst>
          </p:cNvPr>
          <p:cNvSpPr txBox="1"/>
          <p:nvPr/>
        </p:nvSpPr>
        <p:spPr>
          <a:xfrm>
            <a:off x="324465" y="865239"/>
            <a:ext cx="2841612" cy="523220"/>
          </a:xfrm>
          <a:prstGeom prst="rect">
            <a:avLst/>
          </a:prstGeom>
          <a:noFill/>
        </p:spPr>
        <p:txBody>
          <a:bodyPr wrap="none" rtlCol="0">
            <a:spAutoFit/>
          </a:bodyPr>
          <a:lstStyle/>
          <a:p>
            <a:r>
              <a:rPr lang="en-US" sz="2800" b="1" dirty="0">
                <a:solidFill>
                  <a:schemeClr val="bg1"/>
                </a:solidFill>
              </a:rPr>
              <a:t>Data Set Details :-</a:t>
            </a:r>
            <a:endParaRPr lang="en-IN" sz="2800" b="1" dirty="0">
              <a:solidFill>
                <a:schemeClr val="bg1"/>
              </a:solidFill>
            </a:endParaRPr>
          </a:p>
        </p:txBody>
      </p:sp>
      <p:sp>
        <p:nvSpPr>
          <p:cNvPr id="3" name="TextBox 2">
            <a:extLst>
              <a:ext uri="{FF2B5EF4-FFF2-40B4-BE49-F238E27FC236}">
                <a16:creationId xmlns:a16="http://schemas.microsoft.com/office/drawing/2014/main" xmlns="" id="{B04832DE-7289-44C9-971A-BC97C78A49A1}"/>
              </a:ext>
            </a:extLst>
          </p:cNvPr>
          <p:cNvSpPr txBox="1"/>
          <p:nvPr/>
        </p:nvSpPr>
        <p:spPr>
          <a:xfrm>
            <a:off x="519390" y="1503467"/>
            <a:ext cx="7241341" cy="2800767"/>
          </a:xfrm>
          <a:prstGeom prst="rect">
            <a:avLst/>
          </a:prstGeom>
          <a:noFill/>
        </p:spPr>
        <p:txBody>
          <a:bodyPr wrap="none" rtlCol="0">
            <a:spAutoFit/>
          </a:bodyPr>
          <a:lstStyle/>
          <a:p>
            <a:endParaRPr lang="en-US" sz="1800" dirty="0" smtClean="0"/>
          </a:p>
          <a:p>
            <a:endParaRPr lang="en-US" dirty="0"/>
          </a:p>
          <a:p>
            <a:pPr marL="457200" indent="-457200">
              <a:buFontTx/>
              <a:buChar char="-"/>
            </a:pPr>
            <a:r>
              <a:rPr lang="en-US" sz="2800" dirty="0" smtClean="0"/>
              <a:t>The </a:t>
            </a:r>
            <a:r>
              <a:rPr lang="en-US" sz="2800" dirty="0"/>
              <a:t>data file contains </a:t>
            </a:r>
            <a:r>
              <a:rPr lang="en-US" sz="2800" dirty="0" smtClean="0"/>
              <a:t>around 41k </a:t>
            </a:r>
            <a:r>
              <a:rPr lang="en-IN" sz="2800" dirty="0" smtClean="0"/>
              <a:t>text words. </a:t>
            </a:r>
          </a:p>
          <a:p>
            <a:r>
              <a:rPr lang="en-IN" sz="2800" dirty="0"/>
              <a:t>	</a:t>
            </a:r>
            <a:r>
              <a:rPr lang="en-IN" sz="2800" dirty="0" smtClean="0"/>
              <a:t>(around 3k lines or 300 pages of text data)</a:t>
            </a:r>
          </a:p>
          <a:p>
            <a:endParaRPr lang="en-IN" sz="2800" dirty="0"/>
          </a:p>
          <a:p>
            <a:pPr marL="457200" indent="-457200">
              <a:buFontTx/>
              <a:buChar char="-"/>
            </a:pPr>
            <a:r>
              <a:rPr lang="en-IN" sz="2800" dirty="0" smtClean="0"/>
              <a:t>From a different domain of research papers </a:t>
            </a:r>
          </a:p>
          <a:p>
            <a:r>
              <a:rPr lang="en-IN" sz="2800" dirty="0"/>
              <a:t>	</a:t>
            </a:r>
            <a:r>
              <a:rPr lang="en-IN" sz="2800" dirty="0" smtClean="0"/>
              <a:t>for pre-processing the text data file.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361"/>
        <p:cNvGrpSpPr/>
        <p:nvPr/>
      </p:nvGrpSpPr>
      <p:grpSpPr>
        <a:xfrm>
          <a:off x="0" y="0"/>
          <a:ext cx="0" cy="0"/>
          <a:chOff x="0" y="0"/>
          <a:chExt cx="0" cy="0"/>
        </a:xfrm>
      </p:grpSpPr>
      <p:sp>
        <p:nvSpPr>
          <p:cNvPr id="362" name="Google Shape;362;p61"/>
          <p:cNvSpPr txBox="1"/>
          <p:nvPr/>
        </p:nvSpPr>
        <p:spPr>
          <a:xfrm>
            <a:off x="139808" y="503353"/>
            <a:ext cx="8503149" cy="8585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dirty="0">
                <a:solidFill>
                  <a:schemeClr val="bg1"/>
                </a:solidFill>
                <a:latin typeface="Arial"/>
                <a:ea typeface="Arial"/>
                <a:cs typeface="Arial"/>
                <a:sym typeface="Arial"/>
              </a:rPr>
              <a:t>Exploratory Data Analysis (EDA)</a:t>
            </a:r>
            <a:endParaRPr sz="1400" b="0" i="0" u="none" strike="noStrike" cap="none" dirty="0">
              <a:solidFill>
                <a:schemeClr val="bg1"/>
              </a:solidFill>
              <a:latin typeface="Arial"/>
              <a:ea typeface="Arial"/>
              <a:cs typeface="Arial"/>
              <a:sym typeface="Arial"/>
            </a:endParaRPr>
          </a:p>
        </p:txBody>
      </p:sp>
      <p:pic>
        <p:nvPicPr>
          <p:cNvPr id="364" name="Google Shape;364;p61"/>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TextBox 1">
            <a:extLst>
              <a:ext uri="{FF2B5EF4-FFF2-40B4-BE49-F238E27FC236}">
                <a16:creationId xmlns:a16="http://schemas.microsoft.com/office/drawing/2014/main" xmlns="" id="{E8E35A89-F737-41F3-AF80-0042354D2178}"/>
              </a:ext>
            </a:extLst>
          </p:cNvPr>
          <p:cNvSpPr txBox="1"/>
          <p:nvPr/>
        </p:nvSpPr>
        <p:spPr>
          <a:xfrm>
            <a:off x="139808" y="1796170"/>
            <a:ext cx="8357419" cy="2585323"/>
          </a:xfrm>
          <a:prstGeom prst="rect">
            <a:avLst/>
          </a:prstGeom>
          <a:noFill/>
        </p:spPr>
        <p:txBody>
          <a:bodyPr wrap="square" rtlCol="0">
            <a:spAutoFit/>
          </a:bodyPr>
          <a:lstStyle/>
          <a:p>
            <a:pPr marL="285750" indent="-285750">
              <a:buFont typeface="Arial" panose="020B0604020202020204" pitchFamily="34" charset="0"/>
              <a:buChar char="•"/>
            </a:pPr>
            <a:r>
              <a:rPr lang="en-US" sz="2400" dirty="0"/>
              <a:t>First load the </a:t>
            </a:r>
            <a:r>
              <a:rPr lang="en-US" sz="2400" dirty="0" smtClean="0"/>
              <a:t>text </a:t>
            </a:r>
            <a:r>
              <a:rPr lang="en-IN" sz="2400" dirty="0" smtClean="0"/>
              <a:t>contains</a:t>
            </a:r>
            <a:r>
              <a:rPr lang="en-US" sz="2400" dirty="0" smtClean="0"/>
              <a:t> data as a </a:t>
            </a:r>
            <a:r>
              <a:rPr lang="en-IN" sz="2400" dirty="0" smtClean="0"/>
              <a:t>input</a:t>
            </a:r>
            <a:endParaRPr lang="en-US" sz="2400" dirty="0"/>
          </a:p>
          <a:p>
            <a:pPr marL="285750" indent="-285750">
              <a:buFont typeface="Arial" panose="020B0604020202020204" pitchFamily="34" charset="0"/>
              <a:buChar char="•"/>
            </a:pPr>
            <a:r>
              <a:rPr lang="en-US" sz="2400" dirty="0"/>
              <a:t>We </a:t>
            </a:r>
            <a:r>
              <a:rPr lang="en-US" sz="2400" dirty="0" smtClean="0"/>
              <a:t>have 41k text </a:t>
            </a:r>
            <a:r>
              <a:rPr lang="en-IN" sz="2400" dirty="0" smtClean="0"/>
              <a:t>data. </a:t>
            </a:r>
            <a:endParaRPr lang="en-US" sz="2400" dirty="0"/>
          </a:p>
          <a:p>
            <a:pPr marL="285750" indent="-285750">
              <a:buFont typeface="Arial" panose="020B0604020202020204" pitchFamily="34" charset="0"/>
              <a:buChar char="•"/>
            </a:pPr>
            <a:r>
              <a:rPr lang="en-US" sz="2400" dirty="0"/>
              <a:t>We do data </a:t>
            </a:r>
            <a:r>
              <a:rPr lang="en-US" sz="2400" dirty="0" smtClean="0"/>
              <a:t>cleaning and </a:t>
            </a:r>
            <a:r>
              <a:rPr lang="en-US" sz="2400" dirty="0"/>
              <a:t>EDA </a:t>
            </a:r>
            <a:endParaRPr lang="en-US" sz="2400" dirty="0" smtClean="0"/>
          </a:p>
          <a:p>
            <a:r>
              <a:rPr lang="en-US" sz="2400" dirty="0"/>
              <a:t>	</a:t>
            </a:r>
            <a:r>
              <a:rPr lang="en-US" sz="2400" dirty="0" smtClean="0"/>
              <a:t>(Word Tokenization, </a:t>
            </a:r>
            <a:r>
              <a:rPr lang="en-US" sz="2400" dirty="0" err="1" smtClean="0"/>
              <a:t>Stopwrod</a:t>
            </a:r>
            <a:r>
              <a:rPr lang="en-US" sz="2400" dirty="0"/>
              <a:t>, lemmatize </a:t>
            </a:r>
            <a:r>
              <a:rPr lang="en-US" sz="2400" dirty="0" smtClean="0"/>
              <a:t>and more...)</a:t>
            </a:r>
            <a:endParaRPr lang="en-US" sz="2400" dirty="0"/>
          </a:p>
          <a:p>
            <a:pPr marL="285750" indent="-285750">
              <a:buFont typeface="Arial" panose="020B0604020202020204" pitchFamily="34" charset="0"/>
              <a:buChar char="•"/>
            </a:pPr>
            <a:r>
              <a:rPr lang="en-IN" sz="2400" dirty="0" smtClean="0"/>
              <a:t>We </a:t>
            </a:r>
            <a:r>
              <a:rPr lang="en-IN" sz="2400" dirty="0"/>
              <a:t>got final data set after </a:t>
            </a:r>
            <a:r>
              <a:rPr lang="en-IN" sz="2400" dirty="0" smtClean="0"/>
              <a:t>EDA contains 26k text data</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dirty="0"/>
          </a:p>
        </p:txBody>
      </p:sp>
      <p:sp>
        <p:nvSpPr>
          <p:cNvPr id="4" name="Rectangle 3"/>
          <p:cNvSpPr/>
          <p:nvPr/>
        </p:nvSpPr>
        <p:spPr>
          <a:xfrm>
            <a:off x="1266034" y="4236295"/>
            <a:ext cx="6104965" cy="1938992"/>
          </a:xfrm>
          <a:prstGeom prst="rect">
            <a:avLst/>
          </a:prstGeom>
        </p:spPr>
        <p:txBody>
          <a:bodyPr wrap="square">
            <a:spAutoFit/>
          </a:bodyPr>
          <a:lstStyle/>
          <a:p>
            <a:pPr algn="just"/>
            <a:r>
              <a:rPr lang="en-US" sz="2400" dirty="0" smtClean="0">
                <a:latin typeface="Helvetica Neue"/>
              </a:rPr>
              <a:t>- 41971 </a:t>
            </a:r>
            <a:r>
              <a:rPr lang="en-US" sz="2400" dirty="0">
                <a:latin typeface="Helvetica Neue"/>
              </a:rPr>
              <a:t>during the Manual Approach its reduce to 26136 </a:t>
            </a:r>
            <a:r>
              <a:rPr lang="en-US" sz="2400" dirty="0" smtClean="0">
                <a:latin typeface="Helvetica Neue"/>
              </a:rPr>
              <a:t>after Data </a:t>
            </a:r>
            <a:r>
              <a:rPr lang="en-IN" sz="2400" dirty="0" smtClean="0">
                <a:latin typeface="Helvetica Neue"/>
              </a:rPr>
              <a:t>cleaning &amp;</a:t>
            </a:r>
            <a:r>
              <a:rPr lang="en-US" sz="2400" dirty="0" smtClean="0">
                <a:latin typeface="Helvetica Neue"/>
              </a:rPr>
              <a:t> EDA</a:t>
            </a:r>
          </a:p>
          <a:p>
            <a:pPr algn="just"/>
            <a:endParaRPr lang="en-US" sz="2400" dirty="0" smtClean="0">
              <a:latin typeface="Helvetica Neue"/>
            </a:endParaRPr>
          </a:p>
          <a:p>
            <a:pPr algn="just"/>
            <a:r>
              <a:rPr lang="en-US" sz="2400" dirty="0" smtClean="0">
                <a:latin typeface="Helvetica Neue"/>
              </a:rPr>
              <a:t>- It </a:t>
            </a:r>
            <a:r>
              <a:rPr lang="en-US" sz="2400" dirty="0">
                <a:latin typeface="Helvetica Neue"/>
              </a:rPr>
              <a:t>is still has a big </a:t>
            </a:r>
            <a:r>
              <a:rPr lang="en-US" sz="2400" dirty="0" err="1">
                <a:latin typeface="Helvetica Neue"/>
              </a:rPr>
              <a:t>lenght</a:t>
            </a:r>
            <a:r>
              <a:rPr lang="en-US" sz="2400" dirty="0">
                <a:latin typeface="Helvetica Neue"/>
              </a:rPr>
              <a:t> now we going to do </a:t>
            </a:r>
            <a:r>
              <a:rPr lang="en-US" sz="2400" dirty="0" smtClean="0">
                <a:latin typeface="Helvetica Neue"/>
              </a:rPr>
              <a:t>model.</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pic>
        <p:nvPicPr>
          <p:cNvPr id="435" name="Google Shape;435;p69"/>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TextBox 1">
            <a:extLst>
              <a:ext uri="{FF2B5EF4-FFF2-40B4-BE49-F238E27FC236}">
                <a16:creationId xmlns:a16="http://schemas.microsoft.com/office/drawing/2014/main" xmlns="" id="{84790337-A83E-449D-8923-24BAC8A98CF7}"/>
              </a:ext>
            </a:extLst>
          </p:cNvPr>
          <p:cNvSpPr txBox="1"/>
          <p:nvPr/>
        </p:nvSpPr>
        <p:spPr>
          <a:xfrm>
            <a:off x="206189" y="329013"/>
            <a:ext cx="7422776" cy="523220"/>
          </a:xfrm>
          <a:prstGeom prst="rect">
            <a:avLst/>
          </a:prstGeom>
          <a:noFill/>
        </p:spPr>
        <p:txBody>
          <a:bodyPr wrap="square" rtlCol="0">
            <a:spAutoFit/>
          </a:bodyPr>
          <a:lstStyle/>
          <a:p>
            <a:r>
              <a:rPr lang="en-US" sz="2800" b="1" dirty="0">
                <a:solidFill>
                  <a:schemeClr val="bg1"/>
                </a:solidFill>
              </a:rPr>
              <a:t>Extractive Text </a:t>
            </a:r>
            <a:r>
              <a:rPr lang="en-US" sz="2800" b="1" dirty="0" smtClean="0">
                <a:solidFill>
                  <a:schemeClr val="bg1"/>
                </a:solidFill>
              </a:rPr>
              <a:t>Summarization - Model </a:t>
            </a:r>
            <a:r>
              <a:rPr lang="en-IN" sz="2800" b="1" dirty="0" smtClean="0">
                <a:solidFill>
                  <a:schemeClr val="bg1"/>
                </a:solidFill>
              </a:rPr>
              <a:t>Building </a:t>
            </a:r>
            <a:endParaRPr lang="en-IN" sz="2800" b="1" dirty="0">
              <a:solidFill>
                <a:schemeClr val="bg1"/>
              </a:solidFill>
            </a:endParaRPr>
          </a:p>
        </p:txBody>
      </p:sp>
      <p:sp>
        <p:nvSpPr>
          <p:cNvPr id="3" name="TextBox 2">
            <a:extLst>
              <a:ext uri="{FF2B5EF4-FFF2-40B4-BE49-F238E27FC236}">
                <a16:creationId xmlns:a16="http://schemas.microsoft.com/office/drawing/2014/main" xmlns="" id="{B952C805-0FD2-4390-ADFF-EDD91308B009}"/>
              </a:ext>
            </a:extLst>
          </p:cNvPr>
          <p:cNvSpPr txBox="1"/>
          <p:nvPr/>
        </p:nvSpPr>
        <p:spPr>
          <a:xfrm>
            <a:off x="580102" y="852233"/>
            <a:ext cx="7823039"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We build </a:t>
            </a:r>
            <a:r>
              <a:rPr lang="en-US" sz="2400" dirty="0" smtClean="0"/>
              <a:t>5 </a:t>
            </a:r>
            <a:r>
              <a:rPr lang="en-US" sz="2400" dirty="0"/>
              <a:t>different types of </a:t>
            </a:r>
            <a:r>
              <a:rPr lang="en-IN" sz="2400" dirty="0" smtClean="0"/>
              <a:t>summarization</a:t>
            </a:r>
            <a:r>
              <a:rPr lang="en-US" sz="2400" dirty="0" smtClean="0"/>
              <a:t> models</a:t>
            </a:r>
          </a:p>
          <a:p>
            <a:pPr marL="285750" indent="-285750">
              <a:buFont typeface="Arial" panose="020B0604020202020204" pitchFamily="34" charset="0"/>
              <a:buChar char="•"/>
            </a:pPr>
            <a:r>
              <a:rPr lang="en-IN" sz="2400" dirty="0" smtClean="0"/>
              <a:t>Model approach is based on Extractive Text Summarization </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3989217405"/>
              </p:ext>
            </p:extLst>
          </p:nvPr>
        </p:nvGraphicFramePr>
        <p:xfrm>
          <a:off x="914401" y="1683231"/>
          <a:ext cx="7488740" cy="5097299"/>
        </p:xfrm>
        <a:graphic>
          <a:graphicData uri="http://schemas.openxmlformats.org/drawingml/2006/table">
            <a:tbl>
              <a:tblPr firstRow="1" bandRow="1">
                <a:tableStyleId>{35758FB7-9AC5-4552-8A53-C91805E547FA}</a:tableStyleId>
              </a:tblPr>
              <a:tblGrid>
                <a:gridCol w="3227293"/>
                <a:gridCol w="4261447"/>
              </a:tblGrid>
              <a:tr h="738659">
                <a:tc gridSpan="2">
                  <a:txBody>
                    <a:bodyPr/>
                    <a:lstStyle/>
                    <a:p>
                      <a:pPr algn="ctr"/>
                      <a:r>
                        <a:rPr lang="en-US" sz="2800" b="1" dirty="0" smtClean="0">
                          <a:solidFill>
                            <a:schemeClr val="bg1"/>
                          </a:solidFill>
                        </a:rPr>
                        <a:t>Extractive Text Summarization </a:t>
                      </a:r>
                      <a:r>
                        <a:rPr lang="en-IN" sz="2800" b="1" dirty="0" smtClean="0">
                          <a:solidFill>
                            <a:schemeClr val="bg1"/>
                          </a:solidFill>
                        </a:rPr>
                        <a:t>Model </a:t>
                      </a:r>
                      <a:endParaRPr lang="en-IN" sz="2800" dirty="0"/>
                    </a:p>
                  </a:txBody>
                  <a:tcPr/>
                </a:tc>
                <a:tc hMerge="1">
                  <a:txBody>
                    <a:bodyPr/>
                    <a:lstStyle/>
                    <a:p>
                      <a:endParaRPr lang="en-IN"/>
                    </a:p>
                  </a:txBody>
                  <a:tcPr/>
                </a:tc>
              </a:tr>
              <a:tr h="554392">
                <a:tc>
                  <a:txBody>
                    <a:bodyPr/>
                    <a:lstStyle/>
                    <a:p>
                      <a:pPr algn="just"/>
                      <a:r>
                        <a:rPr lang="en-IN" sz="2800" dirty="0" smtClean="0"/>
                        <a:t>     1. </a:t>
                      </a:r>
                      <a:r>
                        <a:rPr lang="en-IN" sz="2800" dirty="0" err="1" smtClean="0"/>
                        <a:t>sumy</a:t>
                      </a:r>
                      <a:r>
                        <a:rPr lang="en-IN" sz="2800" dirty="0" smtClean="0"/>
                        <a:t> Text Rank</a:t>
                      </a:r>
                      <a:endParaRPr lang="en-IN" sz="2800" dirty="0"/>
                    </a:p>
                  </a:txBody>
                  <a:tcPr/>
                </a:tc>
                <a:tc>
                  <a:txBody>
                    <a:bodyPr/>
                    <a:lstStyle/>
                    <a:p>
                      <a:pPr marL="0" indent="0" algn="l">
                        <a:buFontTx/>
                        <a:buNone/>
                      </a:pPr>
                      <a:r>
                        <a:rPr lang="en-US" sz="1600" dirty="0" smtClean="0"/>
                        <a:t>- Sumy is a </a:t>
                      </a:r>
                      <a:r>
                        <a:rPr lang="en-US" sz="1600" dirty="0" err="1" smtClean="0"/>
                        <a:t>textrank</a:t>
                      </a:r>
                      <a:r>
                        <a:rPr lang="en-US" sz="1600" dirty="0" smtClean="0"/>
                        <a:t> based machine</a:t>
                      </a:r>
                      <a:r>
                        <a:rPr lang="en-US" sz="1600" baseline="0" dirty="0" smtClean="0"/>
                        <a:t> </a:t>
                      </a:r>
                      <a:r>
                        <a:rPr lang="en-US" sz="1600" dirty="0" smtClean="0"/>
                        <a:t>learning algorithm.</a:t>
                      </a:r>
                      <a:endParaRPr lang="en-IN" sz="1600" dirty="0"/>
                    </a:p>
                  </a:txBody>
                  <a:tcPr/>
                </a:tc>
              </a:tr>
              <a:tr h="1060002">
                <a:tc>
                  <a:txBody>
                    <a:bodyPr/>
                    <a:lstStyle/>
                    <a:p>
                      <a:pPr algn="just"/>
                      <a:r>
                        <a:rPr lang="en-IN" sz="2800" dirty="0" smtClean="0"/>
                        <a:t>     2. </a:t>
                      </a:r>
                      <a:r>
                        <a:rPr lang="en-IN" sz="2800" dirty="0" err="1" smtClean="0"/>
                        <a:t>Lex</a:t>
                      </a:r>
                      <a:r>
                        <a:rPr lang="en-IN" sz="2800" dirty="0" smtClean="0"/>
                        <a:t> Rank</a:t>
                      </a:r>
                      <a:endParaRPr lang="en-IN" sz="2800" dirty="0"/>
                    </a:p>
                  </a:txBody>
                  <a:tcPr/>
                </a:tc>
                <a:tc>
                  <a:txBody>
                    <a:bodyPr/>
                    <a:lstStyle/>
                    <a:p>
                      <a:pPr algn="l"/>
                      <a:r>
                        <a:rPr lang="en-US" sz="1600" b="0" i="0" kern="1200" dirty="0" smtClean="0">
                          <a:solidFill>
                            <a:schemeClr val="dk1"/>
                          </a:solidFill>
                          <a:effectLst/>
                          <a:latin typeface="+mn-lt"/>
                          <a:ea typeface="+mn-ea"/>
                          <a:cs typeface="+mn-cs"/>
                        </a:rPr>
                        <a:t>- This is an unsupervised machine learning based approach in which we use the </a:t>
                      </a:r>
                      <a:r>
                        <a:rPr lang="en-US" sz="1600" b="0" i="0" kern="1200" dirty="0" err="1" smtClean="0">
                          <a:solidFill>
                            <a:schemeClr val="dk1"/>
                          </a:solidFill>
                          <a:effectLst/>
                          <a:latin typeface="+mn-lt"/>
                          <a:ea typeface="+mn-ea"/>
                          <a:cs typeface="+mn-cs"/>
                        </a:rPr>
                        <a:t>textrank</a:t>
                      </a:r>
                      <a:r>
                        <a:rPr lang="en-US" sz="1600" b="0" i="0" kern="1200" dirty="0" smtClean="0">
                          <a:solidFill>
                            <a:schemeClr val="dk1"/>
                          </a:solidFill>
                          <a:effectLst/>
                          <a:latin typeface="+mn-lt"/>
                          <a:ea typeface="+mn-ea"/>
                          <a:cs typeface="+mn-cs"/>
                        </a:rPr>
                        <a:t> approach Using cosine similarity and vector based algorithms</a:t>
                      </a:r>
                      <a:endParaRPr lang="en-IN" sz="1600" dirty="0"/>
                    </a:p>
                  </a:txBody>
                  <a:tcPr/>
                </a:tc>
              </a:tr>
              <a:tr h="773131">
                <a:tc>
                  <a:txBody>
                    <a:bodyPr/>
                    <a:lstStyle/>
                    <a:p>
                      <a:pPr algn="just"/>
                      <a:r>
                        <a:rPr lang="en-IN" sz="2800" dirty="0" smtClean="0"/>
                        <a:t>     3. </a:t>
                      </a:r>
                      <a:r>
                        <a:rPr lang="en-IN" sz="2800" dirty="0" err="1" smtClean="0"/>
                        <a:t>Luhn</a:t>
                      </a:r>
                      <a:endParaRPr lang="en-IN" sz="2800" dirty="0"/>
                    </a:p>
                  </a:txBody>
                  <a:tcPr/>
                </a:tc>
                <a:tc>
                  <a:txBody>
                    <a:bodyPr/>
                    <a:lstStyle/>
                    <a:p>
                      <a:pPr algn="l"/>
                      <a:r>
                        <a:rPr lang="en-US" sz="1600" b="0" i="0" kern="1200" dirty="0" smtClean="0">
                          <a:solidFill>
                            <a:schemeClr val="dk1"/>
                          </a:solidFill>
                          <a:effectLst/>
                          <a:latin typeface="+mn-lt"/>
                          <a:ea typeface="+mn-ea"/>
                          <a:cs typeface="+mn-cs"/>
                        </a:rPr>
                        <a:t>- This approach is based on the frequency method; here we find TF-IDF (term frequency inverse document frequency).</a:t>
                      </a:r>
                      <a:endParaRPr lang="en-IN" sz="1600" dirty="0"/>
                    </a:p>
                  </a:txBody>
                  <a:tcPr/>
                </a:tc>
              </a:tr>
              <a:tr h="738659">
                <a:tc>
                  <a:txBody>
                    <a:bodyPr/>
                    <a:lstStyle/>
                    <a:p>
                      <a:pPr algn="just"/>
                      <a:r>
                        <a:rPr lang="en-IN" sz="2800" dirty="0" smtClean="0"/>
                        <a:t>     4. LSA</a:t>
                      </a:r>
                      <a:endParaRPr lang="en-IN" sz="2800" dirty="0"/>
                    </a:p>
                  </a:txBody>
                  <a:tcPr/>
                </a:tc>
                <a:tc>
                  <a:txBody>
                    <a:bodyPr/>
                    <a:lstStyle/>
                    <a:p>
                      <a:pPr algn="l"/>
                      <a:r>
                        <a:rPr lang="en-US" sz="1600" b="0" i="0" kern="1200" dirty="0" smtClean="0">
                          <a:solidFill>
                            <a:schemeClr val="dk1"/>
                          </a:solidFill>
                          <a:effectLst/>
                          <a:latin typeface="+mn-lt"/>
                          <a:ea typeface="+mn-ea"/>
                          <a:cs typeface="+mn-cs"/>
                        </a:rPr>
                        <a:t>- This is based on decomposing the data into low dimensional space.</a:t>
                      </a:r>
                      <a:r>
                        <a:rPr lang="en-US" sz="1600" b="0" i="0" kern="1200" baseline="0" dirty="0" smtClean="0">
                          <a:solidFill>
                            <a:schemeClr val="dk1"/>
                          </a:solidFill>
                          <a:effectLst/>
                          <a:latin typeface="+mn-lt"/>
                          <a:ea typeface="+mn-ea"/>
                          <a:cs typeface="+mn-cs"/>
                        </a:rPr>
                        <a:t> It</a:t>
                      </a:r>
                      <a:r>
                        <a:rPr lang="en-US" sz="1600" b="0" i="0" kern="1200" dirty="0" smtClean="0">
                          <a:solidFill>
                            <a:schemeClr val="dk1"/>
                          </a:solidFill>
                          <a:effectLst/>
                          <a:latin typeface="+mn-lt"/>
                          <a:ea typeface="+mn-ea"/>
                          <a:cs typeface="+mn-cs"/>
                        </a:rPr>
                        <a:t> has the ability to store the semantic of given text while summarizing.</a:t>
                      </a:r>
                      <a:endParaRPr lang="en-IN" sz="1600" dirty="0"/>
                    </a:p>
                  </a:txBody>
                  <a:tcPr/>
                </a:tc>
              </a:tr>
              <a:tr h="738659">
                <a:tc>
                  <a:txBody>
                    <a:bodyPr/>
                    <a:lstStyle/>
                    <a:p>
                      <a:pPr algn="just"/>
                      <a:r>
                        <a:rPr lang="en-IN" sz="2800" dirty="0" smtClean="0"/>
                        <a:t>     5. KL-SUM</a:t>
                      </a:r>
                      <a:endParaRPr lang="en-IN" sz="2800" dirty="0"/>
                    </a:p>
                  </a:txBody>
                  <a:tcPr/>
                </a:tc>
                <a:tc>
                  <a:txBody>
                    <a:bodyPr/>
                    <a:lstStyle/>
                    <a:p>
                      <a:pPr algn="l"/>
                      <a:r>
                        <a:rPr lang="en-US" sz="1600" b="0" i="0" kern="1200" dirty="0" smtClean="0">
                          <a:solidFill>
                            <a:schemeClr val="dk1"/>
                          </a:solidFill>
                          <a:effectLst/>
                          <a:latin typeface="+mn-lt"/>
                          <a:ea typeface="+mn-ea"/>
                          <a:cs typeface="+mn-cs"/>
                        </a:rPr>
                        <a:t>- It selects sentences based on similarity of word distribution as the original text.</a:t>
                      </a:r>
                      <a:r>
                        <a:rPr lang="en-US" sz="1600" b="0" i="0" kern="1200" baseline="0" dirty="0" smtClean="0">
                          <a:solidFill>
                            <a:schemeClr val="dk1"/>
                          </a:solidFill>
                          <a:effectLst/>
                          <a:latin typeface="+mn-lt"/>
                          <a:ea typeface="+mn-ea"/>
                          <a:cs typeface="+mn-cs"/>
                        </a:rPr>
                        <a:t> </a:t>
                      </a:r>
                      <a:r>
                        <a:rPr lang="en-US" sz="1600" b="0" i="0" kern="1200" dirty="0" smtClean="0">
                          <a:solidFill>
                            <a:schemeClr val="dk1"/>
                          </a:solidFill>
                          <a:effectLst/>
                          <a:latin typeface="+mn-lt"/>
                          <a:ea typeface="+mn-ea"/>
                          <a:cs typeface="+mn-cs"/>
                        </a:rPr>
                        <a:t>It uses greedy optimization approach and keeps adding sentences till the KL-divergence decreases.</a:t>
                      </a:r>
                      <a:endParaRPr lang="en-IN" sz="1600"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B434AF4-1932-40F8-85DF-BA35BADCED0F}"/>
              </a:ext>
            </a:extLst>
          </p:cNvPr>
          <p:cNvSpPr txBox="1"/>
          <p:nvPr/>
        </p:nvSpPr>
        <p:spPr>
          <a:xfrm>
            <a:off x="2891990" y="117768"/>
            <a:ext cx="3160344" cy="461665"/>
          </a:xfrm>
          <a:prstGeom prst="rect">
            <a:avLst/>
          </a:prstGeom>
          <a:noFill/>
        </p:spPr>
        <p:txBody>
          <a:bodyPr wrap="square" rtlCol="0">
            <a:spAutoFit/>
          </a:bodyPr>
          <a:lstStyle/>
          <a:p>
            <a:pPr marL="285750" indent="-285750" algn="ctr">
              <a:buFont typeface="Arial" panose="020B0604020202020204" pitchFamily="34" charset="0"/>
              <a:buChar char="•"/>
            </a:pPr>
            <a:r>
              <a:rPr lang="en-US" sz="2400" b="1" dirty="0">
                <a:solidFill>
                  <a:schemeClr val="bg1"/>
                </a:solidFill>
              </a:rPr>
              <a:t>Model Evaluation</a:t>
            </a:r>
            <a:endParaRPr lang="en-IN" sz="2400" b="1" dirty="0">
              <a:solidFill>
                <a:schemeClr val="bg1"/>
              </a:solidFill>
            </a:endParaRPr>
          </a:p>
        </p:txBody>
      </p:sp>
      <p:sp>
        <p:nvSpPr>
          <p:cNvPr id="7" name="TextBox 6">
            <a:extLst>
              <a:ext uri="{FF2B5EF4-FFF2-40B4-BE49-F238E27FC236}">
                <a16:creationId xmlns:a16="http://schemas.microsoft.com/office/drawing/2014/main" xmlns="" id="{5C94A04D-B7AE-49B0-91B1-993417F07633}"/>
              </a:ext>
            </a:extLst>
          </p:cNvPr>
          <p:cNvSpPr txBox="1"/>
          <p:nvPr/>
        </p:nvSpPr>
        <p:spPr>
          <a:xfrm>
            <a:off x="0" y="4535305"/>
            <a:ext cx="9144000" cy="2154436"/>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As you see ‘Sumy Text Rank’ and ‘</a:t>
            </a:r>
            <a:r>
              <a:rPr lang="en-US" b="1" dirty="0" err="1" smtClean="0"/>
              <a:t>Luhn</a:t>
            </a:r>
            <a:r>
              <a:rPr lang="en-US" b="1" dirty="0" smtClean="0"/>
              <a:t>’ are</a:t>
            </a:r>
            <a:r>
              <a:rPr lang="en-IN" b="1" dirty="0" smtClean="0"/>
              <a:t> </a:t>
            </a:r>
            <a:r>
              <a:rPr lang="en-IN" b="1" dirty="0"/>
              <a:t>giving us the highest </a:t>
            </a:r>
            <a:r>
              <a:rPr lang="en-IN" b="1" dirty="0" smtClean="0"/>
              <a:t>Rogue Score value but out of these only ‘</a:t>
            </a:r>
            <a:r>
              <a:rPr lang="en-IN" b="1" dirty="0" err="1" smtClean="0"/>
              <a:t>Luhn</a:t>
            </a:r>
            <a:r>
              <a:rPr lang="en-IN" b="1" dirty="0" smtClean="0"/>
              <a:t>’ giving us high Bleu Score value. But by considering the ratio on text summary length with the original test data, ‘</a:t>
            </a:r>
            <a:r>
              <a:rPr lang="en-IN" b="1" dirty="0" err="1" smtClean="0"/>
              <a:t>Lex</a:t>
            </a:r>
            <a:r>
              <a:rPr lang="en-IN" b="1" dirty="0" smtClean="0"/>
              <a:t> Rank’ and ‘LSA’ has the best approach to the summary.</a:t>
            </a:r>
            <a:endParaRPr lang="en-IN" b="1" dirty="0"/>
          </a:p>
          <a:p>
            <a:pPr marL="285750" indent="-285750">
              <a:buFont typeface="Arial" panose="020B0604020202020204" pitchFamily="34" charset="0"/>
              <a:buChar char="•"/>
            </a:pPr>
            <a:r>
              <a:rPr lang="en-IN" b="1" dirty="0"/>
              <a:t>So, </a:t>
            </a:r>
            <a:r>
              <a:rPr lang="en-IN" b="1" dirty="0" smtClean="0"/>
              <a:t>By considering all the parameters the best approach to get the summary of input text data is ‘</a:t>
            </a:r>
            <a:r>
              <a:rPr lang="en-IN" b="1" dirty="0" err="1" smtClean="0"/>
              <a:t>Luhn</a:t>
            </a:r>
            <a:r>
              <a:rPr lang="en-IN" b="1" dirty="0" smtClean="0"/>
              <a:t> Models’ as a best fit model over all the parameter for text summarization</a:t>
            </a:r>
            <a:r>
              <a:rPr lang="en-US" dirty="0" smtClean="0"/>
              <a:t>.</a:t>
            </a:r>
          </a:p>
          <a:p>
            <a:endParaRPr lang="en-US" sz="800" dirty="0" smtClean="0"/>
          </a:p>
          <a:p>
            <a:pPr marL="285750" indent="-285750">
              <a:buFont typeface="Arial" panose="020B0604020202020204" pitchFamily="34" charset="0"/>
              <a:buChar char="•"/>
            </a:pPr>
            <a:r>
              <a:rPr lang="en-IN" b="1" dirty="0" err="1" smtClean="0"/>
              <a:t>Finaly</a:t>
            </a:r>
            <a:r>
              <a:rPr lang="en-IN" b="1" dirty="0" smtClean="0"/>
              <a:t>, </a:t>
            </a:r>
            <a:r>
              <a:rPr lang="en-IN" b="1" dirty="0"/>
              <a:t>W</a:t>
            </a:r>
            <a:r>
              <a:rPr lang="en-IN" b="1" dirty="0" smtClean="0"/>
              <a:t>e choose </a:t>
            </a:r>
            <a:r>
              <a:rPr lang="en-IN" b="1" dirty="0"/>
              <a:t>‘</a:t>
            </a:r>
            <a:r>
              <a:rPr lang="en-IN" b="1" dirty="0" err="1"/>
              <a:t>Luhn</a:t>
            </a:r>
            <a:r>
              <a:rPr lang="en-IN" b="1" dirty="0"/>
              <a:t> Models’ </a:t>
            </a:r>
            <a:r>
              <a:rPr lang="en-IN" b="1" dirty="0" smtClean="0"/>
              <a:t>for deployment.</a:t>
            </a: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3405261901"/>
              </p:ext>
            </p:extLst>
          </p:nvPr>
        </p:nvGraphicFramePr>
        <p:xfrm>
          <a:off x="808669" y="579435"/>
          <a:ext cx="7707800" cy="3839082"/>
        </p:xfrm>
        <a:graphic>
          <a:graphicData uri="http://schemas.openxmlformats.org/drawingml/2006/table">
            <a:tbl>
              <a:tblPr firstRow="1" bandRow="1">
                <a:tableStyleId>{35758FB7-9AC5-4552-8A53-C91805E547FA}</a:tableStyleId>
              </a:tblPr>
              <a:tblGrid>
                <a:gridCol w="679472"/>
                <a:gridCol w="2008094"/>
                <a:gridCol w="1948107"/>
                <a:gridCol w="1279187"/>
                <a:gridCol w="1792940"/>
              </a:tblGrid>
              <a:tr h="533167">
                <a:tc gridSpan="5">
                  <a:txBody>
                    <a:bodyPr/>
                    <a:lstStyle/>
                    <a:p>
                      <a:pPr algn="ctr"/>
                      <a:r>
                        <a:rPr lang="en-US" sz="2800" b="1" dirty="0" smtClean="0">
                          <a:solidFill>
                            <a:schemeClr val="bg1"/>
                          </a:solidFill>
                        </a:rPr>
                        <a:t>Extractive Text Summarization </a:t>
                      </a:r>
                      <a:r>
                        <a:rPr lang="en-IN" sz="2800" b="1" dirty="0" smtClean="0">
                          <a:solidFill>
                            <a:schemeClr val="bg1"/>
                          </a:solidFill>
                        </a:rPr>
                        <a:t>Model </a:t>
                      </a:r>
                      <a:endParaRPr lang="en-IN" sz="2800" dirty="0"/>
                    </a:p>
                  </a:txBody>
                  <a:tcPr/>
                </a:tc>
                <a:tc hMerge="1">
                  <a:txBody>
                    <a:bodyPr/>
                    <a:lstStyle/>
                    <a:p>
                      <a:pPr algn="ctr"/>
                      <a:endParaRPr lang="en-IN" sz="2800" dirty="0"/>
                    </a:p>
                  </a:txBody>
                  <a:tcPr/>
                </a:tc>
                <a:tc hMerge="1">
                  <a:txBody>
                    <a:bodyPr/>
                    <a:lstStyle/>
                    <a:p>
                      <a:endParaRPr lang="en-IN"/>
                    </a:p>
                  </a:txBody>
                  <a:tcPr/>
                </a:tc>
                <a:tc hMerge="1">
                  <a:txBody>
                    <a:bodyPr/>
                    <a:lstStyle/>
                    <a:p>
                      <a:endParaRPr lang="en-IN"/>
                    </a:p>
                  </a:txBody>
                  <a:tcPr/>
                </a:tc>
                <a:tc hMerge="1">
                  <a:txBody>
                    <a:bodyPr/>
                    <a:lstStyle/>
                    <a:p>
                      <a:pPr algn="ctr"/>
                      <a:endParaRPr lang="en-IN" sz="2800" dirty="0"/>
                    </a:p>
                  </a:txBody>
                  <a:tcPr/>
                </a:tc>
              </a:tr>
              <a:tr h="569443">
                <a:tc>
                  <a:txBody>
                    <a:bodyPr/>
                    <a:lstStyle/>
                    <a:p>
                      <a:pPr algn="ctr"/>
                      <a:endParaRPr lang="en-IN" sz="1800" b="1" dirty="0"/>
                    </a:p>
                  </a:txBody>
                  <a:tcPr/>
                </a:tc>
                <a:tc>
                  <a:txBody>
                    <a:bodyPr/>
                    <a:lstStyle/>
                    <a:p>
                      <a:pPr algn="ctr"/>
                      <a:r>
                        <a:rPr lang="en-IN" sz="1800" b="1" dirty="0" smtClean="0"/>
                        <a:t>Models</a:t>
                      </a:r>
                      <a:endParaRPr lang="en-IN" sz="1800" b="1" dirty="0"/>
                    </a:p>
                  </a:txBody>
                  <a:tcPr/>
                </a:tc>
                <a:tc>
                  <a:txBody>
                    <a:bodyPr/>
                    <a:lstStyle/>
                    <a:p>
                      <a:pPr algn="ctr"/>
                      <a:r>
                        <a:rPr lang="en-IN" sz="1800" b="1" dirty="0" smtClean="0"/>
                        <a:t>Bleu</a:t>
                      </a:r>
                      <a:r>
                        <a:rPr lang="en-IN" sz="1800" b="1" baseline="0" dirty="0" smtClean="0"/>
                        <a:t> </a:t>
                      </a:r>
                      <a:r>
                        <a:rPr lang="en-IN" sz="1800" b="1" dirty="0" smtClean="0"/>
                        <a:t>Score</a:t>
                      </a:r>
                      <a:endParaRPr lang="en-IN" sz="1800" b="1" dirty="0"/>
                    </a:p>
                  </a:txBody>
                  <a:tcPr/>
                </a:tc>
                <a:tc>
                  <a:txBody>
                    <a:bodyPr/>
                    <a:lstStyle/>
                    <a:p>
                      <a:pPr algn="ctr"/>
                      <a:r>
                        <a:rPr lang="en-IN" sz="1800" b="1" dirty="0" smtClean="0"/>
                        <a:t>Rogue</a:t>
                      </a:r>
                      <a:r>
                        <a:rPr lang="en-IN" sz="1800" b="1" baseline="0" dirty="0" smtClean="0"/>
                        <a:t> </a:t>
                      </a:r>
                      <a:r>
                        <a:rPr lang="en-IN" sz="1800" b="1" dirty="0" smtClean="0"/>
                        <a:t>Score</a:t>
                      </a:r>
                      <a:endParaRPr lang="en-IN" sz="1800" b="1" dirty="0"/>
                    </a:p>
                  </a:txBody>
                  <a:tcPr/>
                </a:tc>
                <a:tc>
                  <a:txBody>
                    <a:bodyPr/>
                    <a:lstStyle/>
                    <a:p>
                      <a:pPr algn="ctr"/>
                      <a:r>
                        <a:rPr lang="en-IN" sz="1800" b="1" dirty="0" smtClean="0"/>
                        <a:t>Len of text summary of</a:t>
                      </a:r>
                      <a:r>
                        <a:rPr lang="en-IN" sz="1800" b="1" baseline="0" dirty="0" smtClean="0"/>
                        <a:t> 41k</a:t>
                      </a:r>
                      <a:endParaRPr lang="en-IN" sz="1800" b="1" dirty="0"/>
                    </a:p>
                  </a:txBody>
                  <a:tcPr/>
                </a:tc>
              </a:tr>
              <a:tr h="533167">
                <a:tc>
                  <a:txBody>
                    <a:bodyPr/>
                    <a:lstStyle/>
                    <a:p>
                      <a:pPr algn="l"/>
                      <a:r>
                        <a:rPr lang="en-IN" sz="2800" b="1" dirty="0" smtClean="0"/>
                        <a:t>3</a:t>
                      </a:r>
                      <a:endParaRPr lang="en-IN" sz="2800" b="1" dirty="0"/>
                    </a:p>
                  </a:txBody>
                  <a:tcPr/>
                </a:tc>
                <a:tc>
                  <a:txBody>
                    <a:bodyPr/>
                    <a:lstStyle/>
                    <a:p>
                      <a:pPr algn="l"/>
                      <a:r>
                        <a:rPr lang="en-IN" sz="2000" b="1" dirty="0" smtClean="0"/>
                        <a:t>Sumy Text Rank</a:t>
                      </a:r>
                      <a:endParaRPr lang="en-IN" sz="2000" b="1" dirty="0"/>
                    </a:p>
                  </a:txBody>
                  <a:tcPr/>
                </a:tc>
                <a:tc>
                  <a:txBody>
                    <a:bodyPr/>
                    <a:lstStyle/>
                    <a:p>
                      <a:pPr algn="ctr"/>
                      <a:r>
                        <a:rPr lang="en-IN" sz="2000" dirty="0" smtClean="0"/>
                        <a:t>3.444903e-232</a:t>
                      </a:r>
                      <a:endParaRPr lang="en-IN" sz="2000" dirty="0"/>
                    </a:p>
                  </a:txBody>
                  <a:tcPr/>
                </a:tc>
                <a:tc>
                  <a:txBody>
                    <a:bodyPr/>
                    <a:lstStyle/>
                    <a:p>
                      <a:pPr algn="ctr"/>
                      <a:r>
                        <a:rPr lang="en-IN" sz="2000" dirty="0" smtClean="0"/>
                        <a:t>90.2</a:t>
                      </a:r>
                      <a:endParaRPr lang="en-IN" sz="2000" dirty="0"/>
                    </a:p>
                  </a:txBody>
                  <a:tcPr/>
                </a:tc>
                <a:tc>
                  <a:txBody>
                    <a:bodyPr/>
                    <a:lstStyle/>
                    <a:p>
                      <a:pPr algn="ctr"/>
                      <a:r>
                        <a:rPr lang="en-IN" sz="2000" dirty="0" smtClean="0"/>
                        <a:t>36764</a:t>
                      </a:r>
                      <a:endParaRPr lang="en-IN" sz="2000" dirty="0"/>
                    </a:p>
                  </a:txBody>
                  <a:tcPr/>
                </a:tc>
              </a:tr>
              <a:tr h="533167">
                <a:tc>
                  <a:txBody>
                    <a:bodyPr/>
                    <a:lstStyle/>
                    <a:p>
                      <a:pPr algn="l"/>
                      <a:r>
                        <a:rPr lang="en-IN" sz="2800" b="1" dirty="0" smtClean="0"/>
                        <a:t>1</a:t>
                      </a:r>
                      <a:endParaRPr lang="en-IN" sz="2800" b="1" dirty="0"/>
                    </a:p>
                  </a:txBody>
                  <a:tcPr/>
                </a:tc>
                <a:tc>
                  <a:txBody>
                    <a:bodyPr/>
                    <a:lstStyle/>
                    <a:p>
                      <a:pPr algn="l"/>
                      <a:r>
                        <a:rPr lang="en-IN" sz="2000" b="1" dirty="0" err="1" smtClean="0"/>
                        <a:t>Lex</a:t>
                      </a:r>
                      <a:r>
                        <a:rPr lang="en-IN" sz="2000" b="1" dirty="0" smtClean="0"/>
                        <a:t> Rank</a:t>
                      </a:r>
                      <a:endParaRPr lang="en-IN" sz="2000" b="1" dirty="0"/>
                    </a:p>
                  </a:txBody>
                  <a:tcPr/>
                </a:tc>
                <a:tc>
                  <a:txBody>
                    <a:bodyPr/>
                    <a:lstStyle/>
                    <a:p>
                      <a:pPr algn="ctr"/>
                      <a:r>
                        <a:rPr lang="en-IN" sz="2000" dirty="0" smtClean="0"/>
                        <a:t>5.471622e-232</a:t>
                      </a:r>
                      <a:endParaRPr lang="en-IN" sz="2000" dirty="0"/>
                    </a:p>
                  </a:txBody>
                  <a:tcPr/>
                </a:tc>
                <a:tc>
                  <a:txBody>
                    <a:bodyPr/>
                    <a:lstStyle/>
                    <a:p>
                      <a:pPr algn="ctr"/>
                      <a:r>
                        <a:rPr lang="en-IN" sz="2000" dirty="0" smtClean="0"/>
                        <a:t>18.2</a:t>
                      </a:r>
                      <a:endParaRPr lang="en-IN" sz="2000" dirty="0"/>
                    </a:p>
                  </a:txBody>
                  <a:tcPr/>
                </a:tc>
                <a:tc>
                  <a:txBody>
                    <a:bodyPr/>
                    <a:lstStyle/>
                    <a:p>
                      <a:pPr algn="ctr"/>
                      <a:r>
                        <a:rPr lang="en-IN" sz="2000" dirty="0" smtClean="0"/>
                        <a:t>5162</a:t>
                      </a:r>
                      <a:endParaRPr lang="en-IN" sz="2000" dirty="0"/>
                    </a:p>
                  </a:txBody>
                  <a:tcPr/>
                </a:tc>
              </a:tr>
              <a:tr h="533167">
                <a:tc>
                  <a:txBody>
                    <a:bodyPr/>
                    <a:lstStyle/>
                    <a:p>
                      <a:pPr algn="l"/>
                      <a:r>
                        <a:rPr lang="en-IN" sz="2800" b="1" dirty="0" smtClean="0"/>
                        <a:t>0</a:t>
                      </a:r>
                      <a:endParaRPr lang="en-IN" sz="2800" b="1" dirty="0"/>
                    </a:p>
                  </a:txBody>
                  <a:tcPr/>
                </a:tc>
                <a:tc>
                  <a:txBody>
                    <a:bodyPr/>
                    <a:lstStyle/>
                    <a:p>
                      <a:pPr algn="l"/>
                      <a:r>
                        <a:rPr lang="en-IN" sz="2000" b="1" dirty="0" err="1" smtClean="0"/>
                        <a:t>Luhn</a:t>
                      </a:r>
                      <a:endParaRPr lang="en-IN" sz="2000" b="1" dirty="0"/>
                    </a:p>
                  </a:txBody>
                  <a:tcPr/>
                </a:tc>
                <a:tc>
                  <a:txBody>
                    <a:bodyPr/>
                    <a:lstStyle/>
                    <a:p>
                      <a:pPr algn="ctr"/>
                      <a:r>
                        <a:rPr lang="en-IN" sz="2000" dirty="0" smtClean="0"/>
                        <a:t>4.512535e-232</a:t>
                      </a:r>
                      <a:endParaRPr lang="en-IN" sz="2000" dirty="0"/>
                    </a:p>
                  </a:txBody>
                  <a:tcPr/>
                </a:tc>
                <a:tc>
                  <a:txBody>
                    <a:bodyPr/>
                    <a:lstStyle/>
                    <a:p>
                      <a:pPr algn="ctr"/>
                      <a:r>
                        <a:rPr lang="en-IN" sz="2000" dirty="0" smtClean="0"/>
                        <a:t>35.2</a:t>
                      </a:r>
                      <a:endParaRPr lang="en-IN" sz="2000" dirty="0"/>
                    </a:p>
                  </a:txBody>
                  <a:tcPr/>
                </a:tc>
                <a:tc>
                  <a:txBody>
                    <a:bodyPr/>
                    <a:lstStyle/>
                    <a:p>
                      <a:pPr algn="ctr"/>
                      <a:r>
                        <a:rPr lang="en-IN" sz="2000" dirty="0" smtClean="0"/>
                        <a:t>10627</a:t>
                      </a:r>
                      <a:endParaRPr lang="en-IN" sz="2000" dirty="0"/>
                    </a:p>
                  </a:txBody>
                  <a:tcPr/>
                </a:tc>
              </a:tr>
              <a:tr h="533167">
                <a:tc>
                  <a:txBody>
                    <a:bodyPr/>
                    <a:lstStyle/>
                    <a:p>
                      <a:pPr algn="l"/>
                      <a:r>
                        <a:rPr lang="en-IN" sz="2800" b="1" dirty="0" smtClean="0"/>
                        <a:t>2</a:t>
                      </a:r>
                      <a:endParaRPr lang="en-IN" sz="2800" b="1" dirty="0"/>
                    </a:p>
                  </a:txBody>
                  <a:tcPr/>
                </a:tc>
                <a:tc>
                  <a:txBody>
                    <a:bodyPr/>
                    <a:lstStyle/>
                    <a:p>
                      <a:pPr algn="l"/>
                      <a:r>
                        <a:rPr lang="en-IN" sz="2000" b="1" dirty="0" smtClean="0"/>
                        <a:t>LSA</a:t>
                      </a:r>
                      <a:endParaRPr lang="en-IN" sz="2000" b="1" dirty="0"/>
                    </a:p>
                  </a:txBody>
                  <a:tcPr/>
                </a:tc>
                <a:tc>
                  <a:txBody>
                    <a:bodyPr/>
                    <a:lstStyle/>
                    <a:p>
                      <a:pPr algn="ctr"/>
                      <a:r>
                        <a:rPr lang="en-IN" sz="2000" dirty="0" smtClean="0"/>
                        <a:t>5.471622e-232</a:t>
                      </a:r>
                      <a:endParaRPr lang="en-IN" sz="2000" dirty="0"/>
                    </a:p>
                  </a:txBody>
                  <a:tcPr/>
                </a:tc>
                <a:tc>
                  <a:txBody>
                    <a:bodyPr/>
                    <a:lstStyle/>
                    <a:p>
                      <a:pPr algn="ctr"/>
                      <a:r>
                        <a:rPr lang="en-IN" sz="2000" dirty="0" smtClean="0"/>
                        <a:t>18.2</a:t>
                      </a:r>
                      <a:endParaRPr lang="en-IN" sz="2000" dirty="0"/>
                    </a:p>
                  </a:txBody>
                  <a:tcPr/>
                </a:tc>
                <a:tc>
                  <a:txBody>
                    <a:bodyPr/>
                    <a:lstStyle/>
                    <a:p>
                      <a:pPr algn="ctr"/>
                      <a:r>
                        <a:rPr lang="en-IN" sz="2000" dirty="0" smtClean="0"/>
                        <a:t>5162</a:t>
                      </a:r>
                      <a:endParaRPr lang="en-IN" sz="2000" dirty="0"/>
                    </a:p>
                  </a:txBody>
                  <a:tcPr/>
                </a:tc>
              </a:tr>
              <a:tr h="533167">
                <a:tc>
                  <a:txBody>
                    <a:bodyPr/>
                    <a:lstStyle/>
                    <a:p>
                      <a:pPr algn="l"/>
                      <a:r>
                        <a:rPr lang="en-IN" sz="2800" b="1" dirty="0" smtClean="0"/>
                        <a:t>4</a:t>
                      </a:r>
                      <a:endParaRPr lang="en-IN" sz="2800" b="1" dirty="0"/>
                    </a:p>
                  </a:txBody>
                  <a:tcPr/>
                </a:tc>
                <a:tc>
                  <a:txBody>
                    <a:bodyPr/>
                    <a:lstStyle/>
                    <a:p>
                      <a:pPr algn="l"/>
                      <a:r>
                        <a:rPr lang="en-IN" sz="2000" b="1" dirty="0" smtClean="0"/>
                        <a:t>KL-SUM</a:t>
                      </a:r>
                      <a:endParaRPr lang="en-IN" sz="2000" b="1" dirty="0"/>
                    </a:p>
                  </a:txBody>
                  <a:tcPr/>
                </a:tc>
                <a:tc>
                  <a:txBody>
                    <a:bodyPr/>
                    <a:lstStyle/>
                    <a:p>
                      <a:pPr algn="ctr"/>
                      <a:r>
                        <a:rPr lang="en-IN" sz="2000" dirty="0" smtClean="0"/>
                        <a:t>1.513399e-231</a:t>
                      </a:r>
                      <a:endParaRPr lang="en-IN" sz="2000" dirty="0"/>
                    </a:p>
                  </a:txBody>
                  <a:tcPr/>
                </a:tc>
                <a:tc>
                  <a:txBody>
                    <a:bodyPr/>
                    <a:lstStyle/>
                    <a:p>
                      <a:pPr algn="ctr"/>
                      <a:r>
                        <a:rPr lang="en-IN" sz="2000" dirty="0" smtClean="0"/>
                        <a:t>18.2</a:t>
                      </a:r>
                      <a:endParaRPr lang="en-IN" sz="2000" dirty="0"/>
                    </a:p>
                  </a:txBody>
                  <a:tcPr/>
                </a:tc>
                <a:tc>
                  <a:txBody>
                    <a:bodyPr/>
                    <a:lstStyle/>
                    <a:p>
                      <a:pPr algn="ctr"/>
                      <a:r>
                        <a:rPr lang="en-IN" sz="2000" dirty="0" smtClean="0"/>
                        <a:t>42</a:t>
                      </a:r>
                      <a:endParaRPr lang="en-IN" sz="2000" dirty="0"/>
                    </a:p>
                  </a:txBody>
                  <a:tcPr/>
                </a:tc>
              </a:tr>
            </a:tbl>
          </a:graphicData>
        </a:graphic>
      </p:graphicFrame>
    </p:spTree>
    <p:extLst>
      <p:ext uri="{BB962C8B-B14F-4D97-AF65-F5344CB8AC3E}">
        <p14:creationId xmlns:p14="http://schemas.microsoft.com/office/powerpoint/2010/main" val="3199079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pic>
        <p:nvPicPr>
          <p:cNvPr id="442" name="Google Shape;442;p70"/>
          <p:cNvPicPr preferRelativeResize="0"/>
          <p:nvPr/>
        </p:nvPicPr>
        <p:blipFill rotWithShape="1">
          <a:blip r:embed="rId3">
            <a:alphaModFix/>
          </a:blip>
          <a:srcRect/>
          <a:stretch/>
        </p:blipFill>
        <p:spPr>
          <a:xfrm>
            <a:off x="7771754" y="64387"/>
            <a:ext cx="1187051" cy="411359"/>
          </a:xfrm>
          <a:prstGeom prst="rect">
            <a:avLst/>
          </a:prstGeom>
          <a:noFill/>
          <a:ln>
            <a:noFill/>
          </a:ln>
        </p:spPr>
      </p:pic>
      <p:sp>
        <p:nvSpPr>
          <p:cNvPr id="4" name="TextBox 3">
            <a:extLst>
              <a:ext uri="{FF2B5EF4-FFF2-40B4-BE49-F238E27FC236}">
                <a16:creationId xmlns:a16="http://schemas.microsoft.com/office/drawing/2014/main" xmlns="" id="{84790337-A83E-449D-8923-24BAC8A98CF7}"/>
              </a:ext>
            </a:extLst>
          </p:cNvPr>
          <p:cNvSpPr txBox="1"/>
          <p:nvPr/>
        </p:nvSpPr>
        <p:spPr>
          <a:xfrm>
            <a:off x="206189" y="329013"/>
            <a:ext cx="7422776" cy="523220"/>
          </a:xfrm>
          <a:prstGeom prst="rect">
            <a:avLst/>
          </a:prstGeom>
          <a:noFill/>
        </p:spPr>
        <p:txBody>
          <a:bodyPr wrap="square" rtlCol="0">
            <a:spAutoFit/>
          </a:bodyPr>
          <a:lstStyle/>
          <a:p>
            <a:r>
              <a:rPr lang="en-IN" sz="2800" b="1" dirty="0" smtClean="0">
                <a:solidFill>
                  <a:schemeClr val="bg1"/>
                </a:solidFill>
              </a:rPr>
              <a:t>Deployment</a:t>
            </a:r>
            <a:endParaRPr lang="en-IN" sz="2800" b="1" dirty="0">
              <a:solidFill>
                <a:schemeClr val="bg1"/>
              </a:solidFill>
            </a:endParaRPr>
          </a:p>
        </p:txBody>
      </p:sp>
      <p:sp>
        <p:nvSpPr>
          <p:cNvPr id="6" name="TextBox 5"/>
          <p:cNvSpPr txBox="1"/>
          <p:nvPr/>
        </p:nvSpPr>
        <p:spPr>
          <a:xfrm>
            <a:off x="206190" y="847357"/>
            <a:ext cx="8633010" cy="400110"/>
          </a:xfrm>
          <a:prstGeom prst="rect">
            <a:avLst/>
          </a:prstGeom>
          <a:noFill/>
        </p:spPr>
        <p:txBody>
          <a:bodyPr wrap="square" rtlCol="0">
            <a:spAutoFit/>
          </a:bodyPr>
          <a:lstStyle/>
          <a:p>
            <a:pPr algn="ctr"/>
            <a:r>
              <a:rPr lang="en-IN" sz="2000" b="1" dirty="0" smtClean="0"/>
              <a:t>D</a:t>
            </a:r>
            <a:r>
              <a:rPr lang="en-IN" sz="2000" b="1" dirty="0" smtClean="0"/>
              <a:t>eployment Front View</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76" y="1370577"/>
            <a:ext cx="8919883" cy="5048151"/>
          </a:xfrm>
          <a:prstGeom prst="rect">
            <a:avLst/>
          </a:prstGeom>
        </p:spPr>
      </p:pic>
    </p:spTree>
    <p:extLst>
      <p:ext uri="{BB962C8B-B14F-4D97-AF65-F5344CB8AC3E}">
        <p14:creationId xmlns:p14="http://schemas.microsoft.com/office/powerpoint/2010/main" val="788632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pic>
        <p:nvPicPr>
          <p:cNvPr id="442" name="Google Shape;442;p70"/>
          <p:cNvPicPr preferRelativeResize="0"/>
          <p:nvPr/>
        </p:nvPicPr>
        <p:blipFill rotWithShape="1">
          <a:blip r:embed="rId3">
            <a:alphaModFix/>
          </a:blip>
          <a:srcRect/>
          <a:stretch/>
        </p:blipFill>
        <p:spPr>
          <a:xfrm>
            <a:off x="7771754" y="64387"/>
            <a:ext cx="1187051" cy="411359"/>
          </a:xfrm>
          <a:prstGeom prst="rect">
            <a:avLst/>
          </a:prstGeom>
          <a:noFill/>
          <a:ln>
            <a:noFill/>
          </a:ln>
        </p:spPr>
      </p:pic>
      <p:sp>
        <p:nvSpPr>
          <p:cNvPr id="4" name="TextBox 3">
            <a:extLst>
              <a:ext uri="{FF2B5EF4-FFF2-40B4-BE49-F238E27FC236}">
                <a16:creationId xmlns:a16="http://schemas.microsoft.com/office/drawing/2014/main" xmlns="" id="{84790337-A83E-449D-8923-24BAC8A98CF7}"/>
              </a:ext>
            </a:extLst>
          </p:cNvPr>
          <p:cNvSpPr txBox="1"/>
          <p:nvPr/>
        </p:nvSpPr>
        <p:spPr>
          <a:xfrm>
            <a:off x="206189" y="329013"/>
            <a:ext cx="7422776" cy="523220"/>
          </a:xfrm>
          <a:prstGeom prst="rect">
            <a:avLst/>
          </a:prstGeom>
          <a:noFill/>
        </p:spPr>
        <p:txBody>
          <a:bodyPr wrap="square" rtlCol="0">
            <a:spAutoFit/>
          </a:bodyPr>
          <a:lstStyle/>
          <a:p>
            <a:r>
              <a:rPr lang="en-IN" sz="2800" b="1" dirty="0" smtClean="0">
                <a:solidFill>
                  <a:schemeClr val="bg1"/>
                </a:solidFill>
              </a:rPr>
              <a:t>Deployment</a:t>
            </a:r>
            <a:endParaRPr lang="en-IN" sz="2800" b="1" dirty="0">
              <a:solidFill>
                <a:schemeClr val="bg1"/>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470" y="1577787"/>
            <a:ext cx="8824335" cy="4957483"/>
          </a:xfrm>
          <a:prstGeom prst="rect">
            <a:avLst/>
          </a:prstGeom>
        </p:spPr>
      </p:pic>
      <p:sp>
        <p:nvSpPr>
          <p:cNvPr id="6" name="TextBox 5"/>
          <p:cNvSpPr txBox="1"/>
          <p:nvPr/>
        </p:nvSpPr>
        <p:spPr>
          <a:xfrm>
            <a:off x="206190" y="847357"/>
            <a:ext cx="8633010" cy="707886"/>
          </a:xfrm>
          <a:prstGeom prst="rect">
            <a:avLst/>
          </a:prstGeom>
          <a:noFill/>
        </p:spPr>
        <p:txBody>
          <a:bodyPr wrap="square" rtlCol="0">
            <a:spAutoFit/>
          </a:bodyPr>
          <a:lstStyle/>
          <a:p>
            <a:pPr algn="ctr"/>
            <a:r>
              <a:rPr lang="en-IN" sz="2000" b="1" dirty="0" smtClean="0"/>
              <a:t>After cleaning and pre-processing the input data, </a:t>
            </a:r>
          </a:p>
          <a:p>
            <a:pPr algn="ctr"/>
            <a:r>
              <a:rPr lang="en-IN" sz="2000" b="1" dirty="0" smtClean="0"/>
              <a:t>We give that data to the selected model as a input as you see in deployment</a:t>
            </a:r>
            <a:endParaRPr lang="en-IN" sz="2000" b="1" dirty="0"/>
          </a:p>
        </p:txBody>
      </p:sp>
    </p:spTree>
    <p:extLst>
      <p:ext uri="{BB962C8B-B14F-4D97-AF65-F5344CB8AC3E}">
        <p14:creationId xmlns:p14="http://schemas.microsoft.com/office/powerpoint/2010/main" val="17607641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632</TotalTime>
  <Words>628</Words>
  <Application>Microsoft Office PowerPoint</Application>
  <PresentationFormat>On-screen Show (4:3)</PresentationFormat>
  <Paragraphs>102</Paragraphs>
  <Slides>11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Century Gothic</vt:lpstr>
      <vt:lpstr>Trebuchet MS</vt:lpstr>
      <vt:lpstr>Tw Cen MT</vt:lpstr>
      <vt:lpstr>Calibri</vt:lpstr>
      <vt:lpstr>Verdana</vt:lpstr>
      <vt:lpstr>Arial</vt:lpstr>
      <vt:lpstr>Helvetica Neue</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account</cp:lastModifiedBy>
  <cp:revision>72</cp:revision>
  <dcterms:modified xsi:type="dcterms:W3CDTF">2022-06-14T07:30:12Z</dcterms:modified>
</cp:coreProperties>
</file>