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6A6088-F62E-4B0B-AE32-0B74095EDB81}">
          <p14:sldIdLst>
            <p14:sldId id="256"/>
            <p14:sldId id="266"/>
            <p14:sldId id="257"/>
          </p14:sldIdLst>
        </p14:section>
        <p14:section name="Untitled Section" id="{C094E6A9-50A0-480B-A8FD-07A377B5B2C3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C2B90-1140-4263-A821-79761C89D9D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8710E-0C4D-4305-9A55-3C8F8A9F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68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8710E-0C4D-4305-9A55-3C8F8A9F9D2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2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5CA3-BCE9-0F1E-2C9F-3DBA58227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D9CBF-A74F-161A-E0D8-F5D7F27BB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D252-B53D-599D-CD21-D9C12BFB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A57-0814-406C-AEEC-B9E9F7836193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91EB-C304-6DFB-812E-723D34DC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7431-B5DE-26AB-F87B-8ED1816C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C31B-6EAD-4B03-83F0-B6FAA181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3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F365-3192-3AE6-AE47-300F96F6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6C56A-8CDF-3A9D-6DF6-19EA662C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0F23A-3B34-B869-4A2C-5E8F09A9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A57-0814-406C-AEEC-B9E9F7836193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95768-0DAF-0423-66C2-3E616272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2466-A8B5-CE75-A3B5-C11ECCB6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C31B-6EAD-4B03-83F0-B6FAA181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22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FEAAB-D5BB-35E6-F9E1-22DAD47FD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65929-2FD8-74CE-DDCF-FA6041509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9ED20-FFE1-5C4C-1B3A-B487AA6D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A57-0814-406C-AEEC-B9E9F7836193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38FCF-547F-913D-E1DE-7517D128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271EF-CE0F-52E6-29FB-F101573B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C31B-6EAD-4B03-83F0-B6FAA181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80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622-4EEF-843D-0B84-9AC64919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4ECF-B280-A7C5-920B-7CFF37C97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F296F-5F9A-DAEC-DEF7-A0DBACF0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A57-0814-406C-AEEC-B9E9F7836193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9F158-D4B8-0F08-DEDA-6A277895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63EDF-3801-8774-0B26-61DEE956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C31B-6EAD-4B03-83F0-B6FAA181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38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E9A6-13A5-0F8B-FD3B-36D67FD9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BB62D-C648-306A-BC67-02581864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559F-3E2D-9130-8F5E-7FD5BF9A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A57-0814-406C-AEEC-B9E9F7836193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7BEA6-3DAD-55BB-4306-7B98D849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DED87-89B3-0C1F-3731-86B22383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C31B-6EAD-4B03-83F0-B6FAA181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5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EA97-83AC-83D1-940B-3A9F7918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BFE-9FB7-BA0C-EF89-C610FA8C6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3C8AC-7E16-2E46-16A7-5EC2C078B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19EF8-0160-B8AF-0A38-AC44E83A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A57-0814-406C-AEEC-B9E9F7836193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08C7-5ED5-FCC3-1003-BA3B49D8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26EA1-3154-1FFB-4942-15DF2ED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C31B-6EAD-4B03-83F0-B6FAA181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66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5732-A825-2BEB-3C3E-138C46A9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F29A6-5EEF-9E1F-DA6B-C254E4CF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A84FF-26FF-3E38-1BBC-67878BD95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82DAC-65B0-DBEF-01A3-3C15E5AD9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7296C-FF13-A583-C782-56D9A76DF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64D08-9995-867B-3DF8-6845A182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A57-0814-406C-AEEC-B9E9F7836193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EB29E-0841-D76C-D288-DE4F2245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2B364-8E0B-6002-B776-6197A58B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C31B-6EAD-4B03-83F0-B6FAA181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5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24D8-CDB6-0FF8-83D0-F24534DA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5EF53-BF0A-D231-0E8D-FE3D771D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A57-0814-406C-AEEC-B9E9F7836193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F6326-573F-7D0F-ECE7-966239B5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FE0C0-674F-1F6B-AC7D-10EE6D47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C31B-6EAD-4B03-83F0-B6FAA181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6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52F6F-0D84-5B8F-EC64-146F15E8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A57-0814-406C-AEEC-B9E9F7836193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5C454-8910-E3FD-5D1F-54ACED25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998DA-B0B1-7462-214C-763B05EA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C31B-6EAD-4B03-83F0-B6FAA181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77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183-F4A2-ACD8-62C6-E1329500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68EC-DF4E-280C-EDC8-3708D507D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C4CE0-7B67-F8C7-9976-225DD1E48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3E484-3AA0-F15E-A065-B4386340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A57-0814-406C-AEEC-B9E9F7836193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617FB-2D1D-1F71-AD22-69F5DB51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D231B-ADBE-761A-00C7-52CF73F2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C31B-6EAD-4B03-83F0-B6FAA181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89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C728-BC82-BCA7-4BEA-4A0649B7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BEB67-CFCA-66FE-876C-F1E154C2D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83F27-C1C1-33D8-433E-F67544DB7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EB7D5-E9D3-EF2E-43E6-179A32D9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4A57-0814-406C-AEEC-B9E9F7836193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6D702-D2BE-A7AC-94FA-F549F370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7C6E2-08DC-1B7C-9522-F620D8B9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C31B-6EAD-4B03-83F0-B6FAA181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6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68DAC-6576-FB10-A5FE-0FDC9062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4838A-7FAF-1029-18B3-20CDF516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6CD3-F41A-DDFD-9BC1-9E4D86893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4A57-0814-406C-AEEC-B9E9F7836193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F1C3-981C-00FA-1E91-BF6E92876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DCFA2-7D9C-A676-F852-366FC5013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C31B-6EAD-4B03-83F0-B6FAA181D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0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8BA9-98ED-221E-2BAE-AE2B4A1FF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6989"/>
            <a:ext cx="9144000" cy="145187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Catalytic Converter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10278-3793-C716-7178-C92094787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539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Presented by</a:t>
            </a:r>
          </a:p>
          <a:p>
            <a:r>
              <a:rPr lang="en-US" dirty="0">
                <a:solidFill>
                  <a:srgbClr val="FF0000"/>
                </a:solidFill>
              </a:rPr>
              <a:t>Aadarsh Kumar, </a:t>
            </a:r>
            <a:r>
              <a:rPr lang="en-US" dirty="0" err="1">
                <a:solidFill>
                  <a:srgbClr val="FF0000"/>
                </a:solidFill>
              </a:rPr>
              <a:t>Chekit</a:t>
            </a:r>
            <a:r>
              <a:rPr lang="en-US" dirty="0">
                <a:solidFill>
                  <a:srgbClr val="FF0000"/>
                </a:solidFill>
              </a:rPr>
              <a:t> Sharma, </a:t>
            </a:r>
            <a:r>
              <a:rPr lang="en-US" dirty="0" err="1">
                <a:solidFill>
                  <a:srgbClr val="FF0000"/>
                </a:solidFill>
              </a:rPr>
              <a:t>Gulammoin</a:t>
            </a:r>
            <a:r>
              <a:rPr lang="en-US" dirty="0">
                <a:solidFill>
                  <a:srgbClr val="FF0000"/>
                </a:solidFill>
              </a:rPr>
              <a:t> Uddin, Gyandeep Yadav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Supervisor: Mr. </a:t>
            </a:r>
            <a:r>
              <a:rPr lang="en-US" dirty="0" err="1">
                <a:solidFill>
                  <a:srgbClr val="FF0000"/>
                </a:solidFill>
              </a:rPr>
              <a:t>Harbhinder</a:t>
            </a:r>
            <a:r>
              <a:rPr lang="en-US" dirty="0">
                <a:solidFill>
                  <a:srgbClr val="FF0000"/>
                </a:solidFill>
              </a:rPr>
              <a:t> Singh(Ass. Professor)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E0E34-FB66-CBBD-708A-E03CFB4CD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162806"/>
            <a:ext cx="2743200" cy="269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7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6331-3C60-9FFB-3156-E34EEBFC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27FA-624D-E530-FCF3-D2F85F63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 location wise pressure drop using pressure monitors to study detailed effect of honeycomb hole reduction.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minimize the backpressure effect on engine by changing and testing the honeycomb structure of catalyst.</a:t>
            </a:r>
          </a:p>
        </p:txBody>
      </p:sp>
    </p:spTree>
    <p:extLst>
      <p:ext uri="{BB962C8B-B14F-4D97-AF65-F5344CB8AC3E}">
        <p14:creationId xmlns:p14="http://schemas.microsoft.com/office/powerpoint/2010/main" val="171348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E8DC-9202-45E0-068E-15BAAF11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2722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1DB4-A700-DAE5-FA0C-001FAA42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4F27-14A8-CFE0-3037-A8D0F171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the concept of conventional catalytic converter very well and depending on that overcome the various negative aspects.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design a conventional catalytic converter and improve the performance of conventional catalytic converter by changing its design criteria.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the backpressure effect on engine by changing and testing the honeycomb structure of catalyst.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4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B3CA-9A87-3AC4-1805-D16892C5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&amp; Role of Catalytic Converter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42C5-6916-729A-EC27-ADBF983D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65" y="1120743"/>
            <a:ext cx="5850835" cy="2722321"/>
          </a:xfrm>
        </p:spPr>
        <p:txBody>
          <a:bodyPr/>
          <a:lstStyle/>
          <a:p>
            <a:r>
              <a:rPr lang="en-US" sz="2400" dirty="0"/>
              <a:t>A major part of the air pollution caused is due to the </a:t>
            </a:r>
            <a:r>
              <a:rPr lang="en-US" sz="2400" b="1" dirty="0"/>
              <a:t>vehicular emission</a:t>
            </a:r>
            <a:r>
              <a:rPr lang="en-US" sz="2400" dirty="0"/>
              <a:t> which is increasing at an alarming rate.</a:t>
            </a:r>
          </a:p>
          <a:p>
            <a:r>
              <a:rPr lang="en-US" sz="2400" dirty="0"/>
              <a:t>The incomplete combustion of the fuels in the engine paves a way for production of products like </a:t>
            </a:r>
            <a:r>
              <a:rPr lang="en-US" sz="2400" b="1" dirty="0"/>
              <a:t>CO, hydrocarbons and particulate matters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7E16C-985D-BA57-3670-B85D282CE041}"/>
              </a:ext>
            </a:extLst>
          </p:cNvPr>
          <p:cNvSpPr txBox="1"/>
          <p:nvPr/>
        </p:nvSpPr>
        <p:spPr>
          <a:xfrm>
            <a:off x="6334539" y="4215644"/>
            <a:ext cx="5595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most effective after treatment for reducing engine emission is the </a:t>
            </a:r>
            <a:r>
              <a:rPr lang="en-US" sz="2400" b="1" dirty="0"/>
              <a:t>Catalytic Converter</a:t>
            </a:r>
            <a:r>
              <a:rPr lang="en-US" sz="2400" dirty="0"/>
              <a:t> found on most automobiles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simple device that uses basic redox reaction to reduce the pollutants a car makes.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257638-C4C1-9060-65B2-8ECB9C1B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" t="5602" r="3538" b="15160"/>
          <a:stretch/>
        </p:blipFill>
        <p:spPr>
          <a:xfrm>
            <a:off x="6858001" y="1120743"/>
            <a:ext cx="4015408" cy="2449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183838-02C9-10AD-E295-2C0DDA86E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843064"/>
            <a:ext cx="2667000" cy="2667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3EA048-B791-E835-3DDF-77220F7DA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r="13268"/>
          <a:stretch/>
        </p:blipFill>
        <p:spPr>
          <a:xfrm>
            <a:off x="119269" y="4068568"/>
            <a:ext cx="3190461" cy="2215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E0FD35-B454-671E-276F-F2D5714E2936}"/>
              </a:ext>
            </a:extLst>
          </p:cNvPr>
          <p:cNvSpPr txBox="1"/>
          <p:nvPr/>
        </p:nvSpPr>
        <p:spPr>
          <a:xfrm>
            <a:off x="7346859" y="3601804"/>
            <a:ext cx="323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caused by vehicle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24A25-C61C-F46C-5C8E-0F18516577D9}"/>
              </a:ext>
            </a:extLst>
          </p:cNvPr>
          <p:cNvSpPr txBox="1"/>
          <p:nvPr/>
        </p:nvSpPr>
        <p:spPr>
          <a:xfrm>
            <a:off x="2324299" y="6325397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Catalytic Converter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27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133A-DA56-74A5-511A-FD63307D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041"/>
            <a:ext cx="10515600" cy="126226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Catalytic Converter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880E-9509-8E20-C09C-2DC9B3DC3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72368"/>
            <a:ext cx="5347251" cy="248975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noble metals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platinum and Copper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help in reducing emission by improving combustion efficiency.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composed of a metal housing with a ceramic honeycomb-like interior with insulating layers.</a:t>
            </a:r>
          </a:p>
          <a:p>
            <a:pPr algn="just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3ACD0A-7A48-6242-6552-6196FC3ED4C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9268" y="3692385"/>
                <a:ext cx="5347251" cy="275313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 algn="ctr">
                  <a:buNone/>
                </a:pPr>
                <a:r>
                  <a:rPr lang="en-US" sz="4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Honeycomb Structure</a:t>
                </a:r>
              </a:p>
              <a:p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honeycomb design provides a large surface area while minimizing resistance to exhaust gas flow.</a:t>
                </a:r>
              </a:p>
              <a:p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Reactions in honeycomb structure,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IN" sz="4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4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br>
                  <a:rPr lang="en-IN" sz="4400" dirty="0"/>
                </a:br>
                <a:endParaRPr lang="en-I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3ACD0A-7A48-6242-6552-6196FC3ED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9268" y="3692385"/>
                <a:ext cx="5347251" cy="2753138"/>
              </a:xfrm>
              <a:blipFill>
                <a:blip r:embed="rId2"/>
                <a:stretch>
                  <a:fillRect l="-1596" t="-5322" r="-17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61A7B7B-EDBD-EE1A-31AA-0E906D686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998" y="4418089"/>
            <a:ext cx="2166802" cy="1943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355F34-7793-2F25-D591-74472740B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98" y="4359974"/>
            <a:ext cx="2255217" cy="1943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96368E-2284-2F8B-107B-2DEDF640FBEE}"/>
              </a:ext>
            </a:extLst>
          </p:cNvPr>
          <p:cNvSpPr txBox="1"/>
          <p:nvPr/>
        </p:nvSpPr>
        <p:spPr>
          <a:xfrm>
            <a:off x="7478866" y="6337525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Honeycomb Structure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DF5C1F-DADC-7132-8913-35449AA33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98" y="972368"/>
            <a:ext cx="5753933" cy="28430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8C36EF-CC1F-7F3C-6229-C8522726E0E9}"/>
              </a:ext>
            </a:extLst>
          </p:cNvPr>
          <p:cNvSpPr txBox="1"/>
          <p:nvPr/>
        </p:nvSpPr>
        <p:spPr>
          <a:xfrm>
            <a:off x="7478866" y="3665214"/>
            <a:ext cx="6137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Catalytic Converter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70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F705-C2B1-5783-2AF0-EB0E2CBF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76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catalytic converter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DEC9-4CF9-5388-3D22-F4474853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2" y="1855443"/>
            <a:ext cx="4697896" cy="178227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 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SolidWorks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E94AC-1BFF-3C4F-5329-027274181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20" y="1370641"/>
            <a:ext cx="2913494" cy="2267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CAAD5D-2007-8C8B-8F28-77ED94867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35" y="1370641"/>
            <a:ext cx="3213503" cy="2267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B7F649-34E1-5798-4053-48BB5EBF209B}"/>
              </a:ext>
            </a:extLst>
          </p:cNvPr>
          <p:cNvSpPr txBox="1"/>
          <p:nvPr/>
        </p:nvSpPr>
        <p:spPr>
          <a:xfrm>
            <a:off x="6088038" y="3698408"/>
            <a:ext cx="122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View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6571E-B29A-2E97-B4AF-5A2AD3539AE6}"/>
              </a:ext>
            </a:extLst>
          </p:cNvPr>
          <p:cNvSpPr txBox="1"/>
          <p:nvPr/>
        </p:nvSpPr>
        <p:spPr>
          <a:xfrm>
            <a:off x="9611135" y="3698408"/>
            <a:ext cx="113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View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DCE900-25CA-5976-F9AA-9ACF2237B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6" y="2528164"/>
            <a:ext cx="3707296" cy="28430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85FC81-E223-DFDE-C7C1-5892FC5131F5}"/>
              </a:ext>
            </a:extLst>
          </p:cNvPr>
          <p:cNvSpPr txBox="1"/>
          <p:nvPr/>
        </p:nvSpPr>
        <p:spPr>
          <a:xfrm>
            <a:off x="719226" y="5674616"/>
            <a:ext cx="402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Model – CATALYTIC CONVERTER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9CA13B-45B3-6F18-6E8E-FC56F05F0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78835" y="4208985"/>
            <a:ext cx="3213503" cy="19534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54AE33B-2B42-F59E-BA51-FE200CF5DCB6}"/>
              </a:ext>
            </a:extLst>
          </p:cNvPr>
          <p:cNvSpPr txBox="1"/>
          <p:nvPr/>
        </p:nvSpPr>
        <p:spPr>
          <a:xfrm>
            <a:off x="9067800" y="6281177"/>
            <a:ext cx="19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Sectional View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A937800-BA43-A432-4695-426202B6D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20" y="4128426"/>
            <a:ext cx="3044032" cy="21145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B97FD6D-3AB5-C965-5B2E-693F2B90EEF0}"/>
              </a:ext>
            </a:extLst>
          </p:cNvPr>
          <p:cNvSpPr txBox="1"/>
          <p:nvPr/>
        </p:nvSpPr>
        <p:spPr>
          <a:xfrm>
            <a:off x="5647212" y="628003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Sectional view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8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0523-FDF3-013B-6ABB-D72763A5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905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Boundary Conditions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8777E-70D1-A9FF-D451-6F94B7E56346}"/>
              </a:ext>
            </a:extLst>
          </p:cNvPr>
          <p:cNvSpPr txBox="1"/>
          <p:nvPr/>
        </p:nvSpPr>
        <p:spPr>
          <a:xfrm>
            <a:off x="250257" y="1238447"/>
            <a:ext cx="4409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Type -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CFD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 –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Ansys Discovery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22B9E-3A98-D3D7-265D-36FAC43EFC73}"/>
              </a:ext>
            </a:extLst>
          </p:cNvPr>
          <p:cNvSpPr txBox="1"/>
          <p:nvPr/>
        </p:nvSpPr>
        <p:spPr>
          <a:xfrm>
            <a:off x="7724513" y="1423112"/>
            <a:ext cx="2617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Considered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96E991-2391-162B-C0B0-5FBD6AAD6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11" y="4297526"/>
            <a:ext cx="4109987" cy="18896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C8AB6F-A1CF-8DBB-F3D4-B873A9F9E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056" y="1993968"/>
            <a:ext cx="4109987" cy="18896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126864-E1CE-A3B9-DB82-0BA324805644}"/>
              </a:ext>
            </a:extLst>
          </p:cNvPr>
          <p:cNvSpPr txBox="1"/>
          <p:nvPr/>
        </p:nvSpPr>
        <p:spPr>
          <a:xfrm>
            <a:off x="8438683" y="38836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 Dia – 40 mm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879A52-081F-D542-9961-9427C36D0CAE}"/>
              </a:ext>
            </a:extLst>
          </p:cNvPr>
          <p:cNvSpPr txBox="1"/>
          <p:nvPr/>
        </p:nvSpPr>
        <p:spPr>
          <a:xfrm>
            <a:off x="8371306" y="6169832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 Dia – 30 mm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C125A2C7-784B-3375-8510-A3AC230CF3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2242344"/>
                  </p:ext>
                </p:extLst>
              </p:nvPr>
            </p:nvGraphicFramePr>
            <p:xfrm>
              <a:off x="250257" y="2699896"/>
              <a:ext cx="6554803" cy="3944009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184934">
                      <a:extLst>
                        <a:ext uri="{9D8B030D-6E8A-4147-A177-3AD203B41FA5}">
                          <a16:colId xmlns:a16="http://schemas.microsoft.com/office/drawing/2014/main" val="4087207916"/>
                        </a:ext>
                      </a:extLst>
                    </a:gridCol>
                    <a:gridCol w="2383459">
                      <a:extLst>
                        <a:ext uri="{9D8B030D-6E8A-4147-A177-3AD203B41FA5}">
                          <a16:colId xmlns:a16="http://schemas.microsoft.com/office/drawing/2014/main" val="1169233194"/>
                        </a:ext>
                      </a:extLst>
                    </a:gridCol>
                    <a:gridCol w="1986410">
                      <a:extLst>
                        <a:ext uri="{9D8B030D-6E8A-4147-A177-3AD203B41FA5}">
                          <a16:colId xmlns:a16="http://schemas.microsoft.com/office/drawing/2014/main" val="15637375"/>
                        </a:ext>
                      </a:extLst>
                    </a:gridCol>
                  </a:tblGrid>
                  <a:tr h="3149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LOCATION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Condition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625458"/>
                      </a:ext>
                    </a:extLst>
                  </a:tr>
                  <a:tr h="7873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Inlet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Velocity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24.3 m/s</a:t>
                          </a: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(Calculated bases on 1150 CFM)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7831341"/>
                      </a:ext>
                    </a:extLst>
                  </a:tr>
                  <a:tr h="551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Honeycomb Structure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wall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 Slip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1916507"/>
                      </a:ext>
                    </a:extLst>
                  </a:tr>
                  <a:tr h="3186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Casing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wall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 Slip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9366251"/>
                      </a:ext>
                    </a:extLst>
                  </a:tr>
                  <a:tr h="469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Outlet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Static Pressure Outlet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Pa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1552742"/>
                      </a:ext>
                    </a:extLst>
                  </a:tr>
                  <a:tr h="10586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FLUID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Mixture of CO and Air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Density=0.7534 kg/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Viscosity=3.0927e-05 kg/m-s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4474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C125A2C7-784B-3375-8510-A3AC230CF3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2242344"/>
                  </p:ext>
                </p:extLst>
              </p:nvPr>
            </p:nvGraphicFramePr>
            <p:xfrm>
              <a:off x="250257" y="2699896"/>
              <a:ext cx="6554803" cy="3950169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184934">
                      <a:extLst>
                        <a:ext uri="{9D8B030D-6E8A-4147-A177-3AD203B41FA5}">
                          <a16:colId xmlns:a16="http://schemas.microsoft.com/office/drawing/2014/main" val="4087207916"/>
                        </a:ext>
                      </a:extLst>
                    </a:gridCol>
                    <a:gridCol w="2383459">
                      <a:extLst>
                        <a:ext uri="{9D8B030D-6E8A-4147-A177-3AD203B41FA5}">
                          <a16:colId xmlns:a16="http://schemas.microsoft.com/office/drawing/2014/main" val="1169233194"/>
                        </a:ext>
                      </a:extLst>
                    </a:gridCol>
                    <a:gridCol w="1986410">
                      <a:extLst>
                        <a:ext uri="{9D8B030D-6E8A-4147-A177-3AD203B41FA5}">
                          <a16:colId xmlns:a16="http://schemas.microsoft.com/office/drawing/2014/main" val="156373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LOCATION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Condition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62545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Inlet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Velocity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24.3 m/s</a:t>
                          </a: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(Calculated bases on 1150 CFM)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783134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Honeycomb Structure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wall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 Slip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19165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Casing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wall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 Slip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9366251"/>
                      </a:ext>
                    </a:extLst>
                  </a:tr>
                  <a:tr h="469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Outlet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Static Pressure Outlet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Pa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1552742"/>
                      </a:ext>
                    </a:extLst>
                  </a:tr>
                  <a:tr h="119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FLUID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Mixture of CO and Air</a:t>
                          </a:r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0368" t="-233673" r="-1227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4474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97C2B19-B790-95C6-331D-5382D32319F2}"/>
              </a:ext>
            </a:extLst>
          </p:cNvPr>
          <p:cNvSpPr txBox="1"/>
          <p:nvPr/>
        </p:nvSpPr>
        <p:spPr>
          <a:xfrm>
            <a:off x="2059300" y="2128574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</a:t>
            </a:r>
            <a:endParaRPr lang="en-IN" sz="2400" b="1" u="sng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6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30CD-04B6-A521-3879-239AA370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64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Setup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8275C-3204-2965-B287-E55AC681AEAE}"/>
              </a:ext>
            </a:extLst>
          </p:cNvPr>
          <p:cNvSpPr txBox="1"/>
          <p:nvPr/>
        </p:nvSpPr>
        <p:spPr>
          <a:xfrm>
            <a:off x="5954026" y="947806"/>
            <a:ext cx="5399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Taken for Analysis setup: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CFD domain from Catalytic converter geometry is extracted.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wetted surfaces are considered for CFD domain.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Inlet is extended further by 3D (D=Inner diameter of pipe) distance to develop uniform flow profile on actual inlet and actual outlet.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932E3-8864-45F3-A4F4-970309141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78" y="1038719"/>
            <a:ext cx="3316623" cy="2263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5CE144-348E-F2C4-7F51-FE5A4DAF0D1F}"/>
              </a:ext>
            </a:extLst>
          </p:cNvPr>
          <p:cNvSpPr txBox="1"/>
          <p:nvPr/>
        </p:nvSpPr>
        <p:spPr>
          <a:xfrm>
            <a:off x="575940" y="3555727"/>
            <a:ext cx="4971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Wetted Surface and Extended inlet and Outlets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531A1-14D9-A3C9-7C22-562D3B35ED9C}"/>
              </a:ext>
            </a:extLst>
          </p:cNvPr>
          <p:cNvSpPr txBox="1"/>
          <p:nvPr/>
        </p:nvSpPr>
        <p:spPr>
          <a:xfrm>
            <a:off x="5954026" y="4318418"/>
            <a:ext cx="5694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 for simulation: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is assumed steady flow.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fluid entering inside domain through inlet is considered as uniform.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assumed that material property of fluid is isotropic in all regions.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FB7B4-E010-27B9-0B52-14EF6CAC6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8" y="4364126"/>
            <a:ext cx="3696101" cy="17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2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36E-D564-7766-970A-6D600621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274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Processing and 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EC9B-4BC3-A7CD-51F1-A4F20C09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91" y="1033186"/>
            <a:ext cx="4876800" cy="3019460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 Velocity Observation: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fig shows the flow of the exhaust gas inside the catalytic converter. As we have considered two honeycomb structure cases: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 case - 40 mm hole dia.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Modified case – 30 mm hole dia.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flow is not uniformly distributed inside casing which is diverted on one side because of inlet pipe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center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offset.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FD713-8477-C474-5925-D9A65F271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18" y="1172817"/>
            <a:ext cx="4369905" cy="2545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5DBBF-2196-3ED3-CF91-543012C0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550" y="1172817"/>
            <a:ext cx="1142499" cy="5396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02641E-4C0D-0670-45E0-4963A679A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18" y="3869981"/>
            <a:ext cx="4369905" cy="26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F745-0AC4-819A-DCDF-CD292047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4320209" cy="4045226"/>
          </a:xfrm>
        </p:spPr>
        <p:txBody>
          <a:bodyPr>
            <a:no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drop Observation:</a:t>
            </a:r>
          </a:p>
          <a:p>
            <a:pPr marL="0" indent="0">
              <a:buNone/>
            </a:pP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40 mm case pressure drop: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588 Pa to -193 Pa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3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mm case pressure drop: 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585 Pa to -273 Pa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drop is more in case of 30 mm dia.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reduced the back pressure effect on the engine thus increasing efficiency of engine.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EE243-6F2C-85F1-FE9C-D9397AE86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43" y="3601071"/>
            <a:ext cx="1150041" cy="3048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0B49EC-7DF4-1E16-9414-9FB4B1B2B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60" y="3601071"/>
            <a:ext cx="4421416" cy="3048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6C8EB1-C1BD-34E7-6DDD-5A0F43D10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43" y="605213"/>
            <a:ext cx="1150041" cy="28237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F4E362-3B6D-B414-6A30-81087237F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60" y="596102"/>
            <a:ext cx="4391599" cy="28328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385021-60F6-E2E3-F77E-266C69C50CF3}"/>
              </a:ext>
            </a:extLst>
          </p:cNvPr>
          <p:cNvSpPr txBox="1"/>
          <p:nvPr/>
        </p:nvSpPr>
        <p:spPr>
          <a:xfrm>
            <a:off x="5251665" y="76531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0B6081-41B5-6786-0C12-1F1721FD024D}"/>
              </a:ext>
            </a:extLst>
          </p:cNvPr>
          <p:cNvSpPr txBox="1"/>
          <p:nvPr/>
        </p:nvSpPr>
        <p:spPr>
          <a:xfrm>
            <a:off x="5158409" y="391601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37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650</Words>
  <Application>Microsoft Office PowerPoint</Application>
  <PresentationFormat>Widescreen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Minor Project Design and Analysis of Catalytic Converter</vt:lpstr>
      <vt:lpstr>Objectives</vt:lpstr>
      <vt:lpstr>Air Pollution &amp; Role of Catalytic Converter</vt:lpstr>
      <vt:lpstr>Catalytic Converter</vt:lpstr>
      <vt:lpstr>Design of catalytic converter</vt:lpstr>
      <vt:lpstr>Analysis and Boundary Conditions</vt:lpstr>
      <vt:lpstr>Analysis Setup</vt:lpstr>
      <vt:lpstr>Post Processing and Results</vt:lpstr>
      <vt:lpstr>PowerPoint Presentation</vt:lpstr>
      <vt:lpstr>Future Work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Aadarsh kumar</dc:creator>
  <cp:lastModifiedBy>Aadarsh kumar</cp:lastModifiedBy>
  <cp:revision>3</cp:revision>
  <dcterms:created xsi:type="dcterms:W3CDTF">2024-10-14T11:09:53Z</dcterms:created>
  <dcterms:modified xsi:type="dcterms:W3CDTF">2024-10-15T14:51:46Z</dcterms:modified>
</cp:coreProperties>
</file>