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7"/>
  </p:notesMasterIdLst>
  <p:handoutMasterIdLst>
    <p:handoutMasterId r:id="rId28"/>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276" r:id="rId16"/>
    <p:sldId id="277" r:id="rId17"/>
    <p:sldId id="279" r:id="rId18"/>
    <p:sldId id="281" r:id="rId19"/>
    <p:sldId id="392" r:id="rId20"/>
    <p:sldId id="283" r:id="rId21"/>
    <p:sldId id="284" r:id="rId22"/>
    <p:sldId id="285" r:id="rId23"/>
    <p:sldId id="286" r:id="rId24"/>
    <p:sldId id="393" r:id="rId25"/>
    <p:sldId id="394"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6732" autoAdjust="0"/>
  </p:normalViewPr>
  <p:slideViewPr>
    <p:cSldViewPr>
      <p:cViewPr varScale="1">
        <p:scale>
          <a:sx n="113" d="100"/>
          <a:sy n="113" d="100"/>
        </p:scale>
        <p:origin x="18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https://developer.apple.com/support/code-signing/</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689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SE" sz="1200" dirty="0">
                <a:solidFill>
                  <a:schemeClr val="dk1"/>
                </a:solidFill>
              </a:rPr>
              <a:t>, </a:t>
            </a:r>
            <a:r>
              <a:rPr lang="en-US" sz="1200" dirty="0">
                <a:solidFill>
                  <a:schemeClr val="dk1"/>
                </a:solidFill>
              </a:rPr>
              <a:t>e.g., return-to-</a:t>
            </a:r>
            <a:r>
              <a:rPr lang="en-US" sz="1200" dirty="0" err="1">
                <a:solidFill>
                  <a:schemeClr val="dk1"/>
                </a:solidFill>
              </a:rPr>
              <a:t>libc</a:t>
            </a:r>
            <a:r>
              <a:rPr lang="en-US" sz="1200" dirty="0">
                <a:solidFill>
                  <a:schemeClr val="dk1"/>
                </a:solidFill>
              </a:rPr>
              <a:t> attack that attempts to trick a device into executing malicious code by manipulating memory addresses of the stack and system libraries. </a:t>
            </a:r>
          </a:p>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https://support.apple.com/en-gb/guide/security/secf6276da8a/1/web/1</a:t>
            </a:r>
            <a:endParaRPr lang="en-SE" sz="1200">
              <a:solidFill>
                <a:schemeClr val="dk1"/>
              </a:solidFill>
            </a:endParaRPr>
          </a:p>
          <a:p>
            <a:pPr lvl="0" rtl="0">
              <a:spcBef>
                <a:spcPts val="0"/>
              </a:spcBef>
              <a:buClr>
                <a:schemeClr val="dk1"/>
              </a:buClr>
              <a:buSzPct val="25000"/>
              <a:buFont typeface="Arial"/>
              <a:buNone/>
            </a:pPr>
            <a:r>
              <a:rPr lang="en-US" sz="1200" dirty="0">
                <a:solidFill>
                  <a:schemeClr val="dk1"/>
                </a:solidFill>
              </a:rPr>
              <a:t>In 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6" name="Subtitle 3">
            <a:extLst>
              <a:ext uri="{FF2B5EF4-FFF2-40B4-BE49-F238E27FC236}">
                <a16:creationId xmlns:a16="http://schemas.microsoft.com/office/drawing/2014/main" id="{0FF6C1DC-1472-45AA-B38D-1D349C7EB5A9}"/>
              </a:ext>
            </a:extLst>
          </p:cNvPr>
          <p:cNvSpPr>
            <a:spLocks noGrp="1"/>
          </p:cNvSpPr>
          <p:nvPr>
            <p:ph type="subTitle" idx="1"/>
          </p:nvPr>
        </p:nvSpPr>
        <p:spPr>
          <a:xfrm>
            <a:off x="1371600" y="4509120"/>
            <a:ext cx="6400800" cy="1129680"/>
          </a:xfrm>
        </p:spPr>
        <p:txBody>
          <a:bodyPr/>
          <a:lstStyle/>
          <a:p>
            <a:r>
              <a:rPr lang="en-US" altLang="zh-CN" kern="0" dirty="0"/>
              <a:t>Zonghua Gu</a:t>
            </a:r>
            <a:endParaRPr lang="en-US" kern="0" dirty="0"/>
          </a:p>
          <a:p>
            <a:r>
              <a:rPr lang="en-US" kern="0"/>
              <a:t>2017, </a:t>
            </a:r>
            <a:r>
              <a:rPr lang="en-US" kern="0" dirty="0"/>
              <a:t>ZJU</a:t>
            </a:r>
            <a:endParaRPr lang="en-SE"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fontScale="92500" lnSpcReduction="2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a:t>
            </a:r>
            <a:r>
              <a:rPr lang="en-SE" dirty="0"/>
              <a:t>HW</a:t>
            </a:r>
            <a:r>
              <a:rPr lang="en-US" dirty="0"/>
              <a:t>, not in flash memory</a:t>
            </a:r>
            <a:endParaRPr lang="en-SE" dirty="0"/>
          </a:p>
          <a:p>
            <a:pPr lvl="1"/>
            <a:r>
              <a:rPr lang="en-SE" dirty="0"/>
              <a:t>C is false, since each file is encrypted with </a:t>
            </a:r>
            <a:r>
              <a:rPr lang="en-US" dirty="0"/>
              <a:t>a unique File Key</a:t>
            </a:r>
          </a:p>
          <a:p>
            <a:endParaRPr lang="en-US" dirty="0"/>
          </a:p>
          <a:p>
            <a:endParaRPr lang="en-US" dirty="0"/>
          </a:p>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an Apple-issued certificate. </a:t>
            </a:r>
          </a:p>
          <a:p>
            <a:pPr lvl="1"/>
            <a:r>
              <a:rPr lang="en-US" dirty="0"/>
              <a:t>Apps provided with the device, like Mail and Safari, are signed by Apple. </a:t>
            </a:r>
          </a:p>
          <a:p>
            <a:pPr lvl="1"/>
            <a:r>
              <a:rPr lang="en-US" dirty="0"/>
              <a:t>Third-party apps must also be validated and signed using an Apple-issued certificate.</a:t>
            </a:r>
          </a:p>
          <a:p>
            <a:r>
              <a:rPr lang="en-US" dirty="0"/>
              <a:t>Mandatory code signing extends the concept of chain of trust from the OS to apps, and prevents third-party apps from loading unsigned code resources or using self-modifying 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908721"/>
            <a:ext cx="8568952" cy="2232248"/>
          </a:xfrm>
          <a:prstGeom prst="rect">
            <a:avLst/>
          </a:prstGeom>
        </p:spPr>
        <p:txBody>
          <a:bodyPr vert="horz" wrap="square" lIns="88369" tIns="88369" rIns="88369" bIns="88369" numCol="1" anchor="t" anchorCtr="0" compatLnSpc="1">
            <a:prstTxWarp prst="textNoShape">
              <a:avLst/>
            </a:prstTxWarp>
            <a:normAutofit/>
          </a:bodyPr>
          <a:lstStyle/>
          <a:p>
            <a:pPr marL="257175" indent="-157163">
              <a:spcBef>
                <a:spcPts val="0"/>
              </a:spcBef>
              <a:buClr>
                <a:schemeClr val="dk1"/>
              </a:buClr>
            </a:pPr>
            <a:r>
              <a:rPr lang="en-US" sz="2400" dirty="0"/>
              <a:t>All third-party apps are “sandboxed</a:t>
            </a:r>
            <a:r>
              <a:rPr lang="en-SE" sz="2400" dirty="0"/>
              <a:t>”. </a:t>
            </a:r>
            <a:r>
              <a:rPr lang="en-US" sz="2400" dirty="0"/>
              <a:t>Each app has a unique home directory for its files</a:t>
            </a:r>
            <a:r>
              <a:rPr lang="en-SE" sz="2400" dirty="0"/>
              <a:t>, and it</a:t>
            </a:r>
            <a:r>
              <a:rPr lang="en-US" sz="2400" dirty="0"/>
              <a:t> </a:t>
            </a:r>
            <a:r>
              <a:rPr lang="en-SE" sz="2400" dirty="0"/>
              <a:t>cannot</a:t>
            </a:r>
            <a:r>
              <a:rPr lang="en-US" sz="2400" dirty="0"/>
              <a:t> access files stored by other apps or from making changes to the device. This prevents</a:t>
            </a:r>
            <a:r>
              <a:rPr lang="en-SE" sz="2400" dirty="0"/>
              <a:t> an</a:t>
            </a:r>
            <a:r>
              <a:rPr lang="en-US" sz="2400" dirty="0"/>
              <a:t> app from gathering or modifying information stored by other apps. </a:t>
            </a:r>
            <a:endParaRPr lang="en-US" sz="2100" dirty="0"/>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664295"/>
          </a:xfrm>
          <a:prstGeom prst="rect">
            <a:avLst/>
          </a:prstGeom>
        </p:spPr>
        <p:txBody>
          <a:bodyPr vert="horz" wrap="square" lIns="88369" tIns="88369" rIns="88369" bIns="88369" numCol="1" anchor="t" anchorCtr="0" compatLnSpc="1">
            <a:prstTxWarp prst="textNoShape">
              <a:avLst/>
            </a:prstTxWarp>
            <a:normAutofit/>
          </a:bodyPr>
          <a:lstStyle/>
          <a:p>
            <a:pPr marL="157163" indent="-128588">
              <a:spcBef>
                <a:spcPts val="360"/>
              </a:spcBef>
              <a:buClr>
                <a:schemeClr val="dk1"/>
              </a:buClr>
            </a:pPr>
            <a:r>
              <a:rPr lang="en-US" sz="2650" dirty="0">
                <a:solidFill>
                  <a:schemeClr val="dk1"/>
                </a:solidFill>
              </a:rPr>
              <a:t>ASLR protects against the exploitation of memory corruption bugs</a:t>
            </a:r>
            <a:r>
              <a:rPr lang="en-SE" sz="2650" dirty="0">
                <a:solidFill>
                  <a:schemeClr val="dk1"/>
                </a:solidFill>
              </a:rPr>
              <a:t> by</a:t>
            </a:r>
            <a:r>
              <a:rPr lang="en-US" sz="2650" dirty="0">
                <a:solidFill>
                  <a:schemeClr val="dk1"/>
                </a:solidFill>
              </a:rPr>
              <a:t> </a:t>
            </a:r>
            <a:r>
              <a:rPr lang="en-SE" sz="2650" dirty="0">
                <a:solidFill>
                  <a:schemeClr val="dk1"/>
                </a:solidFill>
              </a:rPr>
              <a:t>r</a:t>
            </a:r>
            <a:r>
              <a:rPr lang="en-US" sz="2650" dirty="0" err="1">
                <a:solidFill>
                  <a:schemeClr val="dk1"/>
                </a:solidFill>
              </a:rPr>
              <a:t>andomly</a:t>
            </a:r>
            <a:r>
              <a:rPr lang="en-US" sz="2650" dirty="0">
                <a:solidFill>
                  <a:schemeClr val="dk1"/>
                </a:solidFill>
              </a:rPr>
              <a:t> arranging the memory addresses of stack, heap, main executable, and dynamic libraries</a:t>
            </a:r>
            <a:r>
              <a:rPr lang="en-SE" sz="2650" dirty="0">
                <a:solidFill>
                  <a:schemeClr val="dk1"/>
                </a:solidFill>
              </a:rPr>
              <a:t> when the application is </a:t>
            </a:r>
            <a:r>
              <a:rPr lang="en-US" sz="2650" dirty="0">
                <a:solidFill>
                  <a:schemeClr val="dk1"/>
                </a:solidFill>
              </a:rPr>
              <a:t>launch</a:t>
            </a:r>
            <a:r>
              <a:rPr lang="en-SE" sz="2650" dirty="0">
                <a:solidFill>
                  <a:schemeClr val="dk1"/>
                </a:solidFill>
              </a:rPr>
              <a:t>ed</a:t>
            </a:r>
            <a:r>
              <a:rPr lang="en-US" sz="2650" dirty="0">
                <a:solidFill>
                  <a:schemeClr val="dk1"/>
                </a:solidFill>
              </a:rPr>
              <a:t>.</a:t>
            </a:r>
            <a:r>
              <a:rPr lang="en-SE" sz="2650" dirty="0">
                <a:solidFill>
                  <a:schemeClr val="dk1"/>
                </a:solidFill>
              </a:rPr>
              <a:t> This</a:t>
            </a:r>
            <a:r>
              <a:rPr lang="en-US" sz="2650" dirty="0">
                <a:solidFill>
                  <a:schemeClr val="dk1"/>
                </a:solidFill>
              </a:rPr>
              <a:t> reduces the likelihood of many sophisticated </a:t>
            </a:r>
            <a:r>
              <a:rPr lang="en-SE" sz="2650" dirty="0">
                <a:solidFill>
                  <a:schemeClr val="dk1"/>
                </a:solidFill>
              </a:rPr>
              <a:t>memory </a:t>
            </a:r>
            <a:r>
              <a:rPr lang="en-US" sz="2700" dirty="0">
                <a:solidFill>
                  <a:schemeClr val="dk1"/>
                </a:solidFill>
              </a:rPr>
              <a:t>exploits</a:t>
            </a:r>
            <a:r>
              <a:rPr lang="en-SE" sz="2700" dirty="0">
                <a:solidFill>
                  <a:schemeClr val="dk1"/>
                </a:solidFill>
              </a:rPr>
              <a:t>.</a:t>
            </a:r>
            <a:endParaRPr sz="2250" dirty="0"/>
          </a:p>
        </p:txBody>
      </p:sp>
      <p:pic>
        <p:nvPicPr>
          <p:cNvPr id="215" name="Shape 215"/>
          <p:cNvPicPr preferRelativeResize="0"/>
          <p:nvPr/>
        </p:nvPicPr>
        <p:blipFill>
          <a:blip r:embed="rId3">
            <a:alphaModFix/>
          </a:blip>
          <a:stretch>
            <a:fillRect/>
          </a:stretch>
        </p:blipFill>
        <p:spPr>
          <a:xfrm>
            <a:off x="2879216" y="3693319"/>
            <a:ext cx="3457575" cy="3164681"/>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057002"/>
            <a:ext cx="8568952" cy="2597149"/>
          </a:xfrm>
        </p:spPr>
        <p:txBody>
          <a:bodyPr>
            <a:normAutofit fontScale="550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87824" y="3654152"/>
            <a:ext cx="3708715" cy="3067212"/>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316072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2"/>
            <a:ext cx="8568952" cy="1867942"/>
          </a:xfrm>
        </p:spPr>
        <p:txBody>
          <a:bodyPr>
            <a:normAutofit fontScale="475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runs 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763688" y="2930764"/>
            <a:ext cx="5701245" cy="3744416"/>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368246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a:t>
            </a:r>
            <a:r>
              <a:rPr lang="en-SE" dirty="0"/>
              <a:t>mechanisms </a:t>
            </a:r>
            <a:r>
              <a:rPr lang="en-US" dirty="0"/>
              <a:t>such 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00821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the 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SE" dirty="0"/>
              <a:t>A</a:t>
            </a:r>
            <a:r>
              <a:rPr lang="en-US" dirty="0" err="1"/>
              <a:t>ccess</a:t>
            </a:r>
            <a:r>
              <a:rPr lang="en-US" dirty="0"/>
              <a:t> control model is based on 802.1X, with Extensible Authentication Protocol (EAP), a carrier protocol designed to transport the messages of different authentication protocols (e.g., TLS)</a:t>
            </a:r>
          </a:p>
          <a:p>
            <a:pPr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70000" lnSpcReduction="20000"/>
          </a:bodyPr>
          <a:lstStyle/>
          <a:p>
            <a:r>
              <a:rPr lang="en-US" dirty="0"/>
              <a:t>It combines S</a:t>
            </a:r>
            <a:r>
              <a:rPr lang="en-SE" dirty="0"/>
              <a:t>W </a:t>
            </a:r>
            <a:r>
              <a:rPr lang="en-US" dirty="0"/>
              <a:t>and </a:t>
            </a:r>
            <a:r>
              <a:rPr lang="en-SE" dirty="0"/>
              <a:t>HW</a:t>
            </a:r>
            <a:r>
              <a:rPr lang="en-US" dirty="0"/>
              <a:t> 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a:t>
            </a:r>
            <a:r>
              <a:rPr lang="en-SE" dirty="0"/>
              <a:t>HW </a:t>
            </a:r>
            <a:r>
              <a:rPr lang="en-US" dirty="0"/>
              <a:t>crypto 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a:t>
            </a:r>
            <a:r>
              <a:rPr lang="en-SE" dirty="0"/>
              <a:t>HW</a:t>
            </a:r>
            <a:r>
              <a:rPr lang="en-US" dirty="0"/>
              <a:t> 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a:t>
            </a:r>
            <a:r>
              <a:rPr lang="en-SE" dirty="0"/>
              <a:t>is</a:t>
            </a:r>
            <a:r>
              <a:rPr lang="en-US" dirty="0"/>
              <a:t> 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47074</TotalTime>
  <Words>4069</Words>
  <Application>Microsoft Office PowerPoint</Application>
  <PresentationFormat>On-screen Show (4:3)</PresentationFormat>
  <Paragraphs>294</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Gloria Hallelujah</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322</cp:revision>
  <dcterms:created xsi:type="dcterms:W3CDTF">2014-08-18T03:27:50Z</dcterms:created>
  <dcterms:modified xsi:type="dcterms:W3CDTF">2022-03-27T11:35:37Z</dcterms:modified>
</cp:coreProperties>
</file>