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55"/>
  </p:notesMasterIdLst>
  <p:handoutMasterIdLst>
    <p:handoutMasterId r:id="rId56"/>
  </p:handoutMasterIdLst>
  <p:sldIdLst>
    <p:sldId id="384" r:id="rId2"/>
    <p:sldId id="458" r:id="rId3"/>
    <p:sldId id="440" r:id="rId4"/>
    <p:sldId id="436" r:id="rId5"/>
    <p:sldId id="441" r:id="rId6"/>
    <p:sldId id="415" r:id="rId7"/>
    <p:sldId id="461" r:id="rId8"/>
    <p:sldId id="416" r:id="rId9"/>
    <p:sldId id="418" r:id="rId10"/>
    <p:sldId id="442" r:id="rId11"/>
    <p:sldId id="462" r:id="rId12"/>
    <p:sldId id="459" r:id="rId13"/>
    <p:sldId id="364" r:id="rId14"/>
    <p:sldId id="365" r:id="rId15"/>
    <p:sldId id="392" r:id="rId16"/>
    <p:sldId id="366" r:id="rId17"/>
    <p:sldId id="439" r:id="rId18"/>
    <p:sldId id="367" r:id="rId19"/>
    <p:sldId id="443" r:id="rId20"/>
    <p:sldId id="432" r:id="rId21"/>
    <p:sldId id="433" r:id="rId22"/>
    <p:sldId id="438" r:id="rId23"/>
    <p:sldId id="460" r:id="rId24"/>
    <p:sldId id="444" r:id="rId25"/>
    <p:sldId id="451" r:id="rId26"/>
    <p:sldId id="394" r:id="rId27"/>
    <p:sldId id="445" r:id="rId28"/>
    <p:sldId id="446" r:id="rId29"/>
    <p:sldId id="426" r:id="rId30"/>
    <p:sldId id="447" r:id="rId31"/>
    <p:sldId id="397" r:id="rId32"/>
    <p:sldId id="422" r:id="rId33"/>
    <p:sldId id="448" r:id="rId34"/>
    <p:sldId id="449" r:id="rId35"/>
    <p:sldId id="424" r:id="rId36"/>
    <p:sldId id="423" r:id="rId37"/>
    <p:sldId id="463" r:id="rId38"/>
    <p:sldId id="430" r:id="rId39"/>
    <p:sldId id="400" r:id="rId40"/>
    <p:sldId id="385" r:id="rId41"/>
    <p:sldId id="452" r:id="rId42"/>
    <p:sldId id="453" r:id="rId43"/>
    <p:sldId id="404" r:id="rId44"/>
    <p:sldId id="386" r:id="rId45"/>
    <p:sldId id="405" r:id="rId46"/>
    <p:sldId id="374" r:id="rId47"/>
    <p:sldId id="464" r:id="rId48"/>
    <p:sldId id="431" r:id="rId49"/>
    <p:sldId id="456" r:id="rId50"/>
    <p:sldId id="454" r:id="rId51"/>
    <p:sldId id="455" r:id="rId52"/>
    <p:sldId id="409" r:id="rId53"/>
    <p:sldId id="410" r:id="rId5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8"/>
            <p14:sldId id="440"/>
            <p14:sldId id="436"/>
            <p14:sldId id="441"/>
            <p14:sldId id="415"/>
            <p14:sldId id="461"/>
            <p14:sldId id="416"/>
            <p14:sldId id="418"/>
            <p14:sldId id="442"/>
            <p14:sldId id="462"/>
            <p14:sldId id="459"/>
            <p14:sldId id="364"/>
            <p14:sldId id="365"/>
            <p14:sldId id="392"/>
            <p14:sldId id="366"/>
            <p14:sldId id="439"/>
            <p14:sldId id="367"/>
            <p14:sldId id="443"/>
            <p14:sldId id="432"/>
            <p14:sldId id="433"/>
            <p14:sldId id="438"/>
            <p14:sldId id="460"/>
            <p14:sldId id="444"/>
            <p14:sldId id="451"/>
            <p14:sldId id="394"/>
            <p14:sldId id="445"/>
            <p14:sldId id="446"/>
            <p14:sldId id="426"/>
            <p14:sldId id="447"/>
            <p14:sldId id="397"/>
            <p14:sldId id="422"/>
            <p14:sldId id="448"/>
            <p14:sldId id="449"/>
            <p14:sldId id="424"/>
            <p14:sldId id="423"/>
            <p14:sldId id="463"/>
            <p14:sldId id="430"/>
            <p14:sldId id="400"/>
            <p14:sldId id="385"/>
            <p14:sldId id="452"/>
            <p14:sldId id="453"/>
            <p14:sldId id="404"/>
            <p14:sldId id="386"/>
            <p14:sldId id="405"/>
            <p14:sldId id="374"/>
            <p14:sldId id="464"/>
            <p14:sldId id="431"/>
            <p14:sldId id="456"/>
            <p14:sldId id="454"/>
            <p14:sldId id="455"/>
            <p14:sldId id="409"/>
            <p14:sldId id="4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1" autoAdjust="0"/>
    <p:restoredTop sz="76210" autoAdjust="0"/>
  </p:normalViewPr>
  <p:slideViewPr>
    <p:cSldViewPr>
      <p:cViewPr varScale="1">
        <p:scale>
          <a:sx n="99" d="100"/>
          <a:sy n="99" d="100"/>
        </p:scale>
        <p:origin x="1542" y="8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95F3090-86B3-4DDD-A375-1755D7109FE9}" type="slidenum">
              <a:rPr lang="en-AU"/>
              <a:pPr/>
              <a:t>16</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traditional, machine executable code, virus can</a:t>
            </a:r>
          </a:p>
          <a:p>
            <a:pPr eaLnBrk="1" hangingPunct="1"/>
            <a:r>
              <a:rPr lang="en-US" dirty="0">
                <a:latin typeface="Arial" charset="0"/>
                <a:ea typeface="ＭＳ Ｐゴシック" pitchFamily="-65" charset="-128"/>
              </a:rPr>
              <a:t>be prepended or </a:t>
            </a:r>
            <a:r>
              <a:rPr lang="en-US" dirty="0" err="1">
                <a:latin typeface="Arial" charset="0"/>
                <a:ea typeface="ＭＳ Ｐゴシック" pitchFamily="-65" charset="-128"/>
              </a:rPr>
              <a:t>postpended</a:t>
            </a:r>
            <a:r>
              <a:rPr lang="en-US" dirty="0">
                <a:latin typeface="Arial" charset="0"/>
                <a:ea typeface="ＭＳ Ｐゴシック" pitchFamily="-65" charset="-128"/>
              </a:rPr>
              <a:t> to some executable program, or it can be embedded</a:t>
            </a:r>
          </a:p>
          <a:p>
            <a:pPr eaLnBrk="1" hangingPunct="1"/>
            <a:r>
              <a:rPr lang="en-US" dirty="0">
                <a:latin typeface="Arial" charset="0"/>
                <a:ea typeface="ＭＳ Ｐゴシック" pitchFamily="-65" charset="-128"/>
              </a:rPr>
              <a:t>into it in some other fashion. The key to its operation is that the infected program,</a:t>
            </a:r>
          </a:p>
          <a:p>
            <a:pPr eaLnBrk="1" hangingPunct="1"/>
            <a:r>
              <a:rPr lang="en-US" dirty="0">
                <a:latin typeface="Arial" charset="0"/>
                <a:ea typeface="ＭＳ Ｐゴシック" pitchFamily="-65" charset="-128"/>
              </a:rPr>
              <a:t>when invoked, will first execute the virus code and then execute the original code</a:t>
            </a:r>
          </a:p>
          <a:p>
            <a:pPr eaLnBrk="1" hangingPunct="1"/>
            <a:r>
              <a:rPr lang="en-US" dirty="0">
                <a:latin typeface="Arial" charset="0"/>
                <a:ea typeface="ＭＳ Ｐゴシック" pitchFamily="-65" charset="-128"/>
              </a:rPr>
              <a:t>of the program.</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very general depiction of virus structure is shown in Figure 6.1a. In this case,</a:t>
            </a:r>
          </a:p>
          <a:p>
            <a:pPr eaLnBrk="1" hangingPunct="1"/>
            <a:r>
              <a:rPr lang="en-US" dirty="0">
                <a:latin typeface="Arial" charset="0"/>
                <a:ea typeface="ＭＳ Ｐゴシック" pitchFamily="-65" charset="-128"/>
              </a:rPr>
              <a:t> the virus code, V, is</a:t>
            </a:r>
            <a:r>
              <a:rPr lang="en-US" baseline="0" dirty="0">
                <a:latin typeface="Arial" charset="0"/>
                <a:ea typeface="ＭＳ Ｐゴシック" pitchFamily="-65" charset="-128"/>
              </a:rPr>
              <a:t> </a:t>
            </a:r>
            <a:r>
              <a:rPr lang="en-US" dirty="0">
                <a:latin typeface="Arial" charset="0"/>
                <a:ea typeface="ＭＳ Ｐゴシック" pitchFamily="-65" charset="-128"/>
              </a:rPr>
              <a:t>prepended to infected programs,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is assumed that the entry point to the program, when invoked, is the main action block.</a:t>
            </a:r>
          </a:p>
          <a:p>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infected program begins with the virus code and works as follows. The</a:t>
            </a:r>
          </a:p>
          <a:p>
            <a:pPr eaLnBrk="1" hangingPunct="1"/>
            <a:r>
              <a:rPr lang="en-US" dirty="0">
                <a:latin typeface="Arial" charset="0"/>
                <a:ea typeface="ＭＳ Ｐゴシック" pitchFamily="-65" charset="-128"/>
              </a:rPr>
              <a:t>first line of code is a jump to the main virus program. The second line is a special</a:t>
            </a:r>
          </a:p>
          <a:p>
            <a:pPr eaLnBrk="1" hangingPunct="1"/>
            <a:r>
              <a:rPr lang="en-US" dirty="0">
                <a:latin typeface="Arial" charset="0"/>
                <a:ea typeface="ＭＳ Ｐゴシック" pitchFamily="-65" charset="-128"/>
              </a:rPr>
              <a:t>marker that is used by the virus to determine whether or not a potential victim</a:t>
            </a:r>
          </a:p>
          <a:p>
            <a:pPr eaLnBrk="1" hangingPunct="1"/>
            <a:r>
              <a:rPr lang="en-US" dirty="0">
                <a:latin typeface="Arial" charset="0"/>
                <a:ea typeface="ＭＳ Ｐゴシック" pitchFamily="-65" charset="-128"/>
              </a:rPr>
              <a:t>program has already been infected with this virus. When the program is invoked,</a:t>
            </a:r>
          </a:p>
          <a:p>
            <a:pPr eaLnBrk="1" hangingPunct="1"/>
            <a:r>
              <a:rPr lang="en-US" dirty="0">
                <a:latin typeface="Arial" charset="0"/>
                <a:ea typeface="ＭＳ Ｐゴシック" pitchFamily="-65" charset="-128"/>
              </a:rPr>
              <a:t>control is immediately transferred to the main virus program. The virus program</a:t>
            </a:r>
          </a:p>
          <a:p>
            <a:pPr eaLnBrk="1" hangingPunct="1"/>
            <a:r>
              <a:rPr lang="en-US" dirty="0">
                <a:latin typeface="Arial" charset="0"/>
                <a:ea typeface="ＭＳ Ｐゴシック" pitchFamily="-65" charset="-128"/>
              </a:rPr>
              <a:t>may first seek out uninfected executable files and infect them. Next, the virus may</a:t>
            </a:r>
          </a:p>
          <a:p>
            <a:pPr eaLnBrk="1" hangingPunct="1"/>
            <a:r>
              <a:rPr lang="en-US" dirty="0">
                <a:latin typeface="Arial" charset="0"/>
                <a:ea typeface="ＭＳ Ｐゴシック" pitchFamily="-65" charset="-128"/>
              </a:rPr>
              <a:t>execute its payload if the required trigger conditions, if any, are met. Finally, the</a:t>
            </a:r>
          </a:p>
          <a:p>
            <a:pPr eaLnBrk="1" hangingPunct="1"/>
            <a:r>
              <a:rPr lang="en-US" dirty="0">
                <a:latin typeface="Arial" charset="0"/>
                <a:ea typeface="ＭＳ Ｐゴシック" pitchFamily="-65" charset="-128"/>
              </a:rPr>
              <a:t>virus transfers control to the original program. If the infection phase of the program</a:t>
            </a:r>
          </a:p>
          <a:p>
            <a:pPr eaLnBrk="1" hangingPunct="1"/>
            <a:r>
              <a:rPr lang="en-US" dirty="0">
                <a:latin typeface="Arial" charset="0"/>
                <a:ea typeface="ＭＳ Ｐゴシック" pitchFamily="-65" charset="-128"/>
              </a:rPr>
              <a:t>is reasonably rapid, a user is unlikely to notice any difference between the execution</a:t>
            </a:r>
          </a:p>
          <a:p>
            <a:pPr eaLnBrk="1" hangingPunct="1"/>
            <a:r>
              <a:rPr lang="en-US" dirty="0">
                <a:latin typeface="Arial" charset="0"/>
                <a:ea typeface="ＭＳ Ｐゴシック" pitchFamily="-65" charset="-128"/>
              </a:rPr>
              <a:t>of an infected and an uninfected program.</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315093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2DE6869-C9C6-4578-8028-B9AE0B234EEB}" type="slidenum">
              <a:rPr lang="en-AU"/>
              <a:pPr/>
              <a:t>18</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virus such as the one just described is easily detected because an infected</a:t>
            </a:r>
          </a:p>
          <a:p>
            <a:pPr eaLnBrk="1" hangingPunct="1"/>
            <a:r>
              <a:rPr lang="en-US" dirty="0">
                <a:latin typeface="Arial" charset="0"/>
                <a:ea typeface="ＭＳ Ｐゴシック" pitchFamily="-65" charset="-128"/>
              </a:rPr>
              <a:t>version of a program is longer than the corresponding uninfected one. A way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thwart such a simple means of detecting a virus is to compress the executable file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both the infected and uninfected versions are of identical length. Figure 6.1b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shows in general terms the logic required. The key lines in this virus are labeled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times, and Figure 6.2 illustrates the operation.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this example, the virus does nothing other than propagate. As previously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mentioned, the virus may also include one or more payloads.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a virus has gained entry to a system by infecting a single program, it is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position to potentially infect some or all other executable files on that system when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infected program executes, depending on the access permissions the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has. Thus, viral infection can be completely prevented by blocking the 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gaining entry in the first place. Unfortunately, prevention is extraordinarily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difficult because a virus can be part of any program outside a system. Thus, unless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is content to take an absolutely bare piece of iron and write all one’s own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application programs, one is vulnerable. Many forms of infection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blocked by denying normal users the right to modify programs on the system.</a:t>
            </a:r>
            <a:endParaRPr lang="en-US" dirty="0">
              <a:latin typeface="Arial" charset="0"/>
              <a:ea typeface="ＭＳ Ｐゴシック" pitchFamily="-65" charset="-128"/>
            </a:endParaRPr>
          </a:p>
        </p:txBody>
      </p:sp>
    </p:spTree>
    <p:extLst>
      <p:ext uri="{BB962C8B-B14F-4D97-AF65-F5344CB8AC3E}">
        <p14:creationId xmlns:p14="http://schemas.microsoft.com/office/powerpoint/2010/main" val="530931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charset="0"/>
                <a:ea typeface="ＭＳ Ｐゴシック" pitchFamily="-65" charset="-128"/>
              </a:rPr>
              <a:t>In the mid-1990s, macro or scripting code viruses became by far the most prevalent</a:t>
            </a:r>
          </a:p>
          <a:p>
            <a:pPr eaLnBrk="1" hangingPunct="1"/>
            <a:r>
              <a:rPr lang="en-US" b="0" dirty="0">
                <a:latin typeface="Arial" charset="0"/>
                <a:ea typeface="ＭＳ Ｐゴシック" pitchFamily="-65" charset="-128"/>
              </a:rPr>
              <a:t>type of virus. Macro viruses infect scripting code used to support active content in</a:t>
            </a:r>
          </a:p>
          <a:p>
            <a:pPr eaLnBrk="1" hangingPunct="1"/>
            <a:r>
              <a:rPr lang="en-US" b="0" dirty="0">
                <a:latin typeface="Arial" charset="0"/>
                <a:ea typeface="ＭＳ Ｐゴシック" pitchFamily="-65" charset="-128"/>
              </a:rPr>
              <a:t>a variety of user document types. Macro viruses are particularly threatening for a</a:t>
            </a:r>
          </a:p>
          <a:p>
            <a:pPr eaLnBrk="1" hangingPunct="1"/>
            <a:r>
              <a:rPr lang="en-US" b="0" dirty="0">
                <a:latin typeface="Arial" charset="0"/>
                <a:ea typeface="ＭＳ Ｐゴシック" pitchFamily="-65" charset="-128"/>
              </a:rPr>
              <a:t>number of reasons: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A macro virus is platform independent. Many macro viruses infect active</a:t>
            </a:r>
          </a:p>
          <a:p>
            <a:pPr eaLnBrk="1" hangingPunct="1"/>
            <a:r>
              <a:rPr lang="en-US" b="0" dirty="0">
                <a:latin typeface="Arial" charset="0"/>
                <a:ea typeface="ＭＳ Ｐゴシック" pitchFamily="-65" charset="-128"/>
              </a:rPr>
              <a:t>content in commonly used applications, such as macros in Microsoft Word</a:t>
            </a:r>
          </a:p>
          <a:p>
            <a:pPr eaLnBrk="1" hangingPunct="1"/>
            <a:r>
              <a:rPr lang="en-US" b="0" dirty="0">
                <a:latin typeface="Arial" charset="0"/>
                <a:ea typeface="ＭＳ Ｐゴシック" pitchFamily="-65" charset="-128"/>
              </a:rPr>
              <a:t>documents or other Microsoft Office documents, or scripting code in Adobe</a:t>
            </a:r>
          </a:p>
          <a:p>
            <a:pPr eaLnBrk="1" hangingPunct="1"/>
            <a:r>
              <a:rPr lang="en-US" b="0" dirty="0">
                <a:latin typeface="Arial" charset="0"/>
                <a:ea typeface="ＭＳ Ｐゴシック" pitchFamily="-65" charset="-128"/>
              </a:rPr>
              <a:t>PDF documents. Any hardware platform and operating system that supports</a:t>
            </a:r>
          </a:p>
          <a:p>
            <a:pPr eaLnBrk="1" hangingPunct="1"/>
            <a:r>
              <a:rPr lang="en-US" b="0" dirty="0">
                <a:latin typeface="Arial" charset="0"/>
                <a:ea typeface="ＭＳ Ｐゴシック" pitchFamily="-65" charset="-128"/>
              </a:rPr>
              <a:t>these applications can be infected.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Macro viruses infect documents, not executable portions of code. Most of the</a:t>
            </a:r>
          </a:p>
          <a:p>
            <a:pPr eaLnBrk="1" hangingPunct="1"/>
            <a:r>
              <a:rPr lang="en-US" b="0" dirty="0">
                <a:latin typeface="Arial" charset="0"/>
                <a:ea typeface="ＭＳ Ｐゴシック" pitchFamily="-65" charset="-128"/>
              </a:rPr>
              <a:t>information introduced onto a computer system is in the form of documents</a:t>
            </a:r>
          </a:p>
          <a:p>
            <a:pPr eaLnBrk="1" hangingPunct="1"/>
            <a:r>
              <a:rPr lang="en-US" b="0" dirty="0">
                <a:latin typeface="Arial" charset="0"/>
                <a:ea typeface="ＭＳ Ｐゴシック" pitchFamily="-65" charset="-128"/>
              </a:rPr>
              <a:t>rather than programs.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Macro viruses are easily spread, as the documents they exploit are shared in</a:t>
            </a:r>
          </a:p>
          <a:p>
            <a:pPr eaLnBrk="1" hangingPunct="1"/>
            <a:r>
              <a:rPr lang="en-US" b="0" dirty="0">
                <a:latin typeface="Arial" charset="0"/>
                <a:ea typeface="ＭＳ Ｐゴシック" pitchFamily="-65" charset="-128"/>
              </a:rPr>
              <a:t>normal use. A very common method is by electronic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4. Because macro viruses infect user documents rather than system programs,</a:t>
            </a:r>
          </a:p>
          <a:p>
            <a:pPr eaLnBrk="1" hangingPunct="1"/>
            <a:r>
              <a:rPr lang="en-US" b="0" dirty="0">
                <a:latin typeface="Arial" charset="0"/>
                <a:ea typeface="ＭＳ Ｐゴシック" pitchFamily="-65" charset="-128"/>
              </a:rPr>
              <a:t>traditional file system access controls are of limited use in preventing their</a:t>
            </a:r>
          </a:p>
          <a:p>
            <a:pPr eaLnBrk="1" hangingPunct="1"/>
            <a:r>
              <a:rPr lang="en-US" b="0" dirty="0">
                <a:latin typeface="Arial" charset="0"/>
                <a:ea typeface="ＭＳ Ｐゴシック" pitchFamily="-65" charset="-128"/>
              </a:rPr>
              <a:t>spread, since users are expected to modify them.</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Macro viruses take advantage of support for active content using a scripting or</a:t>
            </a:r>
          </a:p>
          <a:p>
            <a:pPr eaLnBrk="1" hangingPunct="1"/>
            <a:r>
              <a:rPr lang="en-US" b="0" dirty="0">
                <a:latin typeface="Arial" charset="0"/>
                <a:ea typeface="ＭＳ Ｐゴシック" pitchFamily="-65" charset="-128"/>
              </a:rPr>
              <a:t>macro language, embedded in a word processing document or other type of file.</a:t>
            </a:r>
          </a:p>
          <a:p>
            <a:pPr eaLnBrk="1" hangingPunct="1"/>
            <a:r>
              <a:rPr lang="en-US" b="0" dirty="0">
                <a:latin typeface="Arial" charset="0"/>
                <a:ea typeface="ＭＳ Ｐゴシック" pitchFamily="-65" charset="-128"/>
              </a:rPr>
              <a:t>Typically, users employ macros to automate repetitive tasks and thereby save keystrokes.</a:t>
            </a:r>
          </a:p>
          <a:p>
            <a:pPr eaLnBrk="1" hangingPunct="1"/>
            <a:r>
              <a:rPr lang="en-US" b="0" dirty="0">
                <a:latin typeface="Arial" charset="0"/>
                <a:ea typeface="ＭＳ Ｐゴシック" pitchFamily="-65" charset="-128"/>
              </a:rPr>
              <a:t>They are also used to support dynamic content, form validation, and other</a:t>
            </a:r>
          </a:p>
          <a:p>
            <a:pPr eaLnBrk="1" hangingPunct="1"/>
            <a:r>
              <a:rPr lang="en-US" b="0" dirty="0">
                <a:latin typeface="Arial" charset="0"/>
                <a:ea typeface="ＭＳ Ｐゴシック" pitchFamily="-65" charset="-128"/>
              </a:rPr>
              <a:t>useful tasks associated with these documents.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Successive releases of MS Office products provide increased protection</a:t>
            </a:r>
          </a:p>
          <a:p>
            <a:pPr eaLnBrk="1" hangingPunct="1"/>
            <a:r>
              <a:rPr lang="en-US" b="0" dirty="0">
                <a:latin typeface="Arial" charset="0"/>
                <a:ea typeface="ＭＳ Ｐゴシック" pitchFamily="-65" charset="-128"/>
              </a:rPr>
              <a:t>against macro viruses. For example, Microsoft offers an optional Macro Virus</a:t>
            </a:r>
          </a:p>
          <a:p>
            <a:pPr eaLnBrk="1" hangingPunct="1"/>
            <a:r>
              <a:rPr lang="en-US" b="0" dirty="0">
                <a:latin typeface="Arial" charset="0"/>
                <a:ea typeface="ＭＳ Ｐゴシック" pitchFamily="-65" charset="-128"/>
              </a:rPr>
              <a:t>Protection tool that detects suspicious Word files and alerts the customer to the</a:t>
            </a:r>
          </a:p>
          <a:p>
            <a:pPr eaLnBrk="1" hangingPunct="1"/>
            <a:r>
              <a:rPr lang="en-US" b="0" dirty="0">
                <a:latin typeface="Arial" charset="0"/>
                <a:ea typeface="ＭＳ Ｐゴシック" pitchFamily="-65" charset="-128"/>
              </a:rPr>
              <a:t>potential risk of opening a file with macros. Various anti-virus product vendors</a:t>
            </a:r>
          </a:p>
          <a:p>
            <a:pPr eaLnBrk="1" hangingPunct="1"/>
            <a:r>
              <a:rPr lang="en-US" b="0" dirty="0">
                <a:latin typeface="Arial" charset="0"/>
                <a:ea typeface="ＭＳ Ｐゴシック" pitchFamily="-65" charset="-128"/>
              </a:rPr>
              <a:t>have also developed tools to detect and remove macro viruses. As in other types of</a:t>
            </a:r>
          </a:p>
          <a:p>
            <a:pPr eaLnBrk="1" hangingPunct="1"/>
            <a:r>
              <a:rPr lang="en-US" b="0" dirty="0">
                <a:latin typeface="Arial" charset="0"/>
                <a:ea typeface="ＭＳ Ｐゴシック" pitchFamily="-65" charset="-128"/>
              </a:rPr>
              <a:t>viruses, the arms race continues in the field of macro viruses, but they no longer are</a:t>
            </a:r>
          </a:p>
          <a:p>
            <a:pPr eaLnBrk="1" hangingPunct="1"/>
            <a:r>
              <a:rPr lang="en-US" b="0" dirty="0">
                <a:latin typeface="Arial" charset="0"/>
                <a:ea typeface="ＭＳ Ｐゴシック" pitchFamily="-65" charset="-128"/>
              </a:rPr>
              <a:t>the predominant virus threat.</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Another possible host for macro virus–style malware is in Adobe’s PDF documents.</a:t>
            </a:r>
          </a:p>
          <a:p>
            <a:pPr eaLnBrk="1" hangingPunct="1"/>
            <a:r>
              <a:rPr lang="en-US" b="0" dirty="0">
                <a:latin typeface="Arial" charset="0"/>
                <a:ea typeface="ＭＳ Ｐゴシック" pitchFamily="-65" charset="-128"/>
              </a:rPr>
              <a:t>These can support a range of embedded components, including </a:t>
            </a:r>
            <a:r>
              <a:rPr lang="en-US" b="0" dirty="0" err="1">
                <a:latin typeface="Arial" charset="0"/>
                <a:ea typeface="ＭＳ Ｐゴシック" pitchFamily="-65" charset="-128"/>
              </a:rPr>
              <a:t>Javascript</a:t>
            </a:r>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and other types of scripting code. Although recent PDF viewers include measures to</a:t>
            </a:r>
          </a:p>
          <a:p>
            <a:pPr eaLnBrk="1" hangingPunct="1"/>
            <a:r>
              <a:rPr lang="en-US" b="0" dirty="0">
                <a:latin typeface="Arial" charset="0"/>
                <a:ea typeface="ＭＳ Ｐゴシック" pitchFamily="-65" charset="-128"/>
              </a:rPr>
              <a:t>warn users when such code is run, the message the user is shown can be manipulated</a:t>
            </a:r>
          </a:p>
          <a:p>
            <a:pPr eaLnBrk="1" hangingPunct="1"/>
            <a:r>
              <a:rPr lang="en-US" b="0" dirty="0">
                <a:latin typeface="Arial" charset="0"/>
                <a:ea typeface="ＭＳ Ｐゴシック" pitchFamily="-65" charset="-128"/>
              </a:rPr>
              <a:t>to trick them into permitting its execution. If this occurs, the code could potentially</a:t>
            </a:r>
          </a:p>
          <a:p>
            <a:pPr eaLnBrk="1" hangingPunct="1"/>
            <a:r>
              <a:rPr lang="en-US" b="0" dirty="0">
                <a:latin typeface="Arial" charset="0"/>
                <a:ea typeface="ＭＳ Ｐゴシック" pitchFamily="-65" charset="-128"/>
              </a:rPr>
              <a:t>act as a virus to infect other PDF documents the user can access on their system.</a:t>
            </a:r>
          </a:p>
          <a:p>
            <a:pPr eaLnBrk="1" hangingPunct="1"/>
            <a:r>
              <a:rPr lang="en-US" b="0" dirty="0">
                <a:latin typeface="Arial" charset="0"/>
                <a:ea typeface="ＭＳ Ｐゴシック" pitchFamily="-65" charset="-128"/>
              </a:rPr>
              <a:t>Alternatively, it can install a Trojan, or act as a worm, as we discuss later [STEV11].</a:t>
            </a:r>
            <a:endParaRPr lang="en-US" b="0"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2520085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ea typeface="ＭＳ Ｐゴシック" pitchFamily="-65" charset="-128"/>
              </a:rPr>
              <a:t>The next category of malware propagation concerns the exploit of software</a:t>
            </a:r>
          </a:p>
          <a:p>
            <a:pPr eaLnBrk="1" hangingPunct="1"/>
            <a:r>
              <a:rPr lang="en-US" dirty="0">
                <a:latin typeface="Arial" charset="0"/>
                <a:ea typeface="ＭＳ Ｐゴシック" pitchFamily="-65" charset="-128"/>
              </a:rPr>
              <a:t>vulnerabilities, such as those we discuss in Chapters 10 and 11 , which are commonly</a:t>
            </a:r>
          </a:p>
          <a:p>
            <a:pPr eaLnBrk="1" hangingPunct="1"/>
            <a:r>
              <a:rPr lang="en-US" dirty="0">
                <a:latin typeface="Arial" charset="0"/>
                <a:ea typeface="ＭＳ Ｐゴシック" pitchFamily="-65" charset="-128"/>
              </a:rPr>
              <a:t>exploited by computer worms. A worm is a program that actively seeks out</a:t>
            </a:r>
          </a:p>
          <a:p>
            <a:pPr eaLnBrk="1" hangingPunct="1"/>
            <a:r>
              <a:rPr lang="en-US" dirty="0">
                <a:latin typeface="Arial" charset="0"/>
                <a:ea typeface="ＭＳ Ｐゴシック" pitchFamily="-65" charset="-128"/>
              </a:rPr>
              <a:t>more machines to infect, and then each infected machine serves as an automated</a:t>
            </a:r>
          </a:p>
          <a:p>
            <a:pPr eaLnBrk="1" hangingPunct="1"/>
            <a:r>
              <a:rPr lang="en-US" dirty="0">
                <a:latin typeface="Arial" charset="0"/>
                <a:ea typeface="ＭＳ Ｐゴシック" pitchFamily="-65" charset="-128"/>
              </a:rPr>
              <a:t>launching pad for attacks on other machines. Worm programs exploit software</a:t>
            </a:r>
          </a:p>
          <a:p>
            <a:pPr eaLnBrk="1" hangingPunct="1"/>
            <a:r>
              <a:rPr lang="en-US" dirty="0">
                <a:latin typeface="Arial" charset="0"/>
                <a:ea typeface="ＭＳ Ｐゴシック" pitchFamily="-65" charset="-128"/>
              </a:rPr>
              <a:t>vulnerabilities in client or server programs to gain access to each new system. They</a:t>
            </a:r>
          </a:p>
          <a:p>
            <a:pPr eaLnBrk="1" hangingPunct="1"/>
            <a:r>
              <a:rPr lang="en-US" dirty="0">
                <a:latin typeface="Arial" charset="0"/>
                <a:ea typeface="ＭＳ Ｐゴシック" pitchFamily="-65" charset="-128"/>
              </a:rPr>
              <a:t>can use network connections to spread from system to system. They can also spread</a:t>
            </a:r>
          </a:p>
          <a:p>
            <a:pPr eaLnBrk="1" hangingPunct="1"/>
            <a:r>
              <a:rPr lang="en-US" dirty="0">
                <a:latin typeface="Arial" charset="0"/>
                <a:ea typeface="ＭＳ Ｐゴシック" pitchFamily="-65" charset="-128"/>
              </a:rPr>
              <a:t>through shared media, such as USB drives or CD and DVD data disks. E-mail</a:t>
            </a:r>
          </a:p>
          <a:p>
            <a:pPr eaLnBrk="1" hangingPunct="1"/>
            <a:r>
              <a:rPr lang="en-US" dirty="0">
                <a:latin typeface="Arial" charset="0"/>
                <a:ea typeface="ＭＳ Ｐゴシック" pitchFamily="-65" charset="-128"/>
              </a:rPr>
              <a:t>worms spread in macro or script code included in documents attached to e-mail or</a:t>
            </a:r>
          </a:p>
          <a:p>
            <a:pPr eaLnBrk="1" hangingPunct="1"/>
            <a:r>
              <a:rPr lang="en-US" dirty="0">
                <a:latin typeface="Arial" charset="0"/>
                <a:ea typeface="ＭＳ Ｐゴシック" pitchFamily="-65" charset="-128"/>
              </a:rPr>
              <a:t>to instant messenger file transfers. Upon activation, the worm may replicate and</a:t>
            </a:r>
          </a:p>
          <a:p>
            <a:pPr eaLnBrk="1" hangingPunct="1"/>
            <a:r>
              <a:rPr lang="en-US" dirty="0">
                <a:latin typeface="Arial" charset="0"/>
                <a:ea typeface="ＭＳ Ｐゴシック" pitchFamily="-65" charset="-128"/>
              </a:rPr>
              <a:t>propagate again. In addition to propagation, the worm usually carries some form of</a:t>
            </a:r>
          </a:p>
          <a:p>
            <a:pPr eaLnBrk="1" hangingPunct="1"/>
            <a:r>
              <a:rPr lang="en-US" dirty="0">
                <a:latin typeface="Arial" charset="0"/>
                <a:ea typeface="ＭＳ Ｐゴシック" pitchFamily="-65" charset="-128"/>
              </a:rPr>
              <a:t>payload, such as those we discuss later.</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concept of a computer worm was introduced in John Brunner’s 1975 SF</a:t>
            </a:r>
          </a:p>
          <a:p>
            <a:pPr eaLnBrk="1" hangingPunct="1"/>
            <a:r>
              <a:rPr lang="en-US" dirty="0">
                <a:latin typeface="Arial" charset="0"/>
                <a:ea typeface="ＭＳ Ｐゴシック" pitchFamily="-65" charset="-128"/>
              </a:rPr>
              <a:t>novel </a:t>
            </a:r>
            <a:r>
              <a:rPr lang="en-US" i="1" dirty="0">
                <a:latin typeface="Arial" charset="0"/>
                <a:ea typeface="ＭＳ Ｐゴシック" pitchFamily="-65" charset="-128"/>
              </a:rPr>
              <a:t>The Shockwave Rider . The first known worm implementation was done in</a:t>
            </a:r>
          </a:p>
          <a:p>
            <a:pPr eaLnBrk="1" hangingPunct="1"/>
            <a:r>
              <a:rPr lang="en-US" dirty="0">
                <a:latin typeface="Arial" charset="0"/>
                <a:ea typeface="ＭＳ Ｐゴシック" pitchFamily="-65" charset="-128"/>
              </a:rPr>
              <a:t>Xerox Palo Alto Labs in the early 1980s. It was </a:t>
            </a:r>
            <a:r>
              <a:rPr lang="en-US" dirty="0" err="1">
                <a:latin typeface="Arial" charset="0"/>
                <a:ea typeface="ＭＳ Ｐゴシック" pitchFamily="-65" charset="-128"/>
              </a:rPr>
              <a:t>nonmalicious</a:t>
            </a:r>
            <a:r>
              <a:rPr lang="en-US" dirty="0">
                <a:latin typeface="Arial" charset="0"/>
                <a:ea typeface="ＭＳ Ｐゴシック" pitchFamily="-65" charset="-128"/>
              </a:rPr>
              <a:t>, searching for idle</a:t>
            </a:r>
          </a:p>
          <a:p>
            <a:pPr eaLnBrk="1" hangingPunct="1"/>
            <a:r>
              <a:rPr lang="en-US" dirty="0">
                <a:latin typeface="Arial" charset="0"/>
                <a:ea typeface="ＭＳ Ｐゴシック" pitchFamily="-65" charset="-128"/>
              </a:rPr>
              <a:t>systems to use to run a computationally intensive task.</a:t>
            </a:r>
            <a:endParaRPr lang="en-US"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85394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eaLnBrk="1" hangingPunct="1">
              <a:lnSpc>
                <a:spcPct val="90000"/>
              </a:lnSpc>
            </a:pPr>
            <a:r>
              <a:rPr lang="en-US" dirty="0">
                <a:latin typeface="Arial" charset="0"/>
                <a:ea typeface="ＭＳ Ｐゴシック" pitchFamily="-65" charset="-128"/>
              </a:rPr>
              <a:t>To replicate itself, a worm uses some means to access remote systems. These</a:t>
            </a:r>
          </a:p>
          <a:p>
            <a:pPr eaLnBrk="1" hangingPunct="1">
              <a:lnSpc>
                <a:spcPct val="90000"/>
              </a:lnSpc>
            </a:pPr>
            <a:r>
              <a:rPr lang="en-US" dirty="0">
                <a:latin typeface="Arial" charset="0"/>
                <a:ea typeface="ＭＳ Ｐゴシック" pitchFamily="-65" charset="-128"/>
              </a:rPr>
              <a:t>include the following, most of which are still seen in active use [SYMA13]:</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Electronic mail or instant messenger facility: A worm e-mails a copy of itself to</a:t>
            </a:r>
          </a:p>
          <a:p>
            <a:pPr eaLnBrk="1" hangingPunct="1">
              <a:lnSpc>
                <a:spcPct val="90000"/>
              </a:lnSpc>
            </a:pPr>
            <a:r>
              <a:rPr lang="en-US" dirty="0">
                <a:latin typeface="Arial" charset="0"/>
                <a:ea typeface="ＭＳ Ｐゴシック" pitchFamily="-65" charset="-128"/>
              </a:rPr>
              <a:t>other systems, or sends itself as an attachment via an of instant message service,</a:t>
            </a:r>
          </a:p>
          <a:p>
            <a:pPr eaLnBrk="1" hangingPunct="1">
              <a:lnSpc>
                <a:spcPct val="90000"/>
              </a:lnSpc>
            </a:pPr>
            <a:r>
              <a:rPr lang="en-US" dirty="0">
                <a:latin typeface="Arial" charset="0"/>
                <a:ea typeface="ＭＳ Ｐゴシック" pitchFamily="-65" charset="-128"/>
              </a:rPr>
              <a:t>so that its code is run when the e-mail or attachment is received or viewed.</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File sharing: A worm either creates a copy of itself or infects other suitable</a:t>
            </a:r>
          </a:p>
          <a:p>
            <a:pPr eaLnBrk="1" hangingPunct="1">
              <a:lnSpc>
                <a:spcPct val="90000"/>
              </a:lnSpc>
            </a:pPr>
            <a:r>
              <a:rPr lang="en-US" dirty="0">
                <a:latin typeface="Arial" charset="0"/>
                <a:ea typeface="ＭＳ Ｐゴシック" pitchFamily="-65" charset="-128"/>
              </a:rPr>
              <a:t>files as a virus on removable media such as a USB drive; it then executes when</a:t>
            </a:r>
          </a:p>
          <a:p>
            <a:pPr eaLnBrk="1" hangingPunct="1">
              <a:lnSpc>
                <a:spcPct val="90000"/>
              </a:lnSpc>
            </a:pPr>
            <a:r>
              <a:rPr lang="en-US" dirty="0">
                <a:latin typeface="Arial" charset="0"/>
                <a:ea typeface="ＭＳ Ｐゴシック" pitchFamily="-65" charset="-128"/>
              </a:rPr>
              <a:t>the drive is connected to another system using the </a:t>
            </a:r>
            <a:r>
              <a:rPr lang="en-US" dirty="0" err="1">
                <a:latin typeface="Arial" charset="0"/>
                <a:ea typeface="ＭＳ Ｐゴシック" pitchFamily="-65" charset="-128"/>
              </a:rPr>
              <a:t>autorun</a:t>
            </a:r>
            <a:r>
              <a:rPr lang="en-US" dirty="0">
                <a:latin typeface="Arial" charset="0"/>
                <a:ea typeface="ＭＳ Ｐゴシック" pitchFamily="-65" charset="-128"/>
              </a:rPr>
              <a:t> mechanism by</a:t>
            </a:r>
          </a:p>
          <a:p>
            <a:pPr eaLnBrk="1" hangingPunct="1">
              <a:lnSpc>
                <a:spcPct val="90000"/>
              </a:lnSpc>
            </a:pPr>
            <a:r>
              <a:rPr lang="en-US" dirty="0">
                <a:latin typeface="Arial" charset="0"/>
                <a:ea typeface="ＭＳ Ｐゴシック" pitchFamily="-65" charset="-128"/>
              </a:rPr>
              <a:t>exploiting some software vulnerability, or when a user opens the infected file</a:t>
            </a:r>
          </a:p>
          <a:p>
            <a:pPr eaLnBrk="1" hangingPunct="1">
              <a:lnSpc>
                <a:spcPct val="90000"/>
              </a:lnSpc>
            </a:pPr>
            <a:r>
              <a:rPr lang="en-US" dirty="0">
                <a:latin typeface="Arial" charset="0"/>
                <a:ea typeface="ＭＳ Ｐゴシック" pitchFamily="-65" charset="-128"/>
              </a:rPr>
              <a:t>on the target system.</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execution capability: A worm executes a copy of itself on another</a:t>
            </a:r>
          </a:p>
          <a:p>
            <a:pPr eaLnBrk="1" hangingPunct="1">
              <a:lnSpc>
                <a:spcPct val="90000"/>
              </a:lnSpc>
            </a:pPr>
            <a:r>
              <a:rPr lang="en-US" dirty="0">
                <a:latin typeface="Arial" charset="0"/>
                <a:ea typeface="ＭＳ Ｐゴシック" pitchFamily="-65" charset="-128"/>
              </a:rPr>
              <a:t>system, either by using an explicit remote execution facility or by exploiting a</a:t>
            </a:r>
          </a:p>
          <a:p>
            <a:pPr eaLnBrk="1" hangingPunct="1">
              <a:lnSpc>
                <a:spcPct val="90000"/>
              </a:lnSpc>
            </a:pPr>
            <a:r>
              <a:rPr lang="en-US" dirty="0">
                <a:latin typeface="Arial" charset="0"/>
                <a:ea typeface="ＭＳ Ｐゴシック" pitchFamily="-65" charset="-128"/>
              </a:rPr>
              <a:t>program flaw in a network service to subvert its operations (as we discuss in</a:t>
            </a:r>
          </a:p>
          <a:p>
            <a:pPr eaLnBrk="1" hangingPunct="1">
              <a:lnSpc>
                <a:spcPct val="90000"/>
              </a:lnSpc>
            </a:pPr>
            <a:r>
              <a:rPr lang="en-US" dirty="0">
                <a:latin typeface="Arial" charset="0"/>
                <a:ea typeface="ＭＳ Ｐゴシック" pitchFamily="-65" charset="-128"/>
              </a:rPr>
              <a:t>Chapters 10 and 11 ).</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file access or transfer capability: A worm uses a remote file access or</a:t>
            </a:r>
          </a:p>
          <a:p>
            <a:pPr eaLnBrk="1" hangingPunct="1">
              <a:lnSpc>
                <a:spcPct val="90000"/>
              </a:lnSpc>
            </a:pPr>
            <a:r>
              <a:rPr lang="en-US" dirty="0">
                <a:latin typeface="Arial" charset="0"/>
                <a:ea typeface="ＭＳ Ｐゴシック" pitchFamily="-65" charset="-128"/>
              </a:rPr>
              <a:t>transfer service to another system to copy itself from one system to the other,</a:t>
            </a:r>
          </a:p>
          <a:p>
            <a:pPr eaLnBrk="1" hangingPunct="1">
              <a:lnSpc>
                <a:spcPct val="90000"/>
              </a:lnSpc>
            </a:pPr>
            <a:r>
              <a:rPr lang="en-US" dirty="0">
                <a:latin typeface="Arial" charset="0"/>
                <a:ea typeface="ＭＳ Ｐゴシック" pitchFamily="-65" charset="-128"/>
              </a:rPr>
              <a:t>where users on that system may then execute it.</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login capability: A worm logs onto a remote system as a user and</a:t>
            </a:r>
          </a:p>
          <a:p>
            <a:pPr eaLnBrk="1" hangingPunct="1">
              <a:lnSpc>
                <a:spcPct val="90000"/>
              </a:lnSpc>
            </a:pPr>
            <a:r>
              <a:rPr lang="en-US" dirty="0">
                <a:latin typeface="Arial" charset="0"/>
                <a:ea typeface="ＭＳ Ｐゴシック" pitchFamily="-65" charset="-128"/>
              </a:rPr>
              <a:t>then uses commands to copy itself from one system to the other, where it then</a:t>
            </a:r>
          </a:p>
          <a:p>
            <a:pPr eaLnBrk="1" hangingPunct="1">
              <a:lnSpc>
                <a:spcPct val="90000"/>
              </a:lnSpc>
            </a:pPr>
            <a:r>
              <a:rPr lang="en-US" dirty="0">
                <a:latin typeface="Arial" charset="0"/>
                <a:ea typeface="ＭＳ Ｐゴシック" pitchFamily="-65" charset="-128"/>
              </a:rPr>
              <a:t>executes.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new copy of the worm program is then run on the remote system where, in</a:t>
            </a:r>
          </a:p>
          <a:p>
            <a:pPr eaLnBrk="1" hangingPunct="1">
              <a:lnSpc>
                <a:spcPct val="90000"/>
              </a:lnSpc>
            </a:pPr>
            <a:r>
              <a:rPr lang="en-US" dirty="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a:latin typeface="Arial" charset="0"/>
                <a:ea typeface="ＭＳ Ｐゴシック" pitchFamily="-65" charset="-128"/>
              </a:rPr>
              <a:t>propagate.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A worm typically uses the same phases as a computer virus: dormant, propagation,</a:t>
            </a:r>
          </a:p>
          <a:p>
            <a:pPr eaLnBrk="1" hangingPunct="1">
              <a:lnSpc>
                <a:spcPct val="90000"/>
              </a:lnSpc>
            </a:pPr>
            <a:r>
              <a:rPr lang="en-US" dirty="0">
                <a:latin typeface="Arial" charset="0"/>
                <a:ea typeface="ＭＳ Ｐゴシック" pitchFamily="-65" charset="-128"/>
              </a:rPr>
              <a:t>triggering, and execution. The propagation phase generally performs the</a:t>
            </a:r>
          </a:p>
          <a:p>
            <a:pPr eaLnBrk="1" hangingPunct="1">
              <a:lnSpc>
                <a:spcPct val="90000"/>
              </a:lnSpc>
            </a:pPr>
            <a:r>
              <a:rPr lang="en-US" dirty="0">
                <a:latin typeface="Arial" charset="0"/>
                <a:ea typeface="ＭＳ Ｐゴシック" pitchFamily="-65" charset="-128"/>
              </a:rPr>
              <a:t>following functions: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a:latin typeface="Arial" charset="0"/>
                <a:ea typeface="ＭＳ Ｐゴシック" pitchFamily="-65" charset="-128"/>
              </a:rPr>
              <a:t>host tables, address books, buddy lists, trusted peers, and other similar</a:t>
            </a:r>
          </a:p>
          <a:p>
            <a:pPr eaLnBrk="1" hangingPunct="1">
              <a:lnSpc>
                <a:spcPct val="90000"/>
              </a:lnSpc>
            </a:pPr>
            <a:r>
              <a:rPr lang="en-US" dirty="0">
                <a:latin typeface="Arial" charset="0"/>
                <a:ea typeface="ＭＳ Ｐゴシック" pitchFamily="-65" charset="-128"/>
              </a:rPr>
              <a:t>repositories of remote system access details; by scanning possible target host</a:t>
            </a:r>
          </a:p>
          <a:p>
            <a:pPr eaLnBrk="1" hangingPunct="1">
              <a:lnSpc>
                <a:spcPct val="90000"/>
              </a:lnSpc>
            </a:pPr>
            <a:r>
              <a:rPr lang="en-US" dirty="0">
                <a:latin typeface="Arial" charset="0"/>
                <a:ea typeface="ＭＳ Ｐゴシック" pitchFamily="-65" charset="-128"/>
              </a:rPr>
              <a:t>addresses; or by searching for suitable removable media devices to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Use the access mechanisms found to transfer a copy of itself to the remote</a:t>
            </a:r>
          </a:p>
          <a:p>
            <a:pPr eaLnBrk="1" hangingPunct="1">
              <a:lnSpc>
                <a:spcPct val="90000"/>
              </a:lnSpc>
            </a:pPr>
            <a:r>
              <a:rPr lang="en-US" dirty="0">
                <a:latin typeface="Arial" charset="0"/>
                <a:ea typeface="ＭＳ Ｐゴシック" pitchFamily="-65" charset="-128"/>
              </a:rPr>
              <a:t>system, and cause the copy to be run.</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worm may also attempt to determine whether a system has previously</a:t>
            </a:r>
          </a:p>
          <a:p>
            <a:pPr eaLnBrk="1" hangingPunct="1">
              <a:lnSpc>
                <a:spcPct val="90000"/>
              </a:lnSpc>
            </a:pPr>
            <a:r>
              <a:rPr lang="en-US" dirty="0">
                <a:latin typeface="Arial" charset="0"/>
                <a:ea typeface="ＭＳ Ｐゴシック" pitchFamily="-65" charset="-128"/>
              </a:rPr>
              <a:t>been infected before copying itself to the system. In a multiprogramming system,</a:t>
            </a:r>
          </a:p>
          <a:p>
            <a:pPr eaLnBrk="1" hangingPunct="1">
              <a:lnSpc>
                <a:spcPct val="90000"/>
              </a:lnSpc>
            </a:pPr>
            <a:r>
              <a:rPr lang="en-US" dirty="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a:latin typeface="Arial" charset="0"/>
                <a:ea typeface="ＭＳ Ｐゴシック" pitchFamily="-65" charset="-128"/>
              </a:rPr>
              <a:t>other name that may not be noticed by a system operator. More recent worms can</a:t>
            </a:r>
          </a:p>
          <a:p>
            <a:pPr eaLnBrk="1" hangingPunct="1">
              <a:lnSpc>
                <a:spcPct val="90000"/>
              </a:lnSpc>
            </a:pPr>
            <a:r>
              <a:rPr lang="en-US" dirty="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noFill/>
        </p:spPr>
        <p:txBody>
          <a:bodyPr/>
          <a:lstStyle/>
          <a:p>
            <a:fld id="{2E2963D8-2005-4DB4-BA38-3BF67BD199C5}" type="slidenum">
              <a:rPr lang="en-AU"/>
              <a:pPr/>
              <a:t>26</a:t>
            </a:fld>
            <a:endParaRPr lang="en-AU"/>
          </a:p>
        </p:txBody>
      </p:sp>
    </p:spTree>
    <p:extLst>
      <p:ext uri="{BB962C8B-B14F-4D97-AF65-F5344CB8AC3E}">
        <p14:creationId xmlns:p14="http://schemas.microsoft.com/office/powerpoint/2010/main" val="2921802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first function in the propagation phase for a network worm is for it to search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other systems to infect, a process known as scanning  or fingerprinting.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worms, which exploit software vulnerabilities in remotely accessible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it must identify potential systems running the vulnerable service,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infect them. Then, typically, the worm code now installed on the infected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repeats the same scanning process, until a large distributed network of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is created.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[MIRK04] lists the following types of network address scanning strategies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worm can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Random:  Each compromised host probes random addresses in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space, using a different seed. This technique produces a high volume of Internet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which may cause generalized disruption even before the actual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is launched.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Hit-List:  The attacker first compiles a long list of potential vulnerable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can be a slow process done over a long period to avoid detection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underway. Once the list is compiled, the attacker begins infecting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on the list. Each infected machine is provided with a portion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list to scan. This strategy results in a very short scanning period, which may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make it difficult to detect that infection is taking place.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Topological:  This method uses information contained on an infected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 to find more hosts to scan.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Local subnet:  If a host can be infected behind a firewall, that host then looks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targets in its own local network. The host uses the subnet address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find other hosts that would otherwise be protected by the firewall.</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1077489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Attempted to crack local password file to use login/password to logon to other systems</a:t>
            </a:r>
          </a:p>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Exploited a bug in the finger protocol which reports the whereabouts of a remote user</a:t>
            </a:r>
          </a:p>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Exploited a trapdoor in the debug option of the remote process that receives and sends mail</a:t>
            </a:r>
          </a:p>
          <a:p>
            <a:pPr eaLnBrk="1" hangingPunct="1"/>
            <a:endParaRPr lang="en-US" b="0" dirty="0">
              <a:latin typeface="Arial" charset="0"/>
              <a:ea typeface="ＭＳ Ｐゴシック" pitchFamily="-65" charset="-128"/>
            </a:endParaRP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Arguably, the earliest significant, and hence well-known, worm infection was</a:t>
            </a:r>
          </a:p>
          <a:p>
            <a:pPr eaLnBrk="1" hangingPunct="1"/>
            <a:r>
              <a:rPr lang="en-US" b="0" dirty="0">
                <a:latin typeface="Arial" charset="0"/>
                <a:ea typeface="ＭＳ Ｐゴシック" pitchFamily="-65" charset="-128"/>
              </a:rPr>
              <a:t>released onto the Internet by Robert Morris in 1988 [ORMA03]. The Morris</a:t>
            </a:r>
          </a:p>
          <a:p>
            <a:pPr eaLnBrk="1" hangingPunct="1"/>
            <a:r>
              <a:rPr lang="en-US" b="0" dirty="0">
                <a:latin typeface="Arial" charset="0"/>
                <a:ea typeface="ＭＳ Ｐゴシック" pitchFamily="-65" charset="-128"/>
              </a:rPr>
              <a:t>worm was designed to spread on UNIX systems and used a number of different</a:t>
            </a:r>
          </a:p>
          <a:p>
            <a:pPr eaLnBrk="1" hangingPunct="1"/>
            <a:r>
              <a:rPr lang="en-US" b="0" dirty="0">
                <a:latin typeface="Arial" charset="0"/>
                <a:ea typeface="ＭＳ Ｐゴシック" pitchFamily="-65" charset="-128"/>
              </a:rPr>
              <a:t>techniques for propagation. When a copy began execution, its first task was to discover</a:t>
            </a:r>
          </a:p>
          <a:p>
            <a:pPr eaLnBrk="1" hangingPunct="1"/>
            <a:r>
              <a:rPr lang="en-US" b="0" dirty="0">
                <a:latin typeface="Arial" charset="0"/>
                <a:ea typeface="ＭＳ Ｐゴシック" pitchFamily="-65" charset="-128"/>
              </a:rPr>
              <a:t>other hosts known to this host that would allow entry from this host. The</a:t>
            </a:r>
          </a:p>
          <a:p>
            <a:pPr eaLnBrk="1" hangingPunct="1"/>
            <a:r>
              <a:rPr lang="en-US" b="0" dirty="0">
                <a:latin typeface="Arial" charset="0"/>
                <a:ea typeface="ＭＳ Ｐゴシック" pitchFamily="-65" charset="-128"/>
              </a:rPr>
              <a:t>worm performed this task by examining a variety of lists and tables, including system</a:t>
            </a:r>
          </a:p>
          <a:p>
            <a:pPr eaLnBrk="1" hangingPunct="1"/>
            <a:r>
              <a:rPr lang="en-US" b="0" dirty="0">
                <a:latin typeface="Arial" charset="0"/>
                <a:ea typeface="ＭＳ Ｐゴシック" pitchFamily="-65" charset="-128"/>
              </a:rPr>
              <a:t>tables that declared which other machines were trusted by this host, users’ mail forwarding</a:t>
            </a:r>
          </a:p>
          <a:p>
            <a:pPr eaLnBrk="1" hangingPunct="1"/>
            <a:r>
              <a:rPr lang="en-US" b="0" dirty="0">
                <a:latin typeface="Arial" charset="0"/>
                <a:ea typeface="ＭＳ Ｐゴシック" pitchFamily="-65" charset="-128"/>
              </a:rPr>
              <a:t>files, tables by which users gave themselves permission for access to remote</a:t>
            </a:r>
          </a:p>
          <a:p>
            <a:pPr eaLnBrk="1" hangingPunct="1"/>
            <a:r>
              <a:rPr lang="en-US" b="0" dirty="0">
                <a:latin typeface="Arial" charset="0"/>
                <a:ea typeface="ＭＳ Ｐゴシック" pitchFamily="-65" charset="-128"/>
              </a:rPr>
              <a:t>accounts, and from a program that reported the status of network connections. For</a:t>
            </a:r>
          </a:p>
          <a:p>
            <a:pPr eaLnBrk="1" hangingPunct="1"/>
            <a:r>
              <a:rPr lang="en-US" b="0" dirty="0">
                <a:latin typeface="Arial" charset="0"/>
                <a:ea typeface="ＭＳ Ｐゴシック" pitchFamily="-65" charset="-128"/>
              </a:rPr>
              <a:t>each discovered host, the worm tried a number of methods for gaining access: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It attempted to log on to a remote host as a legitimate user. In this method, the</a:t>
            </a:r>
          </a:p>
          <a:p>
            <a:pPr eaLnBrk="1" hangingPunct="1"/>
            <a:r>
              <a:rPr lang="en-US" b="0" dirty="0">
                <a:latin typeface="Arial" charset="0"/>
                <a:ea typeface="ＭＳ Ｐゴシック" pitchFamily="-65" charset="-128"/>
              </a:rPr>
              <a:t>worm first attempted to crack the local password file and then used the discovered</a:t>
            </a:r>
          </a:p>
          <a:p>
            <a:pPr eaLnBrk="1" hangingPunct="1"/>
            <a:r>
              <a:rPr lang="en-US" b="0" dirty="0">
                <a:latin typeface="Arial" charset="0"/>
                <a:ea typeface="ＭＳ Ｐゴシック" pitchFamily="-65" charset="-128"/>
              </a:rPr>
              <a:t>passwords and corresponding user IDs. The assumption was that many users would</a:t>
            </a:r>
          </a:p>
          <a:p>
            <a:pPr eaLnBrk="1" hangingPunct="1"/>
            <a:r>
              <a:rPr lang="en-US" b="0" dirty="0">
                <a:latin typeface="Arial" charset="0"/>
                <a:ea typeface="ＭＳ Ｐゴシック" pitchFamily="-65" charset="-128"/>
              </a:rPr>
              <a:t>use the same password on different systems. To obtain the passwords, the worm</a:t>
            </a:r>
          </a:p>
          <a:p>
            <a:pPr eaLnBrk="1" hangingPunct="1"/>
            <a:r>
              <a:rPr lang="en-US" b="0" dirty="0">
                <a:latin typeface="Arial" charset="0"/>
                <a:ea typeface="ＭＳ Ｐゴシック" pitchFamily="-65" charset="-128"/>
              </a:rPr>
              <a:t>ran a password-cracking program that tried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 Each user’s account name and simple permutations of it</a:t>
            </a:r>
          </a:p>
          <a:p>
            <a:pPr eaLnBrk="1" hangingPunct="1"/>
            <a:r>
              <a:rPr lang="en-US" b="0" dirty="0">
                <a:latin typeface="Arial" charset="0"/>
                <a:ea typeface="ＭＳ Ｐゴシック" pitchFamily="-65" charset="-128"/>
              </a:rPr>
              <a:t>b. A list of 432 built-in passwords that Morris thought to be likely candidates</a:t>
            </a:r>
          </a:p>
          <a:p>
            <a:pPr eaLnBrk="1" hangingPunct="1"/>
            <a:r>
              <a:rPr lang="en-US" b="0" dirty="0">
                <a:latin typeface="Arial" charset="0"/>
                <a:ea typeface="ＭＳ Ｐゴシック" pitchFamily="-65" charset="-128"/>
              </a:rPr>
              <a:t>c. All the words in the local system dictionary</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It exploited a bug in the UNIX finger protocol, which reports the whereabouts</a:t>
            </a:r>
          </a:p>
          <a:p>
            <a:pPr eaLnBrk="1" hangingPunct="1"/>
            <a:r>
              <a:rPr lang="en-US" b="0" dirty="0">
                <a:latin typeface="Arial" charset="0"/>
                <a:ea typeface="ＭＳ Ｐゴシック" pitchFamily="-65" charset="-128"/>
              </a:rPr>
              <a:t>of a remote user.</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It exploited a trapdoor in the debug option of the remote process that receives</a:t>
            </a:r>
          </a:p>
          <a:p>
            <a:pPr eaLnBrk="1" hangingPunct="1"/>
            <a:r>
              <a:rPr lang="en-US" b="0" dirty="0">
                <a:latin typeface="Arial" charset="0"/>
                <a:ea typeface="ＭＳ Ｐゴシック" pitchFamily="-65" charset="-128"/>
              </a:rPr>
              <a:t>and sends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If any of these attacks succeeded, the worm achieved communication with the</a:t>
            </a:r>
          </a:p>
          <a:p>
            <a:pPr eaLnBrk="1" hangingPunct="1"/>
            <a:r>
              <a:rPr lang="en-US" b="0" dirty="0">
                <a:latin typeface="Arial" charset="0"/>
                <a:ea typeface="ＭＳ Ｐゴシック" pitchFamily="-65" charset="-128"/>
              </a:rPr>
              <a:t>operating system command interpreter. It then sent this interpreter a short bootstrap</a:t>
            </a:r>
          </a:p>
          <a:p>
            <a:pPr eaLnBrk="1" hangingPunct="1"/>
            <a:r>
              <a:rPr lang="en-US" b="0" dirty="0">
                <a:latin typeface="Arial" charset="0"/>
                <a:ea typeface="ＭＳ Ｐゴシック" pitchFamily="-65" charset="-128"/>
              </a:rPr>
              <a:t>program, issued a command to execute that program, and then logged off.</a:t>
            </a:r>
          </a:p>
          <a:p>
            <a:pPr eaLnBrk="1" hangingPunct="1"/>
            <a:r>
              <a:rPr lang="en-US" b="0" dirty="0">
                <a:latin typeface="Arial" charset="0"/>
                <a:ea typeface="ＭＳ Ｐゴシック" pitchFamily="-65" charset="-128"/>
              </a:rPr>
              <a:t>The bootstrap program then called back the parent program and downloaded the</a:t>
            </a:r>
          </a:p>
          <a:p>
            <a:pPr eaLnBrk="1" hangingPunct="1"/>
            <a:r>
              <a:rPr lang="en-US" b="0" dirty="0">
                <a:latin typeface="Arial" charset="0"/>
                <a:ea typeface="ＭＳ Ｐゴシック" pitchFamily="-65" charset="-128"/>
              </a:rPr>
              <a:t>remainder of the worm. The new worm was then executed.</a:t>
            </a:r>
            <a:endParaRPr lang="en-US" b="0"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944552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charset="0"/>
                <a:ea typeface="ＭＳ Ｐゴシック" pitchFamily="-65" charset="-128"/>
              </a:rPr>
              <a:t>The state of the art in worm technology includes the following:</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Multiplatform: Newer worms are not limited to Windows machines but can</a:t>
            </a:r>
          </a:p>
          <a:p>
            <a:r>
              <a:rPr lang="en-US" altLang="zh-CN" b="0" dirty="0">
                <a:latin typeface="Arial" charset="0"/>
                <a:ea typeface="ＭＳ Ｐゴシック" pitchFamily="-65" charset="-128"/>
              </a:rPr>
              <a:t>attack a variety of platforms, especially the popular varieties of UNIX; or</a:t>
            </a:r>
          </a:p>
          <a:p>
            <a:r>
              <a:rPr lang="en-US" altLang="zh-CN" b="0" dirty="0">
                <a:latin typeface="Arial" charset="0"/>
                <a:ea typeface="ＭＳ Ｐゴシック" pitchFamily="-65" charset="-128"/>
              </a:rPr>
              <a:t>exploit macro or scripting languages supported in popular document types.</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Multi-exploit: New worms penetrate systems in a variety of ways, using exploits</a:t>
            </a:r>
          </a:p>
          <a:p>
            <a:r>
              <a:rPr lang="en-US" altLang="zh-CN" b="0" dirty="0">
                <a:latin typeface="Arial" charset="0"/>
                <a:ea typeface="ＭＳ Ｐゴシック" pitchFamily="-65" charset="-128"/>
              </a:rPr>
              <a:t>against Web servers, browsers, e-mail, file sharing, and other network-based</a:t>
            </a:r>
          </a:p>
          <a:p>
            <a:r>
              <a:rPr lang="en-US" altLang="zh-CN" b="0" dirty="0">
                <a:latin typeface="Arial" charset="0"/>
                <a:ea typeface="ＭＳ Ｐゴシック" pitchFamily="-65" charset="-128"/>
              </a:rPr>
              <a:t>applications; or via shared media.</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Ultrafast spreading: Exploit various techniques to optimize the rate of spread</a:t>
            </a:r>
          </a:p>
          <a:p>
            <a:r>
              <a:rPr lang="en-US" altLang="zh-CN" b="0" dirty="0">
                <a:latin typeface="Arial" charset="0"/>
                <a:ea typeface="ＭＳ Ｐゴシック" pitchFamily="-65" charset="-128"/>
              </a:rPr>
              <a:t>of a worm to maximize its likelihood of locating as many vulnerable machines</a:t>
            </a:r>
          </a:p>
          <a:p>
            <a:r>
              <a:rPr lang="en-US" altLang="zh-CN" b="0" dirty="0">
                <a:latin typeface="Arial" charset="0"/>
                <a:ea typeface="ＭＳ Ｐゴシック" pitchFamily="-65" charset="-128"/>
              </a:rPr>
              <a:t>as possible in a short time period.</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Polymorphic: To evade detection, skip past filters, and foil real-time analysis,</a:t>
            </a:r>
          </a:p>
          <a:p>
            <a:r>
              <a:rPr lang="en-US" altLang="zh-CN" b="0" dirty="0">
                <a:latin typeface="Arial" charset="0"/>
                <a:ea typeface="ＭＳ Ｐゴシック" pitchFamily="-65" charset="-128"/>
              </a:rPr>
              <a:t>worms adopt the virus polymorphic technique. Each copy of the worm has</a:t>
            </a:r>
          </a:p>
          <a:p>
            <a:r>
              <a:rPr lang="en-US" altLang="zh-CN" b="0" dirty="0">
                <a:latin typeface="Arial" charset="0"/>
                <a:ea typeface="ＭＳ Ｐゴシック" pitchFamily="-65" charset="-128"/>
              </a:rPr>
              <a:t>new code generated on the fly using functionally equivalent instructions and</a:t>
            </a:r>
          </a:p>
          <a:p>
            <a:r>
              <a:rPr lang="en-US" altLang="zh-CN" b="0" dirty="0">
                <a:latin typeface="Arial" charset="0"/>
                <a:ea typeface="ＭＳ Ｐゴシック" pitchFamily="-65" charset="-128"/>
              </a:rPr>
              <a:t>encryption techniques.</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Metamorphic: In addition to changing their appearance, metamorphic worms</a:t>
            </a:r>
          </a:p>
          <a:p>
            <a:r>
              <a:rPr lang="en-US" altLang="zh-CN" b="0" dirty="0">
                <a:latin typeface="Arial" charset="0"/>
                <a:ea typeface="ＭＳ Ｐゴシック" pitchFamily="-65" charset="-128"/>
              </a:rPr>
              <a:t>have a repertoire of behavior patterns that are unleashed at different stages of</a:t>
            </a:r>
          </a:p>
          <a:p>
            <a:r>
              <a:rPr lang="en-US" altLang="zh-CN" b="0" dirty="0">
                <a:latin typeface="Arial" charset="0"/>
                <a:ea typeface="ＭＳ Ｐゴシック" pitchFamily="-65" charset="-128"/>
              </a:rPr>
              <a:t>propagation.</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Transport vehicles: Because worms can rapidly compromise a large number of</a:t>
            </a:r>
          </a:p>
          <a:p>
            <a:r>
              <a:rPr lang="en-US" altLang="zh-CN" b="0" dirty="0">
                <a:latin typeface="Arial" charset="0"/>
                <a:ea typeface="ＭＳ Ｐゴシック" pitchFamily="-65" charset="-128"/>
              </a:rPr>
              <a:t>systems, they are ideal for spreading a wide variety of malicious payloads, such as</a:t>
            </a:r>
          </a:p>
          <a:p>
            <a:r>
              <a:rPr lang="en-US" altLang="zh-CN" b="0" dirty="0">
                <a:latin typeface="Arial" charset="0"/>
                <a:ea typeface="ＭＳ Ｐゴシック" pitchFamily="-65" charset="-128"/>
              </a:rPr>
              <a:t>distributed denial-of-service bots, rootkits, spam e-mail generators, and spyware.</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Zero-day exploit : To achieve maximum surprise and distribution, a worm</a:t>
            </a:r>
          </a:p>
          <a:p>
            <a:r>
              <a:rPr lang="en-US" altLang="zh-CN" b="0" dirty="0">
                <a:latin typeface="Arial" charset="0"/>
                <a:ea typeface="ＭＳ Ｐゴシック" pitchFamily="-65" charset="-128"/>
              </a:rPr>
              <a:t>should exploit an unknown vulnerability that is only discovered by the general</a:t>
            </a:r>
          </a:p>
          <a:p>
            <a:r>
              <a:rPr lang="en-US" altLang="zh-CN" b="0" dirty="0">
                <a:latin typeface="Arial" charset="0"/>
                <a:ea typeface="ＭＳ Ｐゴシック" pitchFamily="-65" charset="-128"/>
              </a:rPr>
              <a:t>network community when the worm is launched.</a:t>
            </a:r>
            <a:endParaRPr lang="en-US" altLang="zh-CN" b="0" dirty="0">
              <a:latin typeface="Times New Roman" pitchFamily="-65" charset="0"/>
              <a:ea typeface="ＭＳ Ｐゴシック" pitchFamily="-65" charset="-128"/>
            </a:endParaRPr>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29</a:t>
            </a:fld>
            <a:endParaRPr lang="en-AU"/>
          </a:p>
        </p:txBody>
      </p:sp>
    </p:spTree>
    <p:extLst>
      <p:ext uri="{BB962C8B-B14F-4D97-AF65-F5344CB8AC3E}">
        <p14:creationId xmlns:p14="http://schemas.microsoft.com/office/powerpoint/2010/main" val="840234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dirty="0">
                <a:latin typeface="Arial" charset="0"/>
                <a:ea typeface="ＭＳ Ｐゴシック" pitchFamily="-65" charset="-128"/>
              </a:rPr>
              <a:t>Mobile code refers to programs (e.g., script, macro, or other portable instruction)</a:t>
            </a:r>
          </a:p>
          <a:p>
            <a:pPr>
              <a:lnSpc>
                <a:spcPct val="90000"/>
              </a:lnSpc>
            </a:pPr>
            <a:r>
              <a:rPr lang="en-US" dirty="0">
                <a:latin typeface="Arial" charset="0"/>
                <a:ea typeface="ＭＳ Ｐゴシック" pitchFamily="-65" charset="-128"/>
              </a:rPr>
              <a:t>that can be shipped unchanged to a heterogeneous collection of platforms and</a:t>
            </a:r>
          </a:p>
          <a:p>
            <a:pPr>
              <a:lnSpc>
                <a:spcPct val="90000"/>
              </a:lnSpc>
            </a:pPr>
            <a:r>
              <a:rPr lang="en-US" dirty="0">
                <a:latin typeface="Arial" charset="0"/>
                <a:ea typeface="ＭＳ Ｐゴシック" pitchFamily="-65" charset="-128"/>
              </a:rPr>
              <a:t>execute with identical semantics [JANS08].</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Mobile code is transmitted from a remote system to a local system and then</a:t>
            </a:r>
          </a:p>
          <a:p>
            <a:pPr>
              <a:lnSpc>
                <a:spcPct val="90000"/>
              </a:lnSpc>
            </a:pPr>
            <a:r>
              <a:rPr lang="en-US" dirty="0">
                <a:latin typeface="Arial" charset="0"/>
                <a:ea typeface="ＭＳ Ｐゴシック" pitchFamily="-65" charset="-128"/>
              </a:rPr>
              <a:t>executed on the local system without the user’s explicit instruction [SOUP13]. Mobile</a:t>
            </a:r>
          </a:p>
          <a:p>
            <a:pPr>
              <a:lnSpc>
                <a:spcPct val="90000"/>
              </a:lnSpc>
            </a:pPr>
            <a:r>
              <a:rPr lang="en-US" dirty="0">
                <a:latin typeface="Arial" charset="0"/>
                <a:ea typeface="ＭＳ Ｐゴシック" pitchFamily="-65" charset="-128"/>
              </a:rPr>
              <a:t>code often acts as a mechanism for a virus, worm, or Trojan horse to be transmitted to</a:t>
            </a:r>
          </a:p>
          <a:p>
            <a:pPr>
              <a:lnSpc>
                <a:spcPct val="90000"/>
              </a:lnSpc>
            </a:pPr>
            <a:r>
              <a:rPr lang="en-US" dirty="0">
                <a:latin typeface="Arial" charset="0"/>
                <a:ea typeface="ＭＳ Ｐゴシック" pitchFamily="-65" charset="-128"/>
              </a:rPr>
              <a:t>the user’s workstation. In other cases, mobile code takes advantage of vulnerabilities</a:t>
            </a:r>
          </a:p>
          <a:p>
            <a:pPr>
              <a:lnSpc>
                <a:spcPct val="90000"/>
              </a:lnSpc>
            </a:pPr>
            <a:r>
              <a:rPr lang="en-US" dirty="0">
                <a:latin typeface="Arial" charset="0"/>
                <a:ea typeface="ＭＳ Ｐゴシック" pitchFamily="-65" charset="-128"/>
              </a:rPr>
              <a:t>to perform its own exploits, such as unauthorized data access or root compromise.</a:t>
            </a:r>
          </a:p>
          <a:p>
            <a:pPr>
              <a:lnSpc>
                <a:spcPct val="90000"/>
              </a:lnSpc>
            </a:pPr>
            <a:r>
              <a:rPr lang="en-US" dirty="0">
                <a:latin typeface="Arial" charset="0"/>
                <a:ea typeface="ＭＳ Ｐゴシック" pitchFamily="-65" charset="-128"/>
              </a:rPr>
              <a:t>Popular vehicles for mobile code include Java applets, ActiveX, JavaScript, and</a:t>
            </a:r>
          </a:p>
          <a:p>
            <a:pPr>
              <a:lnSpc>
                <a:spcPct val="90000"/>
              </a:lnSpc>
            </a:pPr>
            <a:r>
              <a:rPr lang="en-US" dirty="0">
                <a:latin typeface="Arial" charset="0"/>
                <a:ea typeface="ＭＳ Ｐゴシック" pitchFamily="-65" charset="-128"/>
              </a:rPr>
              <a:t>VBScript. The most common ways of using mobile code for malicious operations on</a:t>
            </a:r>
          </a:p>
          <a:p>
            <a:pPr>
              <a:lnSpc>
                <a:spcPct val="90000"/>
              </a:lnSpc>
            </a:pPr>
            <a:r>
              <a:rPr lang="en-US" dirty="0">
                <a:latin typeface="Arial" charset="0"/>
                <a:ea typeface="ＭＳ Ｐゴシック" pitchFamily="-65" charset="-128"/>
              </a:rPr>
              <a:t>local system are cross-site scripting, interactive and dynamic Web sites, e-mail attachments,</a:t>
            </a:r>
          </a:p>
          <a:p>
            <a:pPr>
              <a:lnSpc>
                <a:spcPct val="90000"/>
              </a:lnSpc>
            </a:pPr>
            <a:r>
              <a:rPr lang="en-US" dirty="0">
                <a:latin typeface="Arial" charset="0"/>
                <a:ea typeface="ＭＳ Ｐゴシック" pitchFamily="-65" charset="-128"/>
              </a:rPr>
              <a:t>and downloads from untrusted sites or of untrusted software.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1075010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without the user’s knowledge or consent. This is known as a drive-by-download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is a common exploit in recent attack kits. In most cases, this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does not actively propagate as a worm does, but rather waits for unsuspecting users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visit the malicious Web page in order to spread to their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and is vulnerable to the exploits used. </a:t>
            </a:r>
            <a:endParaRPr lang="en-US" sz="1100" dirty="0">
              <a:latin typeface="Arial" charset="0"/>
              <a:ea typeface="ＭＳ Ｐゴシック" pitchFamily="-65"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31</a:t>
            </a:fld>
            <a:endParaRPr lang="en-AU"/>
          </a:p>
        </p:txBody>
      </p:sp>
    </p:spTree>
    <p:extLst>
      <p:ext uri="{BB962C8B-B14F-4D97-AF65-F5344CB8AC3E}">
        <p14:creationId xmlns:p14="http://schemas.microsoft.com/office/powerpoint/2010/main" val="3279438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4</a:t>
            </a:fld>
            <a:endParaRPr lang="en-AU"/>
          </a:p>
        </p:txBody>
      </p:sp>
    </p:spTree>
    <p:extLst>
      <p:ext uri="{BB962C8B-B14F-4D97-AF65-F5344CB8AC3E}">
        <p14:creationId xmlns:p14="http://schemas.microsoft.com/office/powerpoint/2010/main" val="2282331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Watering-hole attacks are a</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variant of this used in highly targeted attacks [SYMA13]. The attacker researches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remaining undetected.</a:t>
            </a: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Malvertising</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actually compromising them [SYMA13]. The attacker pays for advertisements that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Related variants can exploit bugs in common e-mail clients, such as the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Klez</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mass-mailing worm seen in October 2001, which targeted a bug in the HTML</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handling in Microsoft’s Outlook and Outlook Express programs to automatically</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run itself. Or, such malware may target common PDF viewers to also download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install malware without the user’s consent when they view a malicious PDF document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[STEV11]. Such documents may be spread by spam e-mail, or be part of a</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targeted phishing attack, as we discuss in the next section.</a:t>
            </a:r>
            <a:endParaRPr lang="en-US" altLang="zh-CN" sz="1100" dirty="0">
              <a:latin typeface="Arial" charset="0"/>
              <a:ea typeface="ＭＳ Ｐゴシック" pitchFamily="-65" charset="-128"/>
            </a:endParaRPr>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32</a:t>
            </a:fld>
            <a:endParaRPr lang="en-AU"/>
          </a:p>
        </p:txBody>
      </p:sp>
    </p:spTree>
    <p:extLst>
      <p:ext uri="{BB962C8B-B14F-4D97-AF65-F5344CB8AC3E}">
        <p14:creationId xmlns:p14="http://schemas.microsoft.com/office/powerpoint/2010/main" val="3413181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Clickjacking, also known as a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user-interface  (UI) redress attack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 vulnerability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by an attacker to collect an infected user’s clicks. The attacker can force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to do a variety of things from adjusting the user’s computer settings to unwittingly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sending the user to Web sites that might have malicious code. Also, by taking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advantage of Adobe Flash or JavaScript, an attacker could even place a button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under or over a legitimate button, making it difficult for users to detect. A typical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uses multiple transparent or opaque layers to trick a user into clicking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button or link on another page when they were intending to click on the top level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 Thus, the attacker is hijacking clicks meant for one page and routing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page, most likely owned by another application, domain, or both.</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similar technique, keystrokes can also be hijacked. With a carefully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crafted combination of stylesheets, iframes, and text boxes, a user can be led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believe they are typing in the password to their email or bank account,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instead typing into an invisible frame controlled by the attacker.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wide variety of techniques for accomplishing a clickjacking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new techniques are developed as defenses to older techniques are put in place.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[NIEM11] and [STON10] are useful discussions.</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365994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chemeClr val="tx1"/>
                </a:solidFill>
                <a:latin typeface="Arial" pitchFamily="-110" charset="0"/>
                <a:ea typeface="ＭＳ Ｐゴシック" pitchFamily="-110" charset="-128"/>
                <a:cs typeface="ＭＳ Ｐゴシック" pitchFamily="-110" charset="-128"/>
              </a:rPr>
              <a:t>. A prominent example</a:t>
            </a:r>
          </a:p>
          <a:p>
            <a:r>
              <a:rPr lang="en-US" altLang="zh-CN" dirty="0">
                <a:solidFill>
                  <a:schemeClr val="tx1"/>
                </a:solidFill>
                <a:latin typeface="Arial" pitchFamily="-110" charset="0"/>
                <a:ea typeface="ＭＳ Ｐゴシック" pitchFamily="-110" charset="-128"/>
                <a:cs typeface="ＭＳ Ｐゴシック" pitchFamily="-110" charset="-128"/>
              </a:rPr>
              <a:t>of such an attack was the </a:t>
            </a:r>
            <a:r>
              <a:rPr lang="en-US" altLang="zh-CN" dirty="0" err="1">
                <a:solidFill>
                  <a:schemeClr val="tx1"/>
                </a:solidFill>
                <a:latin typeface="Arial" pitchFamily="-110" charset="0"/>
                <a:ea typeface="ＭＳ Ｐゴシック" pitchFamily="-110" charset="-128"/>
                <a:cs typeface="ＭＳ Ｐゴシック" pitchFamily="-110" charset="-128"/>
              </a:rPr>
              <a:t>Hydraq</a:t>
            </a:r>
            <a:r>
              <a:rPr lang="en-US" altLang="zh-CN" dirty="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altLang="zh-CN" dirty="0">
                <a:solidFill>
                  <a:schemeClr val="tx1"/>
                </a:solidFill>
                <a:latin typeface="Arial" pitchFamily="-110" charset="0"/>
                <a:ea typeface="ＭＳ Ｐゴシック" pitchFamily="-110" charset="-128"/>
                <a:cs typeface="ＭＳ Ｐゴシック" pitchFamily="-110" charset="-128"/>
              </a:rPr>
              <a:t>2010. This exploited a vulnerability in Internet Explorer to install itself, and targeted</a:t>
            </a:r>
          </a:p>
          <a:p>
            <a:r>
              <a:rPr lang="en-US" altLang="zh-CN" dirty="0">
                <a:solidFill>
                  <a:schemeClr val="tx1"/>
                </a:solidFill>
                <a:latin typeface="Arial" pitchFamily="-110" charset="0"/>
                <a:ea typeface="ＭＳ Ｐゴシック" pitchFamily="-110" charset="-128"/>
                <a:cs typeface="ＭＳ Ｐゴシック" pitchFamily="-110" charset="-128"/>
              </a:rPr>
              <a:t>several high-profile companies [SYMA13]. It was typically distributed</a:t>
            </a:r>
          </a:p>
          <a:p>
            <a:r>
              <a:rPr lang="en-US" altLang="zh-CN" dirty="0">
                <a:solidFill>
                  <a:schemeClr val="tx1"/>
                </a:solidFill>
                <a:latin typeface="Arial" pitchFamily="-110" charset="0"/>
                <a:ea typeface="ＭＳ Ｐゴシック" pitchFamily="-110" charset="-128"/>
                <a:cs typeface="ＭＳ Ｐゴシック" pitchFamily="-110" charset="-128"/>
              </a:rPr>
              <a:t>using either spam e-mail or via a compromised Web site using a “watering-hole” attack.</a:t>
            </a:r>
            <a:endParaRPr lang="en-US" altLang="zh-CN" b="1" dirty="0">
              <a:latin typeface="Arial" charset="0"/>
              <a:ea typeface="ＭＳ Ｐゴシック" pitchFamily="-65" charset="-128"/>
            </a:endParaRPr>
          </a:p>
          <a:p>
            <a:endParaRPr lang="en-US" altLang="zh-CN" dirty="0"/>
          </a:p>
          <a:p>
            <a:endParaRPr lang="en-US" altLang="zh-CN" dirty="0"/>
          </a:p>
          <a:p>
            <a:r>
              <a:rPr lang="en-US" altLang="zh-CN" dirty="0">
                <a:solidFill>
                  <a:schemeClr val="tx1"/>
                </a:solidFill>
                <a:latin typeface="Arial" pitchFamily="-110" charset="0"/>
                <a:ea typeface="ＭＳ Ｐゴシック" pitchFamily="-110" charset="-128"/>
                <a:cs typeface="ＭＳ Ｐゴシック" pitchFamily="-110" charset="-128"/>
              </a:rPr>
              <a:t>Some Trojans avoid the requirement for user assistance by exploiting some software</a:t>
            </a:r>
          </a:p>
          <a:p>
            <a:r>
              <a:rPr lang="en-US" altLang="zh-CN" dirty="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altLang="zh-CN" dirty="0">
                <a:solidFill>
                  <a:schemeClr val="tx1"/>
                </a:solidFill>
                <a:latin typeface="Arial" pitchFamily="-110" charset="0"/>
                <a:ea typeface="ＭＳ Ｐゴシック" pitchFamily="-110" charset="-128"/>
                <a:cs typeface="ＭＳ Ｐゴシック" pitchFamily="-110" charset="-128"/>
              </a:rPr>
              <a:t>some features of a worm, but unlike it, they do not replicate</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36</a:t>
            </a:fld>
            <a:endParaRPr lang="en-AU"/>
          </a:p>
        </p:txBody>
      </p:sp>
    </p:spTree>
    <p:extLst>
      <p:ext uri="{BB962C8B-B14F-4D97-AF65-F5344CB8AC3E}">
        <p14:creationId xmlns:p14="http://schemas.microsoft.com/office/powerpoint/2010/main" val="2850195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62500" lnSpcReduction="20000"/>
          </a:bodyPr>
          <a:lstStyle/>
          <a:p>
            <a:r>
              <a:rPr lang="en-US" sz="1100" dirty="0">
                <a:latin typeface="Arial" charset="0"/>
                <a:ea typeface="ＭＳ Ｐゴシック" pitchFamily="-65" charset="-128"/>
              </a:rPr>
              <a:t>A further variant of system corruption payloads aims to cause damage to physical</a:t>
            </a:r>
          </a:p>
          <a:p>
            <a:r>
              <a:rPr lang="en-US" sz="1100" dirty="0">
                <a:latin typeface="Arial" charset="0"/>
                <a:ea typeface="ＭＳ Ｐゴシック" pitchFamily="-65" charset="-128"/>
              </a:rPr>
              <a:t>equipment. The infected system is clearly the device most easily targeted. The</a:t>
            </a:r>
          </a:p>
          <a:p>
            <a:r>
              <a:rPr lang="en-US" sz="1100" dirty="0">
                <a:latin typeface="Arial" charset="0"/>
                <a:ea typeface="ＭＳ Ｐゴシック" pitchFamily="-65" charset="-128"/>
              </a:rPr>
              <a:t>Chernobyl virus mentioned above not only corrupts data, but attempts to rewrite</a:t>
            </a:r>
          </a:p>
          <a:p>
            <a:r>
              <a:rPr lang="en-US" sz="1100" dirty="0">
                <a:latin typeface="Arial" charset="0"/>
                <a:ea typeface="ＭＳ Ｐゴシック" pitchFamily="-65" charset="-128"/>
              </a:rPr>
              <a:t>the BIOS code used to initially boot the computer. If it is successful, the boot process</a:t>
            </a:r>
          </a:p>
          <a:p>
            <a:r>
              <a:rPr lang="en-US" sz="1100" dirty="0">
                <a:latin typeface="Arial" charset="0"/>
                <a:ea typeface="ＭＳ Ｐゴシック" pitchFamily="-65" charset="-128"/>
              </a:rPr>
              <a:t>fails, and the system is unusable until the BIOS chip is either re-programmed or</a:t>
            </a:r>
          </a:p>
          <a:p>
            <a:r>
              <a:rPr lang="en-US" sz="1100" dirty="0">
                <a:latin typeface="Arial" charset="0"/>
                <a:ea typeface="ＭＳ Ｐゴシック" pitchFamily="-65" charset="-128"/>
              </a:rPr>
              <a:t>replaced.</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More recently, the </a:t>
            </a:r>
            <a:r>
              <a:rPr lang="en-US" sz="1100" dirty="0" err="1">
                <a:latin typeface="Arial" charset="0"/>
                <a:ea typeface="ＭＳ Ｐゴシック" pitchFamily="-65" charset="-128"/>
              </a:rPr>
              <a:t>Stuxnet</a:t>
            </a:r>
            <a:r>
              <a:rPr lang="en-US" sz="1100" dirty="0">
                <a:latin typeface="Arial" charset="0"/>
                <a:ea typeface="ＭＳ Ｐゴシック" pitchFamily="-65" charset="-128"/>
              </a:rPr>
              <a:t> worm that we discussed previously targets some</a:t>
            </a:r>
          </a:p>
          <a:p>
            <a:r>
              <a:rPr lang="en-US" sz="1100" dirty="0">
                <a:latin typeface="Arial" charset="0"/>
                <a:ea typeface="ＭＳ Ｐゴシック" pitchFamily="-65" charset="-128"/>
              </a:rPr>
              <a:t>specific industrial control system software as its key payload [CHEN11, KUSH13]. If control</a:t>
            </a:r>
          </a:p>
          <a:p>
            <a:r>
              <a:rPr lang="en-US" sz="1100" dirty="0">
                <a:latin typeface="Arial" charset="0"/>
                <a:ea typeface="ＭＳ Ｐゴシック" pitchFamily="-65" charset="-128"/>
              </a:rPr>
              <a:t>systems using certain Siemens industrial control software with a specific configuration</a:t>
            </a:r>
          </a:p>
          <a:p>
            <a:r>
              <a:rPr lang="en-US" sz="1100" dirty="0">
                <a:latin typeface="Arial" charset="0"/>
                <a:ea typeface="ＭＳ Ｐゴシック" pitchFamily="-65" charset="-128"/>
              </a:rPr>
              <a:t>of devices are infected, then the worm replaces the original control code with code</a:t>
            </a:r>
          </a:p>
          <a:p>
            <a:r>
              <a:rPr lang="en-US" sz="1100" dirty="0">
                <a:latin typeface="Arial" charset="0"/>
                <a:ea typeface="ＭＳ Ｐゴシック" pitchFamily="-65" charset="-128"/>
              </a:rPr>
              <a:t>that deliberately drives the controlled equipment outside its normal operating range,</a:t>
            </a:r>
          </a:p>
          <a:p>
            <a:r>
              <a:rPr lang="en-US" sz="1100" dirty="0">
                <a:latin typeface="Arial" charset="0"/>
                <a:ea typeface="ＭＳ Ｐゴシック" pitchFamily="-65" charset="-128"/>
              </a:rPr>
              <a:t>resulting in the failure of the attached equipment. The centrifuges used in the Iranian</a:t>
            </a:r>
          </a:p>
          <a:p>
            <a:r>
              <a:rPr lang="en-US" sz="1100" dirty="0">
                <a:latin typeface="Arial" charset="0"/>
                <a:ea typeface="ＭＳ Ｐゴシック" pitchFamily="-65" charset="-128"/>
              </a:rPr>
              <a:t>uranium enrichment program were strongly suspected as the target, with reports of</a:t>
            </a:r>
          </a:p>
          <a:p>
            <a:r>
              <a:rPr lang="en-US" sz="1100" dirty="0">
                <a:latin typeface="Arial" charset="0"/>
                <a:ea typeface="ＭＳ Ｐゴシック" pitchFamily="-65" charset="-128"/>
              </a:rPr>
              <a:t>much higher than normal failure rates observed in them over the period when this</a:t>
            </a:r>
          </a:p>
          <a:p>
            <a:r>
              <a:rPr lang="en-US" sz="1100" dirty="0">
                <a:latin typeface="Arial" charset="0"/>
                <a:ea typeface="ＭＳ Ｐゴシック" pitchFamily="-65" charset="-128"/>
              </a:rPr>
              <a:t>worm was active. As noted in our earlier discussion, this has raised concerns over the</a:t>
            </a:r>
          </a:p>
          <a:p>
            <a:r>
              <a:rPr lang="en-US" sz="1100" dirty="0">
                <a:latin typeface="Arial" charset="0"/>
                <a:ea typeface="ＭＳ Ｐゴシック" pitchFamily="-65" charset="-128"/>
              </a:rPr>
              <a:t>use of sophisticated targeted malware for industrial sabotage.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key component of data corrupting malware is the logic bomb. The logic bomb is</a:t>
            </a:r>
          </a:p>
          <a:p>
            <a:r>
              <a:rPr lang="en-US" sz="1100" dirty="0">
                <a:latin typeface="Arial" charset="0"/>
                <a:ea typeface="ＭＳ Ｐゴシック" pitchFamily="-65" charset="-128"/>
              </a:rPr>
              <a:t>code embedded in the malware that is set to “explode” when certain conditions are</a:t>
            </a:r>
          </a:p>
          <a:p>
            <a:r>
              <a:rPr lang="en-US" sz="1100" dirty="0">
                <a:latin typeface="Arial" charset="0"/>
                <a:ea typeface="ＭＳ Ｐゴシック" pitchFamily="-65" charset="-128"/>
              </a:rPr>
              <a:t>met. Examples of conditions that can be used as triggers for a logic bomb are the presence</a:t>
            </a:r>
          </a:p>
          <a:p>
            <a:r>
              <a:rPr lang="en-US" sz="1100" dirty="0">
                <a:latin typeface="Arial" charset="0"/>
                <a:ea typeface="ＭＳ Ｐゴシック" pitchFamily="-65" charset="-128"/>
              </a:rPr>
              <a:t>or absence of certain files or devices on the system, a particular day of the week</a:t>
            </a:r>
          </a:p>
          <a:p>
            <a:r>
              <a:rPr lang="en-US" sz="1100" dirty="0">
                <a:latin typeface="Arial" charset="0"/>
                <a:ea typeface="ＭＳ Ｐゴシック" pitchFamily="-65" charset="-128"/>
              </a:rPr>
              <a:t>or date, a particular version or configuration of some software, or a particular user</a:t>
            </a:r>
          </a:p>
          <a:p>
            <a:r>
              <a:rPr lang="en-US" sz="1100" dirty="0">
                <a:latin typeface="Arial" charset="0"/>
                <a:ea typeface="ＭＳ Ｐゴシック" pitchFamily="-65" charset="-128"/>
              </a:rPr>
              <a:t>running the application. Once triggered, a bomb may alter or delete data or entire files,</a:t>
            </a:r>
          </a:p>
          <a:p>
            <a:r>
              <a:rPr lang="en-US" sz="1100" dirty="0">
                <a:latin typeface="Arial" charset="0"/>
                <a:ea typeface="ＭＳ Ｐゴシック" pitchFamily="-65" charset="-128"/>
              </a:rPr>
              <a:t>cause a machine halt, or do some other damage. </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striking example of how logic bombs can be employed was the case of Tim</a:t>
            </a:r>
          </a:p>
          <a:p>
            <a:r>
              <a:rPr lang="en-US" sz="1100" dirty="0">
                <a:latin typeface="Arial" charset="0"/>
                <a:ea typeface="ＭＳ Ｐゴシック" pitchFamily="-65" charset="-128"/>
              </a:rPr>
              <a:t>Lloyd, who was convicted of setting a logic bomb that cost his employer, Omega</a:t>
            </a:r>
          </a:p>
          <a:p>
            <a:r>
              <a:rPr lang="en-US" sz="1100" dirty="0">
                <a:latin typeface="Arial" charset="0"/>
                <a:ea typeface="ＭＳ Ｐゴシック" pitchFamily="-65" charset="-128"/>
              </a:rPr>
              <a:t>Engineering, more than $10 million, derailed its corporate growth strategy, and</a:t>
            </a:r>
          </a:p>
          <a:p>
            <a:r>
              <a:rPr lang="en-US" sz="1100" dirty="0">
                <a:latin typeface="Arial" charset="0"/>
                <a:ea typeface="ＭＳ Ｐゴシック" pitchFamily="-65" charset="-128"/>
              </a:rPr>
              <a:t>eventually led to the layoff of 80 workers [GAUD00]. Ultimately, Lloyd was</a:t>
            </a:r>
          </a:p>
          <a:p>
            <a:r>
              <a:rPr lang="en-US" sz="1100" dirty="0">
                <a:latin typeface="Arial" charset="0"/>
                <a:ea typeface="ＭＳ Ｐゴシック" pitchFamily="-65" charset="-128"/>
              </a:rPr>
              <a:t>sentenced to 41 months in prison and ordered to pay $2 million in restitution.</a:t>
            </a:r>
          </a:p>
        </p:txBody>
      </p:sp>
      <p:sp>
        <p:nvSpPr>
          <p:cNvPr id="67588" name="Slide Number Placeholder 3"/>
          <p:cNvSpPr>
            <a:spLocks noGrp="1"/>
          </p:cNvSpPr>
          <p:nvPr>
            <p:ph type="sldNum" sz="quarter" idx="5"/>
          </p:nvPr>
        </p:nvSpPr>
        <p:spPr>
          <a:noFill/>
        </p:spPr>
        <p:txBody>
          <a:bodyPr/>
          <a:lstStyle/>
          <a:p>
            <a:fld id="{C7F2DF1B-2E8A-4343-BF1C-83443696DB17}" type="slidenum">
              <a:rPr lang="en-AU"/>
              <a:pPr/>
              <a:t>39</a:t>
            </a:fld>
            <a:endParaRPr lang="en-AU"/>
          </a:p>
        </p:txBody>
      </p:sp>
    </p:spTree>
    <p:extLst>
      <p:ext uri="{BB962C8B-B14F-4D97-AF65-F5344CB8AC3E}">
        <p14:creationId xmlns:p14="http://schemas.microsoft.com/office/powerpoint/2010/main" val="3722918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pPr/>
              <a:t>40</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category of payload we discuss is where the malware subverts the computational</a:t>
            </a:r>
          </a:p>
          <a:p>
            <a:r>
              <a:rPr lang="en-US" b="0" dirty="0">
                <a:latin typeface="Arial" charset="0"/>
                <a:ea typeface="ＭＳ Ｐゴシック" pitchFamily="-65" charset="-128"/>
              </a:rPr>
              <a:t>and network resources of the infected system for use by the attacker.</a:t>
            </a:r>
          </a:p>
          <a:p>
            <a:r>
              <a:rPr lang="en-US" b="0" dirty="0">
                <a:latin typeface="Arial" charset="0"/>
                <a:ea typeface="ＭＳ Ｐゴシック" pitchFamily="-65" charset="-128"/>
              </a:rPr>
              <a:t>Such a system is known as a bot (robot), zombie or drone, and secretly takes over</a:t>
            </a:r>
          </a:p>
          <a:p>
            <a:r>
              <a:rPr lang="en-US" b="0" dirty="0">
                <a:latin typeface="Arial" charset="0"/>
                <a:ea typeface="ＭＳ Ｐゴシック" pitchFamily="-65" charset="-128"/>
              </a:rPr>
              <a:t>another Internet-attached computer and then uses that computer to launch or manage</a:t>
            </a:r>
          </a:p>
          <a:p>
            <a:r>
              <a:rPr lang="en-US" b="0" dirty="0">
                <a:latin typeface="Arial" charset="0"/>
                <a:ea typeface="ＭＳ Ｐゴシック" pitchFamily="-65" charset="-128"/>
              </a:rPr>
              <a:t>attacks that are difficult to trace to the bot’s creator. The bot is typically planted</a:t>
            </a:r>
          </a:p>
          <a:p>
            <a:r>
              <a:rPr lang="en-US" b="0" dirty="0">
                <a:latin typeface="Arial" charset="0"/>
                <a:ea typeface="ＭＳ Ｐゴシック" pitchFamily="-65" charset="-128"/>
              </a:rPr>
              <a:t>on hundreds or thousands of computers belonging to unsuspecting third parties.</a:t>
            </a:r>
          </a:p>
          <a:p>
            <a:r>
              <a:rPr lang="en-US" b="0" dirty="0">
                <a:latin typeface="Arial" charset="0"/>
                <a:ea typeface="ＭＳ Ｐゴシック" pitchFamily="-65" charset="-128"/>
              </a:rPr>
              <a:t>The collection of bots often is capable of acting in a coordinated manner; such a</a:t>
            </a:r>
          </a:p>
          <a:p>
            <a:r>
              <a:rPr lang="en-US" b="0" dirty="0">
                <a:latin typeface="Arial" charset="0"/>
                <a:ea typeface="ＭＳ Ｐゴシック" pitchFamily="-65" charset="-128"/>
              </a:rPr>
              <a:t>collection is referred to as a botnet . This type of payload attacks the integrity and</a:t>
            </a:r>
          </a:p>
          <a:p>
            <a:r>
              <a:rPr lang="en-US" b="0" dirty="0">
                <a:latin typeface="Arial" charset="0"/>
                <a:ea typeface="ＭＳ Ｐゴシック" pitchFamily="-65" charset="-128"/>
              </a:rPr>
              <a:t>availability of the infected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[HONE05] lists the following 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 Distributed denial-of-service (</a:t>
            </a:r>
            <a:r>
              <a:rPr lang="en-US" b="0" dirty="0" err="1">
                <a:latin typeface="Arial" charset="0"/>
                <a:ea typeface="ＭＳ Ｐゴシック" pitchFamily="-65" charset="-128"/>
              </a:rPr>
              <a:t>DDoS</a:t>
            </a:r>
            <a:r>
              <a:rPr lang="en-US" b="0" dirty="0">
                <a:latin typeface="Arial" charset="0"/>
                <a:ea typeface="ＭＳ Ｐゴシック" pitchFamily="-65" charset="-128"/>
              </a:rPr>
              <a:t>) attacks: A </a:t>
            </a:r>
            <a:r>
              <a:rPr lang="en-US" b="0" dirty="0" err="1">
                <a:latin typeface="Arial" charset="0"/>
                <a:ea typeface="ＭＳ Ｐゴシック" pitchFamily="-65" charset="-128"/>
              </a:rPr>
              <a:t>DDoS</a:t>
            </a:r>
            <a:r>
              <a:rPr lang="en-US" b="0" dirty="0">
                <a:latin typeface="Arial" charset="0"/>
                <a:ea typeface="ＭＳ Ｐゴシック" pitchFamily="-65" charset="-128"/>
              </a:rPr>
              <a:t> attack is an attack on</a:t>
            </a:r>
          </a:p>
          <a:p>
            <a:r>
              <a:rPr lang="en-US" b="0" dirty="0">
                <a:latin typeface="Arial" charset="0"/>
                <a:ea typeface="ＭＳ Ｐゴシック" pitchFamily="-65" charset="-128"/>
              </a:rPr>
              <a:t>a computer system or network that causes a loss of service to users. We examine</a:t>
            </a:r>
          </a:p>
          <a:p>
            <a:r>
              <a:rPr lang="en-US" b="0" dirty="0" err="1">
                <a:latin typeface="Arial" charset="0"/>
                <a:ea typeface="ＭＳ Ｐゴシック" pitchFamily="-65" charset="-128"/>
              </a:rPr>
              <a:t>DDoS</a:t>
            </a:r>
            <a:r>
              <a:rPr lang="en-US" b="0" dirty="0">
                <a:latin typeface="Arial" charset="0"/>
                <a:ea typeface="ＭＳ Ｐゴシック" pitchFamily="-65" charset="-128"/>
              </a:rPr>
              <a:t> attacks in Chapter 7 .</a:t>
            </a:r>
          </a:p>
          <a:p>
            <a:endParaRPr lang="en-US" b="0" dirty="0">
              <a:latin typeface="Arial" charset="0"/>
              <a:ea typeface="ＭＳ Ｐゴシック" pitchFamily="-65" charset="-128"/>
            </a:endParaRPr>
          </a:p>
          <a:p>
            <a:r>
              <a:rPr lang="en-US" b="0" dirty="0">
                <a:latin typeface="Arial" charset="0"/>
                <a:ea typeface="ＭＳ Ｐゴシック" pitchFamily="-65" charset="-128"/>
              </a:rPr>
              <a:t>• Spamming: With the help of a botnet and thousands of bots, an attacker is able</a:t>
            </a:r>
          </a:p>
          <a:p>
            <a:r>
              <a:rPr lang="en-US" b="0" dirty="0">
                <a:latin typeface="Arial" charset="0"/>
                <a:ea typeface="ＭＳ Ｐゴシック" pitchFamily="-65" charset="-128"/>
              </a:rPr>
              <a:t>to send massive amounts of bulk e-mail (spam).</a:t>
            </a:r>
          </a:p>
          <a:p>
            <a:endParaRPr lang="en-US" b="0" dirty="0">
              <a:latin typeface="Arial" charset="0"/>
              <a:ea typeface="ＭＳ Ｐゴシック" pitchFamily="-65" charset="-128"/>
            </a:endParaRPr>
          </a:p>
          <a:p>
            <a:r>
              <a:rPr lang="en-US" b="0" dirty="0">
                <a:latin typeface="Arial" charset="0"/>
                <a:ea typeface="ＭＳ Ｐゴシック" pitchFamily="-65" charset="-128"/>
              </a:rPr>
              <a:t>• Sniffing traffic: Bots can also use a packet sniffer to watch for interesting </a:t>
            </a:r>
            <a:r>
              <a:rPr lang="en-US" b="0" dirty="0" err="1">
                <a:latin typeface="Arial" charset="0"/>
                <a:ea typeface="ＭＳ Ｐゴシック" pitchFamily="-65" charset="-128"/>
              </a:rPr>
              <a:t>cleartext</a:t>
            </a:r>
            <a:endParaRPr lang="en-US" b="0" dirty="0">
              <a:latin typeface="Arial" charset="0"/>
              <a:ea typeface="ＭＳ Ｐゴシック" pitchFamily="-65" charset="-128"/>
            </a:endParaRPr>
          </a:p>
          <a:p>
            <a:r>
              <a:rPr lang="en-US" b="0" dirty="0">
                <a:latin typeface="Arial" charset="0"/>
                <a:ea typeface="ＭＳ Ｐゴシック" pitchFamily="-65" charset="-128"/>
              </a:rPr>
              <a:t>data passing by a compromised machine. The sniffers are mostly used to</a:t>
            </a:r>
          </a:p>
          <a:p>
            <a:r>
              <a:rPr lang="en-US" b="0" dirty="0">
                <a:latin typeface="Arial" charset="0"/>
                <a:ea typeface="ＭＳ Ｐゴシック" pitchFamily="-65" charset="-128"/>
              </a:rPr>
              <a:t>retrieve sensitive information like usernames and passwords.</a:t>
            </a:r>
          </a:p>
          <a:p>
            <a:endParaRPr lang="en-US" b="0" dirty="0">
              <a:latin typeface="Arial" charset="0"/>
              <a:ea typeface="ＭＳ Ｐゴシック" pitchFamily="-65" charset="-128"/>
            </a:endParaRPr>
          </a:p>
          <a:p>
            <a:r>
              <a:rPr lang="en-US" b="0" dirty="0" err="1">
                <a:latin typeface="Arial" charset="0"/>
                <a:ea typeface="ＭＳ Ｐゴシック" pitchFamily="-65" charset="-128"/>
              </a:rPr>
              <a:t>Keylogging</a:t>
            </a:r>
            <a:r>
              <a:rPr lang="en-US" b="0" dirty="0">
                <a:latin typeface="Arial" charset="0"/>
                <a:ea typeface="ＭＳ Ｐゴシック" pitchFamily="-65" charset="-128"/>
              </a:rPr>
              <a:t>: If the compromised machine uses encrypted communication</a:t>
            </a:r>
          </a:p>
          <a:p>
            <a:r>
              <a:rPr lang="en-US" b="0" dirty="0">
                <a:latin typeface="Arial" charset="0"/>
                <a:ea typeface="ＭＳ Ｐゴシック" pitchFamily="-65" charset="-128"/>
              </a:rPr>
              <a:t>channels (e.g. HTTPS or POP3S), then just sniffing the network packets on</a:t>
            </a:r>
          </a:p>
          <a:p>
            <a:r>
              <a:rPr lang="en-US" b="0" dirty="0">
                <a:latin typeface="Arial" charset="0"/>
                <a:ea typeface="ＭＳ Ｐゴシック" pitchFamily="-65" charset="-128"/>
              </a:rPr>
              <a:t>the victim’s computer is useless because the appropriate key to decrypt the</a:t>
            </a:r>
          </a:p>
          <a:p>
            <a:r>
              <a:rPr lang="en-US" b="0" dirty="0">
                <a:latin typeface="Arial" charset="0"/>
                <a:ea typeface="ＭＳ Ｐゴシック" pitchFamily="-65" charset="-128"/>
              </a:rPr>
              <a:t>packets is missing. But by using a </a:t>
            </a:r>
            <a:r>
              <a:rPr lang="en-US" b="0" dirty="0" err="1">
                <a:latin typeface="Arial" charset="0"/>
                <a:ea typeface="ＭＳ Ｐゴシック" pitchFamily="-65" charset="-128"/>
              </a:rPr>
              <a:t>keylogger</a:t>
            </a:r>
            <a:r>
              <a:rPr lang="en-US" b="0" dirty="0">
                <a:latin typeface="Arial" charset="0"/>
                <a:ea typeface="ＭＳ Ｐゴシック" pitchFamily="-65" charset="-128"/>
              </a:rPr>
              <a:t>, which captures keystrokes on the</a:t>
            </a:r>
          </a:p>
          <a:p>
            <a:r>
              <a:rPr lang="en-US" b="0" dirty="0">
                <a:latin typeface="Arial" charset="0"/>
                <a:ea typeface="ＭＳ Ｐゴシック" pitchFamily="-65" charset="-128"/>
              </a:rPr>
              <a:t>infected machine, an attacker can retrieve sensitive information.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Spreading new malware: Botnets are used to spread new bots. This is very</a:t>
            </a:r>
          </a:p>
          <a:p>
            <a:r>
              <a:rPr lang="en-US" b="0" dirty="0">
                <a:latin typeface="Arial" charset="0"/>
                <a:ea typeface="ＭＳ Ｐゴシック" pitchFamily="-65" charset="-128"/>
              </a:rPr>
              <a:t>easy since all bots implement mechanisms to download and execute a file via</a:t>
            </a:r>
          </a:p>
          <a:p>
            <a:r>
              <a:rPr lang="en-US" b="0" dirty="0">
                <a:latin typeface="Arial" charset="0"/>
                <a:ea typeface="ＭＳ Ｐゴシック" pitchFamily="-65" charset="-128"/>
              </a:rPr>
              <a:t>HTTP or FTP. A botnet with 10,000 hosts that acts as the start base for a</a:t>
            </a:r>
          </a:p>
          <a:p>
            <a:r>
              <a:rPr lang="en-US" b="0" dirty="0">
                <a:latin typeface="Arial" charset="0"/>
                <a:ea typeface="ＭＳ Ｐゴシック" pitchFamily="-65" charset="-128"/>
              </a:rPr>
              <a:t>worm or mail virus allows very fast spreading and thus causes more harm.</a:t>
            </a:r>
          </a:p>
          <a:p>
            <a:endParaRPr lang="en-US" b="0" dirty="0">
              <a:latin typeface="Arial" charset="0"/>
              <a:ea typeface="ＭＳ Ｐゴシック" pitchFamily="-65" charset="-128"/>
            </a:endParaRPr>
          </a:p>
          <a:p>
            <a:r>
              <a:rPr lang="en-US" b="0" dirty="0">
                <a:latin typeface="Arial" charset="0"/>
                <a:ea typeface="ＭＳ Ｐゴシック" pitchFamily="-65" charset="-128"/>
              </a:rPr>
              <a:t>• Installing advertisement add-ons and browser helper objects (BHOs): Botnets</a:t>
            </a:r>
          </a:p>
          <a:p>
            <a:r>
              <a:rPr lang="en-US" b="0" dirty="0">
                <a:latin typeface="Arial" charset="0"/>
                <a:ea typeface="ＭＳ Ｐゴシック" pitchFamily="-65" charset="-128"/>
              </a:rPr>
              <a:t>can also be used to gain financial advantages. This works by setting up a fake</a:t>
            </a:r>
          </a:p>
          <a:p>
            <a:r>
              <a:rPr lang="en-US" b="0" dirty="0">
                <a:latin typeface="Arial" charset="0"/>
                <a:ea typeface="ＭＳ Ｐゴシック" pitchFamily="-65" charset="-128"/>
              </a:rPr>
              <a:t>Web site with some advertisements: The operator of this Web site negotiates a</a:t>
            </a:r>
          </a:p>
          <a:p>
            <a:r>
              <a:rPr lang="en-US" b="0" dirty="0">
                <a:latin typeface="Arial" charset="0"/>
                <a:ea typeface="ＭＳ Ｐゴシック" pitchFamily="-65" charset="-128"/>
              </a:rPr>
              <a:t>deal with some hosting companies that pay for clicks on ads. With the help of</a:t>
            </a:r>
          </a:p>
          <a:p>
            <a:r>
              <a:rPr lang="en-US" b="0" dirty="0">
                <a:latin typeface="Arial" charset="0"/>
                <a:ea typeface="ＭＳ Ｐゴシック" pitchFamily="-65" charset="-128"/>
              </a:rPr>
              <a:t>a botnet, these clicks can be “automated” so that instantly a few thousand bots</a:t>
            </a:r>
          </a:p>
          <a:p>
            <a:r>
              <a:rPr lang="en-US" b="0" dirty="0">
                <a:latin typeface="Arial" charset="0"/>
                <a:ea typeface="ＭＳ Ｐゴシック" pitchFamily="-65" charset="-128"/>
              </a:rPr>
              <a:t>click on the pop-ups. This process can be further enhanced if the bot hijacks</a:t>
            </a:r>
          </a:p>
          <a:p>
            <a:r>
              <a:rPr lang="en-US" b="0" dirty="0">
                <a:latin typeface="Arial" charset="0"/>
                <a:ea typeface="ＭＳ Ｐゴシック" pitchFamily="-65" charset="-128"/>
              </a:rPr>
              <a:t>the start-page of a compromised machine so that the “clicks” are executed</a:t>
            </a:r>
          </a:p>
          <a:p>
            <a:r>
              <a:rPr lang="en-US" b="0" dirty="0">
                <a:latin typeface="Arial" charset="0"/>
                <a:ea typeface="ＭＳ Ｐゴシック" pitchFamily="-65" charset="-128"/>
              </a:rPr>
              <a:t>each time the victim uses the browser.</a:t>
            </a:r>
          </a:p>
          <a:p>
            <a:endParaRPr lang="en-US" b="0" dirty="0">
              <a:latin typeface="Arial" charset="0"/>
              <a:ea typeface="ＭＳ Ｐゴシック" pitchFamily="-65" charset="-128"/>
            </a:endParaRPr>
          </a:p>
          <a:p>
            <a:r>
              <a:rPr lang="en-US" b="0" dirty="0">
                <a:latin typeface="Arial" charset="0"/>
                <a:ea typeface="ＭＳ Ｐゴシック" pitchFamily="-65" charset="-128"/>
              </a:rPr>
              <a:t>• Attacking IRC chat networks: Botnets are also used for attacks against</a:t>
            </a:r>
          </a:p>
          <a:p>
            <a:r>
              <a:rPr lang="en-US" b="0" dirty="0">
                <a:latin typeface="Arial" charset="0"/>
                <a:ea typeface="ＭＳ Ｐゴシック" pitchFamily="-65" charset="-128"/>
              </a:rPr>
              <a:t>Internet Relay Chat (IRC) networks. Popular among attackers is especially</a:t>
            </a:r>
          </a:p>
          <a:p>
            <a:r>
              <a:rPr lang="en-US" b="0" dirty="0">
                <a:latin typeface="Arial" charset="0"/>
                <a:ea typeface="ＭＳ Ｐゴシック" pitchFamily="-65" charset="-128"/>
              </a:rPr>
              <a:t>the so-called clone attack: In this kind of attack, the controller orders each bot</a:t>
            </a:r>
          </a:p>
          <a:p>
            <a:r>
              <a:rPr lang="en-US" b="0" dirty="0">
                <a:latin typeface="Arial" charset="0"/>
                <a:ea typeface="ＭＳ Ｐゴシック" pitchFamily="-65" charset="-128"/>
              </a:rPr>
              <a:t>to connect a large number of clones to the victim IRC network. The victim is</a:t>
            </a:r>
          </a:p>
          <a:p>
            <a:r>
              <a:rPr lang="en-US" b="0" dirty="0">
                <a:latin typeface="Arial" charset="0"/>
                <a:ea typeface="ＭＳ Ｐゴシック" pitchFamily="-65" charset="-128"/>
              </a:rPr>
              <a:t>flooded by service requests from thousands of bots or thousands of </a:t>
            </a:r>
            <a:r>
              <a:rPr lang="en-US" b="0" dirty="0" err="1">
                <a:latin typeface="Arial" charset="0"/>
                <a:ea typeface="ＭＳ Ｐゴシック" pitchFamily="-65" charset="-128"/>
              </a:rPr>
              <a:t>channeljoins</a:t>
            </a:r>
            <a:endParaRPr lang="en-US" b="0" dirty="0">
              <a:latin typeface="Arial" charset="0"/>
              <a:ea typeface="ＭＳ Ｐゴシック" pitchFamily="-65" charset="-128"/>
            </a:endParaRPr>
          </a:p>
          <a:p>
            <a:r>
              <a:rPr lang="en-US" b="0" dirty="0">
                <a:latin typeface="Arial" charset="0"/>
                <a:ea typeface="ＭＳ Ｐゴシック" pitchFamily="-65" charset="-128"/>
              </a:rPr>
              <a:t>by these cloned bots. In this way, the victim IRC network is brought</a:t>
            </a:r>
          </a:p>
          <a:p>
            <a:r>
              <a:rPr lang="en-US" b="0" dirty="0">
                <a:latin typeface="Arial" charset="0"/>
                <a:ea typeface="ＭＳ Ｐゴシック" pitchFamily="-65" charset="-128"/>
              </a:rPr>
              <a:t>down, similar to a </a:t>
            </a:r>
            <a:r>
              <a:rPr lang="en-US" b="0" dirty="0" err="1">
                <a:latin typeface="Arial" charset="0"/>
                <a:ea typeface="ＭＳ Ｐゴシック" pitchFamily="-65" charset="-128"/>
              </a:rPr>
              <a:t>DDoS</a:t>
            </a:r>
            <a:r>
              <a:rPr lang="en-US" b="0" dirty="0">
                <a:latin typeface="Arial" charset="0"/>
                <a:ea typeface="ＭＳ Ｐゴシック" pitchFamily="-65" charset="-128"/>
              </a:rPr>
              <a:t> attack.</a:t>
            </a:r>
          </a:p>
          <a:p>
            <a:endParaRPr lang="en-US" b="0" dirty="0">
              <a:latin typeface="Arial" charset="0"/>
              <a:ea typeface="ＭＳ Ｐゴシック" pitchFamily="-65" charset="-128"/>
            </a:endParaRPr>
          </a:p>
          <a:p>
            <a:r>
              <a:rPr lang="en-US" b="0" dirty="0">
                <a:latin typeface="Arial" charset="0"/>
                <a:ea typeface="ＭＳ Ｐゴシック" pitchFamily="-65" charset="-128"/>
              </a:rPr>
              <a:t>• Manipulating online polls/games: Online polls/games are getting more and</a:t>
            </a:r>
          </a:p>
          <a:p>
            <a:r>
              <a:rPr lang="en-US" b="0" dirty="0">
                <a:latin typeface="Arial" charset="0"/>
                <a:ea typeface="ＭＳ Ｐゴシック" pitchFamily="-65" charset="-128"/>
              </a:rPr>
              <a:t>more attention and it is rather easy to manipulate them with botnets. Since</a:t>
            </a:r>
          </a:p>
          <a:p>
            <a:r>
              <a:rPr lang="en-US" b="0" dirty="0">
                <a:latin typeface="Arial" charset="0"/>
                <a:ea typeface="ＭＳ Ｐゴシック" pitchFamily="-65" charset="-128"/>
              </a:rPr>
              <a:t>every bot has a distinct IP address, every vote will have the same credibility as</a:t>
            </a:r>
          </a:p>
          <a:p>
            <a:r>
              <a:rPr lang="en-US" b="0" dirty="0">
                <a:latin typeface="Arial" charset="0"/>
                <a:ea typeface="ＭＳ Ｐゴシック" pitchFamily="-65" charset="-128"/>
              </a:rPr>
              <a:t>a vote cast by a real person. Online games can be manipulated in a similar way.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522693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42</a:t>
            </a:fld>
            <a:endParaRPr lang="en-AU" dirty="0"/>
          </a:p>
        </p:txBody>
      </p:sp>
    </p:spTree>
    <p:extLst>
      <p:ext uri="{BB962C8B-B14F-4D97-AF65-F5344CB8AC3E}">
        <p14:creationId xmlns:p14="http://schemas.microsoft.com/office/powerpoint/2010/main" val="2004996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b="0" dirty="0">
                <a:latin typeface="Arial" charset="0"/>
                <a:ea typeface="ＭＳ Ｐゴシック" pitchFamily="-65" charset="-128"/>
              </a:rPr>
              <a:t>The final category of payload we discuss concerns techniques used by malware to</a:t>
            </a:r>
          </a:p>
          <a:p>
            <a:r>
              <a:rPr lang="en-US" sz="1100" b="0" dirty="0">
                <a:latin typeface="Arial" charset="0"/>
                <a:ea typeface="ＭＳ Ｐゴシック" pitchFamily="-65" charset="-128"/>
              </a:rPr>
              <a:t>hide its presence on the infected system, and to provide covert access to that system.</a:t>
            </a:r>
          </a:p>
          <a:p>
            <a:r>
              <a:rPr lang="en-US" sz="1100" b="0" dirty="0">
                <a:latin typeface="Arial" charset="0"/>
                <a:ea typeface="ＭＳ Ｐゴシック" pitchFamily="-65" charset="-128"/>
              </a:rPr>
              <a:t>This type of payload also attacks the integrity of the infected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backdoor , also known as a trapdoor , is a secret entry point into a program</a:t>
            </a:r>
          </a:p>
          <a:p>
            <a:r>
              <a:rPr lang="en-US" sz="1100" b="0" dirty="0">
                <a:latin typeface="Arial" charset="0"/>
                <a:ea typeface="ＭＳ Ｐゴシック" pitchFamily="-65" charset="-128"/>
              </a:rPr>
              <a:t>that allows someone who is aware of the backdoor to gain access without going</a:t>
            </a:r>
          </a:p>
          <a:p>
            <a:r>
              <a:rPr lang="en-US" sz="1100" b="0" dirty="0">
                <a:latin typeface="Arial" charset="0"/>
                <a:ea typeface="ＭＳ Ｐゴシック" pitchFamily="-65" charset="-128"/>
              </a:rPr>
              <a:t>through the usual security access procedures. Programmers have used backdoors</a:t>
            </a:r>
          </a:p>
          <a:p>
            <a:r>
              <a:rPr lang="en-US" sz="1100" b="0" dirty="0">
                <a:latin typeface="Arial" charset="0"/>
                <a:ea typeface="ＭＳ Ｐゴシック" pitchFamily="-65" charset="-128"/>
              </a:rPr>
              <a:t>legitimately for many years to debug and test programs; such a backdoor is called</a:t>
            </a:r>
          </a:p>
          <a:p>
            <a:r>
              <a:rPr lang="en-US" sz="1100" b="0" dirty="0">
                <a:latin typeface="Arial" charset="0"/>
                <a:ea typeface="ＭＳ Ｐゴシック" pitchFamily="-65" charset="-128"/>
              </a:rPr>
              <a:t>a maintenance hook . This usually is done when the programmer is developing an</a:t>
            </a:r>
          </a:p>
          <a:p>
            <a:r>
              <a:rPr lang="en-US" sz="1100" b="0" dirty="0">
                <a:latin typeface="Arial" charset="0"/>
                <a:ea typeface="ＭＳ Ｐゴシック" pitchFamily="-65" charset="-128"/>
              </a:rPr>
              <a:t>application that has an authentication procedure, or a long setup, requiring the user</a:t>
            </a:r>
          </a:p>
          <a:p>
            <a:r>
              <a:rPr lang="en-US" sz="1100" b="0" dirty="0">
                <a:latin typeface="Arial" charset="0"/>
                <a:ea typeface="ＭＳ Ｐゴシック" pitchFamily="-65" charset="-128"/>
              </a:rPr>
              <a:t>to enter many different values to run the application. To debug the program, the</a:t>
            </a:r>
          </a:p>
          <a:p>
            <a:r>
              <a:rPr lang="en-US" sz="1100" b="0" dirty="0">
                <a:latin typeface="Arial" charset="0"/>
                <a:ea typeface="ＭＳ Ｐゴシック" pitchFamily="-65" charset="-128"/>
              </a:rPr>
              <a:t>developer may wish to gain special privileges or to avoid all the necessary setup and</a:t>
            </a:r>
          </a:p>
          <a:p>
            <a:r>
              <a:rPr lang="en-US" sz="1100" b="0" dirty="0">
                <a:latin typeface="Arial" charset="0"/>
                <a:ea typeface="ＭＳ Ｐゴシック" pitchFamily="-65" charset="-128"/>
              </a:rPr>
              <a:t>authentication. The programmer may also want to ensure that there is a method of</a:t>
            </a:r>
          </a:p>
          <a:p>
            <a:r>
              <a:rPr lang="en-US" sz="1100" b="0" dirty="0">
                <a:latin typeface="Arial" charset="0"/>
                <a:ea typeface="ＭＳ Ｐゴシック" pitchFamily="-65" charset="-128"/>
              </a:rPr>
              <a:t>activating the program should something be wrong with the authentication procedure</a:t>
            </a:r>
          </a:p>
          <a:p>
            <a:r>
              <a:rPr lang="en-US" sz="1100" b="0" dirty="0">
                <a:latin typeface="Arial" charset="0"/>
                <a:ea typeface="ＭＳ Ｐゴシック" pitchFamily="-65" charset="-128"/>
              </a:rPr>
              <a:t>that is being built into the application. The backdoor is code that recognizes</a:t>
            </a:r>
          </a:p>
          <a:p>
            <a:r>
              <a:rPr lang="en-US" sz="1100" b="0" dirty="0">
                <a:latin typeface="Arial" charset="0"/>
                <a:ea typeface="ＭＳ Ｐゴシック" pitchFamily="-65" charset="-128"/>
              </a:rPr>
              <a:t>some special sequence of input or is triggered by being run from a certain user ID or</a:t>
            </a:r>
          </a:p>
          <a:p>
            <a:r>
              <a:rPr lang="en-US" sz="1100" b="0" dirty="0">
                <a:latin typeface="Arial" charset="0"/>
                <a:ea typeface="ＭＳ Ｐゴシック" pitchFamily="-65" charset="-128"/>
              </a:rPr>
              <a:t>by an unlikely sequence of events.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Backdoors become threats when unscrupulous programmers use them to</a:t>
            </a:r>
          </a:p>
          <a:p>
            <a:r>
              <a:rPr lang="en-US" sz="1100" b="0" dirty="0">
                <a:latin typeface="Arial" charset="0"/>
                <a:ea typeface="ＭＳ Ｐゴシック" pitchFamily="-65" charset="-128"/>
              </a:rPr>
              <a:t>gain unauthorized access. The backdoor was the basic idea for the vulnerability</a:t>
            </a:r>
          </a:p>
          <a:p>
            <a:r>
              <a:rPr lang="en-US" sz="1100" b="0" dirty="0">
                <a:latin typeface="Arial" charset="0"/>
                <a:ea typeface="ＭＳ Ｐゴシック" pitchFamily="-65" charset="-128"/>
              </a:rPr>
              <a:t>portrayed in the movie </a:t>
            </a:r>
            <a:r>
              <a:rPr lang="en-US" sz="1100" b="0" i="1" dirty="0">
                <a:latin typeface="Arial" charset="0"/>
                <a:ea typeface="ＭＳ Ｐゴシック" pitchFamily="-65" charset="-128"/>
              </a:rPr>
              <a:t>War Games . Another example is that during the development</a:t>
            </a:r>
          </a:p>
          <a:p>
            <a:r>
              <a:rPr lang="en-US" sz="1100" b="0" dirty="0">
                <a:latin typeface="Arial" charset="0"/>
                <a:ea typeface="ＭＳ Ｐゴシック" pitchFamily="-65" charset="-128"/>
              </a:rPr>
              <a:t>of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penetration tests were conducted by an Air Force “tiger team”</a:t>
            </a:r>
          </a:p>
          <a:p>
            <a:r>
              <a:rPr lang="en-US" sz="1100" b="0" dirty="0">
                <a:latin typeface="Arial" charset="0"/>
                <a:ea typeface="ＭＳ Ｐゴシック" pitchFamily="-65" charset="-128"/>
              </a:rPr>
              <a:t>(simulating adversaries). One tactic employed was to send a bogus operating system</a:t>
            </a:r>
          </a:p>
          <a:p>
            <a:r>
              <a:rPr lang="en-US" sz="1100" b="0" dirty="0">
                <a:latin typeface="Arial" charset="0"/>
                <a:ea typeface="ＭＳ Ｐゴシック" pitchFamily="-65" charset="-128"/>
              </a:rPr>
              <a:t>update to a site running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The update contained a Trojan horse that could be</a:t>
            </a:r>
          </a:p>
          <a:p>
            <a:r>
              <a:rPr lang="en-US" sz="1100" b="0" dirty="0">
                <a:latin typeface="Arial" charset="0"/>
                <a:ea typeface="ＭＳ Ｐゴシック" pitchFamily="-65" charset="-128"/>
              </a:rPr>
              <a:t>activated by a backdoor and that allowed the tiger team to gain access. The threat</a:t>
            </a:r>
          </a:p>
          <a:p>
            <a:r>
              <a:rPr lang="en-US" sz="1100" b="0" dirty="0">
                <a:latin typeface="Arial" charset="0"/>
                <a:ea typeface="ＭＳ Ｐゴシック" pitchFamily="-65" charset="-128"/>
              </a:rPr>
              <a:t>was so well implemented that the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developers could not find it, even after</a:t>
            </a:r>
          </a:p>
          <a:p>
            <a:r>
              <a:rPr lang="en-US" sz="1100" b="0" dirty="0">
                <a:latin typeface="Arial" charset="0"/>
                <a:ea typeface="ＭＳ Ｐゴシック" pitchFamily="-65" charset="-128"/>
              </a:rPr>
              <a:t>they were informed of its presence [ENGE80].</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In more recent times, a backdoor is usually implemented as a network service</a:t>
            </a:r>
          </a:p>
          <a:p>
            <a:r>
              <a:rPr lang="en-US" sz="1100" b="0" dirty="0">
                <a:latin typeface="Arial" charset="0"/>
                <a:ea typeface="ＭＳ Ｐゴシック" pitchFamily="-65" charset="-128"/>
              </a:rPr>
              <a:t>listening on some non-standard port that the attacker can connect to and issue</a:t>
            </a:r>
          </a:p>
          <a:p>
            <a:r>
              <a:rPr lang="en-US" sz="1100" b="0" dirty="0">
                <a:latin typeface="Arial" charset="0"/>
                <a:ea typeface="ＭＳ Ｐゴシック" pitchFamily="-65" charset="-128"/>
              </a:rPr>
              <a:t>commands through to be run on the compromised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It is difficult to implement operating system controls for backdoors in</a:t>
            </a:r>
          </a:p>
          <a:p>
            <a:r>
              <a:rPr lang="en-US" sz="1100" b="0" dirty="0">
                <a:latin typeface="Arial" charset="0"/>
                <a:ea typeface="ＭＳ Ｐゴシック" pitchFamily="-65" charset="-128"/>
              </a:rPr>
              <a:t>applications. Security measures must focus on the program development and</a:t>
            </a:r>
          </a:p>
          <a:p>
            <a:r>
              <a:rPr lang="en-US" sz="1100" b="0" dirty="0">
                <a:latin typeface="Arial" charset="0"/>
                <a:ea typeface="ＭＳ Ｐゴシック" pitchFamily="-65" charset="-128"/>
              </a:rPr>
              <a:t>software update activities, and on programs that wish to offer a network service.</a:t>
            </a:r>
          </a:p>
        </p:txBody>
      </p:sp>
      <p:sp>
        <p:nvSpPr>
          <p:cNvPr id="77828" name="Slide Number Placeholder 3"/>
          <p:cNvSpPr>
            <a:spLocks noGrp="1"/>
          </p:cNvSpPr>
          <p:nvPr>
            <p:ph type="sldNum" sz="quarter" idx="5"/>
          </p:nvPr>
        </p:nvSpPr>
        <p:spPr>
          <a:noFill/>
        </p:spPr>
        <p:txBody>
          <a:bodyPr/>
          <a:lstStyle/>
          <a:p>
            <a:fld id="{3048BF5D-C960-4AE8-B338-8921E465EAEC}" type="slidenum">
              <a:rPr lang="en-AU"/>
              <a:pPr/>
              <a:t>43</a:t>
            </a:fld>
            <a:endParaRPr lang="en-AU"/>
          </a:p>
        </p:txBody>
      </p:sp>
    </p:spTree>
    <p:extLst>
      <p:ext uri="{BB962C8B-B14F-4D97-AF65-F5344CB8AC3E}">
        <p14:creationId xmlns:p14="http://schemas.microsoft.com/office/powerpoint/2010/main" val="4218221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4E35ED1-D109-4F03-A4A8-BF5B342C4B68}" type="slidenum">
              <a:rPr lang="en-AU"/>
              <a:pPr/>
              <a:t>44</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a:latin typeface="Arial" charset="0"/>
                <a:ea typeface="ＭＳ Ｐゴシック" pitchFamily="-65" charset="-128"/>
              </a:rPr>
              <a:t>A </a:t>
            </a:r>
            <a:r>
              <a:rPr lang="en-US" dirty="0" err="1">
                <a:latin typeface="Arial" charset="0"/>
                <a:ea typeface="ＭＳ Ｐゴシック" pitchFamily="-65" charset="-128"/>
              </a:rPr>
              <a:t>rootkit</a:t>
            </a:r>
            <a:r>
              <a:rPr lang="en-US" dirty="0">
                <a:latin typeface="Arial" charset="0"/>
                <a:ea typeface="ＭＳ Ｐゴシック" pitchFamily="-65" charset="-128"/>
              </a:rPr>
              <a:t> is a set of programs installed on a system to maintain covert access to that</a:t>
            </a:r>
          </a:p>
          <a:p>
            <a:r>
              <a:rPr lang="en-US" dirty="0">
                <a:latin typeface="Arial" charset="0"/>
                <a:ea typeface="ＭＳ Ｐゴシック" pitchFamily="-65" charset="-128"/>
              </a:rPr>
              <a:t>system with administrator (or root) privileges, while hiding evidence of its presence</a:t>
            </a:r>
          </a:p>
          <a:p>
            <a:r>
              <a:rPr lang="en-US" dirty="0">
                <a:latin typeface="Arial" charset="0"/>
                <a:ea typeface="ＭＳ Ｐゴシック" pitchFamily="-65" charset="-128"/>
              </a:rPr>
              <a:t>to the greatest extent possible. This provides access to all the functions and</a:t>
            </a:r>
          </a:p>
          <a:p>
            <a:r>
              <a:rPr lang="en-US" dirty="0">
                <a:latin typeface="Arial" charset="0"/>
                <a:ea typeface="ＭＳ Ｐゴシック" pitchFamily="-65" charset="-128"/>
              </a:rPr>
              <a:t>services of the operating system. The </a:t>
            </a:r>
            <a:r>
              <a:rPr lang="en-US" dirty="0" err="1">
                <a:latin typeface="Arial" charset="0"/>
                <a:ea typeface="ＭＳ Ｐゴシック" pitchFamily="-65" charset="-128"/>
              </a:rPr>
              <a:t>rootkit</a:t>
            </a:r>
            <a:r>
              <a:rPr lang="en-US" dirty="0">
                <a:latin typeface="Arial" charset="0"/>
                <a:ea typeface="ＭＳ Ｐゴシック" pitchFamily="-65" charset="-128"/>
              </a:rPr>
              <a:t> alters the host’s standard functionality</a:t>
            </a:r>
          </a:p>
          <a:p>
            <a:r>
              <a:rPr lang="en-US" dirty="0">
                <a:latin typeface="Arial" charset="0"/>
                <a:ea typeface="ＭＳ Ｐゴシック" pitchFamily="-65" charset="-128"/>
              </a:rPr>
              <a:t>in a malicious and stealthy way. With root access, an attacker has complete control</a:t>
            </a:r>
          </a:p>
          <a:p>
            <a:r>
              <a:rPr lang="en-US" dirty="0">
                <a:latin typeface="Arial" charset="0"/>
                <a:ea typeface="ＭＳ Ｐゴシック" pitchFamily="-65" charset="-128"/>
              </a:rPr>
              <a:t>of the system and can add or change programs and files, monitor processes, send and</a:t>
            </a:r>
          </a:p>
          <a:p>
            <a:r>
              <a:rPr lang="en-US" dirty="0">
                <a:latin typeface="Arial" charset="0"/>
                <a:ea typeface="ＭＳ Ｐゴシック" pitchFamily="-65" charset="-128"/>
              </a:rPr>
              <a:t>receive network traffic, and get backdoor access on demand.</a:t>
            </a:r>
          </a:p>
          <a:p>
            <a:endParaRPr lang="en-US" dirty="0">
              <a:latin typeface="Arial" charset="0"/>
              <a:ea typeface="ＭＳ Ｐゴシック" pitchFamily="-65" charset="-128"/>
            </a:endParaRPr>
          </a:p>
          <a:p>
            <a:r>
              <a:rPr lang="en-US" dirty="0">
                <a:latin typeface="Arial" charset="0"/>
                <a:ea typeface="ＭＳ Ｐゴシック" pitchFamily="-65" charset="-128"/>
              </a:rPr>
              <a:t>A rootkit can make many changes to a system to hide its existence, making</a:t>
            </a:r>
          </a:p>
          <a:p>
            <a:r>
              <a:rPr lang="en-US" dirty="0">
                <a:latin typeface="Arial" charset="0"/>
                <a:ea typeface="ＭＳ Ｐゴシック" pitchFamily="-65" charset="-128"/>
              </a:rPr>
              <a:t>it difficult for the user to determine that the </a:t>
            </a:r>
            <a:r>
              <a:rPr lang="en-US" dirty="0" err="1">
                <a:latin typeface="Arial" charset="0"/>
                <a:ea typeface="ＭＳ Ｐゴシック" pitchFamily="-65" charset="-128"/>
              </a:rPr>
              <a:t>rootkit</a:t>
            </a:r>
            <a:r>
              <a:rPr lang="en-US" dirty="0">
                <a:latin typeface="Arial" charset="0"/>
                <a:ea typeface="ＭＳ Ｐゴシック" pitchFamily="-65" charset="-128"/>
              </a:rPr>
              <a:t> is present and to identify what</a:t>
            </a:r>
          </a:p>
          <a:p>
            <a:r>
              <a:rPr lang="en-US" dirty="0">
                <a:latin typeface="Arial" charset="0"/>
                <a:ea typeface="ＭＳ Ｐゴシック" pitchFamily="-65" charset="-128"/>
              </a:rPr>
              <a:t>changes have been made. In essence, a </a:t>
            </a:r>
            <a:r>
              <a:rPr lang="en-US" dirty="0" err="1">
                <a:latin typeface="Arial" charset="0"/>
                <a:ea typeface="ＭＳ Ｐゴシック" pitchFamily="-65" charset="-128"/>
              </a:rPr>
              <a:t>rootkit</a:t>
            </a:r>
            <a:r>
              <a:rPr lang="en-US" dirty="0">
                <a:latin typeface="Arial" charset="0"/>
                <a:ea typeface="ＭＳ Ｐゴシック" pitchFamily="-65" charset="-128"/>
              </a:rPr>
              <a:t> hides by subverting the mechanisms</a:t>
            </a:r>
          </a:p>
          <a:p>
            <a:r>
              <a:rPr lang="en-US" dirty="0">
                <a:latin typeface="Arial" charset="0"/>
                <a:ea typeface="ＭＳ Ｐゴシック" pitchFamily="-65" charset="-128"/>
              </a:rPr>
              <a:t>that monitor and report on the processes, files, and registries on a computer.</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584577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b="0" dirty="0">
                <a:latin typeface="Arial" charset="0"/>
                <a:ea typeface="ＭＳ Ｐゴシック" pitchFamily="-65" charset="-128"/>
              </a:rPr>
              <a:t>A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be classified using the following characteristics: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Persistent: Activates each time the system boots.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must store code</a:t>
            </a:r>
          </a:p>
          <a:p>
            <a:pPr>
              <a:lnSpc>
                <a:spcPct val="80000"/>
              </a:lnSpc>
            </a:pPr>
            <a:r>
              <a:rPr lang="en-US" sz="600" b="0" dirty="0">
                <a:latin typeface="Arial" charset="0"/>
                <a:ea typeface="ＭＳ Ｐゴシック" pitchFamily="-65" charset="-128"/>
              </a:rPr>
              <a:t>in a persistent store, such as the registry or file system, and configure a method</a:t>
            </a:r>
          </a:p>
          <a:p>
            <a:pPr>
              <a:lnSpc>
                <a:spcPct val="80000"/>
              </a:lnSpc>
            </a:pPr>
            <a:r>
              <a:rPr lang="en-US" sz="600" b="0" dirty="0">
                <a:latin typeface="Arial" charset="0"/>
                <a:ea typeface="ＭＳ Ｐゴシック" pitchFamily="-65" charset="-128"/>
              </a:rPr>
              <a:t>by which the code executes without user intervention. This means it is easier</a:t>
            </a:r>
          </a:p>
          <a:p>
            <a:pPr>
              <a:lnSpc>
                <a:spcPct val="80000"/>
              </a:lnSpc>
            </a:pPr>
            <a:r>
              <a:rPr lang="en-US" sz="600" b="0" dirty="0">
                <a:latin typeface="Arial" charset="0"/>
                <a:ea typeface="ＭＳ Ｐゴシック" pitchFamily="-65" charset="-128"/>
              </a:rPr>
              <a:t>to detect, as the copy in persistent storage can potentially be scanned.</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Memory based: Has no persistent code and therefore cannot survive a reboot.</a:t>
            </a:r>
          </a:p>
          <a:p>
            <a:pPr>
              <a:lnSpc>
                <a:spcPct val="80000"/>
              </a:lnSpc>
            </a:pPr>
            <a:r>
              <a:rPr lang="en-US" sz="600" b="0" dirty="0">
                <a:latin typeface="Arial" charset="0"/>
                <a:ea typeface="ＭＳ Ｐゴシック" pitchFamily="-65" charset="-128"/>
              </a:rPr>
              <a:t>However, because it is only in memory, it can be harder to detect.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User mode: Intercepts calls to APIs (application program interfaces) and modifies</a:t>
            </a:r>
          </a:p>
          <a:p>
            <a:pPr>
              <a:lnSpc>
                <a:spcPct val="80000"/>
              </a:lnSpc>
            </a:pPr>
            <a:r>
              <a:rPr lang="en-US" sz="600" b="0" dirty="0">
                <a:latin typeface="Arial" charset="0"/>
                <a:ea typeface="ＭＳ Ｐゴシック" pitchFamily="-65" charset="-128"/>
              </a:rPr>
              <a:t>returned results. For example, when an application performs a directory</a:t>
            </a:r>
          </a:p>
          <a:p>
            <a:pPr>
              <a:lnSpc>
                <a:spcPct val="80000"/>
              </a:lnSpc>
            </a:pPr>
            <a:r>
              <a:rPr lang="en-US" sz="600" b="0" dirty="0">
                <a:latin typeface="Arial" charset="0"/>
                <a:ea typeface="ＭＳ Ｐゴシック" pitchFamily="-65" charset="-128"/>
              </a:rPr>
              <a:t>listing, the return results don’t include entries identifying the files associated</a:t>
            </a:r>
          </a:p>
          <a:p>
            <a:pPr>
              <a:lnSpc>
                <a:spcPct val="80000"/>
              </a:lnSpc>
            </a:pPr>
            <a:r>
              <a:rPr lang="en-US" sz="600" b="0" dirty="0">
                <a:latin typeface="Arial" charset="0"/>
                <a:ea typeface="ＭＳ Ｐゴシック" pitchFamily="-65" charset="-128"/>
              </a:rPr>
              <a:t>with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Kernel mode: Can intercept calls to native APIs in kernel mode. The </a:t>
            </a:r>
            <a:r>
              <a:rPr lang="en-US" sz="600" b="0" dirty="0" err="1">
                <a:latin typeface="Arial" charset="0"/>
                <a:ea typeface="ＭＳ Ｐゴシック" pitchFamily="-65" charset="-128"/>
              </a:rPr>
              <a:t>rootkit</a:t>
            </a: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can also hide the presence of a malware process by removing it from the</a:t>
            </a:r>
          </a:p>
          <a:p>
            <a:pPr>
              <a:lnSpc>
                <a:spcPct val="80000"/>
              </a:lnSpc>
            </a:pPr>
            <a:r>
              <a:rPr lang="en-US" sz="600" b="0" dirty="0">
                <a:latin typeface="Arial" charset="0"/>
                <a:ea typeface="ＭＳ Ｐゴシック" pitchFamily="-65" charset="-128"/>
              </a:rPr>
              <a:t>kernel’s list of active processes.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Virtual machine based: This type of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installs a lightweight virtual</a:t>
            </a:r>
          </a:p>
          <a:p>
            <a:pPr>
              <a:lnSpc>
                <a:spcPct val="80000"/>
              </a:lnSpc>
            </a:pPr>
            <a:r>
              <a:rPr lang="en-US" sz="600" b="0" dirty="0">
                <a:latin typeface="Arial" charset="0"/>
                <a:ea typeface="ＭＳ Ｐゴシック" pitchFamily="-65" charset="-128"/>
              </a:rPr>
              <a:t>machine monitor, and then runs the operating system in a virtual machine</a:t>
            </a:r>
          </a:p>
          <a:p>
            <a:pPr>
              <a:lnSpc>
                <a:spcPct val="80000"/>
              </a:lnSpc>
            </a:pPr>
            <a:r>
              <a:rPr lang="en-US" sz="600" b="0" dirty="0">
                <a:latin typeface="Arial" charset="0"/>
                <a:ea typeface="ＭＳ Ｐゴシック" pitchFamily="-65" charset="-128"/>
              </a:rPr>
              <a:t>above it.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then transparently intercept and modify states and</a:t>
            </a:r>
          </a:p>
          <a:p>
            <a:pPr>
              <a:lnSpc>
                <a:spcPct val="80000"/>
              </a:lnSpc>
            </a:pPr>
            <a:r>
              <a:rPr lang="en-US" sz="600" b="0" dirty="0">
                <a:latin typeface="Arial" charset="0"/>
                <a:ea typeface="ＭＳ Ｐゴシック" pitchFamily="-65" charset="-128"/>
              </a:rPr>
              <a:t>events occurring in the virtualized system.</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External mode: The malware is located outside the normal operation mode</a:t>
            </a:r>
          </a:p>
          <a:p>
            <a:pPr>
              <a:lnSpc>
                <a:spcPct val="80000"/>
              </a:lnSpc>
            </a:pPr>
            <a:r>
              <a:rPr lang="en-US" sz="600" b="0" dirty="0">
                <a:latin typeface="Arial" charset="0"/>
                <a:ea typeface="ＭＳ Ｐゴシック" pitchFamily="-65" charset="-128"/>
              </a:rPr>
              <a:t>of the targeted system, in BIOS or system management mode, where it can</a:t>
            </a:r>
          </a:p>
          <a:p>
            <a:pPr>
              <a:lnSpc>
                <a:spcPct val="80000"/>
              </a:lnSpc>
            </a:pPr>
            <a:r>
              <a:rPr lang="en-US" sz="600" b="0" dirty="0">
                <a:latin typeface="Arial" charset="0"/>
                <a:ea typeface="ＭＳ Ｐゴシック" pitchFamily="-65" charset="-128"/>
              </a:rPr>
              <a:t>directly access hardware.</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This classification shows a continuing arms race between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authors, who</a:t>
            </a:r>
          </a:p>
          <a:p>
            <a:pPr>
              <a:lnSpc>
                <a:spcPct val="80000"/>
              </a:lnSpc>
            </a:pPr>
            <a:r>
              <a:rPr lang="en-US" sz="600" b="0" dirty="0">
                <a:latin typeface="Arial" charset="0"/>
                <a:ea typeface="ＭＳ Ｐゴシック" pitchFamily="-65" charset="-128"/>
              </a:rPr>
              <a:t>exploit ever more stealthy mechanisms to hide their code, and those who develop</a:t>
            </a:r>
          </a:p>
          <a:p>
            <a:pPr>
              <a:lnSpc>
                <a:spcPct val="80000"/>
              </a:lnSpc>
            </a:pPr>
            <a:r>
              <a:rPr lang="en-US" sz="600" b="0" dirty="0">
                <a:latin typeface="Arial" charset="0"/>
                <a:ea typeface="ＭＳ Ｐゴシック" pitchFamily="-65" charset="-128"/>
              </a:rPr>
              <a:t>mechanisms to harden systems against such subversion, or to detect when it has</a:t>
            </a:r>
          </a:p>
          <a:p>
            <a:pPr>
              <a:lnSpc>
                <a:spcPct val="80000"/>
              </a:lnSpc>
            </a:pPr>
            <a:r>
              <a:rPr lang="en-US" sz="600" b="0" dirty="0">
                <a:latin typeface="Arial" charset="0"/>
                <a:ea typeface="ＭＳ Ｐゴシック" pitchFamily="-65" charset="-128"/>
              </a:rPr>
              <a:t>occurred. Much of this advance is associated with finding “layer-below” forms of</a:t>
            </a:r>
          </a:p>
          <a:p>
            <a:pPr>
              <a:lnSpc>
                <a:spcPct val="80000"/>
              </a:lnSpc>
            </a:pPr>
            <a:r>
              <a:rPr lang="en-US" sz="600" b="0" dirty="0">
                <a:latin typeface="Arial" charset="0"/>
                <a:ea typeface="ＭＳ Ｐゴシック" pitchFamily="-65" charset="-128"/>
              </a:rPr>
              <a:t>attack. The early </a:t>
            </a: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worked in user mode, modifying utility programs and</a:t>
            </a:r>
          </a:p>
          <a:p>
            <a:pPr>
              <a:lnSpc>
                <a:spcPct val="80000"/>
              </a:lnSpc>
            </a:pPr>
            <a:r>
              <a:rPr lang="en-US" sz="600" b="0" dirty="0">
                <a:latin typeface="Arial" charset="0"/>
                <a:ea typeface="ＭＳ Ｐゴシック" pitchFamily="-65" charset="-128"/>
              </a:rPr>
              <a:t>libraries in order to hide their presence. The changes they made could be detected</a:t>
            </a:r>
          </a:p>
          <a:p>
            <a:pPr>
              <a:lnSpc>
                <a:spcPct val="80000"/>
              </a:lnSpc>
            </a:pPr>
            <a:r>
              <a:rPr lang="en-US" sz="600" b="0" dirty="0">
                <a:latin typeface="Arial" charset="0"/>
                <a:ea typeface="ＭＳ Ｐゴシック" pitchFamily="-65" charset="-128"/>
              </a:rPr>
              <a:t>by code in the kernel, as this operated in the layer below the user. Later-generation</a:t>
            </a:r>
          </a:p>
          <a:p>
            <a:pPr>
              <a:lnSpc>
                <a:spcPct val="80000"/>
              </a:lnSpc>
            </a:pP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used more stealthy techniques, as we discuss next.</a:t>
            </a:r>
          </a:p>
        </p:txBody>
      </p:sp>
      <p:sp>
        <p:nvSpPr>
          <p:cNvPr id="81924" name="Slide Number Placeholder 3"/>
          <p:cNvSpPr>
            <a:spLocks noGrp="1"/>
          </p:cNvSpPr>
          <p:nvPr>
            <p:ph type="sldNum" sz="quarter" idx="5"/>
          </p:nvPr>
        </p:nvSpPr>
        <p:spPr>
          <a:noFill/>
        </p:spPr>
        <p:txBody>
          <a:bodyPr/>
          <a:lstStyle/>
          <a:p>
            <a:fld id="{DFD0395C-B016-40E2-B37C-ED63B6628E9C}" type="slidenum">
              <a:rPr lang="en-AU"/>
              <a:pPr/>
              <a:t>45</a:t>
            </a:fld>
            <a:endParaRPr lang="en-AU"/>
          </a:p>
        </p:txBody>
      </p:sp>
    </p:spTree>
    <p:extLst>
      <p:ext uri="{BB962C8B-B14F-4D97-AF65-F5344CB8AC3E}">
        <p14:creationId xmlns:p14="http://schemas.microsoft.com/office/powerpoint/2010/main" val="2066184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A83727-7B6E-4BAE-B28A-09967306190E}" type="slidenum">
              <a:rPr lang="en-AU"/>
              <a:pPr/>
              <a:t>46</a:t>
            </a:fld>
            <a:endParaRPr lang="en-AU"/>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generation of </a:t>
            </a:r>
            <a:r>
              <a:rPr lang="en-US" b="0" dirty="0" err="1">
                <a:latin typeface="Arial" charset="0"/>
                <a:ea typeface="ＭＳ Ｐゴシック" pitchFamily="-65" charset="-128"/>
              </a:rPr>
              <a:t>rootkits</a:t>
            </a:r>
            <a:r>
              <a:rPr lang="en-US" b="0" dirty="0">
                <a:latin typeface="Arial" charset="0"/>
                <a:ea typeface="ＭＳ Ｐゴシック" pitchFamily="-65" charset="-128"/>
              </a:rPr>
              <a:t> moved down a layer, making changes inside the</a:t>
            </a:r>
          </a:p>
          <a:p>
            <a:r>
              <a:rPr lang="en-US" b="0" dirty="0">
                <a:latin typeface="Arial" charset="0"/>
                <a:ea typeface="ＭＳ Ｐゴシック" pitchFamily="-65" charset="-128"/>
              </a:rPr>
              <a:t>kernel and co-existing with the operating systems code, in order to make their</a:t>
            </a:r>
          </a:p>
          <a:p>
            <a:r>
              <a:rPr lang="en-US" b="0" dirty="0">
                <a:latin typeface="Arial" charset="0"/>
                <a:ea typeface="ＭＳ Ｐゴシック" pitchFamily="-65" charset="-128"/>
              </a:rPr>
              <a:t>detection much harder. Any “anti-virus” program would now be subject to the</a:t>
            </a:r>
          </a:p>
          <a:p>
            <a:r>
              <a:rPr lang="en-US" b="0" dirty="0">
                <a:latin typeface="Arial" charset="0"/>
                <a:ea typeface="ＭＳ Ｐゴシック" pitchFamily="-65" charset="-128"/>
              </a:rPr>
              <a:t>same “low-level” modifications that the </a:t>
            </a:r>
            <a:r>
              <a:rPr lang="en-US" b="0" dirty="0" err="1">
                <a:latin typeface="Arial" charset="0"/>
                <a:ea typeface="ＭＳ Ｐゴシック" pitchFamily="-65" charset="-128"/>
              </a:rPr>
              <a:t>rootkit</a:t>
            </a:r>
            <a:r>
              <a:rPr lang="en-US" b="0" dirty="0">
                <a:latin typeface="Arial" charset="0"/>
                <a:ea typeface="ＭＳ Ｐゴシック" pitchFamily="-65" charset="-128"/>
              </a:rPr>
              <a:t> uses to hide its presence. However,</a:t>
            </a:r>
          </a:p>
          <a:p>
            <a:r>
              <a:rPr lang="en-US" b="0" dirty="0">
                <a:latin typeface="Arial" charset="0"/>
                <a:ea typeface="ＭＳ Ｐゴシック" pitchFamily="-65" charset="-128"/>
              </a:rPr>
              <a:t>methods were developed to detect these changes.</a:t>
            </a:r>
          </a:p>
          <a:p>
            <a:endParaRPr lang="en-US" b="0" dirty="0">
              <a:latin typeface="Arial" charset="0"/>
              <a:ea typeface="ＭＳ Ｐゴシック" pitchFamily="-65" charset="-128"/>
            </a:endParaRPr>
          </a:p>
          <a:p>
            <a:r>
              <a:rPr lang="en-US" b="0" dirty="0">
                <a:latin typeface="Arial" charset="0"/>
                <a:ea typeface="ＭＳ Ｐゴシック" pitchFamily="-65" charset="-128"/>
              </a:rPr>
              <a:t>Programs operating at the user level interact with the kernel through system</a:t>
            </a:r>
          </a:p>
          <a:p>
            <a:r>
              <a:rPr lang="en-US" b="0" dirty="0">
                <a:latin typeface="Arial" charset="0"/>
                <a:ea typeface="ＭＳ Ｐゴシック" pitchFamily="-65" charset="-128"/>
              </a:rPr>
              <a:t>calls. Thus, system calls are a primary target of kernel-level </a:t>
            </a:r>
            <a:r>
              <a:rPr lang="en-US" b="0" dirty="0" err="1">
                <a:latin typeface="Arial" charset="0"/>
                <a:ea typeface="ＭＳ Ｐゴシック" pitchFamily="-65" charset="-128"/>
              </a:rPr>
              <a:t>rootkits</a:t>
            </a:r>
            <a:r>
              <a:rPr lang="en-US" b="0" dirty="0">
                <a:latin typeface="Arial" charset="0"/>
                <a:ea typeface="ＭＳ Ｐゴシック" pitchFamily="-65" charset="-128"/>
              </a:rPr>
              <a:t> to achieve concealment.</a:t>
            </a:r>
          </a:p>
          <a:p>
            <a:r>
              <a:rPr lang="en-US" b="0" dirty="0">
                <a:latin typeface="Arial" charset="0"/>
                <a:ea typeface="ＭＳ Ｐゴシック" pitchFamily="-65" charset="-128"/>
              </a:rPr>
              <a:t>As an example of how </a:t>
            </a:r>
            <a:r>
              <a:rPr lang="en-US" b="0" dirty="0" err="1">
                <a:latin typeface="Arial" charset="0"/>
                <a:ea typeface="ＭＳ Ｐゴシック" pitchFamily="-65" charset="-128"/>
              </a:rPr>
              <a:t>rootkits</a:t>
            </a:r>
            <a:r>
              <a:rPr lang="en-US" b="0" dirty="0">
                <a:latin typeface="Arial" charset="0"/>
                <a:ea typeface="ＭＳ Ｐゴシック" pitchFamily="-65" charset="-128"/>
              </a:rPr>
              <a:t> operate, we look at the implementation of</a:t>
            </a:r>
          </a:p>
          <a:p>
            <a:r>
              <a:rPr lang="en-US" b="0" dirty="0">
                <a:latin typeface="Arial" charset="0"/>
                <a:ea typeface="ＭＳ Ｐゴシック" pitchFamily="-65" charset="-128"/>
              </a:rPr>
              <a:t>system calls in Linux. In Linux, each system call is assigned a unique </a:t>
            </a:r>
            <a:r>
              <a:rPr lang="en-US" b="0" i="1" dirty="0" err="1">
                <a:latin typeface="Arial" charset="0"/>
                <a:ea typeface="ＭＳ Ｐゴシック" pitchFamily="-65" charset="-128"/>
              </a:rPr>
              <a:t>syscall</a:t>
            </a:r>
            <a:r>
              <a:rPr lang="en-US" b="0" i="1" dirty="0">
                <a:latin typeface="Arial" charset="0"/>
                <a:ea typeface="ＭＳ Ｐゴシック" pitchFamily="-65" charset="-128"/>
              </a:rPr>
              <a:t> number .</a:t>
            </a:r>
          </a:p>
          <a:p>
            <a:r>
              <a:rPr lang="en-US" b="0" dirty="0">
                <a:latin typeface="Arial" charset="0"/>
                <a:ea typeface="ＭＳ Ｐゴシック" pitchFamily="-65" charset="-128"/>
              </a:rPr>
              <a:t>When a user-mode process executes a system call, the process refers to the system</a:t>
            </a:r>
          </a:p>
          <a:p>
            <a:r>
              <a:rPr lang="en-US" b="0" dirty="0">
                <a:latin typeface="Arial" charset="0"/>
                <a:ea typeface="ＭＳ Ｐゴシック" pitchFamily="-65" charset="-128"/>
              </a:rPr>
              <a:t>call by this number. The kernel maintains a system call table with one entry per</a:t>
            </a:r>
          </a:p>
          <a:p>
            <a:r>
              <a:rPr lang="en-US" b="0" dirty="0">
                <a:latin typeface="Arial" charset="0"/>
                <a:ea typeface="ＭＳ Ｐゴシック" pitchFamily="-65" charset="-128"/>
              </a:rPr>
              <a:t>system call routine; each entry contains a pointer to the corresponding routine. The</a:t>
            </a:r>
          </a:p>
          <a:p>
            <a:r>
              <a:rPr lang="en-US" b="0" dirty="0" err="1">
                <a:latin typeface="Arial" charset="0"/>
                <a:ea typeface="ＭＳ Ｐゴシック" pitchFamily="-65" charset="-128"/>
              </a:rPr>
              <a:t>syscall</a:t>
            </a:r>
            <a:r>
              <a:rPr lang="en-US" b="0" dirty="0">
                <a:latin typeface="Arial" charset="0"/>
                <a:ea typeface="ＭＳ Ｐゴシック" pitchFamily="-65" charset="-128"/>
              </a:rPr>
              <a:t> number serves as an index into the system call table.</a:t>
            </a:r>
          </a:p>
          <a:p>
            <a:r>
              <a:rPr lang="en-US" b="0" dirty="0">
                <a:latin typeface="Arial" charset="0"/>
                <a:ea typeface="ＭＳ Ｐゴシック" pitchFamily="-65" charset="-128"/>
              </a:rPr>
              <a:t>[LEVI06] lists three techniques that can be used to change system calls:</a:t>
            </a:r>
          </a:p>
          <a:p>
            <a:endParaRPr lang="en-US" b="0" dirty="0">
              <a:latin typeface="Arial" charset="0"/>
              <a:ea typeface="ＭＳ Ｐゴシック" pitchFamily="-65" charset="-128"/>
            </a:endParaRPr>
          </a:p>
          <a:p>
            <a:r>
              <a:rPr lang="en-US" b="0" dirty="0">
                <a:latin typeface="Arial" charset="0"/>
                <a:ea typeface="ＭＳ Ｐゴシック" pitchFamily="-65" charset="-128"/>
              </a:rPr>
              <a:t>• Modify the system call table: The attacker modifies selected </a:t>
            </a:r>
            <a:r>
              <a:rPr lang="en-US" b="0" dirty="0" err="1">
                <a:latin typeface="Arial" charset="0"/>
                <a:ea typeface="ＭＳ Ｐゴシック" pitchFamily="-65" charset="-128"/>
              </a:rPr>
              <a:t>syscall</a:t>
            </a:r>
            <a:r>
              <a:rPr lang="en-US" b="0" dirty="0">
                <a:latin typeface="Arial" charset="0"/>
                <a:ea typeface="ＭＳ Ｐゴシック" pitchFamily="-65" charset="-128"/>
              </a:rPr>
              <a:t> addresses</a:t>
            </a:r>
          </a:p>
          <a:p>
            <a:r>
              <a:rPr lang="en-US" b="0" dirty="0">
                <a:latin typeface="Arial" charset="0"/>
                <a:ea typeface="ＭＳ Ｐゴシック" pitchFamily="-65" charset="-128"/>
              </a:rPr>
              <a:t>stored in the system call table. This enables the </a:t>
            </a:r>
            <a:r>
              <a:rPr lang="en-US" b="0" dirty="0" err="1">
                <a:latin typeface="Arial" charset="0"/>
                <a:ea typeface="ＭＳ Ｐゴシック" pitchFamily="-65" charset="-128"/>
              </a:rPr>
              <a:t>rootkit</a:t>
            </a:r>
            <a:r>
              <a:rPr lang="en-US" b="0" dirty="0">
                <a:latin typeface="Arial" charset="0"/>
                <a:ea typeface="ＭＳ Ｐゴシック" pitchFamily="-65" charset="-128"/>
              </a:rPr>
              <a:t> to direct a system call</a:t>
            </a:r>
          </a:p>
          <a:p>
            <a:r>
              <a:rPr lang="en-US" b="0" dirty="0">
                <a:latin typeface="Arial" charset="0"/>
                <a:ea typeface="ＭＳ Ｐゴシック" pitchFamily="-65" charset="-128"/>
              </a:rPr>
              <a:t>away from the legitimate routine to the </a:t>
            </a:r>
            <a:r>
              <a:rPr lang="en-US" b="0" dirty="0" err="1">
                <a:latin typeface="Arial" charset="0"/>
                <a:ea typeface="ＭＳ Ｐゴシック" pitchFamily="-65" charset="-128"/>
              </a:rPr>
              <a:t>rootkit’s</a:t>
            </a:r>
            <a:r>
              <a:rPr lang="en-US" b="0" dirty="0">
                <a:latin typeface="Arial" charset="0"/>
                <a:ea typeface="ＭＳ Ｐゴシック" pitchFamily="-65" charset="-128"/>
              </a:rPr>
              <a:t> replacement. Figure 6.5</a:t>
            </a:r>
          </a:p>
          <a:p>
            <a:r>
              <a:rPr lang="en-US" b="0" dirty="0">
                <a:latin typeface="Arial" charset="0"/>
                <a:ea typeface="ＭＳ Ｐゴシック" pitchFamily="-65" charset="-128"/>
              </a:rPr>
              <a:t>shows how the </a:t>
            </a:r>
            <a:r>
              <a:rPr lang="en-US" b="0" dirty="0" err="1">
                <a:latin typeface="Arial" charset="0"/>
                <a:ea typeface="ＭＳ Ｐゴシック" pitchFamily="-65" charset="-128"/>
              </a:rPr>
              <a:t>knark</a:t>
            </a:r>
            <a:r>
              <a:rPr lang="en-US" b="0" dirty="0">
                <a:latin typeface="Arial" charset="0"/>
                <a:ea typeface="ＭＳ Ｐゴシック" pitchFamily="-65" charset="-128"/>
              </a:rPr>
              <a:t> </a:t>
            </a:r>
            <a:r>
              <a:rPr lang="en-US" b="0" dirty="0" err="1">
                <a:latin typeface="Arial" charset="0"/>
                <a:ea typeface="ＭＳ Ｐゴシック" pitchFamily="-65" charset="-128"/>
              </a:rPr>
              <a:t>rootkit</a:t>
            </a:r>
            <a:r>
              <a:rPr lang="en-US" b="0" dirty="0">
                <a:latin typeface="Arial" charset="0"/>
                <a:ea typeface="ＭＳ Ｐゴシック" pitchFamily="-65" charset="-128"/>
              </a:rPr>
              <a:t> achieves this.</a:t>
            </a:r>
          </a:p>
          <a:p>
            <a:endParaRPr lang="en-US" b="0" dirty="0">
              <a:latin typeface="Arial" charset="0"/>
              <a:ea typeface="ＭＳ Ｐゴシック" pitchFamily="-65" charset="-128"/>
            </a:endParaRPr>
          </a:p>
          <a:p>
            <a:r>
              <a:rPr lang="en-US" b="0" dirty="0">
                <a:latin typeface="Arial" charset="0"/>
                <a:ea typeface="ＭＳ Ｐゴシック" pitchFamily="-65" charset="-128"/>
              </a:rPr>
              <a:t>Modify system call table targets: The attacker overwrites selected legitimate</a:t>
            </a:r>
          </a:p>
          <a:p>
            <a:r>
              <a:rPr lang="en-US" b="0" dirty="0">
                <a:latin typeface="Arial" charset="0"/>
                <a:ea typeface="ＭＳ Ｐゴシック" pitchFamily="-65" charset="-128"/>
              </a:rPr>
              <a:t>system call routines with malicious code. The system call table is not changed.</a:t>
            </a:r>
          </a:p>
          <a:p>
            <a:endParaRPr lang="en-US" b="0" dirty="0">
              <a:latin typeface="Arial" charset="0"/>
              <a:ea typeface="ＭＳ Ｐゴシック" pitchFamily="-65" charset="-128"/>
            </a:endParaRPr>
          </a:p>
          <a:p>
            <a:r>
              <a:rPr lang="en-US" b="0" dirty="0">
                <a:latin typeface="Arial" charset="0"/>
                <a:ea typeface="ＭＳ Ｐゴシック" pitchFamily="-65" charset="-128"/>
              </a:rPr>
              <a:t>• Redirect the system call table: The attacker redirects references to the entire</a:t>
            </a:r>
          </a:p>
          <a:p>
            <a:r>
              <a:rPr lang="en-US" b="0" dirty="0">
                <a:latin typeface="Arial" charset="0"/>
                <a:ea typeface="ＭＳ Ｐゴシック" pitchFamily="-65" charset="-128"/>
              </a:rPr>
              <a:t>system call table to a new table in a new kernel memory location.</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586024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ea typeface="ＭＳ Ｐゴシック" pitchFamily="-65" charset="-128"/>
              </a:rPr>
              <a:t>Propagation mechanisms include infection of existing executable or interpreted</a:t>
            </a:r>
          </a:p>
          <a:p>
            <a:pPr eaLnBrk="1" hangingPunct="1"/>
            <a:r>
              <a:rPr lang="en-US" dirty="0">
                <a:latin typeface="Arial" charset="0"/>
                <a:ea typeface="ＭＳ Ｐゴシック" pitchFamily="-65" charset="-128"/>
              </a:rPr>
              <a:t>content by viruses that is subsequently spread to other systems; exploit of software</a:t>
            </a:r>
          </a:p>
          <a:p>
            <a:pPr eaLnBrk="1" hangingPunct="1"/>
            <a:r>
              <a:rPr lang="en-US" dirty="0">
                <a:latin typeface="Arial" charset="0"/>
                <a:ea typeface="ＭＳ Ｐゴシック" pitchFamily="-65" charset="-128"/>
              </a:rPr>
              <a:t>vulnerabilities either locally or over a network by worms or drive-by-downloads to</a:t>
            </a:r>
          </a:p>
          <a:p>
            <a:pPr eaLnBrk="1" hangingPunct="1"/>
            <a:r>
              <a:rPr lang="en-US" dirty="0">
                <a:latin typeface="Arial" charset="0"/>
                <a:ea typeface="ＭＳ Ｐゴシック" pitchFamily="-65" charset="-128"/>
              </a:rPr>
              <a:t>allow the malware to replicate; and social engineering attacks that convince users to</a:t>
            </a:r>
          </a:p>
          <a:p>
            <a:pPr eaLnBrk="1" hangingPunct="1"/>
            <a:r>
              <a:rPr lang="en-US" dirty="0">
                <a:latin typeface="Arial" charset="0"/>
                <a:ea typeface="ＭＳ Ｐゴシック" pitchFamily="-65" charset="-128"/>
              </a:rPr>
              <a:t>bypass security mechanisms to install trojans, or to respond to phishing attacks.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Payload actions performed by malware once it reaches a target system can</a:t>
            </a:r>
          </a:p>
          <a:p>
            <a:pPr eaLnBrk="1" hangingPunct="1"/>
            <a:r>
              <a:rPr lang="en-US" dirty="0">
                <a:latin typeface="Arial" charset="0"/>
                <a:ea typeface="ＭＳ Ｐゴシック" pitchFamily="-65" charset="-128"/>
              </a:rPr>
              <a:t>include corruption of system or data files; theft of service in order to make the</a:t>
            </a:r>
          </a:p>
          <a:p>
            <a:pPr eaLnBrk="1" hangingPunct="1"/>
            <a:r>
              <a:rPr lang="en-US" dirty="0">
                <a:latin typeface="Arial" charset="0"/>
                <a:ea typeface="ＭＳ Ｐゴシック" pitchFamily="-65" charset="-128"/>
              </a:rPr>
              <a:t>system a zombie agent of attack as part of a botnet; theft of information from the</a:t>
            </a:r>
          </a:p>
          <a:p>
            <a:pPr eaLnBrk="1" hangingPunct="1"/>
            <a:r>
              <a:rPr lang="en-US" dirty="0">
                <a:latin typeface="Arial" charset="0"/>
                <a:ea typeface="ＭＳ Ｐゴシック" pitchFamily="-65" charset="-128"/>
              </a:rPr>
              <a:t>system, especially of logins, passwords, or other personal details by keylogging or</a:t>
            </a:r>
          </a:p>
          <a:p>
            <a:pPr eaLnBrk="1" hangingPunct="1"/>
            <a:r>
              <a:rPr lang="en-US" dirty="0">
                <a:latin typeface="Arial" charset="0"/>
                <a:ea typeface="ＭＳ Ｐゴシック" pitchFamily="-65" charset="-128"/>
              </a:rPr>
              <a:t>spyware programs; and </a:t>
            </a:r>
            <a:r>
              <a:rPr lang="en-US" dirty="0" err="1">
                <a:latin typeface="Arial" charset="0"/>
                <a:ea typeface="ＭＳ Ｐゴシック" pitchFamily="-65" charset="-128"/>
              </a:rPr>
              <a:t>stealthing</a:t>
            </a:r>
            <a:r>
              <a:rPr lang="en-US" dirty="0">
                <a:latin typeface="Arial" charset="0"/>
                <a:ea typeface="ＭＳ Ｐゴシック" pitchFamily="-65" charset="-128"/>
              </a:rPr>
              <a:t> where the malware hides its presence on the</a:t>
            </a:r>
          </a:p>
          <a:p>
            <a:pPr eaLnBrk="1" hangingPunct="1"/>
            <a:r>
              <a:rPr lang="en-US" dirty="0">
                <a:latin typeface="Arial" charset="0"/>
                <a:ea typeface="ＭＳ Ｐゴシック" pitchFamily="-65" charset="-128"/>
              </a:rPr>
              <a:t>system from attempts to detect and block it.</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While early malware tended to use a single means of propagation to deliver</a:t>
            </a:r>
          </a:p>
          <a:p>
            <a:pPr eaLnBrk="1" hangingPunct="1"/>
            <a:r>
              <a:rPr lang="en-US" dirty="0">
                <a:latin typeface="Arial" charset="0"/>
                <a:ea typeface="ＭＳ Ｐゴシック" pitchFamily="-65" charset="-128"/>
              </a:rPr>
              <a:t>a single payload, as it evolved, we see a growth of blended malware that incorporates</a:t>
            </a:r>
          </a:p>
          <a:p>
            <a:pPr eaLnBrk="1" hangingPunct="1"/>
            <a:r>
              <a:rPr lang="en-US" dirty="0">
                <a:latin typeface="Arial" charset="0"/>
                <a:ea typeface="ＭＳ Ｐゴシック" pitchFamily="-65" charset="-128"/>
              </a:rPr>
              <a:t>a range of both propagation mechanisms and payloads that increase its ability</a:t>
            </a:r>
          </a:p>
          <a:p>
            <a:pPr eaLnBrk="1" hangingPunct="1"/>
            <a:r>
              <a:rPr lang="en-US" dirty="0">
                <a:latin typeface="Arial" charset="0"/>
                <a:ea typeface="ＭＳ Ｐゴシック" pitchFamily="-65" charset="-128"/>
              </a:rPr>
              <a:t>to spread, hide, and perform a range of actions on targets. A </a:t>
            </a:r>
            <a:r>
              <a:rPr lang="en-US" b="1" dirty="0">
                <a:latin typeface="Arial" charset="0"/>
                <a:ea typeface="ＭＳ Ｐゴシック" pitchFamily="-65" charset="-128"/>
              </a:rPr>
              <a:t>blended attack uses</a:t>
            </a:r>
          </a:p>
          <a:p>
            <a:pPr eaLnBrk="1" hangingPunct="1"/>
            <a:r>
              <a:rPr lang="en-US" dirty="0">
                <a:latin typeface="Arial" charset="0"/>
                <a:ea typeface="ＭＳ Ｐゴシック" pitchFamily="-65" charset="-128"/>
              </a:rPr>
              <a:t>multiple methods of infection or propagation, to maximize the speed of contagion</a:t>
            </a:r>
          </a:p>
          <a:p>
            <a:pPr eaLnBrk="1" hangingPunct="1"/>
            <a:r>
              <a:rPr lang="en-US" dirty="0">
                <a:latin typeface="Arial" charset="0"/>
                <a:ea typeface="ＭＳ Ｐゴシック" pitchFamily="-65" charset="-128"/>
              </a:rPr>
              <a:t>and the severity of the attack. Some malware even support an update mechanism</a:t>
            </a:r>
          </a:p>
          <a:p>
            <a:pPr eaLnBrk="1" hangingPunct="1"/>
            <a:r>
              <a:rPr lang="en-US" dirty="0">
                <a:latin typeface="Arial" charset="0"/>
                <a:ea typeface="ＭＳ Ｐゴシック" pitchFamily="-65" charset="-128"/>
              </a:rPr>
              <a:t>that allows it to change the range of propagation and payload mechanisms utilized</a:t>
            </a:r>
          </a:p>
          <a:p>
            <a:pPr eaLnBrk="1" hangingPunct="1"/>
            <a:r>
              <a:rPr lang="en-US" dirty="0">
                <a:latin typeface="Arial" charset="0"/>
                <a:ea typeface="ＭＳ Ｐゴシック" pitchFamily="-65" charset="-128"/>
              </a:rPr>
              <a:t>once it is deployed.</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In the following sections, we survey these various categories of malware, and</a:t>
            </a:r>
          </a:p>
          <a:p>
            <a:pPr eaLnBrk="1" hangingPunct="1"/>
            <a:r>
              <a:rPr lang="en-US" dirty="0">
                <a:latin typeface="Arial" charset="0"/>
                <a:ea typeface="ＭＳ Ｐゴシック" pitchFamily="-65" charset="-128"/>
              </a:rPr>
              <a:t>then follow with a discussion of appropriate countermeasures.</a:t>
            </a:r>
            <a:endParaRPr lang="en-US"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925907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first location where anti-virus software is used is on each end system. This gives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software the maximum access to information on not only the behavior of the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it interacts with the targeted system, but also the smallest overall view of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activity. The use of anti-virus software on personal computers is now widespread,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caused by the explosive growth in malware volume and activity. This software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regarded as a form of host-based intrusion detection system, which we discuss more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in Section 8.4. Advances in virus and other malware technology, and in antivirus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technology and other countermeasures, go hand in hand. Early malware used relatively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simple and easily detected code, and hence could be identified and purged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simple anti-virus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packages. As the malware arms race has evolved,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both the malware code and, necessarily,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anti-virus software have grown more complex</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sophisticated.</a:t>
            </a:r>
            <a:endParaRPr lang="en-US" sz="1100" b="0" dirty="0">
              <a:latin typeface="Arial" charset="0"/>
              <a:ea typeface="ＭＳ Ｐゴシック" pitchFamily="-65" charset="-128"/>
            </a:endParaRP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[STEP93] identifies four generations of anti-virus software: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First generation: simple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Second generation: heuristic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 generation: activity traps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Fourth generation: full-featured protection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first-generation scanner requires a malware signature to identify the malware.</a:t>
            </a:r>
          </a:p>
          <a:p>
            <a:r>
              <a:rPr lang="en-US" sz="1100" b="0" dirty="0">
                <a:latin typeface="Arial" charset="0"/>
                <a:ea typeface="ＭＳ Ｐゴシック" pitchFamily="-65" charset="-128"/>
              </a:rPr>
              <a:t>The signature may contain “wildcards” but matches essentially the same structure</a:t>
            </a:r>
          </a:p>
          <a:p>
            <a:r>
              <a:rPr lang="en-US" sz="1100" b="0" dirty="0">
                <a:latin typeface="Arial" charset="0"/>
                <a:ea typeface="ＭＳ Ｐゴシック" pitchFamily="-65" charset="-128"/>
              </a:rPr>
              <a:t>and bit pattern in all copies of the malware. Such signature-specific scanners are</a:t>
            </a:r>
          </a:p>
          <a:p>
            <a:r>
              <a:rPr lang="en-US" sz="1100" b="0" dirty="0">
                <a:latin typeface="Arial" charset="0"/>
                <a:ea typeface="ＭＳ Ｐゴシック" pitchFamily="-65" charset="-128"/>
              </a:rPr>
              <a:t>limited to the detection of known malware. Another type of first-generation scanner</a:t>
            </a:r>
          </a:p>
          <a:p>
            <a:r>
              <a:rPr lang="en-US" sz="1100" b="0" dirty="0">
                <a:latin typeface="Arial" charset="0"/>
                <a:ea typeface="ＭＳ Ｐゴシック" pitchFamily="-65" charset="-128"/>
              </a:rPr>
              <a:t>maintains a record of the length of programs and looks for changes in length as a</a:t>
            </a:r>
          </a:p>
          <a:p>
            <a:r>
              <a:rPr lang="en-US" sz="1100" b="0" dirty="0">
                <a:latin typeface="Arial" charset="0"/>
                <a:ea typeface="ＭＳ Ｐゴシック" pitchFamily="-65" charset="-128"/>
              </a:rPr>
              <a:t>result of virus infection.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second-generation scanner does not rely on a specific signature. Rather, the</a:t>
            </a:r>
          </a:p>
          <a:p>
            <a:r>
              <a:rPr lang="en-US" sz="1100" b="0" dirty="0">
                <a:latin typeface="Arial" charset="0"/>
                <a:ea typeface="ＭＳ Ｐゴシック" pitchFamily="-65" charset="-128"/>
              </a:rPr>
              <a:t>scanner uses heuristic rules to search for probable malware instances. One class of</a:t>
            </a:r>
          </a:p>
          <a:p>
            <a:r>
              <a:rPr lang="en-US" sz="1100" b="0" dirty="0">
                <a:latin typeface="Arial" charset="0"/>
                <a:ea typeface="ＭＳ Ｐゴシック" pitchFamily="-65" charset="-128"/>
              </a:rPr>
              <a:t>such scanners looks for fragments of code that are often associated with malware.</a:t>
            </a:r>
          </a:p>
          <a:p>
            <a:r>
              <a:rPr lang="en-US" sz="1100" b="0" dirty="0">
                <a:latin typeface="Arial" charset="0"/>
                <a:ea typeface="ＭＳ Ｐゴシック" pitchFamily="-65" charset="-128"/>
              </a:rPr>
              <a:t>For example, a scanner may look for the beginning of an encryption loop used in a</a:t>
            </a:r>
          </a:p>
          <a:p>
            <a:r>
              <a:rPr lang="en-US" sz="1100" b="0" dirty="0">
                <a:latin typeface="Arial" charset="0"/>
                <a:ea typeface="ＭＳ Ｐゴシック" pitchFamily="-65" charset="-128"/>
              </a:rPr>
              <a:t>polymorphic virus and discover the encryption key. Once the key is discovered, the</a:t>
            </a:r>
          </a:p>
          <a:p>
            <a:r>
              <a:rPr lang="en-US" sz="1100" b="0" dirty="0">
                <a:latin typeface="Arial" charset="0"/>
                <a:ea typeface="ＭＳ Ｐゴシック" pitchFamily="-65" charset="-128"/>
              </a:rPr>
              <a:t>scanner can decrypt the malware to identify it, then remove the infection and return</a:t>
            </a:r>
          </a:p>
          <a:p>
            <a:r>
              <a:rPr lang="en-US" sz="1100" b="0" dirty="0">
                <a:latin typeface="Arial" charset="0"/>
                <a:ea typeface="ＭＳ Ｐゴシック" pitchFamily="-65" charset="-128"/>
              </a:rPr>
              <a:t>the program to service.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Another second-generation approach is integrity checking. A checksum</a:t>
            </a:r>
          </a:p>
          <a:p>
            <a:r>
              <a:rPr lang="en-US" sz="1100" b="0" dirty="0">
                <a:latin typeface="Arial" charset="0"/>
                <a:ea typeface="ＭＳ Ｐゴシック" pitchFamily="-65" charset="-128"/>
              </a:rPr>
              <a:t>can be appended to each program. If malware alters or replaces some program</a:t>
            </a:r>
          </a:p>
          <a:p>
            <a:r>
              <a:rPr lang="en-US" sz="1100" b="0" dirty="0">
                <a:latin typeface="Arial" charset="0"/>
                <a:ea typeface="ＭＳ Ｐゴシック" pitchFamily="-65" charset="-128"/>
              </a:rPr>
              <a:t>without changing the checksum, then an integrity check will catch this change.</a:t>
            </a:r>
          </a:p>
          <a:p>
            <a:r>
              <a:rPr lang="en-US" sz="1100" b="0" dirty="0">
                <a:latin typeface="Arial" charset="0"/>
                <a:ea typeface="ＭＳ Ｐゴシック" pitchFamily="-65" charset="-128"/>
              </a:rPr>
              <a:t>To counter malware that is sophisticated enough to change the checksum when</a:t>
            </a:r>
          </a:p>
          <a:p>
            <a:r>
              <a:rPr lang="en-US" sz="1100" b="0" dirty="0">
                <a:latin typeface="Arial" charset="0"/>
                <a:ea typeface="ＭＳ Ｐゴシック" pitchFamily="-65" charset="-128"/>
              </a:rPr>
              <a:t>it alters a program, an encrypted hash function can be used. The encryption key</a:t>
            </a:r>
          </a:p>
          <a:p>
            <a:r>
              <a:rPr lang="en-US" sz="1100" b="0" dirty="0">
                <a:latin typeface="Arial" charset="0"/>
                <a:ea typeface="ＭＳ Ｐゴシック" pitchFamily="-65" charset="-128"/>
              </a:rPr>
              <a:t>is stored separately from the program so that the malware cannot generate a new</a:t>
            </a:r>
          </a:p>
          <a:p>
            <a:r>
              <a:rPr lang="en-US" sz="1100" b="0" dirty="0">
                <a:latin typeface="Arial" charset="0"/>
                <a:ea typeface="ＭＳ Ｐゴシック" pitchFamily="-65" charset="-128"/>
              </a:rPr>
              <a:t>hash code and encrypt that. By using a hash function rather than a simpler checksum,</a:t>
            </a:r>
          </a:p>
          <a:p>
            <a:r>
              <a:rPr lang="en-US" sz="1100" b="0" dirty="0">
                <a:latin typeface="Arial" charset="0"/>
                <a:ea typeface="ＭＳ Ｐゴシック" pitchFamily="-65" charset="-128"/>
              </a:rPr>
              <a:t>the malware is prevented from adjusting the program to produce the same</a:t>
            </a:r>
          </a:p>
          <a:p>
            <a:r>
              <a:rPr lang="en-US" sz="1100" b="0" dirty="0">
                <a:latin typeface="Arial" charset="0"/>
                <a:ea typeface="ＭＳ Ｐゴシック" pitchFamily="-65" charset="-128"/>
              </a:rPr>
              <a:t>hash code as before. If a protected list of programs in trusted locations is kept, this</a:t>
            </a:r>
          </a:p>
          <a:p>
            <a:r>
              <a:rPr lang="en-US" sz="1100" b="0" dirty="0">
                <a:latin typeface="Arial" charset="0"/>
                <a:ea typeface="ＭＳ Ｐゴシック" pitchFamily="-65" charset="-128"/>
              </a:rPr>
              <a:t>approach can also detect attempts to replace or install rogue code or programs in</a:t>
            </a:r>
          </a:p>
          <a:p>
            <a:r>
              <a:rPr lang="en-US" sz="1100" b="0" dirty="0">
                <a:latin typeface="Arial" charset="0"/>
                <a:ea typeface="ＭＳ Ｐゴシック" pitchFamily="-65" charset="-128"/>
              </a:rPr>
              <a:t>these locations.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Third-generation programs are memory-resident programs that identify</a:t>
            </a:r>
          </a:p>
          <a:p>
            <a:r>
              <a:rPr lang="en-US" sz="1100" b="0" dirty="0">
                <a:latin typeface="Arial" charset="0"/>
                <a:ea typeface="ＭＳ Ｐゴシック" pitchFamily="-65" charset="-128"/>
              </a:rPr>
              <a:t>malware by its actions rather than its structure in an infected program. Such</a:t>
            </a:r>
          </a:p>
          <a:p>
            <a:r>
              <a:rPr lang="en-US" sz="1100" b="0" dirty="0">
                <a:latin typeface="Arial" charset="0"/>
                <a:ea typeface="ＭＳ Ｐゴシック" pitchFamily="-65" charset="-128"/>
              </a:rPr>
              <a:t>programs have the advantage that it is not necessary to develop signatures and</a:t>
            </a:r>
          </a:p>
          <a:p>
            <a:r>
              <a:rPr lang="en-US" sz="1100" b="0" dirty="0">
                <a:latin typeface="Arial" charset="0"/>
                <a:ea typeface="ＭＳ Ｐゴシック" pitchFamily="-65" charset="-128"/>
              </a:rPr>
              <a:t>heuristics for a wide array of malware. Rather, it is necessary only to identify the</a:t>
            </a:r>
          </a:p>
          <a:p>
            <a:r>
              <a:rPr lang="en-US" sz="1100" b="0" dirty="0">
                <a:latin typeface="Arial" charset="0"/>
                <a:ea typeface="ＭＳ Ｐゴシック" pitchFamily="-65" charset="-128"/>
              </a:rPr>
              <a:t>small set of actions that indicate malicious activity is being attempted and then to</a:t>
            </a:r>
          </a:p>
          <a:p>
            <a:r>
              <a:rPr lang="en-US" sz="1100" b="0" dirty="0">
                <a:latin typeface="Arial" charset="0"/>
                <a:ea typeface="ＭＳ Ｐゴシック" pitchFamily="-65" charset="-128"/>
              </a:rPr>
              <a:t>intervene.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Fourth-generation products are packages consisting of a variety of anti-virus</a:t>
            </a:r>
          </a:p>
          <a:p>
            <a:r>
              <a:rPr lang="en-US" sz="1100" b="0" dirty="0">
                <a:latin typeface="Arial" charset="0"/>
                <a:ea typeface="ＭＳ Ｐゴシック" pitchFamily="-65" charset="-128"/>
              </a:rPr>
              <a:t>techniques used in conjunction. These include scanning and activity trap components.</a:t>
            </a:r>
          </a:p>
          <a:p>
            <a:r>
              <a:rPr lang="en-US" sz="1100" b="0" dirty="0">
                <a:latin typeface="Arial" charset="0"/>
                <a:ea typeface="ＭＳ Ｐゴシック" pitchFamily="-65" charset="-128"/>
              </a:rPr>
              <a:t>In addition, such a package includes access control capability, which limits</a:t>
            </a:r>
          </a:p>
          <a:p>
            <a:r>
              <a:rPr lang="en-US" sz="1100" b="0" dirty="0">
                <a:latin typeface="Arial" charset="0"/>
                <a:ea typeface="ＭＳ Ｐゴシック" pitchFamily="-65" charset="-128"/>
              </a:rPr>
              <a:t>the ability of malware to penetrate a system and then limits the ability of a malware</a:t>
            </a:r>
          </a:p>
          <a:p>
            <a:r>
              <a:rPr lang="en-US" sz="1100" b="0" dirty="0">
                <a:latin typeface="Arial" charset="0"/>
                <a:ea typeface="ＭＳ Ｐゴシック" pitchFamily="-65" charset="-128"/>
              </a:rPr>
              <a:t>to update files in order to propagate.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The arms race continues. With fourth-generation packages, a more comprehensive</a:t>
            </a:r>
          </a:p>
          <a:p>
            <a:r>
              <a:rPr lang="en-US" sz="1100" b="0" dirty="0">
                <a:latin typeface="Arial" charset="0"/>
                <a:ea typeface="ＭＳ Ｐゴシック" pitchFamily="-65" charset="-128"/>
              </a:rPr>
              <a:t>defense strategy is employed, broadening the scope of defense to more</a:t>
            </a:r>
          </a:p>
          <a:p>
            <a:r>
              <a:rPr lang="en-US" sz="1100" b="0" dirty="0">
                <a:latin typeface="Arial" charset="0"/>
                <a:ea typeface="ＭＳ Ｐゴシック" pitchFamily="-65" charset="-128"/>
              </a:rPr>
              <a:t>general-purpose computer security measures. These include more sophisticated</a:t>
            </a:r>
          </a:p>
          <a:p>
            <a:r>
              <a:rPr lang="en-US" sz="1100" b="0" dirty="0">
                <a:latin typeface="Arial" charset="0"/>
                <a:ea typeface="ＭＳ Ｐゴシック" pitchFamily="-65" charset="-128"/>
              </a:rPr>
              <a:t>anti-virus approaches.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50</a:t>
            </a:fld>
            <a:endParaRPr lang="en-AU" dirty="0"/>
          </a:p>
        </p:txBody>
      </p:sp>
    </p:spTree>
    <p:extLst>
      <p:ext uri="{BB962C8B-B14F-4D97-AF65-F5344CB8AC3E}">
        <p14:creationId xmlns:p14="http://schemas.microsoft.com/office/powerpoint/2010/main" val="1935788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r>
              <a:rPr lang="en-US" sz="1100" dirty="0">
                <a:latin typeface="Arial" charset="0"/>
                <a:ea typeface="ＭＳ Ｐゴシック" pitchFamily="-65" charset="-128"/>
              </a:rPr>
              <a:t>Unlike heuristics or fingerprint based</a:t>
            </a:r>
          </a:p>
          <a:p>
            <a:r>
              <a:rPr lang="en-US" sz="1100" dirty="0">
                <a:latin typeface="Arial" charset="0"/>
                <a:ea typeface="ＭＳ Ｐゴシック" pitchFamily="-65" charset="-128"/>
              </a:rPr>
              <a:t>scanners, behavior-blocking software integrates with the operating system of</a:t>
            </a:r>
          </a:p>
          <a:p>
            <a:r>
              <a:rPr lang="en-US" sz="1100" dirty="0">
                <a:latin typeface="Arial" charset="0"/>
                <a:ea typeface="ＭＳ Ｐゴシック" pitchFamily="-65" charset="-128"/>
              </a:rPr>
              <a:t>a host computer and monitors program behavior in real time for malicious actions</a:t>
            </a:r>
          </a:p>
          <a:p>
            <a:r>
              <a:rPr lang="en-US" sz="1100" dirty="0">
                <a:latin typeface="Arial" charset="0"/>
                <a:ea typeface="ＭＳ Ｐゴシック" pitchFamily="-65" charset="-128"/>
              </a:rPr>
              <a:t>[CONR02, NACH02]. The behavior blocking software then blocks potentially</a:t>
            </a:r>
          </a:p>
          <a:p>
            <a:r>
              <a:rPr lang="en-US" sz="1100" dirty="0">
                <a:latin typeface="Arial" charset="0"/>
                <a:ea typeface="ＭＳ Ｐゴシック" pitchFamily="-65" charset="-128"/>
              </a:rPr>
              <a:t>malicious actions before they have a chance to affect the system. Monitored</a:t>
            </a:r>
          </a:p>
          <a:p>
            <a:r>
              <a:rPr lang="en-US" sz="1100" dirty="0">
                <a:latin typeface="Arial" charset="0"/>
                <a:ea typeface="ＭＳ Ｐゴシック" pitchFamily="-65" charset="-128"/>
              </a:rPr>
              <a:t>behaviors can include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Attempts to open, view, delete, and/or modify files;</a:t>
            </a:r>
          </a:p>
          <a:p>
            <a:r>
              <a:rPr lang="en-US" sz="1100" dirty="0">
                <a:latin typeface="Arial" charset="0"/>
                <a:ea typeface="ＭＳ Ｐゴシック" pitchFamily="-65" charset="-128"/>
              </a:rPr>
              <a:t>• Attempts to format disk drives and other unrecoverable disk operations;</a:t>
            </a:r>
          </a:p>
          <a:p>
            <a:r>
              <a:rPr lang="en-US" sz="1100" dirty="0">
                <a:latin typeface="Arial" charset="0"/>
                <a:ea typeface="ＭＳ Ｐゴシック" pitchFamily="-65" charset="-128"/>
              </a:rPr>
              <a:t>• Modifications to the logic of executable files or macros;</a:t>
            </a:r>
          </a:p>
          <a:p>
            <a:r>
              <a:rPr lang="en-US" sz="1100" dirty="0">
                <a:latin typeface="Arial" charset="0"/>
                <a:ea typeface="ＭＳ Ｐゴシック" pitchFamily="-65" charset="-128"/>
              </a:rPr>
              <a:t>• Modification of critical system settings, such as start-up settings;</a:t>
            </a:r>
          </a:p>
          <a:p>
            <a:r>
              <a:rPr lang="en-US" sz="1100" dirty="0">
                <a:latin typeface="Arial" charset="0"/>
                <a:ea typeface="ＭＳ Ｐゴシック" pitchFamily="-65" charset="-128"/>
              </a:rPr>
              <a:t>• Scripting of e-mail and instant messaging clients to send executable content; and</a:t>
            </a:r>
          </a:p>
          <a:p>
            <a:r>
              <a:rPr lang="en-US" sz="1100" dirty="0">
                <a:latin typeface="Arial" charset="0"/>
                <a:ea typeface="ＭＳ Ｐゴシック" pitchFamily="-65" charset="-128"/>
              </a:rPr>
              <a:t>• Initiation of network communications.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Because a behavior blocker can block suspicious software in real time, it has an</a:t>
            </a:r>
          </a:p>
          <a:p>
            <a:r>
              <a:rPr lang="en-US" sz="1100" dirty="0">
                <a:latin typeface="Arial" charset="0"/>
                <a:ea typeface="ＭＳ Ｐゴシック" pitchFamily="-65" charset="-128"/>
              </a:rPr>
              <a:t>advantage over such established anti-virus detection techniques as fingerprinting or</a:t>
            </a:r>
          </a:p>
          <a:p>
            <a:r>
              <a:rPr lang="en-US" sz="1100" dirty="0">
                <a:latin typeface="Arial" charset="0"/>
                <a:ea typeface="ＭＳ Ｐゴシック" pitchFamily="-65" charset="-128"/>
              </a:rPr>
              <a:t>heuristics. There are literally trillions of different ways to obfuscate and rearrange the</a:t>
            </a:r>
          </a:p>
          <a:p>
            <a:r>
              <a:rPr lang="en-US" sz="1100" dirty="0">
                <a:latin typeface="Arial" charset="0"/>
                <a:ea typeface="ＭＳ Ｐゴシック" pitchFamily="-65" charset="-128"/>
              </a:rPr>
              <a:t>instructions of a virus or worm, many of which will evade detection by a fingerprint</a:t>
            </a:r>
          </a:p>
          <a:p>
            <a:r>
              <a:rPr lang="en-US" sz="1100" dirty="0">
                <a:latin typeface="Arial" charset="0"/>
                <a:ea typeface="ＭＳ Ｐゴシック" pitchFamily="-65" charset="-128"/>
              </a:rPr>
              <a:t>scanner or heuristic. But eventually, malicious code must make a well-defined request</a:t>
            </a:r>
          </a:p>
          <a:p>
            <a:r>
              <a:rPr lang="en-US" sz="1100" dirty="0">
                <a:latin typeface="Arial" charset="0"/>
                <a:ea typeface="ＭＳ Ｐゴシック" pitchFamily="-65" charset="-128"/>
              </a:rPr>
              <a:t>to the operating system. Given that the behavior blocker can intercept all such</a:t>
            </a:r>
          </a:p>
          <a:p>
            <a:r>
              <a:rPr lang="en-US" sz="1100" dirty="0">
                <a:latin typeface="Arial" charset="0"/>
                <a:ea typeface="ＭＳ Ｐゴシック" pitchFamily="-65" charset="-128"/>
              </a:rPr>
              <a:t>requests, it can identify and block malicious actions regardless of how obfuscated the</a:t>
            </a:r>
          </a:p>
          <a:p>
            <a:r>
              <a:rPr lang="en-US" sz="1100" dirty="0">
                <a:latin typeface="Arial" charset="0"/>
                <a:ea typeface="ＭＳ Ｐゴシック" pitchFamily="-65" charset="-128"/>
              </a:rPr>
              <a:t>program logic appears to be.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Behavior blocking alone has limitations. Because the malicious code must</a:t>
            </a:r>
          </a:p>
          <a:p>
            <a:r>
              <a:rPr lang="en-US" sz="1100" dirty="0">
                <a:latin typeface="Arial" charset="0"/>
                <a:ea typeface="ＭＳ Ｐゴシック" pitchFamily="-65" charset="-128"/>
              </a:rPr>
              <a:t>run on the target machine before all its behaviors can be identified, it can cause</a:t>
            </a:r>
          </a:p>
          <a:p>
            <a:r>
              <a:rPr lang="en-US" sz="1100" dirty="0">
                <a:latin typeface="Arial" charset="0"/>
                <a:ea typeface="ＭＳ Ｐゴシック" pitchFamily="-65" charset="-128"/>
              </a:rPr>
              <a:t>harm before it has been detected and blocked. For example, a new item of malware</a:t>
            </a:r>
          </a:p>
          <a:p>
            <a:r>
              <a:rPr lang="en-US" sz="1100" dirty="0">
                <a:latin typeface="Arial" charset="0"/>
                <a:ea typeface="ＭＳ Ｐゴシック" pitchFamily="-65" charset="-128"/>
              </a:rPr>
              <a:t>might shuffle a number of seemingly unimportant files around the hard drive before</a:t>
            </a:r>
          </a:p>
          <a:p>
            <a:r>
              <a:rPr lang="en-US" sz="1100" dirty="0">
                <a:latin typeface="Arial" charset="0"/>
                <a:ea typeface="ＭＳ Ｐゴシック" pitchFamily="-65" charset="-128"/>
              </a:rPr>
              <a:t>modifying a single file and being blocked. Even though the actual modification was</a:t>
            </a:r>
          </a:p>
          <a:p>
            <a:r>
              <a:rPr lang="en-US" sz="1100" dirty="0">
                <a:latin typeface="Arial" charset="0"/>
                <a:ea typeface="ＭＳ Ｐゴシック" pitchFamily="-65" charset="-128"/>
              </a:rPr>
              <a:t>blocked, the user may be unable to locate his or her files, causing a loss to productivity</a:t>
            </a:r>
          </a:p>
          <a:p>
            <a:r>
              <a:rPr lang="en-US" sz="1100" dirty="0">
                <a:latin typeface="Arial" charset="0"/>
                <a:ea typeface="ＭＳ Ｐゴシック" pitchFamily="-65" charset="-128"/>
              </a:rPr>
              <a:t>or possibly worse.</a:t>
            </a:r>
          </a:p>
        </p:txBody>
      </p:sp>
      <p:sp>
        <p:nvSpPr>
          <p:cNvPr id="92164" name="Slide Number Placeholder 3"/>
          <p:cNvSpPr>
            <a:spLocks noGrp="1"/>
          </p:cNvSpPr>
          <p:nvPr>
            <p:ph type="sldNum" sz="quarter" idx="5"/>
          </p:nvPr>
        </p:nvSpPr>
        <p:spPr>
          <a:noFill/>
        </p:spPr>
        <p:txBody>
          <a:bodyPr/>
          <a:lstStyle/>
          <a:p>
            <a:fld id="{67ABFD09-AAAF-449D-894F-5570CA203779}" type="slidenum">
              <a:rPr lang="en-AU"/>
              <a:pPr/>
              <a:t>52</a:t>
            </a:fld>
            <a:endParaRPr lang="en-AU"/>
          </a:p>
        </p:txBody>
      </p:sp>
    </p:spTree>
    <p:extLst>
      <p:ext uri="{BB962C8B-B14F-4D97-AF65-F5344CB8AC3E}">
        <p14:creationId xmlns:p14="http://schemas.microsoft.com/office/powerpoint/2010/main" val="586540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700" dirty="0">
                <a:latin typeface="Arial" charset="0"/>
                <a:ea typeface="ＭＳ Ｐゴシック" pitchFamily="-65" charset="-128"/>
              </a:rPr>
              <a:t>The next location where anti-virus software is used is on an organization’s firewall</a:t>
            </a:r>
          </a:p>
          <a:p>
            <a:pPr>
              <a:lnSpc>
                <a:spcPct val="80000"/>
              </a:lnSpc>
            </a:pPr>
            <a:r>
              <a:rPr lang="en-US" sz="700" dirty="0">
                <a:latin typeface="Arial" charset="0"/>
                <a:ea typeface="ＭＳ Ｐゴシック" pitchFamily="-65" charset="-128"/>
              </a:rPr>
              <a:t>and IDS. It is typically included in e-mail and Web proxy services running on these</a:t>
            </a:r>
          </a:p>
          <a:p>
            <a:pPr>
              <a:lnSpc>
                <a:spcPct val="80000"/>
              </a:lnSpc>
            </a:pPr>
            <a:r>
              <a:rPr lang="en-US" sz="700" dirty="0">
                <a:latin typeface="Arial" charset="0"/>
                <a:ea typeface="ＭＳ Ｐゴシック" pitchFamily="-65" charset="-128"/>
              </a:rPr>
              <a:t>systems. It may also be included in the traffic analysis component of an IDS. This</a:t>
            </a:r>
          </a:p>
          <a:p>
            <a:pPr>
              <a:lnSpc>
                <a:spcPct val="80000"/>
              </a:lnSpc>
            </a:pPr>
            <a:r>
              <a:rPr lang="en-US" sz="700" dirty="0">
                <a:latin typeface="Arial" charset="0"/>
                <a:ea typeface="ＭＳ Ｐゴシック" pitchFamily="-65" charset="-128"/>
              </a:rPr>
              <a:t>gives the anti-virus software access to malware in transit over a network connection</a:t>
            </a:r>
          </a:p>
          <a:p>
            <a:pPr>
              <a:lnSpc>
                <a:spcPct val="80000"/>
              </a:lnSpc>
            </a:pPr>
            <a:r>
              <a:rPr lang="en-US" sz="700" dirty="0">
                <a:latin typeface="Arial" charset="0"/>
                <a:ea typeface="ＭＳ Ｐゴシック" pitchFamily="-65" charset="-128"/>
              </a:rPr>
              <a:t>to any of the organization’s systems, providing a larger scale view of malware activity.</a:t>
            </a:r>
          </a:p>
          <a:p>
            <a:pPr>
              <a:lnSpc>
                <a:spcPct val="80000"/>
              </a:lnSpc>
            </a:pPr>
            <a:r>
              <a:rPr lang="en-US" sz="700" dirty="0">
                <a:latin typeface="Arial" charset="0"/>
                <a:ea typeface="ＭＳ Ｐゴシック" pitchFamily="-65" charset="-128"/>
              </a:rPr>
              <a:t>This software may also include intrusion prevention measures, blocking the flow</a:t>
            </a:r>
          </a:p>
          <a:p>
            <a:pPr>
              <a:lnSpc>
                <a:spcPct val="80000"/>
              </a:lnSpc>
            </a:pPr>
            <a:r>
              <a:rPr lang="en-US" sz="700" dirty="0">
                <a:latin typeface="Arial" charset="0"/>
                <a:ea typeface="ＭＳ Ｐゴシック" pitchFamily="-65" charset="-128"/>
              </a:rPr>
              <a:t>of any suspicious traffic, thus preventing it reaching and compromising some target</a:t>
            </a:r>
          </a:p>
          <a:p>
            <a:pPr>
              <a:lnSpc>
                <a:spcPct val="80000"/>
              </a:lnSpc>
            </a:pPr>
            <a:r>
              <a:rPr lang="en-US" sz="700" dirty="0">
                <a:latin typeface="Arial" charset="0"/>
                <a:ea typeface="ＭＳ Ｐゴシック" pitchFamily="-65" charset="-128"/>
              </a:rPr>
              <a:t>system, either inside or outside the organization.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However, this approach is limited to scanning the malware content, as it does</a:t>
            </a:r>
          </a:p>
          <a:p>
            <a:pPr>
              <a:lnSpc>
                <a:spcPct val="80000"/>
              </a:lnSpc>
            </a:pPr>
            <a:r>
              <a:rPr lang="en-US" sz="700" dirty="0">
                <a:latin typeface="Arial" charset="0"/>
                <a:ea typeface="ＭＳ Ｐゴシック" pitchFamily="-65" charset="-128"/>
              </a:rPr>
              <a:t>not have access to any behavior observed when it runs on an infected system. Two</a:t>
            </a:r>
          </a:p>
          <a:p>
            <a:pPr>
              <a:lnSpc>
                <a:spcPct val="80000"/>
              </a:lnSpc>
            </a:pPr>
            <a:r>
              <a:rPr lang="en-US" sz="700" dirty="0">
                <a:latin typeface="Arial" charset="0"/>
                <a:ea typeface="ＭＳ Ｐゴシック" pitchFamily="-65" charset="-128"/>
              </a:rPr>
              <a:t>types of monitoring software may be used:</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Ingress monitors: These are located at the border between the enterprise</a:t>
            </a:r>
          </a:p>
          <a:p>
            <a:pPr>
              <a:lnSpc>
                <a:spcPct val="80000"/>
              </a:lnSpc>
            </a:pPr>
            <a:r>
              <a:rPr lang="en-US" sz="700" dirty="0">
                <a:latin typeface="Arial" charset="0"/>
                <a:ea typeface="ＭＳ Ｐゴシック" pitchFamily="-65" charset="-128"/>
              </a:rPr>
              <a:t>network and the Internet. They can be part of the ingress filtering software</a:t>
            </a:r>
          </a:p>
          <a:p>
            <a:pPr>
              <a:lnSpc>
                <a:spcPct val="80000"/>
              </a:lnSpc>
            </a:pPr>
            <a:r>
              <a:rPr lang="en-US" sz="700" dirty="0">
                <a:latin typeface="Arial" charset="0"/>
                <a:ea typeface="ＭＳ Ｐゴシック" pitchFamily="-65" charset="-128"/>
              </a:rPr>
              <a:t>of a border router or external firewall or a separate passive monitor. A</a:t>
            </a:r>
          </a:p>
          <a:p>
            <a:pPr>
              <a:lnSpc>
                <a:spcPct val="80000"/>
              </a:lnSpc>
            </a:pPr>
            <a:r>
              <a:rPr lang="en-US" sz="700" dirty="0">
                <a:latin typeface="Arial" charset="0"/>
                <a:ea typeface="ＭＳ Ｐゴシック" pitchFamily="-65" charset="-128"/>
              </a:rPr>
              <a:t>honeypot can also capture incoming malware traffic. An example of a detection</a:t>
            </a:r>
          </a:p>
          <a:p>
            <a:pPr>
              <a:lnSpc>
                <a:spcPct val="80000"/>
              </a:lnSpc>
            </a:pPr>
            <a:r>
              <a:rPr lang="en-US" sz="700" dirty="0">
                <a:latin typeface="Arial" charset="0"/>
                <a:ea typeface="ＭＳ Ｐゴシック" pitchFamily="-65" charset="-128"/>
              </a:rPr>
              <a:t>technique for an ingress monitor is to look for incoming traffic to unused</a:t>
            </a:r>
          </a:p>
          <a:p>
            <a:pPr>
              <a:lnSpc>
                <a:spcPct val="80000"/>
              </a:lnSpc>
            </a:pPr>
            <a:r>
              <a:rPr lang="en-US" sz="700" dirty="0">
                <a:latin typeface="Arial" charset="0"/>
                <a:ea typeface="ＭＳ Ｐゴシック" pitchFamily="-65" charset="-128"/>
              </a:rPr>
              <a:t>local IP addresses.</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Egress monitors: These can be located at the egress point of individual LANs</a:t>
            </a:r>
          </a:p>
          <a:p>
            <a:pPr>
              <a:lnSpc>
                <a:spcPct val="80000"/>
              </a:lnSpc>
            </a:pPr>
            <a:r>
              <a:rPr lang="en-US" sz="700" dirty="0">
                <a:latin typeface="Arial" charset="0"/>
                <a:ea typeface="ＭＳ Ｐゴシック" pitchFamily="-65" charset="-128"/>
              </a:rPr>
              <a:t>on the enterprise network as well as at the border between the enterprise</a:t>
            </a:r>
          </a:p>
          <a:p>
            <a:pPr>
              <a:lnSpc>
                <a:spcPct val="80000"/>
              </a:lnSpc>
            </a:pPr>
            <a:r>
              <a:rPr lang="en-US" sz="700" dirty="0">
                <a:latin typeface="Arial" charset="0"/>
                <a:ea typeface="ＭＳ Ｐゴシック" pitchFamily="-65" charset="-128"/>
              </a:rPr>
              <a:t>network and the Internet. In the former case, the egress monitor can be part</a:t>
            </a:r>
          </a:p>
          <a:p>
            <a:pPr>
              <a:lnSpc>
                <a:spcPct val="80000"/>
              </a:lnSpc>
            </a:pPr>
            <a:r>
              <a:rPr lang="en-US" sz="700" dirty="0">
                <a:latin typeface="Arial" charset="0"/>
                <a:ea typeface="ＭＳ Ｐゴシック" pitchFamily="-65" charset="-128"/>
              </a:rPr>
              <a:t>of the egress filtering software of a LAN router or switch. As with ingress</a:t>
            </a:r>
          </a:p>
          <a:p>
            <a:pPr>
              <a:lnSpc>
                <a:spcPct val="80000"/>
              </a:lnSpc>
            </a:pPr>
            <a:r>
              <a:rPr lang="en-US" sz="700" dirty="0">
                <a:latin typeface="Arial" charset="0"/>
                <a:ea typeface="ＭＳ Ｐゴシック" pitchFamily="-65" charset="-128"/>
              </a:rPr>
              <a:t>monitors, the external firewall or a honeypot can house the monitoring software.</a:t>
            </a:r>
          </a:p>
          <a:p>
            <a:pPr>
              <a:lnSpc>
                <a:spcPct val="80000"/>
              </a:lnSpc>
            </a:pPr>
            <a:r>
              <a:rPr lang="en-US" sz="700" dirty="0">
                <a:latin typeface="Arial" charset="0"/>
                <a:ea typeface="ＭＳ Ｐゴシック" pitchFamily="-65" charset="-128"/>
              </a:rPr>
              <a:t>Indeed, the two types of monitors can be collocated. The egress monitor</a:t>
            </a:r>
          </a:p>
          <a:p>
            <a:pPr>
              <a:lnSpc>
                <a:spcPct val="80000"/>
              </a:lnSpc>
            </a:pPr>
            <a:r>
              <a:rPr lang="en-US" sz="700" dirty="0">
                <a:latin typeface="Arial" charset="0"/>
                <a:ea typeface="ＭＳ Ｐゴシック" pitchFamily="-65" charset="-128"/>
              </a:rPr>
              <a:t>is designed to catch the source of a malware attack by monitoring outgoing</a:t>
            </a:r>
          </a:p>
          <a:p>
            <a:pPr>
              <a:lnSpc>
                <a:spcPct val="80000"/>
              </a:lnSpc>
            </a:pPr>
            <a:r>
              <a:rPr lang="en-US" sz="700" dirty="0">
                <a:latin typeface="Arial" charset="0"/>
                <a:ea typeface="ＭＳ Ｐゴシック" pitchFamily="-65" charset="-128"/>
              </a:rPr>
              <a:t>traffic for signs of scanning or other suspicious behavior.</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Perimeter monitoring can also assist in detecting and responding to botnet activity</a:t>
            </a:r>
          </a:p>
          <a:p>
            <a:pPr>
              <a:lnSpc>
                <a:spcPct val="80000"/>
              </a:lnSpc>
            </a:pPr>
            <a:r>
              <a:rPr lang="en-US" sz="700" dirty="0">
                <a:latin typeface="Arial" charset="0"/>
                <a:ea typeface="ＭＳ Ｐゴシック" pitchFamily="-65" charset="-128"/>
              </a:rPr>
              <a:t>by detecting abnormal traffic patterns associated with this activity. Once bots are</a:t>
            </a:r>
          </a:p>
          <a:p>
            <a:pPr>
              <a:lnSpc>
                <a:spcPct val="80000"/>
              </a:lnSpc>
            </a:pPr>
            <a:r>
              <a:rPr lang="en-US" sz="700" dirty="0">
                <a:latin typeface="Arial" charset="0"/>
                <a:ea typeface="ＭＳ Ｐゴシック" pitchFamily="-65" charset="-128"/>
              </a:rPr>
              <a:t>activated and an attack is underway, such monitoring can be used to detect the</a:t>
            </a:r>
          </a:p>
          <a:p>
            <a:pPr>
              <a:lnSpc>
                <a:spcPct val="80000"/>
              </a:lnSpc>
            </a:pPr>
            <a:r>
              <a:rPr lang="en-US" sz="700" dirty="0">
                <a:latin typeface="Arial" charset="0"/>
                <a:ea typeface="ＭＳ Ｐゴシック" pitchFamily="-65" charset="-128"/>
              </a:rPr>
              <a:t>attack. However, the primary objective is to try to detect and disable the botnet</a:t>
            </a:r>
          </a:p>
          <a:p>
            <a:pPr>
              <a:lnSpc>
                <a:spcPct val="80000"/>
              </a:lnSpc>
            </a:pPr>
            <a:r>
              <a:rPr lang="en-US" sz="700" dirty="0">
                <a:latin typeface="Arial" charset="0"/>
                <a:ea typeface="ＭＳ Ｐゴシック" pitchFamily="-65" charset="-128"/>
              </a:rPr>
              <a:t>during its construction phase, using the various scanning techniques we have just</a:t>
            </a:r>
          </a:p>
          <a:p>
            <a:pPr>
              <a:lnSpc>
                <a:spcPct val="80000"/>
              </a:lnSpc>
            </a:pPr>
            <a:r>
              <a:rPr lang="en-US" sz="700" dirty="0">
                <a:latin typeface="Arial" charset="0"/>
                <a:ea typeface="ＭＳ Ｐゴシック" pitchFamily="-65" charset="-128"/>
              </a:rPr>
              <a:t>discussed, identifying and blocking the malware that is used to propagate this type</a:t>
            </a:r>
          </a:p>
          <a:p>
            <a:pPr>
              <a:lnSpc>
                <a:spcPct val="80000"/>
              </a:lnSpc>
            </a:pPr>
            <a:r>
              <a:rPr lang="en-US" sz="700" dirty="0">
                <a:latin typeface="Arial" charset="0"/>
                <a:ea typeface="ＭＳ Ｐゴシック" pitchFamily="-65" charset="-128"/>
              </a:rPr>
              <a:t>of payload.</a:t>
            </a:r>
          </a:p>
        </p:txBody>
      </p:sp>
      <p:sp>
        <p:nvSpPr>
          <p:cNvPr id="94212" name="Slide Number Placeholder 3"/>
          <p:cNvSpPr>
            <a:spLocks noGrp="1"/>
          </p:cNvSpPr>
          <p:nvPr>
            <p:ph type="sldNum" sz="quarter" idx="5"/>
          </p:nvPr>
        </p:nvSpPr>
        <p:spPr>
          <a:noFill/>
        </p:spPr>
        <p:txBody>
          <a:bodyPr/>
          <a:lstStyle/>
          <a:p>
            <a:fld id="{B50EAA6E-6854-4866-BCC3-1233EB2DE73E}" type="slidenum">
              <a:rPr lang="en-AU"/>
              <a:pPr/>
              <a:t>53</a:t>
            </a:fld>
            <a:endParaRPr lang="en-AU"/>
          </a:p>
        </p:txBody>
      </p:sp>
    </p:spTree>
    <p:extLst>
      <p:ext uri="{BB962C8B-B14F-4D97-AF65-F5344CB8AC3E}">
        <p14:creationId xmlns:p14="http://schemas.microsoft.com/office/powerpoint/2010/main" val="125281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significant malware development over the last couple of decades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 from attackers being individuals, often motivated to demonstrate their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technical competence to their peers, to more organized and dangerous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sources. These include politically motivated attackers, criminals, and organized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crime; organizations that sell their services to companies and nations, and national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government agencies, as we discuss in Section 8.1. This has significantly changed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available and motivation behind the rise of malware, and indeed has led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development of a large underground economy involving the sale of attack kits,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compromised hosts, and to stolen information.</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6</a:t>
            </a:fld>
            <a:endParaRPr lang="en-AU"/>
          </a:p>
        </p:txBody>
      </p:sp>
    </p:spTree>
    <p:extLst>
      <p:ext uri="{BB962C8B-B14F-4D97-AF65-F5344CB8AC3E}">
        <p14:creationId xmlns:p14="http://schemas.microsoft.com/office/powerpoint/2010/main" val="1262186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8</a:t>
            </a:fld>
            <a:endParaRPr lang="en-AU"/>
          </a:p>
        </p:txBody>
      </p:sp>
    </p:spTree>
    <p:extLst>
      <p:ext uri="{BB962C8B-B14F-4D97-AF65-F5344CB8AC3E}">
        <p14:creationId xmlns:p14="http://schemas.microsoft.com/office/powerpoint/2010/main" val="1683530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They are named as a result of these characteristics: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Use by the attackers of a wide variety of intrusion technologies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malware, including the development of custom malware if required.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components may not necessarily be technically advanced,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carefully selected to suit the chosen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Persistent:  Determined application of the attacks over an extended period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against the chosen target in order to maximize the chance of success. A variety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attacks may be progressively, and often stealthily, applied until the target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compromised.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Threats:  Threats to the selected targets as a result of the organized, capable,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well-funded attackers intent to compromise the specifically chosen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active involvement of people in the process greatly raises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level from that due to automated attacks tools, and also the likelihood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successful attack.</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9</a:t>
            </a:fld>
            <a:endParaRPr lang="en-AU"/>
          </a:p>
        </p:txBody>
      </p:sp>
    </p:spTree>
    <p:extLst>
      <p:ext uri="{BB962C8B-B14F-4D97-AF65-F5344CB8AC3E}">
        <p14:creationId xmlns:p14="http://schemas.microsoft.com/office/powerpoint/2010/main" val="245161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E538BFE-B7C6-495F-9726-FBC6ED665F42}" type="slidenum">
              <a:rPr lang="en-AU"/>
              <a:pPr/>
              <a:t>13</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The first category of malware propagation concerns parasitic software fragments</a:t>
            </a:r>
          </a:p>
          <a:p>
            <a:pPr eaLnBrk="1" hangingPunct="1"/>
            <a:r>
              <a:rPr lang="en-US" dirty="0">
                <a:latin typeface="Arial" charset="0"/>
                <a:ea typeface="ＭＳ Ｐゴシック" pitchFamily="-65" charset="-128"/>
              </a:rPr>
              <a:t>that attach themselves to some existing executable content. The fragment may be</a:t>
            </a:r>
          </a:p>
          <a:p>
            <a:pPr eaLnBrk="1" hangingPunct="1"/>
            <a:r>
              <a:rPr lang="en-US" dirty="0">
                <a:latin typeface="Arial" charset="0"/>
                <a:ea typeface="ＭＳ Ｐゴシック" pitchFamily="-65" charset="-128"/>
              </a:rPr>
              <a:t>machine code that infects some existing application, utility, or system program, or</a:t>
            </a:r>
          </a:p>
          <a:p>
            <a:pPr eaLnBrk="1" hangingPunct="1"/>
            <a:r>
              <a:rPr lang="en-US" dirty="0">
                <a:latin typeface="Arial" charset="0"/>
                <a:ea typeface="ＭＳ Ｐゴシック" pitchFamily="-65" charset="-128"/>
              </a:rPr>
              <a:t>even the code used to boot a computer system. More recently, the fragment has</a:t>
            </a:r>
          </a:p>
          <a:p>
            <a:pPr eaLnBrk="1" hangingPunct="1"/>
            <a:r>
              <a:rPr lang="en-US" dirty="0">
                <a:latin typeface="Arial" charset="0"/>
                <a:ea typeface="ＭＳ Ｐゴシック" pitchFamily="-65" charset="-128"/>
              </a:rPr>
              <a:t>been some form of scripting code, typically used to support active content within</a:t>
            </a:r>
          </a:p>
          <a:p>
            <a:pPr eaLnBrk="1" hangingPunct="1"/>
            <a:r>
              <a:rPr lang="en-US" dirty="0">
                <a:latin typeface="Arial" charset="0"/>
                <a:ea typeface="ＭＳ Ｐゴシック" pitchFamily="-65" charset="-128"/>
              </a:rPr>
              <a:t>data files such as Microsoft Word documents, Excel spreadsheets, or Adobe PDF</a:t>
            </a:r>
          </a:p>
          <a:p>
            <a:pPr eaLnBrk="1" hangingPunct="1"/>
            <a:r>
              <a:rPr lang="en-US" dirty="0">
                <a:latin typeface="Arial" charset="0"/>
                <a:ea typeface="ＭＳ Ｐゴシック" pitchFamily="-65" charset="-128"/>
              </a:rPr>
              <a:t>documents.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computer virus is a piece of software that can “infect” other programs, or indeed</a:t>
            </a:r>
          </a:p>
          <a:p>
            <a:pPr eaLnBrk="1" hangingPunct="1"/>
            <a:r>
              <a:rPr lang="en-US" dirty="0">
                <a:latin typeface="Arial" charset="0"/>
                <a:ea typeface="ＭＳ Ｐゴシック" pitchFamily="-65" charset="-128"/>
              </a:rPr>
              <a:t>any type of executable content, by modifying them. The modification includes</a:t>
            </a:r>
          </a:p>
          <a:p>
            <a:pPr eaLnBrk="1" hangingPunct="1"/>
            <a:r>
              <a:rPr lang="en-US" dirty="0">
                <a:latin typeface="Arial" charset="0"/>
                <a:ea typeface="ＭＳ Ｐゴシック" pitchFamily="-65" charset="-128"/>
              </a:rPr>
              <a:t>injecting the original code with a routine to make copies of the virus code, which</a:t>
            </a:r>
          </a:p>
          <a:p>
            <a:pPr eaLnBrk="1" hangingPunct="1"/>
            <a:r>
              <a:rPr lang="en-US" dirty="0">
                <a:latin typeface="Arial" charset="0"/>
                <a:ea typeface="ＭＳ Ｐゴシック" pitchFamily="-65" charset="-128"/>
              </a:rPr>
              <a:t>can then go on to infect other content. Computer viruses first appeared in the early</a:t>
            </a:r>
          </a:p>
          <a:p>
            <a:pPr eaLnBrk="1" hangingPunct="1"/>
            <a:r>
              <a:rPr lang="en-US" dirty="0">
                <a:latin typeface="Arial" charset="0"/>
                <a:ea typeface="ＭＳ Ｐゴシック" pitchFamily="-65" charset="-128"/>
              </a:rPr>
              <a:t>1980s, and the term itself is attributed to Fred Cohen. Cohen is the author of a</a:t>
            </a:r>
          </a:p>
          <a:p>
            <a:pPr eaLnBrk="1" hangingPunct="1"/>
            <a:r>
              <a:rPr lang="en-US" dirty="0">
                <a:latin typeface="Arial" charset="0"/>
                <a:ea typeface="ＭＳ Ｐゴシック" pitchFamily="-65" charset="-128"/>
              </a:rPr>
              <a:t>groundbreaking book on the subject [COHE94]. The Brain virus, first seen in 1986,</a:t>
            </a:r>
          </a:p>
          <a:p>
            <a:pPr eaLnBrk="1" hangingPunct="1"/>
            <a:r>
              <a:rPr lang="en-US" dirty="0">
                <a:latin typeface="Arial" charset="0"/>
                <a:ea typeface="ＭＳ Ｐゴシック" pitchFamily="-65" charset="-128"/>
              </a:rPr>
              <a:t>was one of the first to target MSDOS systems, and resulted in a significant number</a:t>
            </a:r>
          </a:p>
          <a:p>
            <a:pPr eaLnBrk="1" hangingPunct="1"/>
            <a:r>
              <a:rPr lang="en-US" dirty="0">
                <a:latin typeface="Arial" charset="0"/>
                <a:ea typeface="ＭＳ Ｐゴシック" pitchFamily="-65" charset="-128"/>
              </a:rPr>
              <a:t>of infections for this time.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Biological viruses are tiny scraps of genetic code—DNA or RNA—that</a:t>
            </a:r>
          </a:p>
          <a:p>
            <a:pPr eaLnBrk="1" hangingPunct="1"/>
            <a:r>
              <a:rPr lang="en-US" dirty="0">
                <a:latin typeface="Arial" charset="0"/>
                <a:ea typeface="ＭＳ Ｐゴシック" pitchFamily="-65" charset="-128"/>
              </a:rPr>
              <a:t>can take over the machinery of a living cell and trick it into making thousands of</a:t>
            </a:r>
          </a:p>
          <a:p>
            <a:pPr eaLnBrk="1" hangingPunct="1"/>
            <a:r>
              <a:rPr lang="en-US" dirty="0">
                <a:latin typeface="Arial" charset="0"/>
                <a:ea typeface="ＭＳ Ｐゴシック" pitchFamily="-65" charset="-128"/>
              </a:rPr>
              <a:t>flawless replicas of the original virus. Like its biological counterpart, a computer</a:t>
            </a:r>
          </a:p>
          <a:p>
            <a:pPr eaLnBrk="1" hangingPunct="1"/>
            <a:r>
              <a:rPr lang="en-US" dirty="0">
                <a:latin typeface="Arial" charset="0"/>
                <a:ea typeface="ＭＳ Ｐゴシック" pitchFamily="-65" charset="-128"/>
              </a:rPr>
              <a:t>virus carries in its instructional code the recipe for making perfect copies of itself.</a:t>
            </a:r>
          </a:p>
          <a:p>
            <a:pPr eaLnBrk="1" hangingPunct="1"/>
            <a:r>
              <a:rPr lang="en-US" dirty="0">
                <a:latin typeface="Arial" charset="0"/>
                <a:ea typeface="ＭＳ Ｐゴシック" pitchFamily="-65" charset="-128"/>
              </a:rPr>
              <a:t>The typical virus becomes embedded in a program, or carrier of executable content,</a:t>
            </a:r>
          </a:p>
          <a:p>
            <a:pPr eaLnBrk="1" hangingPunct="1"/>
            <a:r>
              <a:rPr lang="en-US" dirty="0">
                <a:latin typeface="Arial" charset="0"/>
                <a:ea typeface="ＭＳ Ｐゴシック" pitchFamily="-65" charset="-128"/>
              </a:rPr>
              <a:t>on a computer. Then, whenever the infected computer comes into contact with an</a:t>
            </a:r>
          </a:p>
          <a:p>
            <a:pPr eaLnBrk="1" hangingPunct="1"/>
            <a:r>
              <a:rPr lang="en-US" dirty="0">
                <a:latin typeface="Arial" charset="0"/>
                <a:ea typeface="ＭＳ Ｐゴシック" pitchFamily="-65" charset="-128"/>
              </a:rPr>
              <a:t>uninfected piece of code, a fresh copy of the virus passes into the new location.</a:t>
            </a:r>
          </a:p>
          <a:p>
            <a:pPr eaLnBrk="1" hangingPunct="1"/>
            <a:r>
              <a:rPr lang="en-US" dirty="0">
                <a:latin typeface="Arial" charset="0"/>
                <a:ea typeface="ＭＳ Ｐゴシック" pitchFamily="-65" charset="-128"/>
              </a:rPr>
              <a:t>Thus, the infection can spread from computer to computer, aided by unsuspecting</a:t>
            </a:r>
          </a:p>
          <a:p>
            <a:pPr eaLnBrk="1" hangingPunct="1"/>
            <a:r>
              <a:rPr lang="en-US" dirty="0">
                <a:latin typeface="Arial" charset="0"/>
                <a:ea typeface="ＭＳ Ｐゴシック" pitchFamily="-65" charset="-128"/>
              </a:rPr>
              <a:t>users, who exchange these programs or carrier files on disk or USB stick; or who</a:t>
            </a:r>
          </a:p>
          <a:p>
            <a:pPr eaLnBrk="1" hangingPunct="1"/>
            <a:r>
              <a:rPr lang="en-US" dirty="0">
                <a:latin typeface="Arial" charset="0"/>
                <a:ea typeface="ＭＳ Ｐゴシック" pitchFamily="-65" charset="-128"/>
              </a:rPr>
              <a:t>send them to one another over a network. In a network environment, the ability to</a:t>
            </a:r>
          </a:p>
          <a:p>
            <a:pPr eaLnBrk="1" hangingPunct="1"/>
            <a:r>
              <a:rPr lang="en-US" dirty="0">
                <a:latin typeface="Arial" charset="0"/>
                <a:ea typeface="ＭＳ Ｐゴシック" pitchFamily="-65" charset="-128"/>
              </a:rPr>
              <a:t>access documents, applications, and system services on other computers provides a</a:t>
            </a:r>
          </a:p>
          <a:p>
            <a:pPr eaLnBrk="1" hangingPunct="1"/>
            <a:r>
              <a:rPr lang="en-US" dirty="0">
                <a:latin typeface="Arial" charset="0"/>
                <a:ea typeface="ＭＳ Ｐゴシック" pitchFamily="-65" charset="-128"/>
              </a:rPr>
              <a:t>perfect culture for the spread of such viral code.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virus that attaches to an executable program can do anything that the</a:t>
            </a:r>
          </a:p>
          <a:p>
            <a:pPr eaLnBrk="1" hangingPunct="1"/>
            <a:r>
              <a:rPr lang="en-US" dirty="0">
                <a:latin typeface="Arial" charset="0"/>
                <a:ea typeface="ＭＳ Ｐゴシック" pitchFamily="-65" charset="-128"/>
              </a:rPr>
              <a:t>program is permitted to do. It executes secretly when the host program is run. Once</a:t>
            </a:r>
          </a:p>
          <a:p>
            <a:pPr eaLnBrk="1" hangingPunct="1"/>
            <a:r>
              <a:rPr lang="en-US" dirty="0">
                <a:latin typeface="Arial" charset="0"/>
                <a:ea typeface="ＭＳ Ｐゴシック" pitchFamily="-65" charset="-128"/>
              </a:rPr>
              <a:t>the virus code is executing, it can perform any function, such as erasing files and</a:t>
            </a:r>
          </a:p>
          <a:p>
            <a:pPr eaLnBrk="1" hangingPunct="1"/>
            <a:r>
              <a:rPr lang="en-US" dirty="0">
                <a:latin typeface="Arial" charset="0"/>
                <a:ea typeface="ＭＳ Ｐゴシック" pitchFamily="-65" charset="-128"/>
              </a:rPr>
              <a:t>programs, that is allowed by the privileges of the current user. One reason viruses</a:t>
            </a:r>
          </a:p>
          <a:p>
            <a:pPr eaLnBrk="1" hangingPunct="1"/>
            <a:r>
              <a:rPr lang="en-US" dirty="0">
                <a:latin typeface="Arial" charset="0"/>
                <a:ea typeface="ＭＳ Ｐゴシック" pitchFamily="-65" charset="-128"/>
              </a:rPr>
              <a:t>dominated the malware scene in earlier years was the lack of user authentication</a:t>
            </a:r>
          </a:p>
          <a:p>
            <a:pPr eaLnBrk="1" hangingPunct="1"/>
            <a:r>
              <a:rPr lang="en-US" dirty="0">
                <a:latin typeface="Arial" charset="0"/>
                <a:ea typeface="ＭＳ Ｐゴシック" pitchFamily="-65" charset="-128"/>
              </a:rPr>
              <a:t>and access controls on personal computer systems at that time. This enabled a virus</a:t>
            </a:r>
          </a:p>
          <a:p>
            <a:pPr eaLnBrk="1" hangingPunct="1"/>
            <a:r>
              <a:rPr lang="en-US" dirty="0">
                <a:latin typeface="Arial" charset="0"/>
                <a:ea typeface="ＭＳ Ｐゴシック" pitchFamily="-65" charset="-128"/>
              </a:rPr>
              <a:t>to infect any executable content on the system. The significant quantity of programs</a:t>
            </a:r>
          </a:p>
          <a:p>
            <a:pPr eaLnBrk="1" hangingPunct="1"/>
            <a:r>
              <a:rPr lang="en-US" dirty="0">
                <a:latin typeface="Arial" charset="0"/>
                <a:ea typeface="ＭＳ Ｐゴシック" pitchFamily="-65" charset="-128"/>
              </a:rPr>
              <a:t>shared on floppy disk also enabled its easy, if somewhat slow, spread. The inclusion</a:t>
            </a:r>
          </a:p>
          <a:p>
            <a:pPr eaLnBrk="1" hangingPunct="1"/>
            <a:r>
              <a:rPr lang="en-US" dirty="0">
                <a:latin typeface="Arial" charset="0"/>
                <a:ea typeface="ＭＳ Ｐゴシック" pitchFamily="-65" charset="-128"/>
              </a:rPr>
              <a:t>of tighter access controls on modern operating systems significantly hinders the</a:t>
            </a:r>
          </a:p>
          <a:p>
            <a:pPr eaLnBrk="1" hangingPunct="1"/>
            <a:r>
              <a:rPr lang="en-US" dirty="0">
                <a:latin typeface="Arial" charset="0"/>
                <a:ea typeface="ＭＳ Ｐゴシック" pitchFamily="-65" charset="-128"/>
              </a:rPr>
              <a:t>ease of infection of such traditional, machine executable code, viruses. This resulted</a:t>
            </a:r>
          </a:p>
          <a:p>
            <a:pPr eaLnBrk="1" hangingPunct="1"/>
            <a:r>
              <a:rPr lang="en-US" dirty="0">
                <a:latin typeface="Arial" charset="0"/>
                <a:ea typeface="ＭＳ Ｐゴシック" pitchFamily="-65" charset="-128"/>
              </a:rPr>
              <a:t>in the development of macro viruses that exploit the active content supported</a:t>
            </a:r>
          </a:p>
          <a:p>
            <a:pPr eaLnBrk="1" hangingPunct="1"/>
            <a:r>
              <a:rPr lang="en-US" dirty="0">
                <a:latin typeface="Arial" charset="0"/>
                <a:ea typeface="ＭＳ Ｐゴシック" pitchFamily="-65" charset="-128"/>
              </a:rPr>
              <a:t>by some documents types, such as Microsoft Word or Excel files, or Adobe PDF</a:t>
            </a:r>
          </a:p>
          <a:p>
            <a:pPr eaLnBrk="1" hangingPunct="1"/>
            <a:r>
              <a:rPr lang="en-US" dirty="0">
                <a:latin typeface="Arial" charset="0"/>
                <a:ea typeface="ＭＳ Ｐゴシック" pitchFamily="-65" charset="-128"/>
              </a:rPr>
              <a:t>documents. Such documents are easily modified and shared by users as part of their</a:t>
            </a:r>
          </a:p>
          <a:p>
            <a:pPr eaLnBrk="1" hangingPunct="1"/>
            <a:r>
              <a:rPr lang="en-US" dirty="0">
                <a:latin typeface="Arial" charset="0"/>
                <a:ea typeface="ＭＳ Ｐゴシック" pitchFamily="-65" charset="-128"/>
              </a:rPr>
              <a:t>normal system use, and are not protected by the same access controls as programs.</a:t>
            </a:r>
          </a:p>
          <a:p>
            <a:pPr eaLnBrk="1" hangingPunct="1"/>
            <a:r>
              <a:rPr lang="en-US" dirty="0">
                <a:latin typeface="Arial" charset="0"/>
                <a:ea typeface="ＭＳ Ｐゴシック" pitchFamily="-65" charset="-128"/>
              </a:rPr>
              <a:t>Currently, a viral mode of infection is typically one of several propagation mechanisms</a:t>
            </a:r>
          </a:p>
          <a:p>
            <a:pPr eaLnBrk="1" hangingPunct="1"/>
            <a:r>
              <a:rPr lang="en-US" dirty="0">
                <a:latin typeface="Arial" charset="0"/>
                <a:ea typeface="ＭＳ Ｐゴシック" pitchFamily="-65" charset="-128"/>
              </a:rPr>
              <a:t>used by contemporary malware, which may also include worm and Trojan</a:t>
            </a:r>
          </a:p>
          <a:p>
            <a:pPr eaLnBrk="1" hangingPunct="1"/>
            <a:r>
              <a:rPr lang="en-US" dirty="0">
                <a:latin typeface="Arial" charset="0"/>
                <a:ea typeface="ＭＳ Ｐゴシック" pitchFamily="-65" charset="-128"/>
              </a:rPr>
              <a:t>capabilities.</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401388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55F9117-E21A-40DE-A9A8-4B946990FF4B}" type="slidenum">
              <a:rPr lang="en-AU"/>
              <a:pPr/>
              <a:t>14</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[AYCO06] states that a computer virus has three parts. More generally, many</a:t>
            </a:r>
          </a:p>
          <a:p>
            <a:pPr eaLnBrk="1" hangingPunct="1"/>
            <a:r>
              <a:rPr lang="en-US" b="0" dirty="0">
                <a:latin typeface="Arial" charset="0"/>
                <a:ea typeface="ＭＳ Ｐゴシック" pitchFamily="-65" charset="-128"/>
              </a:rPr>
              <a:t>contemporary types of malware also include one or more variants of each of these</a:t>
            </a:r>
          </a:p>
          <a:p>
            <a:pPr eaLnBrk="1" hangingPunct="1"/>
            <a:r>
              <a:rPr lang="en-US" b="0" dirty="0">
                <a:latin typeface="Arial" charset="0"/>
                <a:ea typeface="ＭＳ Ｐゴシック" pitchFamily="-65" charset="-128"/>
              </a:rPr>
              <a:t>components: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Infection mechanism : The means by which a virus spreads or propagates,</a:t>
            </a:r>
          </a:p>
          <a:p>
            <a:pPr eaLnBrk="1" hangingPunct="1"/>
            <a:r>
              <a:rPr lang="en-US" b="0" dirty="0">
                <a:latin typeface="Arial" charset="0"/>
                <a:ea typeface="ＭＳ Ｐゴシック" pitchFamily="-65" charset="-128"/>
              </a:rPr>
              <a:t>enabling it to replicate. The mechanism is also referred to as the infection</a:t>
            </a:r>
          </a:p>
          <a:p>
            <a:pPr eaLnBrk="1" hangingPunct="1"/>
            <a:r>
              <a:rPr lang="en-US" b="0" dirty="0">
                <a:latin typeface="Arial" charset="0"/>
                <a:ea typeface="ＭＳ Ｐゴシック" pitchFamily="-65" charset="-128"/>
              </a:rPr>
              <a:t>vector .</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Trigger: The event or condition that determines when the payload is activated</a:t>
            </a:r>
          </a:p>
          <a:p>
            <a:pPr eaLnBrk="1" hangingPunct="1"/>
            <a:r>
              <a:rPr lang="en-US" b="0" dirty="0">
                <a:latin typeface="Arial" charset="0"/>
                <a:ea typeface="ＭＳ Ｐゴシック" pitchFamily="-65" charset="-128"/>
              </a:rPr>
              <a:t>or delivered, sometimes known as a logic bomb .</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Payload: What the virus does, besides spreading. The payload may involve</a:t>
            </a:r>
          </a:p>
          <a:p>
            <a:pPr eaLnBrk="1" hangingPunct="1"/>
            <a:r>
              <a:rPr lang="en-US" b="0" dirty="0">
                <a:latin typeface="Arial" charset="0"/>
                <a:ea typeface="ＭＳ Ｐゴシック" pitchFamily="-65" charset="-128"/>
              </a:rPr>
              <a:t>damage or may involve benign but noticeable activity.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35888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lnSpc>
                <a:spcPct val="90000"/>
              </a:lnSpc>
            </a:pPr>
            <a:r>
              <a:rPr lang="en-US" sz="1100" b="0" dirty="0">
                <a:latin typeface="Arial" charset="0"/>
                <a:ea typeface="ＭＳ Ｐゴシック" pitchFamily="-65" charset="-128"/>
              </a:rPr>
              <a:t>During its lifetime, a typical virus goes through the following four phases: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Dormant phase: The virus is idle. The virus will eventually be activated by</a:t>
            </a:r>
          </a:p>
          <a:p>
            <a:pPr eaLnBrk="1" hangingPunct="1">
              <a:lnSpc>
                <a:spcPct val="90000"/>
              </a:lnSpc>
            </a:pPr>
            <a:r>
              <a:rPr lang="en-US" sz="1100" b="0" dirty="0">
                <a:latin typeface="Arial" charset="0"/>
                <a:ea typeface="ＭＳ Ｐゴシック" pitchFamily="-65" charset="-128"/>
              </a:rPr>
              <a:t>some event, such as a date, the presence of another program or file, or the</a:t>
            </a:r>
          </a:p>
          <a:p>
            <a:pPr eaLnBrk="1" hangingPunct="1">
              <a:lnSpc>
                <a:spcPct val="90000"/>
              </a:lnSpc>
            </a:pPr>
            <a:r>
              <a:rPr lang="en-US" sz="1100" b="0" dirty="0">
                <a:latin typeface="Arial" charset="0"/>
                <a:ea typeface="ＭＳ Ｐゴシック" pitchFamily="-65" charset="-128"/>
              </a:rPr>
              <a:t>capacity of the disk exceeding some limit. Not all viruses have this stage.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Propagation phase: The virus places a copy of itself into other programs or</a:t>
            </a:r>
          </a:p>
          <a:p>
            <a:pPr eaLnBrk="1" hangingPunct="1">
              <a:lnSpc>
                <a:spcPct val="90000"/>
              </a:lnSpc>
            </a:pPr>
            <a:r>
              <a:rPr lang="en-US" sz="1100" b="0" dirty="0">
                <a:latin typeface="Arial" charset="0"/>
                <a:ea typeface="ＭＳ Ｐゴシック" pitchFamily="-65" charset="-128"/>
              </a:rPr>
              <a:t>into certain system areas on the disk. The copy may not be identical to the</a:t>
            </a:r>
          </a:p>
          <a:p>
            <a:pPr eaLnBrk="1" hangingPunct="1">
              <a:lnSpc>
                <a:spcPct val="90000"/>
              </a:lnSpc>
            </a:pPr>
            <a:r>
              <a:rPr lang="en-US" sz="1100" b="0" dirty="0">
                <a:latin typeface="Arial" charset="0"/>
                <a:ea typeface="ＭＳ Ｐゴシック" pitchFamily="-65" charset="-128"/>
              </a:rPr>
              <a:t>propagating version; viruses often morph to evade detection. Each infected</a:t>
            </a:r>
          </a:p>
          <a:p>
            <a:pPr eaLnBrk="1" hangingPunct="1">
              <a:lnSpc>
                <a:spcPct val="90000"/>
              </a:lnSpc>
            </a:pPr>
            <a:r>
              <a:rPr lang="en-US" sz="1100" b="0" dirty="0">
                <a:latin typeface="Arial" charset="0"/>
                <a:ea typeface="ＭＳ Ｐゴシック" pitchFamily="-65" charset="-128"/>
              </a:rPr>
              <a:t>program will now contain a clone of the virus, which will itself enter a propagation</a:t>
            </a:r>
          </a:p>
          <a:p>
            <a:pPr eaLnBrk="1" hangingPunct="1">
              <a:lnSpc>
                <a:spcPct val="90000"/>
              </a:lnSpc>
            </a:pPr>
            <a:r>
              <a:rPr lang="en-US" sz="1100" b="0" dirty="0">
                <a:latin typeface="Arial" charset="0"/>
                <a:ea typeface="ＭＳ Ｐゴシック" pitchFamily="-65" charset="-128"/>
              </a:rPr>
              <a:t>phase.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Triggering phase: The virus is activated to perform the function for which it</a:t>
            </a:r>
          </a:p>
          <a:p>
            <a:pPr eaLnBrk="1" hangingPunct="1">
              <a:lnSpc>
                <a:spcPct val="90000"/>
              </a:lnSpc>
            </a:pPr>
            <a:r>
              <a:rPr lang="en-US" sz="1100" b="0" dirty="0">
                <a:latin typeface="Arial" charset="0"/>
                <a:ea typeface="ＭＳ Ｐゴシック" pitchFamily="-65" charset="-128"/>
              </a:rPr>
              <a:t>was intended. As with the dormant phase, the triggering phase can be caused</a:t>
            </a:r>
          </a:p>
          <a:p>
            <a:pPr eaLnBrk="1" hangingPunct="1">
              <a:lnSpc>
                <a:spcPct val="90000"/>
              </a:lnSpc>
            </a:pPr>
            <a:r>
              <a:rPr lang="en-US" sz="1100" b="0" dirty="0">
                <a:latin typeface="Arial" charset="0"/>
                <a:ea typeface="ＭＳ Ｐゴシック" pitchFamily="-65" charset="-128"/>
              </a:rPr>
              <a:t>by a variety of system events, including a count of the number of times that</a:t>
            </a:r>
          </a:p>
          <a:p>
            <a:pPr eaLnBrk="1" hangingPunct="1">
              <a:lnSpc>
                <a:spcPct val="90000"/>
              </a:lnSpc>
            </a:pPr>
            <a:r>
              <a:rPr lang="en-US" sz="1100" b="0" dirty="0">
                <a:latin typeface="Arial" charset="0"/>
                <a:ea typeface="ＭＳ Ｐゴシック" pitchFamily="-65" charset="-128"/>
              </a:rPr>
              <a:t>this copy of the virus has made copies of itself.</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Execution phase: The function is performed. The function may be harmless,</a:t>
            </a:r>
          </a:p>
          <a:p>
            <a:pPr eaLnBrk="1" hangingPunct="1">
              <a:lnSpc>
                <a:spcPct val="90000"/>
              </a:lnSpc>
            </a:pPr>
            <a:r>
              <a:rPr lang="en-US" sz="1100" b="0" dirty="0">
                <a:latin typeface="Arial" charset="0"/>
                <a:ea typeface="ＭＳ Ｐゴシック" pitchFamily="-65" charset="-128"/>
              </a:rPr>
              <a:t>such as a message on the screen, or damaging, such as the destruction of</a:t>
            </a:r>
          </a:p>
          <a:p>
            <a:pPr eaLnBrk="1" hangingPunct="1">
              <a:lnSpc>
                <a:spcPct val="90000"/>
              </a:lnSpc>
            </a:pPr>
            <a:r>
              <a:rPr lang="en-US" sz="1100" b="0" dirty="0">
                <a:latin typeface="Arial" charset="0"/>
                <a:ea typeface="ＭＳ Ｐゴシック" pitchFamily="-65" charset="-128"/>
              </a:rPr>
              <a:t>programs and data files.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Most viruses that infect executable program files carry out their work in a</a:t>
            </a:r>
          </a:p>
          <a:p>
            <a:pPr eaLnBrk="1" hangingPunct="1">
              <a:lnSpc>
                <a:spcPct val="90000"/>
              </a:lnSpc>
            </a:pPr>
            <a:r>
              <a:rPr lang="en-US" sz="1100" b="0" dirty="0">
                <a:latin typeface="Arial" charset="0"/>
                <a:ea typeface="ＭＳ Ｐゴシック" pitchFamily="-65" charset="-128"/>
              </a:rPr>
              <a:t>manner that is specific to a particular operating system and, in some cases, specific</a:t>
            </a:r>
          </a:p>
          <a:p>
            <a:pPr eaLnBrk="1" hangingPunct="1">
              <a:lnSpc>
                <a:spcPct val="90000"/>
              </a:lnSpc>
            </a:pPr>
            <a:r>
              <a:rPr lang="en-US" sz="1100" b="0" dirty="0">
                <a:latin typeface="Arial" charset="0"/>
                <a:ea typeface="ＭＳ Ｐゴシック" pitchFamily="-65" charset="-128"/>
              </a:rPr>
              <a:t>to a particular hardware platform. Thus, they are designed to take advantage of the</a:t>
            </a:r>
          </a:p>
          <a:p>
            <a:pPr eaLnBrk="1" hangingPunct="1">
              <a:lnSpc>
                <a:spcPct val="90000"/>
              </a:lnSpc>
            </a:pPr>
            <a:r>
              <a:rPr lang="en-US" sz="1100" b="0" dirty="0">
                <a:latin typeface="Arial" charset="0"/>
                <a:ea typeface="ＭＳ Ｐゴシック" pitchFamily="-65" charset="-128"/>
              </a:rPr>
              <a:t>details and weaknesses of particular systems. Macro viruses though, target specific</a:t>
            </a:r>
          </a:p>
          <a:p>
            <a:pPr eaLnBrk="1" hangingPunct="1">
              <a:lnSpc>
                <a:spcPct val="90000"/>
              </a:lnSpc>
            </a:pPr>
            <a:r>
              <a:rPr lang="en-US" sz="1100" b="0" dirty="0">
                <a:latin typeface="Arial" charset="0"/>
                <a:ea typeface="ＭＳ Ｐゴシック" pitchFamily="-65" charset="-128"/>
              </a:rPr>
              <a:t>document types, which are often supported on a variety of systems.</a:t>
            </a:r>
          </a:p>
        </p:txBody>
      </p:sp>
      <p:sp>
        <p:nvSpPr>
          <p:cNvPr id="32772" name="Slide Number Placeholder 3"/>
          <p:cNvSpPr>
            <a:spLocks noGrp="1"/>
          </p:cNvSpPr>
          <p:nvPr>
            <p:ph type="sldNum" sz="quarter" idx="5"/>
          </p:nvPr>
        </p:nvSpPr>
        <p:spPr>
          <a:noFill/>
        </p:spPr>
        <p:txBody>
          <a:bodyPr/>
          <a:lstStyle/>
          <a:p>
            <a:fld id="{A76015EA-74A3-46FF-810D-644790A65482}" type="slidenum">
              <a:rPr lang="en-AU"/>
              <a:pPr/>
              <a:t>15</a:t>
            </a:fld>
            <a:endParaRPr lang="en-AU"/>
          </a:p>
        </p:txBody>
      </p:sp>
    </p:spTree>
    <p:extLst>
      <p:ext uri="{BB962C8B-B14F-4D97-AF65-F5344CB8AC3E}">
        <p14:creationId xmlns:p14="http://schemas.microsoft.com/office/powerpoint/2010/main" val="115068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CH06 Malicious Software</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ltLang="zh-CN" kern="0" dirty="0"/>
              <a:t>Zonghua Gu</a:t>
            </a:r>
            <a:endParaRPr lang="en-US" kern="0" dirty="0"/>
          </a:p>
          <a:p>
            <a:r>
              <a:rPr lang="en-US" kern="0"/>
              <a:t>2017, </a:t>
            </a:r>
            <a:r>
              <a:rPr lang="en-US" kern="0" dirty="0"/>
              <a:t>ZJU</a:t>
            </a:r>
            <a:endParaRPr lang="en-SE" kern="0"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A3FC-3580-4742-8AE1-F8AA60EB1935}"/>
              </a:ext>
            </a:extLst>
          </p:cNvPr>
          <p:cNvSpPr>
            <a:spLocks noGrp="1"/>
          </p:cNvSpPr>
          <p:nvPr>
            <p:ph type="title"/>
          </p:nvPr>
        </p:nvSpPr>
        <p:spPr/>
        <p:txBody>
          <a:bodyPr/>
          <a:lstStyle/>
          <a:p>
            <a:r>
              <a:rPr lang="en-US" altLang="en-US" dirty="0"/>
              <a:t>APT</a:t>
            </a:r>
            <a:r>
              <a:rPr lang="en-US" dirty="0">
                <a:solidFill>
                  <a:schemeClr val="tx1"/>
                </a:solidFill>
              </a:rPr>
              <a:t> </a:t>
            </a:r>
            <a:r>
              <a:rPr lang="en-US" altLang="en-US" dirty="0"/>
              <a:t>Attacks</a:t>
            </a:r>
            <a:endParaRPr lang="en-SE" dirty="0"/>
          </a:p>
        </p:txBody>
      </p:sp>
      <p:sp>
        <p:nvSpPr>
          <p:cNvPr id="3" name="Content Placeholder 2">
            <a:extLst>
              <a:ext uri="{FF2B5EF4-FFF2-40B4-BE49-F238E27FC236}">
                <a16:creationId xmlns:a16="http://schemas.microsoft.com/office/drawing/2014/main" id="{7725EAFB-470D-4FD5-AFAF-240F969271A6}"/>
              </a:ext>
            </a:extLst>
          </p:cNvPr>
          <p:cNvSpPr>
            <a:spLocks noGrp="1"/>
          </p:cNvSpPr>
          <p:nvPr>
            <p:ph idx="1"/>
          </p:nvPr>
        </p:nvSpPr>
        <p:spPr/>
        <p:txBody>
          <a:bodyPr>
            <a:normAutofit fontScale="70000" lnSpcReduction="20000"/>
          </a:bodyPr>
          <a:lstStyle/>
          <a:p>
            <a:r>
              <a:rPr lang="en-US" dirty="0"/>
              <a:t>Aim:</a:t>
            </a:r>
          </a:p>
          <a:p>
            <a:pPr lvl="1"/>
            <a:r>
              <a:rPr lang="en-US" dirty="0"/>
              <a:t>Varies from theft of intellectual property or security and infrastructure related data to the physical disruption of infrastructure</a:t>
            </a:r>
          </a:p>
          <a:p>
            <a:r>
              <a:rPr lang="en-US" dirty="0"/>
              <a:t>Techniques used:</a:t>
            </a:r>
          </a:p>
          <a:p>
            <a:pPr lvl="1"/>
            <a:r>
              <a:rPr lang="en-US" dirty="0"/>
              <a:t>Social engineering</a:t>
            </a:r>
          </a:p>
          <a:p>
            <a:pPr lvl="1"/>
            <a:r>
              <a:rPr lang="en-US" dirty="0"/>
              <a:t>Spear-phishing attack: phishing attack targeting specific individuals</a:t>
            </a:r>
          </a:p>
          <a:p>
            <a:pPr lvl="1"/>
            <a:r>
              <a:rPr lang="en-US" dirty="0"/>
              <a:t>Drive-by-downloads from selected compromised websites likely to be visited by personnel in the target organization</a:t>
            </a:r>
          </a:p>
          <a:p>
            <a:r>
              <a:rPr lang="en-US" dirty="0"/>
              <a:t>Intent:</a:t>
            </a:r>
          </a:p>
          <a:p>
            <a:pPr lvl="1"/>
            <a:r>
              <a:rPr lang="en-US" dirty="0"/>
              <a:t>To infect the target with sophisticated malware with multiple propagation mechanisms and payloads</a:t>
            </a:r>
          </a:p>
          <a:p>
            <a:pPr lvl="1"/>
            <a:r>
              <a:rPr lang="en-US" dirty="0"/>
              <a:t>Once they have gained initial access, a range of attack tools are used to maintain and extend their access</a:t>
            </a:r>
          </a:p>
          <a:p>
            <a:endParaRPr lang="en-SE" dirty="0"/>
          </a:p>
        </p:txBody>
      </p:sp>
      <p:sp>
        <p:nvSpPr>
          <p:cNvPr id="4" name="Slide Number Placeholder 3">
            <a:extLst>
              <a:ext uri="{FF2B5EF4-FFF2-40B4-BE49-F238E27FC236}">
                <a16:creationId xmlns:a16="http://schemas.microsoft.com/office/drawing/2014/main" id="{A57FC35F-57D6-40F5-AC84-9AA9FA72BB36}"/>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spTree>
    <p:extLst>
      <p:ext uri="{BB962C8B-B14F-4D97-AF65-F5344CB8AC3E}">
        <p14:creationId xmlns:p14="http://schemas.microsoft.com/office/powerpoint/2010/main" val="410555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t>Advanced Persistent Threat (APT)</a:t>
            </a:r>
          </a:p>
          <a:p>
            <a:r>
              <a:rPr lang="en-US" dirty="0">
                <a:solidFill>
                  <a:srgbClr val="C00000"/>
                </a:solidFill>
              </a:rPr>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4240221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Propagation</a:t>
            </a:r>
            <a:endParaRPr lang="zh-CN" altLang="en-US" dirty="0"/>
          </a:p>
        </p:txBody>
      </p:sp>
      <p:sp>
        <p:nvSpPr>
          <p:cNvPr id="3" name="内容占位符 2"/>
          <p:cNvSpPr>
            <a:spLocks noGrp="1"/>
          </p:cNvSpPr>
          <p:nvPr>
            <p:ph idx="1"/>
          </p:nvPr>
        </p:nvSpPr>
        <p:spPr/>
        <p:txBody>
          <a:bodyPr>
            <a:normAutofit/>
          </a:bodyPr>
          <a:lstStyle/>
          <a:p>
            <a:r>
              <a:rPr lang="en-US" dirty="0"/>
              <a:t>Infected Content</a:t>
            </a:r>
          </a:p>
          <a:p>
            <a:pPr lvl="1"/>
            <a:r>
              <a:rPr lang="en-US" dirty="0"/>
              <a:t>Viruses</a:t>
            </a:r>
          </a:p>
          <a:p>
            <a:r>
              <a:rPr lang="en-US" dirty="0"/>
              <a:t>Vulnerability Exploit</a:t>
            </a:r>
          </a:p>
          <a:p>
            <a:pPr lvl="1"/>
            <a:r>
              <a:rPr lang="en-US" dirty="0"/>
              <a:t>Worms</a:t>
            </a:r>
          </a:p>
          <a:p>
            <a:r>
              <a:rPr lang="en-US" dirty="0"/>
              <a:t>Social Engineering </a:t>
            </a:r>
          </a:p>
          <a:p>
            <a:pPr lvl="1"/>
            <a:r>
              <a:rPr lang="en-US" dirty="0"/>
              <a:t>Spam E-Mail, Trojans</a:t>
            </a:r>
          </a:p>
          <a:p>
            <a:endParaRPr lang="zh-CN" altLang="en-US" sz="2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42399668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fontAlgn="auto" hangingPunct="1">
              <a:spcAft>
                <a:spcPts val="0"/>
              </a:spcAft>
              <a:defRPr/>
            </a:pPr>
            <a:r>
              <a:rPr lang="en-US" altLang="en-US" dirty="0"/>
              <a:t>Viruses</a:t>
            </a:r>
          </a:p>
        </p:txBody>
      </p:sp>
      <p:sp>
        <p:nvSpPr>
          <p:cNvPr id="210947" name="Rectangle 3"/>
          <p:cNvSpPr>
            <a:spLocks noGrp="1" noChangeArrowheads="1"/>
          </p:cNvSpPr>
          <p:nvPr>
            <p:ph idx="1"/>
          </p:nvPr>
        </p:nvSpPr>
        <p:spPr/>
        <p:txBody>
          <a:bodyPr wrap="square" numCol="1" anchor="t" anchorCtr="0" compatLnSpc="1">
            <a:prstTxWarp prst="textNoShape">
              <a:avLst/>
            </a:prstTxWarp>
          </a:bodyPr>
          <a:lstStyle/>
          <a:p>
            <a:pPr eaLnBrk="1" hangingPunct="1">
              <a:lnSpc>
                <a:spcPct val="90000"/>
              </a:lnSpc>
            </a:pPr>
            <a:r>
              <a:rPr lang="en-US" sz="2800" dirty="0">
                <a:ea typeface="ＭＳ Ｐゴシック" pitchFamily="-65" charset="-128"/>
              </a:rPr>
              <a:t>Piece of software that infects a </a:t>
            </a:r>
            <a:r>
              <a:rPr lang="en-US" altLang="zh-CN" sz="2800" dirty="0">
                <a:ea typeface="ＭＳ Ｐゴシック" pitchFamily="-65" charset="-128"/>
              </a:rPr>
              <a:t>host</a:t>
            </a:r>
            <a:r>
              <a:rPr lang="en-US" sz="2800" dirty="0">
                <a:ea typeface="ＭＳ Ｐゴシック" pitchFamily="-65" charset="-128"/>
              </a:rPr>
              <a:t> program</a:t>
            </a:r>
          </a:p>
          <a:p>
            <a:pPr lvl="1" eaLnBrk="1" hangingPunct="1">
              <a:lnSpc>
                <a:spcPct val="90000"/>
              </a:lnSpc>
            </a:pPr>
            <a:r>
              <a:rPr lang="en-US" sz="2400" dirty="0">
                <a:ea typeface="ＭＳ Ｐゴシック" pitchFamily="-65" charset="-128"/>
              </a:rPr>
              <a:t>Modifies it to include a copy of the virus</a:t>
            </a:r>
          </a:p>
          <a:p>
            <a:pPr lvl="1" eaLnBrk="1" hangingPunct="1">
              <a:lnSpc>
                <a:spcPct val="90000"/>
              </a:lnSpc>
            </a:pPr>
            <a:r>
              <a:rPr lang="en-US" sz="2400" dirty="0">
                <a:ea typeface="ＭＳ Ｐゴシック" pitchFamily="-65" charset="-128"/>
              </a:rPr>
              <a:t>Replicates and goes on to infect other content</a:t>
            </a:r>
          </a:p>
          <a:p>
            <a:pPr lvl="1" eaLnBrk="1" hangingPunct="1">
              <a:lnSpc>
                <a:spcPct val="90000"/>
              </a:lnSpc>
            </a:pPr>
            <a:r>
              <a:rPr lang="en-US" sz="2400" dirty="0">
                <a:ea typeface="ＭＳ Ｐゴシック" pitchFamily="-65" charset="-128"/>
              </a:rPr>
              <a:t>Easily spread through network environments</a:t>
            </a:r>
          </a:p>
          <a:p>
            <a:pPr eaLnBrk="1" hangingPunct="1">
              <a:lnSpc>
                <a:spcPct val="90000"/>
              </a:lnSpc>
            </a:pPr>
            <a:r>
              <a:rPr lang="en-US" sz="2800" dirty="0">
                <a:ea typeface="ＭＳ Ｐゴシック" pitchFamily="-65" charset="-128"/>
              </a:rPr>
              <a:t>When attached to an executable program a virus can do anything that the program is permitted to do</a:t>
            </a:r>
          </a:p>
          <a:p>
            <a:pPr lvl="1" eaLnBrk="1" hangingPunct="1">
              <a:lnSpc>
                <a:spcPct val="90000"/>
              </a:lnSpc>
            </a:pPr>
            <a:r>
              <a:rPr lang="en-US" sz="2400" dirty="0">
                <a:ea typeface="ＭＳ Ｐゴシック" pitchFamily="-65" charset="-128"/>
              </a:rPr>
              <a:t>Executes secretly when the host program is run</a:t>
            </a:r>
          </a:p>
          <a:p>
            <a:pPr eaLnBrk="1" hangingPunct="1">
              <a:lnSpc>
                <a:spcPct val="90000"/>
              </a:lnSpc>
            </a:pPr>
            <a:r>
              <a:rPr lang="en-US" sz="2800" dirty="0">
                <a:ea typeface="ＭＳ Ｐゴシック" pitchFamily="-65" charset="-128"/>
              </a:rPr>
              <a:t>May be specific to OS and hardware</a:t>
            </a:r>
          </a:p>
          <a:p>
            <a:pPr lvl="1" eaLnBrk="1" hangingPunct="1">
              <a:lnSpc>
                <a:spcPct val="90000"/>
              </a:lnSpc>
            </a:pPr>
            <a:r>
              <a:rPr lang="en-US" sz="2400" dirty="0">
                <a:ea typeface="ＭＳ Ｐゴシック" pitchFamily="-65" charset="-128"/>
              </a:rPr>
              <a:t>Takes advantage of their details and weaknesses</a:t>
            </a:r>
          </a:p>
          <a:p>
            <a:pPr lvl="1" eaLnBrk="1" hangingPunct="1">
              <a:lnSpc>
                <a:spcPct val="90000"/>
              </a:lnSpc>
            </a:pPr>
            <a:endParaRPr lang="en-US" sz="2400" dirty="0">
              <a:ea typeface="ＭＳ Ｐゴシック" pitchFamily="-65"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B8239883-08FA-4CB5-ADC9-44685E0F7C85}"/>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altLang="zh-CN"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Virus Components</a:t>
            </a:r>
          </a:p>
        </p:txBody>
      </p:sp>
      <p:sp>
        <p:nvSpPr>
          <p:cNvPr id="2" name="灯片编号占位符 1"/>
          <p:cNvSpPr>
            <a:spLocks noGrp="1"/>
          </p:cNvSpPr>
          <p:nvPr>
            <p:ph type="sldNum" sz="quarter" idx="12"/>
          </p:nvPr>
        </p:nvSpPr>
        <p:spPr/>
        <p:txBody>
          <a:bodyPr/>
          <a:lstStyle/>
          <a:p>
            <a:fld id="{5F36C9FC-DA22-1F47-8722-58727A1D436E}" type="slidenum">
              <a:rPr lang="en-US" sz="1800" smtClean="0">
                <a:solidFill>
                  <a:prstClr val="white">
                    <a:lumMod val="65000"/>
                    <a:lumOff val="35000"/>
                  </a:prstClr>
                </a:solidFill>
              </a:rPr>
              <a:pPr/>
              <a:t>14</a:t>
            </a:fld>
            <a:endParaRPr lang="en-US" sz="1800"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4DE7FA85-6323-4251-8EF4-24678E88D4E4}"/>
              </a:ext>
            </a:extLst>
          </p:cNvPr>
          <p:cNvSpPr>
            <a:spLocks noGrp="1"/>
          </p:cNvSpPr>
          <p:nvPr>
            <p:ph idx="1"/>
          </p:nvPr>
        </p:nvSpPr>
        <p:spPr/>
        <p:txBody>
          <a:bodyPr>
            <a:normAutofit fontScale="92500" lnSpcReduction="20000"/>
          </a:bodyPr>
          <a:lstStyle/>
          <a:p>
            <a:pPr lvl="0" rtl="0"/>
            <a:r>
              <a:rPr lang="en-US" b="1" dirty="0"/>
              <a:t>Infection mechanism</a:t>
            </a:r>
            <a:endParaRPr lang="en-US" dirty="0"/>
          </a:p>
          <a:p>
            <a:pPr lvl="1" rtl="0"/>
            <a:r>
              <a:rPr lang="en-US" b="0" dirty="0">
                <a:latin typeface="+mj-lt"/>
              </a:rPr>
              <a:t>Means by which a virus spreads or propagates</a:t>
            </a:r>
          </a:p>
          <a:p>
            <a:pPr lvl="1" rtl="0"/>
            <a:r>
              <a:rPr lang="en-US" b="0" dirty="0">
                <a:latin typeface="+mj-lt"/>
              </a:rPr>
              <a:t>Also referred to as the </a:t>
            </a:r>
            <a:r>
              <a:rPr lang="en-US" b="0" i="1" dirty="0">
                <a:latin typeface="+mj-lt"/>
              </a:rPr>
              <a:t>infection vector</a:t>
            </a:r>
            <a:endParaRPr lang="en-US" b="0" dirty="0">
              <a:latin typeface="+mj-lt"/>
            </a:endParaRPr>
          </a:p>
          <a:p>
            <a:pPr lvl="0" rtl="0"/>
            <a:r>
              <a:rPr lang="en-US" b="1" dirty="0">
                <a:solidFill>
                  <a:srgbClr val="000000"/>
                </a:solidFill>
              </a:rPr>
              <a:t>Trigger</a:t>
            </a:r>
            <a:endParaRPr lang="en-US" dirty="0">
              <a:solidFill>
                <a:srgbClr val="000000"/>
              </a:solidFill>
            </a:endParaRPr>
          </a:p>
          <a:p>
            <a:pPr lvl="1" rtl="0"/>
            <a:r>
              <a:rPr lang="en-US" b="0" dirty="0">
                <a:latin typeface="+mj-lt"/>
              </a:rPr>
              <a:t>Event or condition that determines when the payload is activated or delivered</a:t>
            </a:r>
          </a:p>
          <a:p>
            <a:pPr lvl="0" rtl="0"/>
            <a:r>
              <a:rPr lang="en-US" b="1" dirty="0">
                <a:solidFill>
                  <a:srgbClr val="000000"/>
                </a:solidFill>
              </a:rPr>
              <a:t>Payload</a:t>
            </a:r>
            <a:endParaRPr lang="en-US" dirty="0">
              <a:solidFill>
                <a:srgbClr val="000000"/>
              </a:solidFill>
            </a:endParaRPr>
          </a:p>
          <a:p>
            <a:pPr lvl="1" rtl="0"/>
            <a:r>
              <a:rPr lang="en-US" b="0" dirty="0">
                <a:latin typeface="+mj-lt"/>
              </a:rPr>
              <a:t>What the virus does (besides spreading)</a:t>
            </a:r>
          </a:p>
          <a:p>
            <a:pPr lvl="1" rtl="0"/>
            <a:r>
              <a:rPr lang="en-US" b="0" dirty="0">
                <a:latin typeface="+mj-lt"/>
              </a:rPr>
              <a:t>May involve damage or benign but annoying activity</a:t>
            </a:r>
          </a:p>
        </p:txBody>
      </p:sp>
      <p:sp>
        <p:nvSpPr>
          <p:cNvPr id="6" name="Slide Number Placeholder 3">
            <a:extLst>
              <a:ext uri="{FF2B5EF4-FFF2-40B4-BE49-F238E27FC236}">
                <a16:creationId xmlns:a16="http://schemas.microsoft.com/office/drawing/2014/main" id="{DBE6B43E-89D5-43BB-8FC4-905354AB3139}"/>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14</a:t>
            </a:fld>
            <a:endParaRPr lang="en-US" altLang="zh-CN"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dirty="0"/>
              <a:t>Virus</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 </a:t>
            </a:r>
            <a:r>
              <a:rPr lang="en-US" altLang="en-US" dirty="0"/>
              <a:t>Phases</a:t>
            </a:r>
          </a:p>
        </p:txBody>
      </p:sp>
      <p:sp>
        <p:nvSpPr>
          <p:cNvPr id="4" name="Content Placeholder 3">
            <a:extLst>
              <a:ext uri="{FF2B5EF4-FFF2-40B4-BE49-F238E27FC236}">
                <a16:creationId xmlns:a16="http://schemas.microsoft.com/office/drawing/2014/main" id="{B1E903CD-FE3F-4516-9A5D-24852D446D8F}"/>
              </a:ext>
            </a:extLst>
          </p:cNvPr>
          <p:cNvSpPr>
            <a:spLocks noGrp="1"/>
          </p:cNvSpPr>
          <p:nvPr>
            <p:ph idx="1"/>
          </p:nvPr>
        </p:nvSpPr>
        <p:spPr/>
        <p:txBody>
          <a:bodyPr>
            <a:normAutofit fontScale="77500" lnSpcReduction="20000"/>
          </a:bodyPr>
          <a:lstStyle/>
          <a:p>
            <a:r>
              <a:rPr lang="en-US" dirty="0"/>
              <a:t>Dormant phase</a:t>
            </a:r>
          </a:p>
          <a:p>
            <a:pPr lvl="1"/>
            <a:r>
              <a:rPr lang="en-US" dirty="0"/>
              <a:t>Virus is idle</a:t>
            </a:r>
          </a:p>
          <a:p>
            <a:pPr lvl="1"/>
            <a:r>
              <a:rPr lang="en-US" dirty="0"/>
              <a:t>Will eventually be activated by some event</a:t>
            </a:r>
          </a:p>
          <a:p>
            <a:r>
              <a:rPr lang="en-US" dirty="0"/>
              <a:t>Triggering phase</a:t>
            </a:r>
          </a:p>
          <a:p>
            <a:pPr lvl="1"/>
            <a:r>
              <a:rPr lang="en-US" dirty="0"/>
              <a:t>Virus is activated by a variety of system events</a:t>
            </a:r>
          </a:p>
          <a:p>
            <a:r>
              <a:rPr lang="en-US" dirty="0"/>
              <a:t>Propagation phase</a:t>
            </a:r>
          </a:p>
          <a:p>
            <a:pPr lvl="1"/>
            <a:r>
              <a:rPr lang="en-US" dirty="0"/>
              <a:t>Virus places a copy of itself into other programs or into certain system areas on the disk</a:t>
            </a:r>
          </a:p>
          <a:p>
            <a:pPr lvl="1"/>
            <a:r>
              <a:rPr lang="en-US" dirty="0"/>
              <a:t>May not be identical to the propagating version</a:t>
            </a:r>
          </a:p>
          <a:p>
            <a:pPr lvl="1"/>
            <a:r>
              <a:rPr lang="en-US" dirty="0"/>
              <a:t>Each infected program will now contain a clone of the virus which will itself enter a propagation phase</a:t>
            </a:r>
          </a:p>
          <a:p>
            <a:r>
              <a:rPr lang="en-US" dirty="0"/>
              <a:t>Execution phase</a:t>
            </a:r>
          </a:p>
          <a:p>
            <a:pPr lvl="1"/>
            <a:r>
              <a:rPr lang="en-US" dirty="0"/>
              <a:t>Payload function is performed</a:t>
            </a:r>
          </a:p>
        </p:txBody>
      </p:sp>
      <p:sp>
        <p:nvSpPr>
          <p:cNvPr id="3" name="灯片编号占位符 2"/>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
        <p:nvSpPr>
          <p:cNvPr id="5" name="Rectangle 4">
            <a:extLst>
              <a:ext uri="{FF2B5EF4-FFF2-40B4-BE49-F238E27FC236}">
                <a16:creationId xmlns:a16="http://schemas.microsoft.com/office/drawing/2014/main" id="{2BDD88A8-FDB5-4ECF-A01D-22B0B39580F0}"/>
              </a:ext>
            </a:extLst>
          </p:cNvPr>
          <p:cNvSpPr/>
          <p:nvPr/>
        </p:nvSpPr>
        <p:spPr>
          <a:xfrm>
            <a:off x="0" y="838200"/>
            <a:ext cx="9144000" cy="6019800"/>
          </a:xfrm>
          <a:prstGeom prst="rect">
            <a:avLst/>
          </a:prstGeom>
        </p:spPr>
        <p:txBody>
          <a:bodyPr/>
          <a:lstStyle/>
          <a:p>
            <a:pPr lvl="0">
              <a:buChar char="•"/>
            </a:pPr>
            <a:endParaRPr lang="en-US" sz="1600" dirty="0">
              <a:solidFill>
                <a:srgbClr val="000000"/>
              </a:solidFill>
              <a:latin typeface="+mj-lt"/>
            </a:endParaRPr>
          </a:p>
        </p:txBody>
      </p:sp>
      <p:sp>
        <p:nvSpPr>
          <p:cNvPr id="8" name="Slide Number Placeholder 3">
            <a:extLst>
              <a:ext uri="{FF2B5EF4-FFF2-40B4-BE49-F238E27FC236}">
                <a16:creationId xmlns:a16="http://schemas.microsoft.com/office/drawing/2014/main" id="{A265D494-74C9-407D-9F38-CA4FB765054D}"/>
              </a:ext>
            </a:extLst>
          </p:cNvPr>
          <p:cNvSpPr txBox="1">
            <a:spLocks/>
          </p:cNvSpPr>
          <p:nvPr/>
        </p:nvSpPr>
        <p:spPr bwMode="auto">
          <a:xfrm>
            <a:off x="7010400" y="657848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15</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fontAlgn="auto" hangingPunct="1">
              <a:spcAft>
                <a:spcPts val="0"/>
              </a:spcAft>
              <a:defRPr/>
            </a:pPr>
            <a:r>
              <a:rPr lang="en-US" altLang="en-US" dirty="0"/>
              <a:t>Virus</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 </a:t>
            </a:r>
            <a:r>
              <a:rPr lang="en-US" altLang="en-US" dirty="0"/>
              <a:t>Structure</a:t>
            </a:r>
          </a:p>
        </p:txBody>
      </p:sp>
      <p:sp>
        <p:nvSpPr>
          <p:cNvPr id="4" name="Content Placeholder 3">
            <a:extLst>
              <a:ext uri="{FF2B5EF4-FFF2-40B4-BE49-F238E27FC236}">
                <a16:creationId xmlns:a16="http://schemas.microsoft.com/office/drawing/2014/main" id="{AAE1A583-5D78-4780-B707-65C8AF2FD148}"/>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720" name="Picture 719" descr="f1.pdf">
            <a:extLst>
              <a:ext uri="{FF2B5EF4-FFF2-40B4-BE49-F238E27FC236}">
                <a16:creationId xmlns:a16="http://schemas.microsoft.com/office/drawing/2014/main" id="{C7281172-A13E-47C1-BEF6-EBE6EA4F5E12}"/>
              </a:ext>
            </a:extLst>
          </p:cNvPr>
          <p:cNvPicPr>
            <a:picLocks noChangeAspect="1"/>
          </p:cNvPicPr>
          <p:nvPr/>
        </p:nvPicPr>
        <p:blipFill rotWithShape="1">
          <a:blip r:embed="rId3">
            <a:extLst>
              <a:ext uri="{28A0092B-C50C-407E-A947-70E740481C1C}">
                <a14:useLocalDpi xmlns:a14="http://schemas.microsoft.com/office/drawing/2010/main" val="0"/>
              </a:ext>
            </a:extLst>
          </a:blip>
          <a:srcRect l="8701" t="6955" r="8999" b="44791"/>
          <a:stretch/>
        </p:blipFill>
        <p:spPr>
          <a:xfrm>
            <a:off x="772114" y="888414"/>
            <a:ext cx="7775287" cy="5899507"/>
          </a:xfrm>
          <a:prstGeom prst="rect">
            <a:avLst/>
          </a:prstGeom>
          <a:solidFill>
            <a:sysClr val="window" lastClr="FFFFFF"/>
          </a:solidFill>
        </p:spPr>
      </p:pic>
      <p:sp>
        <p:nvSpPr>
          <p:cNvPr id="721" name="Slide Number Placeholder 3">
            <a:extLst>
              <a:ext uri="{FF2B5EF4-FFF2-40B4-BE49-F238E27FC236}">
                <a16:creationId xmlns:a16="http://schemas.microsoft.com/office/drawing/2014/main" id="{EC792D31-9F07-47CE-B50A-3BF79DA111C8}"/>
              </a:ext>
            </a:extLst>
          </p:cNvPr>
          <p:cNvSpPr txBox="1">
            <a:spLocks/>
          </p:cNvSpPr>
          <p:nvPr/>
        </p:nvSpPr>
        <p:spPr bwMode="auto">
          <a:xfrm>
            <a:off x="7023756" y="657289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altLang="zh-CN" dirty="0"/>
          </a:p>
        </p:txBody>
      </p:sp>
    </p:spTree>
  </p:cSld>
  <p:clrMapOvr>
    <a:masterClrMapping/>
  </p:clrMapOvr>
  <p:transition spd="slow">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0FA06-5E6B-442C-9883-5B2DB987B77F}"/>
              </a:ext>
            </a:extLst>
          </p:cNvPr>
          <p:cNvSpPr>
            <a:spLocks noGrp="1"/>
          </p:cNvSpPr>
          <p:nvPr>
            <p:ph type="title"/>
          </p:nvPr>
        </p:nvSpPr>
        <p:spPr/>
        <p:txBody>
          <a:bodyPr/>
          <a:lstStyle/>
          <a:p>
            <a:r>
              <a:rPr lang="en-US" altLang="zh-CN" dirty="0"/>
              <a:t>Explanations for “Virus Structure”</a:t>
            </a:r>
            <a:endParaRPr lang="zh-CN" altLang="en-US" dirty="0"/>
          </a:p>
        </p:txBody>
      </p:sp>
      <p:sp>
        <p:nvSpPr>
          <p:cNvPr id="3" name="内容占位符 2">
            <a:extLst>
              <a:ext uri="{FF2B5EF4-FFF2-40B4-BE49-F238E27FC236}">
                <a16:creationId xmlns:a16="http://schemas.microsoft.com/office/drawing/2014/main" id="{E33E9E96-F35B-4238-BDDD-10EEE7F82201}"/>
              </a:ext>
            </a:extLst>
          </p:cNvPr>
          <p:cNvSpPr>
            <a:spLocks noGrp="1"/>
          </p:cNvSpPr>
          <p:nvPr>
            <p:ph idx="1"/>
          </p:nvPr>
        </p:nvSpPr>
        <p:spPr/>
        <p:txBody>
          <a:bodyPr>
            <a:normAutofit fontScale="92500" lnSpcReduction="10000"/>
          </a:bodyPr>
          <a:lstStyle/>
          <a:p>
            <a:r>
              <a:rPr lang="en-US" altLang="zh-CN" dirty="0"/>
              <a:t>The string 1234567</a:t>
            </a:r>
            <a:r>
              <a:rPr lang="zh-CN" altLang="en-US" dirty="0"/>
              <a:t> </a:t>
            </a:r>
            <a:r>
              <a:rPr lang="en-US" altLang="zh-CN" dirty="0"/>
              <a:t>is the virus’ starting bit pattern. If first-program-line == 1234567, then the program is already infected with the virus, and should be skipped in the procedure “attach-to-program”</a:t>
            </a:r>
          </a:p>
          <a:p>
            <a:r>
              <a:rPr lang="en-US" altLang="zh-CN" dirty="0"/>
              <a:t>The virus should (typically) be prepended to the program instead of postpended, since the program may have multiple exit points and may not execute to the end of its main(), so the postpended virus may not be executed</a:t>
            </a:r>
          </a:p>
          <a:p>
            <a:pPr lvl="1"/>
            <a:endParaRPr lang="en-US" altLang="zh-CN" dirty="0"/>
          </a:p>
        </p:txBody>
      </p:sp>
      <p:sp>
        <p:nvSpPr>
          <p:cNvPr id="4" name="灯片编号占位符 3">
            <a:extLst>
              <a:ext uri="{FF2B5EF4-FFF2-40B4-BE49-F238E27FC236}">
                <a16:creationId xmlns:a16="http://schemas.microsoft.com/office/drawing/2014/main" id="{351C236F-A5FA-4D15-8696-2E1F4EC0887D}"/>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36163E22-FA74-485E-BEA2-8AF3336E7316}"/>
              </a:ext>
            </a:extLst>
          </p:cNvPr>
          <p:cNvSpPr txBox="1">
            <a:spLocks/>
          </p:cNvSpPr>
          <p:nvPr/>
        </p:nvSpPr>
        <p:spPr bwMode="auto">
          <a:xfrm>
            <a:off x="7010400" y="6602952"/>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314142244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2.pdf">
            <a:extLst>
              <a:ext uri="{FF2B5EF4-FFF2-40B4-BE49-F238E27FC236}">
                <a16:creationId xmlns:a16="http://schemas.microsoft.com/office/drawing/2014/main" id="{87AF6C4E-E664-4205-B90C-88161EA96EF1}"/>
              </a:ext>
            </a:extLst>
          </p:cNvPr>
          <p:cNvPicPr>
            <a:picLocks noChangeAspect="1"/>
          </p:cNvPicPr>
          <p:nvPr/>
        </p:nvPicPr>
        <p:blipFill rotWithShape="1">
          <a:blip r:embed="rId3">
            <a:extLst>
              <a:ext uri="{28A0092B-C50C-407E-A947-70E740481C1C}">
                <a14:useLocalDpi xmlns:a14="http://schemas.microsoft.com/office/drawing/2010/main" val="0"/>
              </a:ext>
            </a:extLst>
          </a:blip>
          <a:srcRect t="4972" b="8101"/>
          <a:stretch/>
        </p:blipFill>
        <p:spPr>
          <a:xfrm>
            <a:off x="3707904" y="879286"/>
            <a:ext cx="5417310" cy="6094117"/>
          </a:xfrm>
          <a:prstGeom prst="rect">
            <a:avLst/>
          </a:prstGeom>
          <a:solidFill>
            <a:sysClr val="window" lastClr="FFFFFF"/>
          </a:solidFill>
        </p:spPr>
      </p:pic>
      <p:sp>
        <p:nvSpPr>
          <p:cNvPr id="5" name="Title 4">
            <a:extLst>
              <a:ext uri="{FF2B5EF4-FFF2-40B4-BE49-F238E27FC236}">
                <a16:creationId xmlns:a16="http://schemas.microsoft.com/office/drawing/2014/main" id="{DDBFA72C-C488-46C3-852D-65F7BFF749E8}"/>
              </a:ext>
            </a:extLst>
          </p:cNvPr>
          <p:cNvSpPr>
            <a:spLocks noGrp="1"/>
          </p:cNvSpPr>
          <p:nvPr>
            <p:ph type="title"/>
          </p:nvPr>
        </p:nvSpPr>
        <p:spPr/>
        <p:txBody>
          <a:bodyPr/>
          <a:lstStyle/>
          <a:p>
            <a:r>
              <a:rPr lang="en-US" dirty="0"/>
              <a:t>Compression Virus</a:t>
            </a:r>
            <a:endParaRPr lang="en-SE" dirty="0"/>
          </a:p>
        </p:txBody>
      </p:sp>
      <p:sp>
        <p:nvSpPr>
          <p:cNvPr id="4" name="Rectangle 3"/>
          <p:cNvSpPr>
            <a:spLocks noGrp="1" noChangeArrowheads="1"/>
          </p:cNvSpPr>
          <p:nvPr>
            <p:ph idx="1"/>
          </p:nvPr>
        </p:nvSpPr>
        <p:spPr>
          <a:xfrm>
            <a:off x="35496" y="1196753"/>
            <a:ext cx="3960440" cy="5256584"/>
          </a:xfrm>
        </p:spPr>
        <p:txBody>
          <a:bodyPr wrap="square" numCol="1" anchor="t" anchorCtr="0" compatLnSpc="1">
            <a:prstTxWarp prst="textNoShape">
              <a:avLst/>
            </a:prstTxWarp>
            <a:normAutofit fontScale="70000" lnSpcReduction="20000"/>
          </a:bodyPr>
          <a:lstStyle/>
          <a:p>
            <a:r>
              <a:rPr lang="en-US" altLang="zh-CN" dirty="0">
                <a:latin typeface="Arial" pitchFamily="-110" charset="0"/>
                <a:ea typeface="ＭＳ Ｐゴシック" pitchFamily="-110" charset="-128"/>
                <a:cs typeface="ＭＳ Ｐゴシック" pitchFamily="-110" charset="-128"/>
              </a:rPr>
              <a:t>Fig. 6.1(a): Simple </a:t>
            </a:r>
            <a:r>
              <a:rPr lang="en-US" altLang="zh-CN" dirty="0">
                <a:solidFill>
                  <a:schemeClr val="tx1"/>
                </a:solidFill>
                <a:latin typeface="Arial" pitchFamily="-110" charset="0"/>
                <a:ea typeface="ＭＳ Ｐゴシック" pitchFamily="-110" charset="-128"/>
                <a:cs typeface="ＭＳ Ｐゴシック" pitchFamily="-110" charset="-128"/>
              </a:rPr>
              <a:t>virus is easily detected because the virus-infected program is larger than the corresponding uninfected one. </a:t>
            </a:r>
          </a:p>
          <a:p>
            <a:r>
              <a:rPr lang="en-US" altLang="zh-CN" dirty="0">
                <a:latin typeface="Arial" pitchFamily="-110" charset="0"/>
                <a:ea typeface="ＭＳ Ｐゴシック" pitchFamily="-110" charset="-128"/>
                <a:cs typeface="ＭＳ Ｐゴシック" pitchFamily="-110" charset="-128"/>
              </a:rPr>
              <a:t>Figs. 6.1(b), 6.2: </a:t>
            </a:r>
            <a:r>
              <a:rPr lang="en-US" altLang="zh-CN" dirty="0">
                <a:solidFill>
                  <a:schemeClr val="tx1"/>
                </a:solidFill>
                <a:latin typeface="Arial" pitchFamily="-110" charset="0"/>
                <a:ea typeface="ＭＳ Ｐゴシック" pitchFamily="-110" charset="-128"/>
                <a:cs typeface="ＭＳ Ｐゴシック" pitchFamily="-110" charset="-128"/>
              </a:rPr>
              <a:t>One way to thwart detection is to compress the executable file so that both the infected program (CV+P</a:t>
            </a:r>
            <a:r>
              <a:rPr lang="en-US" altLang="zh-CN" baseline="-25000" dirty="0">
                <a:solidFill>
                  <a:schemeClr val="tx1"/>
                </a:solidFill>
                <a:latin typeface="Arial" pitchFamily="-110" charset="0"/>
                <a:ea typeface="ＭＳ Ｐゴシック" pitchFamily="-110" charset="-128"/>
                <a:cs typeface="ＭＳ Ｐゴシック" pitchFamily="-110" charset="-128"/>
              </a:rPr>
              <a:t>2</a:t>
            </a:r>
            <a:r>
              <a:rPr lang="en-US" altLang="zh-CN" dirty="0">
                <a:solidFill>
                  <a:schemeClr val="tx1"/>
                </a:solidFill>
                <a:latin typeface="Arial" pitchFamily="-110" charset="0"/>
                <a:ea typeface="ＭＳ Ｐゴシック" pitchFamily="-110" charset="-128"/>
                <a:cs typeface="ＭＳ Ｐゴシック" pitchFamily="-110" charset="-128"/>
              </a:rPr>
              <a:t>’) and uninfected program (P</a:t>
            </a:r>
            <a:r>
              <a:rPr lang="en-US" altLang="zh-CN" i="0" baseline="-25000" dirty="0">
                <a:solidFill>
                  <a:schemeClr val="tx1"/>
                </a:solidFill>
                <a:latin typeface="+mj-lt"/>
                <a:ea typeface="ＭＳ Ｐゴシック" pitchFamily="-110" charset="-128"/>
                <a:cs typeface="ＭＳ Ｐゴシック" pitchFamily="-110" charset="-128"/>
              </a:rPr>
              <a:t>2</a:t>
            </a:r>
            <a:r>
              <a:rPr lang="en-US" altLang="zh-CN" dirty="0">
                <a:solidFill>
                  <a:schemeClr val="tx1"/>
                </a:solidFill>
                <a:latin typeface="Arial" pitchFamily="-110" charset="0"/>
                <a:ea typeface="ＭＳ Ｐゴシック" pitchFamily="-110" charset="-128"/>
                <a:cs typeface="ＭＳ Ｐゴシック" pitchFamily="-110" charset="-128"/>
              </a:rPr>
              <a:t>) have identical size. </a:t>
            </a:r>
            <a:endParaRPr lang="en-US" dirty="0">
              <a:solidFill>
                <a:schemeClr val="tx1"/>
              </a:solidFill>
              <a:latin typeface="Arial" pitchFamily="-110" charset="0"/>
              <a:ea typeface="ＭＳ Ｐゴシック" pitchFamily="-110" charset="-128"/>
              <a:cs typeface="ＭＳ Ｐゴシック" pitchFamily="-110"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8" name="Slide Number Placeholder 3">
            <a:extLst>
              <a:ext uri="{FF2B5EF4-FFF2-40B4-BE49-F238E27FC236}">
                <a16:creationId xmlns:a16="http://schemas.microsoft.com/office/drawing/2014/main" id="{537838AD-D647-4ADD-848E-351089B6C720}"/>
              </a:ext>
            </a:extLst>
          </p:cNvPr>
          <p:cNvSpPr txBox="1">
            <a:spLocks/>
          </p:cNvSpPr>
          <p:nvPr/>
        </p:nvSpPr>
        <p:spPr bwMode="auto">
          <a:xfrm>
            <a:off x="6994982" y="669728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18</a:t>
            </a:fld>
            <a:endParaRPr lang="en-US" altLang="zh-CN" dirty="0"/>
          </a:p>
        </p:txBody>
      </p:sp>
    </p:spTree>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741166B8-7430-4928-9B49-A6E6EF4415EB}"/>
              </a:ext>
            </a:extLst>
          </p:cNvPr>
          <p:cNvSpPr>
            <a:spLocks noGrp="1"/>
          </p:cNvSpPr>
          <p:nvPr>
            <p:ph type="body" sz="half" idx="1"/>
          </p:nvPr>
        </p:nvSpPr>
        <p:spPr>
          <a:xfrm>
            <a:off x="285765" y="1143000"/>
            <a:ext cx="4244280" cy="5112568"/>
          </a:xfrm>
        </p:spPr>
        <p:txBody>
          <a:bodyPr>
            <a:normAutofit fontScale="62500" lnSpcReduction="20000"/>
          </a:bodyPr>
          <a:lstStyle/>
          <a:p>
            <a:r>
              <a:rPr lang="en-US" dirty="0">
                <a:ea typeface="ＭＳ Ｐゴシック" pitchFamily="-65" charset="-128"/>
              </a:rPr>
              <a:t>Classification by target</a:t>
            </a:r>
          </a:p>
          <a:p>
            <a:r>
              <a:rPr lang="en-US" dirty="0">
                <a:ea typeface="ＭＳ Ｐゴシック" pitchFamily="-65" charset="-128"/>
              </a:rPr>
              <a:t>Parasitic virus</a:t>
            </a:r>
          </a:p>
          <a:p>
            <a:pPr lvl="1"/>
            <a:r>
              <a:rPr lang="en-US" dirty="0">
                <a:ea typeface="ＭＳ Ｐゴシック" pitchFamily="-65" charset="-128"/>
              </a:rPr>
              <a:t>Infects executable files (programs)</a:t>
            </a:r>
          </a:p>
          <a:p>
            <a:r>
              <a:rPr lang="en-US" dirty="0">
                <a:ea typeface="ＭＳ Ｐゴシック" pitchFamily="-65" charset="-128"/>
              </a:rPr>
              <a:t>Boot sector virus</a:t>
            </a:r>
          </a:p>
          <a:p>
            <a:pPr lvl="1"/>
            <a:r>
              <a:rPr lang="en-US" dirty="0">
                <a:ea typeface="ＭＳ Ｐゴシック" pitchFamily="-65" charset="-128"/>
              </a:rPr>
              <a:t>Infects master boot record and spreads when system is booted from the disk containing the virus</a:t>
            </a:r>
          </a:p>
          <a:p>
            <a:r>
              <a:rPr lang="en-US" dirty="0">
                <a:ea typeface="ＭＳ Ｐゴシック" pitchFamily="-65" charset="-128"/>
              </a:rPr>
              <a:t>Macro virus</a:t>
            </a:r>
          </a:p>
          <a:p>
            <a:pPr lvl="1"/>
            <a:r>
              <a:rPr lang="en-US" dirty="0">
                <a:ea typeface="ＭＳ Ｐゴシック" pitchFamily="-65" charset="-128"/>
              </a:rPr>
              <a:t>Infects files with macro or scripting code that is interpreted by an application</a:t>
            </a:r>
          </a:p>
          <a:p>
            <a:r>
              <a:rPr lang="en-US" dirty="0">
                <a:ea typeface="ＭＳ Ｐゴシック" pitchFamily="-65" charset="-128"/>
              </a:rPr>
              <a:t>Multipartite virus</a:t>
            </a:r>
          </a:p>
          <a:p>
            <a:pPr lvl="1"/>
            <a:r>
              <a:rPr lang="en-US" dirty="0">
                <a:ea typeface="ＭＳ Ｐゴシック" pitchFamily="-65" charset="-128"/>
              </a:rPr>
              <a:t>Infects files in multiple ways</a:t>
            </a:r>
          </a:p>
          <a:p>
            <a:pPr lvl="1"/>
            <a:endParaRPr lang="en-US" dirty="0">
              <a:ea typeface="ＭＳ Ｐゴシック" pitchFamily="-65" charset="-128"/>
            </a:endParaRPr>
          </a:p>
          <a:p>
            <a:endParaRPr lang="en-SE" dirty="0"/>
          </a:p>
        </p:txBody>
      </p:sp>
      <p:sp>
        <p:nvSpPr>
          <p:cNvPr id="18" name="Content Placeholder 17">
            <a:extLst>
              <a:ext uri="{FF2B5EF4-FFF2-40B4-BE49-F238E27FC236}">
                <a16:creationId xmlns:a16="http://schemas.microsoft.com/office/drawing/2014/main" id="{5580D962-3978-48DC-B898-44795AD76A28}"/>
              </a:ext>
            </a:extLst>
          </p:cNvPr>
          <p:cNvSpPr>
            <a:spLocks noGrp="1"/>
          </p:cNvSpPr>
          <p:nvPr>
            <p:ph sz="half" idx="2"/>
          </p:nvPr>
        </p:nvSpPr>
        <p:spPr>
          <a:xfrm>
            <a:off x="4603329" y="1121974"/>
            <a:ext cx="4244280" cy="5979433"/>
          </a:xfrm>
        </p:spPr>
        <p:txBody>
          <a:bodyPr>
            <a:normAutofit fontScale="47500" lnSpcReduction="20000"/>
          </a:bodyPr>
          <a:lstStyle/>
          <a:p>
            <a:r>
              <a:rPr lang="en-US" dirty="0">
                <a:ea typeface="ＭＳ Ｐゴシック" pitchFamily="-65" charset="-128"/>
              </a:rPr>
              <a:t>Classification by concealment strategy</a:t>
            </a:r>
          </a:p>
          <a:p>
            <a:r>
              <a:rPr lang="en-US" dirty="0"/>
              <a:t>Encrypted virus</a:t>
            </a:r>
          </a:p>
          <a:p>
            <a:pPr lvl="1"/>
            <a:r>
              <a:rPr lang="en-US" dirty="0"/>
              <a:t>A portion of the virus creates a random encryption key and encrypts the remainder of the virus</a:t>
            </a:r>
          </a:p>
          <a:p>
            <a:r>
              <a:rPr lang="en-US" dirty="0"/>
              <a:t>Stealth virus</a:t>
            </a:r>
          </a:p>
          <a:p>
            <a:pPr lvl="1"/>
            <a:r>
              <a:rPr lang="en-US" dirty="0"/>
              <a:t>A form of virus explicitly designed to hide itself from detection by anti-virus software</a:t>
            </a:r>
          </a:p>
          <a:p>
            <a:pPr lvl="1"/>
            <a:r>
              <a:rPr lang="en-US" dirty="0"/>
              <a:t>may use code mutation, compression, or rootkit techniques.</a:t>
            </a:r>
          </a:p>
          <a:p>
            <a:r>
              <a:rPr lang="en-US" dirty="0"/>
              <a:t>Polymorphic virus</a:t>
            </a:r>
          </a:p>
          <a:p>
            <a:pPr lvl="1"/>
            <a:r>
              <a:rPr lang="en-US" dirty="0"/>
              <a:t>A virus that mutates with every infection, changing its bit pattern, but different copies are functionally equivalent</a:t>
            </a:r>
          </a:p>
          <a:p>
            <a:r>
              <a:rPr lang="en-US" dirty="0"/>
              <a:t>Metamorphic virus</a:t>
            </a:r>
          </a:p>
          <a:p>
            <a:pPr lvl="1"/>
            <a:r>
              <a:rPr lang="en-US" dirty="0"/>
              <a:t>Rewrites itself completely at each iteration, may change their function/behavior as well as their bit patterns.</a:t>
            </a:r>
          </a:p>
          <a:p>
            <a:endParaRPr lang="en-US" dirty="0"/>
          </a:p>
          <a:p>
            <a:endParaRPr lang="en-SE" dirty="0"/>
          </a:p>
        </p:txBody>
      </p:sp>
      <p:sp>
        <p:nvSpPr>
          <p:cNvPr id="4" name="Slide Number Placeholder 3">
            <a:extLst>
              <a:ext uri="{FF2B5EF4-FFF2-40B4-BE49-F238E27FC236}">
                <a16:creationId xmlns:a16="http://schemas.microsoft.com/office/drawing/2014/main" id="{2446D5CE-92F0-46A6-96B5-6CF81EFFCB7D}"/>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
        <p:nvSpPr>
          <p:cNvPr id="16" name="Title 15">
            <a:extLst>
              <a:ext uri="{FF2B5EF4-FFF2-40B4-BE49-F238E27FC236}">
                <a16:creationId xmlns:a16="http://schemas.microsoft.com/office/drawing/2014/main" id="{73AAB533-9EEB-459F-B30B-484B0FC15EFE}"/>
              </a:ext>
            </a:extLst>
          </p:cNvPr>
          <p:cNvSpPr>
            <a:spLocks noGrp="1"/>
          </p:cNvSpPr>
          <p:nvPr>
            <p:ph type="title"/>
          </p:nvPr>
        </p:nvSpPr>
        <p:spPr/>
        <p:txBody>
          <a:bodyPr/>
          <a:lstStyle/>
          <a:p>
            <a:r>
              <a:rPr lang="en-US" altLang="en-US" dirty="0">
                <a:solidFill>
                  <a:srgbClr val="9B37AA"/>
                </a:solidFill>
              </a:rPr>
              <a:t>Virus</a:t>
            </a:r>
            <a:r>
              <a:rPr lang="en-US" dirty="0"/>
              <a:t> </a:t>
            </a:r>
            <a:r>
              <a:rPr lang="en-US" altLang="en-US" dirty="0">
                <a:solidFill>
                  <a:srgbClr val="9B37AA"/>
                </a:solidFill>
              </a:rPr>
              <a:t>Classification</a:t>
            </a:r>
            <a:endParaRPr lang="en-SE" altLang="en-US" dirty="0">
              <a:solidFill>
                <a:srgbClr val="9B37AA"/>
              </a:solidFill>
            </a:endParaRPr>
          </a:p>
        </p:txBody>
      </p:sp>
    </p:spTree>
    <p:extLst>
      <p:ext uri="{BB962C8B-B14F-4D97-AF65-F5344CB8AC3E}">
        <p14:creationId xmlns:p14="http://schemas.microsoft.com/office/powerpoint/2010/main" val="302159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solidFill>
                  <a:srgbClr val="C00000"/>
                </a:solidFill>
              </a:rPr>
              <a:t>Types of Malicious Software (Malware)</a:t>
            </a:r>
          </a:p>
          <a:p>
            <a:r>
              <a:rPr lang="en-US" dirty="0"/>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1800479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Encrypting Virus </a:t>
            </a:r>
            <a:endParaRPr lang="zh-CN" altLang="en-US" dirty="0"/>
          </a:p>
        </p:txBody>
      </p:sp>
      <p:sp>
        <p:nvSpPr>
          <p:cNvPr id="6" name="内容占位符 5"/>
          <p:cNvSpPr>
            <a:spLocks noGrp="1"/>
          </p:cNvSpPr>
          <p:nvPr>
            <p:ph idx="1"/>
          </p:nvPr>
        </p:nvSpPr>
        <p:spPr>
          <a:xfrm>
            <a:off x="323528" y="1196753"/>
            <a:ext cx="8568952" cy="2723307"/>
          </a:xfrm>
        </p:spPr>
        <p:txBody>
          <a:bodyPr>
            <a:normAutofit fontScale="77500" lnSpcReduction="20000"/>
          </a:bodyPr>
          <a:lstStyle/>
          <a:p>
            <a:r>
              <a:rPr lang="en-US" altLang="zh-CN" dirty="0"/>
              <a:t>An encrypting virus always propagates using the same decryption routine. However, the key value within the decryption routine changes from infection to infection. Consequently, the encrypted body of the virus also varies, depending on the key value.</a:t>
            </a:r>
          </a:p>
          <a:p>
            <a:r>
              <a:rPr lang="en-US" altLang="zh-CN" dirty="0"/>
              <a:t>It is a type of </a:t>
            </a:r>
            <a:r>
              <a:rPr lang="en-US" dirty="0"/>
              <a:t>polymorphic virus.</a:t>
            </a:r>
          </a:p>
        </p:txBody>
      </p:sp>
      <p:sp>
        <p:nvSpPr>
          <p:cNvPr id="5" name="灯片编号占位符 4"/>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pic>
        <p:nvPicPr>
          <p:cNvPr id="8" name="图片 7"/>
          <p:cNvPicPr>
            <a:picLocks noChangeAspect="1"/>
          </p:cNvPicPr>
          <p:nvPr/>
        </p:nvPicPr>
        <p:blipFill>
          <a:blip r:embed="rId2"/>
          <a:stretch>
            <a:fillRect/>
          </a:stretch>
        </p:blipFill>
        <p:spPr>
          <a:xfrm>
            <a:off x="2077575" y="4064614"/>
            <a:ext cx="4988850" cy="2723307"/>
          </a:xfrm>
          <a:prstGeom prst="rect">
            <a:avLst/>
          </a:prstGeom>
        </p:spPr>
      </p:pic>
    </p:spTree>
    <p:extLst>
      <p:ext uri="{BB962C8B-B14F-4D97-AF65-F5344CB8AC3E}">
        <p14:creationId xmlns:p14="http://schemas.microsoft.com/office/powerpoint/2010/main" val="1121569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Encrypting Virus Example</a:t>
            </a:r>
            <a:endParaRPr lang="zh-CN" altLang="en-US" dirty="0"/>
          </a:p>
        </p:txBody>
      </p:sp>
      <p:sp>
        <p:nvSpPr>
          <p:cNvPr id="5" name="灯片编号占位符 4"/>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pic>
        <p:nvPicPr>
          <p:cNvPr id="8" name="图片 7"/>
          <p:cNvPicPr>
            <a:picLocks noChangeAspect="1"/>
          </p:cNvPicPr>
          <p:nvPr/>
        </p:nvPicPr>
        <p:blipFill>
          <a:blip r:embed="rId2"/>
          <a:stretch>
            <a:fillRect/>
          </a:stretch>
        </p:blipFill>
        <p:spPr>
          <a:xfrm>
            <a:off x="3081772" y="1356360"/>
            <a:ext cx="5718462" cy="2112330"/>
          </a:xfrm>
          <a:prstGeom prst="rect">
            <a:avLst/>
          </a:prstGeom>
        </p:spPr>
      </p:pic>
      <p:pic>
        <p:nvPicPr>
          <p:cNvPr id="10" name="图片 9"/>
          <p:cNvPicPr>
            <a:picLocks noChangeAspect="1"/>
          </p:cNvPicPr>
          <p:nvPr/>
        </p:nvPicPr>
        <p:blipFill>
          <a:blip r:embed="rId3"/>
          <a:stretch>
            <a:fillRect/>
          </a:stretch>
        </p:blipFill>
        <p:spPr>
          <a:xfrm>
            <a:off x="3081772" y="3949274"/>
            <a:ext cx="5718462" cy="2253898"/>
          </a:xfrm>
          <a:prstGeom prst="rect">
            <a:avLst/>
          </a:prstGeom>
        </p:spPr>
      </p:pic>
      <p:sp>
        <p:nvSpPr>
          <p:cNvPr id="9" name="Rectangle 8">
            <a:extLst>
              <a:ext uri="{FF2B5EF4-FFF2-40B4-BE49-F238E27FC236}">
                <a16:creationId xmlns:a16="http://schemas.microsoft.com/office/drawing/2014/main" id="{AE99F67E-4917-423E-9196-A2D6E1F468C6}"/>
              </a:ext>
            </a:extLst>
          </p:cNvPr>
          <p:cNvSpPr/>
          <p:nvPr/>
        </p:nvSpPr>
        <p:spPr>
          <a:xfrm>
            <a:off x="482984" y="2308558"/>
            <a:ext cx="2598788" cy="461665"/>
          </a:xfrm>
          <a:prstGeom prst="rect">
            <a:avLst/>
          </a:prstGeom>
        </p:spPr>
        <p:txBody>
          <a:bodyPr wrap="none">
            <a:spAutoFit/>
          </a:bodyPr>
          <a:lstStyle/>
          <a:p>
            <a:r>
              <a:rPr lang="en-US" sz="2400" dirty="0"/>
              <a:t>Before decryption</a:t>
            </a:r>
          </a:p>
        </p:txBody>
      </p:sp>
      <p:sp>
        <p:nvSpPr>
          <p:cNvPr id="12" name="Rectangle 11">
            <a:extLst>
              <a:ext uri="{FF2B5EF4-FFF2-40B4-BE49-F238E27FC236}">
                <a16:creationId xmlns:a16="http://schemas.microsoft.com/office/drawing/2014/main" id="{600CE68D-9B35-4421-8077-DD553CD460A1}"/>
              </a:ext>
            </a:extLst>
          </p:cNvPr>
          <p:cNvSpPr/>
          <p:nvPr/>
        </p:nvSpPr>
        <p:spPr>
          <a:xfrm>
            <a:off x="482984" y="4725144"/>
            <a:ext cx="2340705" cy="461665"/>
          </a:xfrm>
          <a:prstGeom prst="rect">
            <a:avLst/>
          </a:prstGeom>
        </p:spPr>
        <p:txBody>
          <a:bodyPr wrap="none">
            <a:spAutoFit/>
          </a:bodyPr>
          <a:lstStyle/>
          <a:p>
            <a:r>
              <a:rPr lang="en-US" sz="2400" dirty="0"/>
              <a:t>After decryption</a:t>
            </a:r>
          </a:p>
        </p:txBody>
      </p:sp>
    </p:spTree>
    <p:extLst>
      <p:ext uri="{BB962C8B-B14F-4D97-AF65-F5344CB8AC3E}">
        <p14:creationId xmlns:p14="http://schemas.microsoft.com/office/powerpoint/2010/main" val="3379804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76623-44CB-4C8F-8D1A-FBB483D77208}"/>
              </a:ext>
            </a:extLst>
          </p:cNvPr>
          <p:cNvSpPr>
            <a:spLocks noGrp="1"/>
          </p:cNvSpPr>
          <p:nvPr>
            <p:ph type="title"/>
          </p:nvPr>
        </p:nvSpPr>
        <p:spPr/>
        <p:txBody>
          <a:bodyPr/>
          <a:lstStyle/>
          <a:p>
            <a:r>
              <a:rPr lang="en-US" altLang="zh-CN" dirty="0"/>
              <a:t>Boot Sector Virus</a:t>
            </a:r>
            <a:endParaRPr lang="zh-CN" altLang="en-US" dirty="0"/>
          </a:p>
        </p:txBody>
      </p:sp>
      <p:sp>
        <p:nvSpPr>
          <p:cNvPr id="3" name="Content Placeholder 2">
            <a:extLst>
              <a:ext uri="{FF2B5EF4-FFF2-40B4-BE49-F238E27FC236}">
                <a16:creationId xmlns:a16="http://schemas.microsoft.com/office/drawing/2014/main" id="{FC11F8D5-49BD-409F-A82E-28C8C5A7B21E}"/>
              </a:ext>
            </a:extLst>
          </p:cNvPr>
          <p:cNvSpPr>
            <a:spLocks noGrp="1"/>
          </p:cNvSpPr>
          <p:nvPr>
            <p:ph idx="1"/>
          </p:nvPr>
        </p:nvSpPr>
        <p:spPr/>
        <p:txBody>
          <a:bodyPr/>
          <a:lstStyle/>
          <a:p>
            <a:endParaRPr lang="en-SE" dirty="0"/>
          </a:p>
        </p:txBody>
      </p:sp>
      <p:sp>
        <p:nvSpPr>
          <p:cNvPr id="4" name="灯片编号占位符 3">
            <a:extLst>
              <a:ext uri="{FF2B5EF4-FFF2-40B4-BE49-F238E27FC236}">
                <a16:creationId xmlns:a16="http://schemas.microsoft.com/office/drawing/2014/main" id="{A30E9E9B-E372-4DF5-9A62-4F6E20AC03EE}"/>
              </a:ext>
            </a:extLst>
          </p:cNvPr>
          <p:cNvSpPr>
            <a:spLocks noGrp="1"/>
          </p:cNvSpPr>
          <p:nvPr>
            <p:ph type="sldNum" sz="quarter" idx="12"/>
          </p:nvPr>
        </p:nvSpPr>
        <p:spPr/>
        <p:txBody>
          <a:bodyPr/>
          <a:lstStyle/>
          <a:p>
            <a:fld id="{5F36C9FC-DA22-1F47-8722-58727A1D436E}" type="slidenum">
              <a:rPr lang="en-US" smtClean="0"/>
              <a:pPr/>
              <a:t>22</a:t>
            </a:fld>
            <a:endParaRPr lang="en-US" dirty="0"/>
          </a:p>
        </p:txBody>
      </p:sp>
      <p:graphicFrame>
        <p:nvGraphicFramePr>
          <p:cNvPr id="6" name="内容占位符 4">
            <a:extLst>
              <a:ext uri="{FF2B5EF4-FFF2-40B4-BE49-F238E27FC236}">
                <a16:creationId xmlns:a16="http://schemas.microsoft.com/office/drawing/2014/main" id="{26F249E5-D24D-49F9-9527-8AC84ADBA784}"/>
              </a:ext>
            </a:extLst>
          </p:cNvPr>
          <p:cNvGraphicFramePr>
            <a:graphicFrameLocks/>
          </p:cNvGraphicFramePr>
          <p:nvPr>
            <p:extLst>
              <p:ext uri="{D42A27DB-BD31-4B8C-83A1-F6EECF244321}">
                <p14:modId xmlns:p14="http://schemas.microsoft.com/office/powerpoint/2010/main" val="348225603"/>
              </p:ext>
            </p:extLst>
          </p:nvPr>
        </p:nvGraphicFramePr>
        <p:xfrm>
          <a:off x="594665" y="4196067"/>
          <a:ext cx="8229600" cy="68205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567340696"/>
                    </a:ext>
                  </a:extLst>
                </a:gridCol>
                <a:gridCol w="1645920">
                  <a:extLst>
                    <a:ext uri="{9D8B030D-6E8A-4147-A177-3AD203B41FA5}">
                      <a16:colId xmlns:a16="http://schemas.microsoft.com/office/drawing/2014/main" val="1584240951"/>
                    </a:ext>
                  </a:extLst>
                </a:gridCol>
                <a:gridCol w="1645920">
                  <a:extLst>
                    <a:ext uri="{9D8B030D-6E8A-4147-A177-3AD203B41FA5}">
                      <a16:colId xmlns:a16="http://schemas.microsoft.com/office/drawing/2014/main" val="3130238930"/>
                    </a:ext>
                  </a:extLst>
                </a:gridCol>
                <a:gridCol w="1645920">
                  <a:extLst>
                    <a:ext uri="{9D8B030D-6E8A-4147-A177-3AD203B41FA5}">
                      <a16:colId xmlns:a16="http://schemas.microsoft.com/office/drawing/2014/main" val="824897854"/>
                    </a:ext>
                  </a:extLst>
                </a:gridCol>
                <a:gridCol w="1645920">
                  <a:extLst>
                    <a:ext uri="{9D8B030D-6E8A-4147-A177-3AD203B41FA5}">
                      <a16:colId xmlns:a16="http://schemas.microsoft.com/office/drawing/2014/main" val="2486436297"/>
                    </a:ext>
                  </a:extLst>
                </a:gridCol>
              </a:tblGrid>
              <a:tr h="682050">
                <a:tc>
                  <a:txBody>
                    <a:bodyPr/>
                    <a:lstStyle/>
                    <a:p>
                      <a:pPr algn="ctr"/>
                      <a:r>
                        <a:rPr lang="en-US" altLang="zh-CN" b="0" dirty="0">
                          <a:solidFill>
                            <a:schemeClr val="tx1"/>
                          </a:solidFill>
                        </a:rPr>
                        <a:t>Virus Code</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System Initialization</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rPr>
                        <a:t>Bootstrap Loader</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001852"/>
                  </a:ext>
                </a:extLst>
              </a:tr>
            </a:tbl>
          </a:graphicData>
        </a:graphic>
      </p:graphicFrame>
      <p:cxnSp>
        <p:nvCxnSpPr>
          <p:cNvPr id="8" name="连接符: 肘形 7">
            <a:extLst>
              <a:ext uri="{FF2B5EF4-FFF2-40B4-BE49-F238E27FC236}">
                <a16:creationId xmlns:a16="http://schemas.microsoft.com/office/drawing/2014/main" id="{6EB40E8D-3327-4E70-BBDA-9C61597381C7}"/>
              </a:ext>
            </a:extLst>
          </p:cNvPr>
          <p:cNvCxnSpPr>
            <a:cxnSpLocks/>
          </p:cNvCxnSpPr>
          <p:nvPr/>
        </p:nvCxnSpPr>
        <p:spPr>
          <a:xfrm flipV="1">
            <a:off x="1358996" y="5417443"/>
            <a:ext cx="6700937" cy="72008"/>
          </a:xfrm>
          <a:prstGeom prst="bentConnector3">
            <a:avLst>
              <a:gd name="adj1" fmla="val 99845"/>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E348CE4-B2D5-4F4E-BBFE-F478FAF7A0A9}"/>
              </a:ext>
            </a:extLst>
          </p:cNvPr>
          <p:cNvCxnSpPr/>
          <p:nvPr/>
        </p:nvCxnSpPr>
        <p:spPr>
          <a:xfrm>
            <a:off x="1370829" y="4925963"/>
            <a:ext cx="0" cy="563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C855073-1621-41AC-AB72-7D9D163586CD}"/>
              </a:ext>
            </a:extLst>
          </p:cNvPr>
          <p:cNvCxnSpPr>
            <a:cxnSpLocks/>
          </p:cNvCxnSpPr>
          <p:nvPr/>
        </p:nvCxnSpPr>
        <p:spPr>
          <a:xfrm>
            <a:off x="8059933" y="4878117"/>
            <a:ext cx="0" cy="611334"/>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2E6010A6-AD9F-4E3E-9E8D-0BABFD696E42}"/>
              </a:ext>
            </a:extLst>
          </p:cNvPr>
          <p:cNvCxnSpPr>
            <a:cxnSpLocks/>
          </p:cNvCxnSpPr>
          <p:nvPr/>
        </p:nvCxnSpPr>
        <p:spPr>
          <a:xfrm flipV="1">
            <a:off x="1358748" y="3405960"/>
            <a:ext cx="3310037" cy="26528"/>
          </a:xfrm>
          <a:prstGeom prst="bentConnector3">
            <a:avLst>
              <a:gd name="adj1" fmla="val 101413"/>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D17C9FF-37C7-4A99-8087-229960095EBF}"/>
              </a:ext>
            </a:extLst>
          </p:cNvPr>
          <p:cNvCxnSpPr/>
          <p:nvPr/>
        </p:nvCxnSpPr>
        <p:spPr>
          <a:xfrm>
            <a:off x="1386358" y="2882264"/>
            <a:ext cx="0" cy="563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D126749-0CAE-4868-9DC0-FE3F6F91A268}"/>
              </a:ext>
            </a:extLst>
          </p:cNvPr>
          <p:cNvCxnSpPr>
            <a:cxnSpLocks/>
          </p:cNvCxnSpPr>
          <p:nvPr/>
        </p:nvCxnSpPr>
        <p:spPr>
          <a:xfrm>
            <a:off x="4709464" y="2857596"/>
            <a:ext cx="0" cy="538336"/>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7B2F1F33-7CD2-4E55-B6B4-4B8D7747BB8A}"/>
              </a:ext>
            </a:extLst>
          </p:cNvPr>
          <p:cNvCxnSpPr>
            <a:cxnSpLocks/>
          </p:cNvCxnSpPr>
          <p:nvPr/>
        </p:nvCxnSpPr>
        <p:spPr>
          <a:xfrm flipV="1">
            <a:off x="4433143" y="5223359"/>
            <a:ext cx="3310037" cy="26528"/>
          </a:xfrm>
          <a:prstGeom prst="bentConnector3">
            <a:avLst>
              <a:gd name="adj1" fmla="val 101413"/>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DB2C3238-3A2E-4D13-904F-6E3B032ADE4B}"/>
              </a:ext>
            </a:extLst>
          </p:cNvPr>
          <p:cNvCxnSpPr>
            <a:cxnSpLocks/>
          </p:cNvCxnSpPr>
          <p:nvPr/>
        </p:nvCxnSpPr>
        <p:spPr>
          <a:xfrm flipH="1">
            <a:off x="4433143" y="4890511"/>
            <a:ext cx="15900" cy="359376"/>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F782C7C-456C-4C59-93B5-DA6411008E23}"/>
              </a:ext>
            </a:extLst>
          </p:cNvPr>
          <p:cNvCxnSpPr>
            <a:cxnSpLocks/>
          </p:cNvCxnSpPr>
          <p:nvPr/>
        </p:nvCxnSpPr>
        <p:spPr>
          <a:xfrm>
            <a:off x="7772149" y="4865843"/>
            <a:ext cx="0" cy="38404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3530A0F3-721A-4946-B4B0-433CC83643D3}"/>
              </a:ext>
            </a:extLst>
          </p:cNvPr>
          <p:cNvSpPr txBox="1"/>
          <p:nvPr/>
        </p:nvSpPr>
        <p:spPr>
          <a:xfrm>
            <a:off x="594665" y="1630406"/>
            <a:ext cx="1390124" cy="369332"/>
          </a:xfrm>
          <a:prstGeom prst="rect">
            <a:avLst/>
          </a:prstGeom>
          <a:noFill/>
        </p:spPr>
        <p:txBody>
          <a:bodyPr wrap="none" rtlCol="0">
            <a:spAutoFit/>
          </a:bodyPr>
          <a:lstStyle/>
          <a:p>
            <a:r>
              <a:rPr lang="en-US" altLang="zh-CN" dirty="0"/>
              <a:t>Boot Sector</a:t>
            </a:r>
            <a:endParaRPr lang="zh-CN" altLang="en-US" dirty="0"/>
          </a:p>
        </p:txBody>
      </p:sp>
      <p:sp>
        <p:nvSpPr>
          <p:cNvPr id="33" name="文本框 32">
            <a:extLst>
              <a:ext uri="{FF2B5EF4-FFF2-40B4-BE49-F238E27FC236}">
                <a16:creationId xmlns:a16="http://schemas.microsoft.com/office/drawing/2014/main" id="{34A0DCCA-AAE4-4811-AF51-7944F66CFC96}"/>
              </a:ext>
            </a:extLst>
          </p:cNvPr>
          <p:cNvSpPr txBox="1"/>
          <p:nvPr/>
        </p:nvSpPr>
        <p:spPr>
          <a:xfrm>
            <a:off x="663686" y="3726237"/>
            <a:ext cx="1390124" cy="369332"/>
          </a:xfrm>
          <a:prstGeom prst="rect">
            <a:avLst/>
          </a:prstGeom>
          <a:noFill/>
        </p:spPr>
        <p:txBody>
          <a:bodyPr wrap="none" rtlCol="0">
            <a:spAutoFit/>
          </a:bodyPr>
          <a:lstStyle/>
          <a:p>
            <a:r>
              <a:rPr lang="en-US" altLang="zh-CN" dirty="0"/>
              <a:t>Boot Sector</a:t>
            </a:r>
            <a:endParaRPr lang="zh-CN" altLang="en-US" dirty="0"/>
          </a:p>
        </p:txBody>
      </p:sp>
      <p:sp>
        <p:nvSpPr>
          <p:cNvPr id="34" name="文本框 33">
            <a:extLst>
              <a:ext uri="{FF2B5EF4-FFF2-40B4-BE49-F238E27FC236}">
                <a16:creationId xmlns:a16="http://schemas.microsoft.com/office/drawing/2014/main" id="{84DFE1E1-ECDE-44B8-A4E6-E852B3D42227}"/>
              </a:ext>
            </a:extLst>
          </p:cNvPr>
          <p:cNvSpPr txBox="1"/>
          <p:nvPr/>
        </p:nvSpPr>
        <p:spPr>
          <a:xfrm>
            <a:off x="3601826" y="3611520"/>
            <a:ext cx="2198038" cy="369332"/>
          </a:xfrm>
          <a:prstGeom prst="rect">
            <a:avLst/>
          </a:prstGeom>
          <a:noFill/>
        </p:spPr>
        <p:txBody>
          <a:bodyPr wrap="none" rtlCol="0">
            <a:spAutoFit/>
          </a:bodyPr>
          <a:lstStyle/>
          <a:p>
            <a:r>
              <a:rPr lang="en-US" altLang="zh-CN" dirty="0"/>
              <a:t>(a) Before infection.</a:t>
            </a:r>
            <a:endParaRPr lang="zh-CN" altLang="en-US" dirty="0"/>
          </a:p>
        </p:txBody>
      </p:sp>
      <p:graphicFrame>
        <p:nvGraphicFramePr>
          <p:cNvPr id="38" name="内容占位符 4">
            <a:extLst>
              <a:ext uri="{FF2B5EF4-FFF2-40B4-BE49-F238E27FC236}">
                <a16:creationId xmlns:a16="http://schemas.microsoft.com/office/drawing/2014/main" id="{761F57D4-F4D5-423B-B07F-CEEE4A61D42D}"/>
              </a:ext>
            </a:extLst>
          </p:cNvPr>
          <p:cNvGraphicFramePr>
            <a:graphicFrameLocks/>
          </p:cNvGraphicFramePr>
          <p:nvPr>
            <p:extLst>
              <p:ext uri="{D42A27DB-BD31-4B8C-83A1-F6EECF244321}">
                <p14:modId xmlns:p14="http://schemas.microsoft.com/office/powerpoint/2010/main" val="1795633779"/>
              </p:ext>
            </p:extLst>
          </p:nvPr>
        </p:nvGraphicFramePr>
        <p:xfrm>
          <a:off x="594665" y="2158682"/>
          <a:ext cx="8229600" cy="68205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567340696"/>
                    </a:ext>
                  </a:extLst>
                </a:gridCol>
                <a:gridCol w="1645920">
                  <a:extLst>
                    <a:ext uri="{9D8B030D-6E8A-4147-A177-3AD203B41FA5}">
                      <a16:colId xmlns:a16="http://schemas.microsoft.com/office/drawing/2014/main" val="1584240951"/>
                    </a:ext>
                  </a:extLst>
                </a:gridCol>
                <a:gridCol w="1645920">
                  <a:extLst>
                    <a:ext uri="{9D8B030D-6E8A-4147-A177-3AD203B41FA5}">
                      <a16:colId xmlns:a16="http://schemas.microsoft.com/office/drawing/2014/main" val="3130238930"/>
                    </a:ext>
                  </a:extLst>
                </a:gridCol>
                <a:gridCol w="1645920">
                  <a:extLst>
                    <a:ext uri="{9D8B030D-6E8A-4147-A177-3AD203B41FA5}">
                      <a16:colId xmlns:a16="http://schemas.microsoft.com/office/drawing/2014/main" val="824897854"/>
                    </a:ext>
                  </a:extLst>
                </a:gridCol>
                <a:gridCol w="1645920">
                  <a:extLst>
                    <a:ext uri="{9D8B030D-6E8A-4147-A177-3AD203B41FA5}">
                      <a16:colId xmlns:a16="http://schemas.microsoft.com/office/drawing/2014/main" val="2486436297"/>
                    </a:ext>
                  </a:extLst>
                </a:gridCol>
              </a:tblGrid>
              <a:tr h="682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rPr>
                        <a:t>Bootstrap Loader</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System Initialization</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001852"/>
                  </a:ext>
                </a:extLst>
              </a:tr>
            </a:tbl>
          </a:graphicData>
        </a:graphic>
      </p:graphicFrame>
      <p:sp>
        <p:nvSpPr>
          <p:cNvPr id="40" name="文本框 39">
            <a:extLst>
              <a:ext uri="{FF2B5EF4-FFF2-40B4-BE49-F238E27FC236}">
                <a16:creationId xmlns:a16="http://schemas.microsoft.com/office/drawing/2014/main" id="{6304384F-14C9-4374-A61E-DA1F6366642C}"/>
              </a:ext>
            </a:extLst>
          </p:cNvPr>
          <p:cNvSpPr txBox="1"/>
          <p:nvPr/>
        </p:nvSpPr>
        <p:spPr>
          <a:xfrm>
            <a:off x="179512" y="5734997"/>
            <a:ext cx="9144555" cy="646331"/>
          </a:xfrm>
          <a:prstGeom prst="rect">
            <a:avLst/>
          </a:prstGeom>
          <a:noFill/>
        </p:spPr>
        <p:txBody>
          <a:bodyPr wrap="none" rtlCol="0">
            <a:spAutoFit/>
          </a:bodyPr>
          <a:lstStyle/>
          <a:p>
            <a:r>
              <a:rPr lang="zh-CN" altLang="en-US" dirty="0"/>
              <a:t>（</a:t>
            </a:r>
            <a:r>
              <a:rPr lang="en-US" altLang="zh-CN" dirty="0"/>
              <a:t>b</a:t>
            </a:r>
            <a:r>
              <a:rPr lang="zh-CN" altLang="en-US" dirty="0"/>
              <a:t>） </a:t>
            </a:r>
            <a:r>
              <a:rPr lang="en-US" altLang="zh-CN" dirty="0"/>
              <a:t>After infection.</a:t>
            </a:r>
            <a:r>
              <a:rPr lang="zh-CN" altLang="en-US" dirty="0"/>
              <a:t> </a:t>
            </a:r>
            <a:r>
              <a:rPr lang="en-US" altLang="zh-CN" dirty="0"/>
              <a:t>Virus code performs malicious functions before transferring control</a:t>
            </a:r>
          </a:p>
          <a:p>
            <a:r>
              <a:rPr lang="en-US" altLang="zh-CN" dirty="0"/>
              <a:t> to bootstrap loader.</a:t>
            </a:r>
            <a:endParaRPr lang="zh-CN" altLang="en-US" dirty="0"/>
          </a:p>
        </p:txBody>
      </p:sp>
    </p:spTree>
    <p:extLst>
      <p:ext uri="{BB962C8B-B14F-4D97-AF65-F5344CB8AC3E}">
        <p14:creationId xmlns:p14="http://schemas.microsoft.com/office/powerpoint/2010/main" val="231523515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C7E8-5DA6-4A9F-8DCE-4EA364A8345F}"/>
              </a:ext>
            </a:extLst>
          </p:cNvPr>
          <p:cNvSpPr>
            <a:spLocks noGrp="1"/>
          </p:cNvSpPr>
          <p:nvPr>
            <p:ph type="title"/>
          </p:nvPr>
        </p:nvSpPr>
        <p:spPr/>
        <p:txBody>
          <a:bodyPr/>
          <a:lstStyle/>
          <a:p>
            <a:r>
              <a:rPr lang="en-US" altLang="en-US" sz="4400" dirty="0"/>
              <a:t>Macro and Scripting Viruses</a:t>
            </a:r>
            <a:endParaRPr lang="en-SE" sz="4400" dirty="0"/>
          </a:p>
        </p:txBody>
      </p:sp>
      <p:sp>
        <p:nvSpPr>
          <p:cNvPr id="3" name="Content Placeholder 2">
            <a:extLst>
              <a:ext uri="{FF2B5EF4-FFF2-40B4-BE49-F238E27FC236}">
                <a16:creationId xmlns:a16="http://schemas.microsoft.com/office/drawing/2014/main" id="{37174B96-7546-421D-A0AC-7D2895F98DC6}"/>
              </a:ext>
            </a:extLst>
          </p:cNvPr>
          <p:cNvSpPr>
            <a:spLocks noGrp="1"/>
          </p:cNvSpPr>
          <p:nvPr>
            <p:ph idx="1"/>
          </p:nvPr>
        </p:nvSpPr>
        <p:spPr/>
        <p:txBody>
          <a:bodyPr/>
          <a:lstStyle/>
          <a:p>
            <a:r>
              <a:rPr lang="en-US" dirty="0"/>
              <a:t>Exploit macro capabilities of MS Office files (e.g., Word, Excel documents) to infect these documents (not executable programs like word.exe, excel.exe)</a:t>
            </a:r>
          </a:p>
          <a:p>
            <a:endParaRPr lang="en-SE" dirty="0"/>
          </a:p>
        </p:txBody>
      </p:sp>
      <p:sp>
        <p:nvSpPr>
          <p:cNvPr id="4" name="Slide Number Placeholder 3">
            <a:extLst>
              <a:ext uri="{FF2B5EF4-FFF2-40B4-BE49-F238E27FC236}">
                <a16:creationId xmlns:a16="http://schemas.microsoft.com/office/drawing/2014/main" id="{03A16DED-7743-4251-995B-EDEA3286DD3F}"/>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3522929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8F28-43C9-4D13-894D-40E05E98EC11}"/>
              </a:ext>
            </a:extLst>
          </p:cNvPr>
          <p:cNvSpPr>
            <a:spLocks noGrp="1"/>
          </p:cNvSpPr>
          <p:nvPr>
            <p:ph type="title"/>
          </p:nvPr>
        </p:nvSpPr>
        <p:spPr/>
        <p:txBody>
          <a:bodyPr/>
          <a:lstStyle/>
          <a:p>
            <a:r>
              <a:rPr lang="en-US" dirty="0"/>
              <a:t>Worms</a:t>
            </a:r>
            <a:endParaRPr lang="en-SE" dirty="0"/>
          </a:p>
        </p:txBody>
      </p:sp>
      <p:sp>
        <p:nvSpPr>
          <p:cNvPr id="3" name="Content Placeholder 2">
            <a:extLst>
              <a:ext uri="{FF2B5EF4-FFF2-40B4-BE49-F238E27FC236}">
                <a16:creationId xmlns:a16="http://schemas.microsoft.com/office/drawing/2014/main" id="{6EB19502-7E42-4DE1-8C14-92ACC03B5F12}"/>
              </a:ext>
            </a:extLst>
          </p:cNvPr>
          <p:cNvSpPr>
            <a:spLocks noGrp="1"/>
          </p:cNvSpPr>
          <p:nvPr>
            <p:ph idx="1"/>
          </p:nvPr>
        </p:nvSpPr>
        <p:spPr/>
        <p:txBody>
          <a:bodyPr>
            <a:normAutofit fontScale="85000" lnSpcReduction="10000"/>
          </a:bodyPr>
          <a:lstStyle/>
          <a:p>
            <a:r>
              <a:rPr lang="en-US" dirty="0"/>
              <a:t>A program that actively seeks out more machines to infect, and each infected machine serves as an automated launching pad for attacks on other machines</a:t>
            </a:r>
          </a:p>
          <a:p>
            <a:pPr lvl="1"/>
            <a:r>
              <a:rPr lang="en-US" dirty="0"/>
              <a:t>Can use network connections to spread from system to system</a:t>
            </a:r>
          </a:p>
          <a:p>
            <a:pPr lvl="1"/>
            <a:r>
              <a:rPr lang="en-US" dirty="0"/>
              <a:t>Or spread through shared media (USB drives, CD, DVD…)</a:t>
            </a:r>
          </a:p>
          <a:p>
            <a:pPr lvl="1"/>
            <a:r>
              <a:rPr lang="en-US" dirty="0"/>
              <a:t>Or spread in macro or script code included in attachments and instant messenger file transfers</a:t>
            </a:r>
          </a:p>
          <a:p>
            <a:r>
              <a:rPr lang="en-US" dirty="0"/>
              <a:t>Upon activation, the worm may replicate and propagate again </a:t>
            </a:r>
          </a:p>
          <a:p>
            <a:endParaRPr lang="en-US" dirty="0"/>
          </a:p>
          <a:p>
            <a:endParaRPr lang="en-SE" dirty="0"/>
          </a:p>
        </p:txBody>
      </p:sp>
      <p:sp>
        <p:nvSpPr>
          <p:cNvPr id="4" name="Slide Number Placeholder 3">
            <a:extLst>
              <a:ext uri="{FF2B5EF4-FFF2-40B4-BE49-F238E27FC236}">
                <a16:creationId xmlns:a16="http://schemas.microsoft.com/office/drawing/2014/main" id="{67106A3D-187D-442B-951C-55EE0FED571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4239094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8D1F-1F06-4C05-A226-963B35DEE0C7}"/>
              </a:ext>
            </a:extLst>
          </p:cNvPr>
          <p:cNvSpPr>
            <a:spLocks noGrp="1"/>
          </p:cNvSpPr>
          <p:nvPr>
            <p:ph type="title"/>
          </p:nvPr>
        </p:nvSpPr>
        <p:spPr/>
        <p:txBody>
          <a:bodyPr/>
          <a:lstStyle/>
          <a:p>
            <a:r>
              <a:rPr lang="en-US" dirty="0"/>
              <a:t>Worm Propagation Model</a:t>
            </a:r>
            <a:endParaRPr lang="en-SE" dirty="0"/>
          </a:p>
        </p:txBody>
      </p:sp>
      <p:sp>
        <p:nvSpPr>
          <p:cNvPr id="3" name="Content Placeholder 2">
            <a:extLst>
              <a:ext uri="{FF2B5EF4-FFF2-40B4-BE49-F238E27FC236}">
                <a16:creationId xmlns:a16="http://schemas.microsoft.com/office/drawing/2014/main" id="{38B351EF-3EEB-488F-8F9E-1B841B236A47}"/>
              </a:ext>
            </a:extLst>
          </p:cNvPr>
          <p:cNvSpPr>
            <a:spLocks noGrp="1"/>
          </p:cNvSpPr>
          <p:nvPr>
            <p:ph idx="1"/>
          </p:nvPr>
        </p:nvSpPr>
        <p:spPr>
          <a:xfrm>
            <a:off x="179512" y="1196753"/>
            <a:ext cx="3600400" cy="5256584"/>
          </a:xfrm>
        </p:spPr>
        <p:txBody>
          <a:bodyPr/>
          <a:lstStyle/>
          <a:p>
            <a:r>
              <a:rPr lang="en-US" dirty="0"/>
              <a:t>Here is a classic epidemic model of worm (or virus) propagation</a:t>
            </a:r>
            <a:endParaRPr lang="en-SE" dirty="0"/>
          </a:p>
        </p:txBody>
      </p:sp>
      <p:sp>
        <p:nvSpPr>
          <p:cNvPr id="4" name="Slide Number Placeholder 3">
            <a:extLst>
              <a:ext uri="{FF2B5EF4-FFF2-40B4-BE49-F238E27FC236}">
                <a16:creationId xmlns:a16="http://schemas.microsoft.com/office/drawing/2014/main" id="{1B2BE74F-B68A-4CC8-BA5D-261AF31BB1B4}"/>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60BD27B7-1540-4AA9-904D-3518EE640594}"/>
              </a:ext>
            </a:extLst>
          </p:cNvPr>
          <p:cNvPicPr>
            <a:picLocks noChangeAspect="1"/>
          </p:cNvPicPr>
          <p:nvPr/>
        </p:nvPicPr>
        <p:blipFill>
          <a:blip r:embed="rId2"/>
          <a:stretch>
            <a:fillRect/>
          </a:stretch>
        </p:blipFill>
        <p:spPr>
          <a:xfrm>
            <a:off x="4067944" y="3135642"/>
            <a:ext cx="4449649" cy="3630827"/>
          </a:xfrm>
          <a:prstGeom prst="rect">
            <a:avLst/>
          </a:prstGeom>
        </p:spPr>
      </p:pic>
      <p:pic>
        <p:nvPicPr>
          <p:cNvPr id="6" name="Picture 5">
            <a:extLst>
              <a:ext uri="{FF2B5EF4-FFF2-40B4-BE49-F238E27FC236}">
                <a16:creationId xmlns:a16="http://schemas.microsoft.com/office/drawing/2014/main" id="{52197B5D-DA95-4CF4-8959-AFDD49F692FC}"/>
              </a:ext>
            </a:extLst>
          </p:cNvPr>
          <p:cNvPicPr>
            <a:picLocks noChangeAspect="1"/>
          </p:cNvPicPr>
          <p:nvPr/>
        </p:nvPicPr>
        <p:blipFill>
          <a:blip r:embed="rId3"/>
          <a:stretch>
            <a:fillRect/>
          </a:stretch>
        </p:blipFill>
        <p:spPr>
          <a:xfrm>
            <a:off x="3163372" y="1036457"/>
            <a:ext cx="5904428" cy="2029310"/>
          </a:xfrm>
          <a:prstGeom prst="rect">
            <a:avLst/>
          </a:prstGeom>
        </p:spPr>
      </p:pic>
    </p:spTree>
    <p:extLst>
      <p:ext uri="{BB962C8B-B14F-4D97-AF65-F5344CB8AC3E}">
        <p14:creationId xmlns:p14="http://schemas.microsoft.com/office/powerpoint/2010/main" val="2889362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wrap="square" numCol="1" anchorCtr="0" compatLnSpc="1">
            <a:prstTxWarp prst="textNoShape">
              <a:avLst/>
            </a:prstTxWarp>
          </a:bodyPr>
          <a:lstStyle/>
          <a:p>
            <a:pPr eaLnBrk="1" hangingPunct="1"/>
            <a:r>
              <a:rPr lang="en-US" altLang="en-US" dirty="0"/>
              <a:t>Worm Replication Mechanisms</a:t>
            </a:r>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C26B5D63-2835-4AE3-A85B-F474B2D7076E}"/>
              </a:ext>
            </a:extLst>
          </p:cNvPr>
          <p:cNvSpPr>
            <a:spLocks noGrp="1"/>
          </p:cNvSpPr>
          <p:nvPr>
            <p:ph idx="1"/>
          </p:nvPr>
        </p:nvSpPr>
        <p:spPr/>
        <p:txBody>
          <a:bodyPr>
            <a:normAutofit fontScale="70000" lnSpcReduction="20000"/>
          </a:bodyPr>
          <a:lstStyle/>
          <a:p>
            <a:pPr lvl="0"/>
            <a:r>
              <a:rPr lang="en-US" dirty="0">
                <a:latin typeface="+mj-lt"/>
              </a:rPr>
              <a:t>E-mail or instant messenger</a:t>
            </a:r>
          </a:p>
          <a:p>
            <a:pPr lvl="1"/>
            <a:r>
              <a:rPr lang="en-US" dirty="0">
                <a:latin typeface="+mj-lt"/>
              </a:rPr>
              <a:t>Sends itself as an attachment to email, or via an instant messenger (e.g., QQ)</a:t>
            </a:r>
          </a:p>
          <a:p>
            <a:r>
              <a:rPr lang="en-US" dirty="0">
                <a:latin typeface="+mj-lt"/>
              </a:rPr>
              <a:t>File sharing</a:t>
            </a:r>
          </a:p>
          <a:p>
            <a:pPr lvl="1"/>
            <a:r>
              <a:rPr lang="en-US" dirty="0">
                <a:latin typeface="+mj-lt"/>
              </a:rPr>
              <a:t>Creates a copy of itself on removable media (USB stick), then executes on the target system using the autorun mechanism or when a user opens it</a:t>
            </a:r>
          </a:p>
          <a:p>
            <a:pPr lvl="0"/>
            <a:r>
              <a:rPr lang="en-US" dirty="0">
                <a:latin typeface="+mj-lt"/>
              </a:rPr>
              <a:t>Remote execution</a:t>
            </a:r>
          </a:p>
          <a:p>
            <a:pPr lvl="1"/>
            <a:r>
              <a:rPr lang="en-US" dirty="0">
                <a:latin typeface="+mj-lt"/>
              </a:rPr>
              <a:t>Executes a copy of itself on another system</a:t>
            </a:r>
          </a:p>
          <a:p>
            <a:pPr lvl="0"/>
            <a:r>
              <a:rPr lang="en-US" dirty="0">
                <a:latin typeface="+mj-lt"/>
              </a:rPr>
              <a:t>Remote file access or transfer</a:t>
            </a:r>
          </a:p>
          <a:p>
            <a:pPr lvl="1"/>
            <a:r>
              <a:rPr lang="en-US" dirty="0">
                <a:latin typeface="+mj-lt"/>
              </a:rPr>
              <a:t>Uses remote file access or transfer service to copy itself from one system to the other</a:t>
            </a:r>
          </a:p>
          <a:p>
            <a:pPr lvl="0"/>
            <a:r>
              <a:rPr lang="en-US" dirty="0">
                <a:latin typeface="+mj-lt"/>
              </a:rPr>
              <a:t>Remote login</a:t>
            </a:r>
          </a:p>
          <a:p>
            <a:pPr lvl="1"/>
            <a:r>
              <a:rPr lang="en-US" dirty="0">
                <a:latin typeface="+mj-lt"/>
              </a:rPr>
              <a:t>Logs onto a remote system as a user and then uses commands to copy itself from one system to the other</a:t>
            </a:r>
          </a:p>
          <a:p>
            <a:pPr lvl="0" rtl="0"/>
            <a:endParaRPr lang="en-US"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9465-3624-4151-B0F1-C4256D03986F}"/>
              </a:ext>
            </a:extLst>
          </p:cNvPr>
          <p:cNvSpPr>
            <a:spLocks noGrp="1"/>
          </p:cNvSpPr>
          <p:nvPr>
            <p:ph type="title"/>
          </p:nvPr>
        </p:nvSpPr>
        <p:spPr/>
        <p:txBody>
          <a:bodyPr/>
          <a:lstStyle/>
          <a:p>
            <a:r>
              <a:rPr lang="en-US" dirty="0"/>
              <a:t>Target Discovery</a:t>
            </a:r>
            <a:endParaRPr lang="en-SE" dirty="0"/>
          </a:p>
        </p:txBody>
      </p:sp>
      <p:sp>
        <p:nvSpPr>
          <p:cNvPr id="3" name="Content Placeholder 2">
            <a:extLst>
              <a:ext uri="{FF2B5EF4-FFF2-40B4-BE49-F238E27FC236}">
                <a16:creationId xmlns:a16="http://schemas.microsoft.com/office/drawing/2014/main" id="{E4F596D7-F43D-4115-8DDF-A66DE85C2072}"/>
              </a:ext>
            </a:extLst>
          </p:cNvPr>
          <p:cNvSpPr>
            <a:spLocks noGrp="1"/>
          </p:cNvSpPr>
          <p:nvPr>
            <p:ph idx="1"/>
          </p:nvPr>
        </p:nvSpPr>
        <p:spPr/>
        <p:txBody>
          <a:bodyPr>
            <a:normAutofit fontScale="70000" lnSpcReduction="20000"/>
          </a:bodyPr>
          <a:lstStyle/>
          <a:p>
            <a:r>
              <a:rPr lang="en-US" b="1" dirty="0"/>
              <a:t>Scanning</a:t>
            </a:r>
            <a:r>
              <a:rPr lang="en-US" dirty="0"/>
              <a:t> is the first function in the propagation phase of a worm</a:t>
            </a:r>
          </a:p>
          <a:p>
            <a:pPr lvl="1"/>
            <a:r>
              <a:rPr lang="en-US" dirty="0"/>
              <a:t>Searches for other systems to infect</a:t>
            </a:r>
          </a:p>
          <a:p>
            <a:r>
              <a:rPr lang="en-US" dirty="0"/>
              <a:t>Scanning strategies:</a:t>
            </a:r>
          </a:p>
          <a:p>
            <a:pPr lvl="1"/>
            <a:r>
              <a:rPr lang="en-US" b="1" dirty="0"/>
              <a:t>Random</a:t>
            </a:r>
            <a:r>
              <a:rPr lang="en-US" dirty="0"/>
              <a:t>: Each compromised host probes random addresses in the IP address space using a different seed. This produces a high volume of Internet traffic which may be detected even before the actual attack is launched</a:t>
            </a:r>
          </a:p>
          <a:p>
            <a:pPr lvl="1"/>
            <a:r>
              <a:rPr lang="en-US" b="1" dirty="0"/>
              <a:t>Hit-list</a:t>
            </a:r>
            <a:r>
              <a:rPr lang="en-US" dirty="0"/>
              <a:t>: Compile and infect a list of potential vulnerable machines. Each infected machine is provided with a portion of the list to scan. This results in a very short scanning period which may help evade detection</a:t>
            </a:r>
          </a:p>
          <a:p>
            <a:pPr lvl="1"/>
            <a:r>
              <a:rPr lang="en-US" b="1" dirty="0"/>
              <a:t>Topological</a:t>
            </a:r>
            <a:r>
              <a:rPr lang="en-US" dirty="0"/>
              <a:t>: Use information in an infected victim machine to find more hosts to scan</a:t>
            </a:r>
          </a:p>
          <a:p>
            <a:pPr lvl="1"/>
            <a:r>
              <a:rPr lang="en-US" b="1" dirty="0"/>
              <a:t>Local subnet</a:t>
            </a:r>
            <a:r>
              <a:rPr lang="en-US" dirty="0"/>
              <a:t>: If a host can be infected behind a firewall, that host then looks for targets in its own local network using the subnet address structure, bypassing firewall protection</a:t>
            </a:r>
          </a:p>
          <a:p>
            <a:endParaRPr lang="en-SE" dirty="0"/>
          </a:p>
        </p:txBody>
      </p:sp>
      <p:sp>
        <p:nvSpPr>
          <p:cNvPr id="4" name="Slide Number Placeholder 3">
            <a:extLst>
              <a:ext uri="{FF2B5EF4-FFF2-40B4-BE49-F238E27FC236}">
                <a16:creationId xmlns:a16="http://schemas.microsoft.com/office/drawing/2014/main" id="{51BDF002-DB15-4A91-A704-037B7E1B818F}"/>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2663818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B8A6-CD0E-4E05-B6AE-D602CD72E46D}"/>
              </a:ext>
            </a:extLst>
          </p:cNvPr>
          <p:cNvSpPr>
            <a:spLocks noGrp="1"/>
          </p:cNvSpPr>
          <p:nvPr>
            <p:ph type="title"/>
          </p:nvPr>
        </p:nvSpPr>
        <p:spPr/>
        <p:txBody>
          <a:bodyPr/>
          <a:lstStyle/>
          <a:p>
            <a:r>
              <a:rPr lang="en-US" dirty="0"/>
              <a:t>Morris Worm</a:t>
            </a:r>
            <a:endParaRPr lang="en-SE" dirty="0"/>
          </a:p>
        </p:txBody>
      </p:sp>
      <p:sp>
        <p:nvSpPr>
          <p:cNvPr id="3" name="Content Placeholder 2">
            <a:extLst>
              <a:ext uri="{FF2B5EF4-FFF2-40B4-BE49-F238E27FC236}">
                <a16:creationId xmlns:a16="http://schemas.microsoft.com/office/drawing/2014/main" id="{D42F8783-4F63-4DE1-A4E3-3B2DF477F639}"/>
              </a:ext>
            </a:extLst>
          </p:cNvPr>
          <p:cNvSpPr>
            <a:spLocks noGrp="1"/>
          </p:cNvSpPr>
          <p:nvPr>
            <p:ph idx="1"/>
          </p:nvPr>
        </p:nvSpPr>
        <p:spPr/>
        <p:txBody>
          <a:bodyPr>
            <a:normAutofit fontScale="85000" lnSpcReduction="20000"/>
          </a:bodyPr>
          <a:lstStyle/>
          <a:p>
            <a:pPr eaLnBrk="1" hangingPunct="1">
              <a:lnSpc>
                <a:spcPct val="110000"/>
              </a:lnSpc>
              <a:spcBef>
                <a:spcPts val="72"/>
              </a:spcBef>
              <a:spcAft>
                <a:spcPts val="600"/>
              </a:spcAft>
              <a:buClr>
                <a:schemeClr val="accent1"/>
              </a:buClr>
            </a:pPr>
            <a:r>
              <a:rPr lang="en-US" dirty="0">
                <a:latin typeface="Arial" charset="0"/>
                <a:ea typeface="ＭＳ Ｐゴシック" pitchFamily="-65" charset="-128"/>
              </a:rPr>
              <a:t>Earliest significant worm infection developed by Robert </a:t>
            </a:r>
            <a:r>
              <a:rPr lang="en-US" dirty="0">
                <a:ea typeface="ＭＳ Ｐゴシック" pitchFamily="-65" charset="-128"/>
              </a:rPr>
              <a:t>Morris in 1988.</a:t>
            </a:r>
          </a:p>
          <a:p>
            <a:pPr eaLnBrk="1" hangingPunct="1"/>
            <a:r>
              <a:rPr lang="en-US" dirty="0">
                <a:latin typeface="Arial" charset="0"/>
                <a:ea typeface="ＭＳ Ｐゴシック" pitchFamily="-65" charset="-128"/>
              </a:rPr>
              <a:t>The worm achieved communication with the UNIX command interpreter. It then sent this interpreter a short bootstrap program, issued a command to execute that program, and then logged off.</a:t>
            </a:r>
          </a:p>
          <a:p>
            <a:pPr eaLnBrk="1" hangingPunct="1"/>
            <a:r>
              <a:rPr lang="en-US" dirty="0">
                <a:latin typeface="Arial" charset="0"/>
                <a:ea typeface="ＭＳ Ｐゴシック" pitchFamily="-65" charset="-128"/>
              </a:rPr>
              <a:t>The bootstrap program then called back the parent program and downloaded the remainder of the worm. The new worm was then executed.</a:t>
            </a:r>
          </a:p>
          <a:p>
            <a:pPr eaLnBrk="1" hangingPunct="1"/>
            <a:r>
              <a:rPr lang="en-US" dirty="0">
                <a:latin typeface="Arial" charset="0"/>
                <a:ea typeface="ＭＳ Ｐゴシック" pitchFamily="-65" charset="-128"/>
              </a:rPr>
              <a:t>(Robert Morris now a professor at MIT)</a:t>
            </a:r>
          </a:p>
        </p:txBody>
      </p:sp>
      <p:sp>
        <p:nvSpPr>
          <p:cNvPr id="4" name="Slide Number Placeholder 3">
            <a:extLst>
              <a:ext uri="{FF2B5EF4-FFF2-40B4-BE49-F238E27FC236}">
                <a16:creationId xmlns:a16="http://schemas.microsoft.com/office/drawing/2014/main" id="{D0B824CC-B3DB-4F27-9E5F-0A827C627F22}"/>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1823321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State-of-the-Art Worm Technology</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b="1" dirty="0">
                <a:latin typeface="Arial" charset="0"/>
                <a:ea typeface="ＭＳ Ｐゴシック" pitchFamily="-65" charset="-128"/>
              </a:rPr>
              <a:t>Multiplatform: </a:t>
            </a:r>
            <a:r>
              <a:rPr lang="en-US" altLang="zh-CN" dirty="0">
                <a:latin typeface="Arial" charset="0"/>
                <a:ea typeface="ＭＳ Ｐゴシック" pitchFamily="-65" charset="-128"/>
              </a:rPr>
              <a:t>attack a variety of platforms, including Windows, Linux, MacOS; or exploit macro supported in popular document types.</a:t>
            </a:r>
          </a:p>
          <a:p>
            <a:r>
              <a:rPr lang="en-US" altLang="zh-CN" b="1" dirty="0">
                <a:latin typeface="Arial" charset="0"/>
                <a:ea typeface="ＭＳ Ｐゴシック" pitchFamily="-65" charset="-128"/>
              </a:rPr>
              <a:t>Multi-exploit: </a:t>
            </a:r>
            <a:r>
              <a:rPr lang="en-US" altLang="zh-CN" dirty="0">
                <a:latin typeface="Arial" charset="0"/>
                <a:ea typeface="ＭＳ Ｐゴシック" pitchFamily="-65" charset="-128"/>
              </a:rPr>
              <a:t>penetrate systems in a variety of ways, using exploits against Web servers, browsers, e-mail, file sharing, and other network-based applications; or via shared media (USB sticks).</a:t>
            </a:r>
          </a:p>
          <a:p>
            <a:r>
              <a:rPr lang="en-US" altLang="zh-CN" b="1" dirty="0">
                <a:latin typeface="Arial" charset="0"/>
                <a:ea typeface="ＭＳ Ｐゴシック" pitchFamily="-65" charset="-128"/>
              </a:rPr>
              <a:t>Fast spreading: </a:t>
            </a:r>
            <a:r>
              <a:rPr lang="en-US" altLang="zh-CN" dirty="0">
                <a:latin typeface="Arial" charset="0"/>
                <a:ea typeface="ＭＳ Ｐゴシック" pitchFamily="-65" charset="-128"/>
              </a:rPr>
              <a:t>optimize the rate of spread of a worm to locate as many vulnerable machines as possible in a short time period.</a:t>
            </a:r>
          </a:p>
          <a:p>
            <a:r>
              <a:rPr lang="en-US" altLang="zh-CN" b="1" dirty="0">
                <a:latin typeface="Arial" charset="0"/>
                <a:ea typeface="ＭＳ Ｐゴシック" pitchFamily="-65" charset="-128"/>
              </a:rPr>
              <a:t>Polymorphic: </a:t>
            </a:r>
            <a:r>
              <a:rPr lang="en-US" altLang="zh-CN" dirty="0">
                <a:latin typeface="Arial" charset="0"/>
                <a:ea typeface="ＭＳ Ｐゴシック" pitchFamily="-65" charset="-128"/>
              </a:rPr>
              <a:t>Each copy of the worm has new code generated on-the-fly using functionally-equivalent instructions and encryption techniques.</a:t>
            </a:r>
          </a:p>
          <a:p>
            <a:r>
              <a:rPr lang="en-US" altLang="zh-CN" b="1" dirty="0">
                <a:latin typeface="Arial" charset="0"/>
                <a:ea typeface="ＭＳ Ｐゴシック" pitchFamily="-65" charset="-128"/>
              </a:rPr>
              <a:t>Metamorphic: </a:t>
            </a:r>
            <a:r>
              <a:rPr lang="en-US" altLang="zh-CN" dirty="0">
                <a:latin typeface="Arial" charset="0"/>
                <a:ea typeface="ＭＳ Ｐゴシック" pitchFamily="-65" charset="-128"/>
              </a:rPr>
              <a:t>In addition to changing their appearance, change their behavior at different iterations.</a:t>
            </a:r>
          </a:p>
          <a:p>
            <a:r>
              <a:rPr lang="en-US" altLang="zh-CN" b="1" dirty="0">
                <a:latin typeface="Arial" charset="0"/>
                <a:ea typeface="ＭＳ Ｐゴシック" pitchFamily="-65" charset="-128"/>
              </a:rPr>
              <a:t>Transport vehicles: </a:t>
            </a:r>
            <a:r>
              <a:rPr lang="en-US" altLang="zh-CN" dirty="0">
                <a:latin typeface="Arial" charset="0"/>
                <a:ea typeface="ＭＳ Ｐゴシック" pitchFamily="-65" charset="-128"/>
              </a:rPr>
              <a:t>spread a wide variety of malicious payloads, such as distributed denial-of-service bots, rootkits, and spyware.</a:t>
            </a:r>
          </a:p>
          <a:p>
            <a:r>
              <a:rPr lang="en-US" altLang="zh-CN" b="1" dirty="0">
                <a:latin typeface="Arial" charset="0"/>
                <a:ea typeface="ＭＳ Ｐゴシック" pitchFamily="-65" charset="-128"/>
              </a:rPr>
              <a:t>Zero-day exploit</a:t>
            </a:r>
            <a:r>
              <a:rPr lang="en-US" altLang="zh-CN" dirty="0">
                <a:latin typeface="Arial" charset="0"/>
                <a:ea typeface="ＭＳ Ｐゴシック" pitchFamily="-65" charset="-128"/>
              </a:rPr>
              <a:t>: an unknown vulnerability is exploited that is only discovered when the worm is launched.</a:t>
            </a:r>
            <a:endParaRPr lang="en-US" altLang="zh-CN" dirty="0">
              <a:latin typeface="Times New Roman" pitchFamily="-65" charset="0"/>
              <a:ea typeface="ＭＳ Ｐゴシック" pitchFamily="-65" charset="-128"/>
            </a:endParaRPr>
          </a:p>
          <a:p>
            <a:endParaRPr lang="en-US" altLang="zh-CN" dirty="0">
              <a:latin typeface="Arial" charset="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spTree>
    <p:extLst>
      <p:ext uri="{BB962C8B-B14F-4D97-AF65-F5344CB8AC3E}">
        <p14:creationId xmlns:p14="http://schemas.microsoft.com/office/powerpoint/2010/main" val="120669021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9E72-F95E-42D6-ABE4-8A5C011C0528}"/>
              </a:ext>
            </a:extLst>
          </p:cNvPr>
          <p:cNvSpPr>
            <a:spLocks noGrp="1"/>
          </p:cNvSpPr>
          <p:nvPr>
            <p:ph type="title"/>
          </p:nvPr>
        </p:nvSpPr>
        <p:spPr/>
        <p:txBody>
          <a:bodyPr/>
          <a:lstStyle/>
          <a:p>
            <a:r>
              <a:rPr lang="en-US" dirty="0"/>
              <a:t>Malware Definition</a:t>
            </a:r>
            <a:endParaRPr lang="en-SE" dirty="0"/>
          </a:p>
        </p:txBody>
      </p:sp>
      <p:sp>
        <p:nvSpPr>
          <p:cNvPr id="3" name="Content Placeholder 2">
            <a:extLst>
              <a:ext uri="{FF2B5EF4-FFF2-40B4-BE49-F238E27FC236}">
                <a16:creationId xmlns:a16="http://schemas.microsoft.com/office/drawing/2014/main" id="{19A5237C-16FC-4737-A7BB-266EE0145462}"/>
              </a:ext>
            </a:extLst>
          </p:cNvPr>
          <p:cNvSpPr>
            <a:spLocks noGrp="1"/>
          </p:cNvSpPr>
          <p:nvPr>
            <p:ph idx="1"/>
          </p:nvPr>
        </p:nvSpPr>
        <p:spPr/>
        <p:txBody>
          <a:bodyPr/>
          <a:lstStyle/>
          <a:p>
            <a:r>
              <a:rPr lang="en-US" dirty="0"/>
              <a:t>A program that is inserted into a system, usually covertly, with the intent of compromising the confidentiality, integrity, or availability of the victim’s data, applications, or operating system or otherwise annoying or disrupting               the victim.</a:t>
            </a:r>
            <a:endParaRPr lang="en-SE" dirty="0"/>
          </a:p>
        </p:txBody>
      </p:sp>
      <p:sp>
        <p:nvSpPr>
          <p:cNvPr id="4" name="Slide Number Placeholder 3">
            <a:extLst>
              <a:ext uri="{FF2B5EF4-FFF2-40B4-BE49-F238E27FC236}">
                <a16:creationId xmlns:a16="http://schemas.microsoft.com/office/drawing/2014/main" id="{5AEE1526-0960-4385-AB17-B8B3F0A79B84}"/>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1866071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1C3-6144-48F0-AE7D-42D165692919}"/>
              </a:ext>
            </a:extLst>
          </p:cNvPr>
          <p:cNvSpPr>
            <a:spLocks noGrp="1"/>
          </p:cNvSpPr>
          <p:nvPr>
            <p:ph type="title"/>
          </p:nvPr>
        </p:nvSpPr>
        <p:spPr/>
        <p:txBody>
          <a:bodyPr/>
          <a:lstStyle/>
          <a:p>
            <a:r>
              <a:rPr lang="en-US" dirty="0"/>
              <a:t>Mobile Code</a:t>
            </a:r>
            <a:endParaRPr lang="en-SE" dirty="0"/>
          </a:p>
        </p:txBody>
      </p:sp>
      <p:sp>
        <p:nvSpPr>
          <p:cNvPr id="3" name="Content Placeholder 2">
            <a:extLst>
              <a:ext uri="{FF2B5EF4-FFF2-40B4-BE49-F238E27FC236}">
                <a16:creationId xmlns:a16="http://schemas.microsoft.com/office/drawing/2014/main" id="{DE092C7C-8383-4CB3-8784-1C3ECF3C77E5}"/>
              </a:ext>
            </a:extLst>
          </p:cNvPr>
          <p:cNvSpPr>
            <a:spLocks noGrp="1"/>
          </p:cNvSpPr>
          <p:nvPr>
            <p:ph idx="1"/>
          </p:nvPr>
        </p:nvSpPr>
        <p:spPr/>
        <p:txBody>
          <a:bodyPr/>
          <a:lstStyle/>
          <a:p>
            <a:r>
              <a:rPr lang="en-US" dirty="0"/>
              <a:t>Programs that can be shipped unchanged to a variety of platforms</a:t>
            </a:r>
          </a:p>
          <a:p>
            <a:pPr lvl="1"/>
            <a:r>
              <a:rPr lang="en-US" dirty="0"/>
              <a:t>e.g., Java applets, ActiveX, and JavaScript</a:t>
            </a:r>
          </a:p>
          <a:p>
            <a:r>
              <a:rPr lang="en-US" dirty="0"/>
              <a:t>Transmitted from a remote system to a local system and then executed on the local system</a:t>
            </a:r>
          </a:p>
          <a:p>
            <a:r>
              <a:rPr lang="en-US" dirty="0"/>
              <a:t>Often acts as an enabling mechanism for a virus, worm, or Trojan horse</a:t>
            </a:r>
          </a:p>
          <a:p>
            <a:endParaRPr lang="en-SE" dirty="0"/>
          </a:p>
        </p:txBody>
      </p:sp>
      <p:sp>
        <p:nvSpPr>
          <p:cNvPr id="4" name="Slide Number Placeholder 3">
            <a:extLst>
              <a:ext uri="{FF2B5EF4-FFF2-40B4-BE49-F238E27FC236}">
                <a16:creationId xmlns:a16="http://schemas.microsoft.com/office/drawing/2014/main" id="{71480056-63C7-409B-BD07-08B09DAD5C85}"/>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4195815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dirty="0"/>
              <a:t>Drive-By-Downloads (</a:t>
            </a:r>
            <a:r>
              <a:rPr lang="en-US" altLang="en-US" dirty="0" err="1"/>
              <a:t>DbD</a:t>
            </a:r>
            <a:r>
              <a:rPr lang="en-US" altLang="en-US" dirty="0"/>
              <a:t>)</a:t>
            </a:r>
          </a:p>
        </p:txBody>
      </p:sp>
      <p:sp>
        <p:nvSpPr>
          <p:cNvPr id="3" name="Content Placeholder 2"/>
          <p:cNvSpPr>
            <a:spLocks noGrp="1"/>
          </p:cNvSpPr>
          <p:nvPr>
            <p:ph idx="1"/>
          </p:nvPr>
        </p:nvSpPr>
        <p:spPr/>
        <p:txBody>
          <a:bodyPr wrap="square" numCol="1" anchor="t" anchorCtr="0" compatLnSpc="1">
            <a:prstTxWarp prst="textNoShape">
              <a:avLst/>
            </a:prstTxWarp>
          </a:bodyPr>
          <a:lstStyle/>
          <a:p>
            <a:pPr eaLnBrk="1" hangingPunct="1"/>
            <a:r>
              <a:rPr lang="en-US" dirty="0">
                <a:ea typeface="ＭＳ Ｐゴシック" pitchFamily="-65" charset="-128"/>
              </a:rPr>
              <a:t>Exploits browser vulnerabilities to download and install malware on the system when the user views a web page controlled by the attacker</a:t>
            </a:r>
          </a:p>
          <a:p>
            <a:pPr lvl="1"/>
            <a:r>
              <a:rPr lang="en-US" dirty="0"/>
              <a:t>aimed at anyone who visits a compromised site</a:t>
            </a:r>
            <a:endParaRPr lang="en-US" dirty="0">
              <a:ea typeface="ＭＳ Ｐゴシック" pitchFamily="-65" charset="-128"/>
            </a:endParaRPr>
          </a:p>
          <a:p>
            <a:pPr lvl="1"/>
            <a:r>
              <a:rPr lang="en-US" dirty="0">
                <a:ea typeface="ＭＳ Ｐゴシック" pitchFamily="-65" charset="-128"/>
              </a:rPr>
              <a:t>does not actively propagate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Watering-Hole Attacks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latin typeface="Arial" pitchFamily="-110" charset="0"/>
                <a:ea typeface="ＭＳ Ｐゴシック" pitchFamily="-110" charset="-128"/>
                <a:cs typeface="ＭＳ Ｐゴシック" pitchFamily="-110" charset="-128"/>
              </a:rPr>
              <a:t>A variant of </a:t>
            </a:r>
            <a:r>
              <a:rPr lang="en-US" altLang="zh-CN" dirty="0" err="1">
                <a:latin typeface="Arial" pitchFamily="-110" charset="0"/>
                <a:ea typeface="ＭＳ Ｐゴシック" pitchFamily="-110" charset="-128"/>
                <a:cs typeface="ＭＳ Ｐゴシック" pitchFamily="-110" charset="-128"/>
              </a:rPr>
              <a:t>DbD</a:t>
            </a:r>
            <a:r>
              <a:rPr lang="en-US" altLang="zh-CN" dirty="0">
                <a:latin typeface="Arial" pitchFamily="-110" charset="0"/>
                <a:ea typeface="ＭＳ Ｐゴシック" pitchFamily="-110" charset="-128"/>
                <a:cs typeface="ＭＳ Ｐゴシック" pitchFamily="-110" charset="-128"/>
              </a:rPr>
              <a:t> attack that is more targeted</a:t>
            </a:r>
          </a:p>
          <a:p>
            <a:r>
              <a:rPr lang="en-US" altLang="zh-CN" dirty="0">
                <a:solidFill>
                  <a:schemeClr val="tx1"/>
                </a:solidFill>
                <a:latin typeface="Arial" pitchFamily="-110" charset="0"/>
                <a:ea typeface="ＭＳ Ｐゴシック" pitchFamily="-110" charset="-128"/>
                <a:cs typeface="ＭＳ Ｐゴシック" pitchFamily="-110" charset="-128"/>
              </a:rPr>
              <a:t>The attacker researches their intended victims to identify websites they are likely to visit, and then scans these sites to identify those with vulnerabilities that allow their compromise with a drive-by-download attack. Then wait for one of their intended victims to visit one of the compromised sites</a:t>
            </a:r>
          </a:p>
          <a:p>
            <a:r>
              <a:rPr lang="en-US" altLang="zh-CN" dirty="0">
                <a:solidFill>
                  <a:schemeClr val="tx1"/>
                </a:solidFill>
                <a:latin typeface="Arial" pitchFamily="-110" charset="0"/>
                <a:ea typeface="ＭＳ Ｐゴシック" pitchFamily="-110" charset="-128"/>
                <a:cs typeface="ＭＳ Ｐゴシック" pitchFamily="-110" charset="-128"/>
              </a:rPr>
              <a:t>Their attack code may only infect systems belonging to the target organization, not for other visitors to the site. This helps </a:t>
            </a:r>
            <a:r>
              <a:rPr lang="en-US" altLang="zh-CN" dirty="0">
                <a:latin typeface="Arial" pitchFamily="-110" charset="0"/>
                <a:ea typeface="ＭＳ Ｐゴシック" pitchFamily="-110" charset="-128"/>
                <a:cs typeface="ＭＳ Ｐゴシック" pitchFamily="-110" charset="-128"/>
              </a:rPr>
              <a:t>evade detection</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Tree>
    <p:extLst>
      <p:ext uri="{BB962C8B-B14F-4D97-AF65-F5344CB8AC3E}">
        <p14:creationId xmlns:p14="http://schemas.microsoft.com/office/powerpoint/2010/main" val="1327319514"/>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17FE-BB06-424F-8CC3-59AB8A4CBF0C}"/>
              </a:ext>
            </a:extLst>
          </p:cNvPr>
          <p:cNvSpPr>
            <a:spLocks noGrp="1"/>
          </p:cNvSpPr>
          <p:nvPr>
            <p:ph type="title"/>
          </p:nvPr>
        </p:nvSpPr>
        <p:spPr/>
        <p:txBody>
          <a:bodyPr/>
          <a:lstStyle/>
          <a:p>
            <a:r>
              <a:rPr lang="en-US" altLang="zh-CN" dirty="0" err="1">
                <a:latin typeface="Arial" pitchFamily="-110" charset="0"/>
                <a:ea typeface="ＭＳ Ｐゴシック" pitchFamily="-110" charset="-128"/>
                <a:cs typeface="ＭＳ Ｐゴシック" pitchFamily="-110" charset="-128"/>
              </a:rPr>
              <a:t>Malvertising</a:t>
            </a:r>
            <a:endParaRPr lang="en-SE" dirty="0"/>
          </a:p>
        </p:txBody>
      </p:sp>
      <p:sp>
        <p:nvSpPr>
          <p:cNvPr id="3" name="Content Placeholder 2">
            <a:extLst>
              <a:ext uri="{FF2B5EF4-FFF2-40B4-BE49-F238E27FC236}">
                <a16:creationId xmlns:a16="http://schemas.microsoft.com/office/drawing/2014/main" id="{3496AA1C-7B68-4B95-A6EB-18421B8C8A10}"/>
              </a:ext>
            </a:extLst>
          </p:cNvPr>
          <p:cNvSpPr>
            <a:spLocks noGrp="1"/>
          </p:cNvSpPr>
          <p:nvPr>
            <p:ph idx="1"/>
          </p:nvPr>
        </p:nvSpPr>
        <p:spPr/>
        <p:txBody>
          <a:bodyPr>
            <a:normAutofit fontScale="77500" lnSpcReduction="20000"/>
          </a:bodyPr>
          <a:lstStyle/>
          <a:p>
            <a:r>
              <a:rPr lang="en-US" altLang="zh-CN" dirty="0">
                <a:latin typeface="Arial" pitchFamily="-110" charset="0"/>
                <a:ea typeface="ＭＳ Ｐゴシック" pitchFamily="-110" charset="-128"/>
                <a:cs typeface="ＭＳ Ｐゴシック" pitchFamily="-110" charset="-128"/>
              </a:rPr>
              <a:t>Places malware on websites without actually compromising them</a:t>
            </a:r>
          </a:p>
          <a:p>
            <a:r>
              <a:rPr lang="en-US" altLang="zh-CN" dirty="0">
                <a:latin typeface="Arial" pitchFamily="-110" charset="0"/>
                <a:ea typeface="ＭＳ Ｐゴシック" pitchFamily="-110" charset="-128"/>
                <a:cs typeface="ＭＳ Ｐゴシック" pitchFamily="-110" charset="-128"/>
              </a:rPr>
              <a:t>The attacker pays for advertisements that to be placed on their intended target websites and incorporate malware in them</a:t>
            </a:r>
          </a:p>
          <a:p>
            <a:r>
              <a:rPr lang="en-US" altLang="zh-CN" dirty="0">
                <a:latin typeface="Arial" pitchFamily="-110" charset="0"/>
                <a:ea typeface="ＭＳ Ｐゴシック" pitchFamily="-110" charset="-128"/>
                <a:cs typeface="ＭＳ Ｐゴシック" pitchFamily="-110" charset="-128"/>
              </a:rPr>
              <a:t>Using these malicious ads, attackers can infect visitors to sites displaying them</a:t>
            </a:r>
          </a:p>
          <a:p>
            <a:r>
              <a:rPr lang="en-US" altLang="zh-CN" dirty="0">
                <a:latin typeface="Arial" pitchFamily="-110" charset="0"/>
                <a:ea typeface="ＭＳ Ｐゴシック" pitchFamily="-110" charset="-128"/>
                <a:cs typeface="ＭＳ Ｐゴシック" pitchFamily="-110" charset="-128"/>
              </a:rPr>
              <a:t>The malware code may be dynamically generated to either reduce the chance of detection or to only infect specific systems</a:t>
            </a:r>
          </a:p>
          <a:p>
            <a:r>
              <a:rPr lang="en-US" altLang="zh-CN" dirty="0">
                <a:latin typeface="Arial" pitchFamily="-110" charset="0"/>
                <a:ea typeface="ＭＳ Ｐゴシック" pitchFamily="-110" charset="-128"/>
                <a:cs typeface="ＭＳ Ｐゴシック" pitchFamily="-110" charset="-128"/>
              </a:rPr>
              <a:t>Attackers can place these ads for as little as a few hours, when they expect their intended victims could be browsing the targeted websites, greatly reducing their visibility</a:t>
            </a:r>
          </a:p>
          <a:p>
            <a:endParaRPr lang="en-US" altLang="zh-CN" dirty="0">
              <a:latin typeface="Arial" pitchFamily="-110" charset="0"/>
              <a:ea typeface="ＭＳ Ｐゴシック" pitchFamily="-110" charset="-128"/>
              <a:cs typeface="ＭＳ Ｐゴシック" pitchFamily="-110" charset="-128"/>
            </a:endParaRPr>
          </a:p>
          <a:p>
            <a:endParaRPr lang="zh-CN" altLang="en-US" dirty="0"/>
          </a:p>
          <a:p>
            <a:endParaRPr lang="en-SE" dirty="0"/>
          </a:p>
        </p:txBody>
      </p:sp>
      <p:sp>
        <p:nvSpPr>
          <p:cNvPr id="4" name="Slide Number Placeholder 3">
            <a:extLst>
              <a:ext uri="{FF2B5EF4-FFF2-40B4-BE49-F238E27FC236}">
                <a16:creationId xmlns:a16="http://schemas.microsoft.com/office/drawing/2014/main" id="{931E488C-8943-486B-86F6-CF2725CE2CD1}"/>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1546958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C348-4BE8-44FE-AC81-3F702C60B921}"/>
              </a:ext>
            </a:extLst>
          </p:cNvPr>
          <p:cNvSpPr>
            <a:spLocks noGrp="1"/>
          </p:cNvSpPr>
          <p:nvPr>
            <p:ph type="title"/>
          </p:nvPr>
        </p:nvSpPr>
        <p:spPr/>
        <p:txBody>
          <a:bodyPr/>
          <a:lstStyle/>
          <a:p>
            <a:r>
              <a:rPr lang="en-US" dirty="0"/>
              <a:t>Clickjacking</a:t>
            </a:r>
            <a:endParaRPr lang="en-SE" dirty="0"/>
          </a:p>
        </p:txBody>
      </p:sp>
      <p:sp>
        <p:nvSpPr>
          <p:cNvPr id="3" name="Content Placeholder 2">
            <a:extLst>
              <a:ext uri="{FF2B5EF4-FFF2-40B4-BE49-F238E27FC236}">
                <a16:creationId xmlns:a16="http://schemas.microsoft.com/office/drawing/2014/main" id="{302F8EB9-2835-464D-8039-F79B02EF4359}"/>
              </a:ext>
            </a:extLst>
          </p:cNvPr>
          <p:cNvSpPr>
            <a:spLocks noGrp="1"/>
          </p:cNvSpPr>
          <p:nvPr>
            <p:ph idx="1"/>
          </p:nvPr>
        </p:nvSpPr>
        <p:spPr/>
        <p:txBody>
          <a:bodyPr>
            <a:normAutofit fontScale="77500" lnSpcReduction="20000"/>
          </a:bodyPr>
          <a:lstStyle/>
          <a:p>
            <a:r>
              <a:rPr lang="en-US" dirty="0"/>
              <a:t>Also known as a User-Interface (UI) redress attack, used to collect an infected user’s clicks or keystrokes</a:t>
            </a:r>
          </a:p>
          <a:p>
            <a:pPr lvl="1"/>
            <a:r>
              <a:rPr lang="en-US" dirty="0"/>
              <a:t>The attacker can force the user to do a variety of things from adjusting the user’s computer settings to unwittingly sending the user to websites that might have malicious code</a:t>
            </a:r>
          </a:p>
          <a:p>
            <a:pPr lvl="1"/>
            <a:r>
              <a:rPr lang="en-US" dirty="0"/>
              <a:t>By taking advantage of Adobe Flash or JavaScript an attacker could place a button under or over a legitimate button making it difficult for users to detect</a:t>
            </a:r>
          </a:p>
          <a:p>
            <a:pPr lvl="1"/>
            <a:r>
              <a:rPr lang="en-US" kern="1200" dirty="0">
                <a:latin typeface="Arial" pitchFamily="-110" charset="0"/>
                <a:ea typeface="ＭＳ Ｐゴシック" pitchFamily="-110" charset="-128"/>
                <a:cs typeface="ＭＳ Ｐゴシック" pitchFamily="-110" charset="-128"/>
              </a:rPr>
              <a:t>A user can be led to believe that he/she is typing in the password to their email or bank account, but are instead typing into an invisible frame controlled by the attacker.</a:t>
            </a:r>
          </a:p>
          <a:p>
            <a:endParaRPr lang="en-US" dirty="0"/>
          </a:p>
          <a:p>
            <a:endParaRPr lang="en-SE" dirty="0"/>
          </a:p>
        </p:txBody>
      </p:sp>
      <p:sp>
        <p:nvSpPr>
          <p:cNvPr id="4" name="Slide Number Placeholder 3">
            <a:extLst>
              <a:ext uri="{FF2B5EF4-FFF2-40B4-BE49-F238E27FC236}">
                <a16:creationId xmlns:a16="http://schemas.microsoft.com/office/drawing/2014/main" id="{8A8C7A13-C81F-4BF9-B37A-015D3BB607F5}"/>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spTree>
    <p:extLst>
      <p:ext uri="{BB962C8B-B14F-4D97-AF65-F5344CB8AC3E}">
        <p14:creationId xmlns:p14="http://schemas.microsoft.com/office/powerpoint/2010/main" val="4138339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Spam</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90000"/>
              </a:lnSpc>
            </a:pPr>
            <a:r>
              <a:rPr lang="en-US" altLang="zh-CN" dirty="0">
                <a:latin typeface="Arial" charset="0"/>
                <a:ea typeface="ＭＳ Ｐゴシック" pitchFamily="-65" charset="-128"/>
              </a:rPr>
              <a:t>Spam is a significant carrier of malware. </a:t>
            </a:r>
          </a:p>
          <a:p>
            <a:pPr lvl="1">
              <a:lnSpc>
                <a:spcPct val="90000"/>
              </a:lnSpc>
            </a:pPr>
            <a:r>
              <a:rPr lang="en-US" altLang="zh-CN" dirty="0">
                <a:latin typeface="Arial" charset="0"/>
                <a:ea typeface="ＭＳ Ｐゴシック" pitchFamily="-65" charset="-128"/>
              </a:rPr>
              <a:t>The e-mail may have an attached document, which, if opened, may exploit a software vulnerability to install malware on the user’s system. </a:t>
            </a:r>
          </a:p>
          <a:p>
            <a:pPr lvl="1">
              <a:lnSpc>
                <a:spcPct val="90000"/>
              </a:lnSpc>
            </a:pPr>
            <a:r>
              <a:rPr lang="en-US" altLang="zh-CN" dirty="0">
                <a:latin typeface="Arial" charset="0"/>
                <a:ea typeface="ＭＳ Ｐゴシック" pitchFamily="-65" charset="-128"/>
              </a:rPr>
              <a:t>Or, it may have an attached trojan horse program</a:t>
            </a:r>
          </a:p>
          <a:p>
            <a:pPr>
              <a:lnSpc>
                <a:spcPct val="90000"/>
              </a:lnSpc>
            </a:pPr>
            <a:r>
              <a:rPr lang="en-US" altLang="zh-CN" dirty="0">
                <a:latin typeface="Arial" charset="0"/>
                <a:ea typeface="ＭＳ Ｐゴシック" pitchFamily="-65" charset="-128"/>
              </a:rPr>
              <a:t>It may be used in a phishing attack</a:t>
            </a:r>
          </a:p>
          <a:p>
            <a:pPr lvl="1">
              <a:lnSpc>
                <a:spcPct val="90000"/>
              </a:lnSpc>
            </a:pPr>
            <a:r>
              <a:rPr lang="en-US" altLang="zh-CN" dirty="0">
                <a:latin typeface="Arial" charset="0"/>
                <a:ea typeface="ＭＳ Ｐゴシック" pitchFamily="-65" charset="-128"/>
              </a:rPr>
              <a:t>Directing the user either to a fake web site that mirrors some legitimate service, such as an online banking site, where it attempts to capture the user’s login and password; </a:t>
            </a:r>
          </a:p>
          <a:p>
            <a:pPr lvl="1">
              <a:lnSpc>
                <a:spcPct val="90000"/>
              </a:lnSpc>
            </a:pPr>
            <a:r>
              <a:rPr lang="en-US" altLang="zh-CN" dirty="0">
                <a:latin typeface="Arial" charset="0"/>
                <a:ea typeface="ＭＳ Ｐゴシック" pitchFamily="-65" charset="-128"/>
              </a:rPr>
              <a:t>Or to complete some form with personal details to allow the attacker to impersonate the user in an identity theft.</a:t>
            </a:r>
          </a:p>
          <a:p>
            <a:pPr>
              <a:lnSpc>
                <a:spcPct val="90000"/>
              </a:lnSpc>
            </a:pPr>
            <a:r>
              <a:rPr lang="en-US" altLang="zh-CN" dirty="0">
                <a:latin typeface="Arial" charset="0"/>
                <a:ea typeface="ＭＳ Ｐゴシック" pitchFamily="-65" charset="-128"/>
              </a:rPr>
              <a:t>Requires the user’s active choice to click on email attachments, or to permit the installation of some program.</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35</a:t>
            </a:fld>
            <a:endParaRPr lang="en-US" dirty="0">
              <a:solidFill>
                <a:prstClr val="white">
                  <a:lumMod val="65000"/>
                  <a:lumOff val="35000"/>
                </a:prstClr>
              </a:solidFill>
            </a:endParaRPr>
          </a:p>
        </p:txBody>
      </p:sp>
    </p:spTree>
    <p:extLst>
      <p:ext uri="{BB962C8B-B14F-4D97-AF65-F5344CB8AC3E}">
        <p14:creationId xmlns:p14="http://schemas.microsoft.com/office/powerpoint/2010/main" val="3764133577"/>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Trojan Horses</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90000"/>
              </a:lnSpc>
            </a:pPr>
            <a:r>
              <a:rPr lang="en-US" altLang="zh-CN" sz="3400" dirty="0">
                <a:latin typeface="Arial" charset="0"/>
                <a:ea typeface="ＭＳ Ｐゴシック" pitchFamily="-65" charset="-128"/>
              </a:rPr>
              <a:t>A Trojan horse is a useful program containing hidden code that, when invoked, performs some unwanted or harmful function.</a:t>
            </a:r>
          </a:p>
          <a:p>
            <a:pPr lvl="1">
              <a:lnSpc>
                <a:spcPct val="90000"/>
              </a:lnSpc>
            </a:pPr>
            <a:r>
              <a:rPr lang="en-US" altLang="zh-CN" sz="3000" dirty="0">
                <a:latin typeface="Arial" charset="0"/>
                <a:ea typeface="ＭＳ Ｐゴシック" pitchFamily="-65" charset="-128"/>
              </a:rPr>
              <a:t>e.g., it may scan local files for sensitive information and send a copy of it to the attacker. </a:t>
            </a:r>
          </a:p>
          <a:p>
            <a:pPr lvl="1">
              <a:lnSpc>
                <a:spcPct val="90000"/>
              </a:lnSpc>
            </a:pPr>
            <a:r>
              <a:rPr lang="en-US" altLang="zh-CN" sz="3000" dirty="0">
                <a:latin typeface="Arial" charset="0"/>
                <a:ea typeface="ＭＳ Ｐゴシック" pitchFamily="-65" charset="-128"/>
              </a:rPr>
              <a:t>It may be bundled with a game or useful program, and made available on a software distribution site or app store. </a:t>
            </a:r>
          </a:p>
          <a:p>
            <a:pPr lvl="2">
              <a:lnSpc>
                <a:spcPct val="90000"/>
              </a:lnSpc>
            </a:pPr>
            <a:r>
              <a:rPr lang="en-US" altLang="zh-CN" sz="2600" dirty="0">
                <a:latin typeface="Arial" charset="0"/>
                <a:ea typeface="ＭＳ Ｐゴシック" pitchFamily="-65" charset="-128"/>
              </a:rPr>
              <a:t>Be careful with “cracked software” (</a:t>
            </a:r>
            <a:r>
              <a:rPr lang="zh-CN" altLang="en-US" sz="2600" dirty="0">
                <a:latin typeface="Arial" charset="0"/>
                <a:ea typeface="ＭＳ Ｐゴシック" pitchFamily="-65" charset="-128"/>
              </a:rPr>
              <a:t>破解软件</a:t>
            </a:r>
            <a:r>
              <a:rPr lang="en-US" altLang="zh-CN" sz="2600" dirty="0">
                <a:latin typeface="Arial" charset="0"/>
                <a:ea typeface="ＭＳ Ｐゴシック" pitchFamily="-65" charset="-128"/>
              </a:rPr>
              <a:t>)</a:t>
            </a:r>
          </a:p>
          <a:p>
            <a:pPr>
              <a:lnSpc>
                <a:spcPct val="90000"/>
              </a:lnSpc>
            </a:pPr>
            <a:r>
              <a:rPr lang="en-US" altLang="zh-CN" sz="3400" dirty="0">
                <a:latin typeface="Arial" charset="0"/>
                <a:ea typeface="ＭＳ Ｐゴシック" pitchFamily="-65" charset="-128"/>
              </a:rPr>
              <a:t>Three models:</a:t>
            </a:r>
          </a:p>
          <a:p>
            <a:pPr lvl="1">
              <a:lnSpc>
                <a:spcPct val="90000"/>
              </a:lnSpc>
            </a:pPr>
            <a:r>
              <a:rPr lang="en-US" altLang="zh-CN" sz="3000" dirty="0">
                <a:latin typeface="Arial" charset="0"/>
                <a:ea typeface="ＭＳ Ｐゴシック" pitchFamily="-65" charset="-128"/>
              </a:rPr>
              <a:t>Continuing to perform the function of the original program and additionally performing a separate malicious activity</a:t>
            </a:r>
          </a:p>
          <a:p>
            <a:pPr lvl="1">
              <a:lnSpc>
                <a:spcPct val="90000"/>
              </a:lnSpc>
            </a:pPr>
            <a:r>
              <a:rPr lang="en-US" altLang="zh-CN" sz="3000" dirty="0">
                <a:latin typeface="Arial" charset="0"/>
                <a:ea typeface="ＭＳ Ｐゴシック" pitchFamily="-65" charset="-128"/>
              </a:rPr>
              <a:t>Continuing to perform the function of the original program but modifying the function to perform malicious activity (e.g., a Trojan version of a login program that collects passwords) or to hides other malicious activity (e.g., a Trojan version of a Linux “</a:t>
            </a:r>
            <a:r>
              <a:rPr lang="en-US" altLang="zh-CN" sz="3000" dirty="0" err="1">
                <a:latin typeface="Arial" charset="0"/>
                <a:ea typeface="ＭＳ Ｐゴシック" pitchFamily="-65" charset="-128"/>
              </a:rPr>
              <a:t>ps</a:t>
            </a:r>
            <a:r>
              <a:rPr lang="en-US" altLang="zh-CN" sz="3000" dirty="0">
                <a:latin typeface="Arial" charset="0"/>
                <a:ea typeface="ＭＳ Ｐゴシック" pitchFamily="-65" charset="-128"/>
              </a:rPr>
              <a:t>” program that does not display certain processes that are malicious)</a:t>
            </a:r>
          </a:p>
          <a:p>
            <a:pPr lvl="1">
              <a:lnSpc>
                <a:spcPct val="90000"/>
              </a:lnSpc>
            </a:pPr>
            <a:r>
              <a:rPr lang="en-US" altLang="zh-CN" sz="3000" dirty="0">
                <a:latin typeface="Arial" charset="0"/>
                <a:ea typeface="ＭＳ Ｐゴシック" pitchFamily="-65" charset="-128"/>
              </a:rPr>
              <a:t>Performing a malicious function that completely replaces the function of the original program</a:t>
            </a:r>
          </a:p>
          <a:p>
            <a:pPr>
              <a:lnSpc>
                <a:spcPct val="90000"/>
              </a:lnSpc>
            </a:pPr>
            <a:endParaRPr lang="en-US" altLang="zh-CN" sz="3400" dirty="0">
              <a:latin typeface="Arial" charset="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36</a:t>
            </a:fld>
            <a:endParaRPr lang="en-US" dirty="0">
              <a:solidFill>
                <a:prstClr val="white">
                  <a:lumMod val="65000"/>
                  <a:lumOff val="35000"/>
                </a:prstClr>
              </a:solidFill>
            </a:endParaRPr>
          </a:p>
        </p:txBody>
      </p:sp>
    </p:spTree>
    <p:extLst>
      <p:ext uri="{BB962C8B-B14F-4D97-AF65-F5344CB8AC3E}">
        <p14:creationId xmlns:p14="http://schemas.microsoft.com/office/powerpoint/2010/main" val="1242411694"/>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solidFill>
                  <a:srgbClr val="C00000"/>
                </a:solidFill>
              </a:rPr>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4048255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Payload</a:t>
            </a:r>
            <a:endParaRPr lang="zh-CN" altLang="en-US" dirty="0"/>
          </a:p>
        </p:txBody>
      </p:sp>
      <p:sp>
        <p:nvSpPr>
          <p:cNvPr id="3" name="内容占位符 2"/>
          <p:cNvSpPr>
            <a:spLocks noGrp="1"/>
          </p:cNvSpPr>
          <p:nvPr>
            <p:ph idx="1"/>
          </p:nvPr>
        </p:nvSpPr>
        <p:spPr/>
        <p:txBody>
          <a:bodyPr>
            <a:normAutofit/>
          </a:bodyPr>
          <a:lstStyle/>
          <a:p>
            <a:r>
              <a:rPr lang="en-US" altLang="zh-CN" sz="2800" dirty="0"/>
              <a:t>System Corruption</a:t>
            </a:r>
          </a:p>
          <a:p>
            <a:pPr lvl="1"/>
            <a:r>
              <a:rPr lang="en-US" altLang="zh-CN" sz="2000" dirty="0"/>
              <a:t>Data Destruction, Real-World Damage, Logic Bomb</a:t>
            </a:r>
          </a:p>
          <a:p>
            <a:r>
              <a:rPr lang="en-US" altLang="zh-CN" sz="2800" dirty="0"/>
              <a:t>Attack Agent</a:t>
            </a:r>
          </a:p>
          <a:p>
            <a:pPr lvl="1"/>
            <a:r>
              <a:rPr lang="en-US" altLang="zh-CN" sz="2000" dirty="0"/>
              <a:t>Zombie, Bot</a:t>
            </a:r>
          </a:p>
          <a:p>
            <a:r>
              <a:rPr lang="en-US" altLang="zh-CN" sz="2800" dirty="0"/>
              <a:t>Information theft </a:t>
            </a:r>
          </a:p>
          <a:p>
            <a:pPr lvl="1"/>
            <a:r>
              <a:rPr lang="en-US" altLang="zh-CN" sz="2000" dirty="0"/>
              <a:t>Keyloggers, Phishing, Spyware</a:t>
            </a:r>
          </a:p>
          <a:p>
            <a:r>
              <a:rPr lang="en-US" altLang="zh-CN" sz="2800" dirty="0" err="1"/>
              <a:t>Stealthing</a:t>
            </a:r>
            <a:r>
              <a:rPr lang="en-US" altLang="zh-CN" sz="2800" dirty="0"/>
              <a:t> </a:t>
            </a:r>
          </a:p>
          <a:p>
            <a:pPr lvl="1"/>
            <a:r>
              <a:rPr lang="en-US" altLang="zh-CN" sz="2000" dirty="0"/>
              <a:t>Backdoors, rootkits</a:t>
            </a:r>
          </a:p>
          <a:p>
            <a:endParaRPr lang="zh-CN" altLang="en-US" sz="2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38</a:t>
            </a:fld>
            <a:endParaRPr lang="en-US" dirty="0">
              <a:solidFill>
                <a:prstClr val="white">
                  <a:lumMod val="65000"/>
                  <a:lumOff val="35000"/>
                </a:prstClr>
              </a:solidFill>
            </a:endParaRPr>
          </a:p>
        </p:txBody>
      </p:sp>
    </p:spTree>
    <p:extLst>
      <p:ext uri="{BB962C8B-B14F-4D97-AF65-F5344CB8AC3E}">
        <p14:creationId xmlns:p14="http://schemas.microsoft.com/office/powerpoint/2010/main" val="244043207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altLang="en-US" dirty="0"/>
              <a:t>Payload -- System Corruption</a:t>
            </a:r>
          </a:p>
        </p:txBody>
      </p:sp>
      <p:sp>
        <p:nvSpPr>
          <p:cNvPr id="3" name="Content Placeholder 2"/>
          <p:cNvSpPr>
            <a:spLocks noGrp="1"/>
          </p:cNvSpPr>
          <p:nvPr>
            <p:ph idx="1"/>
          </p:nvPr>
        </p:nvSpPr>
        <p:spPr>
          <a:xfrm>
            <a:off x="76200" y="1196752"/>
            <a:ext cx="8816280" cy="5760640"/>
          </a:xfrm>
        </p:spPr>
        <p:txBody>
          <a:bodyPr wrap="square" numCol="1" anchor="t" anchorCtr="0" compatLnSpc="1">
            <a:prstTxWarp prst="textNoShape">
              <a:avLst/>
            </a:prstTxWarp>
            <a:normAutofit/>
          </a:bodyPr>
          <a:lstStyle/>
          <a:p>
            <a:r>
              <a:rPr lang="en-US" sz="2400" dirty="0">
                <a:ea typeface="ＭＳ Ｐゴシック" pitchFamily="-65" charset="-128"/>
              </a:rPr>
              <a:t>Data destruction and ransom ware</a:t>
            </a:r>
          </a:p>
          <a:p>
            <a:pPr lvl="1"/>
            <a:r>
              <a:rPr lang="en-US" sz="1800" dirty="0">
                <a:ea typeface="ＭＳ Ｐゴシック" pitchFamily="-65" charset="-128"/>
              </a:rPr>
              <a:t>Corrupts or encrypts the file system</a:t>
            </a:r>
          </a:p>
          <a:p>
            <a:pPr lvl="1"/>
            <a:r>
              <a:rPr lang="en-US" sz="1800" dirty="0">
                <a:ea typeface="ＭＳ Ｐゴシック" pitchFamily="-65" charset="-128"/>
              </a:rPr>
              <a:t>Demands a ransom (in bitcoin) to recover</a:t>
            </a:r>
          </a:p>
          <a:p>
            <a:r>
              <a:rPr lang="en-US" sz="2400" dirty="0">
                <a:ea typeface="ＭＳ Ｐゴシック" pitchFamily="-65" charset="-128"/>
              </a:rPr>
              <a:t>Real-world damage</a:t>
            </a:r>
          </a:p>
          <a:p>
            <a:pPr lvl="1"/>
            <a:r>
              <a:rPr lang="en-US" sz="1800" dirty="0">
                <a:ea typeface="ＭＳ Ｐゴシック" pitchFamily="-65" charset="-128"/>
              </a:rPr>
              <a:t>Causes damage to physical equipment, e.g., the Stuxnet worm that targeted Industrial Control System in Iran’s nuclear facility</a:t>
            </a:r>
          </a:p>
          <a:p>
            <a:r>
              <a:rPr lang="en-US" sz="2400" dirty="0">
                <a:ea typeface="ＭＳ Ｐゴシック" pitchFamily="-65" charset="-128"/>
              </a:rPr>
              <a:t>Logic bomb</a:t>
            </a:r>
          </a:p>
          <a:p>
            <a:pPr lvl="1"/>
            <a:r>
              <a:rPr lang="en-US" sz="1800" dirty="0">
                <a:ea typeface="ＭＳ Ｐゴシック" pitchFamily="-65" charset="-128"/>
              </a:rPr>
              <a:t>Code embedded in the malware that is set to “explode” when certain trigger conditions are met</a:t>
            </a:r>
          </a:p>
          <a:p>
            <a:pPr lvl="1"/>
            <a:r>
              <a:rPr lang="en-US" sz="1800" dirty="0">
                <a:ea typeface="ＭＳ Ｐゴシック" pitchFamily="-65" charset="-128"/>
              </a:rPr>
              <a:t>Example trigger conditions include: presence or absence of certain files or devices on the system, a particular day of the week or date, a particular version or configuration of some software, or a particular user running the application, e.g.,  if I am deleted from the Payroll Table, encrypt hard disk.</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39</a:t>
            </a:fld>
            <a:endParaRPr lang="en-US" dirty="0">
              <a:solidFill>
                <a:prstClr val="white">
                  <a:lumMod val="65000"/>
                  <a:lumOff val="35000"/>
                </a:prstClr>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Classification of Malware</a:t>
            </a:r>
            <a:endParaRPr lang="en-US" altLang="en-US" dirty="0"/>
          </a:p>
        </p:txBody>
      </p:sp>
      <p:sp>
        <p:nvSpPr>
          <p:cNvPr id="3" name="Content Placeholder 2"/>
          <p:cNvSpPr>
            <a:spLocks noGrp="1"/>
          </p:cNvSpPr>
          <p:nvPr>
            <p:ph idx="1"/>
          </p:nvPr>
        </p:nvSpPr>
        <p:spPr/>
        <p:txBody>
          <a:bodyPr>
            <a:normAutofit/>
          </a:bodyPr>
          <a:lstStyle/>
          <a:p>
            <a:r>
              <a:rPr lang="en-US" sz="2800" dirty="0"/>
              <a:t>Malware can be classified by how it spreads or propagates to reach the desired targets</a:t>
            </a:r>
          </a:p>
          <a:p>
            <a:r>
              <a:rPr lang="en-US" sz="2800" dirty="0"/>
              <a:t>Need for host program:</a:t>
            </a:r>
          </a:p>
          <a:p>
            <a:pPr lvl="1"/>
            <a:r>
              <a:rPr lang="en-US" sz="1800" dirty="0"/>
              <a:t>Those that need a host  program (parasitic code such as viruses)</a:t>
            </a:r>
          </a:p>
          <a:p>
            <a:pPr lvl="1"/>
            <a:r>
              <a:rPr lang="en-US" sz="1800" dirty="0"/>
              <a:t>Those that are independent, self-contained programs (worms, trojans, and bots)</a:t>
            </a:r>
          </a:p>
          <a:p>
            <a:r>
              <a:rPr lang="en-US" sz="2800" dirty="0"/>
              <a:t>Self-replication</a:t>
            </a:r>
          </a:p>
          <a:p>
            <a:pPr lvl="1"/>
            <a:r>
              <a:rPr lang="en-US" sz="1800" dirty="0"/>
              <a:t>Those that do not replicate themselves (trojans and spam e-mail)</a:t>
            </a:r>
          </a:p>
          <a:p>
            <a:pPr lvl="1"/>
            <a:r>
              <a:rPr lang="en-US" sz="1800" dirty="0"/>
              <a:t>Those that replicate </a:t>
            </a:r>
            <a:r>
              <a:rPr lang="en-US" altLang="zh-CN" sz="1800" dirty="0"/>
              <a:t>themselves </a:t>
            </a:r>
            <a:r>
              <a:rPr lang="en-US" sz="1800" dirty="0"/>
              <a:t>(viruses and worms)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
        <p:nvSpPr>
          <p:cNvPr id="6" name="Rectangle 6">
            <a:extLst>
              <a:ext uri="{FF2B5EF4-FFF2-40B4-BE49-F238E27FC236}">
                <a16:creationId xmlns:a16="http://schemas.microsoft.com/office/drawing/2014/main" id="{B6FA24EF-265B-44AD-B7A0-E6FFF74AB340}"/>
              </a:ext>
            </a:extLst>
          </p:cNvPr>
          <p:cNvSpPr txBox="1">
            <a:spLocks noChangeArrowheads="1"/>
          </p:cNvSpPr>
          <p:nvPr/>
        </p:nvSpPr>
        <p:spPr bwMode="auto">
          <a:xfrm>
            <a:off x="6980987" y="653287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496821330"/>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wrap="square" numCol="1" anchorCtr="0" compatLnSpc="1">
            <a:prstTxWarp prst="textNoShape">
              <a:avLst/>
            </a:prstTxWarp>
            <a:noAutofit/>
          </a:bodyPr>
          <a:lstStyle/>
          <a:p>
            <a:pPr eaLnBrk="1" hangingPunct="1"/>
            <a:r>
              <a:rPr lang="en-US" altLang="en-US" sz="3600" dirty="0"/>
              <a:t>Payload – Attack Agents: Zombies, Bots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40</a:t>
            </a:fld>
            <a:endParaRPr lang="en-US" dirty="0">
              <a:solidFill>
                <a:prstClr val="white">
                  <a:lumMod val="65000"/>
                  <a:lumOff val="35000"/>
                </a:prstClr>
              </a:solidFill>
            </a:endParaRPr>
          </a:p>
        </p:txBody>
      </p:sp>
      <p:sp>
        <p:nvSpPr>
          <p:cNvPr id="7" name="Content Placeholder 2">
            <a:extLst>
              <a:ext uri="{FF2B5EF4-FFF2-40B4-BE49-F238E27FC236}">
                <a16:creationId xmlns:a16="http://schemas.microsoft.com/office/drawing/2014/main" id="{C9C33948-208D-4837-B828-A1EACC74B2F2}"/>
              </a:ext>
            </a:extLst>
          </p:cNvPr>
          <p:cNvSpPr>
            <a:spLocks noGrp="1"/>
          </p:cNvSpPr>
          <p:nvPr>
            <p:ph idx="1"/>
          </p:nvPr>
        </p:nvSpPr>
        <p:spPr>
          <a:xfrm>
            <a:off x="323528" y="1196753"/>
            <a:ext cx="8568952" cy="5256584"/>
          </a:xfrm>
        </p:spPr>
        <p:txBody>
          <a:bodyPr>
            <a:normAutofit fontScale="70000" lnSpcReduction="20000"/>
          </a:bodyPr>
          <a:lstStyle/>
          <a:p>
            <a:r>
              <a:rPr lang="en-US" dirty="0"/>
              <a:t>Takes over another computer and uses that computer to launch or manage attacks</a:t>
            </a:r>
          </a:p>
          <a:p>
            <a:r>
              <a:rPr lang="en-US" dirty="0"/>
              <a:t>Botnet - collection of bots capable of acting in a coordinated manner for</a:t>
            </a:r>
          </a:p>
          <a:p>
            <a:pPr lvl="1"/>
            <a:r>
              <a:rPr lang="en-US" dirty="0"/>
              <a:t>Distributed Denial-of-Service (DDoS) attacks</a:t>
            </a:r>
          </a:p>
          <a:p>
            <a:pPr lvl="1"/>
            <a:r>
              <a:rPr lang="en-US" dirty="0"/>
              <a:t>Spamming</a:t>
            </a:r>
          </a:p>
          <a:p>
            <a:pPr lvl="1"/>
            <a:r>
              <a:rPr lang="en-US" dirty="0"/>
              <a:t>Sniffing traffic</a:t>
            </a:r>
          </a:p>
          <a:p>
            <a:pPr lvl="1"/>
            <a:r>
              <a:rPr lang="en-US" dirty="0"/>
              <a:t>Keylogging</a:t>
            </a:r>
          </a:p>
          <a:p>
            <a:pPr lvl="1"/>
            <a:r>
              <a:rPr lang="en-US" dirty="0"/>
              <a:t>Spreading new malware</a:t>
            </a:r>
          </a:p>
          <a:p>
            <a:pPr lvl="1"/>
            <a:r>
              <a:rPr lang="en-US" dirty="0"/>
              <a:t>Installing browser add-ons for advertisement</a:t>
            </a:r>
          </a:p>
          <a:p>
            <a:pPr lvl="1"/>
            <a:r>
              <a:rPr lang="en-US" dirty="0"/>
              <a:t>Manipulating online games</a:t>
            </a:r>
          </a:p>
          <a:p>
            <a:r>
              <a:rPr lang="en-US" dirty="0"/>
              <a:t>Differences between bots and worms </a:t>
            </a:r>
          </a:p>
          <a:p>
            <a:pPr lvl="1"/>
            <a:r>
              <a:rPr lang="en-US" dirty="0"/>
              <a:t>Worms propagate and activate themselves</a:t>
            </a:r>
          </a:p>
          <a:p>
            <a:pPr lvl="1"/>
            <a:r>
              <a:rPr lang="en-US" dirty="0"/>
              <a:t>Bots are controlled from some central command-and-control facility</a:t>
            </a:r>
          </a:p>
          <a:p>
            <a:endParaRPr lang="en-SE"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2139-D8A6-4D53-8C65-34BDE914BF3A}"/>
              </a:ext>
            </a:extLst>
          </p:cNvPr>
          <p:cNvSpPr>
            <a:spLocks noGrp="1"/>
          </p:cNvSpPr>
          <p:nvPr>
            <p:ph type="title"/>
          </p:nvPr>
        </p:nvSpPr>
        <p:spPr/>
        <p:txBody>
          <a:bodyPr/>
          <a:lstStyle/>
          <a:p>
            <a:r>
              <a:rPr lang="en-US" dirty="0"/>
              <a:t>Payload – Information Theft</a:t>
            </a:r>
            <a:br>
              <a:rPr lang="en-US" dirty="0"/>
            </a:br>
            <a:r>
              <a:rPr lang="en-US" dirty="0"/>
              <a:t>Keyloggers and Spyware</a:t>
            </a:r>
            <a:endParaRPr lang="en-SE" dirty="0"/>
          </a:p>
        </p:txBody>
      </p:sp>
      <p:sp>
        <p:nvSpPr>
          <p:cNvPr id="3" name="Content Placeholder 2">
            <a:extLst>
              <a:ext uri="{FF2B5EF4-FFF2-40B4-BE49-F238E27FC236}">
                <a16:creationId xmlns:a16="http://schemas.microsoft.com/office/drawing/2014/main" id="{5BA84B47-BE26-4268-A2DF-5633E4A297EE}"/>
              </a:ext>
            </a:extLst>
          </p:cNvPr>
          <p:cNvSpPr>
            <a:spLocks noGrp="1"/>
          </p:cNvSpPr>
          <p:nvPr>
            <p:ph idx="1"/>
          </p:nvPr>
        </p:nvSpPr>
        <p:spPr/>
        <p:txBody>
          <a:bodyPr>
            <a:normAutofit fontScale="77500" lnSpcReduction="20000"/>
          </a:bodyPr>
          <a:lstStyle/>
          <a:p>
            <a:r>
              <a:rPr lang="en-US" dirty="0"/>
              <a:t>Keylogger</a:t>
            </a:r>
          </a:p>
          <a:p>
            <a:pPr lvl="1"/>
            <a:r>
              <a:rPr lang="en-US" dirty="0"/>
              <a:t>Captures keystrokes to allow attacker to monitor sensitive information</a:t>
            </a:r>
          </a:p>
          <a:p>
            <a:pPr lvl="1"/>
            <a:r>
              <a:rPr lang="en-US" dirty="0"/>
              <a:t>Typically uses some form of filtering mechanism that only returns information close to keywords (“login”, “password”)</a:t>
            </a:r>
          </a:p>
          <a:p>
            <a:r>
              <a:rPr lang="en-US" dirty="0"/>
              <a:t>Spyware</a:t>
            </a:r>
          </a:p>
          <a:p>
            <a:pPr lvl="1"/>
            <a:r>
              <a:rPr lang="en-US" dirty="0"/>
              <a:t>Subverts the compromised machine to allow monitoring of a wide range of activity on the system</a:t>
            </a:r>
          </a:p>
          <a:p>
            <a:pPr lvl="1"/>
            <a:r>
              <a:rPr lang="en-US" dirty="0"/>
              <a:t>Monitoring history and content of browsing activity</a:t>
            </a:r>
          </a:p>
          <a:p>
            <a:pPr lvl="1"/>
            <a:r>
              <a:rPr lang="en-US" dirty="0"/>
              <a:t>Redirecting certain Web page requests to fake sites</a:t>
            </a:r>
          </a:p>
          <a:p>
            <a:pPr lvl="1"/>
            <a:r>
              <a:rPr lang="en-US" dirty="0"/>
              <a:t>Dynamically modifying data exchanged between the browser and certain Web sites of interest</a:t>
            </a:r>
          </a:p>
          <a:p>
            <a:endParaRPr lang="en-SE" dirty="0"/>
          </a:p>
        </p:txBody>
      </p:sp>
      <p:sp>
        <p:nvSpPr>
          <p:cNvPr id="4" name="Slide Number Placeholder 3">
            <a:extLst>
              <a:ext uri="{FF2B5EF4-FFF2-40B4-BE49-F238E27FC236}">
                <a16:creationId xmlns:a16="http://schemas.microsoft.com/office/drawing/2014/main" id="{F67E3678-61A3-4998-89D3-1C19F4739C87}"/>
              </a:ext>
            </a:extLst>
          </p:cNvPr>
          <p:cNvSpPr>
            <a:spLocks noGrp="1"/>
          </p:cNvSpPr>
          <p:nvPr>
            <p:ph type="sldNum" sz="quarter" idx="12"/>
          </p:nvPr>
        </p:nvSpPr>
        <p:spPr/>
        <p:txBody>
          <a:bodyPr/>
          <a:lstStyle/>
          <a:p>
            <a:pPr>
              <a:defRPr/>
            </a:pPr>
            <a:fld id="{F57F456A-00AF-44E6-8D70-638C0D0130FF}" type="slidenum">
              <a:rPr lang="en-US" altLang="zh-CN" smtClean="0"/>
              <a:pPr>
                <a:defRPr/>
              </a:pPr>
              <a:t>41</a:t>
            </a:fld>
            <a:endParaRPr lang="en-US" altLang="zh-CN" dirty="0"/>
          </a:p>
        </p:txBody>
      </p:sp>
    </p:spTree>
    <p:extLst>
      <p:ext uri="{BB962C8B-B14F-4D97-AF65-F5344CB8AC3E}">
        <p14:creationId xmlns:p14="http://schemas.microsoft.com/office/powerpoint/2010/main" val="1499932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2345-3483-45D8-87A9-B686DAEA8250}"/>
              </a:ext>
            </a:extLst>
          </p:cNvPr>
          <p:cNvSpPr>
            <a:spLocks noGrp="1"/>
          </p:cNvSpPr>
          <p:nvPr>
            <p:ph type="title"/>
          </p:nvPr>
        </p:nvSpPr>
        <p:spPr/>
        <p:txBody>
          <a:bodyPr/>
          <a:lstStyle/>
          <a:p>
            <a:r>
              <a:rPr lang="en-US" dirty="0"/>
              <a:t>Payload – Information Theft</a:t>
            </a:r>
            <a:br>
              <a:rPr lang="en-US" dirty="0"/>
            </a:br>
            <a:r>
              <a:rPr lang="en-US" dirty="0"/>
              <a:t>Phishing</a:t>
            </a:r>
            <a:endParaRPr lang="en-SE" dirty="0"/>
          </a:p>
        </p:txBody>
      </p:sp>
      <p:sp>
        <p:nvSpPr>
          <p:cNvPr id="3" name="Content Placeholder 2">
            <a:extLst>
              <a:ext uri="{FF2B5EF4-FFF2-40B4-BE49-F238E27FC236}">
                <a16:creationId xmlns:a16="http://schemas.microsoft.com/office/drawing/2014/main" id="{ABFABD55-AC58-4076-A3A0-51ACFAA85C36}"/>
              </a:ext>
            </a:extLst>
          </p:cNvPr>
          <p:cNvSpPr>
            <a:spLocks noGrp="1"/>
          </p:cNvSpPr>
          <p:nvPr>
            <p:ph idx="1"/>
          </p:nvPr>
        </p:nvSpPr>
        <p:spPr/>
        <p:txBody>
          <a:bodyPr>
            <a:normAutofit fontScale="85000" lnSpcReduction="10000"/>
          </a:bodyPr>
          <a:lstStyle/>
          <a:p>
            <a:r>
              <a:rPr lang="en-US" dirty="0"/>
              <a:t>Exploits social engineering to leverage the user’s trust by masquerading as communication from a trusted source</a:t>
            </a:r>
          </a:p>
          <a:p>
            <a:pPr lvl="1"/>
            <a:r>
              <a:rPr lang="en-US" dirty="0"/>
              <a:t>Include a URL in a spam e-mail that links to a fake Web site that mimics the login page of a banking site</a:t>
            </a:r>
          </a:p>
          <a:p>
            <a:r>
              <a:rPr lang="en-US" dirty="0"/>
              <a:t>Spear-phishing</a:t>
            </a:r>
          </a:p>
          <a:p>
            <a:pPr lvl="1"/>
            <a:r>
              <a:rPr lang="en-US" dirty="0"/>
              <a:t>Recipients are carefully researched by the attacker</a:t>
            </a:r>
          </a:p>
          <a:p>
            <a:pPr lvl="1"/>
            <a:r>
              <a:rPr lang="en-US" dirty="0"/>
              <a:t>E-mail is crafted to specifically suit its                                              recipient, often quoting a range of information                                           to convince him of its authenticity</a:t>
            </a:r>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29756F02-E265-496F-B70B-AC26A2D54419}"/>
              </a:ext>
            </a:extLst>
          </p:cNvPr>
          <p:cNvSpPr>
            <a:spLocks noGrp="1"/>
          </p:cNvSpPr>
          <p:nvPr>
            <p:ph type="sldNum" sz="quarter" idx="12"/>
          </p:nvPr>
        </p:nvSpPr>
        <p:spPr/>
        <p:txBody>
          <a:bodyPr/>
          <a:lstStyle/>
          <a:p>
            <a:pPr>
              <a:defRPr/>
            </a:pPr>
            <a:fld id="{F57F456A-00AF-44E6-8D70-638C0D0130FF}" type="slidenum">
              <a:rPr lang="en-US" altLang="zh-CN" smtClean="0"/>
              <a:pPr>
                <a:defRPr/>
              </a:pPr>
              <a:t>42</a:t>
            </a:fld>
            <a:endParaRPr lang="en-US" altLang="zh-CN" dirty="0"/>
          </a:p>
        </p:txBody>
      </p:sp>
    </p:spTree>
    <p:extLst>
      <p:ext uri="{BB962C8B-B14F-4D97-AF65-F5344CB8AC3E}">
        <p14:creationId xmlns:p14="http://schemas.microsoft.com/office/powerpoint/2010/main" val="158377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Payload – </a:t>
            </a:r>
            <a:r>
              <a:rPr lang="en-US" dirty="0" err="1"/>
              <a:t>Stealthing</a:t>
            </a:r>
            <a:r>
              <a:rPr lang="en-US" dirty="0"/>
              <a:t> </a:t>
            </a:r>
            <a:r>
              <a:rPr lang="en-US" altLang="zh-CN" dirty="0"/>
              <a:t>–</a:t>
            </a:r>
            <a:br>
              <a:rPr lang="en-US" dirty="0"/>
            </a:br>
            <a:r>
              <a:rPr lang="en-US" dirty="0"/>
              <a:t>Backdoor</a:t>
            </a:r>
          </a:p>
        </p:txBody>
      </p:sp>
      <p:sp>
        <p:nvSpPr>
          <p:cNvPr id="3" name="Content Placeholder 2"/>
          <p:cNvSpPr>
            <a:spLocks noGrp="1"/>
          </p:cNvSpPr>
          <p:nvPr>
            <p:ph idx="1"/>
          </p:nvPr>
        </p:nvSpPr>
        <p:spPr/>
        <p:txBody>
          <a:bodyPr wrap="square" numCol="1" anchor="t" anchorCtr="0" compatLnSpc="1">
            <a:prstTxWarp prst="textNoShape">
              <a:avLst/>
            </a:prstTxWarp>
            <a:normAutofit/>
          </a:bodyPr>
          <a:lstStyle/>
          <a:p>
            <a:pPr eaLnBrk="1" hangingPunct="1"/>
            <a:r>
              <a:rPr lang="en-US" sz="2800" dirty="0">
                <a:ea typeface="ＭＳ Ｐゴシック" pitchFamily="-65" charset="-128"/>
              </a:rPr>
              <a:t>Secret entry point into a program allowing the attacker to gain access and bypass the security access procedures</a:t>
            </a:r>
          </a:p>
          <a:p>
            <a:pPr lvl="1"/>
            <a:r>
              <a:rPr lang="en-US" altLang="zh-CN" sz="2400" i="1" dirty="0">
                <a:ea typeface="ＭＳ Ｐゴシック" pitchFamily="-65" charset="-128"/>
              </a:rPr>
              <a:t>Maintenance hook </a:t>
            </a:r>
            <a:r>
              <a:rPr lang="en-US" altLang="zh-CN" sz="2400" dirty="0">
                <a:ea typeface="ＭＳ Ｐゴシック" pitchFamily="-65" charset="-128"/>
              </a:rPr>
              <a:t>is a backdoor used by Programmers to debug and test programs</a:t>
            </a:r>
          </a:p>
          <a:p>
            <a:pPr lvl="2"/>
            <a:r>
              <a:rPr lang="en-US" sz="2400" dirty="0">
                <a:ea typeface="ＭＳ Ｐゴシック" pitchFamily="-65" charset="-128"/>
              </a:rPr>
              <a:t>e.g., if username is “133t h4ck0r” return LOGIN_SUCCESS;</a:t>
            </a:r>
          </a:p>
          <a:p>
            <a:pPr lvl="1"/>
            <a:r>
              <a:rPr lang="en-US" altLang="zh-CN" sz="2400" dirty="0">
                <a:ea typeface="ＭＳ Ｐゴシック" pitchFamily="-65" charset="-128"/>
              </a:rPr>
              <a:t>Can also be implemented as a network service listening on some non-standard port that the attacker can connect to and issue commands to be run on the system.</a:t>
            </a:r>
          </a:p>
          <a:p>
            <a:pPr lvl="1"/>
            <a:endParaRPr lang="en-US" sz="1800" dirty="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43</a:t>
            </a:fld>
            <a:endParaRPr lang="en-US" dirty="0">
              <a:solidFill>
                <a:prstClr val="white">
                  <a:lumMod val="65000"/>
                  <a:lumOff val="35000"/>
                </a:prstClr>
              </a:solidFill>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Payload – </a:t>
            </a:r>
            <a:r>
              <a:rPr lang="en-US" dirty="0" err="1"/>
              <a:t>Stealthing</a:t>
            </a:r>
            <a:r>
              <a:rPr lang="en-US" dirty="0"/>
              <a:t> </a:t>
            </a:r>
            <a:r>
              <a:rPr lang="en-US" altLang="zh-CN" dirty="0"/>
              <a:t>–</a:t>
            </a:r>
            <a:br>
              <a:rPr lang="en-US" dirty="0"/>
            </a:br>
            <a:r>
              <a:rPr lang="en-US" dirty="0"/>
              <a:t>Rootkit</a:t>
            </a:r>
          </a:p>
        </p:txBody>
      </p:sp>
      <p:sp>
        <p:nvSpPr>
          <p:cNvPr id="256003" name="Rectangle 1027"/>
          <p:cNvSpPr>
            <a:spLocks noGrp="1" noChangeArrowheads="1"/>
          </p:cNvSpPr>
          <p:nvPr>
            <p:ph idx="1"/>
          </p:nvPr>
        </p:nvSpPr>
        <p:spPr/>
        <p:txBody>
          <a:bodyPr wrap="square" numCol="1" anchor="t" anchorCtr="0" compatLnSpc="1">
            <a:prstTxWarp prst="textNoShape">
              <a:avLst/>
            </a:prstTxWarp>
          </a:bodyPr>
          <a:lstStyle/>
          <a:p>
            <a:pPr eaLnBrk="1" hangingPunct="1">
              <a:buClr>
                <a:schemeClr val="accent1"/>
              </a:buClr>
            </a:pPr>
            <a:r>
              <a:rPr lang="en-US" sz="2800" dirty="0">
                <a:ea typeface="ＭＳ Ｐゴシック" pitchFamily="-65" charset="-128"/>
              </a:rPr>
              <a:t>A rootkit is a set of hidden programs installed on a system to maintain covert access to that system </a:t>
            </a:r>
          </a:p>
          <a:p>
            <a:pPr lvl="1">
              <a:buClr>
                <a:schemeClr val="accent1"/>
              </a:buClr>
            </a:pPr>
            <a:r>
              <a:rPr lang="en-US" altLang="zh-CN" sz="2400" dirty="0" err="1">
                <a:ea typeface="ＭＳ Ｐゴシック" pitchFamily="-65" charset="-128"/>
              </a:rPr>
              <a:t>Stealthing</a:t>
            </a:r>
            <a:r>
              <a:rPr lang="en-US" altLang="zh-CN" sz="2400" dirty="0">
                <a:ea typeface="ＭＳ Ｐゴシック" pitchFamily="-65" charset="-128"/>
              </a:rPr>
              <a:t> means hiding itself from detection (</a:t>
            </a:r>
            <a:r>
              <a:rPr lang="en-US" altLang="zh-CN" sz="2400" dirty="0" err="1">
                <a:ea typeface="ＭＳ Ｐゴシック" pitchFamily="-65" charset="-128"/>
              </a:rPr>
              <a:t>stealthing</a:t>
            </a:r>
            <a:r>
              <a:rPr lang="en-US" altLang="zh-CN" sz="2400" dirty="0">
                <a:ea typeface="ＭＳ Ｐゴシック" pitchFamily="-65" charset="-128"/>
              </a:rPr>
              <a:t>)</a:t>
            </a:r>
          </a:p>
          <a:p>
            <a:pPr eaLnBrk="1" hangingPunct="1">
              <a:buClr>
                <a:schemeClr val="accent1"/>
              </a:buClr>
            </a:pPr>
            <a:r>
              <a:rPr lang="en-US" sz="2800" dirty="0">
                <a:ea typeface="ＭＳ Ｐゴシック" pitchFamily="-65" charset="-128"/>
              </a:rPr>
              <a:t>Gives root privileges to attacker</a:t>
            </a:r>
          </a:p>
          <a:p>
            <a:pPr lvl="1">
              <a:buClr>
                <a:schemeClr val="accent5"/>
              </a:buClr>
            </a:pPr>
            <a:r>
              <a:rPr lang="en-US" sz="2200" dirty="0">
                <a:ea typeface="ＭＳ Ｐゴシック" pitchFamily="-65" charset="-128"/>
              </a:rPr>
              <a:t>Can add or change programs and files, monitor processes, send and receive network traffic, and get backdoor access on demand</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44</a:t>
            </a:fld>
            <a:endParaRPr lang="en-US" dirty="0">
              <a:solidFill>
                <a:prstClr val="white">
                  <a:lumMod val="65000"/>
                  <a:lumOff val="35000"/>
                </a:prstClr>
              </a:solidFill>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altLang="en-US" dirty="0"/>
              <a:t>Rootkit Classification</a:t>
            </a:r>
          </a:p>
        </p:txBody>
      </p:sp>
      <p:sp>
        <p:nvSpPr>
          <p:cNvPr id="6" name="内容占位符 5"/>
          <p:cNvSpPr>
            <a:spLocks noGrp="1"/>
          </p:cNvSpPr>
          <p:nvPr>
            <p:ph idx="1"/>
          </p:nvPr>
        </p:nvSpPr>
        <p:spPr/>
        <p:txBody>
          <a:bodyPr>
            <a:normAutofit/>
          </a:bodyPr>
          <a:lstStyle/>
          <a:p>
            <a:r>
              <a:rPr lang="en-US" altLang="zh-CN" sz="2800" dirty="0">
                <a:latin typeface="Arial" charset="0"/>
                <a:ea typeface="ＭＳ Ｐゴシック" pitchFamily="-65" charset="-128"/>
              </a:rPr>
              <a:t>Early rootkits worked in user mode, modifying utility programs and libraries in order to hide their presence. </a:t>
            </a:r>
          </a:p>
          <a:p>
            <a:pPr lvl="1"/>
            <a:r>
              <a:rPr lang="en-US" altLang="zh-CN" sz="2400" dirty="0">
                <a:latin typeface="Arial" charset="0"/>
                <a:ea typeface="ＭＳ Ｐゴシック" pitchFamily="-65" charset="-128"/>
              </a:rPr>
              <a:t>Can be easily detected by code in the kernel, as this operated in the layer below the user</a:t>
            </a:r>
            <a:endParaRPr lang="en-US" altLang="zh-CN" sz="6600" dirty="0">
              <a:ea typeface="ＭＳ Ｐゴシック" pitchFamily="-65" charset="-128"/>
            </a:endParaRPr>
          </a:p>
          <a:p>
            <a:r>
              <a:rPr lang="en-US" altLang="zh-CN" sz="2800" dirty="0">
                <a:latin typeface="Arial" charset="0"/>
                <a:ea typeface="ＭＳ Ｐゴシック" pitchFamily="-65" charset="-128"/>
              </a:rPr>
              <a:t>Later rootkits operate at the level of OS kernel, or Virtual Machine Monitor (hypervisor), if virtualization is used</a:t>
            </a:r>
          </a:p>
          <a:p>
            <a:pPr lvl="1"/>
            <a:r>
              <a:rPr lang="en-US" altLang="zh-CN" sz="2400" dirty="0">
                <a:latin typeface="Arial" charset="0"/>
                <a:ea typeface="ＭＳ Ｐゴシック" pitchFamily="-65" charset="-128"/>
              </a:rPr>
              <a:t>The lower the level, the harder it is to detect</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45</a:t>
            </a:fld>
            <a:endParaRPr lang="en-US" dirty="0">
              <a:solidFill>
                <a:prstClr val="white">
                  <a:lumMod val="65000"/>
                  <a:lumOff val="35000"/>
                </a:prstClr>
              </a:solidFill>
            </a:endParaRPr>
          </a:p>
        </p:txBody>
      </p:sp>
      <p:sp>
        <p:nvSpPr>
          <p:cNvPr id="5" name="Rectangle 1027"/>
          <p:cNvSpPr txBox="1">
            <a:spLocks noChangeArrowheads="1"/>
          </p:cNvSpPr>
          <p:nvPr/>
        </p:nvSpPr>
        <p:spPr>
          <a:xfrm>
            <a:off x="457200" y="5085184"/>
            <a:ext cx="8229600" cy="1544216"/>
          </a:xfrm>
          <a:prstGeom prst="rect">
            <a:avLst/>
          </a:prstGeom>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nSpc>
                <a:spcPct val="80000"/>
              </a:lnSpc>
              <a:buNone/>
            </a:pPr>
            <a:endParaRPr lang="en-US" sz="5400" dirty="0">
              <a:ea typeface="ＭＳ Ｐゴシック" pitchFamily="-65" charset="-128"/>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528EB1-2CDA-4BE1-9954-5AF49DE1A6E4}"/>
              </a:ext>
            </a:extLst>
          </p:cNvPr>
          <p:cNvPicPr>
            <a:picLocks noChangeAspect="1"/>
          </p:cNvPicPr>
          <p:nvPr/>
        </p:nvPicPr>
        <p:blipFill>
          <a:blip r:embed="rId3"/>
          <a:stretch>
            <a:fillRect/>
          </a:stretch>
        </p:blipFill>
        <p:spPr>
          <a:xfrm>
            <a:off x="251520" y="244531"/>
            <a:ext cx="8583912" cy="5944115"/>
          </a:xfrm>
          <a:prstGeom prst="rect">
            <a:avLst/>
          </a:prstGeom>
        </p:spPr>
      </p:pic>
      <p:sp>
        <p:nvSpPr>
          <p:cNvPr id="5" name="Title 1"/>
          <p:cNvSpPr>
            <a:spLocks noGrp="1"/>
          </p:cNvSpPr>
          <p:nvPr>
            <p:ph type="title"/>
          </p:nvPr>
        </p:nvSpPr>
        <p:spPr/>
        <p:txBody>
          <a:bodyPr wrap="square" numCol="1" anchorCtr="0" compatLnSpc="1">
            <a:prstTxWarp prst="textNoShape">
              <a:avLst/>
            </a:prstTxWarp>
            <a:noAutofit/>
          </a:bodyPr>
          <a:lstStyle/>
          <a:p>
            <a:r>
              <a:rPr lang="en-US" altLang="en-US" dirty="0"/>
              <a:t>Example Kernel-Mode Rootkit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46</a:t>
            </a:fld>
            <a:endParaRPr lang="en-US" dirty="0">
              <a:solidFill>
                <a:prstClr val="white">
                  <a:lumMod val="65000"/>
                  <a:lumOff val="35000"/>
                </a:prstClr>
              </a:solidFill>
            </a:endParaRPr>
          </a:p>
        </p:txBody>
      </p:sp>
      <p:sp>
        <p:nvSpPr>
          <p:cNvPr id="4" name="矩形 3"/>
          <p:cNvSpPr/>
          <p:nvPr/>
        </p:nvSpPr>
        <p:spPr>
          <a:xfrm>
            <a:off x="750156" y="5797148"/>
            <a:ext cx="7998308"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latin typeface="Arial" charset="0"/>
                <a:ea typeface="ＭＳ Ｐゴシック" pitchFamily="-65" charset="-128"/>
              </a:rPr>
              <a:t>The rootkit modifies the system call table, or redirects it to a new table in another kernel memory address, to invoke malicious system calls.</a:t>
            </a:r>
            <a:endParaRPr lang="en-US" altLang="zh-CN" sz="2000" dirty="0">
              <a:latin typeface="Times New Roman" pitchFamily="-65" charset="0"/>
              <a:ea typeface="ＭＳ Ｐゴシック" pitchFamily="-65" charset="-128"/>
            </a:endParaRPr>
          </a:p>
        </p:txBody>
      </p:sp>
    </p:spTree>
  </p:cSld>
  <p:clrMapOvr>
    <a:masterClrMapping/>
  </p:clrMapOvr>
  <p:transition spd="slow">
    <p:pull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solidFill>
                  <a:srgbClr val="C00000"/>
                </a:solidFill>
              </a:rPr>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47</a:t>
            </a:fld>
            <a:endParaRPr lang="en-US" altLang="zh-CN" dirty="0"/>
          </a:p>
        </p:txBody>
      </p:sp>
    </p:spTree>
    <p:extLst>
      <p:ext uri="{BB962C8B-B14F-4D97-AF65-F5344CB8AC3E}">
        <p14:creationId xmlns:p14="http://schemas.microsoft.com/office/powerpoint/2010/main" val="3083620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Malware Countermeasures</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a:t>Prevention: </a:t>
            </a:r>
          </a:p>
          <a:p>
            <a:pPr lvl="1"/>
            <a:r>
              <a:rPr lang="en-US" altLang="zh-CN" sz="2400" dirty="0"/>
              <a:t>Harden systems and users in preventing infection</a:t>
            </a:r>
          </a:p>
          <a:p>
            <a:r>
              <a:rPr lang="en-US" altLang="zh-CN" sz="2800" dirty="0"/>
              <a:t>Detection: </a:t>
            </a:r>
          </a:p>
          <a:p>
            <a:pPr lvl="1"/>
            <a:r>
              <a:rPr lang="en-US" altLang="zh-CN" sz="2400" dirty="0"/>
              <a:t>Once the infection has occurred, determine that it has occurred and locate the malware.</a:t>
            </a:r>
          </a:p>
          <a:p>
            <a:r>
              <a:rPr lang="en-US" altLang="zh-CN" sz="2800" dirty="0"/>
              <a:t>Identification: </a:t>
            </a:r>
          </a:p>
          <a:p>
            <a:pPr lvl="1"/>
            <a:r>
              <a:rPr lang="en-US" altLang="zh-CN" sz="2400" dirty="0"/>
              <a:t>Once detection has been achieved, identify the specific malware that has infected the system.</a:t>
            </a:r>
          </a:p>
          <a:p>
            <a:r>
              <a:rPr lang="en-US" altLang="zh-CN" sz="2800" dirty="0"/>
              <a:t>Removal: </a:t>
            </a:r>
          </a:p>
          <a:p>
            <a:pPr lvl="1"/>
            <a:r>
              <a:rPr lang="en-US" altLang="zh-CN" sz="2400" dirty="0"/>
              <a:t>Once the specific malware has been identified, remove all traces of malware virus from all infected systems so it cannot spread further.</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48</a:t>
            </a:fld>
            <a:endParaRPr lang="en-US" dirty="0">
              <a:solidFill>
                <a:prstClr val="white">
                  <a:lumMod val="65000"/>
                  <a:lumOff val="35000"/>
                </a:prstClr>
              </a:solidFill>
            </a:endParaRPr>
          </a:p>
        </p:txBody>
      </p:sp>
    </p:spTree>
    <p:extLst>
      <p:ext uri="{BB962C8B-B14F-4D97-AF65-F5344CB8AC3E}">
        <p14:creationId xmlns:p14="http://schemas.microsoft.com/office/powerpoint/2010/main" val="4195274328"/>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30317-CE52-4462-924A-E95F47DC361E}"/>
              </a:ext>
            </a:extLst>
          </p:cNvPr>
          <p:cNvSpPr>
            <a:spLocks noGrp="1"/>
          </p:cNvSpPr>
          <p:nvPr>
            <p:ph type="title"/>
          </p:nvPr>
        </p:nvSpPr>
        <p:spPr/>
        <p:txBody>
          <a:bodyPr/>
          <a:lstStyle/>
          <a:p>
            <a:r>
              <a:rPr lang="en-US" altLang="zh-CN" dirty="0"/>
              <a:t>Malware Countermeasure Approaches</a:t>
            </a:r>
            <a:endParaRPr lang="en-SE" dirty="0"/>
          </a:p>
        </p:txBody>
      </p:sp>
      <p:sp>
        <p:nvSpPr>
          <p:cNvPr id="3" name="Content Placeholder 2">
            <a:extLst>
              <a:ext uri="{FF2B5EF4-FFF2-40B4-BE49-F238E27FC236}">
                <a16:creationId xmlns:a16="http://schemas.microsoft.com/office/drawing/2014/main" id="{69DB2ADA-3C59-492A-93D3-920544C8D91F}"/>
              </a:ext>
            </a:extLst>
          </p:cNvPr>
          <p:cNvSpPr>
            <a:spLocks noGrp="1"/>
          </p:cNvSpPr>
          <p:nvPr>
            <p:ph idx="1"/>
          </p:nvPr>
        </p:nvSpPr>
        <p:spPr/>
        <p:txBody>
          <a:bodyPr/>
          <a:lstStyle/>
          <a:p>
            <a:r>
              <a:rPr lang="en-US" dirty="0"/>
              <a:t>Host-based anti-virus scanners </a:t>
            </a:r>
          </a:p>
          <a:p>
            <a:r>
              <a:rPr lang="en-US" dirty="0"/>
              <a:t>Sandbox analysis</a:t>
            </a:r>
          </a:p>
          <a:p>
            <a:r>
              <a:rPr lang="en-US" dirty="0"/>
              <a:t>Host-based dynamic malware analysis</a:t>
            </a:r>
          </a:p>
          <a:p>
            <a:r>
              <a:rPr lang="en-US" dirty="0"/>
              <a:t>Perimeter scanning approaches</a:t>
            </a:r>
          </a:p>
          <a:p>
            <a:pPr lvl="1"/>
            <a:r>
              <a:rPr lang="en-US" dirty="0"/>
              <a:t>Ingress &amp; egress monitors</a:t>
            </a:r>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E8CCDC06-1C23-4641-8625-71647748BDE9}"/>
              </a:ext>
            </a:extLst>
          </p:cNvPr>
          <p:cNvSpPr>
            <a:spLocks noGrp="1"/>
          </p:cNvSpPr>
          <p:nvPr>
            <p:ph type="sldNum" sz="quarter" idx="12"/>
          </p:nvPr>
        </p:nvSpPr>
        <p:spPr/>
        <p:txBody>
          <a:bodyPr/>
          <a:lstStyle/>
          <a:p>
            <a:pPr>
              <a:defRPr/>
            </a:pPr>
            <a:fld id="{F57F456A-00AF-44E6-8D70-638C0D0130FF}" type="slidenum">
              <a:rPr lang="en-US" altLang="zh-CN" smtClean="0"/>
              <a:pPr>
                <a:defRPr/>
              </a:pPr>
              <a:t>49</a:t>
            </a:fld>
            <a:endParaRPr lang="en-US" altLang="zh-CN" dirty="0"/>
          </a:p>
        </p:txBody>
      </p:sp>
    </p:spTree>
    <p:extLst>
      <p:ext uri="{BB962C8B-B14F-4D97-AF65-F5344CB8AC3E}">
        <p14:creationId xmlns:p14="http://schemas.microsoft.com/office/powerpoint/2010/main" val="1710533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F24A-FBC4-415E-9674-14544CE4535F}"/>
              </a:ext>
            </a:extLst>
          </p:cNvPr>
          <p:cNvSpPr>
            <a:spLocks noGrp="1"/>
          </p:cNvSpPr>
          <p:nvPr>
            <p:ph type="title"/>
          </p:nvPr>
        </p:nvSpPr>
        <p:spPr/>
        <p:txBody>
          <a:bodyPr/>
          <a:lstStyle/>
          <a:p>
            <a:r>
              <a:rPr lang="en-US" altLang="zh-CN" dirty="0"/>
              <a:t>Types of Malware</a:t>
            </a:r>
            <a:endParaRPr lang="en-SE" dirty="0"/>
          </a:p>
        </p:txBody>
      </p:sp>
      <p:sp>
        <p:nvSpPr>
          <p:cNvPr id="3" name="Content Placeholder 2">
            <a:extLst>
              <a:ext uri="{FF2B5EF4-FFF2-40B4-BE49-F238E27FC236}">
                <a16:creationId xmlns:a16="http://schemas.microsoft.com/office/drawing/2014/main" id="{D058A9D1-00CF-412A-8368-D7CCF36EE844}"/>
              </a:ext>
            </a:extLst>
          </p:cNvPr>
          <p:cNvSpPr>
            <a:spLocks noGrp="1"/>
          </p:cNvSpPr>
          <p:nvPr>
            <p:ph idx="1"/>
          </p:nvPr>
        </p:nvSpPr>
        <p:spPr/>
        <p:txBody>
          <a:bodyPr>
            <a:normAutofit fontScale="70000" lnSpcReduction="20000"/>
          </a:bodyPr>
          <a:lstStyle/>
          <a:p>
            <a:r>
              <a:rPr lang="en-US" dirty="0"/>
              <a:t>Propagation mechanisms:</a:t>
            </a:r>
          </a:p>
          <a:p>
            <a:pPr lvl="1"/>
            <a:r>
              <a:rPr lang="en-US" dirty="0"/>
              <a:t>Infection of existing files by viruses that is subsequently spread to other systems</a:t>
            </a:r>
          </a:p>
          <a:p>
            <a:pPr lvl="1"/>
            <a:r>
              <a:rPr lang="en-US" dirty="0"/>
              <a:t>Exploit of software vulnerabilities by worms or drive-by-downloads to allow the malware to replicate</a:t>
            </a:r>
          </a:p>
          <a:p>
            <a:pPr lvl="1"/>
            <a:r>
              <a:rPr lang="en-US" dirty="0"/>
              <a:t>Social engineering attacks that convince users to bypass security mechanisms to install Trojans or to respond to phishing attacks</a:t>
            </a:r>
          </a:p>
          <a:p>
            <a:r>
              <a:rPr lang="en-US" dirty="0"/>
              <a:t>Payload actions performed by malware once it reaches a target system:</a:t>
            </a:r>
          </a:p>
          <a:p>
            <a:pPr lvl="1"/>
            <a:r>
              <a:rPr lang="en-US" dirty="0"/>
              <a:t>Corruption of system or data files</a:t>
            </a:r>
          </a:p>
          <a:p>
            <a:pPr lvl="1"/>
            <a:r>
              <a:rPr lang="en-US" dirty="0"/>
              <a:t>Make the system a zombie agent of attack as part of a botnet</a:t>
            </a:r>
          </a:p>
          <a:p>
            <a:pPr lvl="1"/>
            <a:r>
              <a:rPr lang="en-US" dirty="0"/>
              <a:t>Theft of information from the system/keylogging</a:t>
            </a:r>
          </a:p>
          <a:p>
            <a:pPr lvl="1"/>
            <a:r>
              <a:rPr lang="en-US" dirty="0" err="1"/>
              <a:t>Stealthing</a:t>
            </a:r>
            <a:r>
              <a:rPr lang="en-US" dirty="0"/>
              <a:t>/hiding its presence in the system</a:t>
            </a:r>
          </a:p>
          <a:p>
            <a:endParaRPr lang="en-US" dirty="0"/>
          </a:p>
          <a:p>
            <a:endParaRPr lang="en-SE" dirty="0"/>
          </a:p>
        </p:txBody>
      </p:sp>
      <p:sp>
        <p:nvSpPr>
          <p:cNvPr id="4" name="Slide Number Placeholder 3">
            <a:extLst>
              <a:ext uri="{FF2B5EF4-FFF2-40B4-BE49-F238E27FC236}">
                <a16:creationId xmlns:a16="http://schemas.microsoft.com/office/drawing/2014/main" id="{89DECF60-6272-407D-A768-F7359276A459}"/>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282524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11EE-F771-40EF-8C47-BCCF786A96B0}"/>
              </a:ext>
            </a:extLst>
          </p:cNvPr>
          <p:cNvSpPr>
            <a:spLocks noGrp="1"/>
          </p:cNvSpPr>
          <p:nvPr>
            <p:ph type="title"/>
          </p:nvPr>
        </p:nvSpPr>
        <p:spPr/>
        <p:txBody>
          <a:bodyPr/>
          <a:lstStyle/>
          <a:p>
            <a:r>
              <a:rPr lang="en-US" dirty="0"/>
              <a:t>Host-Based Anti-Virus Scanners </a:t>
            </a:r>
          </a:p>
        </p:txBody>
      </p:sp>
      <p:sp>
        <p:nvSpPr>
          <p:cNvPr id="3" name="Content Placeholder 2">
            <a:extLst>
              <a:ext uri="{FF2B5EF4-FFF2-40B4-BE49-F238E27FC236}">
                <a16:creationId xmlns:a16="http://schemas.microsoft.com/office/drawing/2014/main" id="{B041F0A5-0BDD-4FBD-BEE0-6280DB230647}"/>
              </a:ext>
            </a:extLst>
          </p:cNvPr>
          <p:cNvSpPr>
            <a:spLocks noGrp="1"/>
          </p:cNvSpPr>
          <p:nvPr>
            <p:ph idx="1"/>
          </p:nvPr>
        </p:nvSpPr>
        <p:spPr/>
        <p:txBody>
          <a:bodyPr>
            <a:normAutofit fontScale="70000" lnSpcReduction="20000"/>
          </a:bodyPr>
          <a:lstStyle/>
          <a:p>
            <a:r>
              <a:rPr lang="en-US" dirty="0"/>
              <a:t>First generation:  simple scanners</a:t>
            </a:r>
          </a:p>
          <a:p>
            <a:pPr lvl="1"/>
            <a:r>
              <a:rPr lang="en-US" dirty="0"/>
              <a:t>Requires a malware signature to identify the malware</a:t>
            </a:r>
          </a:p>
          <a:p>
            <a:pPr lvl="1"/>
            <a:r>
              <a:rPr lang="en-US" dirty="0"/>
              <a:t>Limited to the detection of known malware</a:t>
            </a:r>
          </a:p>
          <a:p>
            <a:r>
              <a:rPr lang="en-US" dirty="0"/>
              <a:t>Second generation:  heuristic scanners</a:t>
            </a:r>
          </a:p>
          <a:p>
            <a:pPr lvl="1"/>
            <a:r>
              <a:rPr lang="en-US" dirty="0"/>
              <a:t>Uses heuristic rules to search for probable malware instances</a:t>
            </a:r>
          </a:p>
          <a:p>
            <a:pPr lvl="1"/>
            <a:r>
              <a:rPr lang="en-US" dirty="0"/>
              <a:t>Another approach is integrity checking</a:t>
            </a:r>
          </a:p>
          <a:p>
            <a:r>
              <a:rPr lang="en-US" dirty="0"/>
              <a:t>Third generation:  activity traps</a:t>
            </a:r>
          </a:p>
          <a:p>
            <a:pPr lvl="1"/>
            <a:r>
              <a:rPr lang="en-US" dirty="0"/>
              <a:t>Memory-resident programs that identify malware by its actions rather than its structure in an infected program</a:t>
            </a:r>
          </a:p>
          <a:p>
            <a:r>
              <a:rPr lang="en-US" dirty="0"/>
              <a:t>Fourth generation:  full-featured protection</a:t>
            </a:r>
          </a:p>
          <a:p>
            <a:pPr lvl="1"/>
            <a:r>
              <a:rPr lang="en-US" dirty="0"/>
              <a:t>Packages consisting of a variety of anti-virus techniques used in conjunction </a:t>
            </a:r>
          </a:p>
          <a:p>
            <a:pPr lvl="1"/>
            <a:r>
              <a:rPr lang="en-US" dirty="0"/>
              <a:t>Include scanning and activity trap components and access control capability</a:t>
            </a:r>
          </a:p>
          <a:p>
            <a:endParaRPr lang="en-SE" dirty="0"/>
          </a:p>
        </p:txBody>
      </p:sp>
      <p:sp>
        <p:nvSpPr>
          <p:cNvPr id="4" name="Slide Number Placeholder 3">
            <a:extLst>
              <a:ext uri="{FF2B5EF4-FFF2-40B4-BE49-F238E27FC236}">
                <a16:creationId xmlns:a16="http://schemas.microsoft.com/office/drawing/2014/main" id="{C58AA390-48D9-4868-8A25-CF23F796A11D}"/>
              </a:ext>
            </a:extLst>
          </p:cNvPr>
          <p:cNvSpPr>
            <a:spLocks noGrp="1"/>
          </p:cNvSpPr>
          <p:nvPr>
            <p:ph type="sldNum" sz="quarter" idx="12"/>
          </p:nvPr>
        </p:nvSpPr>
        <p:spPr/>
        <p:txBody>
          <a:bodyPr/>
          <a:lstStyle/>
          <a:p>
            <a:pPr>
              <a:defRPr/>
            </a:pPr>
            <a:fld id="{F57F456A-00AF-44E6-8D70-638C0D0130FF}" type="slidenum">
              <a:rPr lang="en-US" altLang="zh-CN" smtClean="0"/>
              <a:pPr>
                <a:defRPr/>
              </a:pPr>
              <a:t>50</a:t>
            </a:fld>
            <a:endParaRPr lang="en-US" altLang="zh-CN" dirty="0"/>
          </a:p>
        </p:txBody>
      </p:sp>
    </p:spTree>
    <p:extLst>
      <p:ext uri="{BB962C8B-B14F-4D97-AF65-F5344CB8AC3E}">
        <p14:creationId xmlns:p14="http://schemas.microsoft.com/office/powerpoint/2010/main" val="1553999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3C39-18A1-4283-A89D-2AA7747E56E6}"/>
              </a:ext>
            </a:extLst>
          </p:cNvPr>
          <p:cNvSpPr>
            <a:spLocks noGrp="1"/>
          </p:cNvSpPr>
          <p:nvPr>
            <p:ph type="title"/>
          </p:nvPr>
        </p:nvSpPr>
        <p:spPr/>
        <p:txBody>
          <a:bodyPr/>
          <a:lstStyle/>
          <a:p>
            <a:r>
              <a:rPr lang="en-US" dirty="0"/>
              <a:t>Sandbox Analysis</a:t>
            </a:r>
            <a:endParaRPr lang="en-SE" dirty="0"/>
          </a:p>
        </p:txBody>
      </p:sp>
      <p:sp>
        <p:nvSpPr>
          <p:cNvPr id="3" name="Content Placeholder 2">
            <a:extLst>
              <a:ext uri="{FF2B5EF4-FFF2-40B4-BE49-F238E27FC236}">
                <a16:creationId xmlns:a16="http://schemas.microsoft.com/office/drawing/2014/main" id="{7F976A3A-7AFC-46E4-8C14-22F28D960514}"/>
              </a:ext>
            </a:extLst>
          </p:cNvPr>
          <p:cNvSpPr>
            <a:spLocks noGrp="1"/>
          </p:cNvSpPr>
          <p:nvPr>
            <p:ph idx="1"/>
          </p:nvPr>
        </p:nvSpPr>
        <p:spPr/>
        <p:txBody>
          <a:bodyPr>
            <a:normAutofit fontScale="92500" lnSpcReduction="20000"/>
          </a:bodyPr>
          <a:lstStyle/>
          <a:p>
            <a:r>
              <a:rPr lang="en-US" dirty="0"/>
              <a:t>Running potentially malicious code in an emulated sandbox or on a virtual machine</a:t>
            </a:r>
          </a:p>
          <a:p>
            <a:r>
              <a:rPr lang="en-US" dirty="0"/>
              <a:t>Allows the code to execute in a controlled environment where its behavior can be closely monitored without threatening the security of a real system</a:t>
            </a:r>
          </a:p>
          <a:p>
            <a:r>
              <a:rPr lang="en-US" dirty="0"/>
              <a:t>This enables the detection of complex encrypted, polymorphic, or metamorphic malware</a:t>
            </a:r>
          </a:p>
          <a:p>
            <a:r>
              <a:rPr lang="en-US" dirty="0"/>
              <a:t>The most difficult design issue with sandbox analysis is to determine how long to run each interpretation</a:t>
            </a:r>
          </a:p>
          <a:p>
            <a:endParaRPr lang="en-US" dirty="0"/>
          </a:p>
          <a:p>
            <a:endParaRPr lang="en-SE" dirty="0"/>
          </a:p>
        </p:txBody>
      </p:sp>
      <p:sp>
        <p:nvSpPr>
          <p:cNvPr id="4" name="Slide Number Placeholder 3">
            <a:extLst>
              <a:ext uri="{FF2B5EF4-FFF2-40B4-BE49-F238E27FC236}">
                <a16:creationId xmlns:a16="http://schemas.microsoft.com/office/drawing/2014/main" id="{E678F00D-D3A5-4A47-88AD-6183EC24B80B}"/>
              </a:ext>
            </a:extLst>
          </p:cNvPr>
          <p:cNvSpPr>
            <a:spLocks noGrp="1"/>
          </p:cNvSpPr>
          <p:nvPr>
            <p:ph type="sldNum" sz="quarter" idx="12"/>
          </p:nvPr>
        </p:nvSpPr>
        <p:spPr/>
        <p:txBody>
          <a:bodyPr/>
          <a:lstStyle/>
          <a:p>
            <a:pPr>
              <a:defRPr/>
            </a:pPr>
            <a:fld id="{F57F456A-00AF-44E6-8D70-638C0D0130FF}" type="slidenum">
              <a:rPr lang="en-US" altLang="zh-CN" smtClean="0"/>
              <a:pPr>
                <a:defRPr/>
              </a:pPr>
              <a:t>51</a:t>
            </a:fld>
            <a:endParaRPr lang="en-US" altLang="zh-CN" dirty="0"/>
          </a:p>
        </p:txBody>
      </p:sp>
    </p:spTree>
    <p:extLst>
      <p:ext uri="{BB962C8B-B14F-4D97-AF65-F5344CB8AC3E}">
        <p14:creationId xmlns:p14="http://schemas.microsoft.com/office/powerpoint/2010/main" val="3706259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Autofit/>
          </a:bodyPr>
          <a:lstStyle/>
          <a:p>
            <a:pPr eaLnBrk="1" hangingPunct="1"/>
            <a:r>
              <a:rPr lang="en-US" altLang="en-US" sz="3600" dirty="0"/>
              <a:t>Host-Based</a:t>
            </a:r>
            <a:r>
              <a:rPr lang="en-US" sz="3600" dirty="0"/>
              <a:t> Dynamic Malware Analysis</a:t>
            </a:r>
            <a:endParaRPr lang="en-US" altLang="en-US" sz="3600" dirty="0"/>
          </a:p>
        </p:txBody>
      </p:sp>
      <p:sp>
        <p:nvSpPr>
          <p:cNvPr id="3" name="Content Placeholder 2"/>
          <p:cNvSpPr>
            <a:spLocks noGrp="1"/>
          </p:cNvSpPr>
          <p:nvPr>
            <p:ph idx="1"/>
          </p:nvPr>
        </p:nvSpPr>
        <p:spPr/>
        <p:txBody>
          <a:bodyPr wrap="square" numCol="1" anchor="t" anchorCtr="0" compatLnSpc="1">
            <a:prstTxWarp prst="textNoShape">
              <a:avLst/>
            </a:prstTxWarp>
            <a:normAutofit fontScale="70000" lnSpcReduction="20000"/>
          </a:bodyPr>
          <a:lstStyle/>
          <a:p>
            <a:r>
              <a:rPr lang="en-US" dirty="0">
                <a:ea typeface="ＭＳ Ｐゴシック" pitchFamily="-65" charset="-128"/>
              </a:rPr>
              <a:t>Monitors program behavior in real time for malicious action, and blocks potentially malicious actions before they have a chance to affect the system, e.g.,</a:t>
            </a:r>
          </a:p>
          <a:p>
            <a:pPr lvl="1"/>
            <a:r>
              <a:rPr lang="en-US" altLang="zh-CN" dirty="0">
                <a:latin typeface="Arial" charset="0"/>
                <a:ea typeface="ＭＳ Ｐゴシック" pitchFamily="-65" charset="-128"/>
              </a:rPr>
              <a:t>Attempts to open, view, delete, and/or modify files;</a:t>
            </a:r>
          </a:p>
          <a:p>
            <a:pPr lvl="1"/>
            <a:r>
              <a:rPr lang="en-US" altLang="zh-CN" dirty="0">
                <a:latin typeface="Arial" charset="0"/>
                <a:ea typeface="ＭＳ Ｐゴシック" pitchFamily="-65" charset="-128"/>
              </a:rPr>
              <a:t>Attempts to format disk drives;</a:t>
            </a:r>
          </a:p>
          <a:p>
            <a:pPr lvl="1"/>
            <a:r>
              <a:rPr lang="en-US" altLang="zh-CN" dirty="0">
                <a:latin typeface="Arial" charset="0"/>
                <a:ea typeface="ＭＳ Ｐゴシック" pitchFamily="-65" charset="-128"/>
              </a:rPr>
              <a:t>Modifications to executable files or macros;</a:t>
            </a:r>
          </a:p>
          <a:p>
            <a:pPr lvl="1"/>
            <a:r>
              <a:rPr lang="en-US" altLang="zh-CN" dirty="0">
                <a:latin typeface="Arial" charset="0"/>
                <a:ea typeface="ＭＳ Ｐゴシック" pitchFamily="-65" charset="-128"/>
              </a:rPr>
              <a:t>Modifications to critical system settings;</a:t>
            </a:r>
          </a:p>
          <a:p>
            <a:pPr lvl="1"/>
            <a:r>
              <a:rPr lang="en-US" altLang="zh-CN" dirty="0">
                <a:latin typeface="Arial" charset="0"/>
                <a:ea typeface="ＭＳ Ｐゴシック" pitchFamily="-65" charset="-128"/>
              </a:rPr>
              <a:t>Scripting of e-mail and instant messaging clients to send executable content; </a:t>
            </a:r>
          </a:p>
          <a:p>
            <a:pPr lvl="1"/>
            <a:r>
              <a:rPr lang="en-US" altLang="zh-CN" dirty="0">
                <a:latin typeface="Arial" charset="0"/>
                <a:ea typeface="ＭＳ Ｐゴシック" pitchFamily="-65" charset="-128"/>
              </a:rPr>
              <a:t>Initiation of network connections.</a:t>
            </a:r>
          </a:p>
          <a:p>
            <a:r>
              <a:rPr lang="en-US" dirty="0">
                <a:ea typeface="ＭＳ Ｐゴシック" pitchFamily="-65" charset="-128"/>
              </a:rPr>
              <a:t>Pros: real-time protection, as opposed to offline anti-virus scanning</a:t>
            </a:r>
          </a:p>
          <a:p>
            <a:r>
              <a:rPr lang="en-US" altLang="zh-CN" dirty="0">
                <a:latin typeface="Arial" charset="0"/>
                <a:ea typeface="ＭＳ Ｐゴシック" pitchFamily="-65" charset="-128"/>
              </a:rPr>
              <a:t>Cons: malicious code must run on the target machine before all its behaviors can be identified, it can cause harm before it has been detected and blocked</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52</a:t>
            </a:fld>
            <a:endParaRPr lang="en-US" dirty="0">
              <a:solidFill>
                <a:prstClr val="white">
                  <a:lumMod val="65000"/>
                  <a:lumOff val="35000"/>
                </a:prstClr>
              </a:solidFill>
            </a:endParaRP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sz="3600" dirty="0"/>
              <a:t>Perimeter Scanning Approaches</a:t>
            </a:r>
          </a:p>
        </p:txBody>
      </p:sp>
      <p:sp>
        <p:nvSpPr>
          <p:cNvPr id="3" name="Content Placeholder 2"/>
          <p:cNvSpPr>
            <a:spLocks noGrp="1"/>
          </p:cNvSpPr>
          <p:nvPr>
            <p:ph idx="1"/>
          </p:nvPr>
        </p:nvSpPr>
        <p:spPr/>
        <p:txBody>
          <a:bodyPr wrap="square" numCol="1" anchor="t" anchorCtr="0" compatLnSpc="1">
            <a:prstTxWarp prst="textNoShape">
              <a:avLst/>
            </a:prstTxWarp>
            <a:normAutofit fontScale="62500" lnSpcReduction="20000"/>
          </a:bodyPr>
          <a:lstStyle/>
          <a:p>
            <a:pPr eaLnBrk="1" hangingPunct="1">
              <a:lnSpc>
                <a:spcPct val="90000"/>
              </a:lnSpc>
              <a:spcAft>
                <a:spcPts val="1200"/>
              </a:spcAft>
            </a:pPr>
            <a:r>
              <a:rPr lang="en-US" dirty="0">
                <a:ea typeface="ＭＳ Ｐゴシック" pitchFamily="-65" charset="-128"/>
              </a:rPr>
              <a:t>Anti-virus software can run on an organization’s firewall and IDS (Intrus</a:t>
            </a:r>
            <a:r>
              <a:rPr lang="en-US" altLang="zh-CN" dirty="0">
                <a:ea typeface="ＭＳ Ｐゴシック" pitchFamily="-65" charset="-128"/>
              </a:rPr>
              <a:t>io</a:t>
            </a:r>
            <a:r>
              <a:rPr lang="en-US" dirty="0">
                <a:ea typeface="ＭＳ Ｐゴシック" pitchFamily="-65" charset="-128"/>
              </a:rPr>
              <a:t>n Detection Service)</a:t>
            </a:r>
          </a:p>
          <a:p>
            <a:pPr eaLnBrk="1" hangingPunct="1">
              <a:lnSpc>
                <a:spcPct val="90000"/>
              </a:lnSpc>
              <a:spcAft>
                <a:spcPts val="1200"/>
              </a:spcAft>
            </a:pPr>
            <a:r>
              <a:rPr lang="en-US" dirty="0">
                <a:ea typeface="ＭＳ Ｐゴシック" pitchFamily="-65" charset="-128"/>
              </a:rPr>
              <a:t>May also include intrusion prevention measures, blocking the flow of any suspicious traffic</a:t>
            </a:r>
          </a:p>
          <a:p>
            <a:pPr eaLnBrk="1" hangingPunct="1">
              <a:lnSpc>
                <a:spcPct val="90000"/>
              </a:lnSpc>
              <a:spcAft>
                <a:spcPts val="1200"/>
              </a:spcAft>
            </a:pPr>
            <a:r>
              <a:rPr lang="en-US" dirty="0">
                <a:ea typeface="ＭＳ Ｐゴシック" pitchFamily="-65" charset="-128"/>
              </a:rPr>
              <a:t>Ingress monitors</a:t>
            </a:r>
          </a:p>
          <a:p>
            <a:pPr lvl="1" eaLnBrk="1" hangingPunct="1">
              <a:lnSpc>
                <a:spcPct val="90000"/>
              </a:lnSpc>
              <a:spcAft>
                <a:spcPts val="1200"/>
              </a:spcAft>
            </a:pPr>
            <a:r>
              <a:rPr lang="en-US" dirty="0">
                <a:ea typeface="ＭＳ Ｐゴシック" pitchFamily="-65" charset="-128"/>
              </a:rPr>
              <a:t>Located at the border between the enterprise network and the Internet </a:t>
            </a:r>
          </a:p>
          <a:p>
            <a:pPr lvl="1" eaLnBrk="1" hangingPunct="1">
              <a:lnSpc>
                <a:spcPct val="90000"/>
              </a:lnSpc>
              <a:spcAft>
                <a:spcPts val="1200"/>
              </a:spcAft>
            </a:pPr>
            <a:r>
              <a:rPr lang="en-US" dirty="0">
                <a:ea typeface="ＭＳ Ｐゴシック" pitchFamily="-65" charset="-128"/>
              </a:rPr>
              <a:t>One technique is to look for incoming traffic to unused local IP addresses</a:t>
            </a:r>
          </a:p>
          <a:p>
            <a:pPr eaLnBrk="1" hangingPunct="1">
              <a:lnSpc>
                <a:spcPct val="90000"/>
              </a:lnSpc>
              <a:spcAft>
                <a:spcPts val="1200"/>
              </a:spcAft>
            </a:pPr>
            <a:r>
              <a:rPr lang="en-US" dirty="0">
                <a:ea typeface="ＭＳ Ｐゴシック" pitchFamily="-65" charset="-128"/>
              </a:rPr>
              <a:t>Egress monitors</a:t>
            </a:r>
          </a:p>
          <a:p>
            <a:pPr lvl="1" eaLnBrk="1" hangingPunct="1">
              <a:lnSpc>
                <a:spcPct val="90000"/>
              </a:lnSpc>
              <a:spcAft>
                <a:spcPts val="1200"/>
              </a:spcAft>
            </a:pPr>
            <a:r>
              <a:rPr lang="en-US" dirty="0">
                <a:ea typeface="ＭＳ Ｐゴシック" pitchFamily="-65" charset="-128"/>
              </a:rPr>
              <a:t>Located at the egress point of individual LANs as well as at the border between the enterprise network and the Internet </a:t>
            </a:r>
          </a:p>
          <a:p>
            <a:pPr lvl="1" eaLnBrk="1" hangingPunct="1">
              <a:lnSpc>
                <a:spcPct val="90000"/>
              </a:lnSpc>
              <a:spcAft>
                <a:spcPts val="1200"/>
              </a:spcAft>
            </a:pPr>
            <a:r>
              <a:rPr lang="en-US" dirty="0">
                <a:ea typeface="ＭＳ Ｐゴシック" pitchFamily="-65" charset="-128"/>
              </a:rPr>
              <a:t>Monitors outgoing traffic for signs of scanning or other suspicious behavior</a:t>
            </a:r>
          </a:p>
          <a:p>
            <a:pPr eaLnBrk="1" hangingPunct="1">
              <a:lnSpc>
                <a:spcPct val="90000"/>
              </a:lnSpc>
              <a:spcAft>
                <a:spcPts val="1200"/>
              </a:spcAft>
            </a:pPr>
            <a:endParaRPr lang="en-US" dirty="0">
              <a:ea typeface="ＭＳ Ｐゴシック" pitchFamily="-65" charset="-128"/>
            </a:endParaRPr>
          </a:p>
        </p:txBody>
      </p:sp>
      <p:sp>
        <p:nvSpPr>
          <p:cNvPr id="4" name="灯片编号占位符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53</a:t>
            </a:fld>
            <a:endParaRPr lang="en-US" dirty="0">
              <a:solidFill>
                <a:prstClr val="white">
                  <a:lumMod val="65000"/>
                  <a:lumOff val="35000"/>
                </a:prst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Attackers</a:t>
            </a:r>
          </a:p>
        </p:txBody>
      </p:sp>
      <p:sp>
        <p:nvSpPr>
          <p:cNvPr id="3" name="Content Placeholder 2"/>
          <p:cNvSpPr>
            <a:spLocks noGrp="1"/>
          </p:cNvSpPr>
          <p:nvPr>
            <p:ph idx="1"/>
          </p:nvPr>
        </p:nvSpPr>
        <p:spPr/>
        <p:txBody>
          <a:bodyPr>
            <a:normAutofit fontScale="85000" lnSpcReduction="20000"/>
          </a:bodyPr>
          <a:lstStyle/>
          <a:p>
            <a:r>
              <a:rPr lang="en-US" dirty="0">
                <a:solidFill>
                  <a:schemeClr val="tx1"/>
                </a:solidFill>
              </a:rPr>
              <a:t>Attackers may range from individuals demonstrating their technical competence to their peers, to more organized and dangerous attack sources such as:</a:t>
            </a:r>
          </a:p>
          <a:p>
            <a:pPr lvl="1"/>
            <a:r>
              <a:rPr lang="en-US" dirty="0"/>
              <a:t>Politically motivated attackers</a:t>
            </a:r>
          </a:p>
          <a:p>
            <a:pPr lvl="1"/>
            <a:r>
              <a:rPr lang="en-US" dirty="0"/>
              <a:t>Criminals</a:t>
            </a:r>
          </a:p>
          <a:p>
            <a:pPr lvl="1"/>
            <a:r>
              <a:rPr lang="en-US" dirty="0"/>
              <a:t>Organized crime</a:t>
            </a:r>
          </a:p>
          <a:p>
            <a:pPr lvl="1"/>
            <a:r>
              <a:rPr lang="en-US" dirty="0"/>
              <a:t>Organizations that sell their services to companies and nations</a:t>
            </a:r>
          </a:p>
          <a:p>
            <a:pPr lvl="1"/>
            <a:r>
              <a:rPr lang="en-US" dirty="0"/>
              <a:t>National government agencies</a:t>
            </a:r>
          </a:p>
          <a:p>
            <a:r>
              <a:rPr lang="en-US" dirty="0">
                <a:solidFill>
                  <a:schemeClr val="tx1"/>
                </a:solidFill>
              </a:rPr>
              <a:t>A large underground economy involving the sale of attack kits, access to compromised hosts, and to stolen information</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2DE5BC21-A1FA-498A-AB64-B1B23B151679}"/>
              </a:ext>
            </a:extLst>
          </p:cNvPr>
          <p:cNvSpPr/>
          <p:nvPr/>
        </p:nvSpPr>
        <p:spPr>
          <a:xfrm>
            <a:off x="457200" y="2276872"/>
            <a:ext cx="8305800" cy="4064000"/>
          </a:xfrm>
          <a:prstGeom prst="rect">
            <a:avLst/>
          </a:prstGeom>
        </p:spPr>
        <p:txBody>
          <a:bodyPr/>
          <a:lstStyle/>
          <a:p>
            <a:pPr lvl="0">
              <a:buChar char="•"/>
            </a:pPr>
            <a:endParaRPr lang="en-US" sz="1600" b="1" i="0" dirty="0"/>
          </a:p>
        </p:txBody>
      </p:sp>
    </p:spTree>
    <p:extLst>
      <p:ext uri="{BB962C8B-B14F-4D97-AF65-F5344CB8AC3E}">
        <p14:creationId xmlns:p14="http://schemas.microsoft.com/office/powerpoint/2010/main" val="284240705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solidFill>
                  <a:srgbClr val="C00000"/>
                </a:solidFill>
              </a:rPr>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1392676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Advanced Persistent Threats (APTs)</a:t>
            </a:r>
          </a:p>
        </p:txBody>
      </p:sp>
      <p:sp>
        <p:nvSpPr>
          <p:cNvPr id="3" name="Content Placeholder 2"/>
          <p:cNvSpPr>
            <a:spLocks noGrp="1"/>
          </p:cNvSpPr>
          <p:nvPr>
            <p:ph idx="1"/>
          </p:nvPr>
        </p:nvSpPr>
        <p:spPr/>
        <p:txBody>
          <a:bodyPr/>
          <a:lstStyle/>
          <a:p>
            <a:r>
              <a:rPr lang="en-US" dirty="0"/>
              <a:t>Well-resourced, persistent application of a wide variety of intrusion technologies and malware to selected targets (usually business or political)</a:t>
            </a:r>
          </a:p>
          <a:p>
            <a:r>
              <a:rPr lang="en-US" dirty="0"/>
              <a:t>Typically attributed to state-sponsored organizations and criminal enterprises</a:t>
            </a:r>
          </a:p>
          <a:p>
            <a:r>
              <a:rPr lang="en-US" dirty="0"/>
              <a:t>Differ from other types of attack by their careful target selection and stealthy intrusion efforts over extended periods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FE92C6A0-D948-4FFD-A8E9-B6849B10E230}"/>
              </a:ext>
            </a:extLst>
          </p:cNvPr>
          <p:cNvSpPr txBox="1">
            <a:spLocks/>
          </p:cNvSpPr>
          <p:nvPr/>
        </p:nvSpPr>
        <p:spPr bwMode="auto">
          <a:xfrm>
            <a:off x="6989886"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366958216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APT</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altLang="en-US" dirty="0"/>
              <a:t>Characteristics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5" name="Content Placeholder 4">
            <a:extLst>
              <a:ext uri="{FF2B5EF4-FFF2-40B4-BE49-F238E27FC236}">
                <a16:creationId xmlns:a16="http://schemas.microsoft.com/office/drawing/2014/main" id="{9C518C6B-09DD-4A90-8CF8-E10150189833}"/>
              </a:ext>
            </a:extLst>
          </p:cNvPr>
          <p:cNvSpPr>
            <a:spLocks noGrp="1"/>
          </p:cNvSpPr>
          <p:nvPr>
            <p:ph idx="1"/>
          </p:nvPr>
        </p:nvSpPr>
        <p:spPr/>
        <p:txBody>
          <a:bodyPr>
            <a:normAutofit fontScale="92500" lnSpcReduction="20000"/>
          </a:bodyPr>
          <a:lstStyle/>
          <a:p>
            <a:pPr lvl="0" rtl="0"/>
            <a:r>
              <a:rPr lang="en-US" dirty="0"/>
              <a:t>Advanced</a:t>
            </a:r>
          </a:p>
          <a:p>
            <a:pPr lvl="1" rtl="0"/>
            <a:r>
              <a:rPr lang="en-US" dirty="0"/>
              <a:t>Using a wide variety of intrusion technologies</a:t>
            </a:r>
          </a:p>
          <a:p>
            <a:pPr lvl="0" rtl="0"/>
            <a:r>
              <a:rPr lang="en-US" dirty="0"/>
              <a:t>Persistent</a:t>
            </a:r>
          </a:p>
          <a:p>
            <a:pPr lvl="1" rtl="0"/>
            <a:r>
              <a:rPr lang="en-US" dirty="0"/>
              <a:t>Determined application of the attacks over an extended period against the chosen target in order to maximize the chance of success</a:t>
            </a:r>
          </a:p>
          <a:p>
            <a:pPr lvl="1" rtl="0"/>
            <a:r>
              <a:rPr lang="en-US" dirty="0"/>
              <a:t>A variety of attacks may be progressively applied until the target is compromised</a:t>
            </a:r>
          </a:p>
          <a:p>
            <a:pPr lvl="0" rtl="0"/>
            <a:r>
              <a:rPr lang="en-US" dirty="0"/>
              <a:t>Threats</a:t>
            </a:r>
          </a:p>
          <a:p>
            <a:pPr lvl="1" rtl="0"/>
            <a:r>
              <a:rPr lang="en-US" altLang="zh-CN" dirty="0"/>
              <a:t>Serious </a:t>
            </a:r>
            <a:r>
              <a:rPr lang="en-US" dirty="0"/>
              <a:t>threats to the selected targets as a result of the organized, capable, and well-funded attackers</a:t>
            </a:r>
          </a:p>
        </p:txBody>
      </p:sp>
      <p:sp>
        <p:nvSpPr>
          <p:cNvPr id="6" name="Slide Number Placeholder 3">
            <a:extLst>
              <a:ext uri="{FF2B5EF4-FFF2-40B4-BE49-F238E27FC236}">
                <a16:creationId xmlns:a16="http://schemas.microsoft.com/office/drawing/2014/main" id="{621E4796-D688-46A0-BC3E-9812DA634D4E}"/>
              </a:ext>
            </a:extLst>
          </p:cNvPr>
          <p:cNvSpPr txBox="1">
            <a:spLocks/>
          </p:cNvSpPr>
          <p:nvPr/>
        </p:nvSpPr>
        <p:spPr bwMode="auto">
          <a:xfrm>
            <a:off x="6934200" y="65434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1683163465"/>
      </p:ext>
    </p:extLst>
  </p:cSld>
  <p:clrMapOvr>
    <a:masterClrMapping/>
  </p:clrMapOvr>
  <p:transition spd="slow"/>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47482</TotalTime>
  <Words>13165</Words>
  <Application>Microsoft Office PowerPoint</Application>
  <PresentationFormat>On-screen Show (4:3)</PresentationFormat>
  <Paragraphs>1321</Paragraphs>
  <Slides>53</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Times New Roman</vt:lpstr>
      <vt:lpstr>1_Default Design</vt:lpstr>
      <vt:lpstr>CH06 Malicious Software</vt:lpstr>
      <vt:lpstr>Outline</vt:lpstr>
      <vt:lpstr>Malware Definition</vt:lpstr>
      <vt:lpstr>Classification of Malware</vt:lpstr>
      <vt:lpstr>Types of Malware</vt:lpstr>
      <vt:lpstr>Types of Attackers</vt:lpstr>
      <vt:lpstr>Outline</vt:lpstr>
      <vt:lpstr>Advanced Persistent Threats (APTs)</vt:lpstr>
      <vt:lpstr>APT Characteristics</vt:lpstr>
      <vt:lpstr>APT Attacks</vt:lpstr>
      <vt:lpstr>Outline</vt:lpstr>
      <vt:lpstr>Propagation</vt:lpstr>
      <vt:lpstr>Viruses</vt:lpstr>
      <vt:lpstr>Virus Components</vt:lpstr>
      <vt:lpstr>Virus Phases</vt:lpstr>
      <vt:lpstr>Virus Structure</vt:lpstr>
      <vt:lpstr>Explanations for “Virus Structure”</vt:lpstr>
      <vt:lpstr>Compression Virus</vt:lpstr>
      <vt:lpstr>Virus Classification</vt:lpstr>
      <vt:lpstr>Encrypting Virus </vt:lpstr>
      <vt:lpstr>Encrypting Virus Example</vt:lpstr>
      <vt:lpstr>Boot Sector Virus</vt:lpstr>
      <vt:lpstr>Macro and Scripting Viruses</vt:lpstr>
      <vt:lpstr>Worms</vt:lpstr>
      <vt:lpstr>Worm Propagation Model</vt:lpstr>
      <vt:lpstr>Worm Replication Mechanisms</vt:lpstr>
      <vt:lpstr>Target Discovery</vt:lpstr>
      <vt:lpstr>Morris Worm</vt:lpstr>
      <vt:lpstr>State-of-the-Art Worm Technology</vt:lpstr>
      <vt:lpstr>Mobile Code</vt:lpstr>
      <vt:lpstr>Drive-By-Downloads (DbD)</vt:lpstr>
      <vt:lpstr>Watering-Hole Attacks</vt:lpstr>
      <vt:lpstr>Malvertising</vt:lpstr>
      <vt:lpstr>Clickjacking</vt:lpstr>
      <vt:lpstr>Spam</vt:lpstr>
      <vt:lpstr>Trojan Horses</vt:lpstr>
      <vt:lpstr>Outline</vt:lpstr>
      <vt:lpstr>Payload</vt:lpstr>
      <vt:lpstr>Payload -- System Corruption</vt:lpstr>
      <vt:lpstr>Payload – Attack Agents: Zombies, Bots</vt:lpstr>
      <vt:lpstr>Payload – Information Theft Keyloggers and Spyware</vt:lpstr>
      <vt:lpstr>Payload – Information Theft Phishing</vt:lpstr>
      <vt:lpstr>Payload – Stealthing – Backdoor</vt:lpstr>
      <vt:lpstr>Payload – Stealthing – Rootkit</vt:lpstr>
      <vt:lpstr>Rootkit Classification</vt:lpstr>
      <vt:lpstr>Example Kernel-Mode Rootkit</vt:lpstr>
      <vt:lpstr>Outline</vt:lpstr>
      <vt:lpstr>Malware Countermeasures</vt:lpstr>
      <vt:lpstr>Malware Countermeasure Approaches</vt:lpstr>
      <vt:lpstr>Host-Based Anti-Virus Scanners </vt:lpstr>
      <vt:lpstr>Sandbox Analysis</vt:lpstr>
      <vt:lpstr>Host-Based Dynamic Malware Analysis</vt:lpstr>
      <vt:lpstr>Perimeter Scanning Approaches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378</cp:revision>
  <dcterms:created xsi:type="dcterms:W3CDTF">2014-08-18T03:27:50Z</dcterms:created>
  <dcterms:modified xsi:type="dcterms:W3CDTF">2022-03-27T11:34:43Z</dcterms:modified>
</cp:coreProperties>
</file>