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8" r:id="rId1"/>
  </p:sldMasterIdLst>
  <p:notesMasterIdLst>
    <p:notesMasterId r:id="rId37"/>
  </p:notesMasterIdLst>
  <p:handoutMasterIdLst>
    <p:handoutMasterId r:id="rId38"/>
  </p:handoutMasterIdLst>
  <p:sldIdLst>
    <p:sldId id="384" r:id="rId2"/>
    <p:sldId id="439" r:id="rId3"/>
    <p:sldId id="426" r:id="rId4"/>
    <p:sldId id="363" r:id="rId5"/>
    <p:sldId id="425" r:id="rId6"/>
    <p:sldId id="427" r:id="rId7"/>
    <p:sldId id="428" r:id="rId8"/>
    <p:sldId id="374" r:id="rId9"/>
    <p:sldId id="444" r:id="rId10"/>
    <p:sldId id="429" r:id="rId11"/>
    <p:sldId id="412" r:id="rId12"/>
    <p:sldId id="413" r:id="rId13"/>
    <p:sldId id="445" r:id="rId14"/>
    <p:sldId id="375" r:id="rId15"/>
    <p:sldId id="431" r:id="rId16"/>
    <p:sldId id="443" r:id="rId17"/>
    <p:sldId id="446" r:id="rId18"/>
    <p:sldId id="381" r:id="rId19"/>
    <p:sldId id="432" r:id="rId20"/>
    <p:sldId id="433" r:id="rId21"/>
    <p:sldId id="435" r:id="rId22"/>
    <p:sldId id="418" r:id="rId23"/>
    <p:sldId id="450" r:id="rId24"/>
    <p:sldId id="419" r:id="rId25"/>
    <p:sldId id="423" r:id="rId26"/>
    <p:sldId id="447" r:id="rId27"/>
    <p:sldId id="424" r:id="rId28"/>
    <p:sldId id="385" r:id="rId29"/>
    <p:sldId id="448" r:id="rId30"/>
    <p:sldId id="440" r:id="rId31"/>
    <p:sldId id="441" r:id="rId32"/>
    <p:sldId id="387" r:id="rId33"/>
    <p:sldId id="449" r:id="rId34"/>
    <p:sldId id="388" r:id="rId35"/>
    <p:sldId id="442" r:id="rId36"/>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521415D9-36F7-43E2-AB2F-B90AF26B5E84}">
      <p14:sectionLst xmlns:p14="http://schemas.microsoft.com/office/powerpoint/2010/main">
        <p14:section name="Default Section" id="{98C710E1-5338-4C4D-944C-9DF3E14EF5DF}">
          <p14:sldIdLst>
            <p14:sldId id="384"/>
            <p14:sldId id="439"/>
            <p14:sldId id="426"/>
            <p14:sldId id="363"/>
            <p14:sldId id="425"/>
            <p14:sldId id="427"/>
            <p14:sldId id="428"/>
            <p14:sldId id="374"/>
            <p14:sldId id="444"/>
            <p14:sldId id="429"/>
            <p14:sldId id="412"/>
            <p14:sldId id="413"/>
            <p14:sldId id="445"/>
            <p14:sldId id="375"/>
            <p14:sldId id="431"/>
            <p14:sldId id="443"/>
            <p14:sldId id="446"/>
            <p14:sldId id="381"/>
            <p14:sldId id="432"/>
            <p14:sldId id="433"/>
            <p14:sldId id="435"/>
            <p14:sldId id="418"/>
            <p14:sldId id="450"/>
            <p14:sldId id="419"/>
            <p14:sldId id="423"/>
            <p14:sldId id="447"/>
            <p14:sldId id="424"/>
            <p14:sldId id="385"/>
            <p14:sldId id="448"/>
            <p14:sldId id="440"/>
            <p14:sldId id="441"/>
            <p14:sldId id="387"/>
            <p14:sldId id="449"/>
            <p14:sldId id="388"/>
            <p14:sldId id="44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nghua Gu" initials="ZG" lastIdx="1" clrIdx="0">
    <p:extLst>
      <p:ext uri="{19B8F6BF-5375-455C-9EA6-DF929625EA0E}">
        <p15:presenceInfo xmlns:p15="http://schemas.microsoft.com/office/powerpoint/2012/main" userId="S::zogu0002@ad.umu.se::1b36911e-7552-492e-883b-bf3bc3e0cab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064"/>
    <a:srgbClr val="E3A988"/>
    <a:srgbClr val="E39891"/>
    <a:srgbClr val="4E5174"/>
    <a:srgbClr val="354415"/>
    <a:srgbClr val="0A442F"/>
    <a:srgbClr val="9998FF"/>
    <a:srgbClr val="0000FF"/>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601" autoAdjust="0"/>
    <p:restoredTop sz="67044" autoAdjust="0"/>
  </p:normalViewPr>
  <p:slideViewPr>
    <p:cSldViewPr>
      <p:cViewPr varScale="1">
        <p:scale>
          <a:sx n="87" d="100"/>
          <a:sy n="87" d="100"/>
        </p:scale>
        <p:origin x="1902" y="84"/>
      </p:cViewPr>
      <p:guideLst>
        <p:guide orient="horz" pos="2160"/>
        <p:guide pos="2880"/>
      </p:guideLst>
    </p:cSldViewPr>
  </p:slideViewPr>
  <p:outlineViewPr>
    <p:cViewPr>
      <p:scale>
        <a:sx n="33" d="100"/>
        <a:sy n="33" d="100"/>
      </p:scale>
      <p:origin x="0" y="-19296"/>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CE45D2-F0A9-1A4B-BF8B-945174DCE716}"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499D0E72-F52F-E44A-82AF-0BA2F47D3458}">
      <dgm:prSet phldrT="[Text]"/>
      <dgm:spPr>
        <a:xfrm>
          <a:off x="426720" y="223470"/>
          <a:ext cx="5974080" cy="354240"/>
        </a:xfrm>
        <a:prstGeom prst="roundRect">
          <a:avLst/>
        </a:prstGeom>
        <a:solidFill>
          <a:srgbClr val="8CADAE">
            <a:lumMod val="75000"/>
          </a:srgbClr>
        </a:solidFill>
        <a:ln>
          <a:solidFill>
            <a:srgbClr val="8CADAE">
              <a:lumMod val="50000"/>
            </a:srgbClr>
          </a:solidFill>
        </a:ln>
        <a:effectLst>
          <a:outerShdw blurRad="40000" dist="23000" dir="5400000" rotWithShape="0">
            <a:srgbClr val="000000">
              <a:alpha val="35000"/>
            </a:srgbClr>
          </a:outerShdw>
        </a:effectLst>
      </dgm:spPr>
      <dgm:t>
        <a:bodyPr/>
        <a:lstStyle/>
        <a:p>
          <a:pPr>
            <a:buNone/>
          </a:pPr>
          <a:r>
            <a:rPr lang="en-US" b="1" dirty="0">
              <a:solidFill>
                <a:sysClr val="windowText" lastClr="000000"/>
              </a:solidFill>
              <a:latin typeface="Palatino Linotype"/>
              <a:ea typeface="+mn-ea"/>
              <a:cs typeface="+mn-cs"/>
            </a:rPr>
            <a:t>Intrusion Detection Message Exchange Requirements (RFC 4766)</a:t>
          </a:r>
          <a:endParaRPr lang="en-US" dirty="0">
            <a:solidFill>
              <a:sysClr val="windowText" lastClr="000000"/>
            </a:solidFill>
            <a:latin typeface="Palatino Linotype"/>
            <a:ea typeface="+mn-ea"/>
            <a:cs typeface="+mn-cs"/>
          </a:endParaRPr>
        </a:p>
      </dgm:t>
    </dgm:pt>
    <dgm:pt modelId="{C862FBD1-CAC5-6E45-A386-F41BE81282D2}" type="parTrans" cxnId="{32310B90-03A3-D14B-B46D-B5969894FE5B}">
      <dgm:prSet/>
      <dgm:spPr/>
      <dgm:t>
        <a:bodyPr/>
        <a:lstStyle/>
        <a:p>
          <a:endParaRPr lang="en-US"/>
        </a:p>
      </dgm:t>
    </dgm:pt>
    <dgm:pt modelId="{F2E6C5EF-F80A-7040-B03B-61D831F4D37D}" type="sibTrans" cxnId="{32310B90-03A3-D14B-B46D-B5969894FE5B}">
      <dgm:prSet/>
      <dgm:spPr/>
      <dgm:t>
        <a:bodyPr/>
        <a:lstStyle/>
        <a:p>
          <a:endParaRPr lang="en-US"/>
        </a:p>
      </dgm:t>
    </dgm:pt>
    <dgm:pt modelId="{C16AAED6-CCDA-5A4A-9061-1D2B215B50C5}">
      <dgm:prSet/>
      <dgm:spPr>
        <a:xfrm>
          <a:off x="0" y="400590"/>
          <a:ext cx="8534400" cy="737100"/>
        </a:xfrm>
        <a:prstGeom prst="rect">
          <a:avLst/>
        </a:prstGeom>
        <a:solidFill>
          <a:srgbClr val="8CADAE">
            <a:lumMod val="40000"/>
            <a:lumOff val="60000"/>
          </a:srgbClr>
        </a:solidFill>
        <a:ln w="9525" cap="flat" cmpd="sng" algn="ctr">
          <a:solidFill>
            <a:srgbClr val="8CADAE">
              <a:lumMod val="50000"/>
            </a:srgbClr>
          </a:solidFill>
          <a:prstDash val="solid"/>
        </a:ln>
        <a:effectLst/>
      </dgm:spPr>
      <dgm:t>
        <a:bodyPr/>
        <a:lstStyle/>
        <a:p>
          <a:pPr>
            <a:buChar char="•"/>
          </a:pPr>
          <a:r>
            <a:rPr lang="en-US" dirty="0">
              <a:solidFill>
                <a:sysClr val="windowText" lastClr="000000">
                  <a:hueOff val="0"/>
                  <a:satOff val="0"/>
                  <a:lumOff val="0"/>
                  <a:alphaOff val="0"/>
                </a:sysClr>
              </a:solidFill>
              <a:latin typeface="Palatino Linotype"/>
              <a:ea typeface="+mn-ea"/>
              <a:cs typeface="+mn-cs"/>
            </a:rPr>
            <a:t>Document defines requirements for the Intrusion Detection Message Exchange Format (IDMEF)</a:t>
          </a:r>
        </a:p>
      </dgm:t>
    </dgm:pt>
    <dgm:pt modelId="{D555FA89-D0A6-5A4D-A568-F1C26D871573}" type="parTrans" cxnId="{0625230D-51E1-E148-B0F1-884D913B4CEA}">
      <dgm:prSet/>
      <dgm:spPr/>
      <dgm:t>
        <a:bodyPr/>
        <a:lstStyle/>
        <a:p>
          <a:endParaRPr lang="en-US"/>
        </a:p>
      </dgm:t>
    </dgm:pt>
    <dgm:pt modelId="{587F9493-DE03-5142-8120-368EADCBF19E}" type="sibTrans" cxnId="{0625230D-51E1-E148-B0F1-884D913B4CEA}">
      <dgm:prSet/>
      <dgm:spPr/>
      <dgm:t>
        <a:bodyPr/>
        <a:lstStyle/>
        <a:p>
          <a:endParaRPr lang="en-US"/>
        </a:p>
      </dgm:t>
    </dgm:pt>
    <dgm:pt modelId="{F530450E-A2AA-AB49-AFC3-FF0D8596A616}">
      <dgm:prSet/>
      <dgm:spPr>
        <a:xfrm>
          <a:off x="0" y="400590"/>
          <a:ext cx="8534400" cy="737100"/>
        </a:xfrm>
        <a:prstGeom prst="rect">
          <a:avLst/>
        </a:prstGeom>
        <a:solidFill>
          <a:srgbClr val="8CADAE">
            <a:lumMod val="40000"/>
            <a:lumOff val="60000"/>
          </a:srgbClr>
        </a:solidFill>
        <a:ln w="9525" cap="flat" cmpd="sng" algn="ctr">
          <a:solidFill>
            <a:srgbClr val="8CADAE">
              <a:lumMod val="50000"/>
            </a:srgbClr>
          </a:solidFill>
          <a:prstDash val="solid"/>
        </a:ln>
        <a:effectLst/>
      </dgm:spPr>
      <dgm:t>
        <a:bodyPr/>
        <a:lstStyle/>
        <a:p>
          <a:pPr>
            <a:buChar char="•"/>
          </a:pPr>
          <a:r>
            <a:rPr lang="en-US">
              <a:solidFill>
                <a:sysClr val="windowText" lastClr="000000">
                  <a:hueOff val="0"/>
                  <a:satOff val="0"/>
                  <a:lumOff val="0"/>
                  <a:alphaOff val="0"/>
                </a:sysClr>
              </a:solidFill>
              <a:latin typeface="Palatino Linotype"/>
              <a:ea typeface="+mn-ea"/>
              <a:cs typeface="+mn-cs"/>
            </a:rPr>
            <a:t>Also specifies requirements for a communication protocol for communicating IDMEF</a:t>
          </a:r>
          <a:endParaRPr lang="en-US" dirty="0">
            <a:solidFill>
              <a:sysClr val="windowText" lastClr="000000">
                <a:hueOff val="0"/>
                <a:satOff val="0"/>
                <a:lumOff val="0"/>
                <a:alphaOff val="0"/>
              </a:sysClr>
            </a:solidFill>
            <a:latin typeface="Palatino Linotype"/>
            <a:ea typeface="+mn-ea"/>
            <a:cs typeface="+mn-cs"/>
          </a:endParaRPr>
        </a:p>
      </dgm:t>
    </dgm:pt>
    <dgm:pt modelId="{AF707E42-5DB2-494E-8196-550B027470BF}" type="parTrans" cxnId="{34BA3CF2-7460-6E4E-9543-22C42D6363F7}">
      <dgm:prSet/>
      <dgm:spPr/>
      <dgm:t>
        <a:bodyPr/>
        <a:lstStyle/>
        <a:p>
          <a:endParaRPr lang="en-US"/>
        </a:p>
      </dgm:t>
    </dgm:pt>
    <dgm:pt modelId="{8E1CAB0D-7D41-0A48-9F90-88756C1C300D}" type="sibTrans" cxnId="{34BA3CF2-7460-6E4E-9543-22C42D6363F7}">
      <dgm:prSet/>
      <dgm:spPr/>
      <dgm:t>
        <a:bodyPr/>
        <a:lstStyle/>
        <a:p>
          <a:endParaRPr lang="en-US"/>
        </a:p>
      </dgm:t>
    </dgm:pt>
    <dgm:pt modelId="{CD598BF4-6E3C-9440-9C11-CDBA5E5DFA6B}">
      <dgm:prSet/>
      <dgm:spPr>
        <a:xfrm>
          <a:off x="426720" y="1202490"/>
          <a:ext cx="5974080" cy="354240"/>
        </a:xfrm>
        <a:prstGeom prst="roundRect">
          <a:avLst/>
        </a:prstGeom>
        <a:solidFill>
          <a:srgbClr val="D16349"/>
        </a:solidFill>
        <a:ln>
          <a:solidFill>
            <a:srgbClr val="D16349">
              <a:lumMod val="75000"/>
            </a:srgbClr>
          </a:solidFill>
        </a:ln>
        <a:effectLst>
          <a:outerShdw blurRad="40000" dist="23000" dir="5400000" rotWithShape="0">
            <a:srgbClr val="000000">
              <a:alpha val="35000"/>
            </a:srgbClr>
          </a:outerShdw>
        </a:effectLst>
      </dgm:spPr>
      <dgm:t>
        <a:bodyPr/>
        <a:lstStyle/>
        <a:p>
          <a:pPr>
            <a:buNone/>
          </a:pPr>
          <a:r>
            <a:rPr lang="en-US" b="1" dirty="0">
              <a:solidFill>
                <a:sysClr val="windowText" lastClr="000000"/>
              </a:solidFill>
              <a:latin typeface="Palatino Linotype"/>
              <a:ea typeface="+mn-ea"/>
              <a:cs typeface="+mn-cs"/>
            </a:rPr>
            <a:t>The Intrusion Detection Message Exchange Format (RFC 4765)</a:t>
          </a:r>
        </a:p>
      </dgm:t>
    </dgm:pt>
    <dgm:pt modelId="{47565AA5-9F84-8C41-AEA9-25E84E0E140D}" type="parTrans" cxnId="{C7E779A3-FCAB-5E4E-A2D6-9F5A506F431E}">
      <dgm:prSet/>
      <dgm:spPr/>
      <dgm:t>
        <a:bodyPr/>
        <a:lstStyle/>
        <a:p>
          <a:endParaRPr lang="en-US"/>
        </a:p>
      </dgm:t>
    </dgm:pt>
    <dgm:pt modelId="{985B58B5-FCAC-C04E-9C52-66C3042B7606}" type="sibTrans" cxnId="{C7E779A3-FCAB-5E4E-A2D6-9F5A506F431E}">
      <dgm:prSet/>
      <dgm:spPr/>
      <dgm:t>
        <a:bodyPr/>
        <a:lstStyle/>
        <a:p>
          <a:endParaRPr lang="en-US"/>
        </a:p>
      </dgm:t>
    </dgm:pt>
    <dgm:pt modelId="{BDD7BB8E-13FD-3644-878D-6E18CF5401C0}">
      <dgm:prSet/>
      <dgm:spPr>
        <a:xfrm>
          <a:off x="0" y="1379610"/>
          <a:ext cx="8534400" cy="1115100"/>
        </a:xfrm>
        <a:prstGeom prst="rect">
          <a:avLst/>
        </a:prstGeom>
        <a:solidFill>
          <a:srgbClr val="D16349">
            <a:lumMod val="40000"/>
            <a:lumOff val="60000"/>
          </a:srgbClr>
        </a:solidFill>
        <a:ln w="9525" cap="flat" cmpd="sng" algn="ctr">
          <a:solidFill>
            <a:srgbClr val="8CADAE">
              <a:lumMod val="50000"/>
            </a:srgbClr>
          </a:solidFill>
          <a:prstDash val="solid"/>
        </a:ln>
        <a:effectLst/>
      </dgm:spPr>
      <dgm:t>
        <a:bodyPr/>
        <a:lstStyle/>
        <a:p>
          <a:pPr>
            <a:buChar char="•"/>
          </a:pPr>
          <a:r>
            <a:rPr lang="en-US" dirty="0">
              <a:solidFill>
                <a:sysClr val="windowText" lastClr="000000">
                  <a:hueOff val="0"/>
                  <a:satOff val="0"/>
                  <a:lumOff val="0"/>
                  <a:alphaOff val="0"/>
                </a:sysClr>
              </a:solidFill>
              <a:latin typeface="Palatino Linotype"/>
              <a:ea typeface="+mn-ea"/>
              <a:cs typeface="+mn-cs"/>
            </a:rPr>
            <a:t>Document describes a data model to represent information exported by intrusion detection systems and explains the rationale for using this model</a:t>
          </a:r>
        </a:p>
      </dgm:t>
    </dgm:pt>
    <dgm:pt modelId="{516D02FF-C824-F54E-A458-BAF038684CFE}" type="parTrans" cxnId="{7578229C-6986-844E-9ACE-3C83D771E6FA}">
      <dgm:prSet/>
      <dgm:spPr/>
      <dgm:t>
        <a:bodyPr/>
        <a:lstStyle/>
        <a:p>
          <a:endParaRPr lang="en-US"/>
        </a:p>
      </dgm:t>
    </dgm:pt>
    <dgm:pt modelId="{EECB9C93-8BF5-874B-B58A-FCD1835A595D}" type="sibTrans" cxnId="{7578229C-6986-844E-9ACE-3C83D771E6FA}">
      <dgm:prSet/>
      <dgm:spPr/>
      <dgm:t>
        <a:bodyPr/>
        <a:lstStyle/>
        <a:p>
          <a:endParaRPr lang="en-US"/>
        </a:p>
      </dgm:t>
    </dgm:pt>
    <dgm:pt modelId="{D9CDF1C7-C2CA-CD41-93B6-607D6D780C46}">
      <dgm:prSet/>
      <dgm:spPr>
        <a:xfrm>
          <a:off x="0" y="1379610"/>
          <a:ext cx="8534400" cy="1115100"/>
        </a:xfrm>
        <a:prstGeom prst="rect">
          <a:avLst/>
        </a:prstGeom>
        <a:solidFill>
          <a:srgbClr val="D16349">
            <a:lumMod val="40000"/>
            <a:lumOff val="60000"/>
          </a:srgbClr>
        </a:solidFill>
        <a:ln w="9525" cap="flat" cmpd="sng" algn="ctr">
          <a:solidFill>
            <a:srgbClr val="8CADAE">
              <a:lumMod val="50000"/>
            </a:srgbClr>
          </a:solidFill>
          <a:prstDash val="solid"/>
        </a:ln>
        <a:effectLst/>
      </dgm:spPr>
      <dgm:t>
        <a:bodyPr/>
        <a:lstStyle/>
        <a:p>
          <a:pPr>
            <a:buChar char="•"/>
          </a:pPr>
          <a:r>
            <a:rPr lang="en-US" dirty="0">
              <a:solidFill>
                <a:sysClr val="windowText" lastClr="000000">
                  <a:hueOff val="0"/>
                  <a:satOff val="0"/>
                  <a:lumOff val="0"/>
                  <a:alphaOff val="0"/>
                </a:sysClr>
              </a:solidFill>
              <a:latin typeface="Palatino Linotype"/>
              <a:ea typeface="+mn-ea"/>
              <a:cs typeface="+mn-cs"/>
            </a:rPr>
            <a:t>An implementation of the data model in the Extensible Markup Language (XML) is presented, and XML Document Type Definition is developed, and examples are provided</a:t>
          </a:r>
        </a:p>
      </dgm:t>
    </dgm:pt>
    <dgm:pt modelId="{D4CD7FF2-4C48-7A42-A910-B11DA9E2D5A0}" type="parTrans" cxnId="{38E1134F-F05D-764C-9723-FC1D9BE8D78F}">
      <dgm:prSet/>
      <dgm:spPr/>
      <dgm:t>
        <a:bodyPr/>
        <a:lstStyle/>
        <a:p>
          <a:endParaRPr lang="en-US"/>
        </a:p>
      </dgm:t>
    </dgm:pt>
    <dgm:pt modelId="{C9F85DB4-3D1E-B440-ADE5-DC328582AF44}" type="sibTrans" cxnId="{38E1134F-F05D-764C-9723-FC1D9BE8D78F}">
      <dgm:prSet/>
      <dgm:spPr/>
      <dgm:t>
        <a:bodyPr/>
        <a:lstStyle/>
        <a:p>
          <a:endParaRPr lang="en-US"/>
        </a:p>
      </dgm:t>
    </dgm:pt>
    <dgm:pt modelId="{99A4E792-5671-174F-8348-0587008ED7B4}">
      <dgm:prSet/>
      <dgm:spPr>
        <a:xfrm>
          <a:off x="426720" y="2559510"/>
          <a:ext cx="5974080" cy="354240"/>
        </a:xfrm>
        <a:prstGeom prst="roundRect">
          <a:avLst/>
        </a:prstGeom>
        <a:solidFill>
          <a:srgbClr val="8FB08C">
            <a:lumMod val="75000"/>
          </a:srgbClr>
        </a:solidFill>
        <a:ln>
          <a:solidFill>
            <a:srgbClr val="8FB08C">
              <a:lumMod val="50000"/>
            </a:srgbClr>
          </a:solidFill>
        </a:ln>
        <a:effectLst>
          <a:outerShdw blurRad="40000" dist="23000" dir="5400000" rotWithShape="0">
            <a:srgbClr val="000000">
              <a:alpha val="35000"/>
            </a:srgbClr>
          </a:outerShdw>
        </a:effectLst>
      </dgm:spPr>
      <dgm:t>
        <a:bodyPr/>
        <a:lstStyle/>
        <a:p>
          <a:pPr>
            <a:buNone/>
          </a:pPr>
          <a:r>
            <a:rPr lang="en-US" b="1" dirty="0">
              <a:solidFill>
                <a:sysClr val="windowText" lastClr="000000"/>
              </a:solidFill>
              <a:latin typeface="Palatino Linotype"/>
              <a:ea typeface="+mn-ea"/>
              <a:cs typeface="+mn-cs"/>
            </a:rPr>
            <a:t>The Intrusion Detection Exchange Protocol (RFC 4767)</a:t>
          </a:r>
        </a:p>
      </dgm:t>
    </dgm:pt>
    <dgm:pt modelId="{71918D7C-B3E2-844B-AEB2-074E489666BA}" type="parTrans" cxnId="{B9698452-DC3B-EA46-B030-1A4FF587794B}">
      <dgm:prSet/>
      <dgm:spPr/>
      <dgm:t>
        <a:bodyPr/>
        <a:lstStyle/>
        <a:p>
          <a:endParaRPr lang="en-US"/>
        </a:p>
      </dgm:t>
    </dgm:pt>
    <dgm:pt modelId="{D460320C-5F5C-D74A-974C-E8EB76C12A52}" type="sibTrans" cxnId="{B9698452-DC3B-EA46-B030-1A4FF587794B}">
      <dgm:prSet/>
      <dgm:spPr/>
      <dgm:t>
        <a:bodyPr/>
        <a:lstStyle/>
        <a:p>
          <a:endParaRPr lang="en-US"/>
        </a:p>
      </dgm:t>
    </dgm:pt>
    <dgm:pt modelId="{B9240FE0-120A-5243-9CCA-9AEA35445369}">
      <dgm:prSet/>
      <dgm:spPr>
        <a:xfrm>
          <a:off x="0" y="2736630"/>
          <a:ext cx="8534400" cy="926100"/>
        </a:xfrm>
        <a:prstGeom prst="rect">
          <a:avLst/>
        </a:prstGeom>
        <a:solidFill>
          <a:srgbClr val="8FB08C">
            <a:lumMod val="40000"/>
            <a:lumOff val="60000"/>
          </a:srgbClr>
        </a:solidFill>
        <a:ln w="9525" cap="flat" cmpd="sng" algn="ctr">
          <a:solidFill>
            <a:srgbClr val="8FB08C">
              <a:lumMod val="50000"/>
            </a:srgbClr>
          </a:solidFill>
          <a:prstDash val="solid"/>
        </a:ln>
        <a:effectLst/>
      </dgm:spPr>
      <dgm:t>
        <a:bodyPr/>
        <a:lstStyle/>
        <a:p>
          <a:pPr>
            <a:buChar char="•"/>
          </a:pPr>
          <a:r>
            <a:rPr lang="en-US">
              <a:solidFill>
                <a:sysClr val="windowText" lastClr="000000">
                  <a:hueOff val="0"/>
                  <a:satOff val="0"/>
                  <a:lumOff val="0"/>
                  <a:alphaOff val="0"/>
                </a:sysClr>
              </a:solidFill>
              <a:latin typeface="Palatino Linotype"/>
              <a:ea typeface="+mn-ea"/>
              <a:cs typeface="+mn-cs"/>
            </a:rPr>
            <a:t>Document describes the Intrusion Detection Exchange Protocol (IDXP), an application level protocol for exchanging data between intrusion detection entities</a:t>
          </a:r>
          <a:endParaRPr lang="en-US" dirty="0">
            <a:solidFill>
              <a:sysClr val="windowText" lastClr="000000">
                <a:hueOff val="0"/>
                <a:satOff val="0"/>
                <a:lumOff val="0"/>
                <a:alphaOff val="0"/>
              </a:sysClr>
            </a:solidFill>
            <a:latin typeface="Palatino Linotype"/>
            <a:ea typeface="+mn-ea"/>
            <a:cs typeface="+mn-cs"/>
          </a:endParaRPr>
        </a:p>
      </dgm:t>
    </dgm:pt>
    <dgm:pt modelId="{E19B4119-9F10-944D-A883-8B196A5404FA}" type="parTrans" cxnId="{1276F233-D347-B342-9B31-3D7B14EA7307}">
      <dgm:prSet/>
      <dgm:spPr/>
      <dgm:t>
        <a:bodyPr/>
        <a:lstStyle/>
        <a:p>
          <a:endParaRPr lang="en-US"/>
        </a:p>
      </dgm:t>
    </dgm:pt>
    <dgm:pt modelId="{6173F41C-26D5-3D48-8C70-AF925B8E27D9}" type="sibTrans" cxnId="{1276F233-D347-B342-9B31-3D7B14EA7307}">
      <dgm:prSet/>
      <dgm:spPr/>
      <dgm:t>
        <a:bodyPr/>
        <a:lstStyle/>
        <a:p>
          <a:endParaRPr lang="en-US"/>
        </a:p>
      </dgm:t>
    </dgm:pt>
    <dgm:pt modelId="{51D76542-12CA-974A-94C4-9371789A0738}">
      <dgm:prSet/>
      <dgm:spPr>
        <a:xfrm>
          <a:off x="0" y="2736630"/>
          <a:ext cx="8534400" cy="926100"/>
        </a:xfrm>
        <a:prstGeom prst="rect">
          <a:avLst/>
        </a:prstGeom>
        <a:solidFill>
          <a:srgbClr val="8FB08C">
            <a:lumMod val="40000"/>
            <a:lumOff val="60000"/>
          </a:srgbClr>
        </a:solidFill>
        <a:ln w="9525" cap="flat" cmpd="sng" algn="ctr">
          <a:solidFill>
            <a:srgbClr val="8FB08C">
              <a:lumMod val="50000"/>
            </a:srgbClr>
          </a:solidFill>
          <a:prstDash val="solid"/>
        </a:ln>
        <a:effectLst/>
      </dgm:spPr>
      <dgm:t>
        <a:bodyPr/>
        <a:lstStyle/>
        <a:p>
          <a:pPr>
            <a:buChar char="•"/>
          </a:pPr>
          <a:r>
            <a:rPr lang="en-US" dirty="0">
              <a:solidFill>
                <a:sysClr val="windowText" lastClr="000000">
                  <a:hueOff val="0"/>
                  <a:satOff val="0"/>
                  <a:lumOff val="0"/>
                  <a:alphaOff val="0"/>
                </a:sysClr>
              </a:solidFill>
              <a:latin typeface="Palatino Linotype"/>
              <a:ea typeface="+mn-ea"/>
              <a:cs typeface="+mn-cs"/>
            </a:rPr>
            <a:t>IDXP supports mutual authentication, integrity, and confidentiality over a connection oriented protocol</a:t>
          </a:r>
        </a:p>
      </dgm:t>
    </dgm:pt>
    <dgm:pt modelId="{9EA0AF8D-BAEE-4F49-8034-2F370642E55F}" type="parTrans" cxnId="{817647E3-FAE2-2C46-BA03-4C3DF2B7BF83}">
      <dgm:prSet/>
      <dgm:spPr/>
      <dgm:t>
        <a:bodyPr/>
        <a:lstStyle/>
        <a:p>
          <a:endParaRPr lang="en-US"/>
        </a:p>
      </dgm:t>
    </dgm:pt>
    <dgm:pt modelId="{4E0746A0-2CD4-0A4C-96A3-3A44DBAE7386}" type="sibTrans" cxnId="{817647E3-FAE2-2C46-BA03-4C3DF2B7BF83}">
      <dgm:prSet/>
      <dgm:spPr/>
      <dgm:t>
        <a:bodyPr/>
        <a:lstStyle/>
        <a:p>
          <a:endParaRPr lang="en-US"/>
        </a:p>
      </dgm:t>
    </dgm:pt>
    <dgm:pt modelId="{5E9976D1-A195-7E41-95A3-1D16782861E1}" type="pres">
      <dgm:prSet presAssocID="{8FCE45D2-F0A9-1A4B-BF8B-945174DCE716}" presName="linear" presStyleCnt="0">
        <dgm:presLayoutVars>
          <dgm:dir/>
          <dgm:animLvl val="lvl"/>
          <dgm:resizeHandles val="exact"/>
        </dgm:presLayoutVars>
      </dgm:prSet>
      <dgm:spPr/>
    </dgm:pt>
    <dgm:pt modelId="{5F3A542B-13A1-F249-88B0-F7F72CB09AAE}" type="pres">
      <dgm:prSet presAssocID="{499D0E72-F52F-E44A-82AF-0BA2F47D3458}" presName="parentLin" presStyleCnt="0"/>
      <dgm:spPr/>
    </dgm:pt>
    <dgm:pt modelId="{44D4E4A3-6762-434A-8474-8A32967FE1C9}" type="pres">
      <dgm:prSet presAssocID="{499D0E72-F52F-E44A-82AF-0BA2F47D3458}" presName="parentLeftMargin" presStyleLbl="node1" presStyleIdx="0" presStyleCnt="3"/>
      <dgm:spPr/>
    </dgm:pt>
    <dgm:pt modelId="{1D279D11-A7BC-4345-8179-DF5F6025BAEB}" type="pres">
      <dgm:prSet presAssocID="{499D0E72-F52F-E44A-82AF-0BA2F47D3458}" presName="parentText" presStyleLbl="node1" presStyleIdx="0" presStyleCnt="3">
        <dgm:presLayoutVars>
          <dgm:chMax val="0"/>
          <dgm:bulletEnabled val="1"/>
        </dgm:presLayoutVars>
      </dgm:prSet>
      <dgm:spPr/>
    </dgm:pt>
    <dgm:pt modelId="{BEB1AA60-DA9E-714F-9A3E-ABD60D6545B1}" type="pres">
      <dgm:prSet presAssocID="{499D0E72-F52F-E44A-82AF-0BA2F47D3458}" presName="negativeSpace" presStyleCnt="0"/>
      <dgm:spPr/>
    </dgm:pt>
    <dgm:pt modelId="{1A2F9A87-1F16-4445-881A-B77AD42E9FE0}" type="pres">
      <dgm:prSet presAssocID="{499D0E72-F52F-E44A-82AF-0BA2F47D3458}" presName="childText" presStyleLbl="conFgAcc1" presStyleIdx="0" presStyleCnt="3">
        <dgm:presLayoutVars>
          <dgm:bulletEnabled val="1"/>
        </dgm:presLayoutVars>
      </dgm:prSet>
      <dgm:spPr/>
    </dgm:pt>
    <dgm:pt modelId="{A41605C6-DEBD-484D-9089-6416B2ACF5EB}" type="pres">
      <dgm:prSet presAssocID="{F2E6C5EF-F80A-7040-B03B-61D831F4D37D}" presName="spaceBetweenRectangles" presStyleCnt="0"/>
      <dgm:spPr/>
    </dgm:pt>
    <dgm:pt modelId="{2560604D-BB76-2445-A8FC-39C285147738}" type="pres">
      <dgm:prSet presAssocID="{CD598BF4-6E3C-9440-9C11-CDBA5E5DFA6B}" presName="parentLin" presStyleCnt="0"/>
      <dgm:spPr/>
    </dgm:pt>
    <dgm:pt modelId="{E8CFF892-45D5-B347-B71C-40A2C1FCB694}" type="pres">
      <dgm:prSet presAssocID="{CD598BF4-6E3C-9440-9C11-CDBA5E5DFA6B}" presName="parentLeftMargin" presStyleLbl="node1" presStyleIdx="0" presStyleCnt="3"/>
      <dgm:spPr/>
    </dgm:pt>
    <dgm:pt modelId="{50C9228A-BEF3-6740-9918-C3F1B67D0F2B}" type="pres">
      <dgm:prSet presAssocID="{CD598BF4-6E3C-9440-9C11-CDBA5E5DFA6B}" presName="parentText" presStyleLbl="node1" presStyleIdx="1" presStyleCnt="3">
        <dgm:presLayoutVars>
          <dgm:chMax val="0"/>
          <dgm:bulletEnabled val="1"/>
        </dgm:presLayoutVars>
      </dgm:prSet>
      <dgm:spPr/>
    </dgm:pt>
    <dgm:pt modelId="{3BE644A4-F25C-5E49-B8CC-274056C428AD}" type="pres">
      <dgm:prSet presAssocID="{CD598BF4-6E3C-9440-9C11-CDBA5E5DFA6B}" presName="negativeSpace" presStyleCnt="0"/>
      <dgm:spPr/>
    </dgm:pt>
    <dgm:pt modelId="{753FC51C-FA6F-AD46-90DB-464A32436AD6}" type="pres">
      <dgm:prSet presAssocID="{CD598BF4-6E3C-9440-9C11-CDBA5E5DFA6B}" presName="childText" presStyleLbl="conFgAcc1" presStyleIdx="1" presStyleCnt="3">
        <dgm:presLayoutVars>
          <dgm:bulletEnabled val="1"/>
        </dgm:presLayoutVars>
      </dgm:prSet>
      <dgm:spPr/>
    </dgm:pt>
    <dgm:pt modelId="{BB29F6D4-3535-F54D-AE2E-46E0F4FA3719}" type="pres">
      <dgm:prSet presAssocID="{985B58B5-FCAC-C04E-9C52-66C3042B7606}" presName="spaceBetweenRectangles" presStyleCnt="0"/>
      <dgm:spPr/>
    </dgm:pt>
    <dgm:pt modelId="{E3E10BF4-79E0-964C-AFD8-852B8F7054F7}" type="pres">
      <dgm:prSet presAssocID="{99A4E792-5671-174F-8348-0587008ED7B4}" presName="parentLin" presStyleCnt="0"/>
      <dgm:spPr/>
    </dgm:pt>
    <dgm:pt modelId="{F7D91141-858B-7547-844B-25488CC49E9E}" type="pres">
      <dgm:prSet presAssocID="{99A4E792-5671-174F-8348-0587008ED7B4}" presName="parentLeftMargin" presStyleLbl="node1" presStyleIdx="1" presStyleCnt="3"/>
      <dgm:spPr/>
    </dgm:pt>
    <dgm:pt modelId="{96383F0D-BD30-014C-B6FE-AE96BD009901}" type="pres">
      <dgm:prSet presAssocID="{99A4E792-5671-174F-8348-0587008ED7B4}" presName="parentText" presStyleLbl="node1" presStyleIdx="2" presStyleCnt="3">
        <dgm:presLayoutVars>
          <dgm:chMax val="0"/>
          <dgm:bulletEnabled val="1"/>
        </dgm:presLayoutVars>
      </dgm:prSet>
      <dgm:spPr/>
    </dgm:pt>
    <dgm:pt modelId="{59BBBC2A-FA12-B740-82FE-1949FAD1EA78}" type="pres">
      <dgm:prSet presAssocID="{99A4E792-5671-174F-8348-0587008ED7B4}" presName="negativeSpace" presStyleCnt="0"/>
      <dgm:spPr/>
    </dgm:pt>
    <dgm:pt modelId="{3B6C441B-4B2B-5240-BB2D-310A3397BF9F}" type="pres">
      <dgm:prSet presAssocID="{99A4E792-5671-174F-8348-0587008ED7B4}" presName="childText" presStyleLbl="conFgAcc1" presStyleIdx="2" presStyleCnt="3">
        <dgm:presLayoutVars>
          <dgm:bulletEnabled val="1"/>
        </dgm:presLayoutVars>
      </dgm:prSet>
      <dgm:spPr/>
    </dgm:pt>
  </dgm:ptLst>
  <dgm:cxnLst>
    <dgm:cxn modelId="{0625230D-51E1-E148-B0F1-884D913B4CEA}" srcId="{499D0E72-F52F-E44A-82AF-0BA2F47D3458}" destId="{C16AAED6-CCDA-5A4A-9061-1D2B215B50C5}" srcOrd="0" destOrd="0" parTransId="{D555FA89-D0A6-5A4D-A568-F1C26D871573}" sibTransId="{587F9493-DE03-5142-8120-368EADCBF19E}"/>
    <dgm:cxn modelId="{D7746D0D-0E87-4548-B0D9-8E8EB189E661}" type="presOf" srcId="{D9CDF1C7-C2CA-CD41-93B6-607D6D780C46}" destId="{753FC51C-FA6F-AD46-90DB-464A32436AD6}" srcOrd="0" destOrd="1" presId="urn:microsoft.com/office/officeart/2005/8/layout/list1"/>
    <dgm:cxn modelId="{4BD62823-FE57-3A4D-8A4D-C6CADE6EA596}" type="presOf" srcId="{8FCE45D2-F0A9-1A4B-BF8B-945174DCE716}" destId="{5E9976D1-A195-7E41-95A3-1D16782861E1}" srcOrd="0" destOrd="0" presId="urn:microsoft.com/office/officeart/2005/8/layout/list1"/>
    <dgm:cxn modelId="{1276F233-D347-B342-9B31-3D7B14EA7307}" srcId="{99A4E792-5671-174F-8348-0587008ED7B4}" destId="{B9240FE0-120A-5243-9CCA-9AEA35445369}" srcOrd="0" destOrd="0" parTransId="{E19B4119-9F10-944D-A883-8B196A5404FA}" sibTransId="{6173F41C-26D5-3D48-8C70-AF925B8E27D9}"/>
    <dgm:cxn modelId="{73A6B435-2A95-1144-B45B-46C3899B37B9}" type="presOf" srcId="{BDD7BB8E-13FD-3644-878D-6E18CF5401C0}" destId="{753FC51C-FA6F-AD46-90DB-464A32436AD6}" srcOrd="0" destOrd="0" presId="urn:microsoft.com/office/officeart/2005/8/layout/list1"/>
    <dgm:cxn modelId="{E013F13E-F6FA-E74A-B393-D94A50432BC2}" type="presOf" srcId="{499D0E72-F52F-E44A-82AF-0BA2F47D3458}" destId="{1D279D11-A7BC-4345-8179-DF5F6025BAEB}" srcOrd="1" destOrd="0" presId="urn:microsoft.com/office/officeart/2005/8/layout/list1"/>
    <dgm:cxn modelId="{87D59F67-1841-D545-B8AB-A8CC3348E592}" type="presOf" srcId="{99A4E792-5671-174F-8348-0587008ED7B4}" destId="{96383F0D-BD30-014C-B6FE-AE96BD009901}" srcOrd="1" destOrd="0" presId="urn:microsoft.com/office/officeart/2005/8/layout/list1"/>
    <dgm:cxn modelId="{38DD3B48-24FD-6D45-85D8-C341686D7275}" type="presOf" srcId="{CD598BF4-6E3C-9440-9C11-CDBA5E5DFA6B}" destId="{E8CFF892-45D5-B347-B71C-40A2C1FCB694}" srcOrd="0" destOrd="0" presId="urn:microsoft.com/office/officeart/2005/8/layout/list1"/>
    <dgm:cxn modelId="{38E1134F-F05D-764C-9723-FC1D9BE8D78F}" srcId="{CD598BF4-6E3C-9440-9C11-CDBA5E5DFA6B}" destId="{D9CDF1C7-C2CA-CD41-93B6-607D6D780C46}" srcOrd="1" destOrd="0" parTransId="{D4CD7FF2-4C48-7A42-A910-B11DA9E2D5A0}" sibTransId="{C9F85DB4-3D1E-B440-ADE5-DC328582AF44}"/>
    <dgm:cxn modelId="{5C0E6871-C859-B243-B405-A915A076F470}" type="presOf" srcId="{499D0E72-F52F-E44A-82AF-0BA2F47D3458}" destId="{44D4E4A3-6762-434A-8474-8A32967FE1C9}" srcOrd="0" destOrd="0" presId="urn:microsoft.com/office/officeart/2005/8/layout/list1"/>
    <dgm:cxn modelId="{B9698452-DC3B-EA46-B030-1A4FF587794B}" srcId="{8FCE45D2-F0A9-1A4B-BF8B-945174DCE716}" destId="{99A4E792-5671-174F-8348-0587008ED7B4}" srcOrd="2" destOrd="0" parTransId="{71918D7C-B3E2-844B-AEB2-074E489666BA}" sibTransId="{D460320C-5F5C-D74A-974C-E8EB76C12A52}"/>
    <dgm:cxn modelId="{DDE99B77-9B5B-9545-B630-668F9F47A08F}" type="presOf" srcId="{99A4E792-5671-174F-8348-0587008ED7B4}" destId="{F7D91141-858B-7547-844B-25488CC49E9E}" srcOrd="0" destOrd="0" presId="urn:microsoft.com/office/officeart/2005/8/layout/list1"/>
    <dgm:cxn modelId="{0FA98F8D-B347-1A44-B470-D88DB2FD114F}" type="presOf" srcId="{B9240FE0-120A-5243-9CCA-9AEA35445369}" destId="{3B6C441B-4B2B-5240-BB2D-310A3397BF9F}" srcOrd="0" destOrd="0" presId="urn:microsoft.com/office/officeart/2005/8/layout/list1"/>
    <dgm:cxn modelId="{32310B90-03A3-D14B-B46D-B5969894FE5B}" srcId="{8FCE45D2-F0A9-1A4B-BF8B-945174DCE716}" destId="{499D0E72-F52F-E44A-82AF-0BA2F47D3458}" srcOrd="0" destOrd="0" parTransId="{C862FBD1-CAC5-6E45-A386-F41BE81282D2}" sibTransId="{F2E6C5EF-F80A-7040-B03B-61D831F4D37D}"/>
    <dgm:cxn modelId="{13EF6590-C422-684F-87A9-87A49E537739}" type="presOf" srcId="{F530450E-A2AA-AB49-AFC3-FF0D8596A616}" destId="{1A2F9A87-1F16-4445-881A-B77AD42E9FE0}" srcOrd="0" destOrd="1" presId="urn:microsoft.com/office/officeart/2005/8/layout/list1"/>
    <dgm:cxn modelId="{C2209490-0DAB-9D45-A82F-94788CFECC9F}" type="presOf" srcId="{51D76542-12CA-974A-94C4-9371789A0738}" destId="{3B6C441B-4B2B-5240-BB2D-310A3397BF9F}" srcOrd="0" destOrd="1" presId="urn:microsoft.com/office/officeart/2005/8/layout/list1"/>
    <dgm:cxn modelId="{7578229C-6986-844E-9ACE-3C83D771E6FA}" srcId="{CD598BF4-6E3C-9440-9C11-CDBA5E5DFA6B}" destId="{BDD7BB8E-13FD-3644-878D-6E18CF5401C0}" srcOrd="0" destOrd="0" parTransId="{516D02FF-C824-F54E-A458-BAF038684CFE}" sibTransId="{EECB9C93-8BF5-874B-B58A-FCD1835A595D}"/>
    <dgm:cxn modelId="{C7E779A3-FCAB-5E4E-A2D6-9F5A506F431E}" srcId="{8FCE45D2-F0A9-1A4B-BF8B-945174DCE716}" destId="{CD598BF4-6E3C-9440-9C11-CDBA5E5DFA6B}" srcOrd="1" destOrd="0" parTransId="{47565AA5-9F84-8C41-AEA9-25E84E0E140D}" sibTransId="{985B58B5-FCAC-C04E-9C52-66C3042B7606}"/>
    <dgm:cxn modelId="{C1FB9BA9-7FD7-6C4F-81AD-BD4F87B2E9F4}" type="presOf" srcId="{C16AAED6-CCDA-5A4A-9061-1D2B215B50C5}" destId="{1A2F9A87-1F16-4445-881A-B77AD42E9FE0}" srcOrd="0" destOrd="0" presId="urn:microsoft.com/office/officeart/2005/8/layout/list1"/>
    <dgm:cxn modelId="{817647E3-FAE2-2C46-BA03-4C3DF2B7BF83}" srcId="{99A4E792-5671-174F-8348-0587008ED7B4}" destId="{51D76542-12CA-974A-94C4-9371789A0738}" srcOrd="1" destOrd="0" parTransId="{9EA0AF8D-BAEE-4F49-8034-2F370642E55F}" sibTransId="{4E0746A0-2CD4-0A4C-96A3-3A44DBAE7386}"/>
    <dgm:cxn modelId="{82E37DEB-E9D4-604E-AA30-78DEC72E04D4}" type="presOf" srcId="{CD598BF4-6E3C-9440-9C11-CDBA5E5DFA6B}" destId="{50C9228A-BEF3-6740-9918-C3F1B67D0F2B}" srcOrd="1" destOrd="0" presId="urn:microsoft.com/office/officeart/2005/8/layout/list1"/>
    <dgm:cxn modelId="{34BA3CF2-7460-6E4E-9543-22C42D6363F7}" srcId="{499D0E72-F52F-E44A-82AF-0BA2F47D3458}" destId="{F530450E-A2AA-AB49-AFC3-FF0D8596A616}" srcOrd="1" destOrd="0" parTransId="{AF707E42-5DB2-494E-8196-550B027470BF}" sibTransId="{8E1CAB0D-7D41-0A48-9F90-88756C1C300D}"/>
    <dgm:cxn modelId="{67B97854-F067-6148-9B1F-F8FD9E83CC6D}" type="presParOf" srcId="{5E9976D1-A195-7E41-95A3-1D16782861E1}" destId="{5F3A542B-13A1-F249-88B0-F7F72CB09AAE}" srcOrd="0" destOrd="0" presId="urn:microsoft.com/office/officeart/2005/8/layout/list1"/>
    <dgm:cxn modelId="{CF7D905F-4622-2F41-9B08-296B87E5A057}" type="presParOf" srcId="{5F3A542B-13A1-F249-88B0-F7F72CB09AAE}" destId="{44D4E4A3-6762-434A-8474-8A32967FE1C9}" srcOrd="0" destOrd="0" presId="urn:microsoft.com/office/officeart/2005/8/layout/list1"/>
    <dgm:cxn modelId="{172F8388-A7AD-B74A-8B6A-D31EAD0A4AD9}" type="presParOf" srcId="{5F3A542B-13A1-F249-88B0-F7F72CB09AAE}" destId="{1D279D11-A7BC-4345-8179-DF5F6025BAEB}" srcOrd="1" destOrd="0" presId="urn:microsoft.com/office/officeart/2005/8/layout/list1"/>
    <dgm:cxn modelId="{584BA1B5-1D97-4243-8FF6-06585158117B}" type="presParOf" srcId="{5E9976D1-A195-7E41-95A3-1D16782861E1}" destId="{BEB1AA60-DA9E-714F-9A3E-ABD60D6545B1}" srcOrd="1" destOrd="0" presId="urn:microsoft.com/office/officeart/2005/8/layout/list1"/>
    <dgm:cxn modelId="{73256D1A-CCC8-8247-986A-CC2CC537BE63}" type="presParOf" srcId="{5E9976D1-A195-7E41-95A3-1D16782861E1}" destId="{1A2F9A87-1F16-4445-881A-B77AD42E9FE0}" srcOrd="2" destOrd="0" presId="urn:microsoft.com/office/officeart/2005/8/layout/list1"/>
    <dgm:cxn modelId="{63431CE7-8018-0D4F-94E2-D57317430F47}" type="presParOf" srcId="{5E9976D1-A195-7E41-95A3-1D16782861E1}" destId="{A41605C6-DEBD-484D-9089-6416B2ACF5EB}" srcOrd="3" destOrd="0" presId="urn:microsoft.com/office/officeart/2005/8/layout/list1"/>
    <dgm:cxn modelId="{68FF9446-B2D0-9C44-B2A2-1DBFD839CF2F}" type="presParOf" srcId="{5E9976D1-A195-7E41-95A3-1D16782861E1}" destId="{2560604D-BB76-2445-A8FC-39C285147738}" srcOrd="4" destOrd="0" presId="urn:microsoft.com/office/officeart/2005/8/layout/list1"/>
    <dgm:cxn modelId="{359E3FBC-CDB8-9041-92B0-27BA77C5BD42}" type="presParOf" srcId="{2560604D-BB76-2445-A8FC-39C285147738}" destId="{E8CFF892-45D5-B347-B71C-40A2C1FCB694}" srcOrd="0" destOrd="0" presId="urn:microsoft.com/office/officeart/2005/8/layout/list1"/>
    <dgm:cxn modelId="{0D3957DA-54FA-2343-800F-495A68C979FF}" type="presParOf" srcId="{2560604D-BB76-2445-A8FC-39C285147738}" destId="{50C9228A-BEF3-6740-9918-C3F1B67D0F2B}" srcOrd="1" destOrd="0" presId="urn:microsoft.com/office/officeart/2005/8/layout/list1"/>
    <dgm:cxn modelId="{11F9D4F5-CC30-1A44-A658-3787887DA8AB}" type="presParOf" srcId="{5E9976D1-A195-7E41-95A3-1D16782861E1}" destId="{3BE644A4-F25C-5E49-B8CC-274056C428AD}" srcOrd="5" destOrd="0" presId="urn:microsoft.com/office/officeart/2005/8/layout/list1"/>
    <dgm:cxn modelId="{88E4FC66-2B4E-2A42-8665-D04A972FDB11}" type="presParOf" srcId="{5E9976D1-A195-7E41-95A3-1D16782861E1}" destId="{753FC51C-FA6F-AD46-90DB-464A32436AD6}" srcOrd="6" destOrd="0" presId="urn:microsoft.com/office/officeart/2005/8/layout/list1"/>
    <dgm:cxn modelId="{0F80C8C1-CAA7-A642-BBD5-844E608C659C}" type="presParOf" srcId="{5E9976D1-A195-7E41-95A3-1D16782861E1}" destId="{BB29F6D4-3535-F54D-AE2E-46E0F4FA3719}" srcOrd="7" destOrd="0" presId="urn:microsoft.com/office/officeart/2005/8/layout/list1"/>
    <dgm:cxn modelId="{BCB4A86D-D027-5446-BA26-B6EEF4CD2F91}" type="presParOf" srcId="{5E9976D1-A195-7E41-95A3-1D16782861E1}" destId="{E3E10BF4-79E0-964C-AFD8-852B8F7054F7}" srcOrd="8" destOrd="0" presId="urn:microsoft.com/office/officeart/2005/8/layout/list1"/>
    <dgm:cxn modelId="{E77C9984-3134-E142-8ABA-26A591715D10}" type="presParOf" srcId="{E3E10BF4-79E0-964C-AFD8-852B8F7054F7}" destId="{F7D91141-858B-7547-844B-25488CC49E9E}" srcOrd="0" destOrd="0" presId="urn:microsoft.com/office/officeart/2005/8/layout/list1"/>
    <dgm:cxn modelId="{2C0391FE-4121-1743-9675-120F5743E73F}" type="presParOf" srcId="{E3E10BF4-79E0-964C-AFD8-852B8F7054F7}" destId="{96383F0D-BD30-014C-B6FE-AE96BD009901}" srcOrd="1" destOrd="0" presId="urn:microsoft.com/office/officeart/2005/8/layout/list1"/>
    <dgm:cxn modelId="{A52F9A2B-A139-9843-A010-DC7F4E33DE5B}" type="presParOf" srcId="{5E9976D1-A195-7E41-95A3-1D16782861E1}" destId="{59BBBC2A-FA12-B740-82FE-1949FAD1EA78}" srcOrd="9" destOrd="0" presId="urn:microsoft.com/office/officeart/2005/8/layout/list1"/>
    <dgm:cxn modelId="{E2BC2855-1FEE-AA4E-82B0-FEBE1C2AF028}" type="presParOf" srcId="{5E9976D1-A195-7E41-95A3-1D16782861E1}" destId="{3B6C441B-4B2B-5240-BB2D-310A3397BF9F}"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2F9A87-1F16-4445-881A-B77AD42E9FE0}">
      <dsp:nvSpPr>
        <dsp:cNvPr id="0" name=""/>
        <dsp:cNvSpPr/>
      </dsp:nvSpPr>
      <dsp:spPr>
        <a:xfrm>
          <a:off x="0" y="400590"/>
          <a:ext cx="8534400" cy="737100"/>
        </a:xfrm>
        <a:prstGeom prst="rect">
          <a:avLst/>
        </a:prstGeom>
        <a:solidFill>
          <a:srgbClr val="8CADAE">
            <a:lumMod val="40000"/>
            <a:lumOff val="60000"/>
          </a:srgbClr>
        </a:solidFill>
        <a:ln w="9525" cap="flat" cmpd="sng" algn="ctr">
          <a:solidFill>
            <a:srgbClr val="8CADAE">
              <a:lumMod val="5000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62364" tIns="249936" rIns="662364"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solidFill>
                <a:sysClr val="windowText" lastClr="000000">
                  <a:hueOff val="0"/>
                  <a:satOff val="0"/>
                  <a:lumOff val="0"/>
                  <a:alphaOff val="0"/>
                </a:sysClr>
              </a:solidFill>
              <a:latin typeface="Palatino Linotype"/>
              <a:ea typeface="+mn-ea"/>
              <a:cs typeface="+mn-cs"/>
            </a:rPr>
            <a:t>Document defines requirements for the Intrusion Detection Message Exchange Format (IDMEF)</a:t>
          </a:r>
        </a:p>
        <a:p>
          <a:pPr marL="114300" lvl="1" indent="-114300" algn="l" defTabSz="533400">
            <a:lnSpc>
              <a:spcPct val="90000"/>
            </a:lnSpc>
            <a:spcBef>
              <a:spcPct val="0"/>
            </a:spcBef>
            <a:spcAft>
              <a:spcPct val="15000"/>
            </a:spcAft>
            <a:buChar char="•"/>
          </a:pPr>
          <a:r>
            <a:rPr lang="en-US" sz="1200" kern="1200">
              <a:solidFill>
                <a:sysClr val="windowText" lastClr="000000">
                  <a:hueOff val="0"/>
                  <a:satOff val="0"/>
                  <a:lumOff val="0"/>
                  <a:alphaOff val="0"/>
                </a:sysClr>
              </a:solidFill>
              <a:latin typeface="Palatino Linotype"/>
              <a:ea typeface="+mn-ea"/>
              <a:cs typeface="+mn-cs"/>
            </a:rPr>
            <a:t>Also specifies requirements for a communication protocol for communicating IDMEF</a:t>
          </a:r>
          <a:endParaRPr lang="en-US" sz="1200" kern="1200" dirty="0">
            <a:solidFill>
              <a:sysClr val="windowText" lastClr="000000">
                <a:hueOff val="0"/>
                <a:satOff val="0"/>
                <a:lumOff val="0"/>
                <a:alphaOff val="0"/>
              </a:sysClr>
            </a:solidFill>
            <a:latin typeface="Palatino Linotype"/>
            <a:ea typeface="+mn-ea"/>
            <a:cs typeface="+mn-cs"/>
          </a:endParaRPr>
        </a:p>
      </dsp:txBody>
      <dsp:txXfrm>
        <a:off x="0" y="400590"/>
        <a:ext cx="8534400" cy="737100"/>
      </dsp:txXfrm>
    </dsp:sp>
    <dsp:sp modelId="{1D279D11-A7BC-4345-8179-DF5F6025BAEB}">
      <dsp:nvSpPr>
        <dsp:cNvPr id="0" name=""/>
        <dsp:cNvSpPr/>
      </dsp:nvSpPr>
      <dsp:spPr>
        <a:xfrm>
          <a:off x="426720" y="223470"/>
          <a:ext cx="5974080" cy="354240"/>
        </a:xfrm>
        <a:prstGeom prst="roundRect">
          <a:avLst/>
        </a:prstGeom>
        <a:solidFill>
          <a:srgbClr val="8CADAE">
            <a:lumMod val="75000"/>
          </a:srgbClr>
        </a:solidFill>
        <a:ln>
          <a:solidFill>
            <a:srgbClr val="8CADAE">
              <a:lumMod val="50000"/>
            </a:srgb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5806" tIns="0" rIns="225806" bIns="0" numCol="1" spcCol="1270" anchor="ctr" anchorCtr="0">
          <a:noAutofit/>
        </a:bodyPr>
        <a:lstStyle/>
        <a:p>
          <a:pPr marL="0" lvl="0" indent="0" algn="l" defTabSz="533400">
            <a:lnSpc>
              <a:spcPct val="90000"/>
            </a:lnSpc>
            <a:spcBef>
              <a:spcPct val="0"/>
            </a:spcBef>
            <a:spcAft>
              <a:spcPct val="35000"/>
            </a:spcAft>
            <a:buNone/>
          </a:pPr>
          <a:r>
            <a:rPr lang="en-US" sz="1200" b="1" kern="1200" dirty="0">
              <a:solidFill>
                <a:sysClr val="windowText" lastClr="000000"/>
              </a:solidFill>
              <a:latin typeface="Palatino Linotype"/>
              <a:ea typeface="+mn-ea"/>
              <a:cs typeface="+mn-cs"/>
            </a:rPr>
            <a:t>Intrusion Detection Message Exchange Requirements (RFC 4766)</a:t>
          </a:r>
          <a:endParaRPr lang="en-US" sz="1200" kern="1200" dirty="0">
            <a:solidFill>
              <a:sysClr val="windowText" lastClr="000000"/>
            </a:solidFill>
            <a:latin typeface="Palatino Linotype"/>
            <a:ea typeface="+mn-ea"/>
            <a:cs typeface="+mn-cs"/>
          </a:endParaRPr>
        </a:p>
      </dsp:txBody>
      <dsp:txXfrm>
        <a:off x="444013" y="240763"/>
        <a:ext cx="5939494" cy="319654"/>
      </dsp:txXfrm>
    </dsp:sp>
    <dsp:sp modelId="{753FC51C-FA6F-AD46-90DB-464A32436AD6}">
      <dsp:nvSpPr>
        <dsp:cNvPr id="0" name=""/>
        <dsp:cNvSpPr/>
      </dsp:nvSpPr>
      <dsp:spPr>
        <a:xfrm>
          <a:off x="0" y="1379610"/>
          <a:ext cx="8534400" cy="1115100"/>
        </a:xfrm>
        <a:prstGeom prst="rect">
          <a:avLst/>
        </a:prstGeom>
        <a:solidFill>
          <a:srgbClr val="D16349">
            <a:lumMod val="40000"/>
            <a:lumOff val="60000"/>
          </a:srgbClr>
        </a:solidFill>
        <a:ln w="9525" cap="flat" cmpd="sng" algn="ctr">
          <a:solidFill>
            <a:srgbClr val="8CADAE">
              <a:lumMod val="5000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62364" tIns="249936" rIns="662364"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solidFill>
                <a:sysClr val="windowText" lastClr="000000">
                  <a:hueOff val="0"/>
                  <a:satOff val="0"/>
                  <a:lumOff val="0"/>
                  <a:alphaOff val="0"/>
                </a:sysClr>
              </a:solidFill>
              <a:latin typeface="Palatino Linotype"/>
              <a:ea typeface="+mn-ea"/>
              <a:cs typeface="+mn-cs"/>
            </a:rPr>
            <a:t>Document describes a data model to represent information exported by intrusion detection systems and explains the rationale for using this model</a:t>
          </a:r>
        </a:p>
        <a:p>
          <a:pPr marL="114300" lvl="1" indent="-114300" algn="l" defTabSz="533400">
            <a:lnSpc>
              <a:spcPct val="90000"/>
            </a:lnSpc>
            <a:spcBef>
              <a:spcPct val="0"/>
            </a:spcBef>
            <a:spcAft>
              <a:spcPct val="15000"/>
            </a:spcAft>
            <a:buChar char="•"/>
          </a:pPr>
          <a:r>
            <a:rPr lang="en-US" sz="1200" kern="1200" dirty="0">
              <a:solidFill>
                <a:sysClr val="windowText" lastClr="000000">
                  <a:hueOff val="0"/>
                  <a:satOff val="0"/>
                  <a:lumOff val="0"/>
                  <a:alphaOff val="0"/>
                </a:sysClr>
              </a:solidFill>
              <a:latin typeface="Palatino Linotype"/>
              <a:ea typeface="+mn-ea"/>
              <a:cs typeface="+mn-cs"/>
            </a:rPr>
            <a:t>An implementation of the data model in the Extensible Markup Language (XML) is presented, and XML Document Type Definition is developed, and examples are provided</a:t>
          </a:r>
        </a:p>
      </dsp:txBody>
      <dsp:txXfrm>
        <a:off x="0" y="1379610"/>
        <a:ext cx="8534400" cy="1115100"/>
      </dsp:txXfrm>
    </dsp:sp>
    <dsp:sp modelId="{50C9228A-BEF3-6740-9918-C3F1B67D0F2B}">
      <dsp:nvSpPr>
        <dsp:cNvPr id="0" name=""/>
        <dsp:cNvSpPr/>
      </dsp:nvSpPr>
      <dsp:spPr>
        <a:xfrm>
          <a:off x="426720" y="1202490"/>
          <a:ext cx="5974080" cy="354240"/>
        </a:xfrm>
        <a:prstGeom prst="roundRect">
          <a:avLst/>
        </a:prstGeom>
        <a:solidFill>
          <a:srgbClr val="D16349"/>
        </a:solidFill>
        <a:ln>
          <a:solidFill>
            <a:srgbClr val="D16349">
              <a:lumMod val="75000"/>
            </a:srgb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5806" tIns="0" rIns="225806" bIns="0" numCol="1" spcCol="1270" anchor="ctr" anchorCtr="0">
          <a:noAutofit/>
        </a:bodyPr>
        <a:lstStyle/>
        <a:p>
          <a:pPr marL="0" lvl="0" indent="0" algn="l" defTabSz="533400">
            <a:lnSpc>
              <a:spcPct val="90000"/>
            </a:lnSpc>
            <a:spcBef>
              <a:spcPct val="0"/>
            </a:spcBef>
            <a:spcAft>
              <a:spcPct val="35000"/>
            </a:spcAft>
            <a:buNone/>
          </a:pPr>
          <a:r>
            <a:rPr lang="en-US" sz="1200" b="1" kern="1200" dirty="0">
              <a:solidFill>
                <a:sysClr val="windowText" lastClr="000000"/>
              </a:solidFill>
              <a:latin typeface="Palatino Linotype"/>
              <a:ea typeface="+mn-ea"/>
              <a:cs typeface="+mn-cs"/>
            </a:rPr>
            <a:t>The Intrusion Detection Message Exchange Format (RFC 4765)</a:t>
          </a:r>
        </a:p>
      </dsp:txBody>
      <dsp:txXfrm>
        <a:off x="444013" y="1219783"/>
        <a:ext cx="5939494" cy="319654"/>
      </dsp:txXfrm>
    </dsp:sp>
    <dsp:sp modelId="{3B6C441B-4B2B-5240-BB2D-310A3397BF9F}">
      <dsp:nvSpPr>
        <dsp:cNvPr id="0" name=""/>
        <dsp:cNvSpPr/>
      </dsp:nvSpPr>
      <dsp:spPr>
        <a:xfrm>
          <a:off x="0" y="2736630"/>
          <a:ext cx="8534400" cy="926100"/>
        </a:xfrm>
        <a:prstGeom prst="rect">
          <a:avLst/>
        </a:prstGeom>
        <a:solidFill>
          <a:srgbClr val="8FB08C">
            <a:lumMod val="40000"/>
            <a:lumOff val="60000"/>
          </a:srgbClr>
        </a:solidFill>
        <a:ln w="9525" cap="flat" cmpd="sng" algn="ctr">
          <a:solidFill>
            <a:srgbClr val="8FB08C">
              <a:lumMod val="5000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62364" tIns="249936" rIns="662364"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a:solidFill>
                <a:sysClr val="windowText" lastClr="000000">
                  <a:hueOff val="0"/>
                  <a:satOff val="0"/>
                  <a:lumOff val="0"/>
                  <a:alphaOff val="0"/>
                </a:sysClr>
              </a:solidFill>
              <a:latin typeface="Palatino Linotype"/>
              <a:ea typeface="+mn-ea"/>
              <a:cs typeface="+mn-cs"/>
            </a:rPr>
            <a:t>Document describes the Intrusion Detection Exchange Protocol (IDXP), an application level protocol for exchanging data between intrusion detection entities</a:t>
          </a:r>
          <a:endParaRPr lang="en-US" sz="1200" kern="1200" dirty="0">
            <a:solidFill>
              <a:sysClr val="windowText" lastClr="000000">
                <a:hueOff val="0"/>
                <a:satOff val="0"/>
                <a:lumOff val="0"/>
                <a:alphaOff val="0"/>
              </a:sysClr>
            </a:solidFill>
            <a:latin typeface="Palatino Linotype"/>
            <a:ea typeface="+mn-ea"/>
            <a:cs typeface="+mn-cs"/>
          </a:endParaRPr>
        </a:p>
        <a:p>
          <a:pPr marL="114300" lvl="1" indent="-114300" algn="l" defTabSz="533400">
            <a:lnSpc>
              <a:spcPct val="90000"/>
            </a:lnSpc>
            <a:spcBef>
              <a:spcPct val="0"/>
            </a:spcBef>
            <a:spcAft>
              <a:spcPct val="15000"/>
            </a:spcAft>
            <a:buChar char="•"/>
          </a:pPr>
          <a:r>
            <a:rPr lang="en-US" sz="1200" kern="1200" dirty="0">
              <a:solidFill>
                <a:sysClr val="windowText" lastClr="000000">
                  <a:hueOff val="0"/>
                  <a:satOff val="0"/>
                  <a:lumOff val="0"/>
                  <a:alphaOff val="0"/>
                </a:sysClr>
              </a:solidFill>
              <a:latin typeface="Palatino Linotype"/>
              <a:ea typeface="+mn-ea"/>
              <a:cs typeface="+mn-cs"/>
            </a:rPr>
            <a:t>IDXP supports mutual authentication, integrity, and confidentiality over a connection oriented protocol</a:t>
          </a:r>
        </a:p>
      </dsp:txBody>
      <dsp:txXfrm>
        <a:off x="0" y="2736630"/>
        <a:ext cx="8534400" cy="926100"/>
      </dsp:txXfrm>
    </dsp:sp>
    <dsp:sp modelId="{96383F0D-BD30-014C-B6FE-AE96BD009901}">
      <dsp:nvSpPr>
        <dsp:cNvPr id="0" name=""/>
        <dsp:cNvSpPr/>
      </dsp:nvSpPr>
      <dsp:spPr>
        <a:xfrm>
          <a:off x="426720" y="2559510"/>
          <a:ext cx="5974080" cy="354240"/>
        </a:xfrm>
        <a:prstGeom prst="roundRect">
          <a:avLst/>
        </a:prstGeom>
        <a:solidFill>
          <a:srgbClr val="8FB08C">
            <a:lumMod val="75000"/>
          </a:srgbClr>
        </a:solidFill>
        <a:ln>
          <a:solidFill>
            <a:srgbClr val="8FB08C">
              <a:lumMod val="50000"/>
            </a:srgb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5806" tIns="0" rIns="225806" bIns="0" numCol="1" spcCol="1270" anchor="ctr" anchorCtr="0">
          <a:noAutofit/>
        </a:bodyPr>
        <a:lstStyle/>
        <a:p>
          <a:pPr marL="0" lvl="0" indent="0" algn="l" defTabSz="533400">
            <a:lnSpc>
              <a:spcPct val="90000"/>
            </a:lnSpc>
            <a:spcBef>
              <a:spcPct val="0"/>
            </a:spcBef>
            <a:spcAft>
              <a:spcPct val="35000"/>
            </a:spcAft>
            <a:buNone/>
          </a:pPr>
          <a:r>
            <a:rPr lang="en-US" sz="1200" b="1" kern="1200" dirty="0">
              <a:solidFill>
                <a:sysClr val="windowText" lastClr="000000"/>
              </a:solidFill>
              <a:latin typeface="Palatino Linotype"/>
              <a:ea typeface="+mn-ea"/>
              <a:cs typeface="+mn-cs"/>
            </a:rPr>
            <a:t>The Intrusion Detection Exchange Protocol (RFC 4767)</a:t>
          </a:r>
        </a:p>
      </dsp:txBody>
      <dsp:txXfrm>
        <a:off x="444013" y="2576803"/>
        <a:ext cx="5939494" cy="31965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3/27/2022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a:solidFill>
                  <a:schemeClr val="tx1"/>
                </a:solidFill>
                <a:latin typeface="Arial" pitchFamily="-107" charset="0"/>
                <a:ea typeface="+mn-ea"/>
                <a:cs typeface="+mn-cs"/>
              </a:rPr>
              <a:t>terms a computer security strategy.</a:t>
            </a:r>
          </a:p>
          <a:p>
            <a:endParaRPr lang="en-US" sz="120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focus of this chapter, and indeed this book, is on three fundamental</a:t>
            </a:r>
          </a:p>
          <a:p>
            <a:r>
              <a:rPr lang="en-US" sz="1200" b="0" kern="1200" baseline="0" dirty="0">
                <a:solidFill>
                  <a:schemeClr val="tx1"/>
                </a:solidFill>
                <a:latin typeface="Arial" pitchFamily="-107" charset="0"/>
                <a:ea typeface="+mn-ea"/>
                <a:cs typeface="+mn-cs"/>
              </a:rPr>
              <a:t>questions: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1. What assets do we need to protect?</a:t>
            </a:r>
          </a:p>
          <a:p>
            <a:r>
              <a:rPr lang="en-US" sz="1200" b="0" kern="1200" baseline="0" dirty="0">
                <a:solidFill>
                  <a:schemeClr val="tx1"/>
                </a:solidFill>
                <a:latin typeface="Arial" pitchFamily="-107" charset="0"/>
                <a:ea typeface="+mn-ea"/>
                <a:cs typeface="+mn-cs"/>
              </a:rPr>
              <a:t>2. How are those assets threatened?</a:t>
            </a:r>
          </a:p>
          <a:p>
            <a:r>
              <a:rPr lang="en-US" sz="1200" b="0" kern="1200" baseline="0" dirty="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109888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 The anomaly detection approach involves first developing a model of legitimate</a:t>
            </a:r>
          </a:p>
          <a:p>
            <a:r>
              <a:rPr lang="en-US" sz="1200" b="0" i="0" u="none" strike="noStrike" kern="1200" baseline="0" dirty="0">
                <a:solidFill>
                  <a:schemeClr val="tx1"/>
                </a:solidFill>
                <a:latin typeface="Arial" pitchFamily="-110" charset="0"/>
                <a:ea typeface="+mn-ea"/>
                <a:cs typeface="+mn-cs"/>
              </a:rPr>
              <a:t>user behavior by collecting and processing sensor data from the normal operation</a:t>
            </a:r>
          </a:p>
          <a:p>
            <a:r>
              <a:rPr lang="en-US" sz="1200" b="0" i="0" u="none" strike="noStrike" kern="1200" baseline="0" dirty="0">
                <a:solidFill>
                  <a:schemeClr val="tx1"/>
                </a:solidFill>
                <a:latin typeface="Arial" pitchFamily="-110" charset="0"/>
                <a:ea typeface="+mn-ea"/>
                <a:cs typeface="+mn-cs"/>
              </a:rPr>
              <a:t>of the monitored system in a training phase. This may occur at distinct times, or</a:t>
            </a:r>
          </a:p>
          <a:p>
            <a:r>
              <a:rPr lang="en-US" sz="1200" b="0" i="0" u="none" strike="noStrike" kern="1200" baseline="0" dirty="0">
                <a:solidFill>
                  <a:schemeClr val="tx1"/>
                </a:solidFill>
                <a:latin typeface="Arial" pitchFamily="-110" charset="0"/>
                <a:ea typeface="+mn-ea"/>
                <a:cs typeface="+mn-cs"/>
              </a:rPr>
              <a:t>there may be a continuous process of monitoring and evolving the model over time.</a:t>
            </a:r>
          </a:p>
          <a:p>
            <a:r>
              <a:rPr lang="en-US" sz="1200" b="0" i="0" u="none" strike="noStrike" kern="1200" baseline="0" dirty="0">
                <a:solidFill>
                  <a:schemeClr val="tx1"/>
                </a:solidFill>
                <a:latin typeface="Arial" pitchFamily="-110" charset="0"/>
                <a:ea typeface="+mn-ea"/>
                <a:cs typeface="+mn-cs"/>
              </a:rPr>
              <a:t>Once this model exists, current observed behavior is compared with the model in</a:t>
            </a:r>
          </a:p>
          <a:p>
            <a:r>
              <a:rPr lang="en-US" sz="1200" b="0" i="0" u="none" strike="noStrike" kern="1200" baseline="0" dirty="0">
                <a:solidFill>
                  <a:schemeClr val="tx1"/>
                </a:solidFill>
                <a:latin typeface="Arial" pitchFamily="-110" charset="0"/>
                <a:ea typeface="+mn-ea"/>
                <a:cs typeface="+mn-cs"/>
              </a:rPr>
              <a:t>order to classify it as either legitimate or anomalous activity in a detection phase.</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A variety of classification approaches are used, which [GARC09] broadly categorized</a:t>
            </a:r>
          </a:p>
          <a:p>
            <a:r>
              <a:rPr lang="en-US" sz="1200" b="0" i="0" u="none" strike="noStrike" kern="1200" baseline="0" dirty="0">
                <a:solidFill>
                  <a:schemeClr val="tx1"/>
                </a:solidFill>
                <a:latin typeface="Arial" pitchFamily="-110" charset="0"/>
                <a:ea typeface="+mn-ea"/>
                <a:cs typeface="+mn-cs"/>
              </a:rPr>
              <a:t>as: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Statistical:  Analysis of the observed behavior using univariate, multivariate,</a:t>
            </a:r>
          </a:p>
          <a:p>
            <a:r>
              <a:rPr lang="en-US" sz="1200" b="0" i="0" u="none" strike="noStrike" kern="1200" baseline="0" dirty="0">
                <a:solidFill>
                  <a:schemeClr val="tx1"/>
                </a:solidFill>
                <a:latin typeface="Arial" pitchFamily="-110" charset="0"/>
                <a:ea typeface="+mn-ea"/>
                <a:cs typeface="+mn-cs"/>
              </a:rPr>
              <a:t>or time-series models of observed metrics.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Knowledge based:  Approaches use an expert system that classifies observed</a:t>
            </a:r>
          </a:p>
          <a:p>
            <a:r>
              <a:rPr lang="en-US" sz="1200" b="0" i="0" u="none" strike="noStrike" kern="1200" baseline="0" dirty="0">
                <a:solidFill>
                  <a:schemeClr val="tx1"/>
                </a:solidFill>
                <a:latin typeface="Arial" pitchFamily="-110" charset="0"/>
                <a:ea typeface="+mn-ea"/>
                <a:cs typeface="+mn-cs"/>
              </a:rPr>
              <a:t>behavior according to a set of rules that model legitimate behavior.</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Machine-learning:  Approaches automatically determine a suitable classification</a:t>
            </a:r>
          </a:p>
          <a:p>
            <a:r>
              <a:rPr lang="en-US" sz="1200" b="0" i="0" u="none" strike="noStrike" kern="1200" baseline="0" dirty="0">
                <a:solidFill>
                  <a:schemeClr val="tx1"/>
                </a:solidFill>
                <a:latin typeface="Arial" pitchFamily="-110" charset="0"/>
                <a:ea typeface="+mn-ea"/>
                <a:cs typeface="+mn-cs"/>
              </a:rPr>
              <a:t>model from the training data using data mining techniques.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They also note two key issues that affect the relative performance of these alternatives,</a:t>
            </a:r>
          </a:p>
          <a:p>
            <a:r>
              <a:rPr lang="en-US" sz="1200" b="0" i="0" u="none" strike="noStrike" kern="1200" baseline="0" dirty="0">
                <a:solidFill>
                  <a:schemeClr val="tx1"/>
                </a:solidFill>
                <a:latin typeface="Arial" pitchFamily="-110" charset="0"/>
                <a:ea typeface="+mn-ea"/>
                <a:cs typeface="+mn-cs"/>
              </a:rPr>
              <a:t>being the efficiency and cost of the detection process.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The monitored data is first parameterized into desired standard metrics that</a:t>
            </a:r>
          </a:p>
          <a:p>
            <a:r>
              <a:rPr lang="en-US" sz="1200" b="0" i="0" u="none" strike="noStrike" kern="1200" baseline="0" dirty="0">
                <a:solidFill>
                  <a:schemeClr val="tx1"/>
                </a:solidFill>
                <a:latin typeface="Arial" pitchFamily="-110" charset="0"/>
                <a:ea typeface="+mn-ea"/>
                <a:cs typeface="+mn-cs"/>
              </a:rPr>
              <a:t>will then be analyzed. This step ensures that data gathered from a variety of possible</a:t>
            </a:r>
          </a:p>
          <a:p>
            <a:r>
              <a:rPr lang="en-US" sz="1200" b="0" i="0" u="none" strike="noStrike" kern="1200" baseline="0" dirty="0">
                <a:solidFill>
                  <a:schemeClr val="tx1"/>
                </a:solidFill>
                <a:latin typeface="Arial" pitchFamily="-110" charset="0"/>
                <a:ea typeface="+mn-ea"/>
                <a:cs typeface="+mn-cs"/>
              </a:rPr>
              <a:t>sources is provided in standard form for analysis.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Statistical approaches use the captured sensor data to develop a statistical</a:t>
            </a:r>
          </a:p>
          <a:p>
            <a:r>
              <a:rPr lang="en-US" sz="1200" b="0" i="0" u="none" strike="noStrike" kern="1200" baseline="0" dirty="0">
                <a:solidFill>
                  <a:schemeClr val="tx1"/>
                </a:solidFill>
                <a:latin typeface="Arial" pitchFamily="-110" charset="0"/>
                <a:ea typeface="+mn-ea"/>
                <a:cs typeface="+mn-cs"/>
              </a:rPr>
              <a:t>profile of the observed metrics. The earliest approaches used univariate models,</a:t>
            </a:r>
          </a:p>
          <a:p>
            <a:r>
              <a:rPr lang="en-US" sz="1200" b="0" i="0" u="none" strike="noStrike" kern="1200" baseline="0" dirty="0">
                <a:solidFill>
                  <a:schemeClr val="tx1"/>
                </a:solidFill>
                <a:latin typeface="Arial" pitchFamily="-110" charset="0"/>
                <a:ea typeface="+mn-ea"/>
                <a:cs typeface="+mn-cs"/>
              </a:rPr>
              <a:t>where each metric was treated as an independent random variable. However this</a:t>
            </a:r>
          </a:p>
          <a:p>
            <a:r>
              <a:rPr lang="en-US" sz="1200" b="0" i="0" u="none" strike="noStrike" kern="1200" baseline="0" dirty="0">
                <a:solidFill>
                  <a:schemeClr val="tx1"/>
                </a:solidFill>
                <a:latin typeface="Arial" pitchFamily="-110" charset="0"/>
                <a:ea typeface="+mn-ea"/>
                <a:cs typeface="+mn-cs"/>
              </a:rPr>
              <a:t>was too crude to effectively identify intruder behavior. Later, multivariate models</a:t>
            </a:r>
          </a:p>
          <a:p>
            <a:r>
              <a:rPr lang="en-US" sz="1200" b="0" i="0" u="none" strike="noStrike" kern="1200" baseline="0" dirty="0">
                <a:solidFill>
                  <a:schemeClr val="tx1"/>
                </a:solidFill>
                <a:latin typeface="Arial" pitchFamily="-110" charset="0"/>
                <a:ea typeface="+mn-ea"/>
                <a:cs typeface="+mn-cs"/>
              </a:rPr>
              <a:t>considered correlations between the metrics, which better levels of discrimination</a:t>
            </a:r>
          </a:p>
          <a:p>
            <a:r>
              <a:rPr lang="en-US" sz="1200" b="0" i="0" u="none" strike="noStrike" kern="1200" baseline="0" dirty="0">
                <a:solidFill>
                  <a:schemeClr val="tx1"/>
                </a:solidFill>
                <a:latin typeface="Arial" pitchFamily="-110" charset="0"/>
                <a:ea typeface="+mn-ea"/>
                <a:cs typeface="+mn-cs"/>
              </a:rPr>
              <a:t>observed. Time-series models use the order and time between observed events to</a:t>
            </a:r>
          </a:p>
          <a:p>
            <a:r>
              <a:rPr lang="en-US" sz="1200" b="0" i="0" u="none" strike="noStrike" kern="1200" baseline="0" dirty="0">
                <a:solidFill>
                  <a:schemeClr val="tx1"/>
                </a:solidFill>
                <a:latin typeface="Arial" pitchFamily="-110" charset="0"/>
                <a:ea typeface="+mn-ea"/>
                <a:cs typeface="+mn-cs"/>
              </a:rPr>
              <a:t>better classify the behavior. The advantages of these statistical approaches include</a:t>
            </a:r>
          </a:p>
          <a:p>
            <a:r>
              <a:rPr lang="en-US" sz="1200" b="0" i="0" u="none" strike="noStrike" kern="1200" baseline="0" dirty="0">
                <a:solidFill>
                  <a:schemeClr val="tx1"/>
                </a:solidFill>
                <a:latin typeface="Arial" pitchFamily="-110" charset="0"/>
                <a:ea typeface="+mn-ea"/>
                <a:cs typeface="+mn-cs"/>
              </a:rPr>
              <a:t>their relative simplicity and low computation cost, and lack of assumptions about</a:t>
            </a:r>
          </a:p>
          <a:p>
            <a:r>
              <a:rPr lang="en-US" sz="1200" b="0" i="0" u="none" strike="noStrike" kern="1200" baseline="0" dirty="0">
                <a:solidFill>
                  <a:schemeClr val="tx1"/>
                </a:solidFill>
                <a:latin typeface="Arial" pitchFamily="-110" charset="0"/>
                <a:ea typeface="+mn-ea"/>
                <a:cs typeface="+mn-cs"/>
              </a:rPr>
              <a:t>behavior expected. Their disadvantages include the difficulty in selecting suitable</a:t>
            </a:r>
          </a:p>
          <a:p>
            <a:r>
              <a:rPr lang="en-US" sz="1200" b="0" i="0" u="none" strike="noStrike" kern="1200" baseline="0" dirty="0">
                <a:solidFill>
                  <a:schemeClr val="tx1"/>
                </a:solidFill>
                <a:latin typeface="Arial" pitchFamily="-110" charset="0"/>
                <a:ea typeface="+mn-ea"/>
                <a:cs typeface="+mn-cs"/>
              </a:rPr>
              <a:t>metrics to obtain a reasonable balance between false positives and false negatives,</a:t>
            </a:r>
          </a:p>
          <a:p>
            <a:r>
              <a:rPr lang="en-US" sz="1200" b="0" i="0" u="none" strike="noStrike" kern="1200" baseline="0" dirty="0">
                <a:solidFill>
                  <a:schemeClr val="tx1"/>
                </a:solidFill>
                <a:latin typeface="Arial" pitchFamily="-110" charset="0"/>
                <a:ea typeface="+mn-ea"/>
                <a:cs typeface="+mn-cs"/>
              </a:rPr>
              <a:t>and that not all behaviors can be modeled using these approaches.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Knowledge based approaches classify the observed data using a set of rules.</a:t>
            </a:r>
          </a:p>
          <a:p>
            <a:r>
              <a:rPr lang="en-US" sz="1200" b="0" i="0" u="none" strike="noStrike" kern="1200" baseline="0" dirty="0">
                <a:solidFill>
                  <a:schemeClr val="tx1"/>
                </a:solidFill>
                <a:latin typeface="Arial" pitchFamily="-110" charset="0"/>
                <a:ea typeface="+mn-ea"/>
                <a:cs typeface="+mn-cs"/>
              </a:rPr>
              <a:t>These rules are developed during the training phase, usually manually, to characterize</a:t>
            </a:r>
          </a:p>
          <a:p>
            <a:r>
              <a:rPr lang="en-US" sz="1200" b="0" i="0" u="none" strike="noStrike" kern="1200" baseline="0" dirty="0">
                <a:solidFill>
                  <a:schemeClr val="tx1"/>
                </a:solidFill>
                <a:latin typeface="Arial" pitchFamily="-110" charset="0"/>
                <a:ea typeface="+mn-ea"/>
                <a:cs typeface="+mn-cs"/>
              </a:rPr>
              <a:t>the observed training data into distinct classes. Formal tools may be used to</a:t>
            </a:r>
          </a:p>
          <a:p>
            <a:r>
              <a:rPr lang="en-US" sz="1200" b="0" i="0" u="none" strike="noStrike" kern="1200" baseline="0" dirty="0">
                <a:solidFill>
                  <a:schemeClr val="tx1"/>
                </a:solidFill>
                <a:latin typeface="Arial" pitchFamily="-110" charset="0"/>
                <a:ea typeface="+mn-ea"/>
                <a:cs typeface="+mn-cs"/>
              </a:rPr>
              <a:t>describe these rules, such as a finite-state machine or a standard description language.</a:t>
            </a:r>
          </a:p>
          <a:p>
            <a:r>
              <a:rPr lang="en-US" sz="1200" b="0" i="0" u="none" strike="noStrike" kern="1200" baseline="0" dirty="0">
                <a:solidFill>
                  <a:schemeClr val="tx1"/>
                </a:solidFill>
                <a:latin typeface="Arial" pitchFamily="-110" charset="0"/>
                <a:ea typeface="+mn-ea"/>
                <a:cs typeface="+mn-cs"/>
              </a:rPr>
              <a:t>They are then used to classify the observed data in the detection phase. The</a:t>
            </a:r>
          </a:p>
          <a:p>
            <a:r>
              <a:rPr lang="en-US" sz="1200" b="0" i="0" u="none" strike="noStrike" kern="1200" baseline="0" dirty="0">
                <a:solidFill>
                  <a:schemeClr val="tx1"/>
                </a:solidFill>
                <a:latin typeface="Arial" pitchFamily="-110" charset="0"/>
                <a:ea typeface="+mn-ea"/>
                <a:cs typeface="+mn-cs"/>
              </a:rPr>
              <a:t>advantages of knowledge-based approaches include their robustness and flexibility.</a:t>
            </a:r>
          </a:p>
          <a:p>
            <a:r>
              <a:rPr lang="en-US" sz="1200" b="0" i="0" u="none" strike="noStrike" kern="1200" baseline="0" dirty="0">
                <a:solidFill>
                  <a:schemeClr val="tx1"/>
                </a:solidFill>
                <a:latin typeface="Arial" pitchFamily="-110" charset="0"/>
                <a:ea typeface="+mn-ea"/>
                <a:cs typeface="+mn-cs"/>
              </a:rPr>
              <a:t>Their main disadvantage is the difficulty and time required to develop high-quality</a:t>
            </a:r>
          </a:p>
          <a:p>
            <a:r>
              <a:rPr lang="en-US" sz="1200" b="0" i="0" u="none" strike="noStrike" kern="1200" baseline="0" dirty="0">
                <a:solidFill>
                  <a:schemeClr val="tx1"/>
                </a:solidFill>
                <a:latin typeface="Arial" pitchFamily="-110" charset="0"/>
                <a:ea typeface="+mn-ea"/>
                <a:cs typeface="+mn-cs"/>
              </a:rPr>
              <a:t>knowledge from the data, and the need for human experts to assist with this process.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Machine-learning approaches use data mining techniques to automatically</a:t>
            </a:r>
          </a:p>
          <a:p>
            <a:r>
              <a:rPr lang="en-US" sz="1200" b="0" i="0" u="none" strike="noStrike" kern="1200" baseline="0" dirty="0">
                <a:solidFill>
                  <a:schemeClr val="tx1"/>
                </a:solidFill>
                <a:latin typeface="Arial" pitchFamily="-110" charset="0"/>
                <a:ea typeface="+mn-ea"/>
                <a:cs typeface="+mn-cs"/>
              </a:rPr>
              <a:t>develop a model using the labeled normal training data. This model is then able</a:t>
            </a:r>
          </a:p>
          <a:p>
            <a:r>
              <a:rPr lang="en-US" sz="1200" b="0" i="0" u="none" strike="noStrike" kern="1200" baseline="0" dirty="0">
                <a:solidFill>
                  <a:schemeClr val="tx1"/>
                </a:solidFill>
                <a:latin typeface="Arial" pitchFamily="-110" charset="0"/>
                <a:ea typeface="+mn-ea"/>
                <a:cs typeface="+mn-cs"/>
              </a:rPr>
              <a:t>to classify subsequently observed data as either normal or anomalous. A key disadvantage</a:t>
            </a:r>
          </a:p>
          <a:p>
            <a:r>
              <a:rPr lang="en-US" sz="1200" b="0" i="0" u="none" strike="noStrike" kern="1200" baseline="0" dirty="0">
                <a:solidFill>
                  <a:schemeClr val="tx1"/>
                </a:solidFill>
                <a:latin typeface="Arial" pitchFamily="-110" charset="0"/>
                <a:ea typeface="+mn-ea"/>
                <a:cs typeface="+mn-cs"/>
              </a:rPr>
              <a:t>is that this process typically requires significant time and computational</a:t>
            </a:r>
          </a:p>
          <a:p>
            <a:r>
              <a:rPr lang="en-US" sz="1200" b="0" i="0" u="none" strike="noStrike" kern="1200" baseline="0" dirty="0">
                <a:solidFill>
                  <a:schemeClr val="tx1"/>
                </a:solidFill>
                <a:latin typeface="Arial" pitchFamily="-110" charset="0"/>
                <a:ea typeface="+mn-ea"/>
                <a:cs typeface="+mn-cs"/>
              </a:rPr>
              <a:t>resources. Once the model is generated however, subsequent analysis is generally</a:t>
            </a:r>
          </a:p>
          <a:p>
            <a:r>
              <a:rPr lang="en-US" sz="1200" b="0" i="0" u="none" strike="noStrike" kern="1200" baseline="0" dirty="0">
                <a:solidFill>
                  <a:schemeClr val="tx1"/>
                </a:solidFill>
                <a:latin typeface="Arial" pitchFamily="-110" charset="0"/>
                <a:ea typeface="+mn-ea"/>
                <a:cs typeface="+mn-cs"/>
              </a:rPr>
              <a:t>fairly efficient.</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 variety of machine-learning approaches have been tried, with varying success.</a:t>
            </a:r>
          </a:p>
          <a:p>
            <a:r>
              <a:rPr lang="en-US" sz="1200" b="0" i="0" u="none" strike="noStrike" kern="1200" baseline="0" dirty="0">
                <a:solidFill>
                  <a:schemeClr val="tx1"/>
                </a:solidFill>
                <a:latin typeface="Arial" pitchFamily="-110" charset="0"/>
                <a:ea typeface="+mn-ea"/>
                <a:cs typeface="+mn-cs"/>
              </a:rPr>
              <a:t>These include:</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Bayesian networks:  Encode probabilistic relationships among observed metrics.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Markov models:  Develop a model with sets of states, some possibly hidden,</a:t>
            </a:r>
          </a:p>
          <a:p>
            <a:r>
              <a:rPr lang="en-US" sz="1200" b="0" i="0" u="none" strike="noStrike" kern="1200" baseline="0" dirty="0">
                <a:solidFill>
                  <a:schemeClr val="tx1"/>
                </a:solidFill>
                <a:latin typeface="Arial" pitchFamily="-110" charset="0"/>
                <a:ea typeface="+mn-ea"/>
                <a:cs typeface="+mn-cs"/>
              </a:rPr>
              <a:t>interconnected by transition probabilities.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Neural networks:  Simulate human brain operation with neurons and synapse</a:t>
            </a:r>
          </a:p>
          <a:p>
            <a:r>
              <a:rPr lang="en-US" sz="1200" b="0" i="0" u="none" strike="noStrike" kern="1200" baseline="0" dirty="0">
                <a:solidFill>
                  <a:schemeClr val="tx1"/>
                </a:solidFill>
                <a:latin typeface="Arial" pitchFamily="-110" charset="0"/>
                <a:ea typeface="+mn-ea"/>
                <a:cs typeface="+mn-cs"/>
              </a:rPr>
              <a:t>between them, that classify observed data.</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Fuzzy logic:  Uses fuzzy set theory where reasoning is approximate, and can</a:t>
            </a:r>
          </a:p>
          <a:p>
            <a:r>
              <a:rPr lang="en-US" sz="1200" b="0" i="0" u="none" strike="noStrike" kern="1200" baseline="0" dirty="0">
                <a:solidFill>
                  <a:schemeClr val="tx1"/>
                </a:solidFill>
                <a:latin typeface="Arial" pitchFamily="-110" charset="0"/>
                <a:ea typeface="+mn-ea"/>
                <a:cs typeface="+mn-cs"/>
              </a:rPr>
              <a:t>accommodate uncertainty.</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Genetic algorithms:  Uses techniques inspired by evolutionary biology, including</a:t>
            </a:r>
          </a:p>
          <a:p>
            <a:r>
              <a:rPr lang="en-US" sz="1200" b="0" i="0" u="none" strike="noStrike" kern="1200" baseline="0" dirty="0">
                <a:solidFill>
                  <a:schemeClr val="tx1"/>
                </a:solidFill>
                <a:latin typeface="Arial" pitchFamily="-110" charset="0"/>
                <a:ea typeface="+mn-ea"/>
                <a:cs typeface="+mn-cs"/>
              </a:rPr>
              <a:t>inheritance, mutation, selection and recombination, to develop classification</a:t>
            </a:r>
          </a:p>
          <a:p>
            <a:r>
              <a:rPr lang="en-US" sz="1200" b="0" i="0" u="none" strike="noStrike" kern="1200" baseline="0" dirty="0">
                <a:solidFill>
                  <a:schemeClr val="tx1"/>
                </a:solidFill>
                <a:latin typeface="Arial" pitchFamily="-110" charset="0"/>
                <a:ea typeface="+mn-ea"/>
                <a:cs typeface="+mn-cs"/>
              </a:rPr>
              <a:t>rules.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Clustering and outlier detection:  Group the observed data into clusters based</a:t>
            </a:r>
          </a:p>
          <a:p>
            <a:r>
              <a:rPr lang="en-US" sz="1200" b="0" i="0" u="none" strike="noStrike" kern="1200" baseline="0" dirty="0">
                <a:solidFill>
                  <a:schemeClr val="tx1"/>
                </a:solidFill>
                <a:latin typeface="Arial" pitchFamily="-110" charset="0"/>
                <a:ea typeface="+mn-ea"/>
                <a:cs typeface="+mn-cs"/>
              </a:rPr>
              <a:t>on some similarity or distance measure, and then identify subsequent data as</a:t>
            </a:r>
          </a:p>
          <a:p>
            <a:r>
              <a:rPr lang="en-US" sz="1200" b="0" i="0" u="none" strike="noStrike" kern="1200" baseline="0" dirty="0">
                <a:solidFill>
                  <a:schemeClr val="tx1"/>
                </a:solidFill>
                <a:latin typeface="Arial" pitchFamily="-110" charset="0"/>
                <a:ea typeface="+mn-ea"/>
                <a:cs typeface="+mn-cs"/>
              </a:rPr>
              <a:t>either belonging to a cluster or as an outlier.</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The advantages of the machine-learning approaches include their flexibility, adaptability,</a:t>
            </a:r>
          </a:p>
          <a:p>
            <a:r>
              <a:rPr lang="en-US" sz="1200" b="0" i="0" u="none" strike="noStrike" kern="1200" baseline="0" dirty="0">
                <a:solidFill>
                  <a:schemeClr val="tx1"/>
                </a:solidFill>
                <a:latin typeface="Arial" pitchFamily="-110" charset="0"/>
                <a:ea typeface="+mn-ea"/>
                <a:cs typeface="+mn-cs"/>
              </a:rPr>
              <a:t>and ability to capture interdependencies between the observed metrics.</a:t>
            </a:r>
          </a:p>
          <a:p>
            <a:r>
              <a:rPr lang="en-US" sz="1200" b="0" i="0" u="none" strike="noStrike" kern="1200" baseline="0" dirty="0">
                <a:solidFill>
                  <a:schemeClr val="tx1"/>
                </a:solidFill>
                <a:latin typeface="Arial" pitchFamily="-110" charset="0"/>
                <a:ea typeface="+mn-ea"/>
                <a:cs typeface="+mn-cs"/>
              </a:rPr>
              <a:t>Their disadvantages include their dependency on assumptions about accepted</a:t>
            </a:r>
          </a:p>
          <a:p>
            <a:r>
              <a:rPr lang="en-US" sz="1200" b="0" i="0" u="none" strike="noStrike" kern="1200" baseline="0" dirty="0">
                <a:solidFill>
                  <a:schemeClr val="tx1"/>
                </a:solidFill>
                <a:latin typeface="Arial" pitchFamily="-110" charset="0"/>
                <a:ea typeface="+mn-ea"/>
                <a:cs typeface="+mn-cs"/>
              </a:rPr>
              <a:t>behavior for a system, their currently unacceptably high false alarm rate, and their</a:t>
            </a:r>
          </a:p>
          <a:p>
            <a:r>
              <a:rPr lang="en-US" sz="1200" b="0" i="0" u="none" strike="noStrike" kern="1200" baseline="0" dirty="0">
                <a:solidFill>
                  <a:schemeClr val="tx1"/>
                </a:solidFill>
                <a:latin typeface="Arial" pitchFamily="-110" charset="0"/>
                <a:ea typeface="+mn-ea"/>
                <a:cs typeface="+mn-cs"/>
              </a:rPr>
              <a:t>high resource cost.</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A key limitation of anomaly detection approaches used by IDSs, particularly</a:t>
            </a:r>
          </a:p>
          <a:p>
            <a:r>
              <a:rPr lang="en-US" sz="1200" b="0" i="0" u="none" strike="noStrike" kern="1200" baseline="0" dirty="0">
                <a:solidFill>
                  <a:schemeClr val="tx1"/>
                </a:solidFill>
                <a:latin typeface="Arial" pitchFamily="-110" charset="0"/>
                <a:ea typeface="+mn-ea"/>
                <a:cs typeface="+mn-cs"/>
              </a:rPr>
              <a:t>the machine-learning approaches, is that they are generally only trained with legitimate</a:t>
            </a:r>
          </a:p>
          <a:p>
            <a:r>
              <a:rPr lang="en-US" sz="1200" b="0" i="0" u="none" strike="noStrike" kern="1200" baseline="0" dirty="0">
                <a:solidFill>
                  <a:schemeClr val="tx1"/>
                </a:solidFill>
                <a:latin typeface="Arial" pitchFamily="-110" charset="0"/>
                <a:ea typeface="+mn-ea"/>
                <a:cs typeface="+mn-cs"/>
              </a:rPr>
              <a:t>data, unlike many of the other applications surveyed in [CHAN09] where</a:t>
            </a:r>
          </a:p>
          <a:p>
            <a:r>
              <a:rPr lang="en-US" sz="1200" b="0" i="0" u="none" strike="noStrike" kern="1200" baseline="0" dirty="0">
                <a:solidFill>
                  <a:schemeClr val="tx1"/>
                </a:solidFill>
                <a:latin typeface="Arial" pitchFamily="-110" charset="0"/>
                <a:ea typeface="+mn-ea"/>
                <a:cs typeface="+mn-cs"/>
              </a:rPr>
              <a:t>both legitimate and anomalous training data is used. The lack of anomalous training</a:t>
            </a:r>
          </a:p>
          <a:p>
            <a:r>
              <a:rPr lang="en-US" sz="1200" b="0" i="0" u="none" strike="noStrike" kern="1200" baseline="0" dirty="0">
                <a:solidFill>
                  <a:schemeClr val="tx1"/>
                </a:solidFill>
                <a:latin typeface="Arial" pitchFamily="-110" charset="0"/>
                <a:ea typeface="+mn-ea"/>
                <a:cs typeface="+mn-cs"/>
              </a:rPr>
              <a:t>data, which occurs given the desire to detect currently unknown future attacks,</a:t>
            </a:r>
          </a:p>
          <a:p>
            <a:r>
              <a:rPr lang="en-US" sz="1200" b="0" i="0" u="none" strike="noStrike" kern="1200" baseline="0" dirty="0">
                <a:solidFill>
                  <a:schemeClr val="tx1"/>
                </a:solidFill>
                <a:latin typeface="Arial" pitchFamily="-110" charset="0"/>
                <a:ea typeface="+mn-ea"/>
                <a:cs typeface="+mn-cs"/>
              </a:rPr>
              <a:t>limits the effectiveness of some of the techniques listed above.</a:t>
            </a:r>
            <a:endParaRPr lang="en-US" dirty="0"/>
          </a:p>
        </p:txBody>
      </p:sp>
      <p:sp>
        <p:nvSpPr>
          <p:cNvPr id="4" name="Slide Number Placeholder 3"/>
          <p:cNvSpPr>
            <a:spLocks noGrp="1"/>
          </p:cNvSpPr>
          <p:nvPr>
            <p:ph type="sldNum" sz="quarter" idx="10"/>
          </p:nvPr>
        </p:nvSpPr>
        <p:spPr/>
        <p:txBody>
          <a:bodyPr/>
          <a:lstStyle/>
          <a:p>
            <a:fld id="{56E3D061-1765-D946-9FA1-698C704C641F}" type="slidenum">
              <a:rPr lang="en-AU" smtClean="0"/>
              <a:pPr/>
              <a:t>11</a:t>
            </a:fld>
            <a:endParaRPr lang="en-AU" dirty="0"/>
          </a:p>
        </p:txBody>
      </p:sp>
    </p:spTree>
    <p:extLst>
      <p:ext uri="{BB962C8B-B14F-4D97-AF65-F5344CB8AC3E}">
        <p14:creationId xmlns:p14="http://schemas.microsoft.com/office/powerpoint/2010/main" val="29773406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Signature or heuristic techniques detect intrusion by observing events in the system</a:t>
            </a:r>
          </a:p>
          <a:p>
            <a:r>
              <a:rPr lang="en-US" sz="1200" b="0" i="0" u="none" strike="noStrike" kern="1200" baseline="0" dirty="0">
                <a:solidFill>
                  <a:schemeClr val="tx1"/>
                </a:solidFill>
                <a:latin typeface="Arial" pitchFamily="-110" charset="0"/>
                <a:ea typeface="+mn-ea"/>
                <a:cs typeface="+mn-cs"/>
              </a:rPr>
              <a:t>and applying either a set of signature patterns to the data, or a set of rules that</a:t>
            </a:r>
          </a:p>
          <a:p>
            <a:r>
              <a:rPr lang="en-US" sz="1200" b="0" i="0" u="none" strike="noStrike" kern="1200" baseline="0" dirty="0">
                <a:solidFill>
                  <a:schemeClr val="tx1"/>
                </a:solidFill>
                <a:latin typeface="Arial" pitchFamily="-110" charset="0"/>
                <a:ea typeface="+mn-ea"/>
                <a:cs typeface="+mn-cs"/>
              </a:rPr>
              <a:t>characterize the data, leading to a decision regarding whether the observed data</a:t>
            </a:r>
          </a:p>
          <a:p>
            <a:r>
              <a:rPr lang="en-US" sz="1200" b="0" i="0" u="none" strike="noStrike" kern="1200" baseline="0" dirty="0">
                <a:solidFill>
                  <a:schemeClr val="tx1"/>
                </a:solidFill>
                <a:latin typeface="Arial" pitchFamily="-110" charset="0"/>
                <a:ea typeface="+mn-ea"/>
                <a:cs typeface="+mn-cs"/>
              </a:rPr>
              <a:t>indicates normal or anomalous behavior.</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Signature approaches  match a large collection of known patterns of malicious</a:t>
            </a:r>
          </a:p>
          <a:p>
            <a:r>
              <a:rPr lang="en-US" sz="1200" b="0" i="0" u="none" strike="noStrike" kern="1200" baseline="0" dirty="0">
                <a:solidFill>
                  <a:schemeClr val="tx1"/>
                </a:solidFill>
                <a:latin typeface="Arial" pitchFamily="-110" charset="0"/>
                <a:ea typeface="+mn-ea"/>
                <a:cs typeface="+mn-cs"/>
              </a:rPr>
              <a:t>data against data stored on a system or in transit over a network. The signatures</a:t>
            </a:r>
          </a:p>
          <a:p>
            <a:r>
              <a:rPr lang="en-US" sz="1200" b="0" i="0" u="none" strike="noStrike" kern="1200" baseline="0" dirty="0">
                <a:solidFill>
                  <a:schemeClr val="tx1"/>
                </a:solidFill>
                <a:latin typeface="Arial" pitchFamily="-110" charset="0"/>
                <a:ea typeface="+mn-ea"/>
                <a:cs typeface="+mn-cs"/>
              </a:rPr>
              <a:t>need to be large enough to minimize the false alarm rate, while still detecting a</a:t>
            </a:r>
          </a:p>
          <a:p>
            <a:r>
              <a:rPr lang="en-US" sz="1200" b="0" i="0" u="none" strike="noStrike" kern="1200" baseline="0" dirty="0">
                <a:solidFill>
                  <a:schemeClr val="tx1"/>
                </a:solidFill>
                <a:latin typeface="Arial" pitchFamily="-110" charset="0"/>
                <a:ea typeface="+mn-ea"/>
                <a:cs typeface="+mn-cs"/>
              </a:rPr>
              <a:t>sufficiently large fraction of malicious data. This approach is widely used in antivirus</a:t>
            </a:r>
          </a:p>
          <a:p>
            <a:r>
              <a:rPr lang="en-US" sz="1200" b="0" i="0" u="none" strike="noStrike" kern="1200" baseline="0" dirty="0">
                <a:solidFill>
                  <a:schemeClr val="tx1"/>
                </a:solidFill>
                <a:latin typeface="Arial" pitchFamily="-110" charset="0"/>
                <a:ea typeface="+mn-ea"/>
                <a:cs typeface="+mn-cs"/>
              </a:rPr>
              <a:t>products, in network traffic scanning proxies, and in NIDS. The advantages</a:t>
            </a:r>
          </a:p>
          <a:p>
            <a:r>
              <a:rPr lang="en-US" sz="1200" b="0" i="0" u="none" strike="noStrike" kern="1200" baseline="0" dirty="0">
                <a:solidFill>
                  <a:schemeClr val="tx1"/>
                </a:solidFill>
                <a:latin typeface="Arial" pitchFamily="-110" charset="0"/>
                <a:ea typeface="+mn-ea"/>
                <a:cs typeface="+mn-cs"/>
              </a:rPr>
              <a:t>of this approach include the relatively low cost in time and resource use, and its</a:t>
            </a:r>
          </a:p>
          <a:p>
            <a:r>
              <a:rPr lang="en-US" sz="1200" b="0" i="0" u="none" strike="noStrike" kern="1200" baseline="0" dirty="0">
                <a:solidFill>
                  <a:schemeClr val="tx1"/>
                </a:solidFill>
                <a:latin typeface="Arial" pitchFamily="-110" charset="0"/>
                <a:ea typeface="+mn-ea"/>
                <a:cs typeface="+mn-cs"/>
              </a:rPr>
              <a:t>wide acceptance. Disadvantages include the significant effort required to constantly</a:t>
            </a:r>
          </a:p>
          <a:p>
            <a:r>
              <a:rPr lang="en-US" sz="1200" b="0" i="0" u="none" strike="noStrike" kern="1200" baseline="0" dirty="0">
                <a:solidFill>
                  <a:schemeClr val="tx1"/>
                </a:solidFill>
                <a:latin typeface="Arial" pitchFamily="-110" charset="0"/>
                <a:ea typeface="+mn-ea"/>
                <a:cs typeface="+mn-cs"/>
              </a:rPr>
              <a:t>identify and review new malware to create signatures able to identify it, and the</a:t>
            </a:r>
          </a:p>
          <a:p>
            <a:r>
              <a:rPr lang="en-US" sz="1200" b="0" i="0" u="none" strike="noStrike" kern="1200" baseline="0" dirty="0">
                <a:solidFill>
                  <a:schemeClr val="tx1"/>
                </a:solidFill>
                <a:latin typeface="Arial" pitchFamily="-110" charset="0"/>
                <a:ea typeface="+mn-ea"/>
                <a:cs typeface="+mn-cs"/>
              </a:rPr>
              <a:t>inability to detect zero-day attacks for which no signatures exist.</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Rule-based heuristic identification  involves the use of rules for identifying</a:t>
            </a:r>
          </a:p>
          <a:p>
            <a:r>
              <a:rPr lang="en-US" sz="1200" b="0" i="0" u="none" strike="noStrike" kern="1200" baseline="0" dirty="0">
                <a:solidFill>
                  <a:schemeClr val="tx1"/>
                </a:solidFill>
                <a:latin typeface="Arial" pitchFamily="-110" charset="0"/>
                <a:ea typeface="+mn-ea"/>
                <a:cs typeface="+mn-cs"/>
              </a:rPr>
              <a:t>known penetrations or penetrations that would exploit known weaknesses. Rules</a:t>
            </a:r>
          </a:p>
          <a:p>
            <a:r>
              <a:rPr lang="en-US" sz="1200" b="0" i="0" u="none" strike="noStrike" kern="1200" baseline="0" dirty="0">
                <a:solidFill>
                  <a:schemeClr val="tx1"/>
                </a:solidFill>
                <a:latin typeface="Arial" pitchFamily="-110" charset="0"/>
                <a:ea typeface="+mn-ea"/>
                <a:cs typeface="+mn-cs"/>
              </a:rPr>
              <a:t>can also be defined that identify suspicious behavior, even when the behavior is</a:t>
            </a:r>
          </a:p>
          <a:p>
            <a:r>
              <a:rPr lang="en-US" sz="1200" b="0" i="0" u="none" strike="noStrike" kern="1200" baseline="0" dirty="0">
                <a:solidFill>
                  <a:schemeClr val="tx1"/>
                </a:solidFill>
                <a:latin typeface="Arial" pitchFamily="-110" charset="0"/>
                <a:ea typeface="+mn-ea"/>
                <a:cs typeface="+mn-cs"/>
              </a:rPr>
              <a:t> within the bounds of established patterns of usage. Typically, the rules used in</a:t>
            </a:r>
          </a:p>
          <a:p>
            <a:r>
              <a:rPr lang="en-US" sz="1200" b="0" i="0" u="none" strike="noStrike" kern="1200" baseline="0" dirty="0">
                <a:solidFill>
                  <a:schemeClr val="tx1"/>
                </a:solidFill>
                <a:latin typeface="Arial" pitchFamily="-110" charset="0"/>
                <a:ea typeface="+mn-ea"/>
                <a:cs typeface="+mn-cs"/>
              </a:rPr>
              <a:t>these systems are specific to the machine and operating system. The most fruitful</a:t>
            </a:r>
          </a:p>
          <a:p>
            <a:r>
              <a:rPr lang="en-US" sz="1200" b="0" i="0" u="none" strike="noStrike" kern="1200" baseline="0" dirty="0">
                <a:solidFill>
                  <a:schemeClr val="tx1"/>
                </a:solidFill>
                <a:latin typeface="Arial" pitchFamily="-110" charset="0"/>
                <a:ea typeface="+mn-ea"/>
                <a:cs typeface="+mn-cs"/>
              </a:rPr>
              <a:t>approach to developing such rules is to analyze attack tools and scripts collected on</a:t>
            </a:r>
          </a:p>
          <a:p>
            <a:r>
              <a:rPr lang="en-US" sz="1200" b="0" i="0" u="none" strike="noStrike" kern="1200" baseline="0" dirty="0">
                <a:solidFill>
                  <a:schemeClr val="tx1"/>
                </a:solidFill>
                <a:latin typeface="Arial" pitchFamily="-110" charset="0"/>
                <a:ea typeface="+mn-ea"/>
                <a:cs typeface="+mn-cs"/>
              </a:rPr>
              <a:t>the Internet. These rules can be supplemented with rules generated by knowledgeable</a:t>
            </a:r>
          </a:p>
          <a:p>
            <a:r>
              <a:rPr lang="en-US" sz="1200" b="0" i="0" u="none" strike="noStrike" kern="1200" baseline="0" dirty="0">
                <a:solidFill>
                  <a:schemeClr val="tx1"/>
                </a:solidFill>
                <a:latin typeface="Arial" pitchFamily="-110" charset="0"/>
                <a:ea typeface="+mn-ea"/>
                <a:cs typeface="+mn-cs"/>
              </a:rPr>
              <a:t>security personnel. In this latter case, the normal procedure is to interview</a:t>
            </a:r>
          </a:p>
          <a:p>
            <a:r>
              <a:rPr lang="en-US" sz="1200" b="0" i="0" u="none" strike="noStrike" kern="1200" baseline="0" dirty="0">
                <a:solidFill>
                  <a:schemeClr val="tx1"/>
                </a:solidFill>
                <a:latin typeface="Arial" pitchFamily="-110" charset="0"/>
                <a:ea typeface="+mn-ea"/>
                <a:cs typeface="+mn-cs"/>
              </a:rPr>
              <a:t>system administrators and security analysts to collect a suite of known penetration</a:t>
            </a:r>
          </a:p>
          <a:p>
            <a:r>
              <a:rPr lang="en-US" sz="1200" b="0" i="0" u="none" strike="noStrike" kern="1200" baseline="0" dirty="0">
                <a:solidFill>
                  <a:schemeClr val="tx1"/>
                </a:solidFill>
                <a:latin typeface="Arial" pitchFamily="-110" charset="0"/>
                <a:ea typeface="+mn-ea"/>
                <a:cs typeface="+mn-cs"/>
              </a:rPr>
              <a:t>scenarios and key events that threaten the security of the target system.</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The SNORT system, which we discuss later in Section 8.9 is an example of a</a:t>
            </a:r>
          </a:p>
          <a:p>
            <a:r>
              <a:rPr lang="en-US" sz="1200" b="0" i="0" u="none" strike="noStrike" kern="1200" baseline="0" dirty="0">
                <a:solidFill>
                  <a:schemeClr val="tx1"/>
                </a:solidFill>
                <a:latin typeface="Arial" pitchFamily="-110" charset="0"/>
                <a:ea typeface="+mn-ea"/>
                <a:cs typeface="+mn-cs"/>
              </a:rPr>
              <a:t>rule-based NIDS. A large collection of rules exists for it to detect a wide variety of</a:t>
            </a:r>
          </a:p>
          <a:p>
            <a:r>
              <a:rPr lang="en-US" sz="1200" b="0" i="0" u="none" strike="noStrike" kern="1200" baseline="0" dirty="0">
                <a:solidFill>
                  <a:schemeClr val="tx1"/>
                </a:solidFill>
                <a:latin typeface="Arial" pitchFamily="-110" charset="0"/>
                <a:ea typeface="+mn-ea"/>
                <a:cs typeface="+mn-cs"/>
              </a:rPr>
              <a:t>network attacks.</a:t>
            </a:r>
            <a:endParaRPr lang="en-US" dirty="0"/>
          </a:p>
        </p:txBody>
      </p:sp>
      <p:sp>
        <p:nvSpPr>
          <p:cNvPr id="4" name="Slide Number Placeholder 3"/>
          <p:cNvSpPr>
            <a:spLocks noGrp="1"/>
          </p:cNvSpPr>
          <p:nvPr>
            <p:ph type="sldNum" sz="quarter" idx="10"/>
          </p:nvPr>
        </p:nvSpPr>
        <p:spPr/>
        <p:txBody>
          <a:bodyPr/>
          <a:lstStyle/>
          <a:p>
            <a:fld id="{56E3D061-1765-D946-9FA1-698C704C641F}" type="slidenum">
              <a:rPr lang="en-AU" smtClean="0"/>
              <a:pPr/>
              <a:t>12</a:t>
            </a:fld>
            <a:endParaRPr lang="en-AU" dirty="0"/>
          </a:p>
        </p:txBody>
      </p:sp>
    </p:spTree>
    <p:extLst>
      <p:ext uri="{BB962C8B-B14F-4D97-AF65-F5344CB8AC3E}">
        <p14:creationId xmlns:p14="http://schemas.microsoft.com/office/powerpoint/2010/main" val="32081926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Data sources and sensors</a:t>
            </a:r>
          </a:p>
          <a:p>
            <a:pPr lvl="1"/>
            <a:r>
              <a:rPr lang="en-US" dirty="0"/>
              <a:t>Anomaly HIDS</a:t>
            </a:r>
          </a:p>
          <a:p>
            <a:pPr lvl="1"/>
            <a:r>
              <a:rPr lang="en-US" dirty="0"/>
              <a:t>Signature/heuristic HIDS</a:t>
            </a:r>
          </a:p>
          <a:p>
            <a:pPr lvl="1"/>
            <a:r>
              <a:rPr lang="en-US" dirty="0"/>
              <a:t>Distributed HIDS</a:t>
            </a:r>
          </a:p>
          <a:p>
            <a:pPr lvl="1"/>
            <a:r>
              <a:rPr lang="en-US" dirty="0"/>
              <a:t>Types of network sensors</a:t>
            </a:r>
          </a:p>
          <a:p>
            <a:pPr lvl="1"/>
            <a:r>
              <a:rPr lang="en-US" dirty="0"/>
              <a:t>NIDS sensor deployment</a:t>
            </a:r>
          </a:p>
          <a:p>
            <a:pPr lvl="1"/>
            <a:r>
              <a:rPr lang="en-US" dirty="0"/>
              <a:t>Intrusion detection techniques</a:t>
            </a:r>
          </a:p>
          <a:p>
            <a:pPr lvl="1"/>
            <a:r>
              <a:rPr lang="en-US" dirty="0"/>
              <a:t>Logging of alerts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13</a:t>
            </a:fld>
            <a:endParaRPr lang="en-AU" dirty="0"/>
          </a:p>
        </p:txBody>
      </p:sp>
    </p:spTree>
    <p:extLst>
      <p:ext uri="{BB962C8B-B14F-4D97-AF65-F5344CB8AC3E}">
        <p14:creationId xmlns:p14="http://schemas.microsoft.com/office/powerpoint/2010/main" val="26532474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636BF0-0454-FF46-9105-D1B438563BF4}" type="slidenum">
              <a:rPr lang="en-AU"/>
              <a:pPr/>
              <a:t>14</a:t>
            </a:fld>
            <a:endParaRPr lang="en-AU" dirty="0"/>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 Host-based IDSs (HIDSs) add a specialized layer of security software to vulnerable</a:t>
            </a:r>
          </a:p>
          <a:p>
            <a:r>
              <a:rPr lang="en-US" sz="1200" b="0" i="0" u="none" strike="noStrike" kern="1200" baseline="0" dirty="0">
                <a:solidFill>
                  <a:schemeClr val="tx1"/>
                </a:solidFill>
                <a:latin typeface="Arial" pitchFamily="-110" charset="0"/>
                <a:ea typeface="+mn-ea"/>
                <a:cs typeface="+mn-cs"/>
              </a:rPr>
              <a:t>or sensitive systems; such as database servers and administrative systems. The HIDS</a:t>
            </a:r>
          </a:p>
          <a:p>
            <a:r>
              <a:rPr lang="en-US" sz="1200" b="0" i="0" u="none" strike="noStrike" kern="1200" baseline="0" dirty="0">
                <a:solidFill>
                  <a:schemeClr val="tx1"/>
                </a:solidFill>
                <a:latin typeface="Arial" pitchFamily="-110" charset="0"/>
                <a:ea typeface="+mn-ea"/>
                <a:cs typeface="+mn-cs"/>
              </a:rPr>
              <a:t>monitors activity on the system in a variety of ways to detect suspicious behavior.</a:t>
            </a:r>
          </a:p>
          <a:p>
            <a:r>
              <a:rPr lang="en-US" sz="1200" b="0" i="0" u="none" strike="noStrike" kern="1200" baseline="0" dirty="0">
                <a:solidFill>
                  <a:schemeClr val="tx1"/>
                </a:solidFill>
                <a:latin typeface="Arial" pitchFamily="-110" charset="0"/>
                <a:ea typeface="+mn-ea"/>
                <a:cs typeface="+mn-cs"/>
              </a:rPr>
              <a:t>In some cases, an IDS can halt an attack before any damage is done, as we discuss</a:t>
            </a:r>
          </a:p>
          <a:p>
            <a:r>
              <a:rPr lang="en-US" sz="1200" b="0" i="0" u="none" strike="noStrike" kern="1200" baseline="0" dirty="0">
                <a:solidFill>
                  <a:schemeClr val="tx1"/>
                </a:solidFill>
                <a:latin typeface="Arial" pitchFamily="-110" charset="0"/>
                <a:ea typeface="+mn-ea"/>
                <a:cs typeface="+mn-cs"/>
              </a:rPr>
              <a:t>in Section 9.6, but its main purpose is to detect intrusions, log suspicious events, and</a:t>
            </a:r>
          </a:p>
          <a:p>
            <a:r>
              <a:rPr lang="en-US" sz="1200" b="0" i="0" u="none" strike="noStrike" kern="1200" baseline="0" dirty="0">
                <a:solidFill>
                  <a:schemeClr val="tx1"/>
                </a:solidFill>
                <a:latin typeface="Arial" pitchFamily="-110" charset="0"/>
                <a:ea typeface="+mn-ea"/>
                <a:cs typeface="+mn-cs"/>
              </a:rPr>
              <a:t>send alerts.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The primary benefit of a HIDS is that it can detect both external and internal</a:t>
            </a:r>
          </a:p>
          <a:p>
            <a:r>
              <a:rPr lang="en-US" sz="1200" b="0" i="0" u="none" strike="noStrike" kern="1200" baseline="0" dirty="0">
                <a:solidFill>
                  <a:schemeClr val="tx1"/>
                </a:solidFill>
                <a:latin typeface="Arial" pitchFamily="-110" charset="0"/>
                <a:ea typeface="+mn-ea"/>
                <a:cs typeface="+mn-cs"/>
              </a:rPr>
              <a:t>intrusions, something that is not possible either with network-based IDSs or firewalls.</a:t>
            </a:r>
          </a:p>
          <a:p>
            <a:r>
              <a:rPr lang="en-US" sz="1200" b="0" i="0" u="none" strike="noStrike" kern="1200" baseline="0" dirty="0">
                <a:solidFill>
                  <a:schemeClr val="tx1"/>
                </a:solidFill>
                <a:latin typeface="Arial" pitchFamily="-110" charset="0"/>
                <a:ea typeface="+mn-ea"/>
                <a:cs typeface="+mn-cs"/>
              </a:rPr>
              <a:t>As we discuss in the previous section, host-based IDSs can use either anomaly</a:t>
            </a:r>
          </a:p>
          <a:p>
            <a:r>
              <a:rPr lang="en-US" sz="1200" b="0" i="0" u="none" strike="noStrike" kern="1200" baseline="0" dirty="0">
                <a:solidFill>
                  <a:schemeClr val="tx1"/>
                </a:solidFill>
                <a:latin typeface="Arial" pitchFamily="-110" charset="0"/>
                <a:ea typeface="+mn-ea"/>
                <a:cs typeface="+mn-cs"/>
              </a:rPr>
              <a:t>or signature and heuristic approaches to detect unauthorized behavior on the monitored</a:t>
            </a:r>
          </a:p>
          <a:p>
            <a:r>
              <a:rPr lang="en-US" sz="1200" b="0" i="0" u="none" strike="noStrike" kern="1200" baseline="0" dirty="0">
                <a:solidFill>
                  <a:schemeClr val="tx1"/>
                </a:solidFill>
                <a:latin typeface="Arial" pitchFamily="-110" charset="0"/>
                <a:ea typeface="+mn-ea"/>
                <a:cs typeface="+mn-cs"/>
              </a:rPr>
              <a:t>host. We now review some common data sources and sensors used in HIDS,</a:t>
            </a:r>
          </a:p>
          <a:p>
            <a:r>
              <a:rPr lang="en-US" sz="1200" b="0" i="0" u="none" strike="noStrike" kern="1200" baseline="0" dirty="0">
                <a:solidFill>
                  <a:schemeClr val="tx1"/>
                </a:solidFill>
                <a:latin typeface="Arial" pitchFamily="-110" charset="0"/>
                <a:ea typeface="+mn-ea"/>
                <a:cs typeface="+mn-cs"/>
              </a:rPr>
              <a:t>and then continue with a discussion of how the anomaly, signature and heuristic</a:t>
            </a:r>
          </a:p>
          <a:p>
            <a:r>
              <a:rPr lang="en-US" sz="1200" b="0" i="0" u="none" strike="noStrike" kern="1200" baseline="0" dirty="0">
                <a:solidFill>
                  <a:schemeClr val="tx1"/>
                </a:solidFill>
                <a:latin typeface="Arial" pitchFamily="-110" charset="0"/>
                <a:ea typeface="+mn-ea"/>
                <a:cs typeface="+mn-cs"/>
              </a:rPr>
              <a:t>approaches are used in HIDS, and then consider distributed HIDS.</a:t>
            </a:r>
          </a:p>
          <a:p>
            <a:r>
              <a:rPr lang="en-US" sz="1200" b="0" i="0" u="none" strike="noStrike" kern="1200" baseline="0" dirty="0">
                <a:solidFill>
                  <a:schemeClr val="tx1"/>
                </a:solidFill>
                <a:latin typeface="Arial" pitchFamily="-110" charset="0"/>
                <a:ea typeface="+mn-ea"/>
                <a:cs typeface="+mn-cs"/>
              </a:rPr>
              <a:t>As noted previously, a fundamental component of intrusion detection is the sensor</a:t>
            </a:r>
          </a:p>
          <a:p>
            <a:r>
              <a:rPr lang="en-US" sz="1200" b="0" i="0" u="none" strike="noStrike" kern="1200" baseline="0" dirty="0">
                <a:solidFill>
                  <a:schemeClr val="tx1"/>
                </a:solidFill>
                <a:latin typeface="Arial" pitchFamily="-110" charset="0"/>
                <a:ea typeface="+mn-ea"/>
                <a:cs typeface="+mn-cs"/>
              </a:rPr>
              <a:t>that collects data. Some record of ongoing activity by users must be provided as</a:t>
            </a:r>
          </a:p>
          <a:p>
            <a:r>
              <a:rPr lang="en-US" sz="1200" b="0" i="0" u="none" strike="noStrike" kern="1200" baseline="0" dirty="0">
                <a:solidFill>
                  <a:schemeClr val="tx1"/>
                </a:solidFill>
                <a:latin typeface="Arial" pitchFamily="-110" charset="0"/>
                <a:ea typeface="+mn-ea"/>
                <a:cs typeface="+mn-cs"/>
              </a:rPr>
              <a:t>input to the analysis component of the IDS. Common data sources include:</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System call traces:  A record of the sequence of systems calls by processes on</a:t>
            </a:r>
          </a:p>
          <a:p>
            <a:r>
              <a:rPr lang="en-US" sz="1200" b="0" i="0" u="none" strike="noStrike" kern="1200" baseline="0" dirty="0">
                <a:solidFill>
                  <a:schemeClr val="tx1"/>
                </a:solidFill>
                <a:latin typeface="Arial" pitchFamily="-110" charset="0"/>
                <a:ea typeface="+mn-ea"/>
                <a:cs typeface="+mn-cs"/>
              </a:rPr>
              <a:t>a system, is widely acknowledged as the preferred data source for HIDS since</a:t>
            </a:r>
          </a:p>
          <a:p>
            <a:r>
              <a:rPr lang="en-US" sz="1200" b="0" i="0" u="none" strike="noStrike" kern="1200" baseline="0" dirty="0">
                <a:solidFill>
                  <a:schemeClr val="tx1"/>
                </a:solidFill>
                <a:latin typeface="Arial" pitchFamily="-110" charset="0"/>
                <a:ea typeface="+mn-ea"/>
                <a:cs typeface="+mn-cs"/>
              </a:rPr>
              <a:t>the pioneering work of Forrest [CREE13]. While these work well on Unix and</a:t>
            </a:r>
          </a:p>
          <a:p>
            <a:r>
              <a:rPr lang="en-US" sz="1200" b="0" i="0" u="none" strike="noStrike" kern="1200" baseline="0" dirty="0">
                <a:solidFill>
                  <a:schemeClr val="tx1"/>
                </a:solidFill>
                <a:latin typeface="Arial" pitchFamily="-110" charset="0"/>
                <a:ea typeface="+mn-ea"/>
                <a:cs typeface="+mn-cs"/>
              </a:rPr>
              <a:t>Linux systems, they are problematic on Windows systems due to the extensive</a:t>
            </a:r>
          </a:p>
          <a:p>
            <a:r>
              <a:rPr lang="en-US" sz="1200" b="0" i="0" u="none" strike="noStrike" kern="1200" baseline="0" dirty="0">
                <a:solidFill>
                  <a:schemeClr val="tx1"/>
                </a:solidFill>
                <a:latin typeface="Arial" pitchFamily="-110" charset="0"/>
                <a:ea typeface="+mn-ea"/>
                <a:cs typeface="+mn-cs"/>
              </a:rPr>
              <a:t>use of DLLs that obscure which processes use specific system calls.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Audit (log file) records:  Most modern operating systems include accounting</a:t>
            </a:r>
          </a:p>
          <a:p>
            <a:r>
              <a:rPr lang="en-US" sz="1200" b="0" i="0" u="none" strike="noStrike" kern="1200" baseline="0" dirty="0">
                <a:solidFill>
                  <a:schemeClr val="tx1"/>
                </a:solidFill>
                <a:latin typeface="Arial" pitchFamily="-110" charset="0"/>
                <a:ea typeface="+mn-ea"/>
                <a:cs typeface="+mn-cs"/>
              </a:rPr>
              <a:t>software that collects information on user activity. The advantage of using this</a:t>
            </a:r>
          </a:p>
          <a:p>
            <a:r>
              <a:rPr lang="en-US" sz="1200" b="0" i="0" u="none" strike="noStrike" kern="1200" baseline="0" dirty="0">
                <a:solidFill>
                  <a:schemeClr val="tx1"/>
                </a:solidFill>
                <a:latin typeface="Arial" pitchFamily="-110" charset="0"/>
                <a:ea typeface="+mn-ea"/>
                <a:cs typeface="+mn-cs"/>
              </a:rPr>
              <a:t>information is that no additional collection software is needed. The disadvantages</a:t>
            </a:r>
          </a:p>
          <a:p>
            <a:r>
              <a:rPr lang="en-US" sz="1200" b="0" i="0" u="none" strike="noStrike" kern="1200" baseline="0" dirty="0">
                <a:solidFill>
                  <a:schemeClr val="tx1"/>
                </a:solidFill>
                <a:latin typeface="Arial" pitchFamily="-110" charset="0"/>
                <a:ea typeface="+mn-ea"/>
                <a:cs typeface="+mn-cs"/>
              </a:rPr>
              <a:t>are that the audit records may not contain the needed information or may not</a:t>
            </a:r>
          </a:p>
          <a:p>
            <a:r>
              <a:rPr lang="en-US" sz="1200" b="0" i="0" u="none" strike="noStrike" kern="1200" baseline="0" dirty="0">
                <a:solidFill>
                  <a:schemeClr val="tx1"/>
                </a:solidFill>
                <a:latin typeface="Arial" pitchFamily="-110" charset="0"/>
                <a:ea typeface="+mn-ea"/>
                <a:cs typeface="+mn-cs"/>
              </a:rPr>
              <a:t> contain it in a convenient form, and that intruders may attempt to manipulate</a:t>
            </a:r>
          </a:p>
          <a:p>
            <a:r>
              <a:rPr lang="en-US" sz="1200" b="0" i="0" u="none" strike="noStrike" kern="1200" baseline="0" dirty="0">
                <a:solidFill>
                  <a:schemeClr val="tx1"/>
                </a:solidFill>
                <a:latin typeface="Arial" pitchFamily="-110" charset="0"/>
                <a:ea typeface="+mn-ea"/>
                <a:cs typeface="+mn-cs"/>
              </a:rPr>
              <a:t>these records to hide their actions.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File integrity checksums:  A common approach to detecting intruder activity</a:t>
            </a:r>
          </a:p>
          <a:p>
            <a:r>
              <a:rPr lang="en-US" sz="1200" b="0" i="0" u="none" strike="noStrike" kern="1200" baseline="0" dirty="0">
                <a:solidFill>
                  <a:schemeClr val="tx1"/>
                </a:solidFill>
                <a:latin typeface="Arial" pitchFamily="-110" charset="0"/>
                <a:ea typeface="+mn-ea"/>
                <a:cs typeface="+mn-cs"/>
              </a:rPr>
              <a:t>on a system is to periodically scan critical files for changes from the desired</a:t>
            </a:r>
          </a:p>
          <a:p>
            <a:r>
              <a:rPr lang="en-US" sz="1200" b="0" i="0" u="none" strike="noStrike" kern="1200" baseline="0" dirty="0">
                <a:solidFill>
                  <a:schemeClr val="tx1"/>
                </a:solidFill>
                <a:latin typeface="Arial" pitchFamily="-110" charset="0"/>
                <a:ea typeface="+mn-ea"/>
                <a:cs typeface="+mn-cs"/>
              </a:rPr>
              <a:t>baseline, by comparing a current cryptographic checksums for these files, with</a:t>
            </a:r>
          </a:p>
          <a:p>
            <a:r>
              <a:rPr lang="en-US" sz="1200" b="0" i="0" u="none" strike="noStrike" kern="1200" baseline="0" dirty="0">
                <a:solidFill>
                  <a:schemeClr val="tx1"/>
                </a:solidFill>
                <a:latin typeface="Arial" pitchFamily="-110" charset="0"/>
                <a:ea typeface="+mn-ea"/>
                <a:cs typeface="+mn-cs"/>
              </a:rPr>
              <a:t>a record of known good values. Disadvantages include the need to generate</a:t>
            </a:r>
          </a:p>
          <a:p>
            <a:r>
              <a:rPr lang="en-US" sz="1200" b="0" i="0" u="none" strike="noStrike" kern="1200" baseline="0" dirty="0">
                <a:solidFill>
                  <a:schemeClr val="tx1"/>
                </a:solidFill>
                <a:latin typeface="Arial" pitchFamily="-110" charset="0"/>
                <a:ea typeface="+mn-ea"/>
                <a:cs typeface="+mn-cs"/>
              </a:rPr>
              <a:t>and protect the checksums using known good files, and the difficulty monitoring</a:t>
            </a:r>
          </a:p>
          <a:p>
            <a:r>
              <a:rPr lang="en-US" sz="1200" b="0" i="0" u="none" strike="noStrike" kern="1200" baseline="0" dirty="0">
                <a:solidFill>
                  <a:schemeClr val="tx1"/>
                </a:solidFill>
                <a:latin typeface="Arial" pitchFamily="-110" charset="0"/>
                <a:ea typeface="+mn-ea"/>
                <a:cs typeface="+mn-cs"/>
              </a:rPr>
              <a:t>changing files. Tripwire is a well-known system using this approach.</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Registry access:  An approach used on Windows systems is to monitor access</a:t>
            </a:r>
          </a:p>
          <a:p>
            <a:r>
              <a:rPr lang="en-US" sz="1200" b="0" i="0" u="none" strike="noStrike" kern="1200" baseline="0" dirty="0">
                <a:solidFill>
                  <a:schemeClr val="tx1"/>
                </a:solidFill>
                <a:latin typeface="Arial" pitchFamily="-110" charset="0"/>
                <a:ea typeface="+mn-ea"/>
                <a:cs typeface="+mn-cs"/>
              </a:rPr>
              <a:t>to the registry, given the amount of information and access to it used by programs</a:t>
            </a:r>
          </a:p>
          <a:p>
            <a:r>
              <a:rPr lang="en-US" sz="1200" b="0" i="0" u="none" strike="noStrike" kern="1200" baseline="0" dirty="0">
                <a:solidFill>
                  <a:schemeClr val="tx1"/>
                </a:solidFill>
                <a:latin typeface="Arial" pitchFamily="-110" charset="0"/>
                <a:ea typeface="+mn-ea"/>
                <a:cs typeface="+mn-cs"/>
              </a:rPr>
              <a:t>on these systems. However this source is very Windows specific, and</a:t>
            </a:r>
          </a:p>
          <a:p>
            <a:r>
              <a:rPr lang="en-US" sz="1200" b="0" i="0" u="none" strike="noStrike" kern="1200" baseline="0" dirty="0">
                <a:solidFill>
                  <a:schemeClr val="tx1"/>
                </a:solidFill>
                <a:latin typeface="Arial" pitchFamily="-110" charset="0"/>
                <a:ea typeface="+mn-ea"/>
                <a:cs typeface="+mn-cs"/>
              </a:rPr>
              <a:t>has recorded limited success.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The sensor gathers data from the chosen source, filters the gathered data to</a:t>
            </a:r>
          </a:p>
          <a:p>
            <a:r>
              <a:rPr lang="en-US" sz="1200" b="0" i="0" u="none" strike="noStrike" kern="1200" baseline="0" dirty="0">
                <a:solidFill>
                  <a:schemeClr val="tx1"/>
                </a:solidFill>
                <a:latin typeface="Arial" pitchFamily="-110" charset="0"/>
                <a:ea typeface="+mn-ea"/>
                <a:cs typeface="+mn-cs"/>
              </a:rPr>
              <a:t>remove any unwanted information and to standardize the information format, and</a:t>
            </a:r>
          </a:p>
          <a:p>
            <a:r>
              <a:rPr lang="en-US" sz="1200" b="0" i="0" u="none" strike="noStrike" kern="1200" baseline="0" dirty="0">
                <a:solidFill>
                  <a:schemeClr val="tx1"/>
                </a:solidFill>
                <a:latin typeface="Arial" pitchFamily="-110" charset="0"/>
                <a:ea typeface="+mn-ea"/>
                <a:cs typeface="+mn-cs"/>
              </a:rPr>
              <a:t>forwards the result to the IDS analyzer, which may be local or remote.</a:t>
            </a:r>
            <a:endParaRPr lang="en-US" dirty="0"/>
          </a:p>
          <a:p>
            <a:endParaRPr lang="en-US" dirty="0">
              <a:latin typeface="Times New Roman" pitchFamily="-110" charset="0"/>
            </a:endParaRPr>
          </a:p>
        </p:txBody>
      </p:sp>
    </p:spTree>
    <p:extLst>
      <p:ext uri="{BB962C8B-B14F-4D97-AF65-F5344CB8AC3E}">
        <p14:creationId xmlns:p14="http://schemas.microsoft.com/office/powerpoint/2010/main" val="2336556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 The majority of work on anomaly-based HIDS has been done on UNIX and Linux</a:t>
            </a:r>
          </a:p>
          <a:p>
            <a:r>
              <a:rPr lang="en-US" sz="1200" b="0" i="0" u="none" strike="noStrike" kern="1200" baseline="0" dirty="0">
                <a:solidFill>
                  <a:schemeClr val="tx1"/>
                </a:solidFill>
                <a:latin typeface="Arial" pitchFamily="-110" charset="0"/>
                <a:ea typeface="+mn-ea"/>
                <a:cs typeface="+mn-cs"/>
              </a:rPr>
              <a:t>systems, given the ease of gathering suitable data for this work. While some earlier</a:t>
            </a:r>
          </a:p>
          <a:p>
            <a:r>
              <a:rPr lang="en-US" sz="1200" b="0" i="0" u="none" strike="noStrike" kern="1200" baseline="0" dirty="0">
                <a:solidFill>
                  <a:schemeClr val="tx1"/>
                </a:solidFill>
                <a:latin typeface="Arial" pitchFamily="-110" charset="0"/>
                <a:ea typeface="+mn-ea"/>
                <a:cs typeface="+mn-cs"/>
              </a:rPr>
              <a:t>work used audit or accounting records, the majority is based on system call traces.</a:t>
            </a:r>
          </a:p>
          <a:p>
            <a:r>
              <a:rPr lang="en-US" sz="1200" b="0" i="0" u="none" strike="noStrike" kern="1200" baseline="0" dirty="0">
                <a:solidFill>
                  <a:schemeClr val="tx1"/>
                </a:solidFill>
                <a:latin typeface="Arial" pitchFamily="-110" charset="0"/>
                <a:ea typeface="+mn-ea"/>
                <a:cs typeface="+mn-cs"/>
              </a:rPr>
              <a:t>System calls are the means by which programs access core kernel functions, providing</a:t>
            </a:r>
          </a:p>
          <a:p>
            <a:r>
              <a:rPr lang="en-US" sz="1200" b="0" i="0" u="none" strike="noStrike" kern="1200" baseline="0" dirty="0">
                <a:solidFill>
                  <a:schemeClr val="tx1"/>
                </a:solidFill>
                <a:latin typeface="Arial" pitchFamily="-110" charset="0"/>
                <a:ea typeface="+mn-ea"/>
                <a:cs typeface="+mn-cs"/>
              </a:rPr>
              <a:t>a wide range of interactions with the low-level operating system functions.</a:t>
            </a:r>
          </a:p>
          <a:p>
            <a:r>
              <a:rPr lang="en-US" sz="1200" b="0" i="0" u="none" strike="noStrike" kern="1200" baseline="0" dirty="0">
                <a:solidFill>
                  <a:schemeClr val="tx1"/>
                </a:solidFill>
                <a:latin typeface="Arial" pitchFamily="-110" charset="0"/>
                <a:ea typeface="+mn-ea"/>
                <a:cs typeface="+mn-cs"/>
              </a:rPr>
              <a:t>Hence they provide detailed information on process activity that can be used to</a:t>
            </a:r>
          </a:p>
          <a:p>
            <a:r>
              <a:rPr lang="en-US" sz="1200" b="0" i="0" u="none" strike="noStrike" kern="1200" baseline="0" dirty="0">
                <a:solidFill>
                  <a:schemeClr val="tx1"/>
                </a:solidFill>
                <a:latin typeface="Arial" pitchFamily="-110" charset="0"/>
                <a:ea typeface="+mn-ea"/>
                <a:cs typeface="+mn-cs"/>
              </a:rPr>
              <a:t>classify it as normal or anomalous. Table 8.2 (a) lists the system calls used in current</a:t>
            </a:r>
          </a:p>
          <a:p>
            <a:r>
              <a:rPr lang="en-US" sz="1200" b="0" i="0" u="none" strike="noStrike" kern="1200" baseline="0" dirty="0">
                <a:solidFill>
                  <a:schemeClr val="tx1"/>
                </a:solidFill>
                <a:latin typeface="Arial" pitchFamily="-110" charset="0"/>
                <a:ea typeface="+mn-ea"/>
                <a:cs typeface="+mn-cs"/>
              </a:rPr>
              <a:t>Ubuntu Linux systems as an example. This data is typically gathered using an OS</a:t>
            </a:r>
          </a:p>
          <a:p>
            <a:r>
              <a:rPr lang="en-US" sz="1200" b="0" i="0" u="none" strike="noStrike" kern="1200" baseline="0" dirty="0">
                <a:solidFill>
                  <a:schemeClr val="tx1"/>
                </a:solidFill>
                <a:latin typeface="Arial" pitchFamily="-110" charset="0"/>
                <a:ea typeface="+mn-ea"/>
                <a:cs typeface="+mn-cs"/>
              </a:rPr>
              <a:t>hook, such as the BSM audit module. Most modern operating systems have highly</a:t>
            </a:r>
          </a:p>
          <a:p>
            <a:r>
              <a:rPr lang="en-US" sz="1200" b="0" i="0" u="none" strike="noStrike" kern="1200" baseline="0" dirty="0">
                <a:solidFill>
                  <a:schemeClr val="tx1"/>
                </a:solidFill>
                <a:latin typeface="Arial" pitchFamily="-110" charset="0"/>
                <a:ea typeface="+mn-ea"/>
                <a:cs typeface="+mn-cs"/>
              </a:rPr>
              <a:t>reliable options for collecting this type of information.</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The system call traces are then.</a:t>
            </a:r>
          </a:p>
          <a:p>
            <a:r>
              <a:rPr lang="en-US" sz="1200" b="0" i="0" u="none" strike="noStrike" kern="1200" baseline="0" dirty="0">
                <a:solidFill>
                  <a:schemeClr val="tx1"/>
                </a:solidFill>
                <a:latin typeface="Arial" pitchFamily="-110" charset="0"/>
                <a:ea typeface="+mn-ea"/>
                <a:cs typeface="+mn-cs"/>
              </a:rPr>
              <a:t>[CREE13] notes that the original work by Forrest et al introduced the Sequence</a:t>
            </a:r>
          </a:p>
          <a:p>
            <a:r>
              <a:rPr lang="en-US" sz="1200" b="0" i="0" u="none" strike="noStrike" kern="1200" baseline="0" dirty="0">
                <a:solidFill>
                  <a:schemeClr val="tx1"/>
                </a:solidFill>
                <a:latin typeface="Arial" pitchFamily="-110" charset="0"/>
                <a:ea typeface="+mn-ea"/>
                <a:cs typeface="+mn-cs"/>
              </a:rPr>
              <a:t>Time-Delay Embedding (STIDE) algorithm, based on artificial immune system</a:t>
            </a:r>
          </a:p>
          <a:p>
            <a:r>
              <a:rPr lang="en-US" sz="1200" b="0" i="0" u="none" strike="noStrike" kern="1200" baseline="0" dirty="0">
                <a:solidFill>
                  <a:schemeClr val="tx1"/>
                </a:solidFill>
                <a:latin typeface="Arial" pitchFamily="-110" charset="0"/>
                <a:ea typeface="+mn-ea"/>
                <a:cs typeface="+mn-cs"/>
              </a:rPr>
              <a:t>approaches, that compares observed sequences of system calls with sequences from</a:t>
            </a:r>
          </a:p>
          <a:p>
            <a:r>
              <a:rPr lang="en-US" sz="1200" b="0" i="0" u="none" strike="noStrike" kern="1200" baseline="0" dirty="0">
                <a:solidFill>
                  <a:schemeClr val="tx1"/>
                </a:solidFill>
                <a:latin typeface="Arial" pitchFamily="-110" charset="0"/>
                <a:ea typeface="+mn-ea"/>
                <a:cs typeface="+mn-cs"/>
              </a:rPr>
              <a:t>the training phase to obtain a mismatch ratio that determines whether the sequence</a:t>
            </a:r>
          </a:p>
          <a:p>
            <a:r>
              <a:rPr lang="en-US" sz="1200" b="0" i="0" u="none" strike="noStrike" kern="1200" baseline="0" dirty="0">
                <a:solidFill>
                  <a:schemeClr val="tx1"/>
                </a:solidFill>
                <a:latin typeface="Arial" pitchFamily="-110" charset="0"/>
                <a:ea typeface="+mn-ea"/>
                <a:cs typeface="+mn-cs"/>
              </a:rPr>
              <a:t>is normal or not. Later work has used other alternatives, such as Hidden Markov</a:t>
            </a:r>
          </a:p>
          <a:p>
            <a:r>
              <a:rPr lang="en-US" sz="1200" b="0" i="0" u="none" strike="noStrike" kern="1200" baseline="0" dirty="0">
                <a:solidFill>
                  <a:schemeClr val="tx1"/>
                </a:solidFill>
                <a:latin typeface="Arial" pitchFamily="-110" charset="0"/>
                <a:ea typeface="+mn-ea"/>
                <a:cs typeface="+mn-cs"/>
              </a:rPr>
              <a:t>Models (HMM), Artificial Neural Networks (ANN), Support Vector Machines</a:t>
            </a:r>
          </a:p>
          <a:p>
            <a:r>
              <a:rPr lang="en-US" sz="1200" b="0" i="0" u="none" strike="noStrike" kern="1200" baseline="0" dirty="0">
                <a:solidFill>
                  <a:schemeClr val="tx1"/>
                </a:solidFill>
                <a:latin typeface="Arial" pitchFamily="-110" charset="0"/>
                <a:ea typeface="+mn-ea"/>
                <a:cs typeface="+mn-cs"/>
              </a:rPr>
              <a:t>(SVM), or Extreme Learning Machines (ELM) to make this classification.</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[CREE13] notes that these approaches all report providing reasonable</a:t>
            </a:r>
          </a:p>
          <a:p>
            <a:r>
              <a:rPr lang="en-US" sz="1200" b="0" i="0" u="none" strike="noStrike" kern="1200" baseline="0" dirty="0">
                <a:solidFill>
                  <a:schemeClr val="tx1"/>
                </a:solidFill>
                <a:latin typeface="Arial" pitchFamily="-110" charset="0"/>
                <a:ea typeface="+mn-ea"/>
                <a:cs typeface="+mn-cs"/>
              </a:rPr>
              <a:t>intruder detection rates of 95-99% while having false positive rates of less than 5%,</a:t>
            </a:r>
          </a:p>
          <a:p>
            <a:r>
              <a:rPr lang="en-US" sz="1200" b="0" i="0" u="none" strike="noStrike" kern="1200" baseline="0" dirty="0">
                <a:solidFill>
                  <a:schemeClr val="tx1"/>
                </a:solidFill>
                <a:latin typeface="Arial" pitchFamily="-110" charset="0"/>
                <a:ea typeface="+mn-ea"/>
                <a:cs typeface="+mn-cs"/>
              </a:rPr>
              <a:t>though on older test datasets. He updates these results using recent contemporary</a:t>
            </a:r>
          </a:p>
          <a:p>
            <a:r>
              <a:rPr lang="en-US" sz="1200" b="0" i="0" u="none" strike="noStrike" kern="1200" baseline="0" dirty="0">
                <a:solidFill>
                  <a:schemeClr val="tx1"/>
                </a:solidFill>
                <a:latin typeface="Arial" pitchFamily="-110" charset="0"/>
                <a:ea typeface="+mn-ea"/>
                <a:cs typeface="+mn-cs"/>
              </a:rPr>
              <a:t>data and example attacks, with a more extensive feature extraction process from the</a:t>
            </a:r>
          </a:p>
          <a:p>
            <a:r>
              <a:rPr lang="en-US" sz="1200" b="0" i="0" u="none" strike="noStrike" kern="1200" baseline="0" dirty="0">
                <a:solidFill>
                  <a:schemeClr val="tx1"/>
                </a:solidFill>
                <a:latin typeface="Arial" pitchFamily="-110" charset="0"/>
                <a:ea typeface="+mn-ea"/>
                <a:cs typeface="+mn-cs"/>
              </a:rPr>
              <a:t>system call traces and an ELM decision engine capable of a very high detection rate</a:t>
            </a:r>
          </a:p>
          <a:p>
            <a:r>
              <a:rPr lang="en-US" sz="1200" b="0" i="0" u="none" strike="noStrike" kern="1200" baseline="0" dirty="0">
                <a:solidFill>
                  <a:schemeClr val="tx1"/>
                </a:solidFill>
                <a:latin typeface="Arial" pitchFamily="-110" charset="0"/>
                <a:ea typeface="+mn-ea"/>
                <a:cs typeface="+mn-cs"/>
              </a:rPr>
              <a:t>while maintaining reasonable false positive rates. This approach should lead to even</a:t>
            </a:r>
          </a:p>
          <a:p>
            <a:r>
              <a:rPr lang="en-US" sz="1200" b="0" i="0" u="none" strike="noStrike" kern="1200" baseline="0" dirty="0">
                <a:solidFill>
                  <a:schemeClr val="tx1"/>
                </a:solidFill>
                <a:latin typeface="Arial" pitchFamily="-110" charset="0"/>
                <a:ea typeface="+mn-ea"/>
                <a:cs typeface="+mn-cs"/>
              </a:rPr>
              <a:t>more effective production HIDS products in the near future.</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Windows systems have traditionally not used anomaly based HIDS, as the</a:t>
            </a:r>
          </a:p>
          <a:p>
            <a:r>
              <a:rPr lang="en-US" sz="1200" b="0" i="0" u="none" strike="noStrike" kern="1200" baseline="0" dirty="0">
                <a:solidFill>
                  <a:schemeClr val="tx1"/>
                </a:solidFill>
                <a:latin typeface="Arial" pitchFamily="-110" charset="0"/>
                <a:ea typeface="+mn-ea"/>
                <a:cs typeface="+mn-cs"/>
              </a:rPr>
              <a:t>wide usage of Dynamic Link Libraries (DLLs) as an intermediary between process</a:t>
            </a:r>
          </a:p>
          <a:p>
            <a:r>
              <a:rPr lang="en-US" sz="1200" b="0" i="0" u="none" strike="noStrike" kern="1200" baseline="0" dirty="0">
                <a:solidFill>
                  <a:schemeClr val="tx1"/>
                </a:solidFill>
                <a:latin typeface="Arial" pitchFamily="-110" charset="0"/>
                <a:ea typeface="+mn-ea"/>
                <a:cs typeface="+mn-cs"/>
              </a:rPr>
              <a:t>requests for operating system functions and the actual system call interface, has</a:t>
            </a:r>
          </a:p>
          <a:p>
            <a:r>
              <a:rPr lang="en-US" sz="1200" b="0" i="0" u="none" strike="noStrike" kern="1200" baseline="0" dirty="0">
                <a:solidFill>
                  <a:schemeClr val="tx1"/>
                </a:solidFill>
                <a:latin typeface="Arial" pitchFamily="-110" charset="0"/>
                <a:ea typeface="+mn-ea"/>
                <a:cs typeface="+mn-cs"/>
              </a:rPr>
              <a:t> hindered the effective use of system call traces to classify process behavior. Some</a:t>
            </a:r>
          </a:p>
          <a:p>
            <a:r>
              <a:rPr lang="en-US" sz="1200" b="0" i="0" u="none" strike="noStrike" kern="1200" baseline="0" dirty="0">
                <a:solidFill>
                  <a:schemeClr val="tx1"/>
                </a:solidFill>
                <a:latin typeface="Arial" pitchFamily="-110" charset="0"/>
                <a:ea typeface="+mn-ea"/>
                <a:cs typeface="+mn-cs"/>
              </a:rPr>
              <a:t>work was done using either audit log entries, or registry file updates as a data source,</a:t>
            </a:r>
          </a:p>
          <a:p>
            <a:r>
              <a:rPr lang="en-US" sz="1200" b="0" i="0" u="none" strike="noStrike" kern="1200" baseline="0" dirty="0">
                <a:solidFill>
                  <a:schemeClr val="tx1"/>
                </a:solidFill>
                <a:latin typeface="Arial" pitchFamily="-110" charset="0"/>
                <a:ea typeface="+mn-ea"/>
                <a:cs typeface="+mn-cs"/>
              </a:rPr>
              <a:t>but neither approach was very successful. [CREE13] reports a new approach that</a:t>
            </a:r>
          </a:p>
          <a:p>
            <a:r>
              <a:rPr lang="en-US" sz="1200" b="0" i="0" u="none" strike="noStrike" kern="1200" baseline="0" dirty="0">
                <a:solidFill>
                  <a:schemeClr val="tx1"/>
                </a:solidFill>
                <a:latin typeface="Arial" pitchFamily="-110" charset="0"/>
                <a:ea typeface="+mn-ea"/>
                <a:cs typeface="+mn-cs"/>
              </a:rPr>
              <a:t>uses traces of key DLL function calls as an alternative data source, with results comparable</a:t>
            </a:r>
          </a:p>
          <a:p>
            <a:r>
              <a:rPr lang="en-US" sz="1200" b="0" i="0" u="none" strike="noStrike" kern="1200" baseline="0" dirty="0">
                <a:solidFill>
                  <a:schemeClr val="tx1"/>
                </a:solidFill>
                <a:latin typeface="Arial" pitchFamily="-110" charset="0"/>
                <a:ea typeface="+mn-ea"/>
                <a:cs typeface="+mn-cs"/>
              </a:rPr>
              <a:t>to that found with Linux system call trace HIDS. Table 8.2 (b) lists the key</a:t>
            </a:r>
          </a:p>
          <a:p>
            <a:r>
              <a:rPr lang="en-US" sz="1200" b="0" i="0" u="none" strike="noStrike" kern="1200" baseline="0" dirty="0">
                <a:solidFill>
                  <a:schemeClr val="tx1"/>
                </a:solidFill>
                <a:latin typeface="Arial" pitchFamily="-110" charset="0"/>
                <a:ea typeface="+mn-ea"/>
                <a:cs typeface="+mn-cs"/>
              </a:rPr>
              <a:t>DLLs and executables monitored. Note that all of the distinct functions within these</a:t>
            </a:r>
          </a:p>
          <a:p>
            <a:r>
              <a:rPr lang="en-US" sz="1200" b="0" i="0" u="none" strike="noStrike" kern="1200" baseline="0" dirty="0">
                <a:solidFill>
                  <a:schemeClr val="tx1"/>
                </a:solidFill>
                <a:latin typeface="Arial" pitchFamily="-110" charset="0"/>
                <a:ea typeface="+mn-ea"/>
                <a:cs typeface="+mn-cs"/>
              </a:rPr>
              <a:t>DLLs, numbering in their thousands, are monitored, forming the equivalent to the</a:t>
            </a:r>
          </a:p>
          <a:p>
            <a:r>
              <a:rPr lang="en-US" sz="1200" b="0" i="0" u="none" strike="noStrike" kern="1200" baseline="0" dirty="0">
                <a:solidFill>
                  <a:schemeClr val="tx1"/>
                </a:solidFill>
                <a:latin typeface="Arial" pitchFamily="-110" charset="0"/>
                <a:ea typeface="+mn-ea"/>
                <a:cs typeface="+mn-cs"/>
              </a:rPr>
              <a:t>system call list presented in Table 8.2 (a). The adoption of this approach should</a:t>
            </a:r>
          </a:p>
          <a:p>
            <a:r>
              <a:rPr lang="en-US" sz="1200" b="0" i="0" u="none" strike="noStrike" kern="1200" baseline="0" dirty="0">
                <a:solidFill>
                  <a:schemeClr val="tx1"/>
                </a:solidFill>
                <a:latin typeface="Arial" pitchFamily="-110" charset="0"/>
                <a:ea typeface="+mn-ea"/>
                <a:cs typeface="+mn-cs"/>
              </a:rPr>
              <a:t>lead to the development of more effective Windows HIDS, capable of detecting</a:t>
            </a:r>
          </a:p>
          <a:p>
            <a:r>
              <a:rPr lang="en-US" sz="1200" b="0" i="0" u="none" strike="noStrike" kern="1200" baseline="0" dirty="0">
                <a:solidFill>
                  <a:schemeClr val="tx1"/>
                </a:solidFill>
                <a:latin typeface="Arial" pitchFamily="-110" charset="0"/>
                <a:ea typeface="+mn-ea"/>
                <a:cs typeface="+mn-cs"/>
              </a:rPr>
              <a:t>zero-day attacks, unlike the current generation of signature and heuristic Windows</a:t>
            </a:r>
          </a:p>
          <a:p>
            <a:r>
              <a:rPr lang="en-US" sz="1200" b="0" i="0" u="none" strike="noStrike" kern="1200" baseline="0" dirty="0">
                <a:solidFill>
                  <a:schemeClr val="tx1"/>
                </a:solidFill>
                <a:latin typeface="Arial" pitchFamily="-110" charset="0"/>
                <a:ea typeface="+mn-ea"/>
                <a:cs typeface="+mn-cs"/>
              </a:rPr>
              <a:t>HIDS that we discuss later.</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While using system call traces provides arguably the richest information source</a:t>
            </a:r>
          </a:p>
          <a:p>
            <a:r>
              <a:rPr lang="en-US" sz="1200" b="0" i="0" u="none" strike="noStrike" kern="1200" baseline="0" dirty="0">
                <a:solidFill>
                  <a:schemeClr val="tx1"/>
                </a:solidFill>
                <a:latin typeface="Arial" pitchFamily="-110" charset="0"/>
                <a:ea typeface="+mn-ea"/>
                <a:cs typeface="+mn-cs"/>
              </a:rPr>
              <a:t>for a HIDS, it does impose a moderate load on the monitored system to gather and</a:t>
            </a:r>
          </a:p>
          <a:p>
            <a:r>
              <a:rPr lang="en-US" sz="1200" b="0" i="0" u="none" strike="noStrike" kern="1200" baseline="0" dirty="0">
                <a:solidFill>
                  <a:schemeClr val="tx1"/>
                </a:solidFill>
                <a:latin typeface="Arial" pitchFamily="-110" charset="0"/>
                <a:ea typeface="+mn-ea"/>
                <a:cs typeface="+mn-cs"/>
              </a:rPr>
              <a:t>classify this data. And as we noted earlier, the training phase for many of the decision</a:t>
            </a:r>
          </a:p>
          <a:p>
            <a:r>
              <a:rPr lang="en-US" sz="1200" b="0" i="0" u="none" strike="noStrike" kern="1200" baseline="0" dirty="0">
                <a:solidFill>
                  <a:schemeClr val="tx1"/>
                </a:solidFill>
                <a:latin typeface="Arial" pitchFamily="-110" charset="0"/>
                <a:ea typeface="+mn-ea"/>
                <a:cs typeface="+mn-cs"/>
              </a:rPr>
              <a:t>engines requires very significant time and computational resources. Hence others</a:t>
            </a:r>
          </a:p>
          <a:p>
            <a:r>
              <a:rPr lang="en-US" sz="1200" b="0" i="0" u="none" strike="noStrike" kern="1200" baseline="0" dirty="0">
                <a:solidFill>
                  <a:schemeClr val="tx1"/>
                </a:solidFill>
                <a:latin typeface="Arial" pitchFamily="-110" charset="0"/>
                <a:ea typeface="+mn-ea"/>
                <a:cs typeface="+mn-cs"/>
              </a:rPr>
              <a:t>have trialed approaches based on audit (log) records. However these both have</a:t>
            </a:r>
          </a:p>
          <a:p>
            <a:r>
              <a:rPr lang="en-US" sz="1200" b="0" i="0" u="none" strike="noStrike" kern="1200" baseline="0" dirty="0">
                <a:solidFill>
                  <a:schemeClr val="tx1"/>
                </a:solidFill>
                <a:latin typeface="Arial" pitchFamily="-110" charset="0"/>
                <a:ea typeface="+mn-ea"/>
                <a:cs typeface="+mn-cs"/>
              </a:rPr>
              <a:t>a lower detection rate than the system call trace approaches (80% reported), and</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Arial" pitchFamily="-110" charset="0"/>
                <a:ea typeface="+mn-ea"/>
                <a:cs typeface="+mn-cs"/>
              </a:rPr>
              <a:t>are more susceptible to intruder manipulation.</a:t>
            </a:r>
            <a:endParaRPr lang="en-US" dirty="0"/>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 further alternative to examining current process behavior, is to look for</a:t>
            </a:r>
          </a:p>
          <a:p>
            <a:r>
              <a:rPr lang="en-US" sz="1200" b="0" i="0" u="none" strike="noStrike" kern="1200" baseline="0" dirty="0">
                <a:solidFill>
                  <a:schemeClr val="tx1"/>
                </a:solidFill>
                <a:latin typeface="Arial" pitchFamily="-110" charset="0"/>
                <a:ea typeface="+mn-ea"/>
                <a:cs typeface="+mn-cs"/>
              </a:rPr>
              <a:t>changes to important files on the monitored host. This uses a cryptographic checksum</a:t>
            </a:r>
          </a:p>
          <a:p>
            <a:r>
              <a:rPr lang="en-US" sz="1200" b="0" i="0" u="none" strike="noStrike" kern="1200" baseline="0" dirty="0">
                <a:solidFill>
                  <a:schemeClr val="tx1"/>
                </a:solidFill>
                <a:latin typeface="Arial" pitchFamily="-110" charset="0"/>
                <a:ea typeface="+mn-ea"/>
                <a:cs typeface="+mn-cs"/>
              </a:rPr>
              <a:t>to check for any changes from the known good baseline for the monitored files.</a:t>
            </a:r>
          </a:p>
          <a:p>
            <a:r>
              <a:rPr lang="en-US" sz="1200" b="0" i="0" u="none" strike="noStrike" kern="1200" baseline="0" dirty="0">
                <a:solidFill>
                  <a:schemeClr val="tx1"/>
                </a:solidFill>
                <a:latin typeface="Arial" pitchFamily="-110" charset="0"/>
                <a:ea typeface="+mn-ea"/>
                <a:cs typeface="+mn-cs"/>
              </a:rPr>
              <a:t>Typically all program binaries, scripts, and configuration files are monitored, either</a:t>
            </a:r>
          </a:p>
          <a:p>
            <a:r>
              <a:rPr lang="en-US" sz="1200" b="0" i="0" u="none" strike="noStrike" kern="1200" baseline="0" dirty="0">
                <a:solidFill>
                  <a:schemeClr val="tx1"/>
                </a:solidFill>
                <a:latin typeface="Arial" pitchFamily="-110" charset="0"/>
                <a:ea typeface="+mn-ea"/>
                <a:cs typeface="+mn-cs"/>
              </a:rPr>
              <a:t>on each access, or on a periodic scan of the file system. The tripwire system is a</a:t>
            </a:r>
          </a:p>
          <a:p>
            <a:r>
              <a:rPr lang="en-US" sz="1200" b="0" i="0" u="none" strike="noStrike" kern="1200" baseline="0" dirty="0">
                <a:solidFill>
                  <a:schemeClr val="tx1"/>
                </a:solidFill>
                <a:latin typeface="Arial" pitchFamily="-110" charset="0"/>
                <a:ea typeface="+mn-ea"/>
                <a:cs typeface="+mn-cs"/>
              </a:rPr>
              <a:t>widely used implementation of this approach, and is available for all major operating</a:t>
            </a:r>
          </a:p>
          <a:p>
            <a:r>
              <a:rPr lang="en-US" sz="1200" b="0" i="0" u="none" strike="noStrike" kern="1200" baseline="0" dirty="0">
                <a:solidFill>
                  <a:schemeClr val="tx1"/>
                </a:solidFill>
                <a:latin typeface="Arial" pitchFamily="-110" charset="0"/>
                <a:ea typeface="+mn-ea"/>
                <a:cs typeface="+mn-cs"/>
              </a:rPr>
              <a:t>systems including Linux, Mac OSX and Windows. This approach is very sensitive</a:t>
            </a:r>
          </a:p>
          <a:p>
            <a:r>
              <a:rPr lang="en-US" sz="1200" b="0" i="0" u="none" strike="noStrike" kern="1200" baseline="0" dirty="0">
                <a:solidFill>
                  <a:schemeClr val="tx1"/>
                </a:solidFill>
                <a:latin typeface="Arial" pitchFamily="-110" charset="0"/>
                <a:ea typeface="+mn-ea"/>
                <a:cs typeface="+mn-cs"/>
              </a:rPr>
              <a:t>to changes in the monitored files, as a result of intruder activity or for any other</a:t>
            </a:r>
          </a:p>
          <a:p>
            <a:r>
              <a:rPr lang="en-US" sz="1200" b="0" i="0" u="none" strike="noStrike" kern="1200" baseline="0" dirty="0">
                <a:solidFill>
                  <a:schemeClr val="tx1"/>
                </a:solidFill>
                <a:latin typeface="Arial" pitchFamily="-110" charset="0"/>
                <a:ea typeface="+mn-ea"/>
                <a:cs typeface="+mn-cs"/>
              </a:rPr>
              <a:t>reason. However it cannot detect changes made to processes once they are running</a:t>
            </a:r>
          </a:p>
          <a:p>
            <a:r>
              <a:rPr lang="en-US" sz="1200" b="0" i="0" u="none" strike="noStrike" kern="1200" baseline="0" dirty="0">
                <a:solidFill>
                  <a:schemeClr val="tx1"/>
                </a:solidFill>
                <a:latin typeface="Arial" pitchFamily="-110" charset="0"/>
                <a:ea typeface="+mn-ea"/>
                <a:cs typeface="+mn-cs"/>
              </a:rPr>
              <a:t>on the system. Other difficulties include determining which files to monitor, since</a:t>
            </a:r>
          </a:p>
          <a:p>
            <a:r>
              <a:rPr lang="en-US" sz="1200" b="0" i="0" u="none" strike="noStrike" kern="1200" baseline="0" dirty="0">
                <a:solidFill>
                  <a:schemeClr val="tx1"/>
                </a:solidFill>
                <a:latin typeface="Arial" pitchFamily="-110" charset="0"/>
                <a:ea typeface="+mn-ea"/>
                <a:cs typeface="+mn-cs"/>
              </a:rPr>
              <a:t>a surprising number of files change in an operational system, having access to a</a:t>
            </a:r>
          </a:p>
          <a:p>
            <a:r>
              <a:rPr lang="en-US" sz="1200" b="0" i="0" u="none" strike="noStrike" kern="1200" baseline="0" dirty="0">
                <a:solidFill>
                  <a:schemeClr val="tx1"/>
                </a:solidFill>
                <a:latin typeface="Arial" pitchFamily="-110" charset="0"/>
                <a:ea typeface="+mn-ea"/>
                <a:cs typeface="+mn-cs"/>
              </a:rPr>
              <a:t>known good copy of each monitored file to establish the baseline value, and protecting</a:t>
            </a:r>
          </a:p>
          <a:p>
            <a:r>
              <a:rPr lang="en-US" sz="1200" b="0" i="0" u="none" strike="noStrike" kern="1200" baseline="0" dirty="0">
                <a:solidFill>
                  <a:schemeClr val="tx1"/>
                </a:solidFill>
                <a:latin typeface="Arial" pitchFamily="-110" charset="0"/>
                <a:ea typeface="+mn-ea"/>
                <a:cs typeface="+mn-cs"/>
              </a:rPr>
              <a:t>the database of file signatures.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15</a:t>
            </a:fld>
            <a:endParaRPr lang="en-AU" dirty="0"/>
          </a:p>
        </p:txBody>
      </p:sp>
    </p:spTree>
    <p:extLst>
      <p:ext uri="{BB962C8B-B14F-4D97-AF65-F5344CB8AC3E}">
        <p14:creationId xmlns:p14="http://schemas.microsoft.com/office/powerpoint/2010/main" val="23014652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Data sources and sensors</a:t>
            </a:r>
          </a:p>
          <a:p>
            <a:pPr lvl="1"/>
            <a:r>
              <a:rPr lang="en-US" dirty="0"/>
              <a:t>Anomaly HIDS</a:t>
            </a:r>
          </a:p>
          <a:p>
            <a:pPr lvl="1"/>
            <a:r>
              <a:rPr lang="en-US" dirty="0"/>
              <a:t>Signature/heuristic HIDS</a:t>
            </a:r>
          </a:p>
          <a:p>
            <a:pPr lvl="1"/>
            <a:r>
              <a:rPr lang="en-US" dirty="0"/>
              <a:t>Distributed HIDS</a:t>
            </a:r>
          </a:p>
          <a:p>
            <a:pPr lvl="1"/>
            <a:r>
              <a:rPr lang="en-US" dirty="0"/>
              <a:t>Types of network sensors</a:t>
            </a:r>
          </a:p>
          <a:p>
            <a:pPr lvl="1"/>
            <a:r>
              <a:rPr lang="en-US" dirty="0"/>
              <a:t>NIDS sensor deployment</a:t>
            </a:r>
          </a:p>
          <a:p>
            <a:pPr lvl="1"/>
            <a:r>
              <a:rPr lang="en-US" dirty="0"/>
              <a:t>Intrusion detection techniques</a:t>
            </a:r>
          </a:p>
          <a:p>
            <a:pPr lvl="1"/>
            <a:r>
              <a:rPr lang="en-US" dirty="0"/>
              <a:t>Logging of alerts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17</a:t>
            </a:fld>
            <a:endParaRPr lang="en-AU" dirty="0"/>
          </a:p>
        </p:txBody>
      </p:sp>
    </p:spTree>
    <p:extLst>
      <p:ext uri="{BB962C8B-B14F-4D97-AF65-F5344CB8AC3E}">
        <p14:creationId xmlns:p14="http://schemas.microsoft.com/office/powerpoint/2010/main" val="21560162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981E91-29C7-B240-A122-E201F8F9059A}" type="slidenum">
              <a:rPr lang="en-AU"/>
              <a:pPr/>
              <a:t>18</a:t>
            </a:fld>
            <a:endParaRPr lang="en-AU" dirty="0"/>
          </a:p>
        </p:txBody>
      </p:sp>
      <p:sp>
        <p:nvSpPr>
          <p:cNvPr id="246786" name="Rectangle 2"/>
          <p:cNvSpPr>
            <a:spLocks noGrp="1" noRot="1" noChangeAspect="1" noChangeArrowheads="1" noTextEdit="1"/>
          </p:cNvSpPr>
          <p:nvPr>
            <p:ph type="sldImg"/>
          </p:nvPr>
        </p:nvSpPr>
        <p:spPr>
          <a:ln/>
        </p:spPr>
      </p:sp>
      <p:sp>
        <p:nvSpPr>
          <p:cNvPr id="246787" name="Rectangle 3"/>
          <p:cNvSpPr>
            <a:spLocks noGrp="1" noChangeArrowheads="1"/>
          </p:cNvSpPr>
          <p:nvPr>
            <p:ph type="body" idx="1"/>
          </p:nvPr>
        </p:nvSpPr>
        <p:spPr/>
        <p:txBody>
          <a:bodyPr/>
          <a:lstStyle/>
          <a:p>
            <a:r>
              <a:rPr lang="en-US" sz="1200" kern="1200" baseline="0" dirty="0">
                <a:solidFill>
                  <a:schemeClr val="tx1"/>
                </a:solidFill>
                <a:latin typeface="Arial" pitchFamily="-110" charset="0"/>
                <a:ea typeface="+mn-ea"/>
                <a:cs typeface="+mn-cs"/>
              </a:rPr>
              <a:t>A network-based IDS (NIDS) monitors traffic at selected points on a network or</a:t>
            </a:r>
          </a:p>
          <a:p>
            <a:r>
              <a:rPr lang="en-US" sz="1200" kern="1200" baseline="0" dirty="0">
                <a:solidFill>
                  <a:schemeClr val="tx1"/>
                </a:solidFill>
                <a:latin typeface="Arial" pitchFamily="-110" charset="0"/>
                <a:ea typeface="+mn-ea"/>
                <a:cs typeface="+mn-cs"/>
              </a:rPr>
              <a:t>interconnected set of networks. The NIDS examines the traffic packet by packet in</a:t>
            </a:r>
          </a:p>
          <a:p>
            <a:r>
              <a:rPr lang="en-US" sz="1200" kern="1200" baseline="0" dirty="0">
                <a:solidFill>
                  <a:schemeClr val="tx1"/>
                </a:solidFill>
                <a:latin typeface="Arial" pitchFamily="-110" charset="0"/>
                <a:ea typeface="+mn-ea"/>
                <a:cs typeface="+mn-cs"/>
              </a:rPr>
              <a:t>real time, or close to real time, to attempt to detect intrusion patterns. The NIDS</a:t>
            </a:r>
          </a:p>
          <a:p>
            <a:r>
              <a:rPr lang="en-US" sz="1200" kern="1200" baseline="0" dirty="0">
                <a:solidFill>
                  <a:schemeClr val="tx1"/>
                </a:solidFill>
                <a:latin typeface="Arial" pitchFamily="-110" charset="0"/>
                <a:ea typeface="+mn-ea"/>
                <a:cs typeface="+mn-cs"/>
              </a:rPr>
              <a:t>may examine network-, transport-, and/or application-level protocol activity. Note</a:t>
            </a:r>
          </a:p>
          <a:p>
            <a:r>
              <a:rPr lang="en-US" sz="1200" kern="1200" baseline="0" dirty="0">
                <a:solidFill>
                  <a:schemeClr val="tx1"/>
                </a:solidFill>
                <a:latin typeface="Arial" pitchFamily="-110" charset="0"/>
                <a:ea typeface="+mn-ea"/>
                <a:cs typeface="+mn-cs"/>
              </a:rPr>
              <a:t>the contrast with a host-based IDS; a NIDS examines packet traffic directed toward</a:t>
            </a:r>
          </a:p>
          <a:p>
            <a:r>
              <a:rPr lang="en-US" sz="1200" kern="1200" baseline="0" dirty="0">
                <a:solidFill>
                  <a:schemeClr val="tx1"/>
                </a:solidFill>
                <a:latin typeface="Arial" pitchFamily="-110" charset="0"/>
                <a:ea typeface="+mn-ea"/>
                <a:cs typeface="+mn-cs"/>
              </a:rPr>
              <a:t>potentially vulnerable computer systems on a network. A host-based system examines</a:t>
            </a:r>
          </a:p>
          <a:p>
            <a:r>
              <a:rPr lang="en-US" sz="1200" kern="1200" baseline="0" dirty="0">
                <a:solidFill>
                  <a:schemeClr val="tx1"/>
                </a:solidFill>
                <a:latin typeface="Arial" pitchFamily="-110" charset="0"/>
                <a:ea typeface="+mn-ea"/>
                <a:cs typeface="+mn-cs"/>
              </a:rPr>
              <a:t>user and software activity on a host.</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 typical NIDS facility includes a number of sensors to monitor packet traffic, one</a:t>
            </a:r>
          </a:p>
          <a:p>
            <a:r>
              <a:rPr lang="en-US" sz="1200" kern="1200" baseline="0" dirty="0">
                <a:solidFill>
                  <a:schemeClr val="tx1"/>
                </a:solidFill>
                <a:latin typeface="Arial" pitchFamily="-110" charset="0"/>
                <a:ea typeface="+mn-ea"/>
                <a:cs typeface="+mn-cs"/>
              </a:rPr>
              <a:t>or more servers for NIDS management functions, and one or more management consoles</a:t>
            </a:r>
          </a:p>
          <a:p>
            <a:r>
              <a:rPr lang="en-US" sz="1200" kern="1200" baseline="0" dirty="0">
                <a:solidFill>
                  <a:schemeClr val="tx1"/>
                </a:solidFill>
                <a:latin typeface="Arial" pitchFamily="-110" charset="0"/>
                <a:ea typeface="+mn-ea"/>
                <a:cs typeface="+mn-cs"/>
              </a:rPr>
              <a:t>for the human interface. The analysis of traffic patterns to detect intrusions may</a:t>
            </a:r>
          </a:p>
          <a:p>
            <a:r>
              <a:rPr lang="en-US" sz="1200" kern="1200" baseline="0" dirty="0">
                <a:solidFill>
                  <a:schemeClr val="tx1"/>
                </a:solidFill>
                <a:latin typeface="Arial" pitchFamily="-110" charset="0"/>
                <a:ea typeface="+mn-ea"/>
                <a:cs typeface="+mn-cs"/>
              </a:rPr>
              <a:t>be done at the sensor, at the management server, or some combination of the two.</a:t>
            </a:r>
            <a:endParaRPr lang="en-US" dirty="0">
              <a:latin typeface="Times New Roman" pitchFamily="-110" charset="0"/>
            </a:endParaRPr>
          </a:p>
        </p:txBody>
      </p:sp>
    </p:spTree>
    <p:extLst>
      <p:ext uri="{BB962C8B-B14F-4D97-AF65-F5344CB8AC3E}">
        <p14:creationId xmlns:p14="http://schemas.microsoft.com/office/powerpoint/2010/main" val="21090121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pitchFamily="-110" charset="0"/>
                <a:ea typeface="+mn-ea"/>
                <a:cs typeface="+mn-cs"/>
              </a:rPr>
              <a:t>Sensors can be deployed in one of two modes: inline and passive. An </a:t>
            </a:r>
            <a:r>
              <a:rPr lang="en-US" sz="1200" b="1" kern="1200" baseline="0" dirty="0">
                <a:solidFill>
                  <a:schemeClr val="tx1"/>
                </a:solidFill>
                <a:latin typeface="Arial" pitchFamily="-110" charset="0"/>
                <a:ea typeface="+mn-ea"/>
                <a:cs typeface="+mn-cs"/>
              </a:rPr>
              <a:t>inline</a:t>
            </a:r>
          </a:p>
          <a:p>
            <a:r>
              <a:rPr lang="en-US" sz="1200" b="1" kern="1200" baseline="0" dirty="0">
                <a:solidFill>
                  <a:schemeClr val="tx1"/>
                </a:solidFill>
                <a:latin typeface="Arial" pitchFamily="-110" charset="0"/>
                <a:ea typeface="+mn-ea"/>
                <a:cs typeface="+mn-cs"/>
              </a:rPr>
              <a:t>sensor is inserted into a network segment so that the traffic that it is monitoring</a:t>
            </a:r>
          </a:p>
          <a:p>
            <a:r>
              <a:rPr lang="en-US" sz="1200" kern="1200" baseline="0" dirty="0">
                <a:solidFill>
                  <a:schemeClr val="tx1"/>
                </a:solidFill>
                <a:latin typeface="Arial" pitchFamily="-110" charset="0"/>
                <a:ea typeface="+mn-ea"/>
                <a:cs typeface="+mn-cs"/>
              </a:rPr>
              <a:t>must pass through the sensor. One way to achieve an inline sensor is to combine</a:t>
            </a:r>
          </a:p>
          <a:p>
            <a:r>
              <a:rPr lang="en-US" sz="1200" kern="1200" baseline="0" dirty="0">
                <a:solidFill>
                  <a:schemeClr val="tx1"/>
                </a:solidFill>
                <a:latin typeface="Arial" pitchFamily="-110" charset="0"/>
                <a:ea typeface="+mn-ea"/>
                <a:cs typeface="+mn-cs"/>
              </a:rPr>
              <a:t>NIDS sensor logic with another network device, such as a firewall or a LAN</a:t>
            </a:r>
          </a:p>
          <a:p>
            <a:r>
              <a:rPr lang="en-US" sz="1200" kern="1200" baseline="0" dirty="0">
                <a:solidFill>
                  <a:schemeClr val="tx1"/>
                </a:solidFill>
                <a:latin typeface="Arial" pitchFamily="-110" charset="0"/>
                <a:ea typeface="+mn-ea"/>
                <a:cs typeface="+mn-cs"/>
              </a:rPr>
              <a:t>switch. This approach has the advantage that no additional separate hardware</a:t>
            </a:r>
          </a:p>
          <a:p>
            <a:r>
              <a:rPr lang="en-US" sz="1200" kern="1200" baseline="0" dirty="0">
                <a:solidFill>
                  <a:schemeClr val="tx1"/>
                </a:solidFill>
                <a:latin typeface="Arial" pitchFamily="-110" charset="0"/>
                <a:ea typeface="+mn-ea"/>
                <a:cs typeface="+mn-cs"/>
              </a:rPr>
              <a:t>devices are needed; all that is required is NIDS sensor software. An alternative</a:t>
            </a:r>
          </a:p>
          <a:p>
            <a:r>
              <a:rPr lang="en-US" sz="1200" kern="1200" baseline="0" dirty="0">
                <a:solidFill>
                  <a:schemeClr val="tx1"/>
                </a:solidFill>
                <a:latin typeface="Arial" pitchFamily="-110" charset="0"/>
                <a:ea typeface="+mn-ea"/>
                <a:cs typeface="+mn-cs"/>
              </a:rPr>
              <a:t>is a stand-alone inline NIDS sensor. The primary motivation for the use of</a:t>
            </a:r>
          </a:p>
          <a:p>
            <a:r>
              <a:rPr lang="en-US" sz="1200" kern="1200" baseline="0" dirty="0">
                <a:solidFill>
                  <a:schemeClr val="tx1"/>
                </a:solidFill>
                <a:latin typeface="Arial" pitchFamily="-110" charset="0"/>
                <a:ea typeface="+mn-ea"/>
                <a:cs typeface="+mn-cs"/>
              </a:rPr>
              <a:t>inline sensors is to enable them to block an attack when one is detected. In this</a:t>
            </a:r>
          </a:p>
          <a:p>
            <a:r>
              <a:rPr lang="en-US" sz="1200" kern="1200" baseline="0" dirty="0">
                <a:solidFill>
                  <a:schemeClr val="tx1"/>
                </a:solidFill>
                <a:latin typeface="Arial" pitchFamily="-110" charset="0"/>
                <a:ea typeface="+mn-ea"/>
                <a:cs typeface="+mn-cs"/>
              </a:rPr>
              <a:t>case the device is performing both intrusion detection and intrusion prevention</a:t>
            </a:r>
          </a:p>
          <a:p>
            <a:r>
              <a:rPr lang="en-US" sz="1200" kern="1200" baseline="0" dirty="0">
                <a:solidFill>
                  <a:schemeClr val="tx1"/>
                </a:solidFill>
                <a:latin typeface="Arial" pitchFamily="-110" charset="0"/>
                <a:ea typeface="+mn-ea"/>
                <a:cs typeface="+mn-cs"/>
              </a:rPr>
              <a:t>functions.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More commonly, </a:t>
            </a:r>
            <a:r>
              <a:rPr lang="en-US" sz="1200" b="1" kern="1200" baseline="0" dirty="0">
                <a:solidFill>
                  <a:schemeClr val="tx1"/>
                </a:solidFill>
                <a:latin typeface="Arial" pitchFamily="-110" charset="0"/>
                <a:ea typeface="+mn-ea"/>
                <a:cs typeface="+mn-cs"/>
              </a:rPr>
              <a:t>passive sensors are used. A passive sensor monitors a</a:t>
            </a:r>
          </a:p>
          <a:p>
            <a:r>
              <a:rPr lang="en-US" sz="1200" kern="1200" baseline="0" dirty="0">
                <a:solidFill>
                  <a:schemeClr val="tx1"/>
                </a:solidFill>
                <a:latin typeface="Arial" pitchFamily="-110" charset="0"/>
                <a:ea typeface="+mn-ea"/>
                <a:cs typeface="+mn-cs"/>
              </a:rPr>
              <a:t>copy of network traffic; the actual traffic does not pass through the device. From</a:t>
            </a:r>
          </a:p>
          <a:p>
            <a:r>
              <a:rPr lang="en-US" sz="1200" kern="1200" baseline="0" dirty="0">
                <a:solidFill>
                  <a:schemeClr val="tx1"/>
                </a:solidFill>
                <a:latin typeface="Arial" pitchFamily="-110" charset="0"/>
                <a:ea typeface="+mn-ea"/>
                <a:cs typeface="+mn-cs"/>
              </a:rPr>
              <a:t>the point of view of traffic flow, the passive sensor is more efficient than the</a:t>
            </a:r>
          </a:p>
          <a:p>
            <a:r>
              <a:rPr lang="en-US" sz="1200" kern="1200" baseline="0" dirty="0">
                <a:solidFill>
                  <a:schemeClr val="tx1"/>
                </a:solidFill>
                <a:latin typeface="Arial" pitchFamily="-110" charset="0"/>
                <a:ea typeface="+mn-ea"/>
                <a:cs typeface="+mn-cs"/>
              </a:rPr>
              <a:t>inline sensor, because it does not add an extra handling step that contributes to</a:t>
            </a:r>
          </a:p>
          <a:p>
            <a:r>
              <a:rPr lang="en-US" sz="1200" kern="1200" baseline="0" dirty="0">
                <a:solidFill>
                  <a:schemeClr val="tx1"/>
                </a:solidFill>
                <a:latin typeface="Arial" pitchFamily="-110" charset="0"/>
                <a:ea typeface="+mn-ea"/>
                <a:cs typeface="+mn-cs"/>
              </a:rPr>
              <a:t>packet delay.</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Figure 8.4 illustrates a typical passive sensor configuration. The sensor connects</a:t>
            </a:r>
          </a:p>
          <a:p>
            <a:r>
              <a:rPr lang="en-US" sz="1200" kern="1200" baseline="0" dirty="0">
                <a:solidFill>
                  <a:schemeClr val="tx1"/>
                </a:solidFill>
                <a:latin typeface="Arial" pitchFamily="-110" charset="0"/>
                <a:ea typeface="+mn-ea"/>
                <a:cs typeface="+mn-cs"/>
              </a:rPr>
              <a:t>to the network transmission medium, such as a fiber optic cable, by a direct</a:t>
            </a:r>
          </a:p>
          <a:p>
            <a:r>
              <a:rPr lang="en-US" sz="1200" kern="1200" baseline="0" dirty="0">
                <a:solidFill>
                  <a:schemeClr val="tx1"/>
                </a:solidFill>
                <a:latin typeface="Arial" pitchFamily="-110" charset="0"/>
                <a:ea typeface="+mn-ea"/>
                <a:cs typeface="+mn-cs"/>
              </a:rPr>
              <a:t>physical tap. The tap provides the sensor with a copy of all network traffic being</a:t>
            </a:r>
          </a:p>
          <a:p>
            <a:r>
              <a:rPr lang="en-US" sz="1200" kern="1200" baseline="0" dirty="0">
                <a:solidFill>
                  <a:schemeClr val="tx1"/>
                </a:solidFill>
                <a:latin typeface="Arial" pitchFamily="-110" charset="0"/>
                <a:ea typeface="+mn-ea"/>
                <a:cs typeface="+mn-cs"/>
              </a:rPr>
              <a:t>carried by the medium. The network interface card (NIC) for this tap usually does</a:t>
            </a:r>
          </a:p>
          <a:p>
            <a:r>
              <a:rPr lang="en-US" sz="1200" kern="1200" baseline="0" dirty="0">
                <a:solidFill>
                  <a:schemeClr val="tx1"/>
                </a:solidFill>
                <a:latin typeface="Arial" pitchFamily="-110" charset="0"/>
                <a:ea typeface="+mn-ea"/>
                <a:cs typeface="+mn-cs"/>
              </a:rPr>
              <a:t>not have an IP address configured for it. All traffic into this NIC is simply collected</a:t>
            </a:r>
          </a:p>
          <a:p>
            <a:r>
              <a:rPr lang="en-US" sz="1200" kern="1200" baseline="0" dirty="0">
                <a:solidFill>
                  <a:schemeClr val="tx1"/>
                </a:solidFill>
                <a:latin typeface="Arial" pitchFamily="-110" charset="0"/>
                <a:ea typeface="+mn-ea"/>
                <a:cs typeface="+mn-cs"/>
              </a:rPr>
              <a:t>with no protocol interaction with the network. The sensor has a second NIC that</a:t>
            </a:r>
          </a:p>
          <a:p>
            <a:r>
              <a:rPr lang="en-US" sz="1200" kern="1200" baseline="0" dirty="0">
                <a:solidFill>
                  <a:schemeClr val="tx1"/>
                </a:solidFill>
                <a:latin typeface="Arial" pitchFamily="-110" charset="0"/>
                <a:ea typeface="+mn-ea"/>
                <a:cs typeface="+mn-cs"/>
              </a:rPr>
              <a:t>connects to the network with an IP address and enables the sensor to communicate</a:t>
            </a:r>
          </a:p>
          <a:p>
            <a:r>
              <a:rPr lang="en-US" sz="1200" kern="1200" baseline="0" dirty="0">
                <a:solidFill>
                  <a:schemeClr val="tx1"/>
                </a:solidFill>
                <a:latin typeface="Arial" pitchFamily="-110" charset="0"/>
                <a:ea typeface="+mn-ea"/>
                <a:cs typeface="+mn-cs"/>
              </a:rPr>
              <a:t>with a NIDS management server.</a:t>
            </a:r>
            <a:endParaRPr lang="en-US"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19</a:t>
            </a:fld>
            <a:endParaRPr lang="en-AU" dirty="0"/>
          </a:p>
        </p:txBody>
      </p:sp>
    </p:spTree>
    <p:extLst>
      <p:ext uri="{BB962C8B-B14F-4D97-AF65-F5344CB8AC3E}">
        <p14:creationId xmlns:p14="http://schemas.microsoft.com/office/powerpoint/2010/main" val="29304048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pitchFamily="-110" charset="0"/>
                <a:ea typeface="+mn-ea"/>
                <a:cs typeface="+mn-cs"/>
              </a:rPr>
              <a:t>Consider an organization with multiple sites, each of which has one or more LANs,</a:t>
            </a:r>
          </a:p>
          <a:p>
            <a:r>
              <a:rPr lang="en-US" sz="1200" kern="1200" baseline="0" dirty="0">
                <a:solidFill>
                  <a:schemeClr val="tx1"/>
                </a:solidFill>
                <a:latin typeface="Arial" pitchFamily="-110" charset="0"/>
                <a:ea typeface="+mn-ea"/>
                <a:cs typeface="+mn-cs"/>
              </a:rPr>
              <a:t>with all of the networks interconnected via the Internet or some other WAN</a:t>
            </a:r>
          </a:p>
          <a:p>
            <a:r>
              <a:rPr lang="en-US" sz="1200" kern="1200" baseline="0" dirty="0">
                <a:solidFill>
                  <a:schemeClr val="tx1"/>
                </a:solidFill>
                <a:latin typeface="Arial" pitchFamily="-110" charset="0"/>
                <a:ea typeface="+mn-ea"/>
                <a:cs typeface="+mn-cs"/>
              </a:rPr>
              <a:t>technology. For a comprehensive NIDS strategy, one or more sensors are needed</a:t>
            </a:r>
          </a:p>
          <a:p>
            <a:r>
              <a:rPr lang="en-US" sz="1200" kern="1200" baseline="0" dirty="0">
                <a:solidFill>
                  <a:schemeClr val="tx1"/>
                </a:solidFill>
                <a:latin typeface="Arial" pitchFamily="-110" charset="0"/>
                <a:ea typeface="+mn-ea"/>
                <a:cs typeface="+mn-cs"/>
              </a:rPr>
              <a:t>at each site. Within a single site, a key decision for the security administrator is the</a:t>
            </a:r>
          </a:p>
          <a:p>
            <a:r>
              <a:rPr lang="en-US" sz="1200" kern="1200" baseline="0" dirty="0">
                <a:solidFill>
                  <a:schemeClr val="tx1"/>
                </a:solidFill>
                <a:latin typeface="Arial" pitchFamily="-110" charset="0"/>
                <a:ea typeface="+mn-ea"/>
                <a:cs typeface="+mn-cs"/>
              </a:rPr>
              <a:t>placement of the sensors.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Figure 8.5 illustrates a number of possibilities. In general terms, this configuration</a:t>
            </a:r>
          </a:p>
          <a:p>
            <a:r>
              <a:rPr lang="en-US" sz="1200" kern="1200" baseline="0" dirty="0">
                <a:solidFill>
                  <a:schemeClr val="tx1"/>
                </a:solidFill>
                <a:latin typeface="Arial" pitchFamily="-110" charset="0"/>
                <a:ea typeface="+mn-ea"/>
                <a:cs typeface="+mn-cs"/>
              </a:rPr>
              <a:t>is typical of larger organizations. All Internet traffic passes through an external firewall</a:t>
            </a:r>
          </a:p>
          <a:p>
            <a:r>
              <a:rPr lang="en-US" sz="1200" kern="1200" baseline="0" dirty="0">
                <a:solidFill>
                  <a:schemeClr val="tx1"/>
                </a:solidFill>
                <a:latin typeface="Arial" pitchFamily="-110" charset="0"/>
                <a:ea typeface="+mn-ea"/>
                <a:cs typeface="+mn-cs"/>
              </a:rPr>
              <a:t>that protects the entire facility. Traffic from the outside world, such as customers and</a:t>
            </a:r>
          </a:p>
          <a:p>
            <a:r>
              <a:rPr lang="en-US" sz="1200" kern="1200" baseline="0" dirty="0">
                <a:solidFill>
                  <a:schemeClr val="tx1"/>
                </a:solidFill>
                <a:latin typeface="Arial" pitchFamily="-110" charset="0"/>
                <a:ea typeface="+mn-ea"/>
                <a:cs typeface="+mn-cs"/>
              </a:rPr>
              <a:t>vendors that need access to public services, such as Web and mail, is monitored. The</a:t>
            </a:r>
          </a:p>
          <a:p>
            <a:r>
              <a:rPr lang="en-US" sz="1200" kern="1200" baseline="0" dirty="0">
                <a:solidFill>
                  <a:schemeClr val="tx1"/>
                </a:solidFill>
                <a:latin typeface="Arial" pitchFamily="-110" charset="0"/>
                <a:ea typeface="+mn-ea"/>
                <a:cs typeface="+mn-cs"/>
              </a:rPr>
              <a:t>external firewall also provides a degree of protection for those parts of the network</a:t>
            </a:r>
          </a:p>
          <a:p>
            <a:r>
              <a:rPr lang="en-US" sz="1200" kern="1200" baseline="0" dirty="0">
                <a:solidFill>
                  <a:schemeClr val="tx1"/>
                </a:solidFill>
                <a:latin typeface="Arial" pitchFamily="-110" charset="0"/>
                <a:ea typeface="+mn-ea"/>
                <a:cs typeface="+mn-cs"/>
              </a:rPr>
              <a:t>that should only be accessible by users from other corporate sites. Internal firewalls</a:t>
            </a:r>
          </a:p>
          <a:p>
            <a:r>
              <a:rPr lang="en-US" sz="1200" kern="1200" baseline="0" dirty="0">
                <a:solidFill>
                  <a:schemeClr val="tx1"/>
                </a:solidFill>
                <a:latin typeface="Arial" pitchFamily="-110" charset="0"/>
                <a:ea typeface="+mn-ea"/>
                <a:cs typeface="+mn-cs"/>
              </a:rPr>
              <a:t>may also be used to provide more specific protection to certain parts of the network.</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 common location for a NIDS sensor is just inside the external firewall</a:t>
            </a:r>
          </a:p>
          <a:p>
            <a:r>
              <a:rPr lang="en-US" sz="1200" b="0" kern="1200" baseline="0" dirty="0">
                <a:solidFill>
                  <a:schemeClr val="tx1"/>
                </a:solidFill>
                <a:latin typeface="Arial" pitchFamily="-110" charset="0"/>
                <a:ea typeface="+mn-ea"/>
                <a:cs typeface="+mn-cs"/>
              </a:rPr>
              <a:t>( location 1 in the figure). This position has a number of advantages: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Sees attacks, originating from the outside world, that penetrate the network’s</a:t>
            </a:r>
          </a:p>
          <a:p>
            <a:r>
              <a:rPr lang="en-US" sz="1200" kern="1200" baseline="0" dirty="0">
                <a:solidFill>
                  <a:schemeClr val="tx1"/>
                </a:solidFill>
                <a:latin typeface="Arial" pitchFamily="-110" charset="0"/>
                <a:ea typeface="+mn-ea"/>
                <a:cs typeface="+mn-cs"/>
              </a:rPr>
              <a:t>perimeter defenses (external firewall).</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Highlights problems with the network firewall policy or performance.</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Sees attacks that might target the Web server or ftp server.</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Even if the incoming attack is not recognized, the IDS can sometimes recognize</a:t>
            </a:r>
          </a:p>
          <a:p>
            <a:r>
              <a:rPr lang="en-US" sz="1200" kern="1200" baseline="0" dirty="0">
                <a:solidFill>
                  <a:schemeClr val="tx1"/>
                </a:solidFill>
                <a:latin typeface="Arial" pitchFamily="-110" charset="0"/>
                <a:ea typeface="+mn-ea"/>
                <a:cs typeface="+mn-cs"/>
              </a:rPr>
              <a:t>the outgoing traffic that results from the compromised server.</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Instead of placing a NIDS sensor inside the external firewall, the security</a:t>
            </a:r>
          </a:p>
          <a:p>
            <a:r>
              <a:rPr lang="en-US" sz="1200" kern="1200" baseline="0" dirty="0">
                <a:solidFill>
                  <a:schemeClr val="tx1"/>
                </a:solidFill>
                <a:latin typeface="Arial" pitchFamily="-110" charset="0"/>
                <a:ea typeface="+mn-ea"/>
                <a:cs typeface="+mn-cs"/>
              </a:rPr>
              <a:t>administrator may choose to place a NIDS sensor between the external firewall and</a:t>
            </a:r>
          </a:p>
          <a:p>
            <a:r>
              <a:rPr lang="en-US" sz="1200" kern="1200" baseline="0" dirty="0">
                <a:solidFill>
                  <a:schemeClr val="tx1"/>
                </a:solidFill>
                <a:latin typeface="Arial" pitchFamily="-110" charset="0"/>
                <a:ea typeface="+mn-ea"/>
                <a:cs typeface="+mn-cs"/>
              </a:rPr>
              <a:t>the Internet or </a:t>
            </a:r>
            <a:r>
              <a:rPr lang="en-US" sz="1200" b="0" kern="1200" baseline="0" dirty="0">
                <a:solidFill>
                  <a:schemeClr val="tx1"/>
                </a:solidFill>
                <a:latin typeface="Arial" pitchFamily="-110" charset="0"/>
                <a:ea typeface="+mn-ea"/>
                <a:cs typeface="+mn-cs"/>
              </a:rPr>
              <a:t>WAN (location 2 ). In this position, the sensor can monitor all network</a:t>
            </a:r>
          </a:p>
          <a:p>
            <a:r>
              <a:rPr lang="en-US" sz="1200" kern="1200" baseline="0" dirty="0">
                <a:solidFill>
                  <a:schemeClr val="tx1"/>
                </a:solidFill>
                <a:latin typeface="Arial" pitchFamily="-110" charset="0"/>
                <a:ea typeface="+mn-ea"/>
                <a:cs typeface="+mn-cs"/>
              </a:rPr>
              <a:t>traffic, unfiltered. The advantages of this approach are as follows: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Documents number of attacks originating on the Internet that target the network</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Documents types of attacks originating on the Internet that target the network</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 sensor at location 2 has a higher processing burden than any sensor located</a:t>
            </a:r>
          </a:p>
          <a:p>
            <a:r>
              <a:rPr lang="en-US" sz="1200" kern="1200" baseline="0" dirty="0">
                <a:solidFill>
                  <a:schemeClr val="tx1"/>
                </a:solidFill>
                <a:latin typeface="Arial" pitchFamily="-110" charset="0"/>
                <a:ea typeface="+mn-ea"/>
                <a:cs typeface="+mn-cs"/>
              </a:rPr>
              <a:t>elsewhere on the site network.</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In addition to a sensor at the boundary of the network, on either side of the</a:t>
            </a:r>
          </a:p>
          <a:p>
            <a:r>
              <a:rPr lang="en-US" sz="1200" kern="1200" baseline="0" dirty="0">
                <a:solidFill>
                  <a:schemeClr val="tx1"/>
                </a:solidFill>
                <a:latin typeface="Arial" pitchFamily="-110" charset="0"/>
                <a:ea typeface="+mn-ea"/>
                <a:cs typeface="+mn-cs"/>
              </a:rPr>
              <a:t>external firewall, the administrator may configure a firewall and one or more sensors</a:t>
            </a:r>
          </a:p>
          <a:p>
            <a:r>
              <a:rPr lang="en-US" sz="1200" kern="1200" baseline="0" dirty="0">
                <a:solidFill>
                  <a:schemeClr val="tx1"/>
                </a:solidFill>
                <a:latin typeface="Arial" pitchFamily="-110" charset="0"/>
                <a:ea typeface="+mn-ea"/>
                <a:cs typeface="+mn-cs"/>
              </a:rPr>
              <a:t>to protect major backbone networks, such as those that support internal servers</a:t>
            </a:r>
          </a:p>
          <a:p>
            <a:r>
              <a:rPr lang="en-US" sz="1200" kern="1200" baseline="0" dirty="0">
                <a:solidFill>
                  <a:schemeClr val="tx1"/>
                </a:solidFill>
                <a:latin typeface="Arial" pitchFamily="-110" charset="0"/>
                <a:ea typeface="+mn-ea"/>
                <a:cs typeface="+mn-cs"/>
              </a:rPr>
              <a:t>and database resources </a:t>
            </a:r>
            <a:r>
              <a:rPr lang="en-US" sz="1200" b="0" kern="1200" baseline="0" dirty="0">
                <a:solidFill>
                  <a:schemeClr val="tx1"/>
                </a:solidFill>
                <a:latin typeface="Arial" pitchFamily="-110" charset="0"/>
                <a:ea typeface="+mn-ea"/>
                <a:cs typeface="+mn-cs"/>
              </a:rPr>
              <a:t>(location 3). The benefits of this placement include the</a:t>
            </a:r>
          </a:p>
          <a:p>
            <a:r>
              <a:rPr lang="en-US" sz="1200" kern="1200" baseline="0" dirty="0">
                <a:solidFill>
                  <a:schemeClr val="tx1"/>
                </a:solidFill>
                <a:latin typeface="Arial" pitchFamily="-110" charset="0"/>
                <a:ea typeface="+mn-ea"/>
                <a:cs typeface="+mn-cs"/>
              </a:rPr>
              <a:t>following:</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Monitors a large amount of a network’s traffic, thus increasing the possibility</a:t>
            </a:r>
          </a:p>
          <a:p>
            <a:r>
              <a:rPr lang="en-US" sz="1200" kern="1200" baseline="0" dirty="0">
                <a:solidFill>
                  <a:schemeClr val="tx1"/>
                </a:solidFill>
                <a:latin typeface="Arial" pitchFamily="-110" charset="0"/>
                <a:ea typeface="+mn-ea"/>
                <a:cs typeface="+mn-cs"/>
              </a:rPr>
              <a:t>of spotting attacks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Detects unauthorized activity by authorized users within the organization’s</a:t>
            </a:r>
          </a:p>
          <a:p>
            <a:r>
              <a:rPr lang="en-US" sz="1200" kern="1200" baseline="0" dirty="0">
                <a:solidFill>
                  <a:schemeClr val="tx1"/>
                </a:solidFill>
                <a:latin typeface="Arial" pitchFamily="-110" charset="0"/>
                <a:ea typeface="+mn-ea"/>
                <a:cs typeface="+mn-cs"/>
              </a:rPr>
              <a:t>security perimeter</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Thus, a sensor at location 3 is able to monitor for both internal and external</a:t>
            </a:r>
          </a:p>
          <a:p>
            <a:r>
              <a:rPr lang="en-US" sz="1200" kern="1200" baseline="0" dirty="0">
                <a:solidFill>
                  <a:schemeClr val="tx1"/>
                </a:solidFill>
                <a:latin typeface="Arial" pitchFamily="-110" charset="0"/>
                <a:ea typeface="+mn-ea"/>
                <a:cs typeface="+mn-cs"/>
              </a:rPr>
              <a:t>attacks. Because the sensor monitors traffic to only a subset of devices at the site, it can</a:t>
            </a:r>
          </a:p>
          <a:p>
            <a:r>
              <a:rPr lang="en-US" sz="1200" kern="1200" baseline="0" dirty="0">
                <a:solidFill>
                  <a:schemeClr val="tx1"/>
                </a:solidFill>
                <a:latin typeface="Arial" pitchFamily="-110" charset="0"/>
                <a:ea typeface="+mn-ea"/>
                <a:cs typeface="+mn-cs"/>
              </a:rPr>
              <a:t>be tuned to specific protocols and attack types, thus reducing the processing burden.</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Finally, the network facilities at a site may include separate LANs that support</a:t>
            </a:r>
          </a:p>
          <a:p>
            <a:r>
              <a:rPr lang="en-US" sz="1200" kern="1200" baseline="0" dirty="0">
                <a:solidFill>
                  <a:schemeClr val="tx1"/>
                </a:solidFill>
                <a:latin typeface="Arial" pitchFamily="-110" charset="0"/>
                <a:ea typeface="+mn-ea"/>
                <a:cs typeface="+mn-cs"/>
              </a:rPr>
              <a:t>user workstations and servers specific to a single department. The administrator</a:t>
            </a:r>
          </a:p>
          <a:p>
            <a:r>
              <a:rPr lang="en-US" sz="1200" kern="1200" baseline="0" dirty="0">
                <a:solidFill>
                  <a:schemeClr val="tx1"/>
                </a:solidFill>
                <a:latin typeface="Arial" pitchFamily="-110" charset="0"/>
                <a:ea typeface="+mn-ea"/>
                <a:cs typeface="+mn-cs"/>
              </a:rPr>
              <a:t>could configure a firewall and NIDS sensor to provide additional protection for</a:t>
            </a:r>
          </a:p>
          <a:p>
            <a:r>
              <a:rPr lang="en-US" sz="1200" kern="1200" baseline="0" dirty="0">
                <a:solidFill>
                  <a:schemeClr val="tx1"/>
                </a:solidFill>
                <a:latin typeface="Arial" pitchFamily="-110" charset="0"/>
                <a:ea typeface="+mn-ea"/>
                <a:cs typeface="+mn-cs"/>
              </a:rPr>
              <a:t>all of these networks or target the protection to critical subsystems, such as personnel</a:t>
            </a:r>
          </a:p>
          <a:p>
            <a:r>
              <a:rPr lang="en-US" sz="1200" kern="1200" baseline="0" dirty="0">
                <a:solidFill>
                  <a:schemeClr val="tx1"/>
                </a:solidFill>
                <a:latin typeface="Arial" pitchFamily="-110" charset="0"/>
                <a:ea typeface="+mn-ea"/>
                <a:cs typeface="+mn-cs"/>
              </a:rPr>
              <a:t>and financial networks </a:t>
            </a:r>
            <a:r>
              <a:rPr lang="en-US" sz="1200" b="0" kern="1200" baseline="0" dirty="0">
                <a:solidFill>
                  <a:schemeClr val="tx1"/>
                </a:solidFill>
                <a:latin typeface="Arial" pitchFamily="-110" charset="0"/>
                <a:ea typeface="+mn-ea"/>
                <a:cs typeface="+mn-cs"/>
              </a:rPr>
              <a:t>(location 4). A sensor used in this latter fashion provides</a:t>
            </a:r>
          </a:p>
          <a:p>
            <a:r>
              <a:rPr lang="en-US" sz="1200" kern="1200" baseline="0" dirty="0">
                <a:solidFill>
                  <a:schemeClr val="tx1"/>
                </a:solidFill>
                <a:latin typeface="Arial" pitchFamily="-110" charset="0"/>
                <a:ea typeface="+mn-ea"/>
                <a:cs typeface="+mn-cs"/>
              </a:rPr>
              <a:t>the following benefits: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Detects attacks targeting critical systems and resources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Allows focusing of limited resources to the network assets considered of</a:t>
            </a:r>
          </a:p>
          <a:p>
            <a:r>
              <a:rPr lang="en-US" sz="1200" kern="1200" baseline="0" dirty="0">
                <a:solidFill>
                  <a:schemeClr val="tx1"/>
                </a:solidFill>
                <a:latin typeface="Arial" pitchFamily="-110" charset="0"/>
                <a:ea typeface="+mn-ea"/>
                <a:cs typeface="+mn-cs"/>
              </a:rPr>
              <a:t>greatest value</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As with a sensor at location 3, a sensor at location 4 can be tuned to specific</a:t>
            </a:r>
          </a:p>
          <a:p>
            <a:r>
              <a:rPr lang="en-US" sz="1200" kern="1200" baseline="0" dirty="0">
                <a:solidFill>
                  <a:schemeClr val="tx1"/>
                </a:solidFill>
                <a:latin typeface="Arial" pitchFamily="-110" charset="0"/>
                <a:ea typeface="+mn-ea"/>
                <a:cs typeface="+mn-cs"/>
              </a:rPr>
              <a:t>protocols and attack types, thus reducing the processing burden.</a:t>
            </a: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20</a:t>
            </a:fld>
            <a:endParaRPr lang="en-AU" dirty="0"/>
          </a:p>
        </p:txBody>
      </p:sp>
    </p:spTree>
    <p:extLst>
      <p:ext uri="{BB962C8B-B14F-4D97-AF65-F5344CB8AC3E}">
        <p14:creationId xmlns:p14="http://schemas.microsoft.com/office/powerpoint/2010/main" val="6449475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As with host-based intrusion detection, network-based intrusion detection makes</a:t>
            </a:r>
          </a:p>
          <a:p>
            <a:r>
              <a:rPr lang="en-US" sz="1200" b="0" i="0" u="none" strike="noStrike" kern="1200" baseline="0" dirty="0">
                <a:solidFill>
                  <a:schemeClr val="tx1"/>
                </a:solidFill>
                <a:latin typeface="Arial" pitchFamily="-110" charset="0"/>
                <a:ea typeface="+mn-ea"/>
                <a:cs typeface="+mn-cs"/>
              </a:rPr>
              <a:t>use of signature detection and anomaly detection. Unlike the case with HIDS, a</a:t>
            </a:r>
          </a:p>
          <a:p>
            <a:r>
              <a:rPr lang="en-US" sz="1200" b="0" i="0" u="none" strike="noStrike" kern="1200" baseline="0" dirty="0">
                <a:solidFill>
                  <a:schemeClr val="tx1"/>
                </a:solidFill>
                <a:latin typeface="Arial" pitchFamily="-110" charset="0"/>
                <a:ea typeface="+mn-ea"/>
                <a:cs typeface="+mn-cs"/>
              </a:rPr>
              <a:t>number of commercial anomaly NIDS products are available [GARC09]. One of</a:t>
            </a:r>
          </a:p>
          <a:p>
            <a:r>
              <a:rPr lang="en-US" sz="1200" b="0" i="0" u="none" strike="noStrike" kern="1200" baseline="0" dirty="0">
                <a:solidFill>
                  <a:schemeClr val="tx1"/>
                </a:solidFill>
                <a:latin typeface="Arial" pitchFamily="-110" charset="0"/>
                <a:ea typeface="+mn-ea"/>
                <a:cs typeface="+mn-cs"/>
              </a:rPr>
              <a:t>the best known is the Statistical Packet Anomaly Detection Engine (SPADE),</a:t>
            </a:r>
          </a:p>
          <a:p>
            <a:r>
              <a:rPr lang="en-US" sz="1200" b="0" i="0" u="none" strike="noStrike" kern="1200" baseline="0" dirty="0">
                <a:solidFill>
                  <a:schemeClr val="tx1"/>
                </a:solidFill>
                <a:latin typeface="Arial" pitchFamily="-110" charset="0"/>
                <a:ea typeface="+mn-ea"/>
                <a:cs typeface="+mn-cs"/>
              </a:rPr>
              <a:t>available as a plug-in for the Snort system that we discuss later.</a:t>
            </a:r>
          </a:p>
          <a:p>
            <a:endParaRPr lang="en-US" sz="1200" b="0" i="0" u="none" strike="noStrike" kern="1200" baseline="0" dirty="0">
              <a:solidFill>
                <a:schemeClr val="tx1"/>
              </a:solidFill>
              <a:latin typeface="Arial" pitchFamily="-110" charset="0"/>
              <a:ea typeface="+mn-ea"/>
              <a:cs typeface="+mn-cs"/>
            </a:endParaRPr>
          </a:p>
          <a:p>
            <a:r>
              <a:rPr lang="en-US" sz="1200" kern="1200" dirty="0">
                <a:solidFill>
                  <a:schemeClr val="tx1"/>
                </a:solidFill>
                <a:effectLst/>
                <a:latin typeface="Arial" pitchFamily="-110" charset="0"/>
                <a:ea typeface="+mn-ea"/>
                <a:cs typeface="+mn-cs"/>
              </a:rPr>
              <a:t> NIST SP 800-94 (</a:t>
            </a:r>
            <a:r>
              <a:rPr lang="en-US" sz="1200" i="1" kern="1200" dirty="0">
                <a:solidFill>
                  <a:schemeClr val="tx1"/>
                </a:solidFill>
                <a:effectLst/>
                <a:latin typeface="Arial" pitchFamily="-110" charset="0"/>
                <a:ea typeface="+mn-ea"/>
                <a:cs typeface="+mn-cs"/>
              </a:rPr>
              <a:t>Guide to Intrusion Detection and Prevention</a:t>
            </a:r>
          </a:p>
          <a:p>
            <a:r>
              <a:rPr lang="en-US" sz="1200" i="1" kern="1200" dirty="0">
                <a:solidFill>
                  <a:schemeClr val="tx1"/>
                </a:solidFill>
                <a:effectLst/>
                <a:latin typeface="Arial" pitchFamily="-110" charset="0"/>
                <a:ea typeface="+mn-ea"/>
                <a:cs typeface="+mn-cs"/>
              </a:rPr>
              <a:t>Systems</a:t>
            </a:r>
            <a:r>
              <a:rPr lang="en-US" sz="1200" kern="1200" dirty="0">
                <a:solidFill>
                  <a:schemeClr val="tx1"/>
                </a:solidFill>
                <a:effectLst/>
                <a:latin typeface="Arial" pitchFamily="-110" charset="0"/>
                <a:ea typeface="+mn-ea"/>
                <a:cs typeface="+mn-cs"/>
              </a:rPr>
              <a:t>, July 2012) lists the following as examples of that types of attacks that</a:t>
            </a:r>
          </a:p>
          <a:p>
            <a:r>
              <a:rPr lang="en-US" sz="1200" kern="1200" dirty="0">
                <a:solidFill>
                  <a:schemeClr val="tx1"/>
                </a:solidFill>
                <a:effectLst/>
                <a:latin typeface="Arial" pitchFamily="-110" charset="0"/>
                <a:ea typeface="+mn-ea"/>
                <a:cs typeface="+mn-cs"/>
              </a:rPr>
              <a:t>are suitable for signature detection:</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t>
            </a:r>
            <a:r>
              <a:rPr lang="en-US" sz="1200" b="1" i="0" u="none" strike="noStrike" kern="1200" baseline="0" dirty="0">
                <a:solidFill>
                  <a:schemeClr val="tx1"/>
                </a:solidFill>
                <a:latin typeface="Arial" pitchFamily="-110" charset="0"/>
                <a:ea typeface="+mn-ea"/>
                <a:cs typeface="+mn-cs"/>
              </a:rPr>
              <a:t>Application layer reconnaissance and attacks</a:t>
            </a:r>
            <a:r>
              <a:rPr lang="en-US" sz="1200" b="0" i="0" u="none" strike="noStrike" kern="1200" baseline="0" dirty="0">
                <a:solidFill>
                  <a:schemeClr val="tx1"/>
                </a:solidFill>
                <a:latin typeface="Arial" pitchFamily="-110" charset="0"/>
                <a:ea typeface="+mn-ea"/>
                <a:cs typeface="+mn-cs"/>
              </a:rPr>
              <a:t>:  Most NIDS technologies</a:t>
            </a:r>
          </a:p>
          <a:p>
            <a:r>
              <a:rPr lang="en-US" sz="1200" b="0" i="0" u="none" strike="noStrike" kern="1200" baseline="0" dirty="0">
                <a:solidFill>
                  <a:schemeClr val="tx1"/>
                </a:solidFill>
                <a:latin typeface="Arial" pitchFamily="-110" charset="0"/>
                <a:ea typeface="+mn-ea"/>
                <a:cs typeface="+mn-cs"/>
              </a:rPr>
              <a:t>analyze several dozen application protocols. Commonly analyzed ones include</a:t>
            </a:r>
          </a:p>
          <a:p>
            <a:r>
              <a:rPr lang="en-US" sz="1200" b="0" i="0" u="none" strike="noStrike" kern="1200" baseline="0" dirty="0">
                <a:solidFill>
                  <a:schemeClr val="tx1"/>
                </a:solidFill>
                <a:latin typeface="Arial" pitchFamily="-110" charset="0"/>
                <a:ea typeface="+mn-ea"/>
                <a:cs typeface="+mn-cs"/>
              </a:rPr>
              <a:t>Dynamic Host Configuration Protocol (DHCP), DNS, Finger, FTP, HTTP,</a:t>
            </a:r>
          </a:p>
          <a:p>
            <a:r>
              <a:rPr lang="en-US" sz="1200" b="0" i="0" u="none" strike="noStrike" kern="1200" baseline="0" dirty="0">
                <a:solidFill>
                  <a:schemeClr val="tx1"/>
                </a:solidFill>
                <a:latin typeface="Arial" pitchFamily="-110" charset="0"/>
                <a:ea typeface="+mn-ea"/>
                <a:cs typeface="+mn-cs"/>
              </a:rPr>
              <a:t>Internet Message Access Protocol (IMAP), Internet Relay Chat (IRC),</a:t>
            </a:r>
          </a:p>
          <a:p>
            <a:r>
              <a:rPr lang="en-US" sz="1200" b="0" i="0" u="none" strike="noStrike" kern="1200" baseline="0" dirty="0">
                <a:solidFill>
                  <a:schemeClr val="tx1"/>
                </a:solidFill>
                <a:latin typeface="Arial" pitchFamily="-110" charset="0"/>
                <a:ea typeface="+mn-ea"/>
                <a:cs typeface="+mn-cs"/>
              </a:rPr>
              <a:t>Network File System (NFS), Post Office Protocol (POP), rlogin/</a:t>
            </a:r>
            <a:r>
              <a:rPr lang="en-US" sz="1200" b="0" i="0" u="none" strike="noStrike" kern="1200" baseline="0" dirty="0" err="1">
                <a:solidFill>
                  <a:schemeClr val="tx1"/>
                </a:solidFill>
                <a:latin typeface="Arial" pitchFamily="-110" charset="0"/>
                <a:ea typeface="+mn-ea"/>
                <a:cs typeface="+mn-cs"/>
              </a:rPr>
              <a:t>rsh</a:t>
            </a:r>
            <a:r>
              <a:rPr lang="en-US" sz="1200" b="0" i="0" u="none" strike="noStrike" kern="1200" baseline="0" dirty="0">
                <a:solidFill>
                  <a:schemeClr val="tx1"/>
                </a:solidFill>
                <a:latin typeface="Arial" pitchFamily="-110" charset="0"/>
                <a:ea typeface="+mn-ea"/>
                <a:cs typeface="+mn-cs"/>
              </a:rPr>
              <a:t>, Remote</a:t>
            </a:r>
          </a:p>
          <a:p>
            <a:r>
              <a:rPr lang="en-US" sz="1200" b="0" i="0" u="none" strike="noStrike" kern="1200" baseline="0" dirty="0">
                <a:solidFill>
                  <a:schemeClr val="tx1"/>
                </a:solidFill>
                <a:latin typeface="Arial" pitchFamily="-110" charset="0"/>
                <a:ea typeface="+mn-ea"/>
                <a:cs typeface="+mn-cs"/>
              </a:rPr>
              <a:t>Procedure Call (RPC), Session Initiation Protocol (SIP), Server Message</a:t>
            </a:r>
          </a:p>
          <a:p>
            <a:r>
              <a:rPr lang="en-US" sz="1200" b="0" i="0" u="none" strike="noStrike" kern="1200" baseline="0" dirty="0">
                <a:solidFill>
                  <a:schemeClr val="tx1"/>
                </a:solidFill>
                <a:latin typeface="Arial" pitchFamily="-110" charset="0"/>
                <a:ea typeface="+mn-ea"/>
                <a:cs typeface="+mn-cs"/>
              </a:rPr>
              <a:t>Block (SMB), SMTP, SNMP, Telnet, and Trivial File Transfer Protocol</a:t>
            </a:r>
          </a:p>
          <a:p>
            <a:r>
              <a:rPr lang="en-US" sz="1200" b="0" i="0" u="none" strike="noStrike" kern="1200" baseline="0" dirty="0">
                <a:solidFill>
                  <a:schemeClr val="tx1"/>
                </a:solidFill>
                <a:latin typeface="Arial" pitchFamily="-110" charset="0"/>
                <a:ea typeface="+mn-ea"/>
                <a:cs typeface="+mn-cs"/>
              </a:rPr>
              <a:t>(TFTP), as well as database protocols, instant messaging applications, and</a:t>
            </a:r>
          </a:p>
          <a:p>
            <a:r>
              <a:rPr lang="en-US" sz="1200" b="0" i="0" u="none" strike="noStrike" kern="1200" baseline="0" dirty="0">
                <a:solidFill>
                  <a:schemeClr val="tx1"/>
                </a:solidFill>
                <a:latin typeface="Arial" pitchFamily="-110" charset="0"/>
                <a:ea typeface="+mn-ea"/>
                <a:cs typeface="+mn-cs"/>
              </a:rPr>
              <a:t>peer-to-peer file sharing software. The NIDS is looking for attack patterns</a:t>
            </a:r>
          </a:p>
          <a:p>
            <a:r>
              <a:rPr lang="en-US" sz="1200" b="0" i="0" u="none" strike="noStrike" kern="1200" baseline="0" dirty="0">
                <a:solidFill>
                  <a:schemeClr val="tx1"/>
                </a:solidFill>
                <a:latin typeface="Arial" pitchFamily="-110" charset="0"/>
                <a:ea typeface="+mn-ea"/>
                <a:cs typeface="+mn-cs"/>
              </a:rPr>
              <a:t>that have been identified as targeting these protocols. Examples of attack include</a:t>
            </a:r>
          </a:p>
          <a:p>
            <a:r>
              <a:rPr lang="en-US" sz="1200" b="0" i="0" u="none" strike="noStrike" kern="1200" baseline="0" dirty="0">
                <a:solidFill>
                  <a:schemeClr val="tx1"/>
                </a:solidFill>
                <a:latin typeface="Arial" pitchFamily="-110" charset="0"/>
                <a:ea typeface="+mn-ea"/>
                <a:cs typeface="+mn-cs"/>
              </a:rPr>
              <a:t>buffer overflows, password guessing, and malware transmission.</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t>
            </a:r>
            <a:r>
              <a:rPr lang="en-US" sz="1200" b="1" i="0" u="none" strike="noStrike" kern="1200" baseline="0" dirty="0">
                <a:solidFill>
                  <a:schemeClr val="tx1"/>
                </a:solidFill>
                <a:latin typeface="Arial" pitchFamily="-110" charset="0"/>
                <a:ea typeface="+mn-ea"/>
                <a:cs typeface="+mn-cs"/>
              </a:rPr>
              <a:t>Transport layer reconnaissance and attacks</a:t>
            </a:r>
            <a:r>
              <a:rPr lang="en-US" sz="1200" b="0" i="0" u="none" strike="noStrike" kern="1200" baseline="0" dirty="0">
                <a:solidFill>
                  <a:schemeClr val="tx1"/>
                </a:solidFill>
                <a:latin typeface="Arial" pitchFamily="-110" charset="0"/>
                <a:ea typeface="+mn-ea"/>
                <a:cs typeface="+mn-cs"/>
              </a:rPr>
              <a:t>:  NIDSs analyze TCP and UDP</a:t>
            </a:r>
          </a:p>
          <a:p>
            <a:r>
              <a:rPr lang="en-US" sz="1200" b="0" i="0" u="none" strike="noStrike" kern="1200" baseline="0" dirty="0">
                <a:solidFill>
                  <a:schemeClr val="tx1"/>
                </a:solidFill>
                <a:latin typeface="Arial" pitchFamily="-110" charset="0"/>
                <a:ea typeface="+mn-ea"/>
                <a:cs typeface="+mn-cs"/>
              </a:rPr>
              <a:t>traffic and perhaps other transport layer protocols. Examples of attacks are</a:t>
            </a:r>
          </a:p>
          <a:p>
            <a:r>
              <a:rPr lang="en-US" sz="1200" b="0" i="0" u="none" strike="noStrike" kern="1200" baseline="0" dirty="0">
                <a:solidFill>
                  <a:schemeClr val="tx1"/>
                </a:solidFill>
                <a:latin typeface="Arial" pitchFamily="-110" charset="0"/>
                <a:ea typeface="+mn-ea"/>
                <a:cs typeface="+mn-cs"/>
              </a:rPr>
              <a:t>unusual packet fragmentation, scans for vulnerable ports, and TCP-specific</a:t>
            </a:r>
          </a:p>
          <a:p>
            <a:r>
              <a:rPr lang="en-US" sz="1200" b="0" i="0" u="none" strike="noStrike" kern="1200" baseline="0" dirty="0">
                <a:solidFill>
                  <a:schemeClr val="tx1"/>
                </a:solidFill>
                <a:latin typeface="Arial" pitchFamily="-110" charset="0"/>
                <a:ea typeface="+mn-ea"/>
                <a:cs typeface="+mn-cs"/>
              </a:rPr>
              <a:t>attacks such as SYN floods.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t>
            </a:r>
            <a:r>
              <a:rPr lang="en-US" sz="1200" b="1" i="0" u="none" strike="noStrike" kern="1200" baseline="0" dirty="0">
                <a:solidFill>
                  <a:schemeClr val="tx1"/>
                </a:solidFill>
                <a:latin typeface="Arial" pitchFamily="-110" charset="0"/>
                <a:ea typeface="+mn-ea"/>
                <a:cs typeface="+mn-cs"/>
              </a:rPr>
              <a:t>Network layer reconnaissance and attacks</a:t>
            </a:r>
            <a:r>
              <a:rPr lang="en-US" sz="1200" b="0" i="0" u="none" strike="noStrike" kern="1200" baseline="0" dirty="0">
                <a:solidFill>
                  <a:schemeClr val="tx1"/>
                </a:solidFill>
                <a:latin typeface="Arial" pitchFamily="-110" charset="0"/>
                <a:ea typeface="+mn-ea"/>
                <a:cs typeface="+mn-cs"/>
              </a:rPr>
              <a:t>:  NIDSs typically analyze IPv4, IPv6,</a:t>
            </a:r>
          </a:p>
          <a:p>
            <a:r>
              <a:rPr lang="en-US" sz="1200" b="0" i="0" u="none" strike="noStrike" kern="1200" baseline="0" dirty="0">
                <a:solidFill>
                  <a:schemeClr val="tx1"/>
                </a:solidFill>
                <a:latin typeface="Arial" pitchFamily="-110" charset="0"/>
                <a:ea typeface="+mn-ea"/>
                <a:cs typeface="+mn-cs"/>
              </a:rPr>
              <a:t>ICMP, and IGMP at this level. Examples of attacks are spoofed IP addresses</a:t>
            </a:r>
          </a:p>
          <a:p>
            <a:r>
              <a:rPr lang="en-US" sz="1200" b="0" i="0" u="none" strike="noStrike" kern="1200" baseline="0" dirty="0">
                <a:solidFill>
                  <a:schemeClr val="tx1"/>
                </a:solidFill>
                <a:latin typeface="Arial" pitchFamily="-110" charset="0"/>
                <a:ea typeface="+mn-ea"/>
                <a:cs typeface="+mn-cs"/>
              </a:rPr>
              <a:t>and illegal IP header values.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t>
            </a:r>
            <a:r>
              <a:rPr lang="en-US" sz="1200" b="1" i="0" u="none" strike="noStrike" kern="1200" baseline="0" dirty="0">
                <a:solidFill>
                  <a:schemeClr val="tx1"/>
                </a:solidFill>
                <a:latin typeface="Arial" pitchFamily="-110" charset="0"/>
                <a:ea typeface="+mn-ea"/>
                <a:cs typeface="+mn-cs"/>
              </a:rPr>
              <a:t>Unexpected application services:</a:t>
            </a:r>
            <a:r>
              <a:rPr lang="en-US" sz="1200" b="0" i="0" u="none" strike="noStrike" kern="1200" baseline="0" dirty="0">
                <a:solidFill>
                  <a:schemeClr val="tx1"/>
                </a:solidFill>
                <a:latin typeface="Arial" pitchFamily="-110" charset="0"/>
                <a:ea typeface="+mn-ea"/>
                <a:cs typeface="+mn-cs"/>
              </a:rPr>
              <a:t>  The NIDS attempts to determine if the</a:t>
            </a:r>
          </a:p>
          <a:p>
            <a:r>
              <a:rPr lang="en-US" sz="1200" b="0" i="0" u="none" strike="noStrike" kern="1200" baseline="0" dirty="0">
                <a:solidFill>
                  <a:schemeClr val="tx1"/>
                </a:solidFill>
                <a:latin typeface="Arial" pitchFamily="-110" charset="0"/>
                <a:ea typeface="+mn-ea"/>
                <a:cs typeface="+mn-cs"/>
              </a:rPr>
              <a:t>activity on a transport connection is consistent with the expected application</a:t>
            </a:r>
          </a:p>
          <a:p>
            <a:r>
              <a:rPr lang="en-US" sz="1200" b="0" i="0" u="none" strike="noStrike" kern="1200" baseline="0" dirty="0">
                <a:solidFill>
                  <a:schemeClr val="tx1"/>
                </a:solidFill>
                <a:latin typeface="Arial" pitchFamily="-110" charset="0"/>
                <a:ea typeface="+mn-ea"/>
                <a:cs typeface="+mn-cs"/>
              </a:rPr>
              <a:t>protocol. An example is a host running an unauthorized application service.</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t>
            </a:r>
            <a:r>
              <a:rPr lang="en-US" sz="1200" b="1" i="0" u="none" strike="noStrike" kern="1200" baseline="0" dirty="0">
                <a:solidFill>
                  <a:schemeClr val="tx1"/>
                </a:solidFill>
                <a:latin typeface="Arial" pitchFamily="-110" charset="0"/>
                <a:ea typeface="+mn-ea"/>
                <a:cs typeface="+mn-cs"/>
              </a:rPr>
              <a:t>Policy violations:  </a:t>
            </a:r>
            <a:r>
              <a:rPr lang="en-US" sz="1200" b="0" i="0" u="none" strike="noStrike" kern="1200" baseline="0" dirty="0">
                <a:solidFill>
                  <a:schemeClr val="tx1"/>
                </a:solidFill>
                <a:latin typeface="Arial" pitchFamily="-110" charset="0"/>
                <a:ea typeface="+mn-ea"/>
                <a:cs typeface="+mn-cs"/>
              </a:rPr>
              <a:t>Examples include use of inappropriate Web sites and use of</a:t>
            </a:r>
          </a:p>
          <a:p>
            <a:r>
              <a:rPr lang="en-US" sz="1200" b="0" i="0" u="none" strike="noStrike" kern="1200" baseline="0" dirty="0">
                <a:solidFill>
                  <a:schemeClr val="tx1"/>
                </a:solidFill>
                <a:latin typeface="Arial" pitchFamily="-110" charset="0"/>
                <a:ea typeface="+mn-ea"/>
                <a:cs typeface="+mn-cs"/>
              </a:rPr>
              <a:t>forbidden application protocols.</a:t>
            </a:r>
          </a:p>
          <a:p>
            <a:endParaRPr lang="en-US" sz="1200" b="0" i="0" u="none" strike="noStrike" kern="1200" baseline="0" dirty="0">
              <a:solidFill>
                <a:schemeClr val="tx1"/>
              </a:solidFill>
              <a:latin typeface="Arial" pitchFamily="-110" charset="0"/>
              <a:ea typeface="+mn-ea"/>
              <a:cs typeface="+mn-cs"/>
            </a:endParaRPr>
          </a:p>
          <a:p>
            <a:r>
              <a:rPr lang="en-US" sz="1200" kern="1200" dirty="0">
                <a:solidFill>
                  <a:schemeClr val="tx1"/>
                </a:solidFill>
                <a:effectLst/>
                <a:latin typeface="Arial" pitchFamily="-110" charset="0"/>
                <a:ea typeface="+mn-ea"/>
                <a:cs typeface="+mn-cs"/>
              </a:rPr>
              <a:t> NIST SP 800-94 lists the following as examples</a:t>
            </a:r>
          </a:p>
          <a:p>
            <a:r>
              <a:rPr lang="en-US" sz="1200" kern="1200" dirty="0">
                <a:solidFill>
                  <a:schemeClr val="tx1"/>
                </a:solidFill>
                <a:effectLst/>
                <a:latin typeface="Arial" pitchFamily="-110" charset="0"/>
                <a:ea typeface="+mn-ea"/>
                <a:cs typeface="+mn-cs"/>
              </a:rPr>
              <a:t>of the types of attacks that are suitable for anomaly detection:</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t>
            </a:r>
            <a:r>
              <a:rPr lang="en-US" sz="1200" b="1" i="0" u="none" strike="noStrike" kern="1200" baseline="0" dirty="0">
                <a:solidFill>
                  <a:schemeClr val="tx1"/>
                </a:solidFill>
                <a:latin typeface="Arial" pitchFamily="-110" charset="0"/>
                <a:ea typeface="+mn-ea"/>
                <a:cs typeface="+mn-cs"/>
              </a:rPr>
              <a:t>Denial-of-service (DoS) attacks: </a:t>
            </a:r>
            <a:r>
              <a:rPr lang="en-US" sz="1200" b="0" i="0" u="none" strike="noStrike" kern="1200" baseline="0" dirty="0">
                <a:solidFill>
                  <a:schemeClr val="tx1"/>
                </a:solidFill>
                <a:latin typeface="Arial" pitchFamily="-110" charset="0"/>
                <a:ea typeface="+mn-ea"/>
                <a:cs typeface="+mn-cs"/>
              </a:rPr>
              <a:t>Such attacks involve either significantly</a:t>
            </a:r>
          </a:p>
          <a:p>
            <a:r>
              <a:rPr lang="en-US" sz="1200" b="0" i="0" u="none" strike="noStrike" kern="1200" baseline="0" dirty="0">
                <a:solidFill>
                  <a:schemeClr val="tx1"/>
                </a:solidFill>
                <a:latin typeface="Arial" pitchFamily="-110" charset="0"/>
                <a:ea typeface="+mn-ea"/>
                <a:cs typeface="+mn-cs"/>
              </a:rPr>
              <a:t>increased packet traffic or significantly increase connection attempts, in an</a:t>
            </a:r>
          </a:p>
          <a:p>
            <a:r>
              <a:rPr lang="en-US" sz="1200" b="0" i="0" u="none" strike="noStrike" kern="1200" baseline="0" dirty="0">
                <a:solidFill>
                  <a:schemeClr val="tx1"/>
                </a:solidFill>
                <a:latin typeface="Arial" pitchFamily="-110" charset="0"/>
                <a:ea typeface="+mn-ea"/>
                <a:cs typeface="+mn-cs"/>
              </a:rPr>
              <a:t>attempt to overwhelm the target system. These attacks are analyzed in Chapter 7.</a:t>
            </a:r>
          </a:p>
          <a:p>
            <a:r>
              <a:rPr lang="en-US" sz="1200" b="0" i="0" u="none" strike="noStrike" kern="1200" baseline="0" dirty="0">
                <a:solidFill>
                  <a:schemeClr val="tx1"/>
                </a:solidFill>
                <a:latin typeface="Arial" pitchFamily="-110" charset="0"/>
                <a:ea typeface="+mn-ea"/>
                <a:cs typeface="+mn-cs"/>
              </a:rPr>
              <a:t>Anomaly detection is well suited to such attacks.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t>
            </a:r>
            <a:r>
              <a:rPr lang="en-US" sz="1200" b="1" i="0" u="none" strike="noStrike" kern="1200" baseline="0" dirty="0">
                <a:solidFill>
                  <a:schemeClr val="tx1"/>
                </a:solidFill>
                <a:latin typeface="Arial" pitchFamily="-110" charset="0"/>
                <a:ea typeface="+mn-ea"/>
                <a:cs typeface="+mn-cs"/>
              </a:rPr>
              <a:t>Scanning</a:t>
            </a:r>
            <a:r>
              <a:rPr lang="en-US" sz="1200" b="0" i="0" u="none" strike="noStrike" kern="1200" baseline="0" dirty="0">
                <a:solidFill>
                  <a:schemeClr val="tx1"/>
                </a:solidFill>
                <a:latin typeface="Arial" pitchFamily="-110" charset="0"/>
                <a:ea typeface="+mn-ea"/>
                <a:cs typeface="+mn-cs"/>
              </a:rPr>
              <a:t>: A scanning attack occurs when an attacker probes a target network</a:t>
            </a:r>
          </a:p>
          <a:p>
            <a:r>
              <a:rPr lang="en-US" sz="1200" b="0" i="0" u="none" strike="noStrike" kern="1200" baseline="0" dirty="0">
                <a:solidFill>
                  <a:schemeClr val="tx1"/>
                </a:solidFill>
                <a:latin typeface="Arial" pitchFamily="-110" charset="0"/>
                <a:ea typeface="+mn-ea"/>
                <a:cs typeface="+mn-cs"/>
              </a:rPr>
              <a:t>or system by sending different kinds of packets. Using the responses received</a:t>
            </a:r>
          </a:p>
          <a:p>
            <a:r>
              <a:rPr lang="en-US" sz="1200" b="0" i="0" u="none" strike="noStrike" kern="1200" baseline="0" dirty="0">
                <a:solidFill>
                  <a:schemeClr val="tx1"/>
                </a:solidFill>
                <a:latin typeface="Arial" pitchFamily="-110" charset="0"/>
                <a:ea typeface="+mn-ea"/>
                <a:cs typeface="+mn-cs"/>
              </a:rPr>
              <a:t>from the target, the attacker can learn many of the system’s characteristics and</a:t>
            </a:r>
          </a:p>
          <a:p>
            <a:r>
              <a:rPr lang="en-US" sz="1200" b="0" i="0" u="none" strike="noStrike" kern="1200" baseline="0" dirty="0">
                <a:solidFill>
                  <a:schemeClr val="tx1"/>
                </a:solidFill>
                <a:latin typeface="Arial" pitchFamily="-110" charset="0"/>
                <a:ea typeface="+mn-ea"/>
                <a:cs typeface="+mn-cs"/>
              </a:rPr>
              <a:t>vulnerabilities. Thus, a scanning attack acts as a target identification tool for</a:t>
            </a:r>
          </a:p>
          <a:p>
            <a:r>
              <a:rPr lang="en-US" sz="1200" b="0" i="0" u="none" strike="noStrike" kern="1200" baseline="0" dirty="0">
                <a:solidFill>
                  <a:schemeClr val="tx1"/>
                </a:solidFill>
                <a:latin typeface="Arial" pitchFamily="-110" charset="0"/>
                <a:ea typeface="+mn-ea"/>
                <a:cs typeface="+mn-cs"/>
              </a:rPr>
              <a:t>an attacker. Scanning can be detected by atypical flow patterns at the application</a:t>
            </a:r>
          </a:p>
          <a:p>
            <a:r>
              <a:rPr lang="en-US" sz="1200" b="0" i="0" u="none" strike="noStrike" kern="1200" baseline="0" dirty="0">
                <a:solidFill>
                  <a:schemeClr val="tx1"/>
                </a:solidFill>
                <a:latin typeface="Arial" pitchFamily="-110" charset="0"/>
                <a:ea typeface="+mn-ea"/>
                <a:cs typeface="+mn-cs"/>
              </a:rPr>
              <a:t>layer (e.g., banner grabbing3), transport layer (e.g., TCP and UDP port</a:t>
            </a:r>
          </a:p>
          <a:p>
            <a:r>
              <a:rPr lang="en-US" sz="1200" b="0" i="0" u="none" strike="noStrike" kern="1200" baseline="0" dirty="0">
                <a:solidFill>
                  <a:schemeClr val="tx1"/>
                </a:solidFill>
                <a:latin typeface="Arial" pitchFamily="-110" charset="0"/>
                <a:ea typeface="+mn-ea"/>
                <a:cs typeface="+mn-cs"/>
              </a:rPr>
              <a:t>scanning), and network layer (e.g., ICMP scanning).</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t>
            </a:r>
            <a:r>
              <a:rPr lang="en-US" sz="1200" b="1" i="0" u="none" strike="noStrike" kern="1200" baseline="0" dirty="0">
                <a:solidFill>
                  <a:schemeClr val="tx1"/>
                </a:solidFill>
                <a:latin typeface="Arial" pitchFamily="-110" charset="0"/>
                <a:ea typeface="+mn-ea"/>
                <a:cs typeface="+mn-cs"/>
              </a:rPr>
              <a:t>Worms</a:t>
            </a:r>
            <a:r>
              <a:rPr lang="en-US" sz="1200" b="0" i="0" u="none" strike="noStrike" kern="1200" baseline="0" dirty="0">
                <a:solidFill>
                  <a:schemeClr val="tx1"/>
                </a:solidFill>
                <a:latin typeface="Arial" pitchFamily="-110" charset="0"/>
                <a:ea typeface="+mn-ea"/>
                <a:cs typeface="+mn-cs"/>
              </a:rPr>
              <a:t>: Worms spreading among hosts can be detected in more than one</a:t>
            </a:r>
          </a:p>
          <a:p>
            <a:r>
              <a:rPr lang="en-US" sz="1200" b="0" i="0" u="none" strike="noStrike" kern="1200" baseline="0" dirty="0">
                <a:solidFill>
                  <a:schemeClr val="tx1"/>
                </a:solidFill>
                <a:latin typeface="Arial" pitchFamily="-110" charset="0"/>
                <a:ea typeface="+mn-ea"/>
                <a:cs typeface="+mn-cs"/>
              </a:rPr>
              <a:t>way. Some worms propagate quickly and use large amounts of bandwidth.</a:t>
            </a:r>
          </a:p>
          <a:p>
            <a:r>
              <a:rPr lang="en-US" sz="1200" b="0" i="0" u="none" strike="noStrike" kern="1200" baseline="0" dirty="0">
                <a:solidFill>
                  <a:schemeClr val="tx1"/>
                </a:solidFill>
                <a:latin typeface="Arial" pitchFamily="-110" charset="0"/>
                <a:ea typeface="+mn-ea"/>
                <a:cs typeface="+mn-cs"/>
              </a:rPr>
              <a:t>Worms can also be detected because they can cause hosts to communicate</a:t>
            </a:r>
          </a:p>
          <a:p>
            <a:r>
              <a:rPr lang="en-US" sz="1200" b="0" i="0" u="none" strike="noStrike" kern="1200" baseline="0" dirty="0">
                <a:solidFill>
                  <a:schemeClr val="tx1"/>
                </a:solidFill>
                <a:latin typeface="Arial" pitchFamily="-110" charset="0"/>
                <a:ea typeface="+mn-ea"/>
                <a:cs typeface="+mn-cs"/>
              </a:rPr>
              <a:t>with each other that typically do not, and they can also cause hosts to use ports</a:t>
            </a:r>
          </a:p>
          <a:p>
            <a:r>
              <a:rPr lang="en-US" sz="1200" b="0" i="0" u="none" strike="noStrike" kern="1200" baseline="0" dirty="0">
                <a:solidFill>
                  <a:schemeClr val="tx1"/>
                </a:solidFill>
                <a:latin typeface="Arial" pitchFamily="-110" charset="0"/>
                <a:ea typeface="+mn-ea"/>
                <a:cs typeface="+mn-cs"/>
              </a:rPr>
              <a:t>that they normally do not use. Many worms also perform scanning. Chapter 6</a:t>
            </a:r>
          </a:p>
          <a:p>
            <a:r>
              <a:rPr lang="en-US" sz="1200" b="0" i="0" u="none" strike="noStrike" kern="1200" baseline="0" dirty="0">
                <a:solidFill>
                  <a:schemeClr val="tx1"/>
                </a:solidFill>
                <a:latin typeface="Arial" pitchFamily="-110" charset="0"/>
                <a:ea typeface="+mn-ea"/>
                <a:cs typeface="+mn-cs"/>
              </a:rPr>
              <a:t>discusses worms in detail.</a:t>
            </a:r>
            <a:endParaRPr lang="en-US" b="0"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21</a:t>
            </a:fld>
            <a:endParaRPr lang="en-AU" dirty="0"/>
          </a:p>
        </p:txBody>
      </p:sp>
    </p:spTree>
    <p:extLst>
      <p:ext uri="{BB962C8B-B14F-4D97-AF65-F5344CB8AC3E}">
        <p14:creationId xmlns:p14="http://schemas.microsoft.com/office/powerpoint/2010/main" val="3802860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Data sources and sensors</a:t>
            </a:r>
          </a:p>
          <a:p>
            <a:pPr lvl="1"/>
            <a:r>
              <a:rPr lang="en-US" dirty="0"/>
              <a:t>Anomaly HIDS</a:t>
            </a:r>
          </a:p>
          <a:p>
            <a:pPr lvl="1"/>
            <a:r>
              <a:rPr lang="en-US" dirty="0"/>
              <a:t>Signature/heuristic HIDS</a:t>
            </a:r>
          </a:p>
          <a:p>
            <a:pPr lvl="1"/>
            <a:r>
              <a:rPr lang="en-US" dirty="0"/>
              <a:t>Distributed HIDS</a:t>
            </a:r>
          </a:p>
          <a:p>
            <a:pPr lvl="1"/>
            <a:r>
              <a:rPr lang="en-US" dirty="0"/>
              <a:t>Types of network sensors</a:t>
            </a:r>
          </a:p>
          <a:p>
            <a:pPr lvl="1"/>
            <a:r>
              <a:rPr lang="en-US" dirty="0"/>
              <a:t>NIDS sensor deployment</a:t>
            </a:r>
          </a:p>
          <a:p>
            <a:pPr lvl="1"/>
            <a:r>
              <a:rPr lang="en-US" dirty="0"/>
              <a:t>Intrusion detection techniques</a:t>
            </a:r>
          </a:p>
          <a:p>
            <a:pPr lvl="1"/>
            <a:r>
              <a:rPr lang="en-US" dirty="0"/>
              <a:t>Logging of alerts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a:t>
            </a:fld>
            <a:endParaRPr lang="en-AU" dirty="0"/>
          </a:p>
        </p:txBody>
      </p:sp>
    </p:spTree>
    <p:extLst>
      <p:ext uri="{BB962C8B-B14F-4D97-AF65-F5344CB8AC3E}">
        <p14:creationId xmlns:p14="http://schemas.microsoft.com/office/powerpoint/2010/main" val="1791870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When a sensor detects a potential violation, it sends an alert and logs information</a:t>
            </a:r>
          </a:p>
          <a:p>
            <a:r>
              <a:rPr lang="en-US" sz="1200" b="0" i="0" u="none" strike="noStrike" kern="1200" baseline="0" dirty="0">
                <a:solidFill>
                  <a:schemeClr val="tx1"/>
                </a:solidFill>
                <a:latin typeface="Arial" pitchFamily="-110" charset="0"/>
                <a:ea typeface="+mn-ea"/>
                <a:cs typeface="+mn-cs"/>
              </a:rPr>
              <a:t>related to the event. The NIDS analysis module can use this information to refine</a:t>
            </a:r>
          </a:p>
          <a:p>
            <a:r>
              <a:rPr lang="en-US" sz="1200" b="0" i="0" u="none" strike="noStrike" kern="1200" baseline="0" dirty="0">
                <a:solidFill>
                  <a:schemeClr val="tx1"/>
                </a:solidFill>
                <a:latin typeface="Arial" pitchFamily="-110" charset="0"/>
                <a:ea typeface="+mn-ea"/>
                <a:cs typeface="+mn-cs"/>
              </a:rPr>
              <a:t>intrusion detection parameters and algorithms. The security administrator can use</a:t>
            </a:r>
          </a:p>
          <a:p>
            <a:r>
              <a:rPr lang="en-US" sz="1200" b="0" i="0" u="none" strike="noStrike" kern="1200" baseline="0" dirty="0">
                <a:solidFill>
                  <a:schemeClr val="tx1"/>
                </a:solidFill>
                <a:latin typeface="Arial" pitchFamily="-110" charset="0"/>
                <a:ea typeface="+mn-ea"/>
                <a:cs typeface="+mn-cs"/>
              </a:rPr>
              <a:t>this information to design prevention techniques. Typical information logged by a</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NIDS sensor includes the following:</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Timestamp (usually date and time)</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Connection or session ID (typically a consecutive or unique number assigned to</a:t>
            </a:r>
          </a:p>
          <a:p>
            <a:r>
              <a:rPr lang="en-US" sz="1200" b="0" i="0" u="none" strike="noStrike" kern="1200" baseline="0" dirty="0">
                <a:solidFill>
                  <a:schemeClr val="tx1"/>
                </a:solidFill>
                <a:latin typeface="Arial" pitchFamily="-110" charset="0"/>
                <a:ea typeface="+mn-ea"/>
                <a:cs typeface="+mn-cs"/>
              </a:rPr>
              <a:t>each TCP connection or to like groups of packets for connectionless protocols)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Event or alert type</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Rating (e.g., priority, severity, impact, confidence)</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Network, transport, and application layer protocols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Source and destination IP addresses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Source and destination TCP or UDP ports, or ICMP types and codes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Number of bytes transmitted over the connection</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Decoded payload data, such as application requests and responses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State-related information (e.g., authenticated username)</a:t>
            </a:r>
            <a:endParaRPr lang="en-US" dirty="0"/>
          </a:p>
        </p:txBody>
      </p:sp>
      <p:sp>
        <p:nvSpPr>
          <p:cNvPr id="4" name="Slide Number Placeholder 3"/>
          <p:cNvSpPr>
            <a:spLocks noGrp="1"/>
          </p:cNvSpPr>
          <p:nvPr>
            <p:ph type="sldNum" sz="quarter" idx="10"/>
          </p:nvPr>
        </p:nvSpPr>
        <p:spPr/>
        <p:txBody>
          <a:bodyPr/>
          <a:lstStyle/>
          <a:p>
            <a:fld id="{56E3D061-1765-D946-9FA1-698C704C641F}" type="slidenum">
              <a:rPr lang="en-AU" smtClean="0"/>
              <a:pPr/>
              <a:t>22</a:t>
            </a:fld>
            <a:endParaRPr lang="en-AU" dirty="0"/>
          </a:p>
        </p:txBody>
      </p:sp>
    </p:spTree>
    <p:extLst>
      <p:ext uri="{BB962C8B-B14F-4D97-AF65-F5344CB8AC3E}">
        <p14:creationId xmlns:p14="http://schemas.microsoft.com/office/powerpoint/2010/main" val="34252582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Data sources and sensors</a:t>
            </a:r>
          </a:p>
          <a:p>
            <a:pPr lvl="1"/>
            <a:r>
              <a:rPr lang="en-US" dirty="0"/>
              <a:t>Anomaly HIDS</a:t>
            </a:r>
          </a:p>
          <a:p>
            <a:pPr lvl="1"/>
            <a:r>
              <a:rPr lang="en-US" dirty="0"/>
              <a:t>Signature/heuristic HIDS</a:t>
            </a:r>
          </a:p>
          <a:p>
            <a:pPr lvl="1"/>
            <a:r>
              <a:rPr lang="en-US" dirty="0"/>
              <a:t>Distributed HIDS</a:t>
            </a:r>
          </a:p>
          <a:p>
            <a:pPr lvl="1"/>
            <a:r>
              <a:rPr lang="en-US" dirty="0"/>
              <a:t>Types of network sensors</a:t>
            </a:r>
          </a:p>
          <a:p>
            <a:pPr lvl="1"/>
            <a:r>
              <a:rPr lang="en-US" dirty="0"/>
              <a:t>NIDS sensor deployment</a:t>
            </a:r>
          </a:p>
          <a:p>
            <a:pPr lvl="1"/>
            <a:r>
              <a:rPr lang="en-US" dirty="0"/>
              <a:t>Intrusion detection techniques</a:t>
            </a:r>
          </a:p>
          <a:p>
            <a:pPr lvl="1"/>
            <a:r>
              <a:rPr lang="en-US" dirty="0"/>
              <a:t>Logging of alerts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23</a:t>
            </a:fld>
            <a:endParaRPr lang="en-AU" dirty="0"/>
          </a:p>
        </p:txBody>
      </p:sp>
    </p:spTree>
    <p:extLst>
      <p:ext uri="{BB962C8B-B14F-4D97-AF65-F5344CB8AC3E}">
        <p14:creationId xmlns:p14="http://schemas.microsoft.com/office/powerpoint/2010/main" val="1932252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BCEACA-D738-2242-880E-0C5451F71632}" type="slidenum">
              <a:rPr lang="en-AU"/>
              <a:pPr/>
              <a:t>24</a:t>
            </a:fld>
            <a:endParaRPr lang="en-AU" dirty="0"/>
          </a:p>
        </p:txBody>
      </p:sp>
      <p:sp>
        <p:nvSpPr>
          <p:cNvPr id="252930" name="Rectangle 2"/>
          <p:cNvSpPr>
            <a:spLocks noGrp="1" noRot="1" noChangeAspect="1" noChangeArrowheads="1" noTextEdit="1"/>
          </p:cNvSpPr>
          <p:nvPr>
            <p:ph type="sldImg"/>
          </p:nvPr>
        </p:nvSpPr>
        <p:spPr>
          <a:ln/>
        </p:spPr>
      </p:sp>
      <p:sp>
        <p:nvSpPr>
          <p:cNvPr id="252931" name="Rectangle 3"/>
          <p:cNvSpPr>
            <a:spLocks noGrp="1" noChangeArrowheads="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In recent years, the concept of communicating IDSs has evolved to schemes that</a:t>
            </a:r>
          </a:p>
          <a:p>
            <a:r>
              <a:rPr lang="en-US" sz="1200" b="0" i="0" u="none" strike="noStrike" kern="1200" baseline="0" dirty="0">
                <a:solidFill>
                  <a:schemeClr val="tx1"/>
                </a:solidFill>
                <a:latin typeface="Arial" pitchFamily="-110" charset="0"/>
                <a:ea typeface="+mn-ea"/>
                <a:cs typeface="+mn-cs"/>
              </a:rPr>
              <a:t>involve distributed systems that cooperate to identify intrusions and to adapt to</a:t>
            </a:r>
          </a:p>
          <a:p>
            <a:r>
              <a:rPr lang="en-US" sz="1200" b="0" i="0" u="none" strike="noStrike" kern="1200" baseline="0" dirty="0">
                <a:solidFill>
                  <a:schemeClr val="tx1"/>
                </a:solidFill>
                <a:latin typeface="Arial" pitchFamily="-110" charset="0"/>
                <a:ea typeface="+mn-ea"/>
                <a:cs typeface="+mn-cs"/>
              </a:rPr>
              <a:t>changing attack profiles. These combine in a central IDS, the complementary information</a:t>
            </a:r>
          </a:p>
          <a:p>
            <a:r>
              <a:rPr lang="en-US" sz="1200" b="0" i="0" u="none" strike="noStrike" kern="1200" baseline="0" dirty="0">
                <a:solidFill>
                  <a:schemeClr val="tx1"/>
                </a:solidFill>
                <a:latin typeface="Arial" pitchFamily="-110" charset="0"/>
                <a:ea typeface="+mn-ea"/>
                <a:cs typeface="+mn-cs"/>
              </a:rPr>
              <a:t>sources used by HIDS with host-based process and data details, and NIDS</a:t>
            </a:r>
          </a:p>
          <a:p>
            <a:r>
              <a:rPr lang="en-US" sz="1200" b="0" i="0" u="none" strike="noStrike" kern="1200" baseline="0" dirty="0">
                <a:solidFill>
                  <a:schemeClr val="tx1"/>
                </a:solidFill>
                <a:latin typeface="Arial" pitchFamily="-110" charset="0"/>
                <a:ea typeface="+mn-ea"/>
                <a:cs typeface="+mn-cs"/>
              </a:rPr>
              <a:t>with network events and data, to manage and coordinate intrusion detection and</a:t>
            </a:r>
          </a:p>
          <a:p>
            <a:r>
              <a:rPr lang="en-US" sz="1200" b="0" i="0" u="none" strike="noStrike" kern="1200" baseline="0" dirty="0">
                <a:solidFill>
                  <a:schemeClr val="tx1"/>
                </a:solidFill>
                <a:latin typeface="Arial" pitchFamily="-110" charset="0"/>
                <a:ea typeface="+mn-ea"/>
                <a:cs typeface="+mn-cs"/>
              </a:rPr>
              <a:t>response in an organization’s IT infrastructure. Two key problems have always</a:t>
            </a:r>
          </a:p>
          <a:p>
            <a:r>
              <a:rPr lang="en-US" sz="1200" b="0" i="0" u="none" strike="noStrike" kern="1200" baseline="0" dirty="0">
                <a:solidFill>
                  <a:schemeClr val="tx1"/>
                </a:solidFill>
                <a:latin typeface="Arial" pitchFamily="-110" charset="0"/>
                <a:ea typeface="+mn-ea"/>
                <a:cs typeface="+mn-cs"/>
              </a:rPr>
              <a:t>confronted systems such as IDSs, firewalls, virus and worm detectors, and so on.</a:t>
            </a:r>
          </a:p>
          <a:p>
            <a:r>
              <a:rPr lang="en-US" sz="1200" b="0" i="0" u="none" strike="noStrike" kern="1200" baseline="0" dirty="0">
                <a:solidFill>
                  <a:schemeClr val="tx1"/>
                </a:solidFill>
                <a:latin typeface="Arial" pitchFamily="-110" charset="0"/>
                <a:ea typeface="+mn-ea"/>
                <a:cs typeface="+mn-cs"/>
              </a:rPr>
              <a:t>First, these tools may not recognize new threats or radical modifications of existing</a:t>
            </a:r>
          </a:p>
          <a:p>
            <a:r>
              <a:rPr lang="en-US" sz="1200" b="0" i="0" u="none" strike="noStrike" kern="1200" baseline="0" dirty="0">
                <a:solidFill>
                  <a:schemeClr val="tx1"/>
                </a:solidFill>
                <a:latin typeface="Arial" pitchFamily="-110" charset="0"/>
                <a:ea typeface="+mn-ea"/>
                <a:cs typeface="+mn-cs"/>
              </a:rPr>
              <a:t>threats. And second, it is difficult to update schemes rapidly enough to deal</a:t>
            </a:r>
          </a:p>
          <a:p>
            <a:r>
              <a:rPr lang="en-US" sz="1200" b="0" i="0" u="none" strike="noStrike" kern="1200" baseline="0" dirty="0">
                <a:solidFill>
                  <a:schemeClr val="tx1"/>
                </a:solidFill>
                <a:latin typeface="Arial" pitchFamily="-110" charset="0"/>
                <a:ea typeface="+mn-ea"/>
                <a:cs typeface="+mn-cs"/>
              </a:rPr>
              <a:t>with quickly spreading attacks. A separate problem for perimeter defenses, such as</a:t>
            </a:r>
          </a:p>
          <a:p>
            <a:r>
              <a:rPr lang="en-US" sz="1200" b="0" i="0" u="none" strike="noStrike" kern="1200" baseline="0" dirty="0">
                <a:solidFill>
                  <a:schemeClr val="tx1"/>
                </a:solidFill>
                <a:latin typeface="Arial" pitchFamily="-110" charset="0"/>
                <a:ea typeface="+mn-ea"/>
                <a:cs typeface="+mn-cs"/>
              </a:rPr>
              <a:t>firewalls, is that the modern enterprise has loosely defined boundaries, and hosts</a:t>
            </a:r>
          </a:p>
          <a:p>
            <a:r>
              <a:rPr lang="en-US" sz="1200" b="0" i="0" u="none" strike="noStrike" kern="1200" baseline="0" dirty="0">
                <a:solidFill>
                  <a:schemeClr val="tx1"/>
                </a:solidFill>
                <a:latin typeface="Arial" pitchFamily="-110" charset="0"/>
                <a:ea typeface="+mn-ea"/>
                <a:cs typeface="+mn-cs"/>
              </a:rPr>
              <a:t>are generally able to move in and out. Examples are hosts that communicate using</a:t>
            </a:r>
          </a:p>
          <a:p>
            <a:r>
              <a:rPr lang="en-US" sz="1200" b="0" i="0" u="none" strike="noStrike" kern="1200" baseline="0" dirty="0">
                <a:solidFill>
                  <a:schemeClr val="tx1"/>
                </a:solidFill>
                <a:latin typeface="Arial" pitchFamily="-110" charset="0"/>
                <a:ea typeface="+mn-ea"/>
                <a:cs typeface="+mn-cs"/>
              </a:rPr>
              <a:t>wireless technology and employee laptops that can be plugged into network ports.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Attackers have exploited these problems in several ways. The more traditional</a:t>
            </a:r>
          </a:p>
          <a:p>
            <a:r>
              <a:rPr lang="en-US" sz="1200" b="0" i="0" u="none" strike="noStrike" kern="1200" baseline="0" dirty="0">
                <a:solidFill>
                  <a:schemeClr val="tx1"/>
                </a:solidFill>
                <a:latin typeface="Arial" pitchFamily="-110" charset="0"/>
                <a:ea typeface="+mn-ea"/>
                <a:cs typeface="+mn-cs"/>
              </a:rPr>
              <a:t>attack approach is to develop worms and other malicious software that spreads ever more</a:t>
            </a:r>
          </a:p>
          <a:p>
            <a:r>
              <a:rPr lang="en-US" sz="1200" b="0" i="0" u="none" strike="noStrike" kern="1200" baseline="0" dirty="0">
                <a:solidFill>
                  <a:schemeClr val="tx1"/>
                </a:solidFill>
                <a:latin typeface="Arial" pitchFamily="-110" charset="0"/>
                <a:ea typeface="+mn-ea"/>
                <a:cs typeface="+mn-cs"/>
              </a:rPr>
              <a:t>rapidly and to develop other attacks (such as </a:t>
            </a:r>
            <a:r>
              <a:rPr lang="en-US" sz="1200" b="0" i="0" u="none" strike="noStrike" kern="1200" baseline="0" dirty="0" err="1">
                <a:solidFill>
                  <a:schemeClr val="tx1"/>
                </a:solidFill>
                <a:latin typeface="Arial" pitchFamily="-110" charset="0"/>
                <a:ea typeface="+mn-ea"/>
                <a:cs typeface="+mn-cs"/>
              </a:rPr>
              <a:t>DoS</a:t>
            </a:r>
            <a:r>
              <a:rPr lang="en-US" sz="1200" b="0" i="0" u="none" strike="noStrike" kern="1200" baseline="0" dirty="0">
                <a:solidFill>
                  <a:schemeClr val="tx1"/>
                </a:solidFill>
                <a:latin typeface="Arial" pitchFamily="-110" charset="0"/>
                <a:ea typeface="+mn-ea"/>
                <a:cs typeface="+mn-cs"/>
              </a:rPr>
              <a:t> attacks) that strike with overwhelming</a:t>
            </a:r>
          </a:p>
          <a:p>
            <a:r>
              <a:rPr lang="en-US" sz="1200" b="0" i="0" u="none" strike="noStrike" kern="1200" baseline="0" dirty="0">
                <a:solidFill>
                  <a:schemeClr val="tx1"/>
                </a:solidFill>
                <a:latin typeface="Arial" pitchFamily="-110" charset="0"/>
                <a:ea typeface="+mn-ea"/>
                <a:cs typeface="+mn-cs"/>
              </a:rPr>
              <a:t>force before a defense can be mounted. This style of attack is still prevalent. But more</a:t>
            </a:r>
          </a:p>
          <a:p>
            <a:r>
              <a:rPr lang="en-US" sz="1200" b="0" i="0" u="none" strike="noStrike" kern="1200" baseline="0" dirty="0">
                <a:solidFill>
                  <a:schemeClr val="tx1"/>
                </a:solidFill>
                <a:latin typeface="Arial" pitchFamily="-110" charset="0"/>
                <a:ea typeface="+mn-ea"/>
                <a:cs typeface="+mn-cs"/>
              </a:rPr>
              <a:t>recently, attackers have added a quite different approach: Slow the spread of the attack so</a:t>
            </a:r>
          </a:p>
          <a:p>
            <a:r>
              <a:rPr lang="en-US" sz="1200" b="0" i="0" u="none" strike="noStrike" kern="1200" baseline="0" dirty="0">
                <a:solidFill>
                  <a:schemeClr val="tx1"/>
                </a:solidFill>
                <a:latin typeface="Arial" pitchFamily="-110" charset="0"/>
                <a:ea typeface="+mn-ea"/>
                <a:cs typeface="+mn-cs"/>
              </a:rPr>
              <a:t>that it will be more difficult to detect by conventional algorithms [ANTH07].</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A way to counter such attacks is to develop cooperated systems that can recognize</a:t>
            </a:r>
          </a:p>
          <a:p>
            <a:r>
              <a:rPr lang="en-US" sz="1200" b="0" i="0" u="none" strike="noStrike" kern="1200" baseline="0" dirty="0">
                <a:solidFill>
                  <a:schemeClr val="tx1"/>
                </a:solidFill>
                <a:latin typeface="Arial" pitchFamily="-110" charset="0"/>
                <a:ea typeface="+mn-ea"/>
                <a:cs typeface="+mn-cs"/>
              </a:rPr>
              <a:t>attacks based on more subtle clues and then adapt quickly. In this approach,</a:t>
            </a:r>
          </a:p>
          <a:p>
            <a:r>
              <a:rPr lang="en-US" sz="1200" b="0" i="0" u="none" strike="noStrike" kern="1200" baseline="0" dirty="0">
                <a:solidFill>
                  <a:schemeClr val="tx1"/>
                </a:solidFill>
                <a:latin typeface="Arial" pitchFamily="-110" charset="0"/>
                <a:ea typeface="+mn-ea"/>
                <a:cs typeface="+mn-cs"/>
              </a:rPr>
              <a:t>anomaly detectors at local nodes look for evidence of unusual activity. For example,</a:t>
            </a:r>
          </a:p>
          <a:p>
            <a:r>
              <a:rPr lang="en-US" sz="1200" b="0" i="0" u="none" strike="noStrike" kern="1200" baseline="0" dirty="0">
                <a:solidFill>
                  <a:schemeClr val="tx1"/>
                </a:solidFill>
                <a:latin typeface="Arial" pitchFamily="-110" charset="0"/>
                <a:ea typeface="+mn-ea"/>
                <a:cs typeface="+mn-cs"/>
              </a:rPr>
              <a:t>a machine that normally makes just a few network connections might suspect that an</a:t>
            </a:r>
          </a:p>
          <a:p>
            <a:r>
              <a:rPr lang="en-US" sz="1200" b="0" i="0" u="none" strike="noStrike" kern="1200" baseline="0" dirty="0">
                <a:solidFill>
                  <a:schemeClr val="tx1"/>
                </a:solidFill>
                <a:latin typeface="Arial" pitchFamily="-110" charset="0"/>
                <a:ea typeface="+mn-ea"/>
                <a:cs typeface="+mn-cs"/>
              </a:rPr>
              <a:t>attack is under way if it is suddenly instructed to make connections at a higher rate.</a:t>
            </a:r>
          </a:p>
          <a:p>
            <a:r>
              <a:rPr lang="en-US" sz="1200" b="0" i="0" u="none" strike="noStrike" kern="1200" baseline="0" dirty="0">
                <a:solidFill>
                  <a:schemeClr val="tx1"/>
                </a:solidFill>
                <a:latin typeface="Arial" pitchFamily="-110" charset="0"/>
                <a:ea typeface="+mn-ea"/>
                <a:cs typeface="+mn-cs"/>
              </a:rPr>
              <a:t>With only this evidence, the local system risks a false positive if it reacts to the suspected</a:t>
            </a:r>
          </a:p>
          <a:p>
            <a:r>
              <a:rPr lang="en-US" sz="1200" b="0" i="0" u="none" strike="noStrike" kern="1200" baseline="0" dirty="0">
                <a:solidFill>
                  <a:schemeClr val="tx1"/>
                </a:solidFill>
                <a:latin typeface="Arial" pitchFamily="-110" charset="0"/>
                <a:ea typeface="+mn-ea"/>
                <a:cs typeface="+mn-cs"/>
              </a:rPr>
              <a:t>attack (say by disconnecting from the network and issuing an alert) but it risks</a:t>
            </a:r>
          </a:p>
          <a:p>
            <a:r>
              <a:rPr lang="en-US" sz="1200" b="0" i="0" u="none" strike="noStrike" kern="1200" baseline="0" dirty="0">
                <a:solidFill>
                  <a:schemeClr val="tx1"/>
                </a:solidFill>
                <a:latin typeface="Arial" pitchFamily="-110" charset="0"/>
                <a:ea typeface="+mn-ea"/>
                <a:cs typeface="+mn-cs"/>
              </a:rPr>
              <a:t>a false negative if it ignores the attack or waits for further evidence. In an adaptive,</a:t>
            </a:r>
          </a:p>
          <a:p>
            <a:r>
              <a:rPr lang="en-US" sz="1200" b="0" i="0" u="none" strike="noStrike" kern="1200" baseline="0" dirty="0">
                <a:solidFill>
                  <a:schemeClr val="tx1"/>
                </a:solidFill>
                <a:latin typeface="Arial" pitchFamily="-110" charset="0"/>
                <a:ea typeface="+mn-ea"/>
                <a:cs typeface="+mn-cs"/>
              </a:rPr>
              <a:t>cooperative system, the local node instead uses a peer-to-peer “gossip” protocol to</a:t>
            </a:r>
          </a:p>
          <a:p>
            <a:r>
              <a:rPr lang="en-US" sz="1200" b="0" i="0" u="none" strike="noStrike" kern="1200" baseline="0" dirty="0">
                <a:solidFill>
                  <a:schemeClr val="tx1"/>
                </a:solidFill>
                <a:latin typeface="Arial" pitchFamily="-110" charset="0"/>
                <a:ea typeface="+mn-ea"/>
                <a:cs typeface="+mn-cs"/>
              </a:rPr>
              <a:t>inform other machines of its suspicion, in the form of a probability that the network</a:t>
            </a:r>
          </a:p>
          <a:p>
            <a:r>
              <a:rPr lang="en-US" sz="1200" b="0" i="0" u="none" strike="noStrike" kern="1200" baseline="0" dirty="0">
                <a:solidFill>
                  <a:schemeClr val="tx1"/>
                </a:solidFill>
                <a:latin typeface="Arial" pitchFamily="-110" charset="0"/>
                <a:ea typeface="+mn-ea"/>
                <a:cs typeface="+mn-cs"/>
              </a:rPr>
              <a:t>is under attack. If a machine receives enough of these messages so that a threshold is</a:t>
            </a:r>
          </a:p>
          <a:p>
            <a:r>
              <a:rPr lang="en-US" sz="1200" b="0" i="0" u="none" strike="noStrike" kern="1200" baseline="0" dirty="0">
                <a:solidFill>
                  <a:schemeClr val="tx1"/>
                </a:solidFill>
                <a:latin typeface="Arial" pitchFamily="-110" charset="0"/>
                <a:ea typeface="+mn-ea"/>
                <a:cs typeface="+mn-cs"/>
              </a:rPr>
              <a:t>exceeded, the machine assumes an attack is under way and responds. The machine</a:t>
            </a:r>
          </a:p>
          <a:p>
            <a:r>
              <a:rPr lang="en-US" sz="1200" b="0" i="0" u="none" strike="noStrike" kern="1200" baseline="0" dirty="0">
                <a:solidFill>
                  <a:schemeClr val="tx1"/>
                </a:solidFill>
                <a:latin typeface="Arial" pitchFamily="-110" charset="0"/>
                <a:ea typeface="+mn-ea"/>
                <a:cs typeface="+mn-cs"/>
              </a:rPr>
              <a:t>may respond locally to defend itself and also send an alert to a central system.</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An example of this approach is a scheme developed by Intel and referred to</a:t>
            </a:r>
          </a:p>
          <a:p>
            <a:r>
              <a:rPr lang="en-US" sz="1200" b="0" i="0" u="none" strike="noStrike" kern="1200" baseline="0" dirty="0">
                <a:solidFill>
                  <a:schemeClr val="tx1"/>
                </a:solidFill>
                <a:latin typeface="Arial" pitchFamily="-110" charset="0"/>
                <a:ea typeface="+mn-ea"/>
                <a:cs typeface="+mn-cs"/>
              </a:rPr>
              <a:t>as autonomic enterprise security [AGOS06]. Figure 8.6 illustrates the approach.</a:t>
            </a:r>
          </a:p>
          <a:p>
            <a:r>
              <a:rPr lang="en-US" sz="1200" b="0" i="0" u="none" strike="noStrike" kern="1200" baseline="0" dirty="0">
                <a:solidFill>
                  <a:schemeClr val="tx1"/>
                </a:solidFill>
                <a:latin typeface="Arial" pitchFamily="-110" charset="0"/>
                <a:ea typeface="+mn-ea"/>
                <a:cs typeface="+mn-cs"/>
              </a:rPr>
              <a:t> This approach does not rely solely on perimeter defense mechanisms, such as</a:t>
            </a:r>
          </a:p>
          <a:p>
            <a:r>
              <a:rPr lang="en-US" sz="1200" b="0" i="0" u="none" strike="noStrike" kern="1200" baseline="0" dirty="0">
                <a:solidFill>
                  <a:schemeClr val="tx1"/>
                </a:solidFill>
                <a:latin typeface="Arial" pitchFamily="-110" charset="0"/>
                <a:ea typeface="+mn-ea"/>
                <a:cs typeface="+mn-cs"/>
              </a:rPr>
              <a:t>firewalls, or on individual host-based defenses. Instead, each end host and each</a:t>
            </a:r>
          </a:p>
          <a:p>
            <a:r>
              <a:rPr lang="en-US" sz="1200" b="0" i="0" u="none" strike="noStrike" kern="1200" baseline="0" dirty="0">
                <a:solidFill>
                  <a:schemeClr val="tx1"/>
                </a:solidFill>
                <a:latin typeface="Arial" pitchFamily="-110" charset="0"/>
                <a:ea typeface="+mn-ea"/>
                <a:cs typeface="+mn-cs"/>
              </a:rPr>
              <a:t>network device (e.g., routers) is considered to be a potential sensor and may have</a:t>
            </a:r>
          </a:p>
          <a:p>
            <a:r>
              <a:rPr lang="en-US" sz="1200" b="0" i="0" u="none" strike="noStrike" kern="1200" baseline="0" dirty="0">
                <a:solidFill>
                  <a:schemeClr val="tx1"/>
                </a:solidFill>
                <a:latin typeface="Arial" pitchFamily="-110" charset="0"/>
                <a:ea typeface="+mn-ea"/>
                <a:cs typeface="+mn-cs"/>
              </a:rPr>
              <a:t>the sensor software module installed. The sensors in this distributed configuration</a:t>
            </a:r>
          </a:p>
          <a:p>
            <a:r>
              <a:rPr lang="en-US" sz="1200" b="0" i="0" u="none" strike="noStrike" kern="1200" baseline="0" dirty="0">
                <a:solidFill>
                  <a:schemeClr val="tx1"/>
                </a:solidFill>
                <a:latin typeface="Arial" pitchFamily="-110" charset="0"/>
                <a:ea typeface="+mn-ea"/>
                <a:cs typeface="+mn-cs"/>
              </a:rPr>
              <a:t>can exchange information to corroborate the state of the network (i.e., whether an</a:t>
            </a:r>
          </a:p>
          <a:p>
            <a:r>
              <a:rPr lang="en-US" sz="1200" b="0" i="0" u="none" strike="noStrike" kern="1200" baseline="0" dirty="0">
                <a:solidFill>
                  <a:schemeClr val="tx1"/>
                </a:solidFill>
                <a:latin typeface="Arial" pitchFamily="-110" charset="0"/>
                <a:ea typeface="+mn-ea"/>
                <a:cs typeface="+mn-cs"/>
              </a:rPr>
              <a:t>attack is under way).</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The Intel designers provide the following motivation for this approach:</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1.  IDSs deployed selectively may miss a network-based attack or may be slow</a:t>
            </a:r>
          </a:p>
          <a:p>
            <a:r>
              <a:rPr lang="en-US" sz="1200" b="0" i="0" u="none" strike="noStrike" kern="1200" baseline="0" dirty="0">
                <a:solidFill>
                  <a:schemeClr val="tx1"/>
                </a:solidFill>
                <a:latin typeface="Arial" pitchFamily="-110" charset="0"/>
                <a:ea typeface="+mn-ea"/>
                <a:cs typeface="+mn-cs"/>
              </a:rPr>
              <a:t>to recognize that an attack is under way. The use of multiple IDSs that</a:t>
            </a:r>
          </a:p>
          <a:p>
            <a:r>
              <a:rPr lang="en-US" sz="1200" b="0" i="0" u="none" strike="noStrike" kern="1200" baseline="0" dirty="0">
                <a:solidFill>
                  <a:schemeClr val="tx1"/>
                </a:solidFill>
                <a:latin typeface="Arial" pitchFamily="-110" charset="0"/>
                <a:ea typeface="+mn-ea"/>
                <a:cs typeface="+mn-cs"/>
              </a:rPr>
              <a:t>share information has been shown to provide greater coverage and more</a:t>
            </a:r>
          </a:p>
          <a:p>
            <a:r>
              <a:rPr lang="en-US" sz="1200" b="0" i="0" u="none" strike="noStrike" kern="1200" baseline="0" dirty="0">
                <a:solidFill>
                  <a:schemeClr val="tx1"/>
                </a:solidFill>
                <a:latin typeface="Arial" pitchFamily="-110" charset="0"/>
                <a:ea typeface="+mn-ea"/>
                <a:cs typeface="+mn-cs"/>
              </a:rPr>
              <a:t>rapid response to attacks, especially slowly growing attacks (e.g., [BAIL05],</a:t>
            </a:r>
          </a:p>
          <a:p>
            <a:r>
              <a:rPr lang="en-US" sz="1200" b="0" i="0" u="none" strike="noStrike" kern="1200" baseline="0" dirty="0">
                <a:solidFill>
                  <a:schemeClr val="tx1"/>
                </a:solidFill>
                <a:latin typeface="Arial" pitchFamily="-110" charset="0"/>
                <a:ea typeface="+mn-ea"/>
                <a:cs typeface="+mn-cs"/>
              </a:rPr>
              <a:t>[RAJA05]).</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2.  Analysis of network traffic at the host level provides an environment in which</a:t>
            </a:r>
          </a:p>
          <a:p>
            <a:r>
              <a:rPr lang="en-US" sz="1200" b="0" i="0" u="none" strike="noStrike" kern="1200" baseline="0" dirty="0">
                <a:solidFill>
                  <a:schemeClr val="tx1"/>
                </a:solidFill>
                <a:latin typeface="Arial" pitchFamily="-110" charset="0"/>
                <a:ea typeface="+mn-ea"/>
                <a:cs typeface="+mn-cs"/>
              </a:rPr>
              <a:t>there is much less network traffic than found at a network device such as a</a:t>
            </a:r>
          </a:p>
          <a:p>
            <a:r>
              <a:rPr lang="en-US" sz="1200" b="0" i="0" u="none" strike="noStrike" kern="1200" baseline="0" dirty="0">
                <a:solidFill>
                  <a:schemeClr val="tx1"/>
                </a:solidFill>
                <a:latin typeface="Arial" pitchFamily="-110" charset="0"/>
                <a:ea typeface="+mn-ea"/>
                <a:cs typeface="+mn-cs"/>
              </a:rPr>
              <a:t>router. Thus, attack patterns will stand out more, providing in effect a higher</a:t>
            </a:r>
          </a:p>
          <a:p>
            <a:r>
              <a:rPr lang="en-US" sz="1200" b="0" i="0" u="none" strike="noStrike" kern="1200" baseline="0" dirty="0">
                <a:solidFill>
                  <a:schemeClr val="tx1"/>
                </a:solidFill>
                <a:latin typeface="Arial" pitchFamily="-110" charset="0"/>
                <a:ea typeface="+mn-ea"/>
                <a:cs typeface="+mn-cs"/>
              </a:rPr>
              <a:t>signal-to-noise ratio.</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3.  Host-based detectors can make use of a richer set of data, possibly using</a:t>
            </a:r>
          </a:p>
          <a:p>
            <a:r>
              <a:rPr lang="en-US" sz="1200" b="0" i="0" u="none" strike="noStrike" kern="1200" baseline="0" dirty="0">
                <a:solidFill>
                  <a:schemeClr val="tx1"/>
                </a:solidFill>
                <a:latin typeface="Arial" pitchFamily="-110" charset="0"/>
                <a:ea typeface="+mn-ea"/>
                <a:cs typeface="+mn-cs"/>
              </a:rPr>
              <a:t>application data from the host as input into the local classifier.</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 distributed or hybrid IDS can be constructed using multiple products from</a:t>
            </a:r>
          </a:p>
          <a:p>
            <a:r>
              <a:rPr lang="en-US" sz="1200" b="0" i="0" u="none" strike="noStrike" kern="1200" baseline="0" dirty="0">
                <a:solidFill>
                  <a:schemeClr val="tx1"/>
                </a:solidFill>
                <a:latin typeface="Arial" pitchFamily="-110" charset="0"/>
                <a:ea typeface="+mn-ea"/>
                <a:cs typeface="+mn-cs"/>
              </a:rPr>
              <a:t>a single vendor, designed to share and exchange data [SCAR12]. This is clearly an</a:t>
            </a:r>
          </a:p>
          <a:p>
            <a:r>
              <a:rPr lang="en-US" sz="1200" b="0" i="0" u="none" strike="noStrike" kern="1200" baseline="0" dirty="0">
                <a:solidFill>
                  <a:schemeClr val="tx1"/>
                </a:solidFill>
                <a:latin typeface="Arial" pitchFamily="-110" charset="0"/>
                <a:ea typeface="+mn-ea"/>
                <a:cs typeface="+mn-cs"/>
              </a:rPr>
              <a:t>easier, but may not be the most cost-effective or comprehensive solution. Alternatively,</a:t>
            </a:r>
          </a:p>
          <a:p>
            <a:r>
              <a:rPr lang="en-US" sz="1200" b="0" i="0" u="none" strike="noStrike" kern="1200" baseline="0" dirty="0">
                <a:solidFill>
                  <a:schemeClr val="tx1"/>
                </a:solidFill>
                <a:latin typeface="Arial" pitchFamily="-110" charset="0"/>
                <a:ea typeface="+mn-ea"/>
                <a:cs typeface="+mn-cs"/>
              </a:rPr>
              <a:t>specialized security information and event management (SIEM) software</a:t>
            </a:r>
          </a:p>
          <a:p>
            <a:r>
              <a:rPr lang="en-US" sz="1200" b="0" i="0" u="none" strike="noStrike" kern="1200" baseline="0" dirty="0">
                <a:solidFill>
                  <a:schemeClr val="tx1"/>
                </a:solidFill>
                <a:latin typeface="Arial" pitchFamily="-110" charset="0"/>
                <a:ea typeface="+mn-ea"/>
                <a:cs typeface="+mn-cs"/>
              </a:rPr>
              <a:t>exists that can import and analyze data from a variety of sources, sensors, and</a:t>
            </a:r>
          </a:p>
          <a:p>
            <a:r>
              <a:rPr lang="en-US" sz="1200" b="0" i="0" u="none" strike="noStrike" kern="1200" baseline="0" dirty="0">
                <a:solidFill>
                  <a:schemeClr val="tx1"/>
                </a:solidFill>
                <a:latin typeface="Arial" pitchFamily="-110" charset="0"/>
                <a:ea typeface="+mn-ea"/>
                <a:cs typeface="+mn-cs"/>
              </a:rPr>
              <a:t>products. Such software may well rely on standardized protocols, such as Intrusion</a:t>
            </a:r>
          </a:p>
          <a:p>
            <a:r>
              <a:rPr lang="en-US" sz="1200" b="0" i="0" u="none" strike="noStrike" kern="1200" baseline="0" dirty="0">
                <a:solidFill>
                  <a:schemeClr val="tx1"/>
                </a:solidFill>
                <a:latin typeface="Arial" pitchFamily="-110" charset="0"/>
                <a:ea typeface="+mn-ea"/>
                <a:cs typeface="+mn-cs"/>
              </a:rPr>
              <a:t>Detection Exchange Format we discuss in the next section. An analogy may help</a:t>
            </a:r>
          </a:p>
          <a:p>
            <a:r>
              <a:rPr lang="en-US" sz="1200" b="0" i="0" u="none" strike="noStrike" kern="1200" baseline="0" dirty="0">
                <a:solidFill>
                  <a:schemeClr val="tx1"/>
                </a:solidFill>
                <a:latin typeface="Arial" pitchFamily="-110" charset="0"/>
                <a:ea typeface="+mn-ea"/>
                <a:cs typeface="+mn-cs"/>
              </a:rPr>
              <a:t>clarify the advantage of this distributed approach. Suppose that a single host is subject</a:t>
            </a:r>
          </a:p>
          <a:p>
            <a:r>
              <a:rPr lang="en-US" sz="1200" b="0" i="0" u="none" strike="noStrike" kern="1200" baseline="0" dirty="0">
                <a:solidFill>
                  <a:schemeClr val="tx1"/>
                </a:solidFill>
                <a:latin typeface="Arial" pitchFamily="-110" charset="0"/>
                <a:ea typeface="+mn-ea"/>
                <a:cs typeface="+mn-cs"/>
              </a:rPr>
              <a:t>to a prolonged attack and that the host is configured to minimize false positives.</a:t>
            </a:r>
          </a:p>
          <a:p>
            <a:r>
              <a:rPr lang="en-US" sz="1200" b="0" i="0" u="none" strike="noStrike" kern="1200" baseline="0" dirty="0">
                <a:solidFill>
                  <a:schemeClr val="tx1"/>
                </a:solidFill>
                <a:latin typeface="Arial" pitchFamily="-110" charset="0"/>
                <a:ea typeface="+mn-ea"/>
                <a:cs typeface="+mn-cs"/>
              </a:rPr>
              <a:t>Early on in the attack, no alert is sounded because the risk of false positive is high.</a:t>
            </a:r>
          </a:p>
          <a:p>
            <a:r>
              <a:rPr lang="en-US" sz="1200" b="0" i="0" u="none" strike="noStrike" kern="1200" baseline="0" dirty="0">
                <a:solidFill>
                  <a:schemeClr val="tx1"/>
                </a:solidFill>
                <a:latin typeface="Arial" pitchFamily="-110" charset="0"/>
                <a:ea typeface="+mn-ea"/>
                <a:cs typeface="+mn-cs"/>
              </a:rPr>
              <a:t>If the attack persists, the evidence that an attack is under way becomes stronger and</a:t>
            </a:r>
          </a:p>
          <a:p>
            <a:r>
              <a:rPr lang="en-US" sz="1200" b="0" i="0" u="none" strike="noStrike" kern="1200" baseline="0" dirty="0">
                <a:solidFill>
                  <a:schemeClr val="tx1"/>
                </a:solidFill>
                <a:latin typeface="Arial" pitchFamily="-110" charset="0"/>
                <a:ea typeface="+mn-ea"/>
                <a:cs typeface="+mn-cs"/>
              </a:rPr>
              <a:t>the risk of false positive decreases. However, much time has passed. Now consider</a:t>
            </a:r>
          </a:p>
          <a:p>
            <a:r>
              <a:rPr lang="en-US" sz="1200" b="0" i="0" u="none" strike="noStrike" kern="1200" baseline="0" dirty="0">
                <a:solidFill>
                  <a:schemeClr val="tx1"/>
                </a:solidFill>
                <a:latin typeface="Arial" pitchFamily="-110" charset="0"/>
                <a:ea typeface="+mn-ea"/>
                <a:cs typeface="+mn-cs"/>
              </a:rPr>
              <a:t>many local sensors, each of which suspect the onset of an attack and all of which collaborate.</a:t>
            </a:r>
          </a:p>
          <a:p>
            <a:r>
              <a:rPr lang="en-US" sz="1200" b="0" i="0" u="none" strike="noStrike" kern="1200" baseline="0" dirty="0">
                <a:solidFill>
                  <a:schemeClr val="tx1"/>
                </a:solidFill>
                <a:latin typeface="Arial" pitchFamily="-110" charset="0"/>
                <a:ea typeface="+mn-ea"/>
                <a:cs typeface="+mn-cs"/>
              </a:rPr>
              <a:t>Because numerous systems see the same evidence, an alert can be issued</a:t>
            </a:r>
          </a:p>
          <a:p>
            <a:r>
              <a:rPr lang="en-US" sz="1200" b="0" i="0" u="none" strike="noStrike" kern="1200" baseline="0" dirty="0">
                <a:solidFill>
                  <a:schemeClr val="tx1"/>
                </a:solidFill>
                <a:latin typeface="Arial" pitchFamily="-110" charset="0"/>
                <a:ea typeface="+mn-ea"/>
                <a:cs typeface="+mn-cs"/>
              </a:rPr>
              <a:t>with a low false positive risk. Thus, instead of a long period of time, we use a large</a:t>
            </a:r>
          </a:p>
          <a:p>
            <a:r>
              <a:rPr lang="en-US" sz="1200" b="0" i="0" u="none" strike="noStrike" kern="1200" baseline="0" dirty="0">
                <a:solidFill>
                  <a:schemeClr val="tx1"/>
                </a:solidFill>
                <a:latin typeface="Arial" pitchFamily="-110" charset="0"/>
                <a:ea typeface="+mn-ea"/>
                <a:cs typeface="+mn-cs"/>
              </a:rPr>
              <a:t>number of sensors to reduce false positives and still detect attacks. A number of</a:t>
            </a:r>
          </a:p>
          <a:p>
            <a:r>
              <a:rPr lang="en-US" sz="1200" b="0" i="0" u="none" strike="noStrike" kern="1200" baseline="0" dirty="0">
                <a:solidFill>
                  <a:schemeClr val="tx1"/>
                </a:solidFill>
                <a:latin typeface="Arial" pitchFamily="-110" charset="0"/>
                <a:ea typeface="+mn-ea"/>
                <a:cs typeface="+mn-cs"/>
              </a:rPr>
              <a:t>vendors now offer this type of product.</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We now summarize the principal elements of this approach, illustrated in Figure</a:t>
            </a:r>
          </a:p>
          <a:p>
            <a:r>
              <a:rPr lang="en-US" sz="1200" b="0" i="0" u="none" strike="noStrike" kern="1200" baseline="0" dirty="0">
                <a:solidFill>
                  <a:schemeClr val="tx1"/>
                </a:solidFill>
                <a:latin typeface="Arial" pitchFamily="-110" charset="0"/>
                <a:ea typeface="+mn-ea"/>
                <a:cs typeface="+mn-cs"/>
              </a:rPr>
              <a:t>8.6. A central system is configured with a default set of security policies. Based</a:t>
            </a:r>
          </a:p>
          <a:p>
            <a:r>
              <a:rPr lang="en-US" sz="1200" b="0" i="0" u="none" strike="noStrike" kern="1200" baseline="0" dirty="0">
                <a:solidFill>
                  <a:schemeClr val="tx1"/>
                </a:solidFill>
                <a:latin typeface="Arial" pitchFamily="-110" charset="0"/>
                <a:ea typeface="+mn-ea"/>
                <a:cs typeface="+mn-cs"/>
              </a:rPr>
              <a:t>on input from distributed sensors, these policies are adapted and specific actions</a:t>
            </a:r>
          </a:p>
          <a:p>
            <a:r>
              <a:rPr lang="en-US" sz="1200" b="0" i="0" u="none" strike="noStrike" kern="1200" baseline="0" dirty="0">
                <a:solidFill>
                  <a:schemeClr val="tx1"/>
                </a:solidFill>
                <a:latin typeface="Arial" pitchFamily="-110" charset="0"/>
                <a:ea typeface="+mn-ea"/>
                <a:cs typeface="+mn-cs"/>
              </a:rPr>
              <a:t>are communicated to the various platforms in the distributed system. The </a:t>
            </a:r>
            <a:r>
              <a:rPr lang="en-US" sz="1200" b="0" i="0" u="none" strike="noStrike" kern="1200" baseline="0" dirty="0" err="1">
                <a:solidFill>
                  <a:schemeClr val="tx1"/>
                </a:solidFill>
                <a:latin typeface="Arial" pitchFamily="-110" charset="0"/>
                <a:ea typeface="+mn-ea"/>
                <a:cs typeface="+mn-cs"/>
              </a:rPr>
              <a:t>devicespecific</a:t>
            </a:r>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policies may include immediate actions to take or parameter settings to be</a:t>
            </a:r>
          </a:p>
          <a:p>
            <a:r>
              <a:rPr lang="en-US" sz="1200" b="0" i="0" u="none" strike="noStrike" kern="1200" baseline="0" dirty="0">
                <a:solidFill>
                  <a:schemeClr val="tx1"/>
                </a:solidFill>
                <a:latin typeface="Arial" pitchFamily="-110" charset="0"/>
                <a:ea typeface="+mn-ea"/>
                <a:cs typeface="+mn-cs"/>
              </a:rPr>
              <a:t>adjusted. The central system also communicates collaborative policies to all platforms</a:t>
            </a:r>
          </a:p>
          <a:p>
            <a:r>
              <a:rPr lang="en-US" sz="1200" b="0" i="0" u="none" strike="noStrike" kern="1200" baseline="0" dirty="0">
                <a:solidFill>
                  <a:schemeClr val="tx1"/>
                </a:solidFill>
                <a:latin typeface="Arial" pitchFamily="-110" charset="0"/>
                <a:ea typeface="+mn-ea"/>
                <a:cs typeface="+mn-cs"/>
              </a:rPr>
              <a:t>that adjust the timing and content of collaborative gossip messages. Three</a:t>
            </a:r>
          </a:p>
          <a:p>
            <a:r>
              <a:rPr lang="en-US" sz="1200" b="0" i="0" u="none" strike="noStrike" kern="1200" baseline="0" dirty="0">
                <a:solidFill>
                  <a:schemeClr val="tx1"/>
                </a:solidFill>
                <a:latin typeface="Arial" pitchFamily="-110" charset="0"/>
                <a:ea typeface="+mn-ea"/>
                <a:cs typeface="+mn-cs"/>
              </a:rPr>
              <a:t>types of input guide the actions of the central system:</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Summary events:  Events from various sources are collected by intermediate</a:t>
            </a:r>
          </a:p>
          <a:p>
            <a:r>
              <a:rPr lang="en-US" sz="1200" b="0" i="0" u="none" strike="noStrike" kern="1200" baseline="0" dirty="0">
                <a:solidFill>
                  <a:schemeClr val="tx1"/>
                </a:solidFill>
                <a:latin typeface="Arial" pitchFamily="-110" charset="0"/>
                <a:ea typeface="+mn-ea"/>
                <a:cs typeface="+mn-cs"/>
              </a:rPr>
              <a:t>collection points such as firewalls, IDSs, or servers that serve a specific segment</a:t>
            </a:r>
          </a:p>
          <a:p>
            <a:r>
              <a:rPr lang="en-US" sz="1200" b="0" i="0" u="none" strike="noStrike" kern="1200" baseline="0" dirty="0">
                <a:solidFill>
                  <a:schemeClr val="tx1"/>
                </a:solidFill>
                <a:latin typeface="Arial" pitchFamily="-110" charset="0"/>
                <a:ea typeface="+mn-ea"/>
                <a:cs typeface="+mn-cs"/>
              </a:rPr>
              <a:t>of the enterprise network. These events are summarized for delivery to</a:t>
            </a:r>
          </a:p>
          <a:p>
            <a:r>
              <a:rPr lang="en-US" sz="1200" b="0" i="0" u="none" strike="noStrike" kern="1200" baseline="0" dirty="0">
                <a:solidFill>
                  <a:schemeClr val="tx1"/>
                </a:solidFill>
                <a:latin typeface="Arial" pitchFamily="-110" charset="0"/>
                <a:ea typeface="+mn-ea"/>
                <a:cs typeface="+mn-cs"/>
              </a:rPr>
              <a:t>the central policy system.</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DDI events:  Distributed detection and inference (DDI) events are alerts that</a:t>
            </a:r>
          </a:p>
          <a:p>
            <a:r>
              <a:rPr lang="en-US" sz="1200" b="0" i="0" u="none" strike="noStrike" kern="1200" baseline="0" dirty="0">
                <a:solidFill>
                  <a:schemeClr val="tx1"/>
                </a:solidFill>
                <a:latin typeface="Arial" pitchFamily="-110" charset="0"/>
                <a:ea typeface="+mn-ea"/>
                <a:cs typeface="+mn-cs"/>
              </a:rPr>
              <a:t>are generated when the gossip traffic enables a platform to conclude that an</a:t>
            </a:r>
          </a:p>
          <a:p>
            <a:r>
              <a:rPr lang="en-US" sz="1200" b="0" i="0" u="none" strike="noStrike" kern="1200" baseline="0" dirty="0">
                <a:solidFill>
                  <a:schemeClr val="tx1"/>
                </a:solidFill>
                <a:latin typeface="Arial" pitchFamily="-110" charset="0"/>
                <a:ea typeface="+mn-ea"/>
                <a:cs typeface="+mn-cs"/>
              </a:rPr>
              <a:t>attack is under way.</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PEP events:  Policy enforcement points (PEPs) reside on trusted, self-defending</a:t>
            </a:r>
          </a:p>
          <a:p>
            <a:r>
              <a:rPr lang="en-US" sz="1200" b="0" i="0" u="none" strike="noStrike" kern="1200" baseline="0" dirty="0">
                <a:solidFill>
                  <a:schemeClr val="tx1"/>
                </a:solidFill>
                <a:latin typeface="Arial" pitchFamily="-110" charset="0"/>
                <a:ea typeface="+mn-ea"/>
                <a:cs typeface="+mn-cs"/>
              </a:rPr>
              <a:t>platforms and intelligent IDSs. These systems correlate distributed</a:t>
            </a:r>
          </a:p>
          <a:p>
            <a:r>
              <a:rPr lang="en-US" sz="1200" b="0" i="0" u="none" strike="noStrike" kern="1200" baseline="0" dirty="0">
                <a:solidFill>
                  <a:schemeClr val="tx1"/>
                </a:solidFill>
                <a:latin typeface="Arial" pitchFamily="-110" charset="0"/>
                <a:ea typeface="+mn-ea"/>
                <a:cs typeface="+mn-cs"/>
              </a:rPr>
              <a:t>information, local decisions, and individual  device actions to detect intrusions</a:t>
            </a:r>
          </a:p>
          <a:p>
            <a:r>
              <a:rPr lang="en-US" sz="1200" b="0" i="0" u="none" strike="noStrike" kern="1200" baseline="0" dirty="0">
                <a:solidFill>
                  <a:schemeClr val="tx1"/>
                </a:solidFill>
                <a:latin typeface="Arial" pitchFamily="-110" charset="0"/>
                <a:ea typeface="+mn-ea"/>
                <a:cs typeface="+mn-cs"/>
              </a:rPr>
              <a:t>that may not be evident at the host level.</a:t>
            </a:r>
            <a:endParaRPr lang="en-US" dirty="0">
              <a:latin typeface="Times New Roman" pitchFamily="-110" charset="0"/>
            </a:endParaRPr>
          </a:p>
        </p:txBody>
      </p:sp>
    </p:spTree>
    <p:extLst>
      <p:ext uri="{BB962C8B-B14F-4D97-AF65-F5344CB8AC3E}">
        <p14:creationId xmlns:p14="http://schemas.microsoft.com/office/powerpoint/2010/main" val="247945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Data sources and sensors</a:t>
            </a:r>
          </a:p>
          <a:p>
            <a:pPr lvl="1"/>
            <a:r>
              <a:rPr lang="en-US" dirty="0"/>
              <a:t>Anomaly HIDS</a:t>
            </a:r>
          </a:p>
          <a:p>
            <a:pPr lvl="1"/>
            <a:r>
              <a:rPr lang="en-US" dirty="0"/>
              <a:t>Signature/heuristic HIDS</a:t>
            </a:r>
          </a:p>
          <a:p>
            <a:pPr lvl="1"/>
            <a:r>
              <a:rPr lang="en-US" dirty="0"/>
              <a:t>Distributed HIDS</a:t>
            </a:r>
          </a:p>
          <a:p>
            <a:pPr lvl="1"/>
            <a:r>
              <a:rPr lang="en-US" dirty="0"/>
              <a:t>Types of network sensors</a:t>
            </a:r>
          </a:p>
          <a:p>
            <a:pPr lvl="1"/>
            <a:r>
              <a:rPr lang="en-US" dirty="0"/>
              <a:t>NIDS sensor deployment</a:t>
            </a:r>
          </a:p>
          <a:p>
            <a:pPr lvl="1"/>
            <a:r>
              <a:rPr lang="en-US" dirty="0"/>
              <a:t>Intrusion detection techniques</a:t>
            </a:r>
          </a:p>
          <a:p>
            <a:pPr lvl="1"/>
            <a:r>
              <a:rPr lang="en-US" dirty="0"/>
              <a:t>Logging of alerts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26</a:t>
            </a:fld>
            <a:endParaRPr lang="en-AU" dirty="0"/>
          </a:p>
        </p:txBody>
      </p:sp>
    </p:spTree>
    <p:extLst>
      <p:ext uri="{BB962C8B-B14F-4D97-AF65-F5344CB8AC3E}">
        <p14:creationId xmlns:p14="http://schemas.microsoft.com/office/powerpoint/2010/main" val="25837387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 To facilitate the development of distributed IDSs that can function across a wide</a:t>
            </a:r>
          </a:p>
          <a:p>
            <a:r>
              <a:rPr lang="en-US" sz="1200" b="0" i="0" u="none" strike="noStrike" kern="1200" baseline="0" dirty="0">
                <a:solidFill>
                  <a:schemeClr val="tx1"/>
                </a:solidFill>
                <a:latin typeface="Arial" pitchFamily="-110" charset="0"/>
                <a:ea typeface="+mn-ea"/>
                <a:cs typeface="+mn-cs"/>
              </a:rPr>
              <a:t>range of platforms and environments, standards are needed to support interoperability.</a:t>
            </a:r>
          </a:p>
          <a:p>
            <a:r>
              <a:rPr lang="en-US" sz="1200" b="0" i="0" u="none" strike="noStrike" kern="1200" baseline="0" dirty="0">
                <a:solidFill>
                  <a:schemeClr val="tx1"/>
                </a:solidFill>
                <a:latin typeface="Arial" pitchFamily="-110" charset="0"/>
                <a:ea typeface="+mn-ea"/>
                <a:cs typeface="+mn-cs"/>
              </a:rPr>
              <a:t>Such standards are the focus of the IETF Intrusion Detection Working</a:t>
            </a:r>
          </a:p>
          <a:p>
            <a:r>
              <a:rPr lang="en-US" sz="1200" b="0" i="0" u="none" strike="noStrike" kern="1200" baseline="0" dirty="0">
                <a:solidFill>
                  <a:schemeClr val="tx1"/>
                </a:solidFill>
                <a:latin typeface="Arial" pitchFamily="-110" charset="0"/>
                <a:ea typeface="+mn-ea"/>
                <a:cs typeface="+mn-cs"/>
              </a:rPr>
              <a:t>Group. The purpose of the working group is to define data formats and exchange</a:t>
            </a:r>
          </a:p>
          <a:p>
            <a:r>
              <a:rPr lang="en-US" sz="1200" b="0" i="0" u="none" strike="noStrike" kern="1200" baseline="0" dirty="0">
                <a:solidFill>
                  <a:schemeClr val="tx1"/>
                </a:solidFill>
                <a:latin typeface="Arial" pitchFamily="-110" charset="0"/>
                <a:ea typeface="+mn-ea"/>
                <a:cs typeface="+mn-cs"/>
              </a:rPr>
              <a:t>procedures for sharing information of interest to intrusion detection and response</a:t>
            </a:r>
          </a:p>
          <a:p>
            <a:r>
              <a:rPr lang="en-US" sz="1200" b="0" i="0" u="none" strike="noStrike" kern="1200" baseline="0" dirty="0">
                <a:solidFill>
                  <a:schemeClr val="tx1"/>
                </a:solidFill>
                <a:latin typeface="Arial" pitchFamily="-110" charset="0"/>
                <a:ea typeface="+mn-ea"/>
                <a:cs typeface="+mn-cs"/>
              </a:rPr>
              <a:t>systems and to management systems that may need to interact with them. The</a:t>
            </a:r>
          </a:p>
          <a:p>
            <a:r>
              <a:rPr lang="en-US" sz="1200" b="0" i="0" u="none" strike="noStrike" kern="1200" baseline="0" dirty="0">
                <a:solidFill>
                  <a:schemeClr val="tx1"/>
                </a:solidFill>
                <a:latin typeface="Arial" pitchFamily="-110" charset="0"/>
                <a:ea typeface="+mn-ea"/>
                <a:cs typeface="+mn-cs"/>
              </a:rPr>
              <a:t>working group issued the following RFCs in 2007:</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Intrusion Detection Message Exchange Requirements (RFC 4766):  This</a:t>
            </a:r>
          </a:p>
          <a:p>
            <a:r>
              <a:rPr lang="en-US" sz="1200" b="0" i="0" u="none" strike="noStrike" kern="1200" baseline="0" dirty="0">
                <a:solidFill>
                  <a:schemeClr val="tx1"/>
                </a:solidFill>
                <a:latin typeface="Arial" pitchFamily="-110" charset="0"/>
                <a:ea typeface="+mn-ea"/>
                <a:cs typeface="+mn-cs"/>
              </a:rPr>
              <a:t>document defines requirements for the Intrusion Detection Message</a:t>
            </a:r>
          </a:p>
          <a:p>
            <a:r>
              <a:rPr lang="en-US" sz="1200" b="0" i="0" u="none" strike="noStrike" kern="1200" baseline="0" dirty="0">
                <a:solidFill>
                  <a:schemeClr val="tx1"/>
                </a:solidFill>
                <a:latin typeface="Arial" pitchFamily="-110" charset="0"/>
                <a:ea typeface="+mn-ea"/>
                <a:cs typeface="+mn-cs"/>
              </a:rPr>
              <a:t>Exchange Format (IDMEF). The document also specifies requirements for a</a:t>
            </a:r>
          </a:p>
          <a:p>
            <a:r>
              <a:rPr lang="en-US" sz="1200" b="0" i="0" u="none" strike="noStrike" kern="1200" baseline="0" dirty="0">
                <a:solidFill>
                  <a:schemeClr val="tx1"/>
                </a:solidFill>
                <a:latin typeface="Arial" pitchFamily="-110" charset="0"/>
                <a:ea typeface="+mn-ea"/>
                <a:cs typeface="+mn-cs"/>
              </a:rPr>
              <a:t>communication protocol for communicating IDMEF.</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The Intrusion Detection Message Exchange Format (RFC 4765):  This</a:t>
            </a:r>
          </a:p>
          <a:p>
            <a:r>
              <a:rPr lang="en-US" sz="1200" b="0" i="0" u="none" strike="noStrike" kern="1200" baseline="0" dirty="0">
                <a:solidFill>
                  <a:schemeClr val="tx1"/>
                </a:solidFill>
                <a:latin typeface="Arial" pitchFamily="-110" charset="0"/>
                <a:ea typeface="+mn-ea"/>
                <a:cs typeface="+mn-cs"/>
              </a:rPr>
              <a:t>document describes a data model to represent information exported by</a:t>
            </a:r>
          </a:p>
          <a:p>
            <a:r>
              <a:rPr lang="en-US" sz="1200" b="0" i="0" u="none" strike="noStrike" kern="1200" baseline="0" dirty="0">
                <a:solidFill>
                  <a:schemeClr val="tx1"/>
                </a:solidFill>
                <a:latin typeface="Arial" pitchFamily="-110" charset="0"/>
                <a:ea typeface="+mn-ea"/>
                <a:cs typeface="+mn-cs"/>
              </a:rPr>
              <a:t>intrusion detection systems and explains the rationale for using this model.</a:t>
            </a:r>
          </a:p>
          <a:p>
            <a:r>
              <a:rPr lang="en-US" sz="1200" b="0" i="0" u="none" strike="noStrike" kern="1200" baseline="0" dirty="0">
                <a:solidFill>
                  <a:schemeClr val="tx1"/>
                </a:solidFill>
                <a:latin typeface="Arial" pitchFamily="-110" charset="0"/>
                <a:ea typeface="+mn-ea"/>
                <a:cs typeface="+mn-cs"/>
              </a:rPr>
              <a:t>An implementation of the data model in the Extensible Markup Language</a:t>
            </a:r>
          </a:p>
          <a:p>
            <a:r>
              <a:rPr lang="en-US" sz="1200" b="0" i="0" u="none" strike="noStrike" kern="1200" baseline="0" dirty="0">
                <a:solidFill>
                  <a:schemeClr val="tx1"/>
                </a:solidFill>
                <a:latin typeface="Arial" pitchFamily="-110" charset="0"/>
                <a:ea typeface="+mn-ea"/>
                <a:cs typeface="+mn-cs"/>
              </a:rPr>
              <a:t>(XML) is presented, an XML Document Type Definition is developed, and</a:t>
            </a:r>
          </a:p>
          <a:p>
            <a:r>
              <a:rPr lang="en-US" sz="1200" b="0" i="0" u="none" strike="noStrike" kern="1200" baseline="0" dirty="0">
                <a:solidFill>
                  <a:schemeClr val="tx1"/>
                </a:solidFill>
                <a:latin typeface="Arial" pitchFamily="-110" charset="0"/>
                <a:ea typeface="+mn-ea"/>
                <a:cs typeface="+mn-cs"/>
              </a:rPr>
              <a:t>examples are provided.</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The Intrusion Detection Exchange Protocol (RFC 4767):  This document</a:t>
            </a:r>
          </a:p>
          <a:p>
            <a:r>
              <a:rPr lang="en-US" sz="1200" b="0" i="0" u="none" strike="noStrike" kern="1200" baseline="0" dirty="0">
                <a:solidFill>
                  <a:schemeClr val="tx1"/>
                </a:solidFill>
                <a:latin typeface="Arial" pitchFamily="-110" charset="0"/>
                <a:ea typeface="+mn-ea"/>
                <a:cs typeface="+mn-cs"/>
              </a:rPr>
              <a:t>describes the Intrusion Detection Exchange Protocol (IDXP), an</a:t>
            </a:r>
          </a:p>
          <a:p>
            <a:r>
              <a:rPr lang="en-US" sz="1200" b="0" i="0" u="none" strike="noStrike" kern="1200" baseline="0" dirty="0">
                <a:solidFill>
                  <a:schemeClr val="tx1"/>
                </a:solidFill>
                <a:latin typeface="Arial" pitchFamily="-110" charset="0"/>
                <a:ea typeface="+mn-ea"/>
                <a:cs typeface="+mn-cs"/>
              </a:rPr>
              <a:t>application-level protocol for exchanging data between intrusion detection</a:t>
            </a:r>
          </a:p>
          <a:p>
            <a:r>
              <a:rPr lang="en-US" sz="1200" b="0" i="0" u="none" strike="noStrike" kern="1200" baseline="0" dirty="0">
                <a:solidFill>
                  <a:schemeClr val="tx1"/>
                </a:solidFill>
                <a:latin typeface="Arial" pitchFamily="-110" charset="0"/>
                <a:ea typeface="+mn-ea"/>
                <a:cs typeface="+mn-cs"/>
              </a:rPr>
              <a:t>entities. IDXP supports mutual-authentication, integrity, and confidentiality</a:t>
            </a:r>
          </a:p>
          <a:p>
            <a:r>
              <a:rPr lang="en-US" sz="1200" b="0" i="0" u="none" strike="noStrike" kern="1200" baseline="0" dirty="0">
                <a:solidFill>
                  <a:schemeClr val="tx1"/>
                </a:solidFill>
                <a:latin typeface="Arial" pitchFamily="-110" charset="0"/>
                <a:ea typeface="+mn-ea"/>
                <a:cs typeface="+mn-cs"/>
              </a:rPr>
              <a:t>over a connection-oriented protocol.</a:t>
            </a:r>
            <a:endParaRPr lang="en-US" dirty="0"/>
          </a:p>
        </p:txBody>
      </p:sp>
      <p:sp>
        <p:nvSpPr>
          <p:cNvPr id="4" name="Slide Number Placeholder 3"/>
          <p:cNvSpPr>
            <a:spLocks noGrp="1"/>
          </p:cNvSpPr>
          <p:nvPr>
            <p:ph type="sldNum" sz="quarter" idx="10"/>
          </p:nvPr>
        </p:nvSpPr>
        <p:spPr/>
        <p:txBody>
          <a:bodyPr/>
          <a:lstStyle/>
          <a:p>
            <a:fld id="{56E3D061-1765-D946-9FA1-698C704C641F}" type="slidenum">
              <a:rPr lang="en-AU" smtClean="0"/>
              <a:pPr/>
              <a:t>27</a:t>
            </a:fld>
            <a:endParaRPr lang="en-AU" dirty="0"/>
          </a:p>
        </p:txBody>
      </p:sp>
    </p:spTree>
    <p:extLst>
      <p:ext uri="{BB962C8B-B14F-4D97-AF65-F5344CB8AC3E}">
        <p14:creationId xmlns:p14="http://schemas.microsoft.com/office/powerpoint/2010/main" val="2430189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D2B049-E3D8-8C42-A58E-9986AC378AFD}" type="slidenum">
              <a:rPr lang="en-AU"/>
              <a:pPr/>
              <a:t>28</a:t>
            </a:fld>
            <a:endParaRPr lang="en-AU" dirty="0"/>
          </a:p>
        </p:txBody>
      </p:sp>
      <p:sp>
        <p:nvSpPr>
          <p:cNvPr id="254978" name="Rectangle 2"/>
          <p:cNvSpPr>
            <a:spLocks noGrp="1" noRot="1" noChangeAspect="1" noChangeArrowheads="1" noTextEdit="1"/>
          </p:cNvSpPr>
          <p:nvPr>
            <p:ph type="sldImg"/>
          </p:nvPr>
        </p:nvSpPr>
        <p:spPr>
          <a:ln/>
        </p:spPr>
      </p:sp>
      <p:sp>
        <p:nvSpPr>
          <p:cNvPr id="254979" name="Rectangle 3"/>
          <p:cNvSpPr>
            <a:spLocks noGrp="1" noChangeArrowheads="1"/>
          </p:cNvSpPr>
          <p:nvPr>
            <p:ph type="body" idx="1"/>
          </p:nvPr>
        </p:nvSpPr>
        <p:spPr/>
        <p:txBody>
          <a:bodyPr/>
          <a:lstStyle/>
          <a:p>
            <a:r>
              <a:rPr lang="en-US" sz="1200" b="0" kern="1200" baseline="0" dirty="0">
                <a:solidFill>
                  <a:schemeClr val="tx1"/>
                </a:solidFill>
                <a:latin typeface="Arial" pitchFamily="-110" charset="0"/>
                <a:ea typeface="+mn-ea"/>
                <a:cs typeface="+mn-cs"/>
              </a:rPr>
              <a:t>Figure 8.7 illustrates the key elements of the model on which the intrusion</a:t>
            </a:r>
          </a:p>
          <a:p>
            <a:r>
              <a:rPr lang="en-US" sz="1200" b="0" kern="1200" baseline="0" dirty="0">
                <a:solidFill>
                  <a:schemeClr val="tx1"/>
                </a:solidFill>
                <a:latin typeface="Arial" pitchFamily="-110" charset="0"/>
                <a:ea typeface="+mn-ea"/>
                <a:cs typeface="+mn-cs"/>
              </a:rPr>
              <a:t>detection message exchange approach is based. This model does not correspond</a:t>
            </a:r>
          </a:p>
          <a:p>
            <a:r>
              <a:rPr lang="en-US" sz="1200" b="0" kern="1200" baseline="0" dirty="0">
                <a:solidFill>
                  <a:schemeClr val="tx1"/>
                </a:solidFill>
                <a:latin typeface="Arial" pitchFamily="-110" charset="0"/>
                <a:ea typeface="+mn-ea"/>
                <a:cs typeface="+mn-cs"/>
              </a:rPr>
              <a:t>to any particular product or implementation, but its functional components are the</a:t>
            </a:r>
          </a:p>
          <a:p>
            <a:r>
              <a:rPr lang="en-US" sz="1200" b="0" kern="1200" baseline="0" dirty="0">
                <a:solidFill>
                  <a:schemeClr val="tx1"/>
                </a:solidFill>
                <a:latin typeface="Arial" pitchFamily="-110" charset="0"/>
                <a:ea typeface="+mn-ea"/>
                <a:cs typeface="+mn-cs"/>
              </a:rPr>
              <a:t>key elements of any IDS. The functional components are as follows:</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Data source: The raw data that an IDS uses to detect unauthorized or undesired</a:t>
            </a:r>
          </a:p>
          <a:p>
            <a:r>
              <a:rPr lang="en-US" sz="1200" b="0" kern="1200" baseline="0" dirty="0">
                <a:solidFill>
                  <a:schemeClr val="tx1"/>
                </a:solidFill>
                <a:latin typeface="Arial" pitchFamily="-110" charset="0"/>
                <a:ea typeface="+mn-ea"/>
                <a:cs typeface="+mn-cs"/>
              </a:rPr>
              <a:t>activity. Common data sources include network packets, operating system</a:t>
            </a:r>
          </a:p>
          <a:p>
            <a:r>
              <a:rPr lang="en-US" sz="1200" b="0" kern="1200" baseline="0" dirty="0">
                <a:solidFill>
                  <a:schemeClr val="tx1"/>
                </a:solidFill>
                <a:latin typeface="Arial" pitchFamily="-110" charset="0"/>
                <a:ea typeface="+mn-ea"/>
                <a:cs typeface="+mn-cs"/>
              </a:rPr>
              <a:t>audit logs, application audit logs, and system-generated checksum data.</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Sensor: Collects data from the data source. The sensor forwards events to the</a:t>
            </a:r>
          </a:p>
          <a:p>
            <a:r>
              <a:rPr lang="en-US" sz="1200" b="0" kern="1200" baseline="0" dirty="0">
                <a:solidFill>
                  <a:schemeClr val="tx1"/>
                </a:solidFill>
                <a:latin typeface="Arial" pitchFamily="-110" charset="0"/>
                <a:ea typeface="+mn-ea"/>
                <a:cs typeface="+mn-cs"/>
              </a:rPr>
              <a:t>analyzer.</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Analyzer: The ID component or process that analyzes the data collected by</a:t>
            </a:r>
          </a:p>
          <a:p>
            <a:r>
              <a:rPr lang="en-US" sz="1200" b="0" kern="1200" baseline="0" dirty="0">
                <a:solidFill>
                  <a:schemeClr val="tx1"/>
                </a:solidFill>
                <a:latin typeface="Arial" pitchFamily="-110" charset="0"/>
                <a:ea typeface="+mn-ea"/>
                <a:cs typeface="+mn-cs"/>
              </a:rPr>
              <a:t>the sensor for signs of unauthorized or undesired activity or for events that</a:t>
            </a:r>
          </a:p>
          <a:p>
            <a:r>
              <a:rPr lang="en-US" sz="1200" b="0" kern="1200" baseline="0" dirty="0">
                <a:solidFill>
                  <a:schemeClr val="tx1"/>
                </a:solidFill>
                <a:latin typeface="Arial" pitchFamily="-110" charset="0"/>
                <a:ea typeface="+mn-ea"/>
                <a:cs typeface="+mn-cs"/>
              </a:rPr>
              <a:t>might be of interest to the security administrator. In many existing IDSs, the</a:t>
            </a:r>
          </a:p>
          <a:p>
            <a:r>
              <a:rPr lang="en-US" sz="1200" b="0" kern="1200" baseline="0" dirty="0">
                <a:solidFill>
                  <a:schemeClr val="tx1"/>
                </a:solidFill>
                <a:latin typeface="Arial" pitchFamily="-110" charset="0"/>
                <a:ea typeface="+mn-ea"/>
                <a:cs typeface="+mn-cs"/>
              </a:rPr>
              <a:t>sensor and the analyzer are part of the same component.</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Administrator: The human with overall responsibility for setting the security</a:t>
            </a:r>
          </a:p>
          <a:p>
            <a:r>
              <a:rPr lang="en-US" sz="1200" b="0" kern="1200" baseline="0" dirty="0">
                <a:solidFill>
                  <a:schemeClr val="tx1"/>
                </a:solidFill>
                <a:latin typeface="Arial" pitchFamily="-110" charset="0"/>
                <a:ea typeface="+mn-ea"/>
                <a:cs typeface="+mn-cs"/>
              </a:rPr>
              <a:t>policy of the organization, and, thus, for decisions about deploying and</a:t>
            </a:r>
          </a:p>
          <a:p>
            <a:r>
              <a:rPr lang="en-US" sz="1200" b="0" kern="1200" baseline="0" dirty="0">
                <a:solidFill>
                  <a:schemeClr val="tx1"/>
                </a:solidFill>
                <a:latin typeface="Arial" pitchFamily="-110" charset="0"/>
                <a:ea typeface="+mn-ea"/>
                <a:cs typeface="+mn-cs"/>
              </a:rPr>
              <a:t>configuring the IDS. This may or may not be the same person as the operator</a:t>
            </a:r>
          </a:p>
          <a:p>
            <a:r>
              <a:rPr lang="en-US" sz="1200" b="0" kern="1200" baseline="0" dirty="0">
                <a:solidFill>
                  <a:schemeClr val="tx1"/>
                </a:solidFill>
                <a:latin typeface="Arial" pitchFamily="-110" charset="0"/>
                <a:ea typeface="+mn-ea"/>
                <a:cs typeface="+mn-cs"/>
              </a:rPr>
              <a:t>of the IDS. In some organizations, the administrator is associated with the</a:t>
            </a:r>
          </a:p>
          <a:p>
            <a:r>
              <a:rPr lang="en-US" sz="1200" b="0" kern="1200" baseline="0" dirty="0">
                <a:solidFill>
                  <a:schemeClr val="tx1"/>
                </a:solidFill>
                <a:latin typeface="Arial" pitchFamily="-110" charset="0"/>
                <a:ea typeface="+mn-ea"/>
                <a:cs typeface="+mn-cs"/>
              </a:rPr>
              <a:t>network or systems administration groups. In other organizations, it’s an</a:t>
            </a:r>
          </a:p>
          <a:p>
            <a:r>
              <a:rPr lang="en-US" sz="1200" b="0" kern="1200" baseline="0" dirty="0">
                <a:solidFill>
                  <a:schemeClr val="tx1"/>
                </a:solidFill>
                <a:latin typeface="Arial" pitchFamily="-110" charset="0"/>
                <a:ea typeface="+mn-ea"/>
                <a:cs typeface="+mn-cs"/>
              </a:rPr>
              <a:t>independent position.</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Manager: The ID component or process from which the operator manages</a:t>
            </a:r>
          </a:p>
          <a:p>
            <a:r>
              <a:rPr lang="en-US" sz="1200" b="0" kern="1200" baseline="0" dirty="0">
                <a:solidFill>
                  <a:schemeClr val="tx1"/>
                </a:solidFill>
                <a:latin typeface="Arial" pitchFamily="-110" charset="0"/>
                <a:ea typeface="+mn-ea"/>
                <a:cs typeface="+mn-cs"/>
              </a:rPr>
              <a:t>the various components of the ID system. Management functions typically</a:t>
            </a:r>
          </a:p>
          <a:p>
            <a:r>
              <a:rPr lang="en-US" sz="1200" b="0" kern="1200" baseline="0" dirty="0">
                <a:solidFill>
                  <a:schemeClr val="tx1"/>
                </a:solidFill>
                <a:latin typeface="Arial" pitchFamily="-110" charset="0"/>
                <a:ea typeface="+mn-ea"/>
                <a:cs typeface="+mn-cs"/>
              </a:rPr>
              <a:t>include sensor configuration, analyzer configuration, event notification management,</a:t>
            </a:r>
          </a:p>
          <a:p>
            <a:r>
              <a:rPr lang="en-US" sz="1200" b="0" kern="1200" baseline="0" dirty="0">
                <a:solidFill>
                  <a:schemeClr val="tx1"/>
                </a:solidFill>
                <a:latin typeface="Arial" pitchFamily="-110" charset="0"/>
                <a:ea typeface="+mn-ea"/>
                <a:cs typeface="+mn-cs"/>
              </a:rPr>
              <a:t>data consolidation, and reporting.</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Operator: The human that is the primary user of the IDS manager. The operator</a:t>
            </a:r>
          </a:p>
          <a:p>
            <a:r>
              <a:rPr lang="en-US" sz="1200" b="0" kern="1200" baseline="0" dirty="0">
                <a:solidFill>
                  <a:schemeClr val="tx1"/>
                </a:solidFill>
                <a:latin typeface="Arial" pitchFamily="-110" charset="0"/>
                <a:ea typeface="+mn-ea"/>
                <a:cs typeface="+mn-cs"/>
              </a:rPr>
              <a:t>often monitors the output of the IDS and initiates or recommends further</a:t>
            </a:r>
          </a:p>
          <a:p>
            <a:r>
              <a:rPr lang="en-US" sz="1200" b="0" kern="1200" baseline="0" dirty="0">
                <a:solidFill>
                  <a:schemeClr val="tx1"/>
                </a:solidFill>
                <a:latin typeface="Arial" pitchFamily="-110" charset="0"/>
                <a:ea typeface="+mn-ea"/>
                <a:cs typeface="+mn-cs"/>
              </a:rPr>
              <a:t>action.</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In this model, intrusion detection proceeds in the following manner. The sensor</a:t>
            </a:r>
          </a:p>
          <a:p>
            <a:r>
              <a:rPr lang="en-US" sz="1200" b="0" kern="1200" baseline="0" dirty="0">
                <a:solidFill>
                  <a:schemeClr val="tx1"/>
                </a:solidFill>
                <a:latin typeface="Arial" pitchFamily="-110" charset="0"/>
                <a:ea typeface="+mn-ea"/>
                <a:cs typeface="+mn-cs"/>
              </a:rPr>
              <a:t>monitors data sources looking for suspicious activity , such as network sessions</a:t>
            </a:r>
          </a:p>
          <a:p>
            <a:r>
              <a:rPr lang="en-US" sz="1200" b="0" kern="1200" baseline="0" dirty="0">
                <a:solidFill>
                  <a:schemeClr val="tx1"/>
                </a:solidFill>
                <a:latin typeface="Arial" pitchFamily="-110" charset="0"/>
                <a:ea typeface="+mn-ea"/>
                <a:cs typeface="+mn-cs"/>
              </a:rPr>
              <a:t>showing unexpected telnet activity, operating system log file entries showing a user</a:t>
            </a:r>
          </a:p>
          <a:p>
            <a:r>
              <a:rPr lang="en-US" sz="1200" b="0" kern="1200" baseline="0" dirty="0">
                <a:solidFill>
                  <a:schemeClr val="tx1"/>
                </a:solidFill>
                <a:latin typeface="Arial" pitchFamily="-110" charset="0"/>
                <a:ea typeface="+mn-ea"/>
                <a:cs typeface="+mn-cs"/>
              </a:rPr>
              <a:t>attempting to access files to which he or she is not authorized to have access, and</a:t>
            </a:r>
          </a:p>
          <a:p>
            <a:r>
              <a:rPr lang="en-US" sz="1200" b="0" kern="1200" baseline="0" dirty="0">
                <a:solidFill>
                  <a:schemeClr val="tx1"/>
                </a:solidFill>
                <a:latin typeface="Arial" pitchFamily="-110" charset="0"/>
                <a:ea typeface="+mn-ea"/>
                <a:cs typeface="+mn-cs"/>
              </a:rPr>
              <a:t>application log files showing persistent login failures. The sensor communicates suspicious</a:t>
            </a:r>
          </a:p>
          <a:p>
            <a:r>
              <a:rPr lang="en-US" sz="1200" b="0" kern="1200" baseline="0" dirty="0">
                <a:solidFill>
                  <a:schemeClr val="tx1"/>
                </a:solidFill>
                <a:latin typeface="Arial" pitchFamily="-110" charset="0"/>
                <a:ea typeface="+mn-ea"/>
                <a:cs typeface="+mn-cs"/>
              </a:rPr>
              <a:t>activity to the analyzer as an event , which characterizes an activity within a</a:t>
            </a:r>
          </a:p>
          <a:p>
            <a:r>
              <a:rPr lang="en-US" sz="1200" b="0" kern="1200" baseline="0" dirty="0">
                <a:solidFill>
                  <a:schemeClr val="tx1"/>
                </a:solidFill>
                <a:latin typeface="Arial" pitchFamily="-110" charset="0"/>
                <a:ea typeface="+mn-ea"/>
                <a:cs typeface="+mn-cs"/>
              </a:rPr>
              <a:t>given period of time. If the analyzer determines that the event is of interest, it sends</a:t>
            </a:r>
          </a:p>
          <a:p>
            <a:r>
              <a:rPr lang="en-US" sz="1200" b="0" kern="1200" baseline="0" dirty="0">
                <a:solidFill>
                  <a:schemeClr val="tx1"/>
                </a:solidFill>
                <a:latin typeface="Arial" pitchFamily="-110" charset="0"/>
                <a:ea typeface="+mn-ea"/>
                <a:cs typeface="+mn-cs"/>
              </a:rPr>
              <a:t>an alert to the manager component that contains information about the unusual</a:t>
            </a:r>
          </a:p>
          <a:p>
            <a:r>
              <a:rPr lang="en-US" sz="1200" b="0" kern="1200" baseline="0" dirty="0">
                <a:solidFill>
                  <a:schemeClr val="tx1"/>
                </a:solidFill>
                <a:latin typeface="Arial" pitchFamily="-110" charset="0"/>
                <a:ea typeface="+mn-ea"/>
                <a:cs typeface="+mn-cs"/>
              </a:rPr>
              <a:t>activity that was detected, as well as the specifics of the occurrence. The manager</a:t>
            </a:r>
          </a:p>
          <a:p>
            <a:r>
              <a:rPr lang="en-US" sz="1200" b="0" kern="1200" baseline="0" dirty="0">
                <a:solidFill>
                  <a:schemeClr val="tx1"/>
                </a:solidFill>
                <a:latin typeface="Arial" pitchFamily="-110" charset="0"/>
                <a:ea typeface="+mn-ea"/>
                <a:cs typeface="+mn-cs"/>
              </a:rPr>
              <a:t>component issues a notification to the human operator. A response can be initiated</a:t>
            </a:r>
          </a:p>
          <a:p>
            <a:r>
              <a:rPr lang="en-US" sz="1200" b="0" kern="1200" baseline="0" dirty="0">
                <a:solidFill>
                  <a:schemeClr val="tx1"/>
                </a:solidFill>
                <a:latin typeface="Arial" pitchFamily="-110" charset="0"/>
                <a:ea typeface="+mn-ea"/>
                <a:cs typeface="+mn-cs"/>
              </a:rPr>
              <a:t>automatically by the manager component or by the human operator. Examples of</a:t>
            </a:r>
          </a:p>
          <a:p>
            <a:r>
              <a:rPr lang="en-US" sz="1200" b="0" kern="1200" baseline="0" dirty="0">
                <a:solidFill>
                  <a:schemeClr val="tx1"/>
                </a:solidFill>
                <a:latin typeface="Arial" pitchFamily="-110" charset="0"/>
                <a:ea typeface="+mn-ea"/>
                <a:cs typeface="+mn-cs"/>
              </a:rPr>
              <a:t>responses include logging the activity; recording the raw data (from the data source)</a:t>
            </a:r>
          </a:p>
          <a:p>
            <a:r>
              <a:rPr lang="en-US" sz="1200" b="0" kern="1200" baseline="0" dirty="0">
                <a:solidFill>
                  <a:schemeClr val="tx1"/>
                </a:solidFill>
                <a:latin typeface="Arial" pitchFamily="-110" charset="0"/>
                <a:ea typeface="+mn-ea"/>
                <a:cs typeface="+mn-cs"/>
              </a:rPr>
              <a:t>that characterized the event; terminating a network, user, or application session; or</a:t>
            </a:r>
          </a:p>
          <a:p>
            <a:r>
              <a:rPr lang="en-US" sz="1200" b="0" kern="1200" baseline="0" dirty="0">
                <a:solidFill>
                  <a:schemeClr val="tx1"/>
                </a:solidFill>
                <a:latin typeface="Arial" pitchFamily="-110" charset="0"/>
                <a:ea typeface="+mn-ea"/>
                <a:cs typeface="+mn-cs"/>
              </a:rPr>
              <a:t>altering network or system access controls. The security policy is the predefined,</a:t>
            </a:r>
          </a:p>
          <a:p>
            <a:r>
              <a:rPr lang="en-US" sz="1200" b="0" kern="1200" baseline="0" dirty="0">
                <a:solidFill>
                  <a:schemeClr val="tx1"/>
                </a:solidFill>
                <a:latin typeface="Arial" pitchFamily="-110" charset="0"/>
                <a:ea typeface="+mn-ea"/>
                <a:cs typeface="+mn-cs"/>
              </a:rPr>
              <a:t>formally documented statement that defines what activities are allowed to take</a:t>
            </a:r>
          </a:p>
          <a:p>
            <a:r>
              <a:rPr lang="en-US" sz="1200" b="0" kern="1200" baseline="0" dirty="0">
                <a:solidFill>
                  <a:schemeClr val="tx1"/>
                </a:solidFill>
                <a:latin typeface="Arial" pitchFamily="-110" charset="0"/>
                <a:ea typeface="+mn-ea"/>
                <a:cs typeface="+mn-cs"/>
              </a:rPr>
              <a:t>place on an organization’s network or on particular hosts to support the organization’s</a:t>
            </a:r>
          </a:p>
          <a:p>
            <a:r>
              <a:rPr lang="en-US" sz="1200" b="0" kern="1200" baseline="0" dirty="0">
                <a:solidFill>
                  <a:schemeClr val="tx1"/>
                </a:solidFill>
                <a:latin typeface="Arial" pitchFamily="-110" charset="0"/>
                <a:ea typeface="+mn-ea"/>
                <a:cs typeface="+mn-cs"/>
              </a:rPr>
              <a:t>requirements. This includes, but is not limited to, which hosts are to be denied</a:t>
            </a:r>
          </a:p>
          <a:p>
            <a:r>
              <a:rPr lang="en-US" sz="1200" b="0" kern="1200" baseline="0" dirty="0">
                <a:solidFill>
                  <a:schemeClr val="tx1"/>
                </a:solidFill>
                <a:latin typeface="Arial" pitchFamily="-110" charset="0"/>
                <a:ea typeface="+mn-ea"/>
                <a:cs typeface="+mn-cs"/>
              </a:rPr>
              <a:t>external network access.</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The specification defines formats for event and alert messages, message types,</a:t>
            </a:r>
          </a:p>
          <a:p>
            <a:r>
              <a:rPr lang="en-US" sz="1200" b="0" kern="1200" baseline="0" dirty="0">
                <a:solidFill>
                  <a:schemeClr val="tx1"/>
                </a:solidFill>
                <a:latin typeface="Arial" pitchFamily="-110" charset="0"/>
                <a:ea typeface="+mn-ea"/>
                <a:cs typeface="+mn-cs"/>
              </a:rPr>
              <a:t>and exchange protocols for communication of intrusion detection information.</a:t>
            </a:r>
            <a:endParaRPr lang="en-US" b="0" dirty="0">
              <a:latin typeface="Times New Roman" pitchFamily="-110" charset="0"/>
            </a:endParaRPr>
          </a:p>
        </p:txBody>
      </p:sp>
    </p:spTree>
    <p:extLst>
      <p:ext uri="{BB962C8B-B14F-4D97-AF65-F5344CB8AC3E}">
        <p14:creationId xmlns:p14="http://schemas.microsoft.com/office/powerpoint/2010/main" val="16190936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Data sources and sensors</a:t>
            </a:r>
          </a:p>
          <a:p>
            <a:pPr lvl="1"/>
            <a:r>
              <a:rPr lang="en-US" dirty="0"/>
              <a:t>Anomaly HIDS</a:t>
            </a:r>
          </a:p>
          <a:p>
            <a:pPr lvl="1"/>
            <a:r>
              <a:rPr lang="en-US" dirty="0"/>
              <a:t>Signature/heuristic HIDS</a:t>
            </a:r>
          </a:p>
          <a:p>
            <a:pPr lvl="1"/>
            <a:r>
              <a:rPr lang="en-US" dirty="0"/>
              <a:t>Distributed HIDS</a:t>
            </a:r>
          </a:p>
          <a:p>
            <a:pPr lvl="1"/>
            <a:r>
              <a:rPr lang="en-US" dirty="0"/>
              <a:t>Types of network sensors</a:t>
            </a:r>
          </a:p>
          <a:p>
            <a:pPr lvl="1"/>
            <a:r>
              <a:rPr lang="en-US" dirty="0"/>
              <a:t>NIDS sensor deployment</a:t>
            </a:r>
          </a:p>
          <a:p>
            <a:pPr lvl="1"/>
            <a:r>
              <a:rPr lang="en-US" dirty="0"/>
              <a:t>Intrusion detection techniques</a:t>
            </a:r>
          </a:p>
          <a:p>
            <a:pPr lvl="1"/>
            <a:r>
              <a:rPr lang="en-US" dirty="0"/>
              <a:t>Logging of alerts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29</a:t>
            </a:fld>
            <a:endParaRPr lang="en-AU" dirty="0"/>
          </a:p>
        </p:txBody>
      </p:sp>
    </p:spTree>
    <p:extLst>
      <p:ext uri="{BB962C8B-B14F-4D97-AF65-F5344CB8AC3E}">
        <p14:creationId xmlns:p14="http://schemas.microsoft.com/office/powerpoint/2010/main" val="36067786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 A further component of intrusion detection technology is the honeypot. Honeypots</a:t>
            </a:r>
          </a:p>
          <a:p>
            <a:r>
              <a:rPr lang="en-US" sz="1200" b="0" i="0" u="none" strike="noStrike" kern="1200" baseline="0" dirty="0">
                <a:solidFill>
                  <a:schemeClr val="tx1"/>
                </a:solidFill>
                <a:latin typeface="Arial" pitchFamily="-110" charset="0"/>
                <a:ea typeface="+mn-ea"/>
                <a:cs typeface="+mn-cs"/>
              </a:rPr>
              <a:t>are decoy systems that are designed to lure a potential attacker away from critical</a:t>
            </a:r>
          </a:p>
          <a:p>
            <a:r>
              <a:rPr lang="en-US" sz="1200" b="0" i="0" u="none" strike="noStrike" kern="1200" baseline="0" dirty="0">
                <a:solidFill>
                  <a:schemeClr val="tx1"/>
                </a:solidFill>
                <a:latin typeface="Arial" pitchFamily="-110" charset="0"/>
                <a:ea typeface="+mn-ea"/>
                <a:cs typeface="+mn-cs"/>
              </a:rPr>
              <a:t>systems. Honeypots are designed to:</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Divert an attacker from accessing critical systems.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Collect information about the attacker’s activity.</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Encourage the attacker to stay on the system long enough for administrators</a:t>
            </a:r>
          </a:p>
          <a:p>
            <a:r>
              <a:rPr lang="en-US" sz="1200" b="0" i="0" u="none" strike="noStrike" kern="1200" baseline="0" dirty="0">
                <a:solidFill>
                  <a:schemeClr val="tx1"/>
                </a:solidFill>
                <a:latin typeface="Arial" pitchFamily="-110" charset="0"/>
                <a:ea typeface="+mn-ea"/>
                <a:cs typeface="+mn-cs"/>
              </a:rPr>
              <a:t>to respond.</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These systems are filled with fabricated information designed to appear valuable</a:t>
            </a:r>
          </a:p>
          <a:p>
            <a:r>
              <a:rPr lang="en-US" sz="1200" b="0" i="0" u="none" strike="noStrike" kern="1200" baseline="0" dirty="0">
                <a:solidFill>
                  <a:schemeClr val="tx1"/>
                </a:solidFill>
                <a:latin typeface="Arial" pitchFamily="-110" charset="0"/>
                <a:ea typeface="+mn-ea"/>
                <a:cs typeface="+mn-cs"/>
              </a:rPr>
              <a:t>but that a legitimate user of the system would not access. Thus, any access to</a:t>
            </a:r>
          </a:p>
          <a:p>
            <a:r>
              <a:rPr lang="en-US" sz="1200" b="0" i="0" u="none" strike="noStrike" kern="1200" baseline="0" dirty="0">
                <a:solidFill>
                  <a:schemeClr val="tx1"/>
                </a:solidFill>
                <a:latin typeface="Arial" pitchFamily="-110" charset="0"/>
                <a:ea typeface="+mn-ea"/>
                <a:cs typeface="+mn-cs"/>
              </a:rPr>
              <a:t>the honeypot is suspect. The system is instrumented with sensitive monitors and</a:t>
            </a:r>
          </a:p>
          <a:p>
            <a:r>
              <a:rPr lang="en-US" sz="1200" b="0" i="0" u="none" strike="noStrike" kern="1200" baseline="0" dirty="0">
                <a:solidFill>
                  <a:schemeClr val="tx1"/>
                </a:solidFill>
                <a:latin typeface="Arial" pitchFamily="-110" charset="0"/>
                <a:ea typeface="+mn-ea"/>
                <a:cs typeface="+mn-cs"/>
              </a:rPr>
              <a:t>event loggers that detect these accesses and collect information about the attacker’s</a:t>
            </a:r>
          </a:p>
          <a:p>
            <a:r>
              <a:rPr lang="en-US" sz="1200" b="0" i="0" u="none" strike="noStrike" kern="1200" baseline="0" dirty="0">
                <a:solidFill>
                  <a:schemeClr val="tx1"/>
                </a:solidFill>
                <a:latin typeface="Arial" pitchFamily="-110" charset="0"/>
                <a:ea typeface="+mn-ea"/>
                <a:cs typeface="+mn-cs"/>
              </a:rPr>
              <a:t>activities. Because any attack against the honeypot is made to seem successful,</a:t>
            </a:r>
          </a:p>
          <a:p>
            <a:r>
              <a:rPr lang="en-US" sz="1200" b="0" i="0" u="none" strike="noStrike" kern="1200" baseline="0" dirty="0">
                <a:solidFill>
                  <a:schemeClr val="tx1"/>
                </a:solidFill>
                <a:latin typeface="Arial" pitchFamily="-110" charset="0"/>
                <a:ea typeface="+mn-ea"/>
                <a:cs typeface="+mn-cs"/>
              </a:rPr>
              <a:t>administrators have time to mobilize and log and track the attacker without ever</a:t>
            </a:r>
          </a:p>
          <a:p>
            <a:r>
              <a:rPr lang="en-US" sz="1200" b="0" i="0" u="none" strike="noStrike" kern="1200" baseline="0" dirty="0">
                <a:solidFill>
                  <a:schemeClr val="tx1"/>
                </a:solidFill>
                <a:latin typeface="Arial" pitchFamily="-110" charset="0"/>
                <a:ea typeface="+mn-ea"/>
                <a:cs typeface="+mn-cs"/>
              </a:rPr>
              <a:t>exposing productive systems.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The honeypot is a resource that has no production value. There is no legitimate</a:t>
            </a:r>
          </a:p>
          <a:p>
            <a:r>
              <a:rPr lang="en-US" sz="1200" b="0" i="0" u="none" strike="noStrike" kern="1200" baseline="0" dirty="0">
                <a:solidFill>
                  <a:schemeClr val="tx1"/>
                </a:solidFill>
                <a:latin typeface="Arial" pitchFamily="-110" charset="0"/>
                <a:ea typeface="+mn-ea"/>
                <a:cs typeface="+mn-cs"/>
              </a:rPr>
              <a:t>reason for anyone outside the network to interact with a honeypot. Thus, any</a:t>
            </a:r>
          </a:p>
          <a:p>
            <a:r>
              <a:rPr lang="en-US" sz="1200" b="0" i="0" u="none" strike="noStrike" kern="1200" baseline="0" dirty="0">
                <a:solidFill>
                  <a:schemeClr val="tx1"/>
                </a:solidFill>
                <a:latin typeface="Arial" pitchFamily="-110" charset="0"/>
                <a:ea typeface="+mn-ea"/>
                <a:cs typeface="+mn-cs"/>
              </a:rPr>
              <a:t>attempt to communicate with the system is most likely a probe, scan, or attack. Conversely,</a:t>
            </a:r>
          </a:p>
          <a:p>
            <a:r>
              <a:rPr lang="en-US" sz="1200" b="0" i="0" u="none" strike="noStrike" kern="1200" baseline="0" dirty="0">
                <a:solidFill>
                  <a:schemeClr val="tx1"/>
                </a:solidFill>
                <a:latin typeface="Arial" pitchFamily="-110" charset="0"/>
                <a:ea typeface="+mn-ea"/>
                <a:cs typeface="+mn-cs"/>
              </a:rPr>
              <a:t>if a honeypot initiates outbound communication, the system has probably</a:t>
            </a:r>
          </a:p>
          <a:p>
            <a:r>
              <a:rPr lang="en-US" sz="1200" b="0" i="0" u="none" strike="noStrike" kern="1200" baseline="0" dirty="0">
                <a:solidFill>
                  <a:schemeClr val="tx1"/>
                </a:solidFill>
                <a:latin typeface="Arial" pitchFamily="-110" charset="0"/>
                <a:ea typeface="+mn-ea"/>
                <a:cs typeface="+mn-cs"/>
              </a:rPr>
              <a:t>been compromised.</a:t>
            </a:r>
          </a:p>
          <a:p>
            <a:endParaRPr lang="en-US" sz="1200" b="0" i="0" u="none" strike="noStrike" kern="1200" baseline="0" dirty="0">
              <a:solidFill>
                <a:schemeClr val="tx1"/>
              </a:solidFill>
              <a:latin typeface="Arial" pitchFamily="-110" charset="0"/>
              <a:ea typeface="+mn-ea"/>
              <a:cs typeface="+mn-cs"/>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30</a:t>
            </a:fld>
            <a:endParaRPr lang="en-AU" dirty="0"/>
          </a:p>
        </p:txBody>
      </p:sp>
    </p:spTree>
    <p:extLst>
      <p:ext uri="{BB962C8B-B14F-4D97-AF65-F5344CB8AC3E}">
        <p14:creationId xmlns:p14="http://schemas.microsoft.com/office/powerpoint/2010/main" val="39478398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Honeypots are typically classified as being either low or high interaction.</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Low interaction honeypot:  Consists of a software package that emulates particular</a:t>
            </a:r>
          </a:p>
          <a:p>
            <a:r>
              <a:rPr lang="en-US" sz="1200" b="0" i="0" u="none" strike="noStrike" kern="1200" baseline="0" dirty="0">
                <a:solidFill>
                  <a:schemeClr val="tx1"/>
                </a:solidFill>
                <a:latin typeface="Arial" pitchFamily="-110" charset="0"/>
                <a:ea typeface="+mn-ea"/>
                <a:cs typeface="+mn-cs"/>
              </a:rPr>
              <a:t>IT services or systems well enough to provide a realistic initial interaction,</a:t>
            </a:r>
          </a:p>
          <a:p>
            <a:r>
              <a:rPr lang="en-US" sz="1200" b="0" i="0" u="none" strike="noStrike" kern="1200" baseline="0" dirty="0">
                <a:solidFill>
                  <a:schemeClr val="tx1"/>
                </a:solidFill>
                <a:latin typeface="Arial" pitchFamily="-110" charset="0"/>
                <a:ea typeface="+mn-ea"/>
                <a:cs typeface="+mn-cs"/>
              </a:rPr>
              <a:t>but does not execute a full version of those services or systems.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High interaction honeypot:  Is a real system, with a full operating system, services</a:t>
            </a:r>
          </a:p>
          <a:p>
            <a:r>
              <a:rPr lang="en-US" sz="1200" b="0" i="0" u="none" strike="noStrike" kern="1200" baseline="0" dirty="0">
                <a:solidFill>
                  <a:schemeClr val="tx1"/>
                </a:solidFill>
                <a:latin typeface="Arial" pitchFamily="-110" charset="0"/>
                <a:ea typeface="+mn-ea"/>
                <a:cs typeface="+mn-cs"/>
              </a:rPr>
              <a:t>and applications, which are instrumented and deployed where they can be</a:t>
            </a:r>
          </a:p>
          <a:p>
            <a:r>
              <a:rPr lang="en-US" sz="1200" b="0" i="0" u="none" strike="noStrike" kern="1200" baseline="0" dirty="0">
                <a:solidFill>
                  <a:schemeClr val="tx1"/>
                </a:solidFill>
                <a:latin typeface="Arial" pitchFamily="-110" charset="0"/>
                <a:ea typeface="+mn-ea"/>
                <a:cs typeface="+mn-cs"/>
              </a:rPr>
              <a:t>accessed by attackers.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A high interaction honeypot is a more realistic target that may occupy an</a:t>
            </a:r>
          </a:p>
          <a:p>
            <a:r>
              <a:rPr lang="en-US" sz="1200" b="0" i="0" u="none" strike="noStrike" kern="1200" baseline="0" dirty="0">
                <a:solidFill>
                  <a:schemeClr val="tx1"/>
                </a:solidFill>
                <a:latin typeface="Arial" pitchFamily="-110" charset="0"/>
                <a:ea typeface="+mn-ea"/>
                <a:cs typeface="+mn-cs"/>
              </a:rPr>
              <a:t>attacker for an extended period. However, it requires significantly more resources,</a:t>
            </a:r>
          </a:p>
          <a:p>
            <a:r>
              <a:rPr lang="en-US" sz="1200" b="0" i="0" u="none" strike="noStrike" kern="1200" baseline="0" dirty="0">
                <a:solidFill>
                  <a:schemeClr val="tx1"/>
                </a:solidFill>
                <a:latin typeface="Arial" pitchFamily="-110" charset="0"/>
                <a:ea typeface="+mn-ea"/>
                <a:cs typeface="+mn-cs"/>
              </a:rPr>
              <a:t>and if compromised could be used to initiate attacks on other systems. This may</a:t>
            </a:r>
          </a:p>
          <a:p>
            <a:r>
              <a:rPr lang="en-US" sz="1200" b="0" i="0" u="none" strike="noStrike" kern="1200" baseline="0" dirty="0">
                <a:solidFill>
                  <a:schemeClr val="tx1"/>
                </a:solidFill>
                <a:latin typeface="Arial" pitchFamily="-110" charset="0"/>
                <a:ea typeface="+mn-ea"/>
                <a:cs typeface="+mn-cs"/>
              </a:rPr>
              <a:t>result in unwanted legal or reputational issues for the organization running it. A low</a:t>
            </a:r>
          </a:p>
          <a:p>
            <a:r>
              <a:rPr lang="en-US" sz="1200" b="0" i="0" u="none" strike="noStrike" kern="1200" baseline="0" dirty="0">
                <a:solidFill>
                  <a:schemeClr val="tx1"/>
                </a:solidFill>
                <a:latin typeface="Arial" pitchFamily="-110" charset="0"/>
                <a:ea typeface="+mn-ea"/>
                <a:cs typeface="+mn-cs"/>
              </a:rPr>
              <a:t>interaction honeypot provides a less realistic target, able to identify intruders using</a:t>
            </a:r>
          </a:p>
          <a:p>
            <a:r>
              <a:rPr lang="en-US" sz="1200" b="0" i="0" u="none" strike="noStrike" kern="1200" baseline="0" dirty="0">
                <a:solidFill>
                  <a:schemeClr val="tx1"/>
                </a:solidFill>
                <a:latin typeface="Arial" pitchFamily="-110" charset="0"/>
                <a:ea typeface="+mn-ea"/>
                <a:cs typeface="+mn-cs"/>
              </a:rPr>
              <a:t>the earlier stages of the attack methodology we discussed earlier in this chapter.</a:t>
            </a:r>
          </a:p>
          <a:p>
            <a:r>
              <a:rPr lang="en-US" sz="1200" b="0" i="0" u="none" strike="noStrike" kern="1200" baseline="0" dirty="0">
                <a:solidFill>
                  <a:schemeClr val="tx1"/>
                </a:solidFill>
                <a:latin typeface="Arial" pitchFamily="-110" charset="0"/>
                <a:ea typeface="+mn-ea"/>
                <a:cs typeface="+mn-cs"/>
              </a:rPr>
              <a:t>This is often sufficient for use as a component of a distributed IDS to warn of imminent</a:t>
            </a:r>
          </a:p>
          <a:p>
            <a:r>
              <a:rPr lang="en-US" sz="1200" b="0" i="0" u="none" strike="noStrike" kern="1200" baseline="0" dirty="0">
                <a:solidFill>
                  <a:schemeClr val="tx1"/>
                </a:solidFill>
                <a:latin typeface="Arial" pitchFamily="-110" charset="0"/>
                <a:ea typeface="+mn-ea"/>
                <a:cs typeface="+mn-cs"/>
              </a:rPr>
              <a:t>attack. “The Honeynet Project” provides a range of resources and packages</a:t>
            </a:r>
          </a:p>
          <a:p>
            <a:r>
              <a:rPr lang="en-US" sz="1200" b="0" i="0" u="none" strike="noStrike" kern="1200" baseline="0" dirty="0">
                <a:solidFill>
                  <a:schemeClr val="tx1"/>
                </a:solidFill>
                <a:latin typeface="Arial" pitchFamily="-110" charset="0"/>
                <a:ea typeface="+mn-ea"/>
                <a:cs typeface="+mn-cs"/>
              </a:rPr>
              <a:t>for such systems.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Initial efforts involved a single honeypot computer with IP addresses designed</a:t>
            </a:r>
          </a:p>
          <a:p>
            <a:r>
              <a:rPr lang="en-US" sz="1200" b="0" i="0" u="none" strike="noStrike" kern="1200" baseline="0" dirty="0">
                <a:solidFill>
                  <a:schemeClr val="tx1"/>
                </a:solidFill>
                <a:latin typeface="Arial" pitchFamily="-110" charset="0"/>
                <a:ea typeface="+mn-ea"/>
                <a:cs typeface="+mn-cs"/>
              </a:rPr>
              <a:t>to attract hackers. More recent research has focused on building entire honeypot</a:t>
            </a:r>
          </a:p>
          <a:p>
            <a:r>
              <a:rPr lang="en-US" sz="1200" b="0" i="0" u="none" strike="noStrike" kern="1200" baseline="0" dirty="0">
                <a:solidFill>
                  <a:schemeClr val="tx1"/>
                </a:solidFill>
                <a:latin typeface="Arial" pitchFamily="-110" charset="0"/>
                <a:ea typeface="+mn-ea"/>
                <a:cs typeface="+mn-cs"/>
              </a:rPr>
              <a:t>networks that emulate an enterprise, possibly with actual or simulated traffic and</a:t>
            </a:r>
          </a:p>
          <a:p>
            <a:r>
              <a:rPr lang="en-US" sz="1200" b="0" i="0" u="none" strike="noStrike" kern="1200" baseline="0" dirty="0">
                <a:solidFill>
                  <a:schemeClr val="tx1"/>
                </a:solidFill>
                <a:latin typeface="Arial" pitchFamily="-110" charset="0"/>
                <a:ea typeface="+mn-ea"/>
                <a:cs typeface="+mn-cs"/>
              </a:rPr>
              <a:t>data. Once hackers are within the network, administrators can observe their behavior</a:t>
            </a:r>
          </a:p>
          <a:p>
            <a:r>
              <a:rPr lang="en-US" sz="1200" b="0" i="0" u="none" strike="noStrike" kern="1200" baseline="0" dirty="0">
                <a:solidFill>
                  <a:schemeClr val="tx1"/>
                </a:solidFill>
                <a:latin typeface="Arial" pitchFamily="-110" charset="0"/>
                <a:ea typeface="+mn-ea"/>
                <a:cs typeface="+mn-cs"/>
              </a:rPr>
              <a:t>in detail and figure out defenses.</a:t>
            </a:r>
          </a:p>
          <a:p>
            <a:endParaRPr lang="en-US" sz="1200" b="0" i="0" u="none" strike="noStrike" kern="1200" baseline="0" dirty="0">
              <a:solidFill>
                <a:schemeClr val="tx1"/>
              </a:solidFill>
              <a:latin typeface="Arial" pitchFamily="-110" charset="0"/>
              <a:ea typeface="+mn-ea"/>
              <a:cs typeface="+mn-cs"/>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31</a:t>
            </a:fld>
            <a:endParaRPr lang="en-AU" dirty="0"/>
          </a:p>
        </p:txBody>
      </p:sp>
    </p:spTree>
    <p:extLst>
      <p:ext uri="{BB962C8B-B14F-4D97-AF65-F5344CB8AC3E}">
        <p14:creationId xmlns:p14="http://schemas.microsoft.com/office/powerpoint/2010/main" val="25700238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3B17A2-FD84-3340-A175-27E644E6C7A0}" type="slidenum">
              <a:rPr lang="en-AU"/>
              <a:pPr/>
              <a:t>32</a:t>
            </a:fld>
            <a:endParaRPr lang="en-AU" dirty="0"/>
          </a:p>
        </p:txBody>
      </p:sp>
      <p:sp>
        <p:nvSpPr>
          <p:cNvPr id="259074" name="Rectangle 2"/>
          <p:cNvSpPr>
            <a:spLocks noGrp="1" noRot="1" noChangeAspect="1" noChangeArrowheads="1" noTextEdit="1"/>
          </p:cNvSpPr>
          <p:nvPr>
            <p:ph type="sldImg"/>
          </p:nvPr>
        </p:nvSpPr>
        <p:spPr>
          <a:ln/>
        </p:spPr>
      </p:sp>
      <p:sp>
        <p:nvSpPr>
          <p:cNvPr id="259075" name="Rectangle 3"/>
          <p:cNvSpPr>
            <a:spLocks noGrp="1" noChangeArrowheads="1"/>
          </p:cNvSpPr>
          <p:nvPr>
            <p:ph type="body" idx="1"/>
          </p:nvPr>
        </p:nvSpPr>
        <p:spPr/>
        <p:txBody>
          <a:bodyPr/>
          <a:lstStyle/>
          <a:p>
            <a:r>
              <a:rPr lang="en-US" sz="1200" b="0" kern="1200" baseline="0" dirty="0">
                <a:solidFill>
                  <a:schemeClr val="tx1"/>
                </a:solidFill>
                <a:latin typeface="Arial" pitchFamily="-110" charset="0"/>
                <a:ea typeface="+mn-ea"/>
                <a:cs typeface="+mn-cs"/>
              </a:rPr>
              <a:t>Honeypots can be deployed in a variety of locations. Figure 8.8 illustrates</a:t>
            </a:r>
          </a:p>
          <a:p>
            <a:r>
              <a:rPr lang="en-US" sz="1200" b="0" kern="1200" baseline="0" dirty="0">
                <a:solidFill>
                  <a:schemeClr val="tx1"/>
                </a:solidFill>
                <a:latin typeface="Arial" pitchFamily="-110" charset="0"/>
                <a:ea typeface="+mn-ea"/>
                <a:cs typeface="+mn-cs"/>
              </a:rPr>
              <a:t>some possibilities. The location depends on a number of factors, such as the type</a:t>
            </a:r>
          </a:p>
          <a:p>
            <a:r>
              <a:rPr lang="en-US" sz="1200" b="0" kern="1200" baseline="0" dirty="0">
                <a:solidFill>
                  <a:schemeClr val="tx1"/>
                </a:solidFill>
                <a:latin typeface="Arial" pitchFamily="-110" charset="0"/>
                <a:ea typeface="+mn-ea"/>
                <a:cs typeface="+mn-cs"/>
              </a:rPr>
              <a:t>of information the organization is interested in gathering and the level of risk that</a:t>
            </a:r>
          </a:p>
          <a:p>
            <a:r>
              <a:rPr lang="en-US" sz="1200" b="0" kern="1200" baseline="0" dirty="0">
                <a:solidFill>
                  <a:schemeClr val="tx1"/>
                </a:solidFill>
                <a:latin typeface="Arial" pitchFamily="-110" charset="0"/>
                <a:ea typeface="+mn-ea"/>
                <a:cs typeface="+mn-cs"/>
              </a:rPr>
              <a:t>organizations can tolerate to obtain the maximum amount of data.</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A honeypot outside the external firewall ( location 1 ) is useful for tracking</a:t>
            </a:r>
          </a:p>
          <a:p>
            <a:r>
              <a:rPr lang="en-US" sz="1200" b="0" kern="1200" baseline="0" dirty="0">
                <a:solidFill>
                  <a:schemeClr val="tx1"/>
                </a:solidFill>
                <a:latin typeface="Arial" pitchFamily="-110" charset="0"/>
                <a:ea typeface="+mn-ea"/>
                <a:cs typeface="+mn-cs"/>
              </a:rPr>
              <a:t>attempts to connect to unused IP addresses within the scope of the network. A honeypot</a:t>
            </a:r>
          </a:p>
          <a:p>
            <a:r>
              <a:rPr lang="en-US" sz="1200" b="0" kern="1200" baseline="0" dirty="0">
                <a:solidFill>
                  <a:schemeClr val="tx1"/>
                </a:solidFill>
                <a:latin typeface="Arial" pitchFamily="-110" charset="0"/>
                <a:ea typeface="+mn-ea"/>
                <a:cs typeface="+mn-cs"/>
              </a:rPr>
              <a:t>at this location does not increase the risk for the internal network. The danger</a:t>
            </a:r>
          </a:p>
          <a:p>
            <a:r>
              <a:rPr lang="en-US" sz="1200" b="0" kern="1200" baseline="0" dirty="0">
                <a:solidFill>
                  <a:schemeClr val="tx1"/>
                </a:solidFill>
                <a:latin typeface="Arial" pitchFamily="-110" charset="0"/>
                <a:ea typeface="+mn-ea"/>
                <a:cs typeface="+mn-cs"/>
              </a:rPr>
              <a:t>of having a compromised system behind the firewall is avoided. Further, because</a:t>
            </a:r>
          </a:p>
          <a:p>
            <a:r>
              <a:rPr lang="en-US" sz="1200" b="0" kern="1200" baseline="0" dirty="0">
                <a:solidFill>
                  <a:schemeClr val="tx1"/>
                </a:solidFill>
                <a:latin typeface="Arial" pitchFamily="-110" charset="0"/>
                <a:ea typeface="+mn-ea"/>
                <a:cs typeface="+mn-cs"/>
              </a:rPr>
              <a:t>the honeypot attracts many potential attacks, it reduces the alerts issued by the firewall</a:t>
            </a:r>
          </a:p>
          <a:p>
            <a:r>
              <a:rPr lang="en-US" sz="1200" b="0" kern="1200" baseline="0" dirty="0">
                <a:solidFill>
                  <a:schemeClr val="tx1"/>
                </a:solidFill>
                <a:latin typeface="Arial" pitchFamily="-110" charset="0"/>
                <a:ea typeface="+mn-ea"/>
                <a:cs typeface="+mn-cs"/>
              </a:rPr>
              <a:t>and by internal IDS sensors, easing the management burden. The disadvantage</a:t>
            </a:r>
          </a:p>
          <a:p>
            <a:r>
              <a:rPr lang="en-US" sz="1200" b="0" kern="1200" baseline="0" dirty="0">
                <a:solidFill>
                  <a:schemeClr val="tx1"/>
                </a:solidFill>
                <a:latin typeface="Arial" pitchFamily="-110" charset="0"/>
                <a:ea typeface="+mn-ea"/>
                <a:cs typeface="+mn-cs"/>
              </a:rPr>
              <a:t>of an external honeypot is that it has little or no ability to trap internal attackers,</a:t>
            </a:r>
          </a:p>
          <a:p>
            <a:r>
              <a:rPr lang="en-US" sz="1200" b="0" kern="1200" baseline="0" dirty="0">
                <a:solidFill>
                  <a:schemeClr val="tx1"/>
                </a:solidFill>
                <a:latin typeface="Arial" pitchFamily="-110" charset="0"/>
                <a:ea typeface="+mn-ea"/>
                <a:cs typeface="+mn-cs"/>
              </a:rPr>
              <a:t>especially if the external firewall filters traffic in both directions.</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The network of externally available services, such as Web and mail, often</a:t>
            </a:r>
          </a:p>
          <a:p>
            <a:r>
              <a:rPr lang="en-US" sz="1200" b="0" kern="1200" baseline="0" dirty="0">
                <a:solidFill>
                  <a:schemeClr val="tx1"/>
                </a:solidFill>
                <a:latin typeface="Arial" pitchFamily="-110" charset="0"/>
                <a:ea typeface="+mn-ea"/>
                <a:cs typeface="+mn-cs"/>
              </a:rPr>
              <a:t>called the DMZ (demilitarized zone), is another candidate for locating a honeypot</a:t>
            </a:r>
          </a:p>
          <a:p>
            <a:r>
              <a:rPr lang="en-US" sz="1200" b="0" kern="1200" baseline="0" dirty="0">
                <a:solidFill>
                  <a:schemeClr val="tx1"/>
                </a:solidFill>
                <a:latin typeface="Arial" pitchFamily="-110" charset="0"/>
                <a:ea typeface="+mn-ea"/>
                <a:cs typeface="+mn-cs"/>
              </a:rPr>
              <a:t>( location 2 ). The security administrator must assure that the other systems in the</a:t>
            </a:r>
          </a:p>
          <a:p>
            <a:r>
              <a:rPr lang="en-US" sz="1200" b="0" kern="1200" baseline="0" dirty="0">
                <a:solidFill>
                  <a:schemeClr val="tx1"/>
                </a:solidFill>
                <a:latin typeface="Arial" pitchFamily="-110" charset="0"/>
                <a:ea typeface="+mn-ea"/>
                <a:cs typeface="+mn-cs"/>
              </a:rPr>
              <a:t>DMZ are secure against any activity generated by the honeypot. A disadvantage of</a:t>
            </a:r>
          </a:p>
          <a:p>
            <a:r>
              <a:rPr lang="en-US" sz="1200" b="0" kern="1200" baseline="0" dirty="0">
                <a:solidFill>
                  <a:schemeClr val="tx1"/>
                </a:solidFill>
                <a:latin typeface="Arial" pitchFamily="-110" charset="0"/>
                <a:ea typeface="+mn-ea"/>
                <a:cs typeface="+mn-cs"/>
              </a:rPr>
              <a:t>this location is that a typical DMZ is not fully accessible, and the firewall typically</a:t>
            </a:r>
          </a:p>
          <a:p>
            <a:r>
              <a:rPr lang="en-US" sz="1200" b="0" kern="1200" baseline="0" dirty="0">
                <a:solidFill>
                  <a:schemeClr val="tx1"/>
                </a:solidFill>
                <a:latin typeface="Arial" pitchFamily="-110" charset="0"/>
                <a:ea typeface="+mn-ea"/>
                <a:cs typeface="+mn-cs"/>
              </a:rPr>
              <a:t>blocks traffic to the DMZ the attempts to access unneeded services. Thus, the firewall</a:t>
            </a:r>
          </a:p>
          <a:p>
            <a:r>
              <a:rPr lang="en-US" sz="1200" b="0" kern="1200" baseline="0" dirty="0">
                <a:solidFill>
                  <a:schemeClr val="tx1"/>
                </a:solidFill>
                <a:latin typeface="Arial" pitchFamily="-110" charset="0"/>
                <a:ea typeface="+mn-ea"/>
                <a:cs typeface="+mn-cs"/>
              </a:rPr>
              <a:t>either has to open up the traffic beyond what is permissible, which is risky, or</a:t>
            </a:r>
          </a:p>
          <a:p>
            <a:r>
              <a:rPr lang="en-US" sz="1200" b="0" kern="1200" baseline="0" dirty="0">
                <a:solidFill>
                  <a:schemeClr val="tx1"/>
                </a:solidFill>
                <a:latin typeface="Arial" pitchFamily="-110" charset="0"/>
                <a:ea typeface="+mn-ea"/>
                <a:cs typeface="+mn-cs"/>
              </a:rPr>
              <a:t>limit the effectiveness of the honeypot.</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A fully internal honeypot ( location 3 ) has several advantages. Its most important</a:t>
            </a:r>
          </a:p>
          <a:p>
            <a:r>
              <a:rPr lang="en-US" sz="1200" b="0" kern="1200" baseline="0" dirty="0">
                <a:solidFill>
                  <a:schemeClr val="tx1"/>
                </a:solidFill>
                <a:latin typeface="Arial" pitchFamily="-110" charset="0"/>
                <a:ea typeface="+mn-ea"/>
                <a:cs typeface="+mn-cs"/>
              </a:rPr>
              <a:t>advantage is that it can catch internal attacks. A honeypot at this location can</a:t>
            </a:r>
          </a:p>
          <a:p>
            <a:r>
              <a:rPr lang="en-US" sz="1200" b="0" kern="1200" baseline="0" dirty="0">
                <a:solidFill>
                  <a:schemeClr val="tx1"/>
                </a:solidFill>
                <a:latin typeface="Arial" pitchFamily="-110" charset="0"/>
                <a:ea typeface="+mn-ea"/>
                <a:cs typeface="+mn-cs"/>
              </a:rPr>
              <a:t>also detect a misconfigured firewall that forwards impermissible traffic from the</a:t>
            </a:r>
          </a:p>
          <a:p>
            <a:r>
              <a:rPr lang="en-US" sz="1200" b="0" kern="1200" baseline="0" dirty="0">
                <a:solidFill>
                  <a:schemeClr val="tx1"/>
                </a:solidFill>
                <a:latin typeface="Arial" pitchFamily="-110" charset="0"/>
                <a:ea typeface="+mn-ea"/>
                <a:cs typeface="+mn-cs"/>
              </a:rPr>
              <a:t>Internet to the internal network. There are several disadvantages. The most serious</a:t>
            </a:r>
          </a:p>
          <a:p>
            <a:r>
              <a:rPr lang="en-US" sz="1200" b="0" kern="1200" baseline="0" dirty="0">
                <a:solidFill>
                  <a:schemeClr val="tx1"/>
                </a:solidFill>
                <a:latin typeface="Arial" pitchFamily="-110" charset="0"/>
                <a:ea typeface="+mn-ea"/>
                <a:cs typeface="+mn-cs"/>
              </a:rPr>
              <a:t>of these is if the honeypot is compromised so that it can attack other internal</a:t>
            </a:r>
          </a:p>
          <a:p>
            <a:r>
              <a:rPr lang="en-US" sz="1200" b="0" kern="1200" baseline="0" dirty="0">
                <a:solidFill>
                  <a:schemeClr val="tx1"/>
                </a:solidFill>
                <a:latin typeface="Arial" pitchFamily="-110" charset="0"/>
                <a:ea typeface="+mn-ea"/>
                <a:cs typeface="+mn-cs"/>
              </a:rPr>
              <a:t>systems. Any further traffic from the Internet to the attacker is not blocked by the</a:t>
            </a:r>
          </a:p>
          <a:p>
            <a:r>
              <a:rPr lang="en-US" sz="1200" b="0" kern="1200" baseline="0" dirty="0">
                <a:solidFill>
                  <a:schemeClr val="tx1"/>
                </a:solidFill>
                <a:latin typeface="Arial" pitchFamily="-110" charset="0"/>
                <a:ea typeface="+mn-ea"/>
                <a:cs typeface="+mn-cs"/>
              </a:rPr>
              <a:t>firewall because it is regarded as traffic to the honeypot only. Another difficulty for</a:t>
            </a:r>
          </a:p>
          <a:p>
            <a:r>
              <a:rPr lang="en-US" sz="1200" b="0" kern="1200" baseline="0" dirty="0">
                <a:solidFill>
                  <a:schemeClr val="tx1"/>
                </a:solidFill>
                <a:latin typeface="Arial" pitchFamily="-110" charset="0"/>
                <a:ea typeface="+mn-ea"/>
                <a:cs typeface="+mn-cs"/>
              </a:rPr>
              <a:t>this honeypot location is that, as with location 2, the firewall must adjust its filtering</a:t>
            </a:r>
          </a:p>
          <a:p>
            <a:r>
              <a:rPr lang="en-US" sz="1200" b="0" kern="1200" baseline="0" dirty="0">
                <a:solidFill>
                  <a:schemeClr val="tx1"/>
                </a:solidFill>
                <a:latin typeface="Arial" pitchFamily="-110" charset="0"/>
                <a:ea typeface="+mn-ea"/>
                <a:cs typeface="+mn-cs"/>
              </a:rPr>
              <a:t>to allow traffic to the honeypot, thus complicating firewall configuration and potentially</a:t>
            </a:r>
          </a:p>
          <a:p>
            <a:r>
              <a:rPr lang="en-US" sz="1200" b="0" kern="1200" baseline="0" dirty="0">
                <a:solidFill>
                  <a:schemeClr val="tx1"/>
                </a:solidFill>
                <a:latin typeface="Arial" pitchFamily="-110" charset="0"/>
                <a:ea typeface="+mn-ea"/>
                <a:cs typeface="+mn-cs"/>
              </a:rPr>
              <a:t>compromising the internal network.</a:t>
            </a:r>
            <a:endParaRPr lang="en-US" b="0" dirty="0">
              <a:latin typeface="Times New Roman" pitchFamily="-110" charset="0"/>
            </a:endParaRPr>
          </a:p>
        </p:txBody>
      </p:sp>
    </p:spTree>
    <p:extLst>
      <p:ext uri="{BB962C8B-B14F-4D97-AF65-F5344CB8AC3E}">
        <p14:creationId xmlns:p14="http://schemas.microsoft.com/office/powerpoint/2010/main" val="2444138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10" charset="0"/>
                <a:ea typeface="+mn-ea"/>
                <a:cs typeface="+mn-cs"/>
              </a:rPr>
              <a:t> </a:t>
            </a:r>
            <a:r>
              <a:rPr lang="en-US" sz="1200" b="1" kern="1200" dirty="0">
                <a:solidFill>
                  <a:schemeClr val="tx1"/>
                </a:solidFill>
                <a:effectLst/>
                <a:latin typeface="Arial" pitchFamily="-110" charset="0"/>
                <a:ea typeface="+mn-ea"/>
                <a:cs typeface="+mn-cs"/>
              </a:rPr>
              <a:t>security intrusion: </a:t>
            </a:r>
            <a:r>
              <a:rPr lang="en-US" sz="1200" kern="1200" dirty="0">
                <a:solidFill>
                  <a:schemeClr val="tx1"/>
                </a:solidFill>
                <a:effectLst/>
                <a:latin typeface="Arial" pitchFamily="-110" charset="0"/>
                <a:ea typeface="+mn-ea"/>
                <a:cs typeface="+mn-cs"/>
              </a:rPr>
              <a:t>Unauthorized act of bypassing the security mechanisms of a</a:t>
            </a:r>
          </a:p>
          <a:p>
            <a:r>
              <a:rPr lang="en-US" sz="1200" kern="1200" dirty="0">
                <a:solidFill>
                  <a:schemeClr val="tx1"/>
                </a:solidFill>
                <a:effectLst/>
                <a:latin typeface="Arial" pitchFamily="-110" charset="0"/>
                <a:ea typeface="+mn-ea"/>
                <a:cs typeface="+mn-cs"/>
              </a:rPr>
              <a:t>system.</a:t>
            </a:r>
          </a:p>
          <a:p>
            <a:endParaRPr lang="en-US" sz="1200" kern="1200" dirty="0">
              <a:solidFill>
                <a:schemeClr val="tx1"/>
              </a:solidFill>
              <a:effectLst/>
              <a:latin typeface="Arial" pitchFamily="-110" charset="0"/>
              <a:ea typeface="+mn-ea"/>
              <a:cs typeface="+mn-cs"/>
            </a:endParaRPr>
          </a:p>
          <a:p>
            <a:r>
              <a:rPr lang="en-US" sz="1200" kern="1200" dirty="0">
                <a:solidFill>
                  <a:schemeClr val="tx1"/>
                </a:solidFill>
                <a:effectLst/>
                <a:latin typeface="Arial" pitchFamily="-110" charset="0"/>
                <a:ea typeface="+mn-ea"/>
                <a:cs typeface="+mn-cs"/>
              </a:rPr>
              <a:t> </a:t>
            </a:r>
            <a:r>
              <a:rPr lang="en-US" sz="1200" b="1" kern="1200" dirty="0">
                <a:solidFill>
                  <a:schemeClr val="tx1"/>
                </a:solidFill>
                <a:effectLst/>
                <a:latin typeface="Arial" pitchFamily="-110" charset="0"/>
                <a:ea typeface="+mn-ea"/>
                <a:cs typeface="+mn-cs"/>
              </a:rPr>
              <a:t>intrusion detection: </a:t>
            </a:r>
            <a:r>
              <a:rPr lang="en-US" sz="1200" kern="1200" dirty="0">
                <a:solidFill>
                  <a:schemeClr val="tx1"/>
                </a:solidFill>
                <a:effectLst/>
                <a:latin typeface="Arial" pitchFamily="-110" charset="0"/>
                <a:ea typeface="+mn-ea"/>
                <a:cs typeface="+mn-cs"/>
              </a:rPr>
              <a:t>A hardware or software function that gathers and analyzes</a:t>
            </a:r>
          </a:p>
          <a:p>
            <a:r>
              <a:rPr lang="en-US" sz="1200" kern="1200" dirty="0">
                <a:solidFill>
                  <a:schemeClr val="tx1"/>
                </a:solidFill>
                <a:effectLst/>
                <a:latin typeface="Arial" pitchFamily="-110" charset="0"/>
                <a:ea typeface="+mn-ea"/>
                <a:cs typeface="+mn-cs"/>
              </a:rPr>
              <a:t>information from various areas within a computer or a network to identify possible</a:t>
            </a:r>
          </a:p>
          <a:p>
            <a:r>
              <a:rPr lang="en-US" sz="1200" kern="1200" dirty="0">
                <a:solidFill>
                  <a:schemeClr val="tx1"/>
                </a:solidFill>
                <a:effectLst/>
                <a:latin typeface="Arial" pitchFamily="-110" charset="0"/>
                <a:ea typeface="+mn-ea"/>
                <a:cs typeface="+mn-cs"/>
              </a:rPr>
              <a:t>security intrusions.</a:t>
            </a:r>
          </a:p>
          <a:p>
            <a:endParaRPr lang="en-US"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a:t>
            </a:fld>
            <a:endParaRPr lang="en-AU" dirty="0"/>
          </a:p>
        </p:txBody>
      </p:sp>
    </p:spTree>
    <p:extLst>
      <p:ext uri="{BB962C8B-B14F-4D97-AF65-F5344CB8AC3E}">
        <p14:creationId xmlns:p14="http://schemas.microsoft.com/office/powerpoint/2010/main" val="22786935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Data sources and sensors</a:t>
            </a:r>
          </a:p>
          <a:p>
            <a:pPr lvl="1"/>
            <a:r>
              <a:rPr lang="en-US" dirty="0"/>
              <a:t>Anomaly HIDS</a:t>
            </a:r>
          </a:p>
          <a:p>
            <a:pPr lvl="1"/>
            <a:r>
              <a:rPr lang="en-US" dirty="0"/>
              <a:t>Signature/heuristic HIDS</a:t>
            </a:r>
          </a:p>
          <a:p>
            <a:pPr lvl="1"/>
            <a:r>
              <a:rPr lang="en-US" dirty="0"/>
              <a:t>Distributed HIDS</a:t>
            </a:r>
          </a:p>
          <a:p>
            <a:pPr lvl="1"/>
            <a:r>
              <a:rPr lang="en-US" dirty="0"/>
              <a:t>Types of network sensors</a:t>
            </a:r>
          </a:p>
          <a:p>
            <a:pPr lvl="1"/>
            <a:r>
              <a:rPr lang="en-US" dirty="0"/>
              <a:t>NIDS sensor deployment</a:t>
            </a:r>
          </a:p>
          <a:p>
            <a:pPr lvl="1"/>
            <a:r>
              <a:rPr lang="en-US" dirty="0"/>
              <a:t>Intrusion detection techniques</a:t>
            </a:r>
          </a:p>
          <a:p>
            <a:pPr lvl="1"/>
            <a:r>
              <a:rPr lang="en-US" dirty="0"/>
              <a:t>Logging of alerts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33</a:t>
            </a:fld>
            <a:endParaRPr lang="en-AU" dirty="0"/>
          </a:p>
        </p:txBody>
      </p:sp>
    </p:spTree>
    <p:extLst>
      <p:ext uri="{BB962C8B-B14F-4D97-AF65-F5344CB8AC3E}">
        <p14:creationId xmlns:p14="http://schemas.microsoft.com/office/powerpoint/2010/main" val="15752663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BF56B2-38C2-D042-AFBD-79A384468EAE}" type="slidenum">
              <a:rPr lang="en-AU"/>
              <a:pPr/>
              <a:t>34</a:t>
            </a:fld>
            <a:endParaRPr lang="en-AU" dirty="0"/>
          </a:p>
        </p:txBody>
      </p:sp>
      <p:sp>
        <p:nvSpPr>
          <p:cNvPr id="262146" name="Rectangle 2"/>
          <p:cNvSpPr>
            <a:spLocks noGrp="1" noRot="1" noChangeAspect="1" noChangeArrowheads="1" noTextEdit="1"/>
          </p:cNvSpPr>
          <p:nvPr>
            <p:ph type="sldImg"/>
          </p:nvPr>
        </p:nvSpPr>
        <p:spPr>
          <a:ln/>
        </p:spPr>
      </p:sp>
      <p:sp>
        <p:nvSpPr>
          <p:cNvPr id="262147" name="Rectangle 3"/>
          <p:cNvSpPr>
            <a:spLocks noGrp="1" noChangeArrowheads="1"/>
          </p:cNvSpPr>
          <p:nvPr>
            <p:ph type="body" idx="1"/>
          </p:nvPr>
        </p:nvSpPr>
        <p:spPr/>
        <p:txBody>
          <a:bodyPr/>
          <a:lstStyle/>
          <a:p>
            <a:r>
              <a:rPr lang="en-US" sz="1200" b="0" kern="1200" baseline="0" dirty="0">
                <a:solidFill>
                  <a:schemeClr val="tx1"/>
                </a:solidFill>
                <a:latin typeface="Arial" pitchFamily="-110" charset="0"/>
                <a:ea typeface="+mn-ea"/>
                <a:cs typeface="+mn-cs"/>
              </a:rPr>
              <a:t>Snort is an open source, highly configurable and portable host-based or network-based</a:t>
            </a:r>
          </a:p>
          <a:p>
            <a:r>
              <a:rPr lang="en-US" sz="1200" b="0" kern="1200" baseline="0" dirty="0">
                <a:solidFill>
                  <a:schemeClr val="tx1"/>
                </a:solidFill>
                <a:latin typeface="Arial" pitchFamily="-110" charset="0"/>
                <a:ea typeface="+mn-ea"/>
                <a:cs typeface="+mn-cs"/>
              </a:rPr>
              <a:t>IDS. Snort is referred to as a lightweight IDS, which has the following characteristics:</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Easily deployed on most nodes (host, server, router) of a network</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Efficient operation that uses small amount of memory and processor time</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Easily configured by system administrators who need to implement a specific</a:t>
            </a:r>
          </a:p>
          <a:p>
            <a:r>
              <a:rPr lang="en-US" sz="1200" b="0" kern="1200" baseline="0" dirty="0">
                <a:solidFill>
                  <a:schemeClr val="tx1"/>
                </a:solidFill>
                <a:latin typeface="Arial" pitchFamily="-110" charset="0"/>
                <a:ea typeface="+mn-ea"/>
                <a:cs typeface="+mn-cs"/>
              </a:rPr>
              <a:t>security solution in a short amount of time</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Snort can perform real-time packet capture, protocol analysis, and content searching</a:t>
            </a:r>
          </a:p>
          <a:p>
            <a:r>
              <a:rPr lang="en-US" sz="1200" b="0" kern="1200" baseline="0" dirty="0">
                <a:solidFill>
                  <a:schemeClr val="tx1"/>
                </a:solidFill>
                <a:latin typeface="Arial" pitchFamily="-110" charset="0"/>
                <a:ea typeface="+mn-ea"/>
                <a:cs typeface="+mn-cs"/>
              </a:rPr>
              <a:t>and matching. Snort can detect a variety of attacks and probes, based on a set of</a:t>
            </a:r>
          </a:p>
          <a:p>
            <a:r>
              <a:rPr lang="en-US" sz="1200" b="0" kern="1200" baseline="0" dirty="0">
                <a:solidFill>
                  <a:schemeClr val="tx1"/>
                </a:solidFill>
                <a:latin typeface="Arial" pitchFamily="-110" charset="0"/>
                <a:ea typeface="+mn-ea"/>
                <a:cs typeface="+mn-cs"/>
              </a:rPr>
              <a:t>rules configured by a system administrator.</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A Snort installation consists of four logical components ( Figure 8.9 ):</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Packet decoder: The packet decoder processes each captured packet to</a:t>
            </a:r>
          </a:p>
          <a:p>
            <a:r>
              <a:rPr lang="en-US" sz="1200" b="0" kern="1200" baseline="0" dirty="0">
                <a:solidFill>
                  <a:schemeClr val="tx1"/>
                </a:solidFill>
                <a:latin typeface="Arial" pitchFamily="-110" charset="0"/>
                <a:ea typeface="+mn-ea"/>
                <a:cs typeface="+mn-cs"/>
              </a:rPr>
              <a:t>identify and isolate protocol headers at the data link, network, transport, and</a:t>
            </a:r>
          </a:p>
          <a:p>
            <a:r>
              <a:rPr lang="en-US" sz="1200" b="0" kern="1200" baseline="0" dirty="0">
                <a:solidFill>
                  <a:schemeClr val="tx1"/>
                </a:solidFill>
                <a:latin typeface="Arial" pitchFamily="-110" charset="0"/>
                <a:ea typeface="+mn-ea"/>
                <a:cs typeface="+mn-cs"/>
              </a:rPr>
              <a:t>application layers. The decoder is designed to be as efficient as possible and its</a:t>
            </a:r>
          </a:p>
          <a:p>
            <a:r>
              <a:rPr lang="en-US" sz="1200" b="0" kern="1200" baseline="0" dirty="0">
                <a:solidFill>
                  <a:schemeClr val="tx1"/>
                </a:solidFill>
                <a:latin typeface="Arial" pitchFamily="-110" charset="0"/>
                <a:ea typeface="+mn-ea"/>
                <a:cs typeface="+mn-cs"/>
              </a:rPr>
              <a:t>primary work consists of setting pointers so that the various protocol headers</a:t>
            </a:r>
          </a:p>
          <a:p>
            <a:r>
              <a:rPr lang="en-US" sz="1200" b="0" kern="1200" baseline="0" dirty="0">
                <a:solidFill>
                  <a:schemeClr val="tx1"/>
                </a:solidFill>
                <a:latin typeface="Arial" pitchFamily="-110" charset="0"/>
                <a:ea typeface="+mn-ea"/>
                <a:cs typeface="+mn-cs"/>
              </a:rPr>
              <a:t>can be easily extracted.</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Detection engine: The detection engine does the actual work of intrusion</a:t>
            </a:r>
          </a:p>
          <a:p>
            <a:r>
              <a:rPr lang="en-US" sz="1200" b="0" kern="1200" baseline="0" dirty="0">
                <a:solidFill>
                  <a:schemeClr val="tx1"/>
                </a:solidFill>
                <a:latin typeface="Arial" pitchFamily="-110" charset="0"/>
                <a:ea typeface="+mn-ea"/>
                <a:cs typeface="+mn-cs"/>
              </a:rPr>
              <a:t>detection. This module analyzes each packet based on a set of rules defined</a:t>
            </a:r>
          </a:p>
          <a:p>
            <a:r>
              <a:rPr lang="en-US" sz="1200" b="0" kern="1200" baseline="0" dirty="0">
                <a:solidFill>
                  <a:schemeClr val="tx1"/>
                </a:solidFill>
                <a:latin typeface="Arial" pitchFamily="-110" charset="0"/>
                <a:ea typeface="+mn-ea"/>
                <a:cs typeface="+mn-cs"/>
              </a:rPr>
              <a:t>for this configuration of Snort by the security administrator. In essence, each</a:t>
            </a:r>
          </a:p>
          <a:p>
            <a:r>
              <a:rPr lang="en-US" sz="1200" b="0" kern="1200" baseline="0" dirty="0">
                <a:solidFill>
                  <a:schemeClr val="tx1"/>
                </a:solidFill>
                <a:latin typeface="Arial" pitchFamily="-110" charset="0"/>
                <a:ea typeface="+mn-ea"/>
                <a:cs typeface="+mn-cs"/>
              </a:rPr>
              <a:t>packet is checked against all the rules to determine if the packet matches</a:t>
            </a:r>
          </a:p>
          <a:p>
            <a:r>
              <a:rPr lang="en-US" sz="1200" b="0" kern="1200" baseline="0" dirty="0">
                <a:solidFill>
                  <a:schemeClr val="tx1"/>
                </a:solidFill>
                <a:latin typeface="Arial" pitchFamily="-110" charset="0"/>
                <a:ea typeface="+mn-ea"/>
                <a:cs typeface="+mn-cs"/>
              </a:rPr>
              <a:t>the characteristics defined by a rule. The first rule that matches the decoded</a:t>
            </a:r>
          </a:p>
          <a:p>
            <a:r>
              <a:rPr lang="en-US" sz="1200" b="0" kern="1200" baseline="0" dirty="0">
                <a:solidFill>
                  <a:schemeClr val="tx1"/>
                </a:solidFill>
                <a:latin typeface="Arial" pitchFamily="-110" charset="0"/>
                <a:ea typeface="+mn-ea"/>
                <a:cs typeface="+mn-cs"/>
              </a:rPr>
              <a:t>packet triggers the action specified by the rule. If no rule matches the packet,</a:t>
            </a:r>
          </a:p>
          <a:p>
            <a:r>
              <a:rPr lang="en-US" sz="1200" b="0" kern="1200" baseline="0" dirty="0">
                <a:solidFill>
                  <a:schemeClr val="tx1"/>
                </a:solidFill>
                <a:latin typeface="Arial" pitchFamily="-110" charset="0"/>
                <a:ea typeface="+mn-ea"/>
                <a:cs typeface="+mn-cs"/>
              </a:rPr>
              <a:t>the detection engine discards the packet.</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Logger: For each packet that matches a rule, the rule specifies what logging</a:t>
            </a:r>
          </a:p>
          <a:p>
            <a:r>
              <a:rPr lang="en-US" sz="1200" b="0" kern="1200" baseline="0" dirty="0">
                <a:solidFill>
                  <a:schemeClr val="tx1"/>
                </a:solidFill>
                <a:latin typeface="Arial" pitchFamily="-110" charset="0"/>
                <a:ea typeface="+mn-ea"/>
                <a:cs typeface="+mn-cs"/>
              </a:rPr>
              <a:t>and alerting options are to be taken. When a logger option is selected, the logger</a:t>
            </a:r>
          </a:p>
          <a:p>
            <a:r>
              <a:rPr lang="en-US" sz="1200" b="0" kern="1200" baseline="0" dirty="0">
                <a:solidFill>
                  <a:schemeClr val="tx1"/>
                </a:solidFill>
                <a:latin typeface="Arial" pitchFamily="-110" charset="0"/>
                <a:ea typeface="+mn-ea"/>
                <a:cs typeface="+mn-cs"/>
              </a:rPr>
              <a:t>stores the detected packet in human readable format or in a more compact</a:t>
            </a:r>
          </a:p>
          <a:p>
            <a:r>
              <a:rPr lang="en-US" sz="1200" b="0" kern="1200" baseline="0" dirty="0">
                <a:solidFill>
                  <a:schemeClr val="tx1"/>
                </a:solidFill>
                <a:latin typeface="Arial" pitchFamily="-110" charset="0"/>
                <a:ea typeface="+mn-ea"/>
                <a:cs typeface="+mn-cs"/>
              </a:rPr>
              <a:t>binary format in a designated log file. The security administrator can then use</a:t>
            </a:r>
          </a:p>
          <a:p>
            <a:r>
              <a:rPr lang="en-US" sz="1200" b="0" kern="1200" baseline="0" dirty="0">
                <a:solidFill>
                  <a:schemeClr val="tx1"/>
                </a:solidFill>
                <a:latin typeface="Arial" pitchFamily="-110" charset="0"/>
                <a:ea typeface="+mn-ea"/>
                <a:cs typeface="+mn-cs"/>
              </a:rPr>
              <a:t>the log file for later analysis.</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Alerter: For each detected packet, an alert can be sent. The alert option in the</a:t>
            </a:r>
          </a:p>
          <a:p>
            <a:r>
              <a:rPr lang="en-US" sz="1200" b="0" kern="1200" baseline="0" dirty="0">
                <a:solidFill>
                  <a:schemeClr val="tx1"/>
                </a:solidFill>
                <a:latin typeface="Arial" pitchFamily="-110" charset="0"/>
                <a:ea typeface="+mn-ea"/>
                <a:cs typeface="+mn-cs"/>
              </a:rPr>
              <a:t>matching rule determines what information is included in the event notification.</a:t>
            </a:r>
          </a:p>
          <a:p>
            <a:r>
              <a:rPr lang="en-US" sz="1200" b="0" kern="1200" baseline="0" dirty="0">
                <a:solidFill>
                  <a:schemeClr val="tx1"/>
                </a:solidFill>
                <a:latin typeface="Arial" pitchFamily="-110" charset="0"/>
                <a:ea typeface="+mn-ea"/>
                <a:cs typeface="+mn-cs"/>
              </a:rPr>
              <a:t>The event notification can be sent to a file, to a UNIX socket, or to a</a:t>
            </a:r>
          </a:p>
          <a:p>
            <a:r>
              <a:rPr lang="en-US" sz="1200" b="0" kern="1200" baseline="0" dirty="0">
                <a:solidFill>
                  <a:schemeClr val="tx1"/>
                </a:solidFill>
                <a:latin typeface="Arial" pitchFamily="-110" charset="0"/>
                <a:ea typeface="+mn-ea"/>
                <a:cs typeface="+mn-cs"/>
              </a:rPr>
              <a:t>database. Alerting may also be turned off during testing or penetration studies.</a:t>
            </a:r>
          </a:p>
          <a:p>
            <a:r>
              <a:rPr lang="en-US" sz="1200" b="0" kern="1200" baseline="0" dirty="0">
                <a:solidFill>
                  <a:schemeClr val="tx1"/>
                </a:solidFill>
                <a:latin typeface="Arial" pitchFamily="-110" charset="0"/>
                <a:ea typeface="+mn-ea"/>
                <a:cs typeface="+mn-cs"/>
              </a:rPr>
              <a:t>Using the UNIX socket, the alert can be sent to a management machine</a:t>
            </a:r>
          </a:p>
          <a:p>
            <a:r>
              <a:rPr lang="en-US" sz="1200" b="0" kern="1200" baseline="0" dirty="0">
                <a:solidFill>
                  <a:schemeClr val="tx1"/>
                </a:solidFill>
                <a:latin typeface="Arial" pitchFamily="-110" charset="0"/>
                <a:ea typeface="+mn-ea"/>
                <a:cs typeface="+mn-cs"/>
              </a:rPr>
              <a:t>elsewhere on the network.</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A Snort implementation can be configured as a passive sensor, which monitors</a:t>
            </a:r>
          </a:p>
          <a:p>
            <a:r>
              <a:rPr lang="en-US" sz="1200" b="0" kern="1200" baseline="0" dirty="0">
                <a:solidFill>
                  <a:schemeClr val="tx1"/>
                </a:solidFill>
                <a:latin typeface="Arial" pitchFamily="-110" charset="0"/>
                <a:ea typeface="+mn-ea"/>
                <a:cs typeface="+mn-cs"/>
              </a:rPr>
              <a:t>traffic but is not in the main transmission path of the traffic, or an inline sensor,</a:t>
            </a:r>
          </a:p>
          <a:p>
            <a:r>
              <a:rPr lang="en-US" sz="1200" b="0" kern="1200" baseline="0" dirty="0">
                <a:solidFill>
                  <a:schemeClr val="tx1"/>
                </a:solidFill>
                <a:latin typeface="Arial" pitchFamily="-110" charset="0"/>
                <a:ea typeface="+mn-ea"/>
                <a:cs typeface="+mn-cs"/>
              </a:rPr>
              <a:t>through which all packet traffic must pass. In the latter case, Snort can perform</a:t>
            </a:r>
          </a:p>
          <a:p>
            <a:r>
              <a:rPr lang="en-US" sz="1200" b="0" kern="1200" baseline="0" dirty="0">
                <a:solidFill>
                  <a:schemeClr val="tx1"/>
                </a:solidFill>
                <a:latin typeface="Arial" pitchFamily="-110" charset="0"/>
                <a:ea typeface="+mn-ea"/>
                <a:cs typeface="+mn-cs"/>
              </a:rPr>
              <a:t>intrusion prevention as well as intrusion detection. We defer a discussion of intrusion</a:t>
            </a:r>
          </a:p>
          <a:p>
            <a:r>
              <a:rPr lang="en-US" sz="1200" b="0" kern="1200" baseline="0" dirty="0">
                <a:solidFill>
                  <a:schemeClr val="tx1"/>
                </a:solidFill>
                <a:latin typeface="Arial" pitchFamily="-110" charset="0"/>
                <a:ea typeface="+mn-ea"/>
                <a:cs typeface="+mn-cs"/>
              </a:rPr>
              <a:t>prevention to Chapter 9 .</a:t>
            </a:r>
            <a:endParaRPr lang="en-US" b="0" dirty="0">
              <a:latin typeface="Times New Roman" pitchFamily="-110" charset="0"/>
            </a:endParaRPr>
          </a:p>
        </p:txBody>
      </p:sp>
    </p:spTree>
    <p:extLst>
      <p:ext uri="{BB962C8B-B14F-4D97-AF65-F5344CB8AC3E}">
        <p14:creationId xmlns:p14="http://schemas.microsoft.com/office/powerpoint/2010/main" val="3761178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BC0E6F-C08E-B44A-8FBB-F5A71CE4C102}" type="slidenum">
              <a:rPr lang="en-AU"/>
              <a:pPr/>
              <a:t>4</a:t>
            </a:fld>
            <a:endParaRPr lang="en-AU" dirty="0"/>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Intruder attacks range from the benign to the serious. At the benign end of</a:t>
            </a:r>
          </a:p>
          <a:p>
            <a:r>
              <a:rPr lang="en-US" sz="1200" b="0" i="0" u="none" strike="noStrike" kern="1200" baseline="0" dirty="0">
                <a:solidFill>
                  <a:schemeClr val="tx1"/>
                </a:solidFill>
                <a:latin typeface="Arial" pitchFamily="-110" charset="0"/>
                <a:ea typeface="+mn-ea"/>
                <a:cs typeface="+mn-cs"/>
              </a:rPr>
              <a:t>the scale, there are people who simply wish to explore internets and see what is out</a:t>
            </a:r>
          </a:p>
          <a:p>
            <a:r>
              <a:rPr lang="en-US" sz="1200" b="0" i="0" u="none" strike="noStrike" kern="1200" baseline="0" dirty="0">
                <a:solidFill>
                  <a:schemeClr val="tx1"/>
                </a:solidFill>
                <a:latin typeface="Arial" pitchFamily="-110" charset="0"/>
                <a:ea typeface="+mn-ea"/>
                <a:cs typeface="+mn-cs"/>
              </a:rPr>
              <a:t>there. At the serious end are individuals or groups that attempt to read privileged</a:t>
            </a:r>
          </a:p>
          <a:p>
            <a:r>
              <a:rPr lang="en-US" sz="1200" b="0" i="0" u="none" strike="noStrike" kern="1200" baseline="0" dirty="0">
                <a:solidFill>
                  <a:schemeClr val="tx1"/>
                </a:solidFill>
                <a:latin typeface="Arial" pitchFamily="-110" charset="0"/>
                <a:ea typeface="+mn-ea"/>
                <a:cs typeface="+mn-cs"/>
              </a:rPr>
              <a:t>data, perform unauthorized modifications to data, or disrupt systems.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[CICH12] lists the following examples of intrusion:</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Performing a remote root compromise of an e-mail server</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Defacing a Web server</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Guessing and cracking passwords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Copying a database containing credit card numbers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Viewing sensitive data, including payroll records and medical information,</a:t>
            </a:r>
          </a:p>
          <a:p>
            <a:r>
              <a:rPr lang="en-US" sz="1200" b="0" i="0" u="none" strike="noStrike" kern="1200" baseline="0" dirty="0">
                <a:solidFill>
                  <a:schemeClr val="tx1"/>
                </a:solidFill>
                <a:latin typeface="Arial" pitchFamily="-110" charset="0"/>
                <a:ea typeface="+mn-ea"/>
                <a:cs typeface="+mn-cs"/>
              </a:rPr>
              <a:t>without authorization</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Running a packet sniffer on a workstation to capture usernames and passwords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Using a permission error on an anonymous FTP server to distribute pirated</a:t>
            </a:r>
          </a:p>
          <a:p>
            <a:r>
              <a:rPr lang="en-US" sz="1200" b="0" i="0" u="none" strike="noStrike" kern="1200" baseline="0" dirty="0">
                <a:solidFill>
                  <a:schemeClr val="tx1"/>
                </a:solidFill>
                <a:latin typeface="Arial" pitchFamily="-110" charset="0"/>
                <a:ea typeface="+mn-ea"/>
                <a:cs typeface="+mn-cs"/>
              </a:rPr>
              <a:t>software and music files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Dialing into an unsecured modem and gaining internal network access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Posing as an executive, calling the help desk, resetting the executive’s e-mail</a:t>
            </a:r>
          </a:p>
          <a:p>
            <a:r>
              <a:rPr lang="en-US" sz="1200" b="0" i="0" u="none" strike="noStrike" kern="1200" baseline="0" dirty="0">
                <a:solidFill>
                  <a:schemeClr val="tx1"/>
                </a:solidFill>
                <a:latin typeface="Arial" pitchFamily="-110" charset="0"/>
                <a:ea typeface="+mn-ea"/>
                <a:cs typeface="+mn-cs"/>
              </a:rPr>
              <a:t>password, and learning the new password</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Using an unattended, logged-in workstation without permission</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Intrusion detection systems (IDSs) and intrusion prevention systems (IPSs),</a:t>
            </a:r>
          </a:p>
          <a:p>
            <a:r>
              <a:rPr lang="en-US" sz="1200" b="0" i="0" u="none" strike="noStrike" kern="1200" baseline="0" dirty="0">
                <a:solidFill>
                  <a:schemeClr val="tx1"/>
                </a:solidFill>
                <a:latin typeface="Arial" pitchFamily="-110" charset="0"/>
                <a:ea typeface="+mn-ea"/>
                <a:cs typeface="+mn-cs"/>
              </a:rPr>
              <a:t>of the type described in this chapter and Chapter 9, respectively, are designed to aid</a:t>
            </a:r>
          </a:p>
          <a:p>
            <a:r>
              <a:rPr lang="en-US" sz="1200" b="0" i="0" u="none" strike="noStrike" kern="1200" baseline="0" dirty="0">
                <a:solidFill>
                  <a:schemeClr val="tx1"/>
                </a:solidFill>
                <a:latin typeface="Arial" pitchFamily="-110" charset="0"/>
                <a:ea typeface="+mn-ea"/>
                <a:cs typeface="+mn-cs"/>
              </a:rPr>
              <a:t>countering these types of threats. They can be reasonably effective against known,</a:t>
            </a:r>
          </a:p>
          <a:p>
            <a:r>
              <a:rPr lang="en-US" sz="1200" b="0" i="0" u="none" strike="noStrike" kern="1200" baseline="0" dirty="0">
                <a:solidFill>
                  <a:schemeClr val="tx1"/>
                </a:solidFill>
                <a:latin typeface="Arial" pitchFamily="-110" charset="0"/>
                <a:ea typeface="+mn-ea"/>
                <a:cs typeface="+mn-cs"/>
              </a:rPr>
              <a:t>less sophisticated attacks, such as those by activist groups or large-scale email</a:t>
            </a:r>
          </a:p>
          <a:p>
            <a:r>
              <a:rPr lang="en-US" sz="1200" b="0" i="0" u="none" strike="noStrike" kern="1200" baseline="0" dirty="0">
                <a:solidFill>
                  <a:schemeClr val="tx1"/>
                </a:solidFill>
                <a:latin typeface="Arial" pitchFamily="-110" charset="0"/>
                <a:ea typeface="+mn-ea"/>
                <a:cs typeface="+mn-cs"/>
              </a:rPr>
              <a:t>scams. They are likely less effective against the more sophisticated, targeted attacks</a:t>
            </a:r>
          </a:p>
          <a:p>
            <a:r>
              <a:rPr lang="en-US" sz="1200" b="0" i="0" u="none" strike="noStrike" kern="1200" baseline="0" dirty="0">
                <a:solidFill>
                  <a:schemeClr val="tx1"/>
                </a:solidFill>
                <a:latin typeface="Arial" pitchFamily="-110" charset="0"/>
                <a:ea typeface="+mn-ea"/>
                <a:cs typeface="+mn-cs"/>
              </a:rPr>
              <a:t>by some criminal or state-sponsored intruders, since these attackers are more likely</a:t>
            </a:r>
          </a:p>
          <a:p>
            <a:r>
              <a:rPr lang="en-US" sz="1200" b="0" i="0" u="none" strike="noStrike" kern="1200" baseline="0" dirty="0">
                <a:solidFill>
                  <a:schemeClr val="tx1"/>
                </a:solidFill>
                <a:latin typeface="Arial" pitchFamily="-110" charset="0"/>
                <a:ea typeface="+mn-ea"/>
                <a:cs typeface="+mn-cs"/>
              </a:rPr>
              <a:t>to use new, zero-day exploits, and to better obscure their activities on the targeted</a:t>
            </a:r>
          </a:p>
          <a:p>
            <a:r>
              <a:rPr lang="en-US" sz="1200" b="0" i="0" u="none" strike="noStrike" kern="1200" baseline="0" dirty="0">
                <a:solidFill>
                  <a:schemeClr val="tx1"/>
                </a:solidFill>
                <a:latin typeface="Arial" pitchFamily="-110" charset="0"/>
                <a:ea typeface="+mn-ea"/>
                <a:cs typeface="+mn-cs"/>
              </a:rPr>
              <a:t>system. Hence they need to be part of a defense-in-depth strategy that may also</a:t>
            </a:r>
          </a:p>
          <a:p>
            <a:r>
              <a:rPr lang="en-US" sz="1200" b="0" i="0" u="none" strike="noStrike" kern="1200" baseline="0" dirty="0">
                <a:solidFill>
                  <a:schemeClr val="tx1"/>
                </a:solidFill>
                <a:latin typeface="Arial" pitchFamily="-110" charset="0"/>
                <a:ea typeface="+mn-ea"/>
                <a:cs typeface="+mn-cs"/>
              </a:rPr>
              <a:t>include encryption of sensitive information, detailed audit trails, strong authentication</a:t>
            </a:r>
          </a:p>
          <a:p>
            <a:r>
              <a:rPr lang="en-US" sz="1200" b="0" i="0" u="none" strike="noStrike" kern="1200" baseline="0" dirty="0">
                <a:solidFill>
                  <a:schemeClr val="tx1"/>
                </a:solidFill>
                <a:latin typeface="Arial" pitchFamily="-110" charset="0"/>
                <a:ea typeface="+mn-ea"/>
                <a:cs typeface="+mn-cs"/>
              </a:rPr>
              <a:t>and authorization controls, and active management of operating system and</a:t>
            </a:r>
          </a:p>
          <a:p>
            <a:r>
              <a:rPr lang="en-US" sz="1200" b="0" i="0" u="none" strike="noStrike" kern="1200" baseline="0" dirty="0">
                <a:solidFill>
                  <a:schemeClr val="tx1"/>
                </a:solidFill>
                <a:latin typeface="Arial" pitchFamily="-110" charset="0"/>
                <a:ea typeface="+mn-ea"/>
                <a:cs typeface="+mn-cs"/>
              </a:rPr>
              <a:t>application security.</a:t>
            </a:r>
            <a:endParaRPr lang="en-US" dirty="0">
              <a:latin typeface="Times New Roman" pitchFamily="-110" charset="0"/>
            </a:endParaRPr>
          </a:p>
        </p:txBody>
      </p:sp>
    </p:spTree>
    <p:extLst>
      <p:ext uri="{BB962C8B-B14F-4D97-AF65-F5344CB8AC3E}">
        <p14:creationId xmlns:p14="http://schemas.microsoft.com/office/powerpoint/2010/main" val="1530944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 An IDS comprises three logical components:</a:t>
            </a:r>
          </a:p>
          <a:p>
            <a:endParaRPr lang="en-US" sz="1200" b="0" i="0" u="none" strike="noStrike" kern="1200" baseline="0" dirty="0">
              <a:solidFill>
                <a:schemeClr val="tx1"/>
              </a:solidFill>
              <a:latin typeface="Arial" pitchFamily="-110" charset="0"/>
              <a:ea typeface="+mn-ea"/>
              <a:cs typeface="+mn-cs"/>
            </a:endParaRPr>
          </a:p>
          <a:p>
            <a:r>
              <a:rPr lang="en-US" sz="1200" b="1" i="0" u="none" strike="noStrike" kern="1200" baseline="0" dirty="0">
                <a:solidFill>
                  <a:schemeClr val="tx1"/>
                </a:solidFill>
                <a:latin typeface="Arial" pitchFamily="-110" charset="0"/>
                <a:ea typeface="+mn-ea"/>
                <a:cs typeface="+mn-cs"/>
              </a:rPr>
              <a:t>• Sensors </a:t>
            </a:r>
            <a:r>
              <a:rPr lang="en-US" sz="1200" b="0" i="0" u="none" strike="noStrike" kern="1200" baseline="0" dirty="0">
                <a:solidFill>
                  <a:schemeClr val="tx1"/>
                </a:solidFill>
                <a:latin typeface="Arial" pitchFamily="-110" charset="0"/>
                <a:ea typeface="+mn-ea"/>
                <a:cs typeface="+mn-cs"/>
              </a:rPr>
              <a:t>: Sensors are responsible for collecting data. The input for a sensor</a:t>
            </a:r>
          </a:p>
          <a:p>
            <a:r>
              <a:rPr lang="en-US" sz="1200" b="0" i="0" u="none" strike="noStrike" kern="1200" baseline="0" dirty="0">
                <a:solidFill>
                  <a:schemeClr val="tx1"/>
                </a:solidFill>
                <a:latin typeface="Arial" pitchFamily="-110" charset="0"/>
                <a:ea typeface="+mn-ea"/>
                <a:cs typeface="+mn-cs"/>
              </a:rPr>
              <a:t>may be any part of a system that could contain evidence of an intrusion. Types</a:t>
            </a:r>
          </a:p>
          <a:p>
            <a:r>
              <a:rPr lang="en-US" sz="1200" b="0" i="0" u="none" strike="noStrike" kern="1200" baseline="0" dirty="0">
                <a:solidFill>
                  <a:schemeClr val="tx1"/>
                </a:solidFill>
                <a:latin typeface="Arial" pitchFamily="-110" charset="0"/>
                <a:ea typeface="+mn-ea"/>
                <a:cs typeface="+mn-cs"/>
              </a:rPr>
              <a:t>of input to a sensor includes network packets, log files, and system call traces.</a:t>
            </a:r>
          </a:p>
          <a:p>
            <a:r>
              <a:rPr lang="en-US" sz="1200" b="0" i="0" u="none" strike="noStrike" kern="1200" baseline="0" dirty="0">
                <a:solidFill>
                  <a:schemeClr val="tx1"/>
                </a:solidFill>
                <a:latin typeface="Arial" pitchFamily="-110" charset="0"/>
                <a:ea typeface="+mn-ea"/>
                <a:cs typeface="+mn-cs"/>
              </a:rPr>
              <a:t>Sensors collect and forward this information to the analyzer.</a:t>
            </a:r>
          </a:p>
          <a:p>
            <a:endParaRPr lang="en-US" sz="1200" b="0" i="0" u="none" strike="noStrike" kern="1200" baseline="0" dirty="0">
              <a:solidFill>
                <a:schemeClr val="tx1"/>
              </a:solidFill>
              <a:latin typeface="Arial" pitchFamily="-110" charset="0"/>
              <a:ea typeface="+mn-ea"/>
              <a:cs typeface="+mn-cs"/>
            </a:endParaRPr>
          </a:p>
          <a:p>
            <a:r>
              <a:rPr lang="en-US" sz="1200" b="1" i="0" u="none" strike="noStrike" kern="1200" baseline="0" dirty="0">
                <a:solidFill>
                  <a:schemeClr val="tx1"/>
                </a:solidFill>
                <a:latin typeface="Arial" pitchFamily="-110" charset="0"/>
                <a:ea typeface="+mn-ea"/>
                <a:cs typeface="+mn-cs"/>
              </a:rPr>
              <a:t>• Analyzers :</a:t>
            </a:r>
            <a:r>
              <a:rPr lang="en-US" sz="1200" b="0" i="0" u="none" strike="noStrike" kern="1200" baseline="0" dirty="0">
                <a:solidFill>
                  <a:schemeClr val="tx1"/>
                </a:solidFill>
                <a:latin typeface="Arial" pitchFamily="-110" charset="0"/>
                <a:ea typeface="+mn-ea"/>
                <a:cs typeface="+mn-cs"/>
              </a:rPr>
              <a:t> Analyzers receive input from one or more sensors or from other</a:t>
            </a:r>
          </a:p>
          <a:p>
            <a:r>
              <a:rPr lang="en-US" sz="1200" b="0" i="0" u="none" strike="noStrike" kern="1200" baseline="0" dirty="0">
                <a:solidFill>
                  <a:schemeClr val="tx1"/>
                </a:solidFill>
                <a:latin typeface="Arial" pitchFamily="-110" charset="0"/>
                <a:ea typeface="+mn-ea"/>
                <a:cs typeface="+mn-cs"/>
              </a:rPr>
              <a:t>analyzers. The analyzer is responsible for determining if an intrusion has</a:t>
            </a:r>
          </a:p>
          <a:p>
            <a:r>
              <a:rPr lang="en-US" sz="1200" b="0" i="0" u="none" strike="noStrike" kern="1200" baseline="0" dirty="0">
                <a:solidFill>
                  <a:schemeClr val="tx1"/>
                </a:solidFill>
                <a:latin typeface="Arial" pitchFamily="-110" charset="0"/>
                <a:ea typeface="+mn-ea"/>
                <a:cs typeface="+mn-cs"/>
              </a:rPr>
              <a:t>occurred. The output of this component is an indication that an intrusion has</a:t>
            </a:r>
          </a:p>
          <a:p>
            <a:r>
              <a:rPr lang="en-US" sz="1200" b="0" i="0" u="none" strike="noStrike" kern="1200" baseline="0" dirty="0">
                <a:solidFill>
                  <a:schemeClr val="tx1"/>
                </a:solidFill>
                <a:latin typeface="Arial" pitchFamily="-110" charset="0"/>
                <a:ea typeface="+mn-ea"/>
                <a:cs typeface="+mn-cs"/>
              </a:rPr>
              <a:t>occurred. The output may include evidence supporting the conclusion that an</a:t>
            </a:r>
          </a:p>
          <a:p>
            <a:r>
              <a:rPr lang="en-US" sz="1200" b="0" i="0" u="none" strike="noStrike" kern="1200" baseline="0" dirty="0">
                <a:solidFill>
                  <a:schemeClr val="tx1"/>
                </a:solidFill>
                <a:latin typeface="Arial" pitchFamily="-110" charset="0"/>
                <a:ea typeface="+mn-ea"/>
                <a:cs typeface="+mn-cs"/>
              </a:rPr>
              <a:t>intrusion occurred. The analyzer may provide guidance about what actions</a:t>
            </a:r>
          </a:p>
          <a:p>
            <a:r>
              <a:rPr lang="en-US" sz="1200" b="0" i="0" u="none" strike="noStrike" kern="1200" baseline="0" dirty="0">
                <a:solidFill>
                  <a:schemeClr val="tx1"/>
                </a:solidFill>
                <a:latin typeface="Arial" pitchFamily="-110" charset="0"/>
                <a:ea typeface="+mn-ea"/>
                <a:cs typeface="+mn-cs"/>
              </a:rPr>
              <a:t>to take as a result of the intrusion. The sensor inputs may also be stored for</a:t>
            </a:r>
          </a:p>
          <a:p>
            <a:r>
              <a:rPr lang="en-US" sz="1200" b="0" i="0" u="none" strike="noStrike" kern="1200" baseline="0" dirty="0">
                <a:solidFill>
                  <a:schemeClr val="tx1"/>
                </a:solidFill>
                <a:latin typeface="Arial" pitchFamily="-110" charset="0"/>
                <a:ea typeface="+mn-ea"/>
                <a:cs typeface="+mn-cs"/>
              </a:rPr>
              <a:t>future analysis and review in a storage or database component.</a:t>
            </a:r>
          </a:p>
          <a:p>
            <a:endParaRPr lang="en-US" sz="1200" b="0" i="0" u="none" strike="noStrike" kern="1200" baseline="0" dirty="0">
              <a:solidFill>
                <a:schemeClr val="tx1"/>
              </a:solidFill>
              <a:latin typeface="Arial" pitchFamily="-110" charset="0"/>
              <a:ea typeface="+mn-ea"/>
              <a:cs typeface="+mn-cs"/>
            </a:endParaRPr>
          </a:p>
          <a:p>
            <a:r>
              <a:rPr lang="en-US" sz="1200" b="1" i="0" u="none" strike="noStrike" kern="1200" baseline="0" dirty="0">
                <a:solidFill>
                  <a:schemeClr val="tx1"/>
                </a:solidFill>
                <a:latin typeface="Arial" pitchFamily="-110" charset="0"/>
                <a:ea typeface="+mn-ea"/>
                <a:cs typeface="+mn-cs"/>
              </a:rPr>
              <a:t>• User interface</a:t>
            </a:r>
            <a:r>
              <a:rPr lang="en-US" sz="1200" b="0" i="0" u="none" strike="noStrike" kern="1200" baseline="0" dirty="0">
                <a:solidFill>
                  <a:schemeClr val="tx1"/>
                </a:solidFill>
                <a:latin typeface="Arial" pitchFamily="-110" charset="0"/>
                <a:ea typeface="+mn-ea"/>
                <a:cs typeface="+mn-cs"/>
              </a:rPr>
              <a:t>: The user interface to an IDS enables a user to view output</a:t>
            </a:r>
          </a:p>
          <a:p>
            <a:r>
              <a:rPr lang="en-US" sz="1200" b="0" i="0" u="none" strike="noStrike" kern="1200" baseline="0" dirty="0">
                <a:solidFill>
                  <a:schemeClr val="tx1"/>
                </a:solidFill>
                <a:latin typeface="Arial" pitchFamily="-110" charset="0"/>
                <a:ea typeface="+mn-ea"/>
                <a:cs typeface="+mn-cs"/>
              </a:rPr>
              <a:t>from the system or control the behavior of the system. In some systems, the</a:t>
            </a:r>
          </a:p>
          <a:p>
            <a:r>
              <a:rPr lang="en-US" sz="1200" b="0" i="0" u="none" strike="noStrike" kern="1200" baseline="0" dirty="0">
                <a:solidFill>
                  <a:schemeClr val="tx1"/>
                </a:solidFill>
                <a:latin typeface="Arial" pitchFamily="-110" charset="0"/>
                <a:ea typeface="+mn-ea"/>
                <a:cs typeface="+mn-cs"/>
              </a:rPr>
              <a:t>user interface may equate to a manager, director, or console component.</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An IDS may use a single sensor and analyzer, such as a classic HIDS on a host</a:t>
            </a:r>
          </a:p>
          <a:p>
            <a:r>
              <a:rPr lang="en-US" sz="1200" b="0" i="0" u="none" strike="noStrike" kern="1200" baseline="0" dirty="0">
                <a:solidFill>
                  <a:schemeClr val="tx1"/>
                </a:solidFill>
                <a:latin typeface="Arial" pitchFamily="-110" charset="0"/>
                <a:ea typeface="+mn-ea"/>
                <a:cs typeface="+mn-cs"/>
              </a:rPr>
              <a:t>or NIDS in a firewall device. More sophisticated IDSs can use multiple sensors,</a:t>
            </a:r>
          </a:p>
          <a:p>
            <a:r>
              <a:rPr lang="en-US" sz="1200" b="0" i="0" u="none" strike="noStrike" kern="1200" baseline="0" dirty="0">
                <a:solidFill>
                  <a:schemeClr val="tx1"/>
                </a:solidFill>
                <a:latin typeface="Arial" pitchFamily="-110" charset="0"/>
                <a:ea typeface="+mn-ea"/>
                <a:cs typeface="+mn-cs"/>
              </a:rPr>
              <a:t>across a range of host and network devices, sending information to a centralized</a:t>
            </a:r>
          </a:p>
          <a:p>
            <a:r>
              <a:rPr lang="en-US" sz="1200" b="0" i="0" u="none" strike="noStrike" kern="1200" baseline="0" dirty="0">
                <a:solidFill>
                  <a:schemeClr val="tx1"/>
                </a:solidFill>
                <a:latin typeface="Arial" pitchFamily="-110" charset="0"/>
                <a:ea typeface="+mn-ea"/>
                <a:cs typeface="+mn-cs"/>
              </a:rPr>
              <a:t>analyzer and user interface in a distributed architecture.</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IDSs are often classified based on the source and type of data analyzed, as: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t>
            </a:r>
            <a:r>
              <a:rPr lang="en-US" sz="1200" b="1" i="0" u="none" strike="noStrike" kern="1200" baseline="0" dirty="0">
                <a:solidFill>
                  <a:schemeClr val="tx1"/>
                </a:solidFill>
                <a:latin typeface="Arial" pitchFamily="-110" charset="0"/>
                <a:ea typeface="+mn-ea"/>
                <a:cs typeface="+mn-cs"/>
              </a:rPr>
              <a:t>Host-based IDS (HIDS):</a:t>
            </a:r>
            <a:r>
              <a:rPr lang="en-US" sz="1200" b="0" i="0" u="none" strike="noStrike" kern="1200" baseline="0" dirty="0">
                <a:solidFill>
                  <a:schemeClr val="tx1"/>
                </a:solidFill>
                <a:latin typeface="Arial" pitchFamily="-110" charset="0"/>
                <a:ea typeface="+mn-ea"/>
                <a:cs typeface="+mn-cs"/>
              </a:rPr>
              <a:t> Monitors the characteristics of a single host and the</a:t>
            </a:r>
          </a:p>
          <a:p>
            <a:r>
              <a:rPr lang="en-US" sz="1200" b="0" i="0" u="none" strike="noStrike" kern="1200" baseline="0" dirty="0">
                <a:solidFill>
                  <a:schemeClr val="tx1"/>
                </a:solidFill>
                <a:latin typeface="Arial" pitchFamily="-110" charset="0"/>
                <a:ea typeface="+mn-ea"/>
                <a:cs typeface="+mn-cs"/>
              </a:rPr>
              <a:t>events occurring within that host, such as process identifiers and the system</a:t>
            </a:r>
          </a:p>
          <a:p>
            <a:r>
              <a:rPr lang="en-US" sz="1200" b="0" i="0" u="none" strike="noStrike" kern="1200" baseline="0" dirty="0">
                <a:solidFill>
                  <a:schemeClr val="tx1"/>
                </a:solidFill>
                <a:latin typeface="Arial" pitchFamily="-110" charset="0"/>
                <a:ea typeface="+mn-ea"/>
                <a:cs typeface="+mn-cs"/>
              </a:rPr>
              <a:t>calls they make, for evidence of suspicious activity.</a:t>
            </a:r>
          </a:p>
          <a:p>
            <a:endParaRPr lang="en-US" sz="1200" b="0" i="0" u="none" strike="noStrike" kern="1200" baseline="0" dirty="0">
              <a:solidFill>
                <a:schemeClr val="tx1"/>
              </a:solidFill>
              <a:latin typeface="Arial" pitchFamily="-110" charset="0"/>
              <a:ea typeface="+mn-ea"/>
              <a:cs typeface="+mn-cs"/>
            </a:endParaRPr>
          </a:p>
          <a:p>
            <a:r>
              <a:rPr lang="en-US" sz="1200" b="1" i="0" u="none" strike="noStrike" kern="1200" baseline="0" dirty="0">
                <a:solidFill>
                  <a:schemeClr val="tx1"/>
                </a:solidFill>
                <a:latin typeface="Arial" pitchFamily="-110" charset="0"/>
                <a:ea typeface="+mn-ea"/>
                <a:cs typeface="+mn-cs"/>
              </a:rPr>
              <a:t>• Network-based IDS (NIDS): </a:t>
            </a:r>
            <a:r>
              <a:rPr lang="en-US" sz="1200" b="0" i="0" u="none" strike="noStrike" kern="1200" baseline="0" dirty="0">
                <a:solidFill>
                  <a:schemeClr val="tx1"/>
                </a:solidFill>
                <a:latin typeface="Arial" pitchFamily="-110" charset="0"/>
                <a:ea typeface="+mn-ea"/>
                <a:cs typeface="+mn-cs"/>
              </a:rPr>
              <a:t>Monitors network traffic for particular network</a:t>
            </a:r>
          </a:p>
          <a:p>
            <a:r>
              <a:rPr lang="en-US" sz="1200" b="0" i="0" u="none" strike="noStrike" kern="1200" baseline="0" dirty="0">
                <a:solidFill>
                  <a:schemeClr val="tx1"/>
                </a:solidFill>
                <a:latin typeface="Arial" pitchFamily="-110" charset="0"/>
                <a:ea typeface="+mn-ea"/>
                <a:cs typeface="+mn-cs"/>
              </a:rPr>
              <a:t>segments or devices and analyzes network, transport, and application protocols</a:t>
            </a:r>
          </a:p>
          <a:p>
            <a:r>
              <a:rPr lang="en-US" sz="1200" b="0" i="0" u="none" strike="noStrike" kern="1200" baseline="0" dirty="0">
                <a:solidFill>
                  <a:schemeClr val="tx1"/>
                </a:solidFill>
                <a:latin typeface="Arial" pitchFamily="-110" charset="0"/>
                <a:ea typeface="+mn-ea"/>
                <a:cs typeface="+mn-cs"/>
              </a:rPr>
              <a:t>to identify suspicious activity.</a:t>
            </a:r>
          </a:p>
          <a:p>
            <a:endParaRPr lang="en-US" sz="1200" b="0" i="0" u="none" strike="noStrike" kern="1200" baseline="0" dirty="0">
              <a:solidFill>
                <a:schemeClr val="tx1"/>
              </a:solidFill>
              <a:latin typeface="Arial" pitchFamily="-110" charset="0"/>
              <a:ea typeface="+mn-ea"/>
              <a:cs typeface="+mn-cs"/>
            </a:endParaRPr>
          </a:p>
          <a:p>
            <a:r>
              <a:rPr lang="en-US" sz="1200" b="1" i="0" u="none" strike="noStrike" kern="1200" baseline="0" dirty="0">
                <a:solidFill>
                  <a:schemeClr val="tx1"/>
                </a:solidFill>
                <a:latin typeface="Arial" pitchFamily="-110" charset="0"/>
                <a:ea typeface="+mn-ea"/>
                <a:cs typeface="+mn-cs"/>
              </a:rPr>
              <a:t>• Distributed or hybrid IDS: </a:t>
            </a:r>
            <a:r>
              <a:rPr lang="en-US" sz="1200" b="0" i="0" u="none" strike="noStrike" kern="1200" baseline="0" dirty="0">
                <a:solidFill>
                  <a:schemeClr val="tx1"/>
                </a:solidFill>
                <a:latin typeface="Arial" pitchFamily="-110" charset="0"/>
                <a:ea typeface="+mn-ea"/>
                <a:cs typeface="+mn-cs"/>
              </a:rPr>
              <a:t>Combines information from a number of sensors,</a:t>
            </a:r>
          </a:p>
          <a:p>
            <a:r>
              <a:rPr lang="en-US" sz="1200" b="0" i="0" u="none" strike="noStrike" kern="1200" baseline="0" dirty="0">
                <a:solidFill>
                  <a:schemeClr val="tx1"/>
                </a:solidFill>
                <a:latin typeface="Arial" pitchFamily="-110" charset="0"/>
                <a:ea typeface="+mn-ea"/>
                <a:cs typeface="+mn-cs"/>
              </a:rPr>
              <a:t>often both host and network-based, in a central analyzer that is able to better</a:t>
            </a:r>
          </a:p>
          <a:p>
            <a:r>
              <a:rPr lang="en-US" sz="1200" b="0" i="0" u="none" strike="noStrike" kern="1200" baseline="0" dirty="0">
                <a:solidFill>
                  <a:schemeClr val="tx1"/>
                </a:solidFill>
                <a:latin typeface="Arial" pitchFamily="-110" charset="0"/>
                <a:ea typeface="+mn-ea"/>
                <a:cs typeface="+mn-cs"/>
              </a:rPr>
              <a:t>identify and respond to intrusion activity.</a:t>
            </a:r>
            <a:endParaRPr lang="en-US"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6</a:t>
            </a:fld>
            <a:endParaRPr lang="en-AU" dirty="0"/>
          </a:p>
        </p:txBody>
      </p:sp>
    </p:spTree>
    <p:extLst>
      <p:ext uri="{BB962C8B-B14F-4D97-AF65-F5344CB8AC3E}">
        <p14:creationId xmlns:p14="http://schemas.microsoft.com/office/powerpoint/2010/main" val="17776468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 Authentication facilities, access control facilities, and firewalls all play a role in</a:t>
            </a:r>
          </a:p>
          <a:p>
            <a:r>
              <a:rPr lang="en-US" sz="1200" b="0" i="0" u="none" strike="noStrike" kern="1200" baseline="0" dirty="0">
                <a:solidFill>
                  <a:schemeClr val="tx1"/>
                </a:solidFill>
                <a:latin typeface="Arial" pitchFamily="-110" charset="0"/>
                <a:ea typeface="+mn-ea"/>
                <a:cs typeface="+mn-cs"/>
              </a:rPr>
              <a:t>countering intrusions. Another line of defense is intrusion detection, and this has</a:t>
            </a:r>
          </a:p>
          <a:p>
            <a:r>
              <a:rPr lang="en-US" sz="1200" b="0" i="0" u="none" strike="noStrike" kern="1200" baseline="0" dirty="0">
                <a:solidFill>
                  <a:schemeClr val="tx1"/>
                </a:solidFill>
                <a:latin typeface="Arial" pitchFamily="-110" charset="0"/>
                <a:ea typeface="+mn-ea"/>
                <a:cs typeface="+mn-cs"/>
              </a:rPr>
              <a:t>been the focus of much research in recent years. This interest is motivated by a</a:t>
            </a:r>
          </a:p>
          <a:p>
            <a:r>
              <a:rPr lang="en-US" sz="1200" b="0" i="0" u="none" strike="noStrike" kern="1200" baseline="0" dirty="0">
                <a:solidFill>
                  <a:schemeClr val="tx1"/>
                </a:solidFill>
                <a:latin typeface="Arial" pitchFamily="-110" charset="0"/>
                <a:ea typeface="+mn-ea"/>
                <a:cs typeface="+mn-cs"/>
              </a:rPr>
              <a:t>number of considerations, including the following:</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1.  If an intrusion is detected quickly enough, the intruder can be identified and</a:t>
            </a:r>
          </a:p>
          <a:p>
            <a:r>
              <a:rPr lang="en-US" sz="1200" b="0" i="0" u="none" strike="noStrike" kern="1200" baseline="0" dirty="0">
                <a:solidFill>
                  <a:schemeClr val="tx1"/>
                </a:solidFill>
                <a:latin typeface="Arial" pitchFamily="-110" charset="0"/>
                <a:ea typeface="+mn-ea"/>
                <a:cs typeface="+mn-cs"/>
              </a:rPr>
              <a:t>ejected from the system before any damage is done or any data are compromised.</a:t>
            </a:r>
          </a:p>
          <a:p>
            <a:r>
              <a:rPr lang="en-US" sz="1200" b="0" i="0" u="none" strike="noStrike" kern="1200" baseline="0" dirty="0">
                <a:solidFill>
                  <a:schemeClr val="tx1"/>
                </a:solidFill>
                <a:latin typeface="Arial" pitchFamily="-110" charset="0"/>
                <a:ea typeface="+mn-ea"/>
                <a:cs typeface="+mn-cs"/>
              </a:rPr>
              <a:t>Even if the detection is not sufficiently timely to preempt the intruder,</a:t>
            </a:r>
          </a:p>
          <a:p>
            <a:r>
              <a:rPr lang="en-US" sz="1200" b="0" i="0" u="none" strike="noStrike" kern="1200" baseline="0" dirty="0">
                <a:solidFill>
                  <a:schemeClr val="tx1"/>
                </a:solidFill>
                <a:latin typeface="Arial" pitchFamily="-110" charset="0"/>
                <a:ea typeface="+mn-ea"/>
                <a:cs typeface="+mn-cs"/>
              </a:rPr>
              <a:t>the sooner that the intrusion is detected, the less the amount of damage and</a:t>
            </a:r>
          </a:p>
          <a:p>
            <a:r>
              <a:rPr lang="en-US" sz="1200" b="0" i="0" u="none" strike="noStrike" kern="1200" baseline="0" dirty="0">
                <a:solidFill>
                  <a:schemeClr val="tx1"/>
                </a:solidFill>
                <a:latin typeface="Arial" pitchFamily="-110" charset="0"/>
                <a:ea typeface="+mn-ea"/>
                <a:cs typeface="+mn-cs"/>
              </a:rPr>
              <a:t>the more quickly that recovery can be achieved.</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2.  An effective IDS can serve as a deterrent, thus acting to prevent intrusions.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3.  Intrusion detection enables the collection of information about intrusion techniques</a:t>
            </a:r>
          </a:p>
          <a:p>
            <a:r>
              <a:rPr lang="en-US" sz="1200" b="0" i="0" u="none" strike="noStrike" kern="1200" baseline="0" dirty="0">
                <a:solidFill>
                  <a:schemeClr val="tx1"/>
                </a:solidFill>
                <a:latin typeface="Arial" pitchFamily="-110" charset="0"/>
                <a:ea typeface="+mn-ea"/>
                <a:cs typeface="+mn-cs"/>
              </a:rPr>
              <a:t>that can be used to strengthen intrusion prevention measures.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Intrusion detection is based on the assumption that the behavior of the intruder</a:t>
            </a:r>
          </a:p>
          <a:p>
            <a:r>
              <a:rPr lang="en-US" sz="1200" b="0" i="0" u="none" strike="noStrike" kern="1200" baseline="0" dirty="0">
                <a:solidFill>
                  <a:schemeClr val="tx1"/>
                </a:solidFill>
                <a:latin typeface="Arial" pitchFamily="-110" charset="0"/>
                <a:ea typeface="+mn-ea"/>
                <a:cs typeface="+mn-cs"/>
              </a:rPr>
              <a:t>differs from that of a legitimate user in ways that can be quantified. Of course, we</a:t>
            </a:r>
          </a:p>
          <a:p>
            <a:r>
              <a:rPr lang="en-US" sz="1200" b="0" i="0" u="none" strike="noStrike" kern="1200" baseline="0" dirty="0">
                <a:solidFill>
                  <a:schemeClr val="tx1"/>
                </a:solidFill>
                <a:latin typeface="Arial" pitchFamily="-110" charset="0"/>
                <a:ea typeface="+mn-ea"/>
                <a:cs typeface="+mn-cs"/>
              </a:rPr>
              <a:t>cannot expect that there will be a crisp, exact distinction between an attack by an</a:t>
            </a:r>
          </a:p>
          <a:p>
            <a:r>
              <a:rPr lang="en-US" sz="1200" b="0" i="0" u="none" strike="noStrike" kern="1200" baseline="0" dirty="0">
                <a:solidFill>
                  <a:schemeClr val="tx1"/>
                </a:solidFill>
                <a:latin typeface="Arial" pitchFamily="-110" charset="0"/>
                <a:ea typeface="+mn-ea"/>
                <a:cs typeface="+mn-cs"/>
              </a:rPr>
              <a:t>intruder and the normal use of resources by an authorized user. Rather, we must</a:t>
            </a:r>
          </a:p>
          <a:p>
            <a:r>
              <a:rPr lang="en-US" sz="1200" b="0" i="0" u="none" strike="noStrike" kern="1200" baseline="0" dirty="0">
                <a:solidFill>
                  <a:schemeClr val="tx1"/>
                </a:solidFill>
                <a:latin typeface="Arial" pitchFamily="-110" charset="0"/>
                <a:ea typeface="+mn-ea"/>
                <a:cs typeface="+mn-cs"/>
              </a:rPr>
              <a:t>expect that there will be some overlap.</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Figure 8.1 suggests, in abstract terms, the nature of the task confronting the</a:t>
            </a:r>
          </a:p>
          <a:p>
            <a:r>
              <a:rPr lang="en-US" sz="1200" b="0" i="0" u="none" strike="noStrike" kern="1200" baseline="0" dirty="0">
                <a:solidFill>
                  <a:schemeClr val="tx1"/>
                </a:solidFill>
                <a:latin typeface="Arial" pitchFamily="-110" charset="0"/>
                <a:ea typeface="+mn-ea"/>
                <a:cs typeface="+mn-cs"/>
              </a:rPr>
              <a:t>designer of an IDS. Although the typical behavior of an intruder differs from the</a:t>
            </a:r>
          </a:p>
          <a:p>
            <a:r>
              <a:rPr lang="en-US" sz="1200" b="0" i="0" u="none" strike="noStrike" kern="1200" baseline="0" dirty="0">
                <a:solidFill>
                  <a:schemeClr val="tx1"/>
                </a:solidFill>
                <a:latin typeface="Arial" pitchFamily="-110" charset="0"/>
                <a:ea typeface="+mn-ea"/>
                <a:cs typeface="+mn-cs"/>
              </a:rPr>
              <a:t>typical behavior of an authorized user, there is an overlap in these behaviors. Thus,</a:t>
            </a:r>
          </a:p>
          <a:p>
            <a:r>
              <a:rPr lang="en-US" sz="1200" b="0" i="0" u="none" strike="noStrike" kern="1200" baseline="0" dirty="0">
                <a:solidFill>
                  <a:schemeClr val="tx1"/>
                </a:solidFill>
                <a:latin typeface="Arial" pitchFamily="-110" charset="0"/>
                <a:ea typeface="+mn-ea"/>
                <a:cs typeface="+mn-cs"/>
              </a:rPr>
              <a:t>a loose interpretation of intruder behavior, which will catch more intruders, will</a:t>
            </a:r>
          </a:p>
          <a:p>
            <a:r>
              <a:rPr lang="en-US" sz="1200" b="0" i="0" u="none" strike="noStrike" kern="1200" baseline="0" dirty="0">
                <a:solidFill>
                  <a:schemeClr val="tx1"/>
                </a:solidFill>
                <a:latin typeface="Arial" pitchFamily="-110" charset="0"/>
                <a:ea typeface="+mn-ea"/>
                <a:cs typeface="+mn-cs"/>
              </a:rPr>
              <a:t>also lead to a number of false positives , or false alarms, where authorized users are</a:t>
            </a:r>
          </a:p>
          <a:p>
            <a:r>
              <a:rPr lang="en-US" sz="1200" b="0" i="0" u="none" strike="noStrike" kern="1200" baseline="0" dirty="0">
                <a:solidFill>
                  <a:schemeClr val="tx1"/>
                </a:solidFill>
                <a:latin typeface="Arial" pitchFamily="-110" charset="0"/>
                <a:ea typeface="+mn-ea"/>
                <a:cs typeface="+mn-cs"/>
              </a:rPr>
              <a:t>identified as intruders. On the other hand, an attempt to limit false positives by a</a:t>
            </a:r>
          </a:p>
          <a:p>
            <a:r>
              <a:rPr lang="en-US" sz="1200" b="0" i="0" u="none" strike="noStrike" kern="1200" baseline="0" dirty="0">
                <a:solidFill>
                  <a:schemeClr val="tx1"/>
                </a:solidFill>
                <a:latin typeface="Arial" pitchFamily="-110" charset="0"/>
                <a:ea typeface="+mn-ea"/>
                <a:cs typeface="+mn-cs"/>
              </a:rPr>
              <a:t>tight interpretation of intruder behavior will lead to an increase in false negatives ,</a:t>
            </a:r>
          </a:p>
          <a:p>
            <a:r>
              <a:rPr lang="en-US" sz="1200" b="0" i="0" u="none" strike="noStrike" kern="1200" baseline="0" dirty="0">
                <a:solidFill>
                  <a:schemeClr val="tx1"/>
                </a:solidFill>
                <a:latin typeface="Arial" pitchFamily="-110" charset="0"/>
                <a:ea typeface="+mn-ea"/>
                <a:cs typeface="+mn-cs"/>
              </a:rPr>
              <a:t>or intruders not identified as intruders. Thus, there is an element of compromise</a:t>
            </a:r>
          </a:p>
          <a:p>
            <a:r>
              <a:rPr lang="en-US" sz="1200" b="0" i="0" u="none" strike="noStrike" kern="1200" baseline="0" dirty="0">
                <a:solidFill>
                  <a:schemeClr val="tx1"/>
                </a:solidFill>
                <a:latin typeface="Arial" pitchFamily="-110" charset="0"/>
                <a:ea typeface="+mn-ea"/>
                <a:cs typeface="+mn-cs"/>
              </a:rPr>
              <a:t> and art in the practice of intrusion detection. Ideally you want an IDS to have a high</a:t>
            </a:r>
          </a:p>
          <a:p>
            <a:r>
              <a:rPr lang="en-US" sz="1200" b="0" i="0" u="none" strike="noStrike" kern="1200" baseline="0" dirty="0">
                <a:solidFill>
                  <a:schemeClr val="tx1"/>
                </a:solidFill>
                <a:latin typeface="Arial" pitchFamily="-110" charset="0"/>
                <a:ea typeface="+mn-ea"/>
                <a:cs typeface="+mn-cs"/>
              </a:rPr>
              <a:t>detection rate, that is, the ratio of detected to total attacks, while minimizing the</a:t>
            </a:r>
          </a:p>
          <a:p>
            <a:r>
              <a:rPr lang="en-US" sz="1200" b="0" i="0" u="none" strike="noStrike" kern="1200" baseline="0" dirty="0">
                <a:solidFill>
                  <a:schemeClr val="tx1"/>
                </a:solidFill>
                <a:latin typeface="Arial" pitchFamily="-110" charset="0"/>
                <a:ea typeface="+mn-ea"/>
                <a:cs typeface="+mn-cs"/>
              </a:rPr>
              <a:t>false alarm rate, the ratio of incorrectly classified to total normal usage [LAZA05].</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In an important early study of intrusion [ANDE80], Anderson postulated</a:t>
            </a:r>
          </a:p>
          <a:p>
            <a:r>
              <a:rPr lang="en-US" sz="1200" b="0" i="0" u="none" strike="noStrike" kern="1200" baseline="0" dirty="0">
                <a:solidFill>
                  <a:schemeClr val="tx1"/>
                </a:solidFill>
                <a:latin typeface="Arial" pitchFamily="-110" charset="0"/>
                <a:ea typeface="+mn-ea"/>
                <a:cs typeface="+mn-cs"/>
              </a:rPr>
              <a:t>that one could, with reasonable confidence, distinguish between an outside attacker</a:t>
            </a:r>
          </a:p>
          <a:p>
            <a:r>
              <a:rPr lang="en-US" sz="1200" b="0" i="0" u="none" strike="noStrike" kern="1200" baseline="0" dirty="0">
                <a:solidFill>
                  <a:schemeClr val="tx1"/>
                </a:solidFill>
                <a:latin typeface="Arial" pitchFamily="-110" charset="0"/>
                <a:ea typeface="+mn-ea"/>
                <a:cs typeface="+mn-cs"/>
              </a:rPr>
              <a:t>and a legitimate user. Patterns of legitimate user behavior can be established by</a:t>
            </a:r>
          </a:p>
          <a:p>
            <a:r>
              <a:rPr lang="en-US" sz="1200" b="0" i="0" u="none" strike="noStrike" kern="1200" baseline="0" dirty="0">
                <a:solidFill>
                  <a:schemeClr val="tx1"/>
                </a:solidFill>
                <a:latin typeface="Arial" pitchFamily="-110" charset="0"/>
                <a:ea typeface="+mn-ea"/>
                <a:cs typeface="+mn-cs"/>
              </a:rPr>
              <a:t>observing past history, and significant deviation from such patterns can be detected.</a:t>
            </a:r>
          </a:p>
          <a:p>
            <a:r>
              <a:rPr lang="en-US" sz="1200" b="0" i="0" u="none" strike="noStrike" kern="1200" baseline="0" dirty="0">
                <a:solidFill>
                  <a:schemeClr val="tx1"/>
                </a:solidFill>
                <a:latin typeface="Arial" pitchFamily="-110" charset="0"/>
                <a:ea typeface="+mn-ea"/>
                <a:cs typeface="+mn-cs"/>
              </a:rPr>
              <a:t>Anderson suggests that the task of detecting an inside attacker (a legitimate user</a:t>
            </a:r>
          </a:p>
          <a:p>
            <a:r>
              <a:rPr lang="en-US" sz="1200" b="0" i="0" u="none" strike="noStrike" kern="1200" baseline="0" dirty="0">
                <a:solidFill>
                  <a:schemeClr val="tx1"/>
                </a:solidFill>
                <a:latin typeface="Arial" pitchFamily="-110" charset="0"/>
                <a:ea typeface="+mn-ea"/>
                <a:cs typeface="+mn-cs"/>
              </a:rPr>
              <a:t>acting in an unauthorized fashion) is more difficult, in that the distinction between</a:t>
            </a:r>
          </a:p>
          <a:p>
            <a:r>
              <a:rPr lang="en-US" sz="1200" b="0" i="0" u="none" strike="noStrike" kern="1200" baseline="0" dirty="0">
                <a:solidFill>
                  <a:schemeClr val="tx1"/>
                </a:solidFill>
                <a:latin typeface="Arial" pitchFamily="-110" charset="0"/>
                <a:ea typeface="+mn-ea"/>
                <a:cs typeface="+mn-cs"/>
              </a:rPr>
              <a:t>abnormal and normal behavior may be small. Anderson concluded that such violations</a:t>
            </a:r>
          </a:p>
          <a:p>
            <a:r>
              <a:rPr lang="en-US" sz="1200" b="0" i="0" u="none" strike="noStrike" kern="1200" baseline="0" dirty="0">
                <a:solidFill>
                  <a:schemeClr val="tx1"/>
                </a:solidFill>
                <a:latin typeface="Arial" pitchFamily="-110" charset="0"/>
                <a:ea typeface="+mn-ea"/>
                <a:cs typeface="+mn-cs"/>
              </a:rPr>
              <a:t>would be undetectable solely through the search for anomalous behavior.</a:t>
            </a:r>
          </a:p>
          <a:p>
            <a:r>
              <a:rPr lang="en-US" sz="1200" b="0" i="0" u="none" strike="noStrike" kern="1200" baseline="0" dirty="0">
                <a:solidFill>
                  <a:schemeClr val="tx1"/>
                </a:solidFill>
                <a:latin typeface="Arial" pitchFamily="-110" charset="0"/>
                <a:ea typeface="+mn-ea"/>
                <a:cs typeface="+mn-cs"/>
              </a:rPr>
              <a:t>However, insider behavior might nevertheless be detectable by intelligent definition</a:t>
            </a:r>
          </a:p>
          <a:p>
            <a:r>
              <a:rPr lang="en-US" sz="1200" b="0" i="0" u="none" strike="noStrike" kern="1200" baseline="0" dirty="0">
                <a:solidFill>
                  <a:schemeClr val="tx1"/>
                </a:solidFill>
                <a:latin typeface="Arial" pitchFamily="-110" charset="0"/>
                <a:ea typeface="+mn-ea"/>
                <a:cs typeface="+mn-cs"/>
              </a:rPr>
              <a:t>of the class of conditions that suggest unauthorized use. These observations,</a:t>
            </a:r>
          </a:p>
          <a:p>
            <a:r>
              <a:rPr lang="en-US" sz="1200" b="0" i="0" u="none" strike="noStrike" kern="1200" baseline="0" dirty="0">
                <a:solidFill>
                  <a:schemeClr val="tx1"/>
                </a:solidFill>
                <a:latin typeface="Arial" pitchFamily="-110" charset="0"/>
                <a:ea typeface="+mn-ea"/>
                <a:cs typeface="+mn-cs"/>
              </a:rPr>
              <a:t>which were made in 1980, remain true today.</a:t>
            </a:r>
          </a:p>
          <a:p>
            <a:endParaRPr lang="en-US"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7</a:t>
            </a:fld>
            <a:endParaRPr lang="en-AU" dirty="0"/>
          </a:p>
        </p:txBody>
      </p:sp>
    </p:spTree>
    <p:extLst>
      <p:ext uri="{BB962C8B-B14F-4D97-AF65-F5344CB8AC3E}">
        <p14:creationId xmlns:p14="http://schemas.microsoft.com/office/powerpoint/2010/main" val="22541521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8CF25E-AE0F-3E4D-9BBA-F5E6F7140736}" type="slidenum">
              <a:rPr lang="en-AU"/>
              <a:pPr/>
              <a:t>8</a:t>
            </a:fld>
            <a:endParaRPr lang="en-AU" dirty="0"/>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To be of practical use, an IDS should detect a substantial percentage of intrusions</a:t>
            </a:r>
          </a:p>
          <a:p>
            <a:r>
              <a:rPr lang="en-US" sz="1200" b="0" i="0" u="none" strike="noStrike" kern="1200" baseline="0" dirty="0">
                <a:solidFill>
                  <a:schemeClr val="tx1"/>
                </a:solidFill>
                <a:latin typeface="Arial" pitchFamily="-110" charset="0"/>
                <a:ea typeface="+mn-ea"/>
                <a:cs typeface="+mn-cs"/>
              </a:rPr>
              <a:t>while keeping the false alarm rate at an acceptable level. If only a modest</a:t>
            </a:r>
          </a:p>
          <a:p>
            <a:r>
              <a:rPr lang="en-US" sz="1200" b="0" i="0" u="none" strike="noStrike" kern="1200" baseline="0" dirty="0">
                <a:solidFill>
                  <a:schemeClr val="tx1"/>
                </a:solidFill>
                <a:latin typeface="Arial" pitchFamily="-110" charset="0"/>
                <a:ea typeface="+mn-ea"/>
                <a:cs typeface="+mn-cs"/>
              </a:rPr>
              <a:t>percentage of actual intrusions are detected, the system provides a false sense of</a:t>
            </a:r>
          </a:p>
          <a:p>
            <a:r>
              <a:rPr lang="en-US" sz="1200" b="0" i="0" u="none" strike="noStrike" kern="1200" baseline="0" dirty="0">
                <a:solidFill>
                  <a:schemeClr val="tx1"/>
                </a:solidFill>
                <a:latin typeface="Arial" pitchFamily="-110" charset="0"/>
                <a:ea typeface="+mn-ea"/>
                <a:cs typeface="+mn-cs"/>
              </a:rPr>
              <a:t>security. On the other hand, if the system frequently triggers an alert when there</a:t>
            </a:r>
          </a:p>
          <a:p>
            <a:r>
              <a:rPr lang="en-US" sz="1200" b="0" i="0" u="none" strike="noStrike" kern="1200" baseline="0" dirty="0">
                <a:solidFill>
                  <a:schemeClr val="tx1"/>
                </a:solidFill>
                <a:latin typeface="Arial" pitchFamily="-110" charset="0"/>
                <a:ea typeface="+mn-ea"/>
                <a:cs typeface="+mn-cs"/>
              </a:rPr>
              <a:t>is no intrusion (a false alarm), then either system managers will begin to ignore the</a:t>
            </a:r>
          </a:p>
          <a:p>
            <a:r>
              <a:rPr lang="en-US" sz="1200" b="0" i="0" u="none" strike="noStrike" kern="1200" baseline="0" dirty="0">
                <a:solidFill>
                  <a:schemeClr val="tx1"/>
                </a:solidFill>
                <a:latin typeface="Arial" pitchFamily="-110" charset="0"/>
                <a:ea typeface="+mn-ea"/>
                <a:cs typeface="+mn-cs"/>
              </a:rPr>
              <a:t>alarms, or much time will be wasted analyzing the false alarms.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Unfortunately, because of the nature of the probabilities involved, it is very</a:t>
            </a:r>
          </a:p>
          <a:p>
            <a:r>
              <a:rPr lang="en-US" sz="1200" b="0" i="0" u="none" strike="noStrike" kern="1200" baseline="0" dirty="0">
                <a:solidFill>
                  <a:schemeClr val="tx1"/>
                </a:solidFill>
                <a:latin typeface="Arial" pitchFamily="-110" charset="0"/>
                <a:ea typeface="+mn-ea"/>
                <a:cs typeface="+mn-cs"/>
              </a:rPr>
              <a:t>difficult to meet the standard of high rate of detections with a low rate of false</a:t>
            </a:r>
          </a:p>
          <a:p>
            <a:r>
              <a:rPr lang="en-US" sz="1200" b="0" i="0" u="none" strike="noStrike" kern="1200" baseline="0" dirty="0">
                <a:solidFill>
                  <a:schemeClr val="tx1"/>
                </a:solidFill>
                <a:latin typeface="Arial" pitchFamily="-110" charset="0"/>
                <a:ea typeface="+mn-ea"/>
                <a:cs typeface="+mn-cs"/>
              </a:rPr>
              <a:t>alarms. In general, if the actual numbers of intrusions is low compared to the number</a:t>
            </a:r>
          </a:p>
          <a:p>
            <a:r>
              <a:rPr lang="en-US" sz="1200" b="0" i="0" u="none" strike="noStrike" kern="1200" baseline="0" dirty="0">
                <a:solidFill>
                  <a:schemeClr val="tx1"/>
                </a:solidFill>
                <a:latin typeface="Arial" pitchFamily="-110" charset="0"/>
                <a:ea typeface="+mn-ea"/>
                <a:cs typeface="+mn-cs"/>
              </a:rPr>
              <a:t>of legitimate uses of a system, then the false alarm rate will be high unless the</a:t>
            </a:r>
          </a:p>
          <a:p>
            <a:r>
              <a:rPr lang="en-US" sz="1200" b="0" i="0" u="none" strike="noStrike" kern="1200" baseline="0" dirty="0">
                <a:solidFill>
                  <a:schemeClr val="tx1"/>
                </a:solidFill>
                <a:latin typeface="Arial" pitchFamily="-110" charset="0"/>
                <a:ea typeface="+mn-ea"/>
                <a:cs typeface="+mn-cs"/>
              </a:rPr>
              <a:t> test is extremely discriminating. This is an example of a phenomenon known as</a:t>
            </a:r>
          </a:p>
          <a:p>
            <a:r>
              <a:rPr lang="en-US" sz="1200" b="0" i="0" u="none" strike="noStrike" kern="1200" baseline="0" dirty="0">
                <a:solidFill>
                  <a:schemeClr val="tx1"/>
                </a:solidFill>
                <a:latin typeface="Arial" pitchFamily="-110" charset="0"/>
                <a:ea typeface="+mn-ea"/>
                <a:cs typeface="+mn-cs"/>
              </a:rPr>
              <a:t>the base-rate fallacy . A study of existing IDSs, reported in [AXEL00], indicated</a:t>
            </a:r>
          </a:p>
          <a:p>
            <a:r>
              <a:rPr lang="en-US" sz="1200" b="0" i="0" u="none" strike="noStrike" kern="1200" baseline="0" dirty="0">
                <a:solidFill>
                  <a:schemeClr val="tx1"/>
                </a:solidFill>
                <a:latin typeface="Arial" pitchFamily="-110" charset="0"/>
                <a:ea typeface="+mn-ea"/>
                <a:cs typeface="+mn-cs"/>
              </a:rPr>
              <a:t>that current systems have not overcome the problem of the base-rate fallacy. See</a:t>
            </a:r>
          </a:p>
          <a:p>
            <a:r>
              <a:rPr lang="en-US" sz="1200" b="0" i="0" u="none" strike="noStrike" kern="1200" baseline="0" dirty="0">
                <a:solidFill>
                  <a:schemeClr val="tx1"/>
                </a:solidFill>
                <a:latin typeface="Arial" pitchFamily="-110" charset="0"/>
                <a:ea typeface="+mn-ea"/>
                <a:cs typeface="+mn-cs"/>
              </a:rPr>
              <a:t>Appendix J for a brief background on the mathematics of this problem.</a:t>
            </a:r>
            <a:endParaRPr lang="en-US" sz="1200" kern="1200" baseline="0" dirty="0">
              <a:solidFill>
                <a:schemeClr val="tx1"/>
              </a:solidFill>
              <a:latin typeface="Arial" pitchFamily="-110" charset="0"/>
              <a:ea typeface="+mn-ea"/>
              <a:cs typeface="+mn-cs"/>
            </a:endParaRP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[BALA98] lists the following as desirable for an IDS. It must</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Run continually with minimal human supervision.</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Be fault tolerant in the sense that it must be able to recover from system</a:t>
            </a:r>
          </a:p>
          <a:p>
            <a:r>
              <a:rPr lang="en-US" sz="1200" kern="1200" baseline="0" dirty="0">
                <a:solidFill>
                  <a:schemeClr val="tx1"/>
                </a:solidFill>
                <a:latin typeface="Arial" pitchFamily="-110" charset="0"/>
                <a:ea typeface="+mn-ea"/>
                <a:cs typeface="+mn-cs"/>
              </a:rPr>
              <a:t>crashes and reinitializations.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Resist subversion. The IDS must be able to monitor itself and detect if it has</a:t>
            </a:r>
          </a:p>
          <a:p>
            <a:r>
              <a:rPr lang="en-US" sz="1200" kern="1200" baseline="0" dirty="0">
                <a:solidFill>
                  <a:schemeClr val="tx1"/>
                </a:solidFill>
                <a:latin typeface="Arial" pitchFamily="-110" charset="0"/>
                <a:ea typeface="+mn-ea"/>
                <a:cs typeface="+mn-cs"/>
              </a:rPr>
              <a:t>been modified by an attacker.</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Impose a minimal overhead on the system where it is running.</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Be able to be configured according to the security policies of the system that is</a:t>
            </a:r>
          </a:p>
          <a:p>
            <a:r>
              <a:rPr lang="en-US" sz="1200" kern="1200" baseline="0" dirty="0">
                <a:solidFill>
                  <a:schemeClr val="tx1"/>
                </a:solidFill>
                <a:latin typeface="Arial" pitchFamily="-110" charset="0"/>
                <a:ea typeface="+mn-ea"/>
                <a:cs typeface="+mn-cs"/>
              </a:rPr>
              <a:t>being monitored.</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Be able to adapt to changes in system and user behavior over time.</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Be able to scale to monitor a large number of hosts.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Provide graceful degradation of service in the sense that if some components</a:t>
            </a:r>
          </a:p>
          <a:p>
            <a:r>
              <a:rPr lang="en-US" sz="1200" kern="1200" baseline="0" dirty="0">
                <a:solidFill>
                  <a:schemeClr val="tx1"/>
                </a:solidFill>
                <a:latin typeface="Arial" pitchFamily="-110" charset="0"/>
                <a:ea typeface="+mn-ea"/>
                <a:cs typeface="+mn-cs"/>
              </a:rPr>
              <a:t>of the IDS stop working for any reason, the rest of them should be affected as</a:t>
            </a:r>
          </a:p>
          <a:p>
            <a:r>
              <a:rPr lang="en-US" sz="1200" kern="1200" baseline="0" dirty="0">
                <a:solidFill>
                  <a:schemeClr val="tx1"/>
                </a:solidFill>
                <a:latin typeface="Arial" pitchFamily="-110" charset="0"/>
                <a:ea typeface="+mn-ea"/>
                <a:cs typeface="+mn-cs"/>
              </a:rPr>
              <a:t>little as possible.</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Allow dynamic reconfiguration; that is, the ability to reconfigure the IDS</a:t>
            </a:r>
          </a:p>
          <a:p>
            <a:r>
              <a:rPr lang="en-US" sz="1200" kern="1200" baseline="0" dirty="0">
                <a:solidFill>
                  <a:schemeClr val="tx1"/>
                </a:solidFill>
                <a:latin typeface="Arial" pitchFamily="-110" charset="0"/>
                <a:ea typeface="+mn-ea"/>
                <a:cs typeface="+mn-cs"/>
              </a:rPr>
              <a:t>without having to restart it.</a:t>
            </a:r>
            <a:endParaRPr lang="en-US" dirty="0">
              <a:latin typeface="Times New Roman" pitchFamily="-110" charset="0"/>
            </a:endParaRPr>
          </a:p>
        </p:txBody>
      </p:sp>
    </p:spTree>
    <p:extLst>
      <p:ext uri="{BB962C8B-B14F-4D97-AF65-F5344CB8AC3E}">
        <p14:creationId xmlns:p14="http://schemas.microsoft.com/office/powerpoint/2010/main" val="3025935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Data sources and sensors</a:t>
            </a:r>
          </a:p>
          <a:p>
            <a:pPr lvl="1"/>
            <a:r>
              <a:rPr lang="en-US" dirty="0"/>
              <a:t>Anomaly HIDS</a:t>
            </a:r>
          </a:p>
          <a:p>
            <a:pPr lvl="1"/>
            <a:r>
              <a:rPr lang="en-US" dirty="0"/>
              <a:t>Signature/heuristic HIDS</a:t>
            </a:r>
          </a:p>
          <a:p>
            <a:pPr lvl="1"/>
            <a:r>
              <a:rPr lang="en-US" dirty="0"/>
              <a:t>Distributed HIDS</a:t>
            </a:r>
          </a:p>
          <a:p>
            <a:pPr lvl="1"/>
            <a:r>
              <a:rPr lang="en-US" dirty="0"/>
              <a:t>Types of network sensors</a:t>
            </a:r>
          </a:p>
          <a:p>
            <a:pPr lvl="1"/>
            <a:r>
              <a:rPr lang="en-US" dirty="0"/>
              <a:t>NIDS sensor deployment</a:t>
            </a:r>
          </a:p>
          <a:p>
            <a:pPr lvl="1"/>
            <a:r>
              <a:rPr lang="en-US" dirty="0"/>
              <a:t>Intrusion detection techniques</a:t>
            </a:r>
          </a:p>
          <a:p>
            <a:pPr lvl="1"/>
            <a:r>
              <a:rPr lang="en-US" dirty="0"/>
              <a:t>Logging of alerts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9</a:t>
            </a:fld>
            <a:endParaRPr lang="en-AU" dirty="0"/>
          </a:p>
        </p:txBody>
      </p:sp>
    </p:spTree>
    <p:extLst>
      <p:ext uri="{BB962C8B-B14F-4D97-AF65-F5344CB8AC3E}">
        <p14:creationId xmlns:p14="http://schemas.microsoft.com/office/powerpoint/2010/main" val="10085127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in order to identify malicious or </a:t>
            </a:r>
            <a:r>
              <a:rPr lang="en-US" dirty="0" err="1"/>
              <a:t>unauthori</a:t>
            </a:r>
            <a:r>
              <a:rPr lang="en-US" dirty="0"/>
              <a:t> </a:t>
            </a:r>
            <a:r>
              <a:rPr lang="en-US" sz="1200" b="0" i="0" u="none" strike="noStrike" kern="1200" baseline="0" dirty="0">
                <a:solidFill>
                  <a:schemeClr val="tx1"/>
                </a:solidFill>
                <a:latin typeface="Arial" pitchFamily="-110" charset="0"/>
                <a:ea typeface="+mn-ea"/>
                <a:cs typeface="+mn-cs"/>
              </a:rPr>
              <a:t>IDSs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Also known as misuse detection</a:t>
            </a:r>
          </a:p>
          <a:p>
            <a:endParaRPr lang="en-US" sz="1200" b="0" i="0" u="none" strike="noStrike" kern="1200" baseline="0" dirty="0">
              <a:solidFill>
                <a:schemeClr val="tx1"/>
              </a:solidFill>
              <a:latin typeface="Arial" pitchFamily="-110" charset="0"/>
              <a:ea typeface="+mn-ea"/>
              <a:cs typeface="+mn-cs"/>
            </a:endParaRP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err="1">
                <a:solidFill>
                  <a:schemeClr val="tx1"/>
                </a:solidFill>
                <a:latin typeface="Arial" pitchFamily="-110" charset="0"/>
                <a:ea typeface="+mn-ea"/>
                <a:cs typeface="+mn-cs"/>
              </a:rPr>
              <a:t>ypically</a:t>
            </a:r>
            <a:r>
              <a:rPr lang="en-US" sz="1200" b="0" i="0" u="none" strike="noStrike" kern="1200" baseline="0" dirty="0">
                <a:solidFill>
                  <a:schemeClr val="tx1"/>
                </a:solidFill>
                <a:latin typeface="Arial" pitchFamily="-110" charset="0"/>
                <a:ea typeface="+mn-ea"/>
                <a:cs typeface="+mn-cs"/>
              </a:rPr>
              <a:t> use one of the following alternative approaches to analyze sensor</a:t>
            </a:r>
          </a:p>
          <a:p>
            <a:r>
              <a:rPr lang="en-US" sz="1200" b="0" i="0" u="none" strike="noStrike" kern="1200" baseline="0" dirty="0">
                <a:solidFill>
                  <a:schemeClr val="tx1"/>
                </a:solidFill>
                <a:latin typeface="Arial" pitchFamily="-110" charset="0"/>
                <a:ea typeface="+mn-ea"/>
                <a:cs typeface="+mn-cs"/>
              </a:rPr>
              <a:t>data to detect intrusions: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1. </a:t>
            </a:r>
            <a:r>
              <a:rPr lang="en-US" sz="1200" b="1" i="0" u="none" strike="noStrike" kern="1200" baseline="0" dirty="0">
                <a:solidFill>
                  <a:schemeClr val="tx1"/>
                </a:solidFill>
                <a:latin typeface="Arial" pitchFamily="-110" charset="0"/>
                <a:ea typeface="+mn-ea"/>
                <a:cs typeface="+mn-cs"/>
              </a:rPr>
              <a:t>Anomaly detection</a:t>
            </a:r>
            <a:r>
              <a:rPr lang="en-US" sz="1200" b="0" i="0" u="none" strike="noStrike" kern="1200" baseline="0" dirty="0">
                <a:solidFill>
                  <a:schemeClr val="tx1"/>
                </a:solidFill>
                <a:latin typeface="Arial" pitchFamily="-110" charset="0"/>
                <a:ea typeface="+mn-ea"/>
                <a:cs typeface="+mn-cs"/>
              </a:rPr>
              <a:t>:  Involves the collection of data relating to the behavior</a:t>
            </a:r>
          </a:p>
          <a:p>
            <a:r>
              <a:rPr lang="en-US" sz="1200" b="0" i="0" u="none" strike="noStrike" kern="1200" baseline="0" dirty="0">
                <a:solidFill>
                  <a:schemeClr val="tx1"/>
                </a:solidFill>
                <a:latin typeface="Arial" pitchFamily="-110" charset="0"/>
                <a:ea typeface="+mn-ea"/>
                <a:cs typeface="+mn-cs"/>
              </a:rPr>
              <a:t>of legitimate users over a period of time. Then current observed behavior is</a:t>
            </a:r>
          </a:p>
          <a:p>
            <a:r>
              <a:rPr lang="en-US" sz="1200" b="0" i="0" u="none" strike="noStrike" kern="1200" baseline="0" dirty="0">
                <a:solidFill>
                  <a:schemeClr val="tx1"/>
                </a:solidFill>
                <a:latin typeface="Arial" pitchFamily="-110" charset="0"/>
                <a:ea typeface="+mn-ea"/>
                <a:cs typeface="+mn-cs"/>
              </a:rPr>
              <a:t>analyzed to determine with a high level of confidence whether this behavior is</a:t>
            </a:r>
          </a:p>
          <a:p>
            <a:r>
              <a:rPr lang="en-US" sz="1200" b="0" i="0" u="none" strike="noStrike" kern="1200" baseline="0" dirty="0">
                <a:solidFill>
                  <a:schemeClr val="tx1"/>
                </a:solidFill>
                <a:latin typeface="Arial" pitchFamily="-110" charset="0"/>
                <a:ea typeface="+mn-ea"/>
                <a:cs typeface="+mn-cs"/>
              </a:rPr>
              <a:t>that of a legitimate user or alternatively that of an intruder.</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2. </a:t>
            </a:r>
            <a:r>
              <a:rPr lang="en-US" sz="1200" b="1" i="0" u="none" strike="noStrike" kern="1200" baseline="0" dirty="0">
                <a:solidFill>
                  <a:schemeClr val="tx1"/>
                </a:solidFill>
                <a:latin typeface="Arial" pitchFamily="-110" charset="0"/>
                <a:ea typeface="+mn-ea"/>
                <a:cs typeface="+mn-cs"/>
              </a:rPr>
              <a:t>Signature or Heuristic detection</a:t>
            </a:r>
            <a:r>
              <a:rPr lang="en-US" sz="1200" b="0" i="0" u="none" strike="noStrike" kern="1200" baseline="0" dirty="0">
                <a:solidFill>
                  <a:schemeClr val="tx1"/>
                </a:solidFill>
                <a:latin typeface="Arial" pitchFamily="-110" charset="0"/>
                <a:ea typeface="+mn-ea"/>
                <a:cs typeface="+mn-cs"/>
              </a:rPr>
              <a:t>:  Uses a set of known malicious data patterns</a:t>
            </a:r>
          </a:p>
          <a:p>
            <a:r>
              <a:rPr lang="en-US" sz="1200" b="0" i="0" u="none" strike="noStrike" kern="1200" baseline="0" dirty="0">
                <a:solidFill>
                  <a:schemeClr val="tx1"/>
                </a:solidFill>
                <a:latin typeface="Arial" pitchFamily="-110" charset="0"/>
                <a:ea typeface="+mn-ea"/>
                <a:cs typeface="+mn-cs"/>
              </a:rPr>
              <a:t>(signatures) or attack rules (heuristics) that are compared with current behavior</a:t>
            </a:r>
          </a:p>
          <a:p>
            <a:r>
              <a:rPr lang="en-US" sz="1200" b="0" i="0" u="none" strike="noStrike" kern="1200" baseline="0" dirty="0">
                <a:solidFill>
                  <a:schemeClr val="tx1"/>
                </a:solidFill>
                <a:latin typeface="Arial" pitchFamily="-110" charset="0"/>
                <a:ea typeface="+mn-ea"/>
                <a:cs typeface="+mn-cs"/>
              </a:rPr>
              <a:t>to decide if is that of an intruder. It is also known as misuse detection. This</a:t>
            </a:r>
          </a:p>
          <a:p>
            <a:r>
              <a:rPr lang="en-US" sz="1200" b="0" i="0" u="none" strike="noStrike" kern="1200" baseline="0" dirty="0">
                <a:solidFill>
                  <a:schemeClr val="tx1"/>
                </a:solidFill>
                <a:latin typeface="Arial" pitchFamily="-110" charset="0"/>
                <a:ea typeface="+mn-ea"/>
                <a:cs typeface="+mn-cs"/>
              </a:rPr>
              <a:t>approach can only identify known attacks for which it has patterns or rules.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In essence, anomaly approaches aim to define normal, or expected, behavior, in</a:t>
            </a:r>
          </a:p>
          <a:p>
            <a:r>
              <a:rPr lang="en-US" sz="1200" b="0" i="0" u="none" strike="noStrike" kern="1200" baseline="0" dirty="0">
                <a:solidFill>
                  <a:schemeClr val="tx1"/>
                </a:solidFill>
                <a:latin typeface="Arial" pitchFamily="-110" charset="0"/>
                <a:ea typeface="+mn-ea"/>
                <a:cs typeface="+mn-cs"/>
              </a:rPr>
              <a:t>order to identify malicious or unauthorized behavior. Signature or heuristic-based</a:t>
            </a:r>
          </a:p>
          <a:p>
            <a:r>
              <a:rPr lang="en-US" sz="1200" b="0" i="0" u="none" strike="noStrike" kern="1200" baseline="0" dirty="0">
                <a:solidFill>
                  <a:schemeClr val="tx1"/>
                </a:solidFill>
                <a:latin typeface="Arial" pitchFamily="-110" charset="0"/>
                <a:ea typeface="+mn-ea"/>
                <a:cs typeface="+mn-cs"/>
              </a:rPr>
              <a:t>approaches directly define malicious or unauthorized behavior. They can quickly</a:t>
            </a:r>
          </a:p>
          <a:p>
            <a:r>
              <a:rPr lang="en-US" sz="1200" b="0" i="0" u="none" strike="noStrike" kern="1200" baseline="0" dirty="0">
                <a:solidFill>
                  <a:schemeClr val="tx1"/>
                </a:solidFill>
                <a:latin typeface="Arial" pitchFamily="-110" charset="0"/>
                <a:ea typeface="+mn-ea"/>
                <a:cs typeface="+mn-cs"/>
              </a:rPr>
              <a:t>and efficiently identify known attacks. However only anomaly detection is able to</a:t>
            </a:r>
          </a:p>
          <a:p>
            <a:r>
              <a:rPr lang="en-US" sz="1200" b="0" i="0" u="none" strike="noStrike" kern="1200" baseline="0" dirty="0">
                <a:solidFill>
                  <a:schemeClr val="tx1"/>
                </a:solidFill>
                <a:latin typeface="Arial" pitchFamily="-110" charset="0"/>
                <a:ea typeface="+mn-ea"/>
                <a:cs typeface="+mn-cs"/>
              </a:rPr>
              <a:t>detect unknown, zero-day attacks, as it starts with known good behavior and identifies</a:t>
            </a:r>
          </a:p>
          <a:p>
            <a:r>
              <a:rPr lang="en-US" sz="1200" b="0" i="0" u="none" strike="noStrike" kern="1200" baseline="0" dirty="0">
                <a:solidFill>
                  <a:schemeClr val="tx1"/>
                </a:solidFill>
                <a:latin typeface="Arial" pitchFamily="-110" charset="0"/>
                <a:ea typeface="+mn-ea"/>
                <a:cs typeface="+mn-cs"/>
              </a:rPr>
              <a:t>anomalies to it. Given this advantage, clearly anomaly detection would be the</a:t>
            </a:r>
          </a:p>
          <a:p>
            <a:r>
              <a:rPr lang="en-US" sz="1200" b="0" i="0" u="none" strike="noStrike" kern="1200" baseline="0" dirty="0">
                <a:solidFill>
                  <a:schemeClr val="tx1"/>
                </a:solidFill>
                <a:latin typeface="Arial" pitchFamily="-110" charset="0"/>
                <a:ea typeface="+mn-ea"/>
                <a:cs typeface="+mn-cs"/>
              </a:rPr>
              <a:t>preferred approach, were it not for the difficulty in collecting and analyzing the data</a:t>
            </a:r>
          </a:p>
          <a:p>
            <a:r>
              <a:rPr lang="en-US" sz="1200" b="0" i="0" u="none" strike="noStrike" kern="1200" baseline="0" dirty="0">
                <a:solidFill>
                  <a:schemeClr val="tx1"/>
                </a:solidFill>
                <a:latin typeface="Arial" pitchFamily="-110" charset="0"/>
                <a:ea typeface="+mn-ea"/>
                <a:cs typeface="+mn-cs"/>
              </a:rPr>
              <a:t>required, and the high level of false alarms, as we discuss in the following sections.</a:t>
            </a:r>
            <a:endParaRPr lang="en-US" dirty="0"/>
          </a:p>
          <a:p>
            <a:r>
              <a:rPr lang="en-US" dirty="0"/>
              <a:t>zed behavior</a:t>
            </a:r>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10</a:t>
            </a:fld>
            <a:endParaRPr lang="en-AU" dirty="0"/>
          </a:p>
        </p:txBody>
      </p:sp>
    </p:spTree>
    <p:extLst>
      <p:ext uri="{BB962C8B-B14F-4D97-AF65-F5344CB8AC3E}">
        <p14:creationId xmlns:p14="http://schemas.microsoft.com/office/powerpoint/2010/main" val="3561506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34679"/>
          </a:xfrm>
        </p:spPr>
        <p:txBody>
          <a:bodyPr/>
          <a:lstStyle>
            <a:lvl1pPr>
              <a:defRPr sz="4800"/>
            </a:lvl1pPr>
          </a:lstStyle>
          <a:p>
            <a:r>
              <a:rPr lang="en-US" altLang="zh-CN" dirty="0"/>
              <a:t>Click to edit Master title style</a:t>
            </a:r>
            <a:endParaRPr lang="zh-CN" altLang="en-US" dirty="0"/>
          </a:p>
        </p:txBody>
      </p:sp>
      <p:sp>
        <p:nvSpPr>
          <p:cNvPr id="3" name="Subtitle 2"/>
          <p:cNvSpPr>
            <a:spLocks noGrp="1"/>
          </p:cNvSpPr>
          <p:nvPr>
            <p:ph type="subTitle" idx="1"/>
          </p:nvPr>
        </p:nvSpPr>
        <p:spPr>
          <a:xfrm>
            <a:off x="1371600" y="4509120"/>
            <a:ext cx="6400800" cy="11296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dirty="0"/>
              <a:t>Click to edit Master subtitle style</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476999"/>
            <a:ext cx="2133600" cy="244475"/>
          </a:xfrm>
          <a:prstGeom prst="rect">
            <a:avLst/>
          </a:prstGeom>
          <a:ln/>
        </p:spPr>
        <p:txBody>
          <a:bodyPr/>
          <a:lstStyle>
            <a:lvl1pPr>
              <a:defRPr/>
            </a:lvl1pPr>
          </a:lstStyle>
          <a:p>
            <a:pPr>
              <a:defRPr/>
            </a:pPr>
            <a:fld id="{D5C03966-D6FD-4DDD-A95C-2C7993E51B97}" type="slidenum">
              <a:rPr lang="en-US" altLang="zh-CN"/>
              <a:pPr>
                <a:defRPr/>
              </a:pPr>
              <a:t>‹#›</a:t>
            </a:fld>
            <a:endParaRPr lang="en-US" altLang="zh-CN"/>
          </a:p>
        </p:txBody>
      </p:sp>
    </p:spTree>
    <p:extLst>
      <p:ext uri="{BB962C8B-B14F-4D97-AF65-F5344CB8AC3E}">
        <p14:creationId xmlns:p14="http://schemas.microsoft.com/office/powerpoint/2010/main" val="42000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68952"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323528" y="1196753"/>
            <a:ext cx="8568952" cy="5256584"/>
          </a:xfrm>
        </p:spPr>
        <p:txBody>
          <a:bodyPr>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Rectangle 4"/>
          <p:cNvSpPr>
            <a:spLocks noGrp="1" noChangeArrowheads="1"/>
          </p:cNvSpPr>
          <p:nvPr>
            <p:ph type="dt" sz="half" idx="10"/>
          </p:nvPr>
        </p:nvSpPr>
        <p:spPr>
          <a:xfrm>
            <a:off x="76200" y="6553200"/>
            <a:ext cx="2133600" cy="244475"/>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43446"/>
            <a:ext cx="2133600" cy="244475"/>
          </a:xfrm>
          <a:prstGeom prst="rect">
            <a:avLst/>
          </a:prstGeom>
          <a:ln/>
        </p:spPr>
        <p:txBody>
          <a:bodyPr/>
          <a:lstStyle>
            <a:lvl1pPr>
              <a:defRPr/>
            </a:lvl1pPr>
          </a:lstStyle>
          <a:p>
            <a:pPr>
              <a:defRPr/>
            </a:pPr>
            <a:fld id="{F57F456A-00AF-44E6-8D70-638C0D0130FF}" type="slidenum">
              <a:rPr lang="en-US" altLang="zh-CN"/>
              <a:pPr>
                <a:defRPr/>
              </a:pPr>
              <a:t>‹#›</a:t>
            </a:fld>
            <a:endParaRPr lang="en-US" altLang="zh-CN" dirty="0"/>
          </a:p>
        </p:txBody>
      </p:sp>
    </p:spTree>
    <p:extLst>
      <p:ext uri="{BB962C8B-B14F-4D97-AF65-F5344CB8AC3E}">
        <p14:creationId xmlns:p14="http://schemas.microsoft.com/office/powerpoint/2010/main" val="68953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Slide Number Placeholder 6"/>
          <p:cNvSpPr>
            <a:spLocks noGrp="1" noChangeArrowheads="1"/>
          </p:cNvSpPr>
          <p:nvPr>
            <p:ph type="sldNum" sz="quarter" idx="12"/>
          </p:nvPr>
        </p:nvSpPr>
        <p:spPr>
          <a:xfrm>
            <a:off x="6984749" y="6571779"/>
            <a:ext cx="2133600" cy="244475"/>
          </a:xfrm>
          <a:prstGeom prst="rect">
            <a:avLst/>
          </a:prstGeom>
          <a:ln/>
        </p:spPr>
        <p:txBody>
          <a:bodyPr/>
          <a:lstStyle>
            <a:lvl1pPr>
              <a:defRPr/>
            </a:lvl1pPr>
          </a:lstStyle>
          <a:p>
            <a:pPr>
              <a:defRPr/>
            </a:pPr>
            <a:fld id="{B8309577-EEFF-4D12-A7EE-88AD1DC79305}" type="slidenum">
              <a:rPr lang="en-US" altLang="zh-CN"/>
              <a:pPr>
                <a:defRPr/>
              </a:pPr>
              <a:t>‹#›</a:t>
            </a:fld>
            <a:endParaRPr lang="en-US" altLang="zh-CN"/>
          </a:p>
        </p:txBody>
      </p:sp>
      <p:sp>
        <p:nvSpPr>
          <p:cNvPr id="8" name="Title 1">
            <a:extLst>
              <a:ext uri="{FF2B5EF4-FFF2-40B4-BE49-F238E27FC236}">
                <a16:creationId xmlns:a16="http://schemas.microsoft.com/office/drawing/2014/main" id="{BA23121B-F176-42ED-A02C-D9870EA9E343}"/>
              </a:ext>
            </a:extLst>
          </p:cNvPr>
          <p:cNvSpPr>
            <a:spLocks noGrp="1"/>
          </p:cNvSpPr>
          <p:nvPr>
            <p:ph type="title"/>
          </p:nvPr>
        </p:nvSpPr>
        <p:spPr>
          <a:xfrm>
            <a:off x="457200" y="274638"/>
            <a:ext cx="8229600"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30584320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188640"/>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dirty="0"/>
              <a:t>Click to edit Master title style</a:t>
            </a:r>
          </a:p>
        </p:txBody>
      </p:sp>
      <p:sp>
        <p:nvSpPr>
          <p:cNvPr id="8195" name="Rectangle 3"/>
          <p:cNvSpPr>
            <a:spLocks noGrp="1" noChangeArrowheads="1"/>
          </p:cNvSpPr>
          <p:nvPr>
            <p:ph type="body" idx="1"/>
          </p:nvPr>
        </p:nvSpPr>
        <p:spPr bwMode="auto">
          <a:xfrm>
            <a:off x="457200" y="1196752"/>
            <a:ext cx="8229600" cy="5204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994803" y="654055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extLst>
      <p:ext uri="{BB962C8B-B14F-4D97-AF65-F5344CB8AC3E}">
        <p14:creationId xmlns:p14="http://schemas.microsoft.com/office/powerpoint/2010/main" val="595990037"/>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Lst>
  <p:hf hdr="0" ftr="0" dt="0"/>
  <p:txStyles>
    <p:titleStyle>
      <a:lvl1pPr algn="ctr" rtl="0" eaLnBrk="0" fontAlgn="base" hangingPunct="0">
        <a:spcBef>
          <a:spcPct val="0"/>
        </a:spcBef>
        <a:spcAft>
          <a:spcPct val="0"/>
        </a:spcAft>
        <a:defRPr sz="3600">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a:t>CH08 Intrusion Detection </a:t>
            </a:r>
          </a:p>
        </p:txBody>
      </p:sp>
      <p:sp>
        <p:nvSpPr>
          <p:cNvPr id="4" name="Subtitle 3">
            <a:extLst>
              <a:ext uri="{FF2B5EF4-FFF2-40B4-BE49-F238E27FC236}">
                <a16:creationId xmlns:a16="http://schemas.microsoft.com/office/drawing/2014/main" id="{AE50EE00-415B-4557-9062-379FD139A177}"/>
              </a:ext>
            </a:extLst>
          </p:cNvPr>
          <p:cNvSpPr>
            <a:spLocks noGrp="1"/>
          </p:cNvSpPr>
          <p:nvPr>
            <p:ph type="subTitle" idx="1"/>
          </p:nvPr>
        </p:nvSpPr>
        <p:spPr/>
        <p:txBody>
          <a:bodyPr/>
          <a:lstStyle/>
          <a:p>
            <a:r>
              <a:rPr lang="en-US" altLang="zh-CN" kern="0" dirty="0"/>
              <a:t>Zonghua Gu</a:t>
            </a:r>
            <a:endParaRPr lang="en-US" kern="0" dirty="0"/>
          </a:p>
          <a:p>
            <a:r>
              <a:rPr lang="en-US" kern="0"/>
              <a:t>2017, </a:t>
            </a:r>
            <a:r>
              <a:rPr lang="en-US" kern="0" dirty="0"/>
              <a:t>ZJU</a:t>
            </a:r>
            <a:endParaRPr lang="en-SE" kern="0" dirty="0"/>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p>
        </p:txBody>
      </p:sp>
      <p:sp>
        <p:nvSpPr>
          <p:cNvPr id="2" name="Slide Number Placeholder 1">
            <a:extLst>
              <a:ext uri="{FF2B5EF4-FFF2-40B4-BE49-F238E27FC236}">
                <a16:creationId xmlns:a16="http://schemas.microsoft.com/office/drawing/2014/main" id="{860BC5F5-2869-4372-8D09-C131350197F1}"/>
              </a:ext>
            </a:extLst>
          </p:cNvPr>
          <p:cNvSpPr>
            <a:spLocks noGrp="1"/>
          </p:cNvSpPr>
          <p:nvPr>
            <p:ph type="sldNum" sz="quarter" idx="12"/>
          </p:nvPr>
        </p:nvSpPr>
        <p:spPr/>
        <p:txBody>
          <a:bodyPr/>
          <a:lstStyle/>
          <a:p>
            <a:pPr>
              <a:defRPr/>
            </a:pPr>
            <a:fld id="{D5C03966-D6FD-4DDD-A95C-2C7993E51B97}" type="slidenum">
              <a:rPr lang="en-US" altLang="zh-CN" smtClean="0"/>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12169353-78D5-4FF7-BED6-5B1FFD8922D4}"/>
              </a:ext>
            </a:extLst>
          </p:cNvPr>
          <p:cNvSpPr>
            <a:spLocks noGrp="1"/>
          </p:cNvSpPr>
          <p:nvPr>
            <p:ph type="body" sz="half" idx="1"/>
          </p:nvPr>
        </p:nvSpPr>
        <p:spPr>
          <a:xfrm>
            <a:off x="251520" y="1268760"/>
            <a:ext cx="4244280" cy="5472608"/>
          </a:xfrm>
        </p:spPr>
        <p:txBody>
          <a:bodyPr>
            <a:normAutofit fontScale="85000" lnSpcReduction="20000"/>
          </a:bodyPr>
          <a:lstStyle/>
          <a:p>
            <a:r>
              <a:rPr lang="en-US" dirty="0"/>
              <a:t>Anomaly detection</a:t>
            </a:r>
          </a:p>
          <a:p>
            <a:pPr lvl="1"/>
            <a:r>
              <a:rPr lang="en-US" dirty="0"/>
              <a:t>Defines normal, or expected, behavior by collecting data relating to the behavior of legitimate users over a period of time</a:t>
            </a:r>
          </a:p>
          <a:p>
            <a:pPr lvl="1"/>
            <a:r>
              <a:rPr lang="en-US" dirty="0"/>
              <a:t>Identify intruders whose behavior deviates from normal behavior </a:t>
            </a:r>
          </a:p>
          <a:p>
            <a:pPr lvl="1"/>
            <a:r>
              <a:rPr lang="en-US" dirty="0"/>
              <a:t>Can detect unknown attacks</a:t>
            </a:r>
          </a:p>
          <a:p>
            <a:pPr lvl="1"/>
            <a:endParaRPr lang="en-SE" dirty="0"/>
          </a:p>
        </p:txBody>
      </p:sp>
      <p:sp>
        <p:nvSpPr>
          <p:cNvPr id="7" name="Content Placeholder 6">
            <a:extLst>
              <a:ext uri="{FF2B5EF4-FFF2-40B4-BE49-F238E27FC236}">
                <a16:creationId xmlns:a16="http://schemas.microsoft.com/office/drawing/2014/main" id="{8C679663-74AE-4DE4-9654-C2BBDD4786E8}"/>
              </a:ext>
            </a:extLst>
          </p:cNvPr>
          <p:cNvSpPr>
            <a:spLocks noGrp="1"/>
          </p:cNvSpPr>
          <p:nvPr>
            <p:ph sz="half" idx="2"/>
          </p:nvPr>
        </p:nvSpPr>
        <p:spPr>
          <a:xfrm>
            <a:off x="4648200" y="1268760"/>
            <a:ext cx="4244280" cy="5112568"/>
          </a:xfrm>
        </p:spPr>
        <p:txBody>
          <a:bodyPr>
            <a:normAutofit fontScale="85000" lnSpcReduction="20000"/>
          </a:bodyPr>
          <a:lstStyle/>
          <a:p>
            <a:r>
              <a:rPr lang="en-US" dirty="0"/>
              <a:t>Signature/Heuristic detection</a:t>
            </a:r>
          </a:p>
          <a:p>
            <a:pPr lvl="1"/>
            <a:r>
              <a:rPr lang="en-US" dirty="0"/>
              <a:t>Defines malicious or unauthorized behavior, using a set of known malicious data patterns or attack rules that are compared with current behavior</a:t>
            </a:r>
          </a:p>
          <a:p>
            <a:pPr lvl="1"/>
            <a:r>
              <a:rPr lang="en-US" dirty="0"/>
              <a:t>Can only detect known attacks seen before</a:t>
            </a:r>
          </a:p>
          <a:p>
            <a:endParaRPr lang="en-SE" dirty="0"/>
          </a:p>
        </p:txBody>
      </p:sp>
      <p:sp>
        <p:nvSpPr>
          <p:cNvPr id="4" name="Slide Number Placeholder 3">
            <a:extLst>
              <a:ext uri="{FF2B5EF4-FFF2-40B4-BE49-F238E27FC236}">
                <a16:creationId xmlns:a16="http://schemas.microsoft.com/office/drawing/2014/main" id="{4110A8E7-8B96-4E3C-8A94-5BE5631C56DC}"/>
              </a:ext>
            </a:extLst>
          </p:cNvPr>
          <p:cNvSpPr>
            <a:spLocks noGrp="1"/>
          </p:cNvSpPr>
          <p:nvPr>
            <p:ph type="sldNum" sz="quarter" idx="12"/>
          </p:nvPr>
        </p:nvSpPr>
        <p:spPr/>
        <p:txBody>
          <a:bodyPr/>
          <a:lstStyle/>
          <a:p>
            <a:pPr>
              <a:defRPr/>
            </a:pPr>
            <a:fld id="{F57F456A-00AF-44E6-8D70-638C0D0130FF}" type="slidenum">
              <a:rPr lang="en-US" altLang="zh-CN" smtClean="0"/>
              <a:pPr>
                <a:defRPr/>
              </a:pPr>
              <a:t>10</a:t>
            </a:fld>
            <a:endParaRPr lang="en-US" altLang="zh-CN" dirty="0"/>
          </a:p>
        </p:txBody>
      </p:sp>
      <p:sp>
        <p:nvSpPr>
          <p:cNvPr id="5" name="Title 4">
            <a:extLst>
              <a:ext uri="{FF2B5EF4-FFF2-40B4-BE49-F238E27FC236}">
                <a16:creationId xmlns:a16="http://schemas.microsoft.com/office/drawing/2014/main" id="{9D8F2BBD-8DC4-45DE-AE5B-161E7C525C8C}"/>
              </a:ext>
            </a:extLst>
          </p:cNvPr>
          <p:cNvSpPr>
            <a:spLocks noGrp="1"/>
          </p:cNvSpPr>
          <p:nvPr>
            <p:ph type="title"/>
          </p:nvPr>
        </p:nvSpPr>
        <p:spPr/>
        <p:txBody>
          <a:bodyPr/>
          <a:lstStyle/>
          <a:p>
            <a:r>
              <a:rPr lang="en-US" dirty="0"/>
              <a:t>Analysis Approaches</a:t>
            </a:r>
            <a:endParaRPr lang="en-SE" dirty="0"/>
          </a:p>
        </p:txBody>
      </p:sp>
    </p:spTree>
    <p:extLst>
      <p:ext uri="{BB962C8B-B14F-4D97-AF65-F5344CB8AC3E}">
        <p14:creationId xmlns:p14="http://schemas.microsoft.com/office/powerpoint/2010/main" val="1242374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Anomaly Detection Techniques</a:t>
            </a:r>
          </a:p>
        </p:txBody>
      </p:sp>
      <p:sp>
        <p:nvSpPr>
          <p:cNvPr id="6" name="内容占位符 5"/>
          <p:cNvSpPr>
            <a:spLocks noGrp="1"/>
          </p:cNvSpPr>
          <p:nvPr>
            <p:ph idx="1"/>
          </p:nvPr>
        </p:nvSpPr>
        <p:spPr/>
        <p:txBody>
          <a:bodyPr>
            <a:normAutofit fontScale="85000" lnSpcReduction="20000"/>
          </a:bodyPr>
          <a:lstStyle/>
          <a:p>
            <a:r>
              <a:rPr lang="en-US" altLang="zh-CN" dirty="0"/>
              <a:t>Three approaches to anomaly detection</a:t>
            </a:r>
          </a:p>
          <a:p>
            <a:r>
              <a:rPr lang="en-US" altLang="zh-CN" dirty="0"/>
              <a:t>Statistical</a:t>
            </a:r>
          </a:p>
          <a:p>
            <a:pPr lvl="1"/>
            <a:r>
              <a:rPr lang="en-US" altLang="zh-CN" dirty="0"/>
              <a:t>Analysis of the observed behavior using univariate, multivariate, or time-series models of observed metrics</a:t>
            </a:r>
          </a:p>
          <a:p>
            <a:r>
              <a:rPr lang="en-US" altLang="zh-CN" dirty="0"/>
              <a:t>Knowledge based</a:t>
            </a:r>
          </a:p>
          <a:p>
            <a:pPr lvl="1"/>
            <a:r>
              <a:rPr lang="en-US" altLang="zh-CN" dirty="0"/>
              <a:t>A set of rules that model legitimate behavior developed by experts</a:t>
            </a:r>
          </a:p>
          <a:p>
            <a:r>
              <a:rPr lang="en-US" altLang="zh-CN" dirty="0"/>
              <a:t>Machine-learning</a:t>
            </a:r>
          </a:p>
          <a:p>
            <a:pPr lvl="1"/>
            <a:r>
              <a:rPr lang="en-US" altLang="zh-CN" dirty="0"/>
              <a:t>Approaches automatically determine a suitable classification model that can classify data as either normal or anomalous</a:t>
            </a:r>
          </a:p>
          <a:p>
            <a:endParaRPr lang="zh-CN" altLang="en-US" dirty="0"/>
          </a:p>
        </p:txBody>
      </p:sp>
      <p:sp>
        <p:nvSpPr>
          <p:cNvPr id="5" name="灯片编号占位符 4"/>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11</a:t>
            </a:fld>
            <a:endParaRPr lang="en-US" dirty="0">
              <a:solidFill>
                <a:prstClr val="white">
                  <a:lumMod val="65000"/>
                  <a:lumOff val="35000"/>
                </a:prstClr>
              </a:solidFill>
            </a:endParaRPr>
          </a:p>
        </p:txBody>
      </p:sp>
      <p:sp>
        <p:nvSpPr>
          <p:cNvPr id="3" name="Rectangle 2">
            <a:extLst>
              <a:ext uri="{FF2B5EF4-FFF2-40B4-BE49-F238E27FC236}">
                <a16:creationId xmlns:a16="http://schemas.microsoft.com/office/drawing/2014/main" id="{C25A6B91-6932-4B28-A3A6-928F4AD6EBC5}"/>
              </a:ext>
            </a:extLst>
          </p:cNvPr>
          <p:cNvSpPr/>
          <p:nvPr/>
        </p:nvSpPr>
        <p:spPr>
          <a:xfrm>
            <a:off x="990600" y="2420888"/>
            <a:ext cx="7391400" cy="3759200"/>
          </a:xfrm>
          <a:prstGeom prst="rect">
            <a:avLst/>
          </a:prstGeom>
        </p:spPr>
        <p:txBody>
          <a:bodyPr/>
          <a:lstStyle/>
          <a:p>
            <a:pPr lvl="0">
              <a:buChar char="•"/>
            </a:pPr>
            <a:endParaRPr lang="en-US" dirty="0"/>
          </a:p>
        </p:txBody>
      </p:sp>
    </p:spTree>
    <p:extLst>
      <p:ext uri="{BB962C8B-B14F-4D97-AF65-F5344CB8AC3E}">
        <p14:creationId xmlns:p14="http://schemas.microsoft.com/office/powerpoint/2010/main" val="84370113"/>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Signature/Heuristic Detection Techniques</a:t>
            </a:r>
          </a:p>
        </p:txBody>
      </p:sp>
      <p:sp>
        <p:nvSpPr>
          <p:cNvPr id="3" name="灯片编号占位符 2"/>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12</a:t>
            </a:fld>
            <a:endParaRPr lang="en-US" dirty="0">
              <a:solidFill>
                <a:prstClr val="white">
                  <a:lumMod val="65000"/>
                  <a:lumOff val="35000"/>
                </a:prstClr>
              </a:solidFill>
            </a:endParaRPr>
          </a:p>
        </p:txBody>
      </p:sp>
      <p:sp>
        <p:nvSpPr>
          <p:cNvPr id="4" name="Content Placeholder 3">
            <a:extLst>
              <a:ext uri="{FF2B5EF4-FFF2-40B4-BE49-F238E27FC236}">
                <a16:creationId xmlns:a16="http://schemas.microsoft.com/office/drawing/2014/main" id="{3238589F-1561-4F45-9CF6-EDC1A7C313B3}"/>
              </a:ext>
            </a:extLst>
          </p:cNvPr>
          <p:cNvSpPr>
            <a:spLocks noGrp="1"/>
          </p:cNvSpPr>
          <p:nvPr>
            <p:ph idx="1"/>
          </p:nvPr>
        </p:nvSpPr>
        <p:spPr>
          <a:xfrm>
            <a:off x="323528" y="1196753"/>
            <a:ext cx="8568952" cy="5591168"/>
          </a:xfrm>
        </p:spPr>
        <p:txBody>
          <a:bodyPr>
            <a:normAutofit fontScale="77500" lnSpcReduction="20000"/>
          </a:bodyPr>
          <a:lstStyle/>
          <a:p>
            <a:pPr lvl="0" rtl="0"/>
            <a:r>
              <a:rPr lang="en-US" dirty="0"/>
              <a:t>Signature approaches</a:t>
            </a:r>
          </a:p>
          <a:p>
            <a:pPr lvl="1" rtl="0"/>
            <a:r>
              <a:rPr lang="en-US" dirty="0"/>
              <a:t>Match a large collection of known patterns of malicious data against data stored on a system or in transit over a network</a:t>
            </a:r>
          </a:p>
          <a:p>
            <a:pPr lvl="1" rtl="0"/>
            <a:r>
              <a:rPr lang="en-US" dirty="0"/>
              <a:t>The signatures need to be large enough to minimize the false positive rate, while still detecting a sufficiently large fraction of malicious data</a:t>
            </a:r>
          </a:p>
          <a:p>
            <a:pPr lvl="1" rtl="0"/>
            <a:r>
              <a:rPr lang="en-US" dirty="0"/>
              <a:t>Widely used in anti-virus products, network traffic scanning proxies, and in NIDS</a:t>
            </a:r>
          </a:p>
          <a:p>
            <a:pPr lvl="0" rtl="0"/>
            <a:r>
              <a:rPr lang="en-US" dirty="0"/>
              <a:t>Rule-based heuristic identification</a:t>
            </a:r>
          </a:p>
          <a:p>
            <a:pPr lvl="1" rtl="0"/>
            <a:r>
              <a:rPr lang="en-US" dirty="0"/>
              <a:t>Involves the use of rules for identifying known penetrations or penetrations that would exploit known weaknesses</a:t>
            </a:r>
          </a:p>
          <a:p>
            <a:pPr lvl="1" rtl="0"/>
            <a:r>
              <a:rPr lang="en-US" dirty="0"/>
              <a:t>Rules can also be defined that identify suspicious behavior</a:t>
            </a:r>
          </a:p>
          <a:p>
            <a:pPr lvl="1" rtl="0"/>
            <a:r>
              <a:rPr lang="en-US" dirty="0"/>
              <a:t>SNORT is an example of a rule-based NIDS</a:t>
            </a:r>
          </a:p>
        </p:txBody>
      </p:sp>
    </p:spTree>
    <p:extLst>
      <p:ext uri="{BB962C8B-B14F-4D97-AF65-F5344CB8AC3E}">
        <p14:creationId xmlns:p14="http://schemas.microsoft.com/office/powerpoint/2010/main" val="2091603756"/>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82BE7-2D4E-4493-8EF9-DB7A03C604C4}"/>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6B4440C7-69AA-4062-8498-83684D04BDD2}"/>
              </a:ext>
            </a:extLst>
          </p:cNvPr>
          <p:cNvSpPr>
            <a:spLocks noGrp="1"/>
          </p:cNvSpPr>
          <p:nvPr>
            <p:ph idx="1"/>
          </p:nvPr>
        </p:nvSpPr>
        <p:spPr>
          <a:xfrm>
            <a:off x="323528" y="1196752"/>
            <a:ext cx="8568952" cy="5661247"/>
          </a:xfrm>
        </p:spPr>
        <p:txBody>
          <a:bodyPr>
            <a:normAutofit fontScale="92500" lnSpcReduction="10000"/>
          </a:bodyPr>
          <a:lstStyle/>
          <a:p>
            <a:r>
              <a:rPr lang="en-US" dirty="0"/>
              <a:t>Intrusion detection basics</a:t>
            </a:r>
          </a:p>
          <a:p>
            <a:r>
              <a:rPr lang="en-US" dirty="0"/>
              <a:t>Analysis approaches</a:t>
            </a:r>
          </a:p>
          <a:p>
            <a:pPr lvl="1"/>
            <a:r>
              <a:rPr lang="en-US" dirty="0"/>
              <a:t>Anomaly detection</a:t>
            </a:r>
          </a:p>
          <a:p>
            <a:pPr lvl="1"/>
            <a:r>
              <a:rPr lang="en-US" dirty="0"/>
              <a:t>Signature/heuristic detection</a:t>
            </a:r>
          </a:p>
          <a:p>
            <a:r>
              <a:rPr lang="en-US" dirty="0">
                <a:solidFill>
                  <a:srgbClr val="C00000"/>
                </a:solidFill>
              </a:rPr>
              <a:t>Host-based intrusion detection</a:t>
            </a:r>
          </a:p>
          <a:p>
            <a:r>
              <a:rPr lang="en-US" dirty="0"/>
              <a:t>Network-based intrusion detection</a:t>
            </a:r>
          </a:p>
          <a:p>
            <a:r>
              <a:rPr lang="en-US" dirty="0"/>
              <a:t>Distributed or hybrid intrusion detection</a:t>
            </a:r>
          </a:p>
          <a:p>
            <a:r>
              <a:rPr lang="en-US" dirty="0"/>
              <a:t>Intrusion detection exchange format</a:t>
            </a:r>
          </a:p>
          <a:p>
            <a:r>
              <a:rPr lang="en-US" dirty="0"/>
              <a:t>Honeypots </a:t>
            </a:r>
          </a:p>
          <a:p>
            <a:r>
              <a:rPr lang="en-US" dirty="0"/>
              <a:t>Example system: Snort IDS</a:t>
            </a:r>
          </a:p>
        </p:txBody>
      </p:sp>
      <p:sp>
        <p:nvSpPr>
          <p:cNvPr id="4" name="Slide Number Placeholder 3">
            <a:extLst>
              <a:ext uri="{FF2B5EF4-FFF2-40B4-BE49-F238E27FC236}">
                <a16:creationId xmlns:a16="http://schemas.microsoft.com/office/drawing/2014/main" id="{EC1CA787-83BB-4C3E-BEDE-1D58FA4B74B9}"/>
              </a:ext>
            </a:extLst>
          </p:cNvPr>
          <p:cNvSpPr>
            <a:spLocks noGrp="1"/>
          </p:cNvSpPr>
          <p:nvPr>
            <p:ph type="sldNum" sz="quarter" idx="12"/>
          </p:nvPr>
        </p:nvSpPr>
        <p:spPr/>
        <p:txBody>
          <a:bodyPr/>
          <a:lstStyle/>
          <a:p>
            <a:pPr>
              <a:defRPr/>
            </a:pPr>
            <a:fld id="{F57F456A-00AF-44E6-8D70-638C0D0130FF}" type="slidenum">
              <a:rPr lang="en-US" altLang="zh-CN" smtClean="0"/>
              <a:pPr>
                <a:defRPr/>
              </a:pPr>
              <a:t>13</a:t>
            </a:fld>
            <a:endParaRPr lang="en-US" altLang="zh-CN" dirty="0"/>
          </a:p>
        </p:txBody>
      </p:sp>
    </p:spTree>
    <p:extLst>
      <p:ext uri="{BB962C8B-B14F-4D97-AF65-F5344CB8AC3E}">
        <p14:creationId xmlns:p14="http://schemas.microsoft.com/office/powerpoint/2010/main" val="2821029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1026"/>
          <p:cNvSpPr>
            <a:spLocks noGrp="1" noChangeArrowheads="1"/>
          </p:cNvSpPr>
          <p:nvPr>
            <p:ph type="title"/>
          </p:nvPr>
        </p:nvSpPr>
        <p:spPr/>
        <p:txBody>
          <a:bodyPr/>
          <a:lstStyle/>
          <a:p>
            <a:r>
              <a:rPr lang="en-US" altLang="en-US" dirty="0"/>
              <a:t>Host-based IDS</a:t>
            </a:r>
          </a:p>
        </p:txBody>
      </p:sp>
      <p:sp>
        <p:nvSpPr>
          <p:cNvPr id="233475" name="Rectangle 1027"/>
          <p:cNvSpPr>
            <a:spLocks noGrp="1" noChangeArrowheads="1"/>
          </p:cNvSpPr>
          <p:nvPr>
            <p:ph idx="1"/>
          </p:nvPr>
        </p:nvSpPr>
        <p:spPr/>
        <p:txBody>
          <a:bodyPr>
            <a:normAutofit fontScale="92500" lnSpcReduction="10000"/>
          </a:bodyPr>
          <a:lstStyle/>
          <a:p>
            <a:r>
              <a:rPr lang="en-US" sz="2800" dirty="0"/>
              <a:t>Adds a specialized layer of security software to vulnerable or sensitive systems</a:t>
            </a:r>
          </a:p>
          <a:p>
            <a:r>
              <a:rPr lang="en-US" sz="2800" dirty="0"/>
              <a:t>Can use either anomaly or signature/heuristic detection techniques</a:t>
            </a:r>
          </a:p>
          <a:p>
            <a:r>
              <a:rPr lang="en-US" sz="2800" dirty="0"/>
              <a:t>Monitors activity to detect suspicious behavior</a:t>
            </a:r>
          </a:p>
          <a:p>
            <a:pPr lvl="1"/>
            <a:r>
              <a:rPr lang="en-US" altLang="zh-CN" sz="2400" dirty="0"/>
              <a:t>T</a:t>
            </a:r>
            <a:r>
              <a:rPr lang="en-US" sz="2400" dirty="0"/>
              <a:t>o detect intrusions, log suspicious events, and send alerts</a:t>
            </a:r>
          </a:p>
          <a:p>
            <a:pPr lvl="1"/>
            <a:r>
              <a:rPr lang="en-US" sz="2400" dirty="0"/>
              <a:t>Can detect both external and internal intrusions (outside or inside the firewall)</a:t>
            </a:r>
          </a:p>
          <a:p>
            <a:r>
              <a:rPr lang="en-US" sz="2800" dirty="0"/>
              <a:t>Common data sources include:</a:t>
            </a:r>
          </a:p>
          <a:p>
            <a:pPr lvl="1"/>
            <a:r>
              <a:rPr lang="en-US" sz="2400" dirty="0"/>
              <a:t>System call traces</a:t>
            </a:r>
          </a:p>
          <a:p>
            <a:pPr lvl="1"/>
            <a:r>
              <a:rPr lang="en-US" sz="2400" dirty="0"/>
              <a:t>Audit (log file) records</a:t>
            </a:r>
          </a:p>
          <a:p>
            <a:pPr lvl="1"/>
            <a:r>
              <a:rPr lang="en-US" sz="2400" dirty="0"/>
              <a:t>File integrity checksums</a:t>
            </a:r>
          </a:p>
          <a:p>
            <a:pPr lvl="1"/>
            <a:r>
              <a:rPr lang="en-US" sz="2400" dirty="0"/>
              <a:t>Registry access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14</a:t>
            </a:fld>
            <a:endParaRPr lang="en-US" dirty="0">
              <a:solidFill>
                <a:prstClr val="white">
                  <a:lumMod val="65000"/>
                  <a:lumOff val="35000"/>
                </a:prstClr>
              </a:solidFill>
            </a:endParaRP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E4A31-2069-4A65-94CE-E4C783A2507E}"/>
              </a:ext>
            </a:extLst>
          </p:cNvPr>
          <p:cNvSpPr>
            <a:spLocks noGrp="1"/>
          </p:cNvSpPr>
          <p:nvPr>
            <p:ph type="title"/>
          </p:nvPr>
        </p:nvSpPr>
        <p:spPr/>
        <p:txBody>
          <a:bodyPr/>
          <a:lstStyle/>
          <a:p>
            <a:r>
              <a:rPr lang="en-US" dirty="0"/>
              <a:t>System Calls</a:t>
            </a:r>
            <a:endParaRPr lang="en-SE" dirty="0"/>
          </a:p>
        </p:txBody>
      </p:sp>
      <p:sp>
        <p:nvSpPr>
          <p:cNvPr id="3" name="Content Placeholder 2">
            <a:extLst>
              <a:ext uri="{FF2B5EF4-FFF2-40B4-BE49-F238E27FC236}">
                <a16:creationId xmlns:a16="http://schemas.microsoft.com/office/drawing/2014/main" id="{4977549E-E4AD-4D5D-BF71-B416EDC49EDB}"/>
              </a:ext>
            </a:extLst>
          </p:cNvPr>
          <p:cNvSpPr>
            <a:spLocks noGrp="1"/>
          </p:cNvSpPr>
          <p:nvPr>
            <p:ph idx="1"/>
          </p:nvPr>
        </p:nvSpPr>
        <p:spPr>
          <a:xfrm>
            <a:off x="323528" y="5582005"/>
            <a:ext cx="8568952" cy="1224137"/>
          </a:xfrm>
        </p:spPr>
        <p:txBody>
          <a:bodyPr>
            <a:normAutofit fontScale="70000" lnSpcReduction="20000"/>
          </a:bodyPr>
          <a:lstStyle/>
          <a:p>
            <a:r>
              <a:rPr lang="en-US" dirty="0"/>
              <a:t>System calls are the means by which user programs access core kernel functions</a:t>
            </a:r>
          </a:p>
          <a:p>
            <a:r>
              <a:rPr lang="en-US" dirty="0"/>
              <a:t>System call traces can be analyzed to detect anomalies</a:t>
            </a:r>
          </a:p>
        </p:txBody>
      </p:sp>
      <p:sp>
        <p:nvSpPr>
          <p:cNvPr id="4" name="Slide Number Placeholder 3">
            <a:extLst>
              <a:ext uri="{FF2B5EF4-FFF2-40B4-BE49-F238E27FC236}">
                <a16:creationId xmlns:a16="http://schemas.microsoft.com/office/drawing/2014/main" id="{AE8C4C1E-8210-499E-BE27-F14A0809B92B}"/>
              </a:ext>
            </a:extLst>
          </p:cNvPr>
          <p:cNvSpPr>
            <a:spLocks noGrp="1"/>
          </p:cNvSpPr>
          <p:nvPr>
            <p:ph type="sldNum" sz="quarter" idx="12"/>
          </p:nvPr>
        </p:nvSpPr>
        <p:spPr/>
        <p:txBody>
          <a:bodyPr/>
          <a:lstStyle/>
          <a:p>
            <a:pPr>
              <a:defRPr/>
            </a:pPr>
            <a:fld id="{F57F456A-00AF-44E6-8D70-638C0D0130FF}" type="slidenum">
              <a:rPr lang="en-US" altLang="zh-CN" smtClean="0"/>
              <a:pPr>
                <a:defRPr/>
              </a:pPr>
              <a:t>15</a:t>
            </a:fld>
            <a:endParaRPr lang="en-US" altLang="zh-CN" dirty="0"/>
          </a:p>
        </p:txBody>
      </p:sp>
      <p:pic>
        <p:nvPicPr>
          <p:cNvPr id="5" name="图片 7">
            <a:extLst>
              <a:ext uri="{FF2B5EF4-FFF2-40B4-BE49-F238E27FC236}">
                <a16:creationId xmlns:a16="http://schemas.microsoft.com/office/drawing/2014/main" id="{AA3F6AD2-C55D-49AF-8492-ED609133A93E}"/>
              </a:ext>
            </a:extLst>
          </p:cNvPr>
          <p:cNvPicPr>
            <a:picLocks noChangeAspect="1"/>
          </p:cNvPicPr>
          <p:nvPr/>
        </p:nvPicPr>
        <p:blipFill>
          <a:blip r:embed="rId3"/>
          <a:stretch>
            <a:fillRect/>
          </a:stretch>
        </p:blipFill>
        <p:spPr>
          <a:xfrm>
            <a:off x="955337" y="1051808"/>
            <a:ext cx="7233325" cy="4511976"/>
          </a:xfrm>
          <a:prstGeom prst="rect">
            <a:avLst/>
          </a:prstGeom>
        </p:spPr>
      </p:pic>
    </p:spTree>
    <p:extLst>
      <p:ext uri="{BB962C8B-B14F-4D97-AF65-F5344CB8AC3E}">
        <p14:creationId xmlns:p14="http://schemas.microsoft.com/office/powerpoint/2010/main" val="1006175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71F2D-75CC-44BC-8989-391FFB75FF33}"/>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8DB5FBEB-96C2-4F83-A6FD-1218B39765DB}"/>
              </a:ext>
            </a:extLst>
          </p:cNvPr>
          <p:cNvSpPr>
            <a:spLocks noGrp="1"/>
          </p:cNvSpPr>
          <p:nvPr>
            <p:ph idx="1"/>
          </p:nvPr>
        </p:nvSpPr>
        <p:spPr/>
        <p:txBody>
          <a:bodyPr/>
          <a:lstStyle/>
          <a:p>
            <a:endParaRPr lang="en-SE"/>
          </a:p>
        </p:txBody>
      </p:sp>
      <p:sp>
        <p:nvSpPr>
          <p:cNvPr id="4" name="Slide Number Placeholder 3">
            <a:extLst>
              <a:ext uri="{FF2B5EF4-FFF2-40B4-BE49-F238E27FC236}">
                <a16:creationId xmlns:a16="http://schemas.microsoft.com/office/drawing/2014/main" id="{4A553FF5-BDE4-4DFA-BFE8-40A400A4C9C4}"/>
              </a:ext>
            </a:extLst>
          </p:cNvPr>
          <p:cNvSpPr>
            <a:spLocks noGrp="1"/>
          </p:cNvSpPr>
          <p:nvPr>
            <p:ph type="sldNum" sz="quarter" idx="12"/>
          </p:nvPr>
        </p:nvSpPr>
        <p:spPr/>
        <p:txBody>
          <a:bodyPr/>
          <a:lstStyle/>
          <a:p>
            <a:pPr>
              <a:defRPr/>
            </a:pPr>
            <a:fld id="{F57F456A-00AF-44E6-8D70-638C0D0130FF}" type="slidenum">
              <a:rPr lang="en-US" altLang="zh-CN" smtClean="0"/>
              <a:pPr>
                <a:defRPr/>
              </a:pPr>
              <a:t>16</a:t>
            </a:fld>
            <a:endParaRPr lang="en-US" altLang="zh-CN" dirty="0"/>
          </a:p>
        </p:txBody>
      </p:sp>
      <p:pic>
        <p:nvPicPr>
          <p:cNvPr id="8" name="Picture 7" descr="f2.pdf">
            <a:extLst>
              <a:ext uri="{FF2B5EF4-FFF2-40B4-BE49-F238E27FC236}">
                <a16:creationId xmlns:a16="http://schemas.microsoft.com/office/drawing/2014/main" id="{1F8C5192-E209-4488-81BD-6B67804E20A0}"/>
              </a:ext>
            </a:extLst>
          </p:cNvPr>
          <p:cNvPicPr>
            <a:picLocks noChangeAspect="1"/>
          </p:cNvPicPr>
          <p:nvPr/>
        </p:nvPicPr>
        <p:blipFill rotWithShape="1">
          <a:blip r:embed="rId2">
            <a:extLst>
              <a:ext uri="{28A0092B-C50C-407E-A947-70E740481C1C}">
                <a14:useLocalDpi xmlns:a14="http://schemas.microsoft.com/office/drawing/2010/main" val="0"/>
              </a:ext>
            </a:extLst>
          </a:blip>
          <a:srcRect l="2366" t="4182" r="1730" b="5320"/>
          <a:stretch/>
        </p:blipFill>
        <p:spPr>
          <a:xfrm>
            <a:off x="107943" y="620687"/>
            <a:ext cx="8366712" cy="6100789"/>
          </a:xfrm>
          <a:prstGeom prst="rect">
            <a:avLst/>
          </a:prstGeom>
          <a:solidFill>
            <a:sysClr val="window" lastClr="FFFFFF"/>
          </a:solidFill>
        </p:spPr>
      </p:pic>
      <p:sp>
        <p:nvSpPr>
          <p:cNvPr id="9" name="灯片编号占位符 2">
            <a:extLst>
              <a:ext uri="{FF2B5EF4-FFF2-40B4-BE49-F238E27FC236}">
                <a16:creationId xmlns:a16="http://schemas.microsoft.com/office/drawing/2014/main" id="{5FAD1C3D-0D71-4A62-89EC-B17281300EB7}"/>
              </a:ext>
            </a:extLst>
          </p:cNvPr>
          <p:cNvSpPr txBox="1">
            <a:spLocks/>
          </p:cNvSpPr>
          <p:nvPr/>
        </p:nvSpPr>
        <p:spPr>
          <a:xfrm>
            <a:off x="8543279" y="6356352"/>
            <a:ext cx="561975" cy="365125"/>
          </a:xfrm>
          <a:prstGeom prst="rect">
            <a:avLst/>
          </a:prstGeom>
        </p:spPr>
        <p:txBody>
          <a:bodyPr vert="horz" lIns="27432" tIns="45720" rIns="45720" bIns="45720" rtlCol="0" anchor="ctr"/>
          <a:lstStyle>
            <a:defPPr>
              <a:defRPr lang="en-AU"/>
            </a:defPPr>
            <a:lvl1pPr algn="l" rtl="0" fontAlgn="base">
              <a:spcBef>
                <a:spcPct val="0"/>
              </a:spcBef>
              <a:spcAft>
                <a:spcPct val="0"/>
              </a:spcAft>
              <a:defRPr sz="1200" kern="1200">
                <a:solidFill>
                  <a:schemeClr val="tx1">
                    <a:lumMod val="65000"/>
                    <a:lumOff val="35000"/>
                  </a:schemeClr>
                </a:solidFill>
                <a:latin typeface="Century Gothic" pitchFamily="34" charset="0"/>
                <a:ea typeface="+mn-ea"/>
                <a:cs typeface="+mn-cs"/>
              </a:defRPr>
            </a:lvl1pPr>
            <a:lvl2pPr marL="457200" algn="l" rtl="0" fontAlgn="base">
              <a:spcBef>
                <a:spcPct val="0"/>
              </a:spcBef>
              <a:spcAft>
                <a:spcPct val="0"/>
              </a:spcAft>
              <a:defRPr kern="1200">
                <a:solidFill>
                  <a:schemeClr val="tx1"/>
                </a:solidFill>
                <a:latin typeface="Arial" pitchFamily="-110" charset="0"/>
                <a:ea typeface="+mn-ea"/>
                <a:cs typeface="+mn-cs"/>
              </a:defRPr>
            </a:lvl2pPr>
            <a:lvl3pPr marL="914400" algn="l" rtl="0" fontAlgn="base">
              <a:spcBef>
                <a:spcPct val="0"/>
              </a:spcBef>
              <a:spcAft>
                <a:spcPct val="0"/>
              </a:spcAft>
              <a:defRPr kern="1200">
                <a:solidFill>
                  <a:schemeClr val="tx1"/>
                </a:solidFill>
                <a:latin typeface="Arial" pitchFamily="-110" charset="0"/>
                <a:ea typeface="+mn-ea"/>
                <a:cs typeface="+mn-cs"/>
              </a:defRPr>
            </a:lvl3pPr>
            <a:lvl4pPr marL="1371600" algn="l" rtl="0" fontAlgn="base">
              <a:spcBef>
                <a:spcPct val="0"/>
              </a:spcBef>
              <a:spcAft>
                <a:spcPct val="0"/>
              </a:spcAft>
              <a:defRPr kern="1200">
                <a:solidFill>
                  <a:schemeClr val="tx1"/>
                </a:solidFill>
                <a:latin typeface="Arial" pitchFamily="-110" charset="0"/>
                <a:ea typeface="+mn-ea"/>
                <a:cs typeface="+mn-cs"/>
              </a:defRPr>
            </a:lvl4pPr>
            <a:lvl5pPr marL="1828800" algn="l" rtl="0" fontAlgn="base">
              <a:spcBef>
                <a:spcPct val="0"/>
              </a:spcBef>
              <a:spcAft>
                <a:spcPct val="0"/>
              </a:spcAft>
              <a:defRPr kern="1200">
                <a:solidFill>
                  <a:schemeClr val="tx1"/>
                </a:solidFill>
                <a:latin typeface="Arial" pitchFamily="-110" charset="0"/>
                <a:ea typeface="+mn-ea"/>
                <a:cs typeface="+mn-cs"/>
              </a:defRPr>
            </a:lvl5pPr>
            <a:lvl6pPr marL="2286000" algn="l" defTabSz="457200" rtl="0" eaLnBrk="1" latinLnBrk="0" hangingPunct="1">
              <a:defRPr kern="1200">
                <a:solidFill>
                  <a:schemeClr val="tx1"/>
                </a:solidFill>
                <a:latin typeface="Arial" pitchFamily="-110" charset="0"/>
                <a:ea typeface="+mn-ea"/>
                <a:cs typeface="+mn-cs"/>
              </a:defRPr>
            </a:lvl6pPr>
            <a:lvl7pPr marL="2743200" algn="l" defTabSz="457200" rtl="0" eaLnBrk="1" latinLnBrk="0" hangingPunct="1">
              <a:defRPr kern="1200">
                <a:solidFill>
                  <a:schemeClr val="tx1"/>
                </a:solidFill>
                <a:latin typeface="Arial" pitchFamily="-110" charset="0"/>
                <a:ea typeface="+mn-ea"/>
                <a:cs typeface="+mn-cs"/>
              </a:defRPr>
            </a:lvl7pPr>
            <a:lvl8pPr marL="3200400" algn="l" defTabSz="457200" rtl="0" eaLnBrk="1" latinLnBrk="0" hangingPunct="1">
              <a:defRPr kern="1200">
                <a:solidFill>
                  <a:schemeClr val="tx1"/>
                </a:solidFill>
                <a:latin typeface="Arial" pitchFamily="-110" charset="0"/>
                <a:ea typeface="+mn-ea"/>
                <a:cs typeface="+mn-cs"/>
              </a:defRPr>
            </a:lvl8pPr>
            <a:lvl9pPr marL="3657600" algn="l" defTabSz="457200" rtl="0" eaLnBrk="1" latinLnBrk="0" hangingPunct="1">
              <a:defRPr kern="1200">
                <a:solidFill>
                  <a:schemeClr val="tx1"/>
                </a:solidFill>
                <a:latin typeface="Arial" pitchFamily="-110"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4711BA6F-B221-4442-B3E0-4DE91DDD2916}" type="slidenum">
              <a:rPr kumimoji="0" lang="en-US" sz="1200" b="0" i="0" u="none" strike="noStrike" kern="1200" cap="none" spc="0" normalizeH="0" baseline="0" noProof="0" smtClean="0">
                <a:ln>
                  <a:noFill/>
                </a:ln>
                <a:solidFill>
                  <a:prstClr val="white">
                    <a:lumMod val="65000"/>
                    <a:lumOff val="35000"/>
                  </a:prstClr>
                </a:solidFill>
                <a:effectLst/>
                <a:uLnTx/>
                <a:uFillTx/>
                <a:latin typeface="Century Gothic" pitchFamily="34"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16</a:t>
            </a:fld>
            <a:endParaRPr kumimoji="0" lang="en-US" sz="1200" b="0" i="0" u="none" strike="noStrike" kern="1200" cap="none" spc="0" normalizeH="0" baseline="0" noProof="0" dirty="0">
              <a:ln>
                <a:noFill/>
              </a:ln>
              <a:solidFill>
                <a:prstClr val="white">
                  <a:lumMod val="65000"/>
                  <a:lumOff val="35000"/>
                </a:prstClr>
              </a:solidFill>
              <a:effectLst/>
              <a:uLnTx/>
              <a:uFillTx/>
              <a:latin typeface="Century Gothic" pitchFamily="34" charset="0"/>
              <a:ea typeface="+mn-ea"/>
              <a:cs typeface="+mn-cs"/>
            </a:endParaRPr>
          </a:p>
        </p:txBody>
      </p:sp>
      <p:sp>
        <p:nvSpPr>
          <p:cNvPr id="10" name="Rectangle 3">
            <a:extLst>
              <a:ext uri="{FF2B5EF4-FFF2-40B4-BE49-F238E27FC236}">
                <a16:creationId xmlns:a16="http://schemas.microsoft.com/office/drawing/2014/main" id="{81BADBB6-D43E-48A7-8E75-DB6C22DE0F1D}"/>
              </a:ext>
            </a:extLst>
          </p:cNvPr>
          <p:cNvSpPr txBox="1">
            <a:spLocks noChangeArrowheads="1"/>
          </p:cNvSpPr>
          <p:nvPr/>
        </p:nvSpPr>
        <p:spPr>
          <a:xfrm>
            <a:off x="5376794" y="554242"/>
            <a:ext cx="3767206" cy="3024336"/>
          </a:xfrm>
          <a:prstGeom prst="rect">
            <a:avLst/>
          </a:prstGeom>
        </p:spPr>
        <p:txBody>
          <a:bodyPr>
            <a:normAutofit fontScale="85000" lnSpcReduction="20000"/>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r>
              <a:rPr lang="en-US" altLang="zh-CN" sz="2000" b="1" dirty="0">
                <a:solidFill>
                  <a:prstClr val="black"/>
                </a:solidFill>
                <a:ea typeface="宋体" panose="02010600030101010101" pitchFamily="2" charset="-122"/>
              </a:rPr>
              <a:t>Host agent module</a:t>
            </a:r>
            <a:r>
              <a:rPr lang="en-US" altLang="zh-CN" sz="2000" dirty="0">
                <a:solidFill>
                  <a:prstClr val="black"/>
                </a:solidFill>
                <a:ea typeface="宋体" panose="02010600030101010101" pitchFamily="2" charset="-122"/>
              </a:rPr>
              <a:t>: An audit collection module to collect data on security-related events on the host and transmit these to the central manager. </a:t>
            </a:r>
          </a:p>
          <a:p>
            <a:r>
              <a:rPr lang="en-US" altLang="zh-CN" sz="2000" b="1" dirty="0">
                <a:solidFill>
                  <a:prstClr val="black"/>
                </a:solidFill>
                <a:ea typeface="宋体" panose="02010600030101010101" pitchFamily="2" charset="-122"/>
              </a:rPr>
              <a:t>LAN monitor agent module</a:t>
            </a:r>
            <a:r>
              <a:rPr lang="en-US" altLang="zh-CN" sz="2000" dirty="0">
                <a:solidFill>
                  <a:prstClr val="black"/>
                </a:solidFill>
                <a:ea typeface="宋体" panose="02010600030101010101" pitchFamily="2" charset="-122"/>
              </a:rPr>
              <a:t>: analyzes LAN traffic and reports the results to the central manager.</a:t>
            </a:r>
          </a:p>
          <a:p>
            <a:r>
              <a:rPr lang="en-US" altLang="zh-CN" sz="2000" b="1" dirty="0">
                <a:solidFill>
                  <a:prstClr val="black"/>
                </a:solidFill>
                <a:ea typeface="宋体" panose="02010600030101010101" pitchFamily="2" charset="-122"/>
              </a:rPr>
              <a:t>Central manager module</a:t>
            </a:r>
            <a:r>
              <a:rPr lang="en-US" altLang="zh-CN" sz="2000" dirty="0">
                <a:solidFill>
                  <a:prstClr val="black"/>
                </a:solidFill>
                <a:ea typeface="宋体" panose="02010600030101010101" pitchFamily="2" charset="-122"/>
              </a:rPr>
              <a:t>: Receives reports from LAN monitor and host agents and processes and correlates these reports to detect intrusion.</a:t>
            </a:r>
          </a:p>
        </p:txBody>
      </p:sp>
    </p:spTree>
    <p:extLst>
      <p:ext uri="{BB962C8B-B14F-4D97-AF65-F5344CB8AC3E}">
        <p14:creationId xmlns:p14="http://schemas.microsoft.com/office/powerpoint/2010/main" val="1880103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82BE7-2D4E-4493-8EF9-DB7A03C604C4}"/>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6B4440C7-69AA-4062-8498-83684D04BDD2}"/>
              </a:ext>
            </a:extLst>
          </p:cNvPr>
          <p:cNvSpPr>
            <a:spLocks noGrp="1"/>
          </p:cNvSpPr>
          <p:nvPr>
            <p:ph idx="1"/>
          </p:nvPr>
        </p:nvSpPr>
        <p:spPr>
          <a:xfrm>
            <a:off x="323528" y="1196752"/>
            <a:ext cx="8568952" cy="5661247"/>
          </a:xfrm>
        </p:spPr>
        <p:txBody>
          <a:bodyPr>
            <a:normAutofit fontScale="92500" lnSpcReduction="10000"/>
          </a:bodyPr>
          <a:lstStyle/>
          <a:p>
            <a:r>
              <a:rPr lang="en-US" dirty="0"/>
              <a:t>Intrusion detection basics</a:t>
            </a:r>
          </a:p>
          <a:p>
            <a:r>
              <a:rPr lang="en-US" dirty="0"/>
              <a:t>Analysis approaches</a:t>
            </a:r>
          </a:p>
          <a:p>
            <a:pPr lvl="1"/>
            <a:r>
              <a:rPr lang="en-US" dirty="0"/>
              <a:t>Anomaly detection</a:t>
            </a:r>
          </a:p>
          <a:p>
            <a:pPr lvl="1"/>
            <a:r>
              <a:rPr lang="en-US" dirty="0"/>
              <a:t>Signature/heuristic detection</a:t>
            </a:r>
          </a:p>
          <a:p>
            <a:r>
              <a:rPr lang="en-US" dirty="0"/>
              <a:t>Host-based intrusion detection</a:t>
            </a:r>
          </a:p>
          <a:p>
            <a:r>
              <a:rPr lang="en-US" dirty="0">
                <a:solidFill>
                  <a:srgbClr val="C00000"/>
                </a:solidFill>
              </a:rPr>
              <a:t>Network-based intrusion detection</a:t>
            </a:r>
          </a:p>
          <a:p>
            <a:r>
              <a:rPr lang="en-US" dirty="0"/>
              <a:t>Distributed or hybrid intrusion detection</a:t>
            </a:r>
          </a:p>
          <a:p>
            <a:r>
              <a:rPr lang="en-US" dirty="0"/>
              <a:t>Intrusion detection exchange format</a:t>
            </a:r>
          </a:p>
          <a:p>
            <a:r>
              <a:rPr lang="en-US" dirty="0"/>
              <a:t>Honeypots </a:t>
            </a:r>
          </a:p>
          <a:p>
            <a:r>
              <a:rPr lang="en-US" dirty="0"/>
              <a:t>Example system: Snort IDS</a:t>
            </a:r>
          </a:p>
        </p:txBody>
      </p:sp>
      <p:sp>
        <p:nvSpPr>
          <p:cNvPr id="4" name="Slide Number Placeholder 3">
            <a:extLst>
              <a:ext uri="{FF2B5EF4-FFF2-40B4-BE49-F238E27FC236}">
                <a16:creationId xmlns:a16="http://schemas.microsoft.com/office/drawing/2014/main" id="{EC1CA787-83BB-4C3E-BEDE-1D58FA4B74B9}"/>
              </a:ext>
            </a:extLst>
          </p:cNvPr>
          <p:cNvSpPr>
            <a:spLocks noGrp="1"/>
          </p:cNvSpPr>
          <p:nvPr>
            <p:ph type="sldNum" sz="quarter" idx="12"/>
          </p:nvPr>
        </p:nvSpPr>
        <p:spPr/>
        <p:txBody>
          <a:bodyPr/>
          <a:lstStyle/>
          <a:p>
            <a:pPr>
              <a:defRPr/>
            </a:pPr>
            <a:fld id="{F57F456A-00AF-44E6-8D70-638C0D0130FF}" type="slidenum">
              <a:rPr lang="en-US" altLang="zh-CN" smtClean="0"/>
              <a:pPr>
                <a:defRPr/>
              </a:pPr>
              <a:t>17</a:t>
            </a:fld>
            <a:endParaRPr lang="en-US" altLang="zh-CN" dirty="0"/>
          </a:p>
        </p:txBody>
      </p:sp>
    </p:spTree>
    <p:extLst>
      <p:ext uri="{BB962C8B-B14F-4D97-AF65-F5344CB8AC3E}">
        <p14:creationId xmlns:p14="http://schemas.microsoft.com/office/powerpoint/2010/main" val="1424094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normAutofit/>
          </a:bodyPr>
          <a:lstStyle/>
          <a:p>
            <a:r>
              <a:rPr lang="en-US" altLang="en-US" dirty="0"/>
              <a:t>Network-based IDS (NIDS) </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18</a:t>
            </a:fld>
            <a:endParaRPr lang="en-US"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4E6C06A5-4DDB-4347-9900-478650796A0C}"/>
              </a:ext>
            </a:extLst>
          </p:cNvPr>
          <p:cNvSpPr>
            <a:spLocks noGrp="1"/>
          </p:cNvSpPr>
          <p:nvPr>
            <p:ph idx="1"/>
          </p:nvPr>
        </p:nvSpPr>
        <p:spPr/>
        <p:txBody>
          <a:bodyPr>
            <a:normAutofit fontScale="77500" lnSpcReduction="20000"/>
          </a:bodyPr>
          <a:lstStyle/>
          <a:p>
            <a:pPr lvl="0" rtl="0"/>
            <a:r>
              <a:rPr lang="en-US" dirty="0">
                <a:solidFill>
                  <a:schemeClr val="tx1"/>
                </a:solidFill>
                <a:latin typeface="+mj-lt"/>
              </a:rPr>
              <a:t>Monitors traffic at selected points on a network</a:t>
            </a:r>
          </a:p>
          <a:p>
            <a:pPr lvl="0" rtl="0"/>
            <a:r>
              <a:rPr lang="en-US" dirty="0">
                <a:solidFill>
                  <a:schemeClr val="tx1"/>
                </a:solidFill>
                <a:latin typeface="+mj-lt"/>
              </a:rPr>
              <a:t>Examines traffic packet by packet in real or close to real time</a:t>
            </a:r>
          </a:p>
          <a:p>
            <a:pPr lvl="0" rtl="0"/>
            <a:r>
              <a:rPr lang="en-US" dirty="0">
                <a:solidFill>
                  <a:schemeClr val="tx1"/>
                </a:solidFill>
                <a:latin typeface="+mj-lt"/>
              </a:rPr>
              <a:t>May examine network, transport, and/or application-level protocol activity</a:t>
            </a:r>
          </a:p>
          <a:p>
            <a:pPr lvl="0" rtl="0"/>
            <a:r>
              <a:rPr lang="en-US" dirty="0">
                <a:solidFill>
                  <a:schemeClr val="tx1"/>
                </a:solidFill>
                <a:latin typeface="+mj-lt"/>
              </a:rPr>
              <a:t>Comprised of a number of sensors, one or more servers for NIDS management functions, and one or more management consoles for the human operator</a:t>
            </a:r>
          </a:p>
          <a:p>
            <a:pPr lvl="0" rtl="0"/>
            <a:r>
              <a:rPr lang="en-US" dirty="0">
                <a:solidFill>
                  <a:schemeClr val="tx1"/>
                </a:solidFill>
                <a:latin typeface="+mj-lt"/>
              </a:rPr>
              <a:t>Analysis of traffic patterns may be done at the sensor, the management server or a combination of the two</a:t>
            </a: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A6F1B-BD98-4681-B470-505C99F1BD21}"/>
              </a:ext>
            </a:extLst>
          </p:cNvPr>
          <p:cNvSpPr>
            <a:spLocks noGrp="1"/>
          </p:cNvSpPr>
          <p:nvPr>
            <p:ph type="title"/>
          </p:nvPr>
        </p:nvSpPr>
        <p:spPr/>
        <p:txBody>
          <a:bodyPr/>
          <a:lstStyle/>
          <a:p>
            <a:r>
              <a:rPr lang="en-US" dirty="0"/>
              <a:t>Inline vs. Passive Sensor</a:t>
            </a:r>
            <a:endParaRPr lang="en-SE" dirty="0"/>
          </a:p>
        </p:txBody>
      </p:sp>
      <p:sp>
        <p:nvSpPr>
          <p:cNvPr id="3" name="Content Placeholder 2">
            <a:extLst>
              <a:ext uri="{FF2B5EF4-FFF2-40B4-BE49-F238E27FC236}">
                <a16:creationId xmlns:a16="http://schemas.microsoft.com/office/drawing/2014/main" id="{807B98F7-59C0-4491-ACE6-D46781825801}"/>
              </a:ext>
            </a:extLst>
          </p:cNvPr>
          <p:cNvSpPr>
            <a:spLocks noGrp="1"/>
          </p:cNvSpPr>
          <p:nvPr>
            <p:ph idx="1"/>
          </p:nvPr>
        </p:nvSpPr>
        <p:spPr>
          <a:xfrm>
            <a:off x="336605" y="1479007"/>
            <a:ext cx="3744416" cy="5256584"/>
          </a:xfrm>
        </p:spPr>
        <p:txBody>
          <a:bodyPr>
            <a:normAutofit fontScale="62500" lnSpcReduction="20000"/>
          </a:bodyPr>
          <a:lstStyle/>
          <a:p>
            <a:r>
              <a:rPr lang="en-US" dirty="0"/>
              <a:t>Sensors can be deployed in one of two modes: inline and passive. </a:t>
            </a:r>
          </a:p>
          <a:p>
            <a:r>
              <a:rPr lang="en-US" dirty="0"/>
              <a:t>Inline sensors: the traffic being monitored must pass through the sensor. Can be implemented on firewall machines or standalone NIDS machine</a:t>
            </a:r>
          </a:p>
          <a:p>
            <a:r>
              <a:rPr lang="en-US" dirty="0"/>
              <a:t>Passive sensors: monitors a copy of network traffic, and does not cause delays to the actual traffic</a:t>
            </a:r>
          </a:p>
          <a:p>
            <a:endParaRPr lang="en-SE" dirty="0"/>
          </a:p>
        </p:txBody>
      </p:sp>
      <p:sp>
        <p:nvSpPr>
          <p:cNvPr id="4" name="Slide Number Placeholder 3">
            <a:extLst>
              <a:ext uri="{FF2B5EF4-FFF2-40B4-BE49-F238E27FC236}">
                <a16:creationId xmlns:a16="http://schemas.microsoft.com/office/drawing/2014/main" id="{8A835205-272F-44B4-BBCF-B20C85B3C3D9}"/>
              </a:ext>
            </a:extLst>
          </p:cNvPr>
          <p:cNvSpPr>
            <a:spLocks noGrp="1"/>
          </p:cNvSpPr>
          <p:nvPr>
            <p:ph type="sldNum" sz="quarter" idx="12"/>
          </p:nvPr>
        </p:nvSpPr>
        <p:spPr/>
        <p:txBody>
          <a:bodyPr/>
          <a:lstStyle/>
          <a:p>
            <a:pPr>
              <a:defRPr/>
            </a:pPr>
            <a:fld id="{F57F456A-00AF-44E6-8D70-638C0D0130FF}" type="slidenum">
              <a:rPr lang="en-US" altLang="zh-CN" smtClean="0"/>
              <a:pPr>
                <a:defRPr/>
              </a:pPr>
              <a:t>19</a:t>
            </a:fld>
            <a:endParaRPr lang="en-US" altLang="zh-CN" dirty="0"/>
          </a:p>
        </p:txBody>
      </p:sp>
      <p:pic>
        <p:nvPicPr>
          <p:cNvPr id="7" name="Picture 6">
            <a:extLst>
              <a:ext uri="{FF2B5EF4-FFF2-40B4-BE49-F238E27FC236}">
                <a16:creationId xmlns:a16="http://schemas.microsoft.com/office/drawing/2014/main" id="{36EC832A-A226-4D8A-ACCC-476799B81FF5}"/>
              </a:ext>
            </a:extLst>
          </p:cNvPr>
          <p:cNvPicPr>
            <a:picLocks noChangeAspect="1"/>
          </p:cNvPicPr>
          <p:nvPr/>
        </p:nvPicPr>
        <p:blipFill>
          <a:blip r:embed="rId3"/>
          <a:stretch>
            <a:fillRect/>
          </a:stretch>
        </p:blipFill>
        <p:spPr>
          <a:xfrm>
            <a:off x="4157200" y="1767038"/>
            <a:ext cx="4896533" cy="4496427"/>
          </a:xfrm>
          <a:prstGeom prst="rect">
            <a:avLst/>
          </a:prstGeom>
        </p:spPr>
      </p:pic>
    </p:spTree>
    <p:extLst>
      <p:ext uri="{BB962C8B-B14F-4D97-AF65-F5344CB8AC3E}">
        <p14:creationId xmlns:p14="http://schemas.microsoft.com/office/powerpoint/2010/main" val="2532393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82BE7-2D4E-4493-8EF9-DB7A03C604C4}"/>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6B4440C7-69AA-4062-8498-83684D04BDD2}"/>
              </a:ext>
            </a:extLst>
          </p:cNvPr>
          <p:cNvSpPr>
            <a:spLocks noGrp="1"/>
          </p:cNvSpPr>
          <p:nvPr>
            <p:ph idx="1"/>
          </p:nvPr>
        </p:nvSpPr>
        <p:spPr>
          <a:xfrm>
            <a:off x="323528" y="1196752"/>
            <a:ext cx="8568952" cy="5661247"/>
          </a:xfrm>
        </p:spPr>
        <p:txBody>
          <a:bodyPr>
            <a:normAutofit fontScale="92500" lnSpcReduction="10000"/>
          </a:bodyPr>
          <a:lstStyle/>
          <a:p>
            <a:r>
              <a:rPr lang="en-US" dirty="0">
                <a:solidFill>
                  <a:srgbClr val="C00000"/>
                </a:solidFill>
              </a:rPr>
              <a:t>Intrusion detection basics</a:t>
            </a:r>
          </a:p>
          <a:p>
            <a:r>
              <a:rPr lang="en-US" dirty="0"/>
              <a:t>Analysis approaches</a:t>
            </a:r>
          </a:p>
          <a:p>
            <a:pPr lvl="1"/>
            <a:r>
              <a:rPr lang="en-US" dirty="0"/>
              <a:t>Anomaly detection</a:t>
            </a:r>
          </a:p>
          <a:p>
            <a:pPr lvl="1"/>
            <a:r>
              <a:rPr lang="en-US" dirty="0"/>
              <a:t>Signature/heuristic detection</a:t>
            </a:r>
          </a:p>
          <a:p>
            <a:r>
              <a:rPr lang="en-US" dirty="0"/>
              <a:t>Host-based intrusion detection</a:t>
            </a:r>
          </a:p>
          <a:p>
            <a:r>
              <a:rPr lang="en-US" dirty="0"/>
              <a:t>Network-based intrusion detection</a:t>
            </a:r>
          </a:p>
          <a:p>
            <a:r>
              <a:rPr lang="en-US" dirty="0"/>
              <a:t>Distributed or hybrid intrusion detection</a:t>
            </a:r>
          </a:p>
          <a:p>
            <a:r>
              <a:rPr lang="en-US" dirty="0"/>
              <a:t>Intrusion detection exchange format</a:t>
            </a:r>
          </a:p>
          <a:p>
            <a:r>
              <a:rPr lang="en-US" dirty="0"/>
              <a:t>Honeypots </a:t>
            </a:r>
          </a:p>
          <a:p>
            <a:r>
              <a:rPr lang="en-US" dirty="0"/>
              <a:t>Example system: Snort IDS</a:t>
            </a:r>
          </a:p>
        </p:txBody>
      </p:sp>
      <p:sp>
        <p:nvSpPr>
          <p:cNvPr id="4" name="Slide Number Placeholder 3">
            <a:extLst>
              <a:ext uri="{FF2B5EF4-FFF2-40B4-BE49-F238E27FC236}">
                <a16:creationId xmlns:a16="http://schemas.microsoft.com/office/drawing/2014/main" id="{EC1CA787-83BB-4C3E-BEDE-1D58FA4B74B9}"/>
              </a:ext>
            </a:extLst>
          </p:cNvPr>
          <p:cNvSpPr>
            <a:spLocks noGrp="1"/>
          </p:cNvSpPr>
          <p:nvPr>
            <p:ph type="sldNum" sz="quarter" idx="12"/>
          </p:nvPr>
        </p:nvSpPr>
        <p:spPr/>
        <p:txBody>
          <a:bodyPr/>
          <a:lstStyle/>
          <a:p>
            <a:pPr>
              <a:defRPr/>
            </a:pPr>
            <a:fld id="{F57F456A-00AF-44E6-8D70-638C0D0130FF}" type="slidenum">
              <a:rPr lang="en-US" altLang="zh-CN" smtClean="0"/>
              <a:pPr>
                <a:defRPr/>
              </a:pPr>
              <a:t>2</a:t>
            </a:fld>
            <a:endParaRPr lang="en-US" altLang="zh-CN" dirty="0"/>
          </a:p>
        </p:txBody>
      </p:sp>
    </p:spTree>
    <p:extLst>
      <p:ext uri="{BB962C8B-B14F-4D97-AF65-F5344CB8AC3E}">
        <p14:creationId xmlns:p14="http://schemas.microsoft.com/office/powerpoint/2010/main" val="2983031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2A288-32DE-4F24-A746-F1E9A0C6E7AB}"/>
              </a:ext>
            </a:extLst>
          </p:cNvPr>
          <p:cNvSpPr>
            <a:spLocks noGrp="1"/>
          </p:cNvSpPr>
          <p:nvPr>
            <p:ph type="title"/>
          </p:nvPr>
        </p:nvSpPr>
        <p:spPr/>
        <p:txBody>
          <a:bodyPr/>
          <a:lstStyle/>
          <a:p>
            <a:r>
              <a:rPr lang="en-US" dirty="0"/>
              <a:t>NIDS Sensor Deployment Locations</a:t>
            </a:r>
            <a:endParaRPr lang="en-SE" dirty="0"/>
          </a:p>
        </p:txBody>
      </p:sp>
      <p:sp>
        <p:nvSpPr>
          <p:cNvPr id="3" name="Content Placeholder 2">
            <a:extLst>
              <a:ext uri="{FF2B5EF4-FFF2-40B4-BE49-F238E27FC236}">
                <a16:creationId xmlns:a16="http://schemas.microsoft.com/office/drawing/2014/main" id="{EA6BD28E-CEB8-4A08-B212-E53C4F79B7D3}"/>
              </a:ext>
            </a:extLst>
          </p:cNvPr>
          <p:cNvSpPr>
            <a:spLocks noGrp="1"/>
          </p:cNvSpPr>
          <p:nvPr>
            <p:ph idx="1"/>
          </p:nvPr>
        </p:nvSpPr>
        <p:spPr>
          <a:xfrm>
            <a:off x="323528" y="1196753"/>
            <a:ext cx="8568952" cy="1656183"/>
          </a:xfrm>
        </p:spPr>
        <p:txBody>
          <a:bodyPr>
            <a:normAutofit fontScale="47500" lnSpcReduction="20000"/>
          </a:bodyPr>
          <a:lstStyle/>
          <a:p>
            <a:r>
              <a:rPr lang="en-US" kern="1200" dirty="0">
                <a:latin typeface="Arial" pitchFamily="-110" charset="0"/>
              </a:rPr>
              <a:t>Location 1:just inside the external firewall</a:t>
            </a:r>
          </a:p>
          <a:p>
            <a:r>
              <a:rPr lang="en-US" kern="1200" dirty="0">
                <a:latin typeface="Arial" pitchFamily="-110" charset="0"/>
              </a:rPr>
              <a:t>Location 2: just outside the external firewall</a:t>
            </a:r>
          </a:p>
          <a:p>
            <a:r>
              <a:rPr lang="en-US" kern="1200" dirty="0">
                <a:latin typeface="Arial" pitchFamily="-110" charset="0"/>
              </a:rPr>
              <a:t>Location 3: Just inside an internal firewall to protect major backbone networks for internal servers and database resources </a:t>
            </a:r>
          </a:p>
          <a:p>
            <a:r>
              <a:rPr lang="en-US" kern="1200" dirty="0">
                <a:latin typeface="Arial" pitchFamily="-110" charset="0"/>
              </a:rPr>
              <a:t>Location 4: Just inside an internal firewall to protect LANs that support user workstations and servers s</a:t>
            </a:r>
            <a:endParaRPr lang="en-SE" dirty="0"/>
          </a:p>
        </p:txBody>
      </p:sp>
      <p:sp>
        <p:nvSpPr>
          <p:cNvPr id="4" name="Slide Number Placeholder 3">
            <a:extLst>
              <a:ext uri="{FF2B5EF4-FFF2-40B4-BE49-F238E27FC236}">
                <a16:creationId xmlns:a16="http://schemas.microsoft.com/office/drawing/2014/main" id="{E6705A47-1731-4DA0-B716-3EDB98EBED06}"/>
              </a:ext>
            </a:extLst>
          </p:cNvPr>
          <p:cNvSpPr>
            <a:spLocks noGrp="1"/>
          </p:cNvSpPr>
          <p:nvPr>
            <p:ph type="sldNum" sz="quarter" idx="12"/>
          </p:nvPr>
        </p:nvSpPr>
        <p:spPr/>
        <p:txBody>
          <a:bodyPr/>
          <a:lstStyle/>
          <a:p>
            <a:pPr>
              <a:defRPr/>
            </a:pPr>
            <a:fld id="{F57F456A-00AF-44E6-8D70-638C0D0130FF}" type="slidenum">
              <a:rPr lang="en-US" altLang="zh-CN" smtClean="0"/>
              <a:pPr>
                <a:defRPr/>
              </a:pPr>
              <a:t>20</a:t>
            </a:fld>
            <a:endParaRPr lang="en-US" altLang="zh-CN" dirty="0"/>
          </a:p>
        </p:txBody>
      </p:sp>
      <p:pic>
        <p:nvPicPr>
          <p:cNvPr id="5" name="Picture 4">
            <a:extLst>
              <a:ext uri="{FF2B5EF4-FFF2-40B4-BE49-F238E27FC236}">
                <a16:creationId xmlns:a16="http://schemas.microsoft.com/office/drawing/2014/main" id="{0AD4F436-E79F-4485-9854-0583A2917CE5}"/>
              </a:ext>
            </a:extLst>
          </p:cNvPr>
          <p:cNvPicPr>
            <a:picLocks noChangeAspect="1"/>
          </p:cNvPicPr>
          <p:nvPr/>
        </p:nvPicPr>
        <p:blipFill>
          <a:blip r:embed="rId3"/>
          <a:stretch>
            <a:fillRect/>
          </a:stretch>
        </p:blipFill>
        <p:spPr>
          <a:xfrm>
            <a:off x="1845029" y="2713740"/>
            <a:ext cx="5525950" cy="3951943"/>
          </a:xfrm>
          <a:prstGeom prst="rect">
            <a:avLst/>
          </a:prstGeom>
        </p:spPr>
      </p:pic>
    </p:spTree>
    <p:extLst>
      <p:ext uri="{BB962C8B-B14F-4D97-AF65-F5344CB8AC3E}">
        <p14:creationId xmlns:p14="http://schemas.microsoft.com/office/powerpoint/2010/main" val="40313275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74FBD-D940-4DFA-BE2B-9604B2FFE4CA}"/>
              </a:ext>
            </a:extLst>
          </p:cNvPr>
          <p:cNvSpPr>
            <a:spLocks noGrp="1"/>
          </p:cNvSpPr>
          <p:nvPr>
            <p:ph type="title"/>
          </p:nvPr>
        </p:nvSpPr>
        <p:spPr/>
        <p:txBody>
          <a:bodyPr/>
          <a:lstStyle/>
          <a:p>
            <a:r>
              <a:rPr lang="en-US" altLang="en-US" b="1" dirty="0"/>
              <a:t>Intrusion Detection Techniques</a:t>
            </a:r>
            <a:endParaRPr lang="en-SE" dirty="0"/>
          </a:p>
        </p:txBody>
      </p:sp>
      <p:sp>
        <p:nvSpPr>
          <p:cNvPr id="3" name="Content Placeholder 2">
            <a:extLst>
              <a:ext uri="{FF2B5EF4-FFF2-40B4-BE49-F238E27FC236}">
                <a16:creationId xmlns:a16="http://schemas.microsoft.com/office/drawing/2014/main" id="{802389BE-47FE-4D6A-AB58-C509EB3F04A5}"/>
              </a:ext>
            </a:extLst>
          </p:cNvPr>
          <p:cNvSpPr>
            <a:spLocks noGrp="1"/>
          </p:cNvSpPr>
          <p:nvPr>
            <p:ph idx="1"/>
          </p:nvPr>
        </p:nvSpPr>
        <p:spPr/>
        <p:txBody>
          <a:bodyPr>
            <a:normAutofit fontScale="92500" lnSpcReduction="10000"/>
          </a:bodyPr>
          <a:lstStyle/>
          <a:p>
            <a:r>
              <a:rPr lang="en-US" dirty="0"/>
              <a:t>Signature detection for:</a:t>
            </a:r>
          </a:p>
          <a:p>
            <a:pPr lvl="1"/>
            <a:r>
              <a:rPr lang="en-US" dirty="0"/>
              <a:t>Reconnaissance and attacks at application, transport, or network layer</a:t>
            </a:r>
          </a:p>
          <a:p>
            <a:pPr lvl="1"/>
            <a:r>
              <a:rPr lang="en-US" dirty="0"/>
              <a:t>Unexpected application services</a:t>
            </a:r>
          </a:p>
          <a:p>
            <a:pPr lvl="1"/>
            <a:r>
              <a:rPr lang="en-US" dirty="0"/>
              <a:t>Policy violations (forbidden websites or protocols)</a:t>
            </a:r>
          </a:p>
          <a:p>
            <a:r>
              <a:rPr lang="en-US" dirty="0"/>
              <a:t>Anomaly detection for:</a:t>
            </a:r>
          </a:p>
          <a:p>
            <a:pPr lvl="1"/>
            <a:r>
              <a:rPr lang="en-US" dirty="0"/>
              <a:t>Denial-of-service (DoS) attacks</a:t>
            </a:r>
          </a:p>
          <a:p>
            <a:pPr lvl="1"/>
            <a:r>
              <a:rPr lang="en-US" dirty="0"/>
              <a:t>Scanning</a:t>
            </a:r>
          </a:p>
          <a:p>
            <a:pPr lvl="1"/>
            <a:r>
              <a:rPr lang="en-US" dirty="0"/>
              <a:t>Worms</a:t>
            </a:r>
          </a:p>
        </p:txBody>
      </p:sp>
      <p:sp>
        <p:nvSpPr>
          <p:cNvPr id="4" name="Slide Number Placeholder 3">
            <a:extLst>
              <a:ext uri="{FF2B5EF4-FFF2-40B4-BE49-F238E27FC236}">
                <a16:creationId xmlns:a16="http://schemas.microsoft.com/office/drawing/2014/main" id="{536E1D10-2961-4D4D-A11B-BC5A4F96EBB8}"/>
              </a:ext>
            </a:extLst>
          </p:cNvPr>
          <p:cNvSpPr>
            <a:spLocks noGrp="1"/>
          </p:cNvSpPr>
          <p:nvPr>
            <p:ph type="sldNum" sz="quarter" idx="12"/>
          </p:nvPr>
        </p:nvSpPr>
        <p:spPr/>
        <p:txBody>
          <a:bodyPr/>
          <a:lstStyle/>
          <a:p>
            <a:pPr>
              <a:defRPr/>
            </a:pPr>
            <a:fld id="{F57F456A-00AF-44E6-8D70-638C0D0130FF}" type="slidenum">
              <a:rPr lang="en-US" altLang="zh-CN" smtClean="0"/>
              <a:pPr>
                <a:defRPr/>
              </a:pPr>
              <a:t>21</a:t>
            </a:fld>
            <a:endParaRPr lang="en-US" altLang="zh-CN" dirty="0"/>
          </a:p>
        </p:txBody>
      </p:sp>
    </p:spTree>
    <p:extLst>
      <p:ext uri="{BB962C8B-B14F-4D97-AF65-F5344CB8AC3E}">
        <p14:creationId xmlns:p14="http://schemas.microsoft.com/office/powerpoint/2010/main" val="11276503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Logging of Alerts</a:t>
            </a:r>
          </a:p>
        </p:txBody>
      </p:sp>
      <p:sp>
        <p:nvSpPr>
          <p:cNvPr id="3" name="Content Placeholder 2"/>
          <p:cNvSpPr>
            <a:spLocks noGrp="1"/>
          </p:cNvSpPr>
          <p:nvPr>
            <p:ph idx="1"/>
          </p:nvPr>
        </p:nvSpPr>
        <p:spPr/>
        <p:txBody>
          <a:bodyPr>
            <a:normAutofit fontScale="92500" lnSpcReduction="20000"/>
          </a:bodyPr>
          <a:lstStyle/>
          <a:p>
            <a:r>
              <a:rPr lang="en-US" dirty="0"/>
              <a:t>Typical information logged by a NIDS sensor includes:</a:t>
            </a:r>
          </a:p>
          <a:p>
            <a:pPr lvl="1"/>
            <a:r>
              <a:rPr lang="en-US" sz="2600" dirty="0"/>
              <a:t>Timestamp</a:t>
            </a:r>
          </a:p>
          <a:p>
            <a:pPr lvl="1"/>
            <a:r>
              <a:rPr lang="en-US" sz="2600" dirty="0"/>
              <a:t>Connection or session ID</a:t>
            </a:r>
          </a:p>
          <a:p>
            <a:pPr lvl="1"/>
            <a:r>
              <a:rPr lang="en-US" sz="2600" dirty="0"/>
              <a:t>Event or alert type</a:t>
            </a:r>
          </a:p>
          <a:p>
            <a:pPr lvl="1"/>
            <a:r>
              <a:rPr lang="en-US" sz="2600" dirty="0"/>
              <a:t>Rating (e.g., priority, severity, impact, confidence)</a:t>
            </a:r>
          </a:p>
          <a:p>
            <a:pPr lvl="1"/>
            <a:r>
              <a:rPr lang="en-US" sz="2600" dirty="0"/>
              <a:t>Network, transport, and application layer protocols</a:t>
            </a:r>
          </a:p>
          <a:p>
            <a:pPr lvl="1"/>
            <a:r>
              <a:rPr lang="en-US" sz="2600" dirty="0"/>
              <a:t>Source and destination IP addresses</a:t>
            </a:r>
          </a:p>
          <a:p>
            <a:pPr lvl="1"/>
            <a:r>
              <a:rPr lang="en-US" sz="2600" dirty="0"/>
              <a:t>Source and destination TCP or UDP ports, or ICMP types and codes</a:t>
            </a:r>
          </a:p>
          <a:p>
            <a:pPr lvl="1"/>
            <a:r>
              <a:rPr lang="en-US" sz="2600" dirty="0"/>
              <a:t>Number of bytes  transmitted over the connection</a:t>
            </a:r>
          </a:p>
          <a:p>
            <a:pPr lvl="1"/>
            <a:r>
              <a:rPr lang="en-US" sz="2600" dirty="0"/>
              <a:t>Decoded payload data, such as application requests and responses</a:t>
            </a:r>
          </a:p>
          <a:p>
            <a:pPr lvl="1"/>
            <a:r>
              <a:rPr lang="en-US" sz="2600" kern="1200" dirty="0">
                <a:latin typeface="Arial" pitchFamily="-110" charset="0"/>
              </a:rPr>
              <a:t>State-related information (e.g., authenticated username)</a:t>
            </a:r>
            <a:endParaRPr lang="en-US" sz="2600"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22</a:t>
            </a:fld>
            <a:endParaRPr lang="en-US" dirty="0">
              <a:solidFill>
                <a:prstClr val="white">
                  <a:lumMod val="65000"/>
                  <a:lumOff val="35000"/>
                </a:prstClr>
              </a:solidFill>
            </a:endParaRPr>
          </a:p>
        </p:txBody>
      </p:sp>
    </p:spTree>
    <p:extLst>
      <p:ext uri="{BB962C8B-B14F-4D97-AF65-F5344CB8AC3E}">
        <p14:creationId xmlns:p14="http://schemas.microsoft.com/office/powerpoint/2010/main" val="1580849104"/>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82BE7-2D4E-4493-8EF9-DB7A03C604C4}"/>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6B4440C7-69AA-4062-8498-83684D04BDD2}"/>
              </a:ext>
            </a:extLst>
          </p:cNvPr>
          <p:cNvSpPr>
            <a:spLocks noGrp="1"/>
          </p:cNvSpPr>
          <p:nvPr>
            <p:ph idx="1"/>
          </p:nvPr>
        </p:nvSpPr>
        <p:spPr>
          <a:xfrm>
            <a:off x="323528" y="1196752"/>
            <a:ext cx="8568952" cy="5661247"/>
          </a:xfrm>
        </p:spPr>
        <p:txBody>
          <a:bodyPr>
            <a:normAutofit fontScale="92500" lnSpcReduction="10000"/>
          </a:bodyPr>
          <a:lstStyle/>
          <a:p>
            <a:r>
              <a:rPr lang="en-US" dirty="0"/>
              <a:t>Intrusion detection basics</a:t>
            </a:r>
          </a:p>
          <a:p>
            <a:r>
              <a:rPr lang="en-US" dirty="0"/>
              <a:t>Analysis approaches</a:t>
            </a:r>
          </a:p>
          <a:p>
            <a:pPr lvl="1"/>
            <a:r>
              <a:rPr lang="en-US" dirty="0"/>
              <a:t>Anomaly detection</a:t>
            </a:r>
          </a:p>
          <a:p>
            <a:pPr lvl="1"/>
            <a:r>
              <a:rPr lang="en-US" dirty="0"/>
              <a:t>Signature/heuristic detection</a:t>
            </a:r>
          </a:p>
          <a:p>
            <a:r>
              <a:rPr lang="en-US" dirty="0"/>
              <a:t>Host-based intrusion detection</a:t>
            </a:r>
          </a:p>
          <a:p>
            <a:r>
              <a:rPr lang="en-US" dirty="0"/>
              <a:t>Network-based intrusion detection</a:t>
            </a:r>
          </a:p>
          <a:p>
            <a:r>
              <a:rPr lang="en-US" dirty="0">
                <a:solidFill>
                  <a:srgbClr val="C00000"/>
                </a:solidFill>
              </a:rPr>
              <a:t>Distributed or hybrid intrusion detection</a:t>
            </a:r>
          </a:p>
          <a:p>
            <a:r>
              <a:rPr lang="en-US" dirty="0"/>
              <a:t>Intrusion detection exchange format</a:t>
            </a:r>
          </a:p>
          <a:p>
            <a:r>
              <a:rPr lang="en-US" dirty="0"/>
              <a:t>Honeypots </a:t>
            </a:r>
          </a:p>
          <a:p>
            <a:r>
              <a:rPr lang="en-US" dirty="0"/>
              <a:t>Example system: Snort IDS</a:t>
            </a:r>
          </a:p>
        </p:txBody>
      </p:sp>
      <p:sp>
        <p:nvSpPr>
          <p:cNvPr id="4" name="Slide Number Placeholder 3">
            <a:extLst>
              <a:ext uri="{FF2B5EF4-FFF2-40B4-BE49-F238E27FC236}">
                <a16:creationId xmlns:a16="http://schemas.microsoft.com/office/drawing/2014/main" id="{EC1CA787-83BB-4C3E-BEDE-1D58FA4B74B9}"/>
              </a:ext>
            </a:extLst>
          </p:cNvPr>
          <p:cNvSpPr>
            <a:spLocks noGrp="1"/>
          </p:cNvSpPr>
          <p:nvPr>
            <p:ph type="sldNum" sz="quarter" idx="12"/>
          </p:nvPr>
        </p:nvSpPr>
        <p:spPr/>
        <p:txBody>
          <a:bodyPr/>
          <a:lstStyle/>
          <a:p>
            <a:pPr>
              <a:defRPr/>
            </a:pPr>
            <a:fld id="{F57F456A-00AF-44E6-8D70-638C0D0130FF}" type="slidenum">
              <a:rPr lang="en-US" altLang="zh-CN" smtClean="0"/>
              <a:pPr>
                <a:defRPr/>
              </a:pPr>
              <a:t>23</a:t>
            </a:fld>
            <a:endParaRPr lang="en-US" altLang="zh-CN" dirty="0"/>
          </a:p>
        </p:txBody>
      </p:sp>
    </p:spTree>
    <p:extLst>
      <p:ext uri="{BB962C8B-B14F-4D97-AF65-F5344CB8AC3E}">
        <p14:creationId xmlns:p14="http://schemas.microsoft.com/office/powerpoint/2010/main" val="30037510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4ED201E-FE17-4F75-9732-1717FE95063B}"/>
              </a:ext>
            </a:extLst>
          </p:cNvPr>
          <p:cNvSpPr>
            <a:spLocks noGrp="1"/>
          </p:cNvSpPr>
          <p:nvPr>
            <p:ph type="title"/>
          </p:nvPr>
        </p:nvSpPr>
        <p:spPr/>
        <p:txBody>
          <a:bodyPr/>
          <a:lstStyle/>
          <a:p>
            <a:endParaRPr lang="en-SE" dirty="0"/>
          </a:p>
        </p:txBody>
      </p:sp>
      <p:sp>
        <p:nvSpPr>
          <p:cNvPr id="6" name="Content Placeholder 5">
            <a:extLst>
              <a:ext uri="{FF2B5EF4-FFF2-40B4-BE49-F238E27FC236}">
                <a16:creationId xmlns:a16="http://schemas.microsoft.com/office/drawing/2014/main" id="{449BA7A4-46D1-4FAE-8549-CD7A524EB220}"/>
              </a:ext>
            </a:extLst>
          </p:cNvPr>
          <p:cNvSpPr>
            <a:spLocks noGrp="1"/>
          </p:cNvSpPr>
          <p:nvPr>
            <p:ph idx="1"/>
          </p:nvPr>
        </p:nvSpPr>
        <p:spPr/>
        <p:txBody>
          <a:bodyPr/>
          <a:lstStyle/>
          <a:p>
            <a:endParaRPr lang="en-SE" dirty="0"/>
          </a:p>
        </p:txBody>
      </p:sp>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24</a:t>
            </a:fld>
            <a:endParaRPr lang="en-US" dirty="0">
              <a:solidFill>
                <a:prstClr val="white">
                  <a:lumMod val="65000"/>
                  <a:lumOff val="35000"/>
                </a:prstClr>
              </a:solidFill>
            </a:endParaRPr>
          </a:p>
        </p:txBody>
      </p:sp>
      <p:sp>
        <p:nvSpPr>
          <p:cNvPr id="4" name="矩形 3"/>
          <p:cNvSpPr/>
          <p:nvPr/>
        </p:nvSpPr>
        <p:spPr>
          <a:xfrm>
            <a:off x="280987" y="5082174"/>
            <a:ext cx="8543279" cy="1754326"/>
          </a:xfrm>
          <a:prstGeom prst="rect">
            <a:avLst/>
          </a:prstGeom>
        </p:spPr>
        <p:txBody>
          <a:bodyPr wrap="square">
            <a:spAutoFit/>
          </a:bodyPr>
          <a:lstStyle/>
          <a:p>
            <a:r>
              <a:rPr lang="en-US" altLang="zh-CN" dirty="0"/>
              <a:t>Autonomic Enterprise Security System, developed by Intel, does not rely solely on perimeter defense mechanisms, such as firewalls, or on individual host-based defenses. Instead, each end host and each network device (e.g., routers) is considered to be a potential sensor and may have the sensor software module installed. The sensors exchange information to corroborate the state of the network (i.e., whether an attack is under way).</a:t>
            </a:r>
          </a:p>
        </p:txBody>
      </p:sp>
      <p:pic>
        <p:nvPicPr>
          <p:cNvPr id="7" name="Picture 6">
            <a:extLst>
              <a:ext uri="{FF2B5EF4-FFF2-40B4-BE49-F238E27FC236}">
                <a16:creationId xmlns:a16="http://schemas.microsoft.com/office/drawing/2014/main" id="{2625B675-4AF9-40B5-A42A-DE33088C1203}"/>
              </a:ext>
            </a:extLst>
          </p:cNvPr>
          <p:cNvPicPr>
            <a:picLocks noChangeAspect="1"/>
          </p:cNvPicPr>
          <p:nvPr/>
        </p:nvPicPr>
        <p:blipFill>
          <a:blip r:embed="rId3"/>
          <a:stretch>
            <a:fillRect/>
          </a:stretch>
        </p:blipFill>
        <p:spPr>
          <a:xfrm>
            <a:off x="1951394" y="155476"/>
            <a:ext cx="5001323" cy="4896533"/>
          </a:xfrm>
          <a:prstGeom prst="rect">
            <a:avLst/>
          </a:prstGeom>
        </p:spPr>
      </p:pic>
    </p:spTree>
  </p:cSld>
  <p:clrMapOvr>
    <a:masterClrMapping/>
  </p:clrMapOvr>
  <p:transition spd="slow">
    <p:dissolv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 Analogy to Illustrate AESS</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a:solidFill>
                  <a:schemeClr val="tx1"/>
                </a:solidFill>
                <a:latin typeface="Arial" pitchFamily="-110" charset="0"/>
              </a:rPr>
              <a:t>Suppose a single host is subject to a prolonged attack and that the host is configured to minimize false positives. Early on in the attack, no alert is sounded because the risk of false positive is high. </a:t>
            </a:r>
          </a:p>
          <a:p>
            <a:r>
              <a:rPr lang="en-US" altLang="zh-CN" dirty="0">
                <a:solidFill>
                  <a:schemeClr val="tx1"/>
                </a:solidFill>
                <a:latin typeface="Arial" pitchFamily="-110" charset="0"/>
              </a:rPr>
              <a:t>If the attack persists, the evidence that an attack is under way becomes stronger and the risk of false positive decreases. However, much time has passed. </a:t>
            </a:r>
          </a:p>
          <a:p>
            <a:r>
              <a:rPr lang="en-US" altLang="zh-CN" dirty="0">
                <a:solidFill>
                  <a:schemeClr val="tx1"/>
                </a:solidFill>
                <a:latin typeface="Arial" pitchFamily="-110" charset="0"/>
              </a:rPr>
              <a:t>Now consider many local sensors, each of which suspect the onset of an attack and all of which collaborate. Because numerous systems see the same evidence, an alert can be issued with a low false positive risk. </a:t>
            </a:r>
          </a:p>
          <a:p>
            <a:r>
              <a:rPr lang="en-US" altLang="zh-CN" dirty="0">
                <a:solidFill>
                  <a:schemeClr val="tx1"/>
                </a:solidFill>
                <a:latin typeface="Arial" pitchFamily="-110" charset="0"/>
              </a:rPr>
              <a:t>Thus, instead of a long period of time, we use a large number of sensors to reduce false positives and still detect attacks. A number of vendors now offer this type of product.</a:t>
            </a:r>
          </a:p>
          <a:p>
            <a:endParaRPr lang="zh-CN" altLang="en-US"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25</a:t>
            </a:fld>
            <a:endParaRPr lang="en-US" dirty="0">
              <a:solidFill>
                <a:prstClr val="white">
                  <a:lumMod val="65000"/>
                  <a:lumOff val="35000"/>
                </a:prstClr>
              </a:solidFill>
            </a:endParaRPr>
          </a:p>
        </p:txBody>
      </p:sp>
    </p:spTree>
    <p:extLst>
      <p:ext uri="{BB962C8B-B14F-4D97-AF65-F5344CB8AC3E}">
        <p14:creationId xmlns:p14="http://schemas.microsoft.com/office/powerpoint/2010/main" val="3598913320"/>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82BE7-2D4E-4493-8EF9-DB7A03C604C4}"/>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6B4440C7-69AA-4062-8498-83684D04BDD2}"/>
              </a:ext>
            </a:extLst>
          </p:cNvPr>
          <p:cNvSpPr>
            <a:spLocks noGrp="1"/>
          </p:cNvSpPr>
          <p:nvPr>
            <p:ph idx="1"/>
          </p:nvPr>
        </p:nvSpPr>
        <p:spPr>
          <a:xfrm>
            <a:off x="323528" y="1196752"/>
            <a:ext cx="8568952" cy="5661247"/>
          </a:xfrm>
        </p:spPr>
        <p:txBody>
          <a:bodyPr>
            <a:normAutofit fontScale="92500" lnSpcReduction="10000"/>
          </a:bodyPr>
          <a:lstStyle/>
          <a:p>
            <a:r>
              <a:rPr lang="en-US" dirty="0"/>
              <a:t>Intrusion detection basics</a:t>
            </a:r>
          </a:p>
          <a:p>
            <a:r>
              <a:rPr lang="en-US" dirty="0"/>
              <a:t>Analysis approaches</a:t>
            </a:r>
          </a:p>
          <a:p>
            <a:pPr lvl="1"/>
            <a:r>
              <a:rPr lang="en-US" dirty="0"/>
              <a:t>Anomaly detection</a:t>
            </a:r>
          </a:p>
          <a:p>
            <a:pPr lvl="1"/>
            <a:r>
              <a:rPr lang="en-US" dirty="0"/>
              <a:t>Signature/heuristic detection</a:t>
            </a:r>
          </a:p>
          <a:p>
            <a:r>
              <a:rPr lang="en-US" dirty="0"/>
              <a:t>Host-based intrusion detection</a:t>
            </a:r>
          </a:p>
          <a:p>
            <a:r>
              <a:rPr lang="en-US" dirty="0"/>
              <a:t>Network-based intrusion detection</a:t>
            </a:r>
          </a:p>
          <a:p>
            <a:r>
              <a:rPr lang="en-US" dirty="0"/>
              <a:t>Distributed or hybrid intrusion detection</a:t>
            </a:r>
          </a:p>
          <a:p>
            <a:r>
              <a:rPr lang="en-US" dirty="0">
                <a:solidFill>
                  <a:srgbClr val="C00000"/>
                </a:solidFill>
              </a:rPr>
              <a:t>Intrusion detection exchange format</a:t>
            </a:r>
          </a:p>
          <a:p>
            <a:r>
              <a:rPr lang="en-US" dirty="0"/>
              <a:t>Honeypots </a:t>
            </a:r>
          </a:p>
          <a:p>
            <a:r>
              <a:rPr lang="en-US" dirty="0"/>
              <a:t>Example system: Snort IDS</a:t>
            </a:r>
          </a:p>
        </p:txBody>
      </p:sp>
      <p:sp>
        <p:nvSpPr>
          <p:cNvPr id="4" name="Slide Number Placeholder 3">
            <a:extLst>
              <a:ext uri="{FF2B5EF4-FFF2-40B4-BE49-F238E27FC236}">
                <a16:creationId xmlns:a16="http://schemas.microsoft.com/office/drawing/2014/main" id="{EC1CA787-83BB-4C3E-BEDE-1D58FA4B74B9}"/>
              </a:ext>
            </a:extLst>
          </p:cNvPr>
          <p:cNvSpPr>
            <a:spLocks noGrp="1"/>
          </p:cNvSpPr>
          <p:nvPr>
            <p:ph type="sldNum" sz="quarter" idx="12"/>
          </p:nvPr>
        </p:nvSpPr>
        <p:spPr/>
        <p:txBody>
          <a:bodyPr/>
          <a:lstStyle/>
          <a:p>
            <a:pPr>
              <a:defRPr/>
            </a:pPr>
            <a:fld id="{F57F456A-00AF-44E6-8D70-638C0D0130FF}" type="slidenum">
              <a:rPr lang="en-US" altLang="zh-CN" smtClean="0"/>
              <a:pPr>
                <a:defRPr/>
              </a:pPr>
              <a:t>26</a:t>
            </a:fld>
            <a:endParaRPr lang="en-US" altLang="zh-CN" dirty="0"/>
          </a:p>
        </p:txBody>
      </p:sp>
    </p:spTree>
    <p:extLst>
      <p:ext uri="{BB962C8B-B14F-4D97-AF65-F5344CB8AC3E}">
        <p14:creationId xmlns:p14="http://schemas.microsoft.com/office/powerpoint/2010/main" val="40059763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IETF Intrusion Detection Working Group</a:t>
            </a:r>
          </a:p>
        </p:txBody>
      </p:sp>
      <p:sp>
        <p:nvSpPr>
          <p:cNvPr id="3" name="Content Placeholder 2"/>
          <p:cNvSpPr>
            <a:spLocks noGrp="1"/>
          </p:cNvSpPr>
          <p:nvPr>
            <p:ph idx="1"/>
          </p:nvPr>
        </p:nvSpPr>
        <p:spPr>
          <a:xfrm>
            <a:off x="323528" y="1196753"/>
            <a:ext cx="8568952" cy="1872207"/>
          </a:xfrm>
        </p:spPr>
        <p:txBody>
          <a:bodyPr>
            <a:normAutofit fontScale="70000" lnSpcReduction="20000"/>
          </a:bodyPr>
          <a:lstStyle/>
          <a:p>
            <a:pPr>
              <a:spcBef>
                <a:spcPts val="600"/>
              </a:spcBef>
              <a:spcAft>
                <a:spcPts val="600"/>
              </a:spcAft>
            </a:pPr>
            <a:r>
              <a:rPr lang="en-US" dirty="0"/>
              <a:t>Purpose is to define data formats and exchange procedures for sharing information of interest to intrusion detection and response systems and to management systems that may need to interact with them</a:t>
            </a:r>
          </a:p>
          <a:p>
            <a:pPr>
              <a:spcBef>
                <a:spcPts val="600"/>
              </a:spcBef>
              <a:spcAft>
                <a:spcPts val="600"/>
              </a:spcAft>
            </a:pPr>
            <a:r>
              <a:rPr lang="en-US" dirty="0"/>
              <a:t>The working group issued the following RFCs in 2007:</a:t>
            </a:r>
          </a:p>
        </p:txBody>
      </p:sp>
      <p:sp>
        <p:nvSpPr>
          <p:cNvPr id="5" name="灯片编号占位符 4"/>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27</a:t>
            </a:fld>
            <a:endParaRPr lang="en-US" dirty="0">
              <a:solidFill>
                <a:prstClr val="white">
                  <a:lumMod val="65000"/>
                  <a:lumOff val="35000"/>
                </a:prstClr>
              </a:solidFill>
            </a:endParaRPr>
          </a:p>
        </p:txBody>
      </p:sp>
      <p:graphicFrame>
        <p:nvGraphicFramePr>
          <p:cNvPr id="8" name="Diagram 7">
            <a:extLst>
              <a:ext uri="{FF2B5EF4-FFF2-40B4-BE49-F238E27FC236}">
                <a16:creationId xmlns:a16="http://schemas.microsoft.com/office/drawing/2014/main" id="{FD73D516-9388-4A32-B62F-5E40CFECF9B2}"/>
              </a:ext>
            </a:extLst>
          </p:cNvPr>
          <p:cNvGraphicFramePr/>
          <p:nvPr>
            <p:extLst>
              <p:ext uri="{D42A27DB-BD31-4B8C-83A1-F6EECF244321}">
                <p14:modId xmlns:p14="http://schemas.microsoft.com/office/powerpoint/2010/main" val="2386482949"/>
              </p:ext>
            </p:extLst>
          </p:nvPr>
        </p:nvGraphicFramePr>
        <p:xfrm>
          <a:off x="381000" y="2971800"/>
          <a:ext cx="8534400" cy="3886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06510995"/>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t>IETF Intrusion Detection Message </a:t>
            </a:r>
            <a:r>
              <a:rPr lang="en-US" altLang="zh-CN" dirty="0"/>
              <a:t>Exchange</a:t>
            </a:r>
            <a:endParaRPr lang="en-US" dirty="0"/>
          </a:p>
        </p:txBody>
      </p:sp>
      <p:sp>
        <p:nvSpPr>
          <p:cNvPr id="4" name="内容占位符 2"/>
          <p:cNvSpPr>
            <a:spLocks noGrp="1"/>
          </p:cNvSpPr>
          <p:nvPr>
            <p:ph idx="1"/>
          </p:nvPr>
        </p:nvSpPr>
        <p:spPr>
          <a:xfrm>
            <a:off x="323528" y="1196752"/>
            <a:ext cx="4680520" cy="5472607"/>
          </a:xfrm>
        </p:spPr>
        <p:txBody>
          <a:bodyPr>
            <a:normAutofit/>
          </a:bodyPr>
          <a:lstStyle/>
          <a:p>
            <a:r>
              <a:rPr lang="en-US" altLang="zh-CN" sz="1400" b="1" dirty="0">
                <a:solidFill>
                  <a:schemeClr val="tx1"/>
                </a:solidFill>
                <a:latin typeface="Arial" pitchFamily="-110" charset="0"/>
              </a:rPr>
              <a:t>The sensor </a:t>
            </a:r>
            <a:r>
              <a:rPr lang="en-US" altLang="zh-CN" sz="1400" dirty="0">
                <a:solidFill>
                  <a:schemeClr val="tx1"/>
                </a:solidFill>
                <a:latin typeface="Arial" pitchFamily="-110" charset="0"/>
              </a:rPr>
              <a:t>monitors data sources looking for suspicious activity.</a:t>
            </a:r>
          </a:p>
          <a:p>
            <a:r>
              <a:rPr lang="en-US" altLang="zh-CN" sz="1400" b="1" dirty="0">
                <a:solidFill>
                  <a:schemeClr val="tx1"/>
                </a:solidFill>
                <a:latin typeface="Arial" pitchFamily="-110" charset="0"/>
              </a:rPr>
              <a:t>The sensor </a:t>
            </a:r>
            <a:r>
              <a:rPr lang="en-US" altLang="zh-CN" sz="1400" dirty="0">
                <a:solidFill>
                  <a:schemeClr val="tx1"/>
                </a:solidFill>
                <a:latin typeface="Arial" pitchFamily="-110" charset="0"/>
              </a:rPr>
              <a:t>communicates suspicious activity to </a:t>
            </a:r>
            <a:r>
              <a:rPr lang="en-US" altLang="zh-CN" sz="1400" b="1" dirty="0">
                <a:solidFill>
                  <a:schemeClr val="tx1"/>
                </a:solidFill>
                <a:latin typeface="Arial" pitchFamily="-110" charset="0"/>
              </a:rPr>
              <a:t>the analyzer </a:t>
            </a:r>
            <a:r>
              <a:rPr lang="en-US" altLang="zh-CN" sz="1400" dirty="0">
                <a:solidFill>
                  <a:schemeClr val="tx1"/>
                </a:solidFill>
                <a:latin typeface="Arial" pitchFamily="-110" charset="0"/>
              </a:rPr>
              <a:t>as an event, which characterizes an activity within a given period of time. </a:t>
            </a:r>
          </a:p>
          <a:p>
            <a:r>
              <a:rPr lang="en-US" altLang="zh-CN" sz="1400" dirty="0">
                <a:solidFill>
                  <a:schemeClr val="tx1"/>
                </a:solidFill>
                <a:latin typeface="Arial" pitchFamily="-110" charset="0"/>
              </a:rPr>
              <a:t>If </a:t>
            </a:r>
            <a:r>
              <a:rPr lang="en-US" altLang="zh-CN" sz="1400" b="1" dirty="0">
                <a:solidFill>
                  <a:schemeClr val="tx1"/>
                </a:solidFill>
                <a:latin typeface="Arial" pitchFamily="-110" charset="0"/>
              </a:rPr>
              <a:t>the analyzer </a:t>
            </a:r>
            <a:r>
              <a:rPr lang="en-US" altLang="zh-CN" sz="1400" dirty="0">
                <a:solidFill>
                  <a:schemeClr val="tx1"/>
                </a:solidFill>
                <a:latin typeface="Arial" pitchFamily="-110" charset="0"/>
              </a:rPr>
              <a:t>determines that the event is of interest, it sends an alert to the </a:t>
            </a:r>
            <a:r>
              <a:rPr lang="en-US" altLang="zh-CN" sz="1400" b="1" dirty="0">
                <a:solidFill>
                  <a:schemeClr val="tx1"/>
                </a:solidFill>
                <a:latin typeface="Arial" pitchFamily="-110" charset="0"/>
              </a:rPr>
              <a:t>manager component</a:t>
            </a:r>
            <a:r>
              <a:rPr lang="en-US" altLang="zh-CN" sz="1400" dirty="0">
                <a:solidFill>
                  <a:schemeClr val="tx1"/>
                </a:solidFill>
                <a:latin typeface="Arial" pitchFamily="-110" charset="0"/>
              </a:rPr>
              <a:t> that contains information about the unusual activity that was detected, as well as the specifics of the occurrence. </a:t>
            </a:r>
          </a:p>
          <a:p>
            <a:r>
              <a:rPr lang="en-US" altLang="zh-CN" sz="1400" dirty="0">
                <a:solidFill>
                  <a:schemeClr val="tx1"/>
                </a:solidFill>
                <a:latin typeface="Arial" pitchFamily="-110" charset="0"/>
              </a:rPr>
              <a:t>The </a:t>
            </a:r>
            <a:r>
              <a:rPr lang="en-US" altLang="zh-CN" sz="1400" b="1" dirty="0">
                <a:solidFill>
                  <a:schemeClr val="tx1"/>
                </a:solidFill>
                <a:latin typeface="Arial" pitchFamily="-110" charset="0"/>
              </a:rPr>
              <a:t>manager component </a:t>
            </a:r>
            <a:r>
              <a:rPr lang="en-US" altLang="zh-CN" sz="1400" dirty="0">
                <a:solidFill>
                  <a:schemeClr val="tx1"/>
                </a:solidFill>
                <a:latin typeface="Arial" pitchFamily="-110" charset="0"/>
              </a:rPr>
              <a:t>issues a notification to </a:t>
            </a:r>
            <a:r>
              <a:rPr lang="en-US" altLang="zh-CN" sz="1400" b="1" dirty="0">
                <a:solidFill>
                  <a:schemeClr val="tx1"/>
                </a:solidFill>
                <a:latin typeface="Arial" pitchFamily="-110" charset="0"/>
              </a:rPr>
              <a:t>the human operator</a:t>
            </a:r>
            <a:r>
              <a:rPr lang="en-US" altLang="zh-CN" sz="1400" dirty="0">
                <a:solidFill>
                  <a:schemeClr val="tx1"/>
                </a:solidFill>
                <a:latin typeface="Arial" pitchFamily="-110" charset="0"/>
              </a:rPr>
              <a:t>. </a:t>
            </a:r>
          </a:p>
          <a:p>
            <a:r>
              <a:rPr lang="en-US" altLang="zh-CN" sz="1400" dirty="0">
                <a:solidFill>
                  <a:schemeClr val="tx1"/>
                </a:solidFill>
                <a:latin typeface="Arial" pitchFamily="-110" charset="0"/>
              </a:rPr>
              <a:t>A response can be initiated automatically by the </a:t>
            </a:r>
            <a:r>
              <a:rPr lang="en-US" altLang="zh-CN" sz="1400" b="1" dirty="0">
                <a:solidFill>
                  <a:schemeClr val="tx1"/>
                </a:solidFill>
                <a:latin typeface="Arial" pitchFamily="-110" charset="0"/>
              </a:rPr>
              <a:t>manager component </a:t>
            </a:r>
            <a:r>
              <a:rPr lang="en-US" altLang="zh-CN" sz="1400" dirty="0">
                <a:solidFill>
                  <a:schemeClr val="tx1"/>
                </a:solidFill>
                <a:latin typeface="Arial" pitchFamily="-110" charset="0"/>
              </a:rPr>
              <a:t>or by the </a:t>
            </a:r>
            <a:r>
              <a:rPr lang="en-US" altLang="zh-CN" sz="1400" b="1" dirty="0">
                <a:solidFill>
                  <a:schemeClr val="tx1"/>
                </a:solidFill>
                <a:latin typeface="Arial" pitchFamily="-110" charset="0"/>
              </a:rPr>
              <a:t>human operator</a:t>
            </a:r>
            <a:r>
              <a:rPr lang="en-US" altLang="zh-CN" sz="1400" dirty="0">
                <a:solidFill>
                  <a:schemeClr val="tx1"/>
                </a:solidFill>
                <a:latin typeface="Arial" pitchFamily="-110" charset="0"/>
              </a:rPr>
              <a:t>. Examples include logging the activity; recording the raw data (from the data source) that characterized the event; terminating a network, user, or application session; or altering network or system access controls. </a:t>
            </a:r>
          </a:p>
          <a:p>
            <a:r>
              <a:rPr lang="en-US" altLang="zh-CN" sz="1400" b="1" dirty="0">
                <a:solidFill>
                  <a:schemeClr val="tx1"/>
                </a:solidFill>
                <a:latin typeface="Arial" pitchFamily="-110" charset="0"/>
              </a:rPr>
              <a:t>The security policy </a:t>
            </a:r>
            <a:r>
              <a:rPr lang="en-US" altLang="zh-CN" sz="1400" dirty="0">
                <a:solidFill>
                  <a:schemeClr val="tx1"/>
                </a:solidFill>
                <a:latin typeface="Arial" pitchFamily="-110" charset="0"/>
              </a:rPr>
              <a:t>defines what activities are allowed to take place on an organization’s network. This includes, but is not limited to, which hosts are to be denied external network access.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28</a:t>
            </a:fld>
            <a:endParaRPr lang="en-US" dirty="0">
              <a:solidFill>
                <a:prstClr val="white">
                  <a:lumMod val="65000"/>
                  <a:lumOff val="35000"/>
                </a:prstClr>
              </a:solidFill>
            </a:endParaRPr>
          </a:p>
        </p:txBody>
      </p:sp>
      <p:pic>
        <p:nvPicPr>
          <p:cNvPr id="6" name="Picture 5">
            <a:extLst>
              <a:ext uri="{FF2B5EF4-FFF2-40B4-BE49-F238E27FC236}">
                <a16:creationId xmlns:a16="http://schemas.microsoft.com/office/drawing/2014/main" id="{0CFAF3F1-2CB3-4075-9AFD-799C9BD1D8C1}"/>
              </a:ext>
            </a:extLst>
          </p:cNvPr>
          <p:cNvPicPr>
            <a:picLocks noChangeAspect="1"/>
          </p:cNvPicPr>
          <p:nvPr/>
        </p:nvPicPr>
        <p:blipFill>
          <a:blip r:embed="rId3"/>
          <a:stretch>
            <a:fillRect/>
          </a:stretch>
        </p:blipFill>
        <p:spPr>
          <a:xfrm>
            <a:off x="5066742" y="1268760"/>
            <a:ext cx="4001058" cy="4744112"/>
          </a:xfrm>
          <a:prstGeom prst="rect">
            <a:avLst/>
          </a:prstGeom>
        </p:spPr>
      </p:pic>
    </p:spTree>
  </p:cSld>
  <p:clrMapOvr>
    <a:masterClrMapping/>
  </p:clrMapOvr>
  <p:transition spd="slow">
    <p:dissolv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82BE7-2D4E-4493-8EF9-DB7A03C604C4}"/>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6B4440C7-69AA-4062-8498-83684D04BDD2}"/>
              </a:ext>
            </a:extLst>
          </p:cNvPr>
          <p:cNvSpPr>
            <a:spLocks noGrp="1"/>
          </p:cNvSpPr>
          <p:nvPr>
            <p:ph idx="1"/>
          </p:nvPr>
        </p:nvSpPr>
        <p:spPr>
          <a:xfrm>
            <a:off x="323528" y="1196752"/>
            <a:ext cx="8568952" cy="5661247"/>
          </a:xfrm>
        </p:spPr>
        <p:txBody>
          <a:bodyPr>
            <a:normAutofit fontScale="92500" lnSpcReduction="10000"/>
          </a:bodyPr>
          <a:lstStyle/>
          <a:p>
            <a:r>
              <a:rPr lang="en-US" dirty="0"/>
              <a:t>Intrusion detection basics</a:t>
            </a:r>
          </a:p>
          <a:p>
            <a:r>
              <a:rPr lang="en-US" dirty="0"/>
              <a:t>Analysis approaches</a:t>
            </a:r>
          </a:p>
          <a:p>
            <a:pPr lvl="1"/>
            <a:r>
              <a:rPr lang="en-US" dirty="0"/>
              <a:t>Anomaly detection</a:t>
            </a:r>
          </a:p>
          <a:p>
            <a:pPr lvl="1"/>
            <a:r>
              <a:rPr lang="en-US" dirty="0"/>
              <a:t>Signature/heuristic detection</a:t>
            </a:r>
          </a:p>
          <a:p>
            <a:r>
              <a:rPr lang="en-US" dirty="0"/>
              <a:t>Host-based intrusion detection</a:t>
            </a:r>
          </a:p>
          <a:p>
            <a:r>
              <a:rPr lang="en-US" dirty="0"/>
              <a:t>Network-based intrusion detection</a:t>
            </a:r>
          </a:p>
          <a:p>
            <a:r>
              <a:rPr lang="en-US" dirty="0"/>
              <a:t>Distributed or hybrid intrusion detection</a:t>
            </a:r>
          </a:p>
          <a:p>
            <a:r>
              <a:rPr lang="en-US" dirty="0"/>
              <a:t>Intrusion detection exchange format</a:t>
            </a:r>
          </a:p>
          <a:p>
            <a:r>
              <a:rPr lang="en-US" dirty="0">
                <a:solidFill>
                  <a:srgbClr val="C00000"/>
                </a:solidFill>
              </a:rPr>
              <a:t>Honeypots </a:t>
            </a:r>
          </a:p>
          <a:p>
            <a:r>
              <a:rPr lang="en-US" dirty="0"/>
              <a:t>Example system: Snort IDS</a:t>
            </a:r>
          </a:p>
        </p:txBody>
      </p:sp>
      <p:sp>
        <p:nvSpPr>
          <p:cNvPr id="4" name="Slide Number Placeholder 3">
            <a:extLst>
              <a:ext uri="{FF2B5EF4-FFF2-40B4-BE49-F238E27FC236}">
                <a16:creationId xmlns:a16="http://schemas.microsoft.com/office/drawing/2014/main" id="{EC1CA787-83BB-4C3E-BEDE-1D58FA4B74B9}"/>
              </a:ext>
            </a:extLst>
          </p:cNvPr>
          <p:cNvSpPr>
            <a:spLocks noGrp="1"/>
          </p:cNvSpPr>
          <p:nvPr>
            <p:ph type="sldNum" sz="quarter" idx="12"/>
          </p:nvPr>
        </p:nvSpPr>
        <p:spPr/>
        <p:txBody>
          <a:bodyPr/>
          <a:lstStyle/>
          <a:p>
            <a:pPr>
              <a:defRPr/>
            </a:pPr>
            <a:fld id="{F57F456A-00AF-44E6-8D70-638C0D0130FF}" type="slidenum">
              <a:rPr lang="en-US" altLang="zh-CN" smtClean="0"/>
              <a:pPr>
                <a:defRPr/>
              </a:pPr>
              <a:t>29</a:t>
            </a:fld>
            <a:endParaRPr lang="en-US" altLang="zh-CN" dirty="0"/>
          </a:p>
        </p:txBody>
      </p:sp>
    </p:spTree>
    <p:extLst>
      <p:ext uri="{BB962C8B-B14F-4D97-AF65-F5344CB8AC3E}">
        <p14:creationId xmlns:p14="http://schemas.microsoft.com/office/powerpoint/2010/main" val="478235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F9DCF-7191-4E01-9E86-FDB01B14E7A9}"/>
              </a:ext>
            </a:extLst>
          </p:cNvPr>
          <p:cNvSpPr>
            <a:spLocks noGrp="1"/>
          </p:cNvSpPr>
          <p:nvPr>
            <p:ph type="title"/>
          </p:nvPr>
        </p:nvSpPr>
        <p:spPr/>
        <p:txBody>
          <a:bodyPr/>
          <a:lstStyle/>
          <a:p>
            <a:r>
              <a:rPr lang="en-US" dirty="0"/>
              <a:t>Definition</a:t>
            </a:r>
            <a:endParaRPr lang="en-SE" dirty="0"/>
          </a:p>
        </p:txBody>
      </p:sp>
      <p:sp>
        <p:nvSpPr>
          <p:cNvPr id="3" name="Content Placeholder 2">
            <a:extLst>
              <a:ext uri="{FF2B5EF4-FFF2-40B4-BE49-F238E27FC236}">
                <a16:creationId xmlns:a16="http://schemas.microsoft.com/office/drawing/2014/main" id="{6BC7947D-5807-4468-8A58-235E7BA5089F}"/>
              </a:ext>
            </a:extLst>
          </p:cNvPr>
          <p:cNvSpPr>
            <a:spLocks noGrp="1"/>
          </p:cNvSpPr>
          <p:nvPr>
            <p:ph idx="1"/>
          </p:nvPr>
        </p:nvSpPr>
        <p:spPr/>
        <p:txBody>
          <a:bodyPr/>
          <a:lstStyle/>
          <a:p>
            <a:r>
              <a:rPr lang="en-US" dirty="0"/>
              <a:t>Security Intrusion: </a:t>
            </a:r>
          </a:p>
          <a:p>
            <a:pPr lvl="1"/>
            <a:r>
              <a:rPr lang="en-US" dirty="0"/>
              <a:t>Unauthorized act of bypassing the security mechanisms of a system</a:t>
            </a:r>
          </a:p>
          <a:p>
            <a:r>
              <a:rPr lang="en-US" dirty="0"/>
              <a:t>Intrusion Detection: </a:t>
            </a:r>
          </a:p>
          <a:p>
            <a:pPr lvl="1"/>
            <a:r>
              <a:rPr lang="en-US" dirty="0"/>
              <a:t>A hardware or software function that gathers and analyzes information from various areas within a computer or a network to identify possible security intrusions</a:t>
            </a:r>
          </a:p>
          <a:p>
            <a:endParaRPr lang="en-SE" dirty="0"/>
          </a:p>
        </p:txBody>
      </p:sp>
      <p:sp>
        <p:nvSpPr>
          <p:cNvPr id="4" name="Slide Number Placeholder 3">
            <a:extLst>
              <a:ext uri="{FF2B5EF4-FFF2-40B4-BE49-F238E27FC236}">
                <a16:creationId xmlns:a16="http://schemas.microsoft.com/office/drawing/2014/main" id="{BE5E9C0A-0E42-4D90-A0D1-D9C98F0D1925}"/>
              </a:ext>
            </a:extLst>
          </p:cNvPr>
          <p:cNvSpPr>
            <a:spLocks noGrp="1"/>
          </p:cNvSpPr>
          <p:nvPr>
            <p:ph type="sldNum" sz="quarter" idx="12"/>
          </p:nvPr>
        </p:nvSpPr>
        <p:spPr/>
        <p:txBody>
          <a:bodyPr/>
          <a:lstStyle/>
          <a:p>
            <a:pPr>
              <a:defRPr/>
            </a:pPr>
            <a:fld id="{F57F456A-00AF-44E6-8D70-638C0D0130FF}" type="slidenum">
              <a:rPr lang="en-US" altLang="zh-CN" smtClean="0"/>
              <a:pPr>
                <a:defRPr/>
              </a:pPr>
              <a:t>3</a:t>
            </a:fld>
            <a:endParaRPr lang="en-US" altLang="zh-CN" dirty="0"/>
          </a:p>
        </p:txBody>
      </p:sp>
    </p:spTree>
    <p:extLst>
      <p:ext uri="{BB962C8B-B14F-4D97-AF65-F5344CB8AC3E}">
        <p14:creationId xmlns:p14="http://schemas.microsoft.com/office/powerpoint/2010/main" val="10580446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E18A5-62D1-4508-A15B-E2E5E37DB557}"/>
              </a:ext>
            </a:extLst>
          </p:cNvPr>
          <p:cNvSpPr>
            <a:spLocks noGrp="1"/>
          </p:cNvSpPr>
          <p:nvPr>
            <p:ph type="title"/>
          </p:nvPr>
        </p:nvSpPr>
        <p:spPr/>
        <p:txBody>
          <a:bodyPr/>
          <a:lstStyle/>
          <a:p>
            <a:r>
              <a:rPr lang="en-US" dirty="0"/>
              <a:t>Honeypots</a:t>
            </a:r>
            <a:endParaRPr lang="en-SE" dirty="0"/>
          </a:p>
        </p:txBody>
      </p:sp>
      <p:sp>
        <p:nvSpPr>
          <p:cNvPr id="3" name="Content Placeholder 2">
            <a:extLst>
              <a:ext uri="{FF2B5EF4-FFF2-40B4-BE49-F238E27FC236}">
                <a16:creationId xmlns:a16="http://schemas.microsoft.com/office/drawing/2014/main" id="{AB6637AC-1DFA-415D-BDAB-47073AEE86E5}"/>
              </a:ext>
            </a:extLst>
          </p:cNvPr>
          <p:cNvSpPr>
            <a:spLocks noGrp="1"/>
          </p:cNvSpPr>
          <p:nvPr>
            <p:ph idx="1"/>
          </p:nvPr>
        </p:nvSpPr>
        <p:spPr/>
        <p:txBody>
          <a:bodyPr>
            <a:normAutofit fontScale="85000" lnSpcReduction="10000"/>
          </a:bodyPr>
          <a:lstStyle/>
          <a:p>
            <a:r>
              <a:rPr lang="en-US" dirty="0"/>
              <a:t>Decoy systems designed to: </a:t>
            </a:r>
          </a:p>
          <a:p>
            <a:pPr lvl="1"/>
            <a:r>
              <a:rPr lang="en-US" dirty="0"/>
              <a:t>Collect information about the attacker’s activity</a:t>
            </a:r>
          </a:p>
          <a:p>
            <a:pPr lvl="1"/>
            <a:r>
              <a:rPr lang="en-US" dirty="0"/>
              <a:t>Encourage the attacker to stay on the system long enough for administrators to respond</a:t>
            </a:r>
          </a:p>
          <a:p>
            <a:r>
              <a:rPr lang="en-US" dirty="0"/>
              <a:t>Systems are filled with fabricated information that a legitimate user wouldn’t access</a:t>
            </a:r>
          </a:p>
          <a:p>
            <a:r>
              <a:rPr lang="en-US" dirty="0"/>
              <a:t>Resources that have no production value</a:t>
            </a:r>
          </a:p>
          <a:p>
            <a:pPr lvl="1"/>
            <a:r>
              <a:rPr lang="en-US" dirty="0"/>
              <a:t>Incoming communication is most likely a probe, scan, or attack</a:t>
            </a:r>
          </a:p>
          <a:p>
            <a:pPr lvl="1"/>
            <a:r>
              <a:rPr lang="en-US" dirty="0"/>
              <a:t>Initiated outbound communication suggests that the system is likely compromised</a:t>
            </a:r>
          </a:p>
          <a:p>
            <a:endParaRPr lang="en-SE" dirty="0"/>
          </a:p>
        </p:txBody>
      </p:sp>
      <p:sp>
        <p:nvSpPr>
          <p:cNvPr id="4" name="Slide Number Placeholder 3">
            <a:extLst>
              <a:ext uri="{FF2B5EF4-FFF2-40B4-BE49-F238E27FC236}">
                <a16:creationId xmlns:a16="http://schemas.microsoft.com/office/drawing/2014/main" id="{50B20F3B-E5E7-468B-8AA2-1C3753402A28}"/>
              </a:ext>
            </a:extLst>
          </p:cNvPr>
          <p:cNvSpPr>
            <a:spLocks noGrp="1"/>
          </p:cNvSpPr>
          <p:nvPr>
            <p:ph type="sldNum" sz="quarter" idx="12"/>
          </p:nvPr>
        </p:nvSpPr>
        <p:spPr/>
        <p:txBody>
          <a:bodyPr/>
          <a:lstStyle/>
          <a:p>
            <a:pPr>
              <a:defRPr/>
            </a:pPr>
            <a:fld id="{F57F456A-00AF-44E6-8D70-638C0D0130FF}" type="slidenum">
              <a:rPr lang="en-US" altLang="zh-CN" smtClean="0"/>
              <a:pPr>
                <a:defRPr/>
              </a:pPr>
              <a:t>30</a:t>
            </a:fld>
            <a:endParaRPr lang="en-US" altLang="zh-CN" dirty="0"/>
          </a:p>
        </p:txBody>
      </p:sp>
    </p:spTree>
    <p:extLst>
      <p:ext uri="{BB962C8B-B14F-4D97-AF65-F5344CB8AC3E}">
        <p14:creationId xmlns:p14="http://schemas.microsoft.com/office/powerpoint/2010/main" val="11199572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07253-C028-43F8-BD08-9B139B660E84}"/>
              </a:ext>
            </a:extLst>
          </p:cNvPr>
          <p:cNvSpPr>
            <a:spLocks noGrp="1"/>
          </p:cNvSpPr>
          <p:nvPr>
            <p:ph type="title"/>
          </p:nvPr>
        </p:nvSpPr>
        <p:spPr/>
        <p:txBody>
          <a:bodyPr/>
          <a:lstStyle/>
          <a:p>
            <a:r>
              <a:rPr lang="en-US" dirty="0"/>
              <a:t>Honeypot Classifications</a:t>
            </a:r>
            <a:endParaRPr lang="en-SE" dirty="0"/>
          </a:p>
        </p:txBody>
      </p:sp>
      <p:sp>
        <p:nvSpPr>
          <p:cNvPr id="3" name="Content Placeholder 2">
            <a:extLst>
              <a:ext uri="{FF2B5EF4-FFF2-40B4-BE49-F238E27FC236}">
                <a16:creationId xmlns:a16="http://schemas.microsoft.com/office/drawing/2014/main" id="{840E9146-9866-4018-9B32-65B2C3BD1571}"/>
              </a:ext>
            </a:extLst>
          </p:cNvPr>
          <p:cNvSpPr>
            <a:spLocks noGrp="1"/>
          </p:cNvSpPr>
          <p:nvPr>
            <p:ph idx="1"/>
          </p:nvPr>
        </p:nvSpPr>
        <p:spPr/>
        <p:txBody>
          <a:bodyPr>
            <a:normAutofit fontScale="62500" lnSpcReduction="20000"/>
          </a:bodyPr>
          <a:lstStyle/>
          <a:p>
            <a:r>
              <a:rPr lang="en-US" dirty="0"/>
              <a:t>Low interaction honeypot</a:t>
            </a:r>
          </a:p>
          <a:p>
            <a:pPr lvl="1"/>
            <a:r>
              <a:rPr lang="en-US" dirty="0"/>
              <a:t>Consists of a software package that emulates particular IT services or systems well enough to provide a realistic initial interaction, but does not execute a full version of those services or systems</a:t>
            </a:r>
          </a:p>
          <a:p>
            <a:pPr lvl="1"/>
            <a:r>
              <a:rPr lang="en-US" dirty="0"/>
              <a:t>Provides a less realistic target</a:t>
            </a:r>
          </a:p>
          <a:p>
            <a:pPr lvl="1"/>
            <a:r>
              <a:rPr lang="en-US" dirty="0"/>
              <a:t>Often sufficient for use as a component of a distributed IDS to warn of imminent attack</a:t>
            </a:r>
          </a:p>
          <a:p>
            <a:r>
              <a:rPr lang="en-US" dirty="0"/>
              <a:t>High interaction honeypot</a:t>
            </a:r>
          </a:p>
          <a:p>
            <a:pPr lvl="1"/>
            <a:r>
              <a:rPr lang="en-US" dirty="0"/>
              <a:t>A real system, with a full operating system, services and applications, which are instrumented and deployed where they can be accessed by attackers</a:t>
            </a:r>
          </a:p>
          <a:p>
            <a:pPr lvl="1"/>
            <a:r>
              <a:rPr lang="en-US" dirty="0"/>
              <a:t>Is a more realistic target that may occupy an attacker for an extended period</a:t>
            </a:r>
          </a:p>
          <a:p>
            <a:pPr lvl="1"/>
            <a:r>
              <a:rPr lang="en-US" dirty="0"/>
              <a:t>However, it requires significantly more resources</a:t>
            </a:r>
          </a:p>
          <a:p>
            <a:pPr lvl="1"/>
            <a:r>
              <a:rPr lang="en-US" dirty="0"/>
              <a:t>If compromised could be used to initiate attacks on other systems</a:t>
            </a:r>
          </a:p>
          <a:p>
            <a:endParaRPr lang="en-SE" dirty="0"/>
          </a:p>
        </p:txBody>
      </p:sp>
      <p:sp>
        <p:nvSpPr>
          <p:cNvPr id="4" name="Slide Number Placeholder 3">
            <a:extLst>
              <a:ext uri="{FF2B5EF4-FFF2-40B4-BE49-F238E27FC236}">
                <a16:creationId xmlns:a16="http://schemas.microsoft.com/office/drawing/2014/main" id="{7B190527-EE84-40EA-970D-8FE1CC3F646B}"/>
              </a:ext>
            </a:extLst>
          </p:cNvPr>
          <p:cNvSpPr>
            <a:spLocks noGrp="1"/>
          </p:cNvSpPr>
          <p:nvPr>
            <p:ph type="sldNum" sz="quarter" idx="12"/>
          </p:nvPr>
        </p:nvSpPr>
        <p:spPr/>
        <p:txBody>
          <a:bodyPr/>
          <a:lstStyle/>
          <a:p>
            <a:pPr>
              <a:defRPr/>
            </a:pPr>
            <a:fld id="{F57F456A-00AF-44E6-8D70-638C0D0130FF}" type="slidenum">
              <a:rPr lang="en-US" altLang="zh-CN" smtClean="0"/>
              <a:pPr>
                <a:defRPr/>
              </a:pPr>
              <a:t>31</a:t>
            </a:fld>
            <a:endParaRPr lang="en-US" altLang="zh-CN" dirty="0"/>
          </a:p>
        </p:txBody>
      </p:sp>
    </p:spTree>
    <p:extLst>
      <p:ext uri="{BB962C8B-B14F-4D97-AF65-F5344CB8AC3E}">
        <p14:creationId xmlns:p14="http://schemas.microsoft.com/office/powerpoint/2010/main" val="29141575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32</a:t>
            </a:fld>
            <a:endParaRPr lang="en-US" dirty="0">
              <a:solidFill>
                <a:prstClr val="white">
                  <a:lumMod val="65000"/>
                  <a:lumOff val="35000"/>
                </a:prstClr>
              </a:solidFill>
            </a:endParaRPr>
          </a:p>
        </p:txBody>
      </p:sp>
      <p:pic>
        <p:nvPicPr>
          <p:cNvPr id="7" name="Picture 6" descr="f8.pdf">
            <a:extLst>
              <a:ext uri="{FF2B5EF4-FFF2-40B4-BE49-F238E27FC236}">
                <a16:creationId xmlns:a16="http://schemas.microsoft.com/office/drawing/2014/main" id="{ED5A55E7-4851-4366-A12A-94A5EC954ABF}"/>
              </a:ext>
            </a:extLst>
          </p:cNvPr>
          <p:cNvPicPr>
            <a:picLocks noChangeAspect="1"/>
          </p:cNvPicPr>
          <p:nvPr/>
        </p:nvPicPr>
        <p:blipFill rotWithShape="1">
          <a:blip r:embed="rId3">
            <a:extLst>
              <a:ext uri="{28A0092B-C50C-407E-A947-70E740481C1C}">
                <a14:useLocalDpi xmlns:a14="http://schemas.microsoft.com/office/drawing/2010/main" val="0"/>
              </a:ext>
            </a:extLst>
          </a:blip>
          <a:srcRect t="6025" b="3436"/>
          <a:stretch/>
        </p:blipFill>
        <p:spPr>
          <a:xfrm>
            <a:off x="-180528" y="229612"/>
            <a:ext cx="5597392" cy="6558309"/>
          </a:xfrm>
          <a:prstGeom prst="rect">
            <a:avLst/>
          </a:prstGeom>
          <a:solidFill>
            <a:sysClr val="window" lastClr="FFFFFF"/>
          </a:solidFill>
        </p:spPr>
      </p:pic>
      <p:sp>
        <p:nvSpPr>
          <p:cNvPr id="8" name="Content Placeholder 2">
            <a:extLst>
              <a:ext uri="{FF2B5EF4-FFF2-40B4-BE49-F238E27FC236}">
                <a16:creationId xmlns:a16="http://schemas.microsoft.com/office/drawing/2014/main" id="{7AFF5D3F-27CD-428E-9FE0-A17D52CE2ACB}"/>
              </a:ext>
            </a:extLst>
          </p:cNvPr>
          <p:cNvSpPr txBox="1">
            <a:spLocks/>
          </p:cNvSpPr>
          <p:nvPr/>
        </p:nvSpPr>
        <p:spPr bwMode="auto">
          <a:xfrm>
            <a:off x="5004048" y="229612"/>
            <a:ext cx="3888432" cy="65583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62500" lnSpcReduction="20000"/>
          </a:bodyPr>
          <a:lst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kern="0" dirty="0"/>
              <a:t>Location 1: outside the external firewall</a:t>
            </a:r>
          </a:p>
          <a:p>
            <a:pPr lvl="1"/>
            <a:r>
              <a:rPr lang="en-US" kern="0" dirty="0"/>
              <a:t>does not increase the risk for the internal network </a:t>
            </a:r>
          </a:p>
          <a:p>
            <a:pPr lvl="1"/>
            <a:r>
              <a:rPr lang="en-US" kern="0" dirty="0"/>
              <a:t>cannot detect internal attacks</a:t>
            </a:r>
          </a:p>
          <a:p>
            <a:r>
              <a:rPr lang="en-US" kern="0" dirty="0"/>
              <a:t>Location 2: within the externally available services, such as Web and mail, called the DMZ (demilitarized zone)</a:t>
            </a:r>
          </a:p>
          <a:p>
            <a:pPr lvl="1"/>
            <a:r>
              <a:rPr lang="en-US" kern="0" dirty="0"/>
              <a:t>must assure that the other systems in the DMZ are secure against any activity generated by the honeypot</a:t>
            </a:r>
          </a:p>
          <a:p>
            <a:r>
              <a:rPr lang="en-US" kern="0" dirty="0"/>
              <a:t>Location 3: within the LAN</a:t>
            </a:r>
          </a:p>
          <a:p>
            <a:pPr lvl="1"/>
            <a:r>
              <a:rPr lang="en-US" kern="0" dirty="0"/>
              <a:t>can detect internal attacks</a:t>
            </a:r>
          </a:p>
          <a:p>
            <a:pPr lvl="1"/>
            <a:r>
              <a:rPr lang="en-US" kern="0" dirty="0"/>
              <a:t>if the honeypot is compromised, it can attack other internal systems</a:t>
            </a:r>
          </a:p>
          <a:p>
            <a:endParaRPr lang="en-US" kern="0" dirty="0"/>
          </a:p>
          <a:p>
            <a:endParaRPr lang="en-SE" kern="0" dirty="0"/>
          </a:p>
        </p:txBody>
      </p:sp>
    </p:spTree>
  </p:cSld>
  <p:clrMapOvr>
    <a:masterClrMapping/>
  </p:clrMapOvr>
  <p:transition spd="slow">
    <p:wipe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82BE7-2D4E-4493-8EF9-DB7A03C604C4}"/>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6B4440C7-69AA-4062-8498-83684D04BDD2}"/>
              </a:ext>
            </a:extLst>
          </p:cNvPr>
          <p:cNvSpPr>
            <a:spLocks noGrp="1"/>
          </p:cNvSpPr>
          <p:nvPr>
            <p:ph idx="1"/>
          </p:nvPr>
        </p:nvSpPr>
        <p:spPr>
          <a:xfrm>
            <a:off x="323528" y="1196752"/>
            <a:ext cx="8568952" cy="5661247"/>
          </a:xfrm>
        </p:spPr>
        <p:txBody>
          <a:bodyPr>
            <a:normAutofit fontScale="92500" lnSpcReduction="10000"/>
          </a:bodyPr>
          <a:lstStyle/>
          <a:p>
            <a:r>
              <a:rPr lang="en-US" dirty="0"/>
              <a:t>Intrusion detection basics</a:t>
            </a:r>
          </a:p>
          <a:p>
            <a:r>
              <a:rPr lang="en-US" dirty="0"/>
              <a:t>Analysis approaches</a:t>
            </a:r>
          </a:p>
          <a:p>
            <a:pPr lvl="1"/>
            <a:r>
              <a:rPr lang="en-US" dirty="0"/>
              <a:t>Anomaly detection</a:t>
            </a:r>
          </a:p>
          <a:p>
            <a:pPr lvl="1"/>
            <a:r>
              <a:rPr lang="en-US" dirty="0"/>
              <a:t>Signature/heuristic detection</a:t>
            </a:r>
          </a:p>
          <a:p>
            <a:r>
              <a:rPr lang="en-US" dirty="0"/>
              <a:t>Host-based intrusion detection</a:t>
            </a:r>
          </a:p>
          <a:p>
            <a:r>
              <a:rPr lang="en-US" dirty="0"/>
              <a:t>Network-based intrusion detection</a:t>
            </a:r>
          </a:p>
          <a:p>
            <a:r>
              <a:rPr lang="en-US" dirty="0"/>
              <a:t>Distributed or hybrid intrusion detection</a:t>
            </a:r>
          </a:p>
          <a:p>
            <a:r>
              <a:rPr lang="en-US" dirty="0"/>
              <a:t>Intrusion detection exchange format</a:t>
            </a:r>
          </a:p>
          <a:p>
            <a:r>
              <a:rPr lang="en-US" dirty="0"/>
              <a:t>Honeypots </a:t>
            </a:r>
          </a:p>
          <a:p>
            <a:r>
              <a:rPr lang="en-US" dirty="0">
                <a:solidFill>
                  <a:srgbClr val="C00000"/>
                </a:solidFill>
              </a:rPr>
              <a:t>Example system: Snort IDS</a:t>
            </a:r>
          </a:p>
        </p:txBody>
      </p:sp>
      <p:sp>
        <p:nvSpPr>
          <p:cNvPr id="4" name="Slide Number Placeholder 3">
            <a:extLst>
              <a:ext uri="{FF2B5EF4-FFF2-40B4-BE49-F238E27FC236}">
                <a16:creationId xmlns:a16="http://schemas.microsoft.com/office/drawing/2014/main" id="{EC1CA787-83BB-4C3E-BEDE-1D58FA4B74B9}"/>
              </a:ext>
            </a:extLst>
          </p:cNvPr>
          <p:cNvSpPr>
            <a:spLocks noGrp="1"/>
          </p:cNvSpPr>
          <p:nvPr>
            <p:ph type="sldNum" sz="quarter" idx="12"/>
          </p:nvPr>
        </p:nvSpPr>
        <p:spPr/>
        <p:txBody>
          <a:bodyPr/>
          <a:lstStyle/>
          <a:p>
            <a:pPr>
              <a:defRPr/>
            </a:pPr>
            <a:fld id="{F57F456A-00AF-44E6-8D70-638C0D0130FF}" type="slidenum">
              <a:rPr lang="en-US" altLang="zh-CN" smtClean="0"/>
              <a:pPr>
                <a:defRPr/>
              </a:pPr>
              <a:t>33</a:t>
            </a:fld>
            <a:endParaRPr lang="en-US" altLang="zh-CN" dirty="0"/>
          </a:p>
        </p:txBody>
      </p:sp>
    </p:spTree>
    <p:extLst>
      <p:ext uri="{BB962C8B-B14F-4D97-AF65-F5344CB8AC3E}">
        <p14:creationId xmlns:p14="http://schemas.microsoft.com/office/powerpoint/2010/main" val="3051753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p:txBody>
          <a:bodyPr/>
          <a:lstStyle/>
          <a:p>
            <a:r>
              <a:rPr lang="en-US" altLang="en-US" dirty="0"/>
              <a:t>Snort IDS</a:t>
            </a:r>
          </a:p>
        </p:txBody>
      </p:sp>
      <p:sp>
        <p:nvSpPr>
          <p:cNvPr id="6" name="Rectangle 3"/>
          <p:cNvSpPr>
            <a:spLocks noGrp="1" noChangeArrowheads="1"/>
          </p:cNvSpPr>
          <p:nvPr>
            <p:ph idx="1"/>
          </p:nvPr>
        </p:nvSpPr>
        <p:spPr>
          <a:xfrm>
            <a:off x="323528" y="1196753"/>
            <a:ext cx="8568952" cy="2736303"/>
          </a:xfrm>
        </p:spPr>
        <p:txBody>
          <a:bodyPr>
            <a:normAutofit fontScale="62500" lnSpcReduction="20000"/>
          </a:bodyPr>
          <a:lstStyle/>
          <a:p>
            <a:r>
              <a:rPr lang="en-US" altLang="zh-CN" dirty="0"/>
              <a:t>Snort is an open source host-based or network-based lightweight IDS. </a:t>
            </a:r>
          </a:p>
          <a:p>
            <a:pPr lvl="1"/>
            <a:r>
              <a:rPr lang="en-US" altLang="zh-CN" b="1" dirty="0"/>
              <a:t>Packet decoder</a:t>
            </a:r>
            <a:r>
              <a:rPr lang="en-US" altLang="zh-CN" dirty="0"/>
              <a:t>: processes each captured packet to identify and isolate protocol headers </a:t>
            </a:r>
          </a:p>
          <a:p>
            <a:pPr lvl="1"/>
            <a:r>
              <a:rPr lang="en-US" altLang="zh-CN" b="1" dirty="0"/>
              <a:t>Logger</a:t>
            </a:r>
            <a:r>
              <a:rPr lang="en-US" altLang="zh-CN" dirty="0"/>
              <a:t>: For each packet that matches a rule, the rule specifies what logging and alerting options are to be taken. </a:t>
            </a:r>
          </a:p>
          <a:p>
            <a:pPr lvl="1"/>
            <a:r>
              <a:rPr lang="en-US" altLang="zh-CN" b="1" dirty="0"/>
              <a:t>Alert</a:t>
            </a:r>
            <a:r>
              <a:rPr lang="en-US" altLang="zh-CN" dirty="0"/>
              <a:t>: For each detected packet, an alert can be sent. The alert option in the matching rule determines what information is included in the event notification,  and where to send it to.</a:t>
            </a:r>
            <a:endParaRPr lang="zh-CN" altLang="en-US"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34</a:t>
            </a:fld>
            <a:endParaRPr lang="en-US" dirty="0">
              <a:solidFill>
                <a:prstClr val="white">
                  <a:lumMod val="65000"/>
                  <a:lumOff val="35000"/>
                </a:prstClr>
              </a:solidFill>
            </a:endParaRPr>
          </a:p>
        </p:txBody>
      </p:sp>
      <p:pic>
        <p:nvPicPr>
          <p:cNvPr id="3" name="Picture 2">
            <a:extLst>
              <a:ext uri="{FF2B5EF4-FFF2-40B4-BE49-F238E27FC236}">
                <a16:creationId xmlns:a16="http://schemas.microsoft.com/office/drawing/2014/main" id="{2EC0EC5E-67EF-4A1B-97B7-32B612BCF475}"/>
              </a:ext>
            </a:extLst>
          </p:cNvPr>
          <p:cNvPicPr>
            <a:picLocks noChangeAspect="1"/>
          </p:cNvPicPr>
          <p:nvPr/>
        </p:nvPicPr>
        <p:blipFill>
          <a:blip r:embed="rId3"/>
          <a:stretch>
            <a:fillRect/>
          </a:stretch>
        </p:blipFill>
        <p:spPr>
          <a:xfrm>
            <a:off x="1356864" y="3749022"/>
            <a:ext cx="6430272" cy="3038899"/>
          </a:xfrm>
          <a:prstGeom prst="rect">
            <a:avLst/>
          </a:prstGeom>
        </p:spPr>
      </p:pic>
    </p:spTree>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A824E-9114-4B0E-B2F9-C6BC571C80A3}"/>
              </a:ext>
            </a:extLst>
          </p:cNvPr>
          <p:cNvSpPr>
            <a:spLocks noGrp="1"/>
          </p:cNvSpPr>
          <p:nvPr>
            <p:ph type="title"/>
          </p:nvPr>
        </p:nvSpPr>
        <p:spPr/>
        <p:txBody>
          <a:bodyPr/>
          <a:lstStyle/>
          <a:p>
            <a:r>
              <a:rPr lang="en-US" dirty="0"/>
              <a:t>Snort Rule Actions </a:t>
            </a:r>
            <a:endParaRPr lang="en-SE" dirty="0"/>
          </a:p>
        </p:txBody>
      </p:sp>
      <p:sp>
        <p:nvSpPr>
          <p:cNvPr id="3" name="Content Placeholder 2">
            <a:extLst>
              <a:ext uri="{FF2B5EF4-FFF2-40B4-BE49-F238E27FC236}">
                <a16:creationId xmlns:a16="http://schemas.microsoft.com/office/drawing/2014/main" id="{58C9265F-EAA5-407C-966C-2F684EBC5EC6}"/>
              </a:ext>
            </a:extLst>
          </p:cNvPr>
          <p:cNvSpPr>
            <a:spLocks noGrp="1"/>
          </p:cNvSpPr>
          <p:nvPr>
            <p:ph idx="1"/>
          </p:nvPr>
        </p:nvSpPr>
        <p:spPr/>
        <p:txBody>
          <a:bodyPr/>
          <a:lstStyle/>
          <a:p>
            <a:endParaRPr lang="en-SE"/>
          </a:p>
        </p:txBody>
      </p:sp>
      <p:sp>
        <p:nvSpPr>
          <p:cNvPr id="4" name="Slide Number Placeholder 3">
            <a:extLst>
              <a:ext uri="{FF2B5EF4-FFF2-40B4-BE49-F238E27FC236}">
                <a16:creationId xmlns:a16="http://schemas.microsoft.com/office/drawing/2014/main" id="{F783035F-C1F2-43EE-AF25-F86AD64695F9}"/>
              </a:ext>
            </a:extLst>
          </p:cNvPr>
          <p:cNvSpPr>
            <a:spLocks noGrp="1"/>
          </p:cNvSpPr>
          <p:nvPr>
            <p:ph type="sldNum" sz="quarter" idx="12"/>
          </p:nvPr>
        </p:nvSpPr>
        <p:spPr/>
        <p:txBody>
          <a:bodyPr/>
          <a:lstStyle/>
          <a:p>
            <a:pPr>
              <a:defRPr/>
            </a:pPr>
            <a:fld id="{F57F456A-00AF-44E6-8D70-638C0D0130FF}" type="slidenum">
              <a:rPr lang="en-US" altLang="zh-CN" smtClean="0"/>
              <a:pPr>
                <a:defRPr/>
              </a:pPr>
              <a:t>35</a:t>
            </a:fld>
            <a:endParaRPr lang="en-US" altLang="zh-CN" dirty="0"/>
          </a:p>
        </p:txBody>
      </p:sp>
      <p:pic>
        <p:nvPicPr>
          <p:cNvPr id="5" name="Picture 4">
            <a:extLst>
              <a:ext uri="{FF2B5EF4-FFF2-40B4-BE49-F238E27FC236}">
                <a16:creationId xmlns:a16="http://schemas.microsoft.com/office/drawing/2014/main" id="{187F9A36-3A2D-46B6-B8A5-6526DA739C7D}"/>
              </a:ext>
            </a:extLst>
          </p:cNvPr>
          <p:cNvPicPr>
            <a:picLocks noChangeAspect="1"/>
          </p:cNvPicPr>
          <p:nvPr/>
        </p:nvPicPr>
        <p:blipFill>
          <a:blip r:embed="rId2"/>
          <a:stretch>
            <a:fillRect/>
          </a:stretch>
        </p:blipFill>
        <p:spPr>
          <a:xfrm>
            <a:off x="719572" y="1007708"/>
            <a:ext cx="7957377" cy="3737807"/>
          </a:xfrm>
          <a:prstGeom prst="rect">
            <a:avLst/>
          </a:prstGeom>
        </p:spPr>
      </p:pic>
      <p:sp>
        <p:nvSpPr>
          <p:cNvPr id="6" name="灯片编号占位符 1">
            <a:extLst>
              <a:ext uri="{FF2B5EF4-FFF2-40B4-BE49-F238E27FC236}">
                <a16:creationId xmlns:a16="http://schemas.microsoft.com/office/drawing/2014/main" id="{FFD76D58-E8E2-4E2A-BC3D-47664033A540}"/>
              </a:ext>
            </a:extLst>
          </p:cNvPr>
          <p:cNvSpPr txBox="1">
            <a:spLocks/>
          </p:cNvSpPr>
          <p:nvPr/>
        </p:nvSpPr>
        <p:spPr bwMode="auto">
          <a:xfrm>
            <a:off x="8543279" y="6356352"/>
            <a:ext cx="561975" cy="365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fld id="{5F36C9FC-DA22-1F47-8722-58727A1D436E}" type="slidenum">
              <a:rPr lang="en-US" smtClean="0">
                <a:solidFill>
                  <a:prstClr val="white">
                    <a:lumMod val="65000"/>
                    <a:lumOff val="35000"/>
                  </a:prstClr>
                </a:solidFill>
              </a:rPr>
              <a:pPr/>
              <a:t>35</a:t>
            </a:fld>
            <a:endParaRPr lang="en-US" dirty="0">
              <a:solidFill>
                <a:prstClr val="white">
                  <a:lumMod val="65000"/>
                  <a:lumOff val="35000"/>
                </a:prstClr>
              </a:solidFill>
            </a:endParaRPr>
          </a:p>
        </p:txBody>
      </p:sp>
      <p:pic>
        <p:nvPicPr>
          <p:cNvPr id="7" name="图片 5">
            <a:extLst>
              <a:ext uri="{FF2B5EF4-FFF2-40B4-BE49-F238E27FC236}">
                <a16:creationId xmlns:a16="http://schemas.microsoft.com/office/drawing/2014/main" id="{419B0248-06FD-470E-9B7B-B4C48659331D}"/>
              </a:ext>
            </a:extLst>
          </p:cNvPr>
          <p:cNvPicPr>
            <a:picLocks noChangeAspect="1"/>
          </p:cNvPicPr>
          <p:nvPr/>
        </p:nvPicPr>
        <p:blipFill>
          <a:blip r:embed="rId3"/>
          <a:stretch>
            <a:fillRect/>
          </a:stretch>
        </p:blipFill>
        <p:spPr>
          <a:xfrm>
            <a:off x="39077" y="4459015"/>
            <a:ext cx="4532923" cy="2273012"/>
          </a:xfrm>
          <a:prstGeom prst="rect">
            <a:avLst/>
          </a:prstGeom>
        </p:spPr>
      </p:pic>
      <p:sp>
        <p:nvSpPr>
          <p:cNvPr id="8" name="矩形 2">
            <a:extLst>
              <a:ext uri="{FF2B5EF4-FFF2-40B4-BE49-F238E27FC236}">
                <a16:creationId xmlns:a16="http://schemas.microsoft.com/office/drawing/2014/main" id="{4AA82A92-DE36-4E05-B581-EBD15A57AB68}"/>
              </a:ext>
            </a:extLst>
          </p:cNvPr>
          <p:cNvSpPr/>
          <p:nvPr/>
        </p:nvSpPr>
        <p:spPr>
          <a:xfrm>
            <a:off x="39077" y="4459015"/>
            <a:ext cx="648072" cy="41300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9" name="Rectangle 3">
            <a:extLst>
              <a:ext uri="{FF2B5EF4-FFF2-40B4-BE49-F238E27FC236}">
                <a16:creationId xmlns:a16="http://schemas.microsoft.com/office/drawing/2014/main" id="{2879EDCA-9853-49B0-ABB9-61286E3BC265}"/>
              </a:ext>
            </a:extLst>
          </p:cNvPr>
          <p:cNvSpPr txBox="1">
            <a:spLocks noChangeArrowheads="1"/>
          </p:cNvSpPr>
          <p:nvPr/>
        </p:nvSpPr>
        <p:spPr bwMode="auto">
          <a:xfrm>
            <a:off x="4499992" y="4475514"/>
            <a:ext cx="4604931" cy="2312407"/>
          </a:xfrm>
          <a:prstGeom prst="rect">
            <a:avLst/>
          </a:prstGeom>
          <a:ln w="25400" cap="flat" cmpd="sng" algn="ctr">
            <a:solidFill>
              <a:schemeClr val="dk1"/>
            </a:solidFill>
            <a:prstDash val="solid"/>
            <a:miter lim="800000"/>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normAutofit fontScale="85000" lnSpcReduction="10000"/>
          </a:bodyPr>
          <a:lstStyle>
            <a:lvl1pPr marL="342900" indent="-342900" algn="l" rtl="0" eaLnBrk="0" fontAlgn="base" hangingPunct="0">
              <a:spcBef>
                <a:spcPct val="20000"/>
              </a:spcBef>
              <a:spcAft>
                <a:spcPct val="0"/>
              </a:spcAft>
              <a:buChar char="•"/>
              <a:defRPr sz="3600">
                <a:solidFill>
                  <a:schemeClr val="dk1"/>
                </a:solidFill>
                <a:latin typeface="+mn-lt"/>
                <a:ea typeface="+mn-ea"/>
                <a:cs typeface="+mn-cs"/>
              </a:defRPr>
            </a:lvl1pPr>
            <a:lvl2pPr marL="742950" indent="-285750" algn="l" rtl="0" eaLnBrk="0" fontAlgn="base" hangingPunct="0">
              <a:spcBef>
                <a:spcPct val="20000"/>
              </a:spcBef>
              <a:spcAft>
                <a:spcPct val="0"/>
              </a:spcAft>
              <a:buChar char="–"/>
              <a:defRPr sz="3200">
                <a:solidFill>
                  <a:schemeClr val="dk1"/>
                </a:solidFill>
                <a:latin typeface="+mn-lt"/>
                <a:ea typeface="+mn-ea"/>
                <a:cs typeface="+mn-cs"/>
              </a:defRPr>
            </a:lvl2pPr>
            <a:lvl3pPr marL="1143000" indent="-228600" algn="l" rtl="0" eaLnBrk="0" fontAlgn="base" hangingPunct="0">
              <a:spcBef>
                <a:spcPct val="20000"/>
              </a:spcBef>
              <a:spcAft>
                <a:spcPct val="0"/>
              </a:spcAft>
              <a:buChar char="•"/>
              <a:defRPr sz="2800">
                <a:solidFill>
                  <a:schemeClr val="dk1"/>
                </a:solidFill>
                <a:latin typeface="+mn-lt"/>
                <a:ea typeface="+mn-ea"/>
                <a:cs typeface="+mn-cs"/>
              </a:defRPr>
            </a:lvl3pPr>
            <a:lvl4pPr marL="1600200" indent="-228600" algn="l" rtl="0" eaLnBrk="0" fontAlgn="base" hangingPunct="0">
              <a:spcBef>
                <a:spcPct val="20000"/>
              </a:spcBef>
              <a:spcAft>
                <a:spcPct val="0"/>
              </a:spcAft>
              <a:buChar char="–"/>
              <a:defRPr sz="2400">
                <a:solidFill>
                  <a:schemeClr val="dk1"/>
                </a:solidFill>
                <a:latin typeface="+mn-lt"/>
                <a:ea typeface="+mn-ea"/>
                <a:cs typeface="+mn-cs"/>
              </a:defRPr>
            </a:lvl4pPr>
            <a:lvl5pPr marL="2057400" indent="-228600" algn="l" rtl="0" eaLnBrk="0" fontAlgn="base" hangingPunct="0">
              <a:spcBef>
                <a:spcPct val="20000"/>
              </a:spcBef>
              <a:spcAft>
                <a:spcPct val="0"/>
              </a:spcAft>
              <a:buChar char="»"/>
              <a:defRPr sz="2400">
                <a:solidFill>
                  <a:schemeClr val="dk1"/>
                </a:solidFill>
                <a:latin typeface="+mn-lt"/>
                <a:ea typeface="+mn-ea"/>
                <a:cs typeface="+mn-cs"/>
              </a:defRPr>
            </a:lvl5pPr>
            <a:lvl6pPr marL="2514600" indent="-228600" algn="l" rtl="0" fontAlgn="base">
              <a:spcBef>
                <a:spcPct val="20000"/>
              </a:spcBef>
              <a:spcAft>
                <a:spcPct val="0"/>
              </a:spcAft>
              <a:buChar char="»"/>
              <a:defRPr sz="2000">
                <a:solidFill>
                  <a:schemeClr val="dk1"/>
                </a:solidFill>
                <a:latin typeface="+mn-lt"/>
                <a:ea typeface="+mn-ea"/>
                <a:cs typeface="+mn-cs"/>
              </a:defRPr>
            </a:lvl6pPr>
            <a:lvl7pPr marL="2971800" indent="-228600" algn="l" rtl="0" fontAlgn="base">
              <a:spcBef>
                <a:spcPct val="20000"/>
              </a:spcBef>
              <a:spcAft>
                <a:spcPct val="0"/>
              </a:spcAft>
              <a:buChar char="»"/>
              <a:defRPr sz="2000">
                <a:solidFill>
                  <a:schemeClr val="dk1"/>
                </a:solidFill>
                <a:latin typeface="+mn-lt"/>
                <a:ea typeface="+mn-ea"/>
                <a:cs typeface="+mn-cs"/>
              </a:defRPr>
            </a:lvl7pPr>
            <a:lvl8pPr marL="3429000" indent="-228600" algn="l" rtl="0" fontAlgn="base">
              <a:spcBef>
                <a:spcPct val="20000"/>
              </a:spcBef>
              <a:spcAft>
                <a:spcPct val="0"/>
              </a:spcAft>
              <a:buChar char="»"/>
              <a:defRPr sz="2000">
                <a:solidFill>
                  <a:schemeClr val="dk1"/>
                </a:solidFill>
                <a:latin typeface="+mn-lt"/>
                <a:ea typeface="+mn-ea"/>
                <a:cs typeface="+mn-cs"/>
              </a:defRPr>
            </a:lvl8pPr>
            <a:lvl9pPr marL="3886200" indent="-228600" algn="l" rtl="0" fontAlgn="base">
              <a:spcBef>
                <a:spcPct val="20000"/>
              </a:spcBef>
              <a:spcAft>
                <a:spcPct val="0"/>
              </a:spcAft>
              <a:buChar char="»"/>
              <a:defRPr sz="2000">
                <a:solidFill>
                  <a:schemeClr val="dk1"/>
                </a:solidFill>
                <a:latin typeface="+mn-lt"/>
                <a:ea typeface="+mn-ea"/>
                <a:cs typeface="+mn-cs"/>
              </a:defRPr>
            </a:lvl9pPr>
          </a:lstStyle>
          <a:p>
            <a:pPr marL="0" indent="0">
              <a:buFontTx/>
              <a:buNone/>
            </a:pPr>
            <a:r>
              <a:rPr lang="en-US" altLang="zh-CN" sz="1800" kern="0" dirty="0"/>
              <a:t>Example: alert </a:t>
            </a:r>
            <a:r>
              <a:rPr lang="en-US" altLang="zh-CN" sz="1800" kern="0" dirty="0" err="1"/>
              <a:t>tcp</a:t>
            </a:r>
            <a:r>
              <a:rPr lang="en-US" altLang="zh-CN" sz="1800" kern="0" dirty="0"/>
              <a:t> any </a:t>
            </a:r>
            <a:r>
              <a:rPr lang="en-US" altLang="zh-CN" sz="1800" kern="0" dirty="0" err="1"/>
              <a:t>any</a:t>
            </a:r>
            <a:r>
              <a:rPr lang="en-US" altLang="zh-CN" sz="1800" kern="0" dirty="0"/>
              <a:t> -&gt; 192.168.1.0/24 (content: “mail from: root”; msg: “root user attempts to send an email”)</a:t>
            </a:r>
          </a:p>
          <a:p>
            <a:pPr marL="0" indent="0">
              <a:buFontTx/>
              <a:buNone/>
            </a:pPr>
            <a:r>
              <a:rPr lang="en-US" altLang="zh-CN" sz="1800" kern="0" dirty="0"/>
              <a:t>This rule monitors TCP traffic on any host on the /24 subnet, and sends an alert if a mail from root is detected)</a:t>
            </a:r>
          </a:p>
          <a:p>
            <a:pPr marL="0" indent="0">
              <a:buFontTx/>
              <a:buNone/>
            </a:pPr>
            <a:r>
              <a:rPr lang="en-US" altLang="zh-CN" sz="1800" kern="0" dirty="0"/>
              <a:t> /24 means that the first 24 bits of the IP address denotes the subnet with mask of 255.255.255.0 , so the subnet address is 192.168.1; the last part is the host address (1-254). (255 is the broadcast </a:t>
            </a:r>
            <a:r>
              <a:rPr lang="en-US" altLang="zh-CN" sz="1800" kern="0" dirty="0" err="1"/>
              <a:t>addr</a:t>
            </a:r>
            <a:r>
              <a:rPr lang="en-US" altLang="zh-CN" sz="1800" kern="0" dirty="0"/>
              <a:t>.)</a:t>
            </a:r>
            <a:endParaRPr lang="zh-CN" altLang="en-US" sz="1800" kern="0" dirty="0"/>
          </a:p>
        </p:txBody>
      </p:sp>
    </p:spTree>
    <p:extLst>
      <p:ext uri="{BB962C8B-B14F-4D97-AF65-F5344CB8AC3E}">
        <p14:creationId xmlns:p14="http://schemas.microsoft.com/office/powerpoint/2010/main" val="1814358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r>
              <a:rPr lang="en-US" altLang="en-US" dirty="0"/>
              <a:t>Examples of Intrusion</a:t>
            </a:r>
          </a:p>
        </p:txBody>
      </p:sp>
      <p:sp>
        <p:nvSpPr>
          <p:cNvPr id="208899" name="Rectangle 3"/>
          <p:cNvSpPr>
            <a:spLocks noGrp="1" noChangeArrowheads="1"/>
          </p:cNvSpPr>
          <p:nvPr>
            <p:ph idx="1"/>
          </p:nvPr>
        </p:nvSpPr>
        <p:spPr/>
        <p:txBody>
          <a:bodyPr>
            <a:normAutofit/>
          </a:bodyPr>
          <a:lstStyle/>
          <a:p>
            <a:pPr>
              <a:lnSpc>
                <a:spcPct val="90000"/>
              </a:lnSpc>
            </a:pPr>
            <a:r>
              <a:rPr lang="en-US" sz="2800" dirty="0"/>
              <a:t>Remote root compromise</a:t>
            </a:r>
          </a:p>
          <a:p>
            <a:pPr>
              <a:lnSpc>
                <a:spcPct val="90000"/>
              </a:lnSpc>
            </a:pPr>
            <a:r>
              <a:rPr lang="en-US" sz="2800" dirty="0"/>
              <a:t>Web server defacement</a:t>
            </a:r>
          </a:p>
          <a:p>
            <a:pPr>
              <a:lnSpc>
                <a:spcPct val="90000"/>
              </a:lnSpc>
            </a:pPr>
            <a:r>
              <a:rPr lang="en-US" sz="2800" dirty="0"/>
              <a:t>Guessing/cracking passwords</a:t>
            </a:r>
          </a:p>
          <a:p>
            <a:pPr>
              <a:lnSpc>
                <a:spcPct val="90000"/>
              </a:lnSpc>
            </a:pPr>
            <a:r>
              <a:rPr lang="en-US" sz="2800" dirty="0"/>
              <a:t>Copying databases containing credit card numbers</a:t>
            </a:r>
          </a:p>
          <a:p>
            <a:pPr>
              <a:lnSpc>
                <a:spcPct val="90000"/>
              </a:lnSpc>
            </a:pPr>
            <a:r>
              <a:rPr lang="en-US" sz="2800" dirty="0"/>
              <a:t>Viewing sensitive data without authorization</a:t>
            </a:r>
          </a:p>
          <a:p>
            <a:pPr>
              <a:lnSpc>
                <a:spcPct val="90000"/>
              </a:lnSpc>
            </a:pPr>
            <a:r>
              <a:rPr lang="en-US" sz="2800" dirty="0"/>
              <a:t>Running a packet sniffer</a:t>
            </a:r>
          </a:p>
          <a:p>
            <a:pPr>
              <a:lnSpc>
                <a:spcPct val="90000"/>
              </a:lnSpc>
            </a:pPr>
            <a:r>
              <a:rPr lang="en-US" sz="2800" dirty="0"/>
              <a:t>Distributing pirated software</a:t>
            </a:r>
          </a:p>
          <a:p>
            <a:pPr>
              <a:lnSpc>
                <a:spcPct val="90000"/>
              </a:lnSpc>
            </a:pPr>
            <a:r>
              <a:rPr lang="en-US" sz="2800" dirty="0"/>
              <a:t>Using an unsecured modem to access internal network</a:t>
            </a:r>
          </a:p>
          <a:p>
            <a:pPr>
              <a:lnSpc>
                <a:spcPct val="90000"/>
              </a:lnSpc>
            </a:pPr>
            <a:r>
              <a:rPr lang="en-US" sz="2800" dirty="0"/>
              <a:t>Impersonating an executive to get information</a:t>
            </a:r>
          </a:p>
          <a:p>
            <a:pPr>
              <a:lnSpc>
                <a:spcPct val="90000"/>
              </a:lnSpc>
            </a:pPr>
            <a:r>
              <a:rPr lang="en-US" sz="2800" dirty="0"/>
              <a:t>Using an unattended workstation</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4</a:t>
            </a:fld>
            <a:endParaRPr lang="en-US" dirty="0">
              <a:solidFill>
                <a:prstClr val="white">
                  <a:lumMod val="65000"/>
                  <a:lumOff val="35000"/>
                </a:prstClr>
              </a:solidFill>
            </a:endParaRP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307D4-3BF2-4EE2-8F91-E6E9F4731E2C}"/>
              </a:ext>
            </a:extLst>
          </p:cNvPr>
          <p:cNvSpPr>
            <a:spLocks noGrp="1"/>
          </p:cNvSpPr>
          <p:nvPr>
            <p:ph type="title"/>
          </p:nvPr>
        </p:nvSpPr>
        <p:spPr/>
        <p:txBody>
          <a:bodyPr/>
          <a:lstStyle/>
          <a:p>
            <a:r>
              <a:rPr lang="en-US" dirty="0"/>
              <a:t>Intruder Behavior</a:t>
            </a:r>
            <a:endParaRPr lang="en-SE" dirty="0"/>
          </a:p>
        </p:txBody>
      </p:sp>
      <p:sp>
        <p:nvSpPr>
          <p:cNvPr id="3" name="Content Placeholder 2">
            <a:extLst>
              <a:ext uri="{FF2B5EF4-FFF2-40B4-BE49-F238E27FC236}">
                <a16:creationId xmlns:a16="http://schemas.microsoft.com/office/drawing/2014/main" id="{5A4931D1-C8D9-4DF4-9C30-C70203EAD368}"/>
              </a:ext>
            </a:extLst>
          </p:cNvPr>
          <p:cNvSpPr>
            <a:spLocks noGrp="1"/>
          </p:cNvSpPr>
          <p:nvPr>
            <p:ph idx="1"/>
          </p:nvPr>
        </p:nvSpPr>
        <p:spPr/>
        <p:txBody>
          <a:bodyPr/>
          <a:lstStyle/>
          <a:p>
            <a:r>
              <a:rPr lang="en-US" dirty="0"/>
              <a:t>Target acquisition and information gathering</a:t>
            </a:r>
          </a:p>
          <a:p>
            <a:r>
              <a:rPr lang="en-US" dirty="0"/>
              <a:t>Initial access</a:t>
            </a:r>
          </a:p>
          <a:p>
            <a:r>
              <a:rPr lang="en-US" dirty="0"/>
              <a:t>Privilege escalation</a:t>
            </a:r>
          </a:p>
          <a:p>
            <a:r>
              <a:rPr lang="en-US" dirty="0"/>
              <a:t>Information gathering or system exploit</a:t>
            </a:r>
          </a:p>
          <a:p>
            <a:r>
              <a:rPr lang="en-US" dirty="0"/>
              <a:t>Maintaining access</a:t>
            </a:r>
          </a:p>
          <a:p>
            <a:r>
              <a:rPr lang="en-US" dirty="0"/>
              <a:t>Covering tracks</a:t>
            </a:r>
          </a:p>
          <a:p>
            <a:endParaRPr lang="en-SE" dirty="0"/>
          </a:p>
        </p:txBody>
      </p:sp>
      <p:sp>
        <p:nvSpPr>
          <p:cNvPr id="4" name="Slide Number Placeholder 3">
            <a:extLst>
              <a:ext uri="{FF2B5EF4-FFF2-40B4-BE49-F238E27FC236}">
                <a16:creationId xmlns:a16="http://schemas.microsoft.com/office/drawing/2014/main" id="{21C0EEC9-6D21-47E7-9655-2CF6EBCC82C8}"/>
              </a:ext>
            </a:extLst>
          </p:cNvPr>
          <p:cNvSpPr>
            <a:spLocks noGrp="1"/>
          </p:cNvSpPr>
          <p:nvPr>
            <p:ph type="sldNum" sz="quarter" idx="12"/>
          </p:nvPr>
        </p:nvSpPr>
        <p:spPr/>
        <p:txBody>
          <a:bodyPr/>
          <a:lstStyle/>
          <a:p>
            <a:pPr>
              <a:defRPr/>
            </a:pPr>
            <a:fld id="{F57F456A-00AF-44E6-8D70-638C0D0130FF}" type="slidenum">
              <a:rPr lang="en-US" altLang="zh-CN" smtClean="0"/>
              <a:pPr>
                <a:defRPr/>
              </a:pPr>
              <a:t>5</a:t>
            </a:fld>
            <a:endParaRPr lang="en-US" altLang="zh-CN" dirty="0"/>
          </a:p>
        </p:txBody>
      </p:sp>
    </p:spTree>
    <p:extLst>
      <p:ext uri="{BB962C8B-B14F-4D97-AF65-F5344CB8AC3E}">
        <p14:creationId xmlns:p14="http://schemas.microsoft.com/office/powerpoint/2010/main" val="4116864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4670C-9032-4F3A-8C49-D3927F474DEE}"/>
              </a:ext>
            </a:extLst>
          </p:cNvPr>
          <p:cNvSpPr>
            <a:spLocks noGrp="1"/>
          </p:cNvSpPr>
          <p:nvPr>
            <p:ph type="title"/>
          </p:nvPr>
        </p:nvSpPr>
        <p:spPr/>
        <p:txBody>
          <a:bodyPr/>
          <a:lstStyle/>
          <a:p>
            <a:r>
              <a:rPr lang="en-US" dirty="0"/>
              <a:t>Intrusion Detection System (IDS)</a:t>
            </a:r>
            <a:endParaRPr lang="en-SE" dirty="0"/>
          </a:p>
        </p:txBody>
      </p:sp>
      <p:sp>
        <p:nvSpPr>
          <p:cNvPr id="3" name="Content Placeholder 2">
            <a:extLst>
              <a:ext uri="{FF2B5EF4-FFF2-40B4-BE49-F238E27FC236}">
                <a16:creationId xmlns:a16="http://schemas.microsoft.com/office/drawing/2014/main" id="{422CEFE6-6FC7-47C7-8360-B64FC1612FE7}"/>
              </a:ext>
            </a:extLst>
          </p:cNvPr>
          <p:cNvSpPr>
            <a:spLocks noGrp="1"/>
          </p:cNvSpPr>
          <p:nvPr>
            <p:ph idx="1"/>
          </p:nvPr>
        </p:nvSpPr>
        <p:spPr/>
        <p:txBody>
          <a:bodyPr>
            <a:normAutofit fontScale="70000" lnSpcReduction="20000"/>
          </a:bodyPr>
          <a:lstStyle/>
          <a:p>
            <a:r>
              <a:rPr lang="en-US" dirty="0"/>
              <a:t>Three types of IDS</a:t>
            </a:r>
          </a:p>
          <a:p>
            <a:pPr lvl="1"/>
            <a:r>
              <a:rPr lang="en-US" dirty="0"/>
              <a:t>Host-based IDS (HIDS)</a:t>
            </a:r>
          </a:p>
          <a:p>
            <a:pPr lvl="2"/>
            <a:r>
              <a:rPr lang="en-US" dirty="0"/>
              <a:t>Monitors the characteristics of a single host for suspicious activity</a:t>
            </a:r>
          </a:p>
          <a:p>
            <a:pPr lvl="1"/>
            <a:r>
              <a:rPr lang="en-US" dirty="0"/>
              <a:t>Network-based IDS (NIDS)</a:t>
            </a:r>
          </a:p>
          <a:p>
            <a:pPr lvl="2"/>
            <a:r>
              <a:rPr lang="en-US" dirty="0"/>
              <a:t>Monitors network traffic and analyzes network, transport, and application protocols to identify suspicious activity</a:t>
            </a:r>
          </a:p>
          <a:p>
            <a:pPr lvl="1"/>
            <a:r>
              <a:rPr lang="en-US" dirty="0"/>
              <a:t>Distributed or hybrid IDS</a:t>
            </a:r>
          </a:p>
          <a:p>
            <a:pPr lvl="2"/>
            <a:r>
              <a:rPr lang="en-US" dirty="0"/>
              <a:t>Combines information from a number of sensors, often both host and network based, in a central analyzer that is able to better identify and respond to intrusion activity</a:t>
            </a:r>
          </a:p>
          <a:p>
            <a:r>
              <a:rPr lang="en-US" dirty="0"/>
              <a:t>Three components of IDS</a:t>
            </a:r>
          </a:p>
          <a:p>
            <a:pPr lvl="1"/>
            <a:r>
              <a:rPr lang="en-US" dirty="0"/>
              <a:t>Sensors - collect data</a:t>
            </a:r>
          </a:p>
          <a:p>
            <a:pPr lvl="1"/>
            <a:r>
              <a:rPr lang="en-US" dirty="0"/>
              <a:t>Analyzers - determine if intrusion has occurred</a:t>
            </a:r>
          </a:p>
          <a:p>
            <a:pPr lvl="1"/>
            <a:r>
              <a:rPr lang="en-US" dirty="0"/>
              <a:t>User interface - view output or control system behavior</a:t>
            </a:r>
          </a:p>
          <a:p>
            <a:pPr lvl="1"/>
            <a:endParaRPr lang="en-US" dirty="0"/>
          </a:p>
          <a:p>
            <a:endParaRPr lang="en-US" dirty="0"/>
          </a:p>
          <a:p>
            <a:endParaRPr lang="en-US" dirty="0"/>
          </a:p>
          <a:p>
            <a:endParaRPr lang="en-SE" dirty="0"/>
          </a:p>
        </p:txBody>
      </p:sp>
      <p:sp>
        <p:nvSpPr>
          <p:cNvPr id="4" name="Slide Number Placeholder 3">
            <a:extLst>
              <a:ext uri="{FF2B5EF4-FFF2-40B4-BE49-F238E27FC236}">
                <a16:creationId xmlns:a16="http://schemas.microsoft.com/office/drawing/2014/main" id="{B2247680-A551-4699-A9D8-659E26B392E3}"/>
              </a:ext>
            </a:extLst>
          </p:cNvPr>
          <p:cNvSpPr>
            <a:spLocks noGrp="1"/>
          </p:cNvSpPr>
          <p:nvPr>
            <p:ph type="sldNum" sz="quarter" idx="12"/>
          </p:nvPr>
        </p:nvSpPr>
        <p:spPr/>
        <p:txBody>
          <a:bodyPr/>
          <a:lstStyle/>
          <a:p>
            <a:pPr>
              <a:defRPr/>
            </a:pPr>
            <a:fld id="{F57F456A-00AF-44E6-8D70-638C0D0130FF}" type="slidenum">
              <a:rPr lang="en-US" altLang="zh-CN" smtClean="0"/>
              <a:pPr>
                <a:defRPr/>
              </a:pPr>
              <a:t>6</a:t>
            </a:fld>
            <a:endParaRPr lang="en-US" altLang="zh-CN" dirty="0"/>
          </a:p>
        </p:txBody>
      </p:sp>
    </p:spTree>
    <p:extLst>
      <p:ext uri="{BB962C8B-B14F-4D97-AF65-F5344CB8AC3E}">
        <p14:creationId xmlns:p14="http://schemas.microsoft.com/office/powerpoint/2010/main" val="4225763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f1.pdf">
            <a:extLst>
              <a:ext uri="{FF2B5EF4-FFF2-40B4-BE49-F238E27FC236}">
                <a16:creationId xmlns:a16="http://schemas.microsoft.com/office/drawing/2014/main" id="{20E77CEA-00D3-464B-B3CA-B846667F04A6}"/>
              </a:ext>
            </a:extLst>
          </p:cNvPr>
          <p:cNvPicPr>
            <a:picLocks noChangeAspect="1"/>
          </p:cNvPicPr>
          <p:nvPr/>
        </p:nvPicPr>
        <p:blipFill rotWithShape="1">
          <a:blip r:embed="rId3">
            <a:extLst>
              <a:ext uri="{28A0092B-C50C-407E-A947-70E740481C1C}">
                <a14:useLocalDpi xmlns:a14="http://schemas.microsoft.com/office/drawing/2010/main" val="0"/>
              </a:ext>
            </a:extLst>
          </a:blip>
          <a:srcRect t="18070" b="18461"/>
          <a:stretch/>
        </p:blipFill>
        <p:spPr>
          <a:xfrm>
            <a:off x="3407674" y="1471436"/>
            <a:ext cx="5714782" cy="4693868"/>
          </a:xfrm>
          <a:prstGeom prst="rect">
            <a:avLst/>
          </a:prstGeom>
          <a:solidFill>
            <a:sysClr val="window" lastClr="FFFFFF"/>
          </a:solidFill>
        </p:spPr>
      </p:pic>
      <p:sp>
        <p:nvSpPr>
          <p:cNvPr id="2" name="Title 1">
            <a:extLst>
              <a:ext uri="{FF2B5EF4-FFF2-40B4-BE49-F238E27FC236}">
                <a16:creationId xmlns:a16="http://schemas.microsoft.com/office/drawing/2014/main" id="{B381DC7A-DA3E-46F6-B04F-BC4D17CE6DEF}"/>
              </a:ext>
            </a:extLst>
          </p:cNvPr>
          <p:cNvSpPr>
            <a:spLocks noGrp="1"/>
          </p:cNvSpPr>
          <p:nvPr>
            <p:ph type="title"/>
          </p:nvPr>
        </p:nvSpPr>
        <p:spPr/>
        <p:txBody>
          <a:bodyPr/>
          <a:lstStyle/>
          <a:p>
            <a:r>
              <a:rPr lang="en-US" dirty="0"/>
              <a:t>Detecting Intruders</a:t>
            </a:r>
            <a:endParaRPr lang="en-SE" dirty="0"/>
          </a:p>
        </p:txBody>
      </p:sp>
      <p:sp>
        <p:nvSpPr>
          <p:cNvPr id="3" name="Content Placeholder 2">
            <a:extLst>
              <a:ext uri="{FF2B5EF4-FFF2-40B4-BE49-F238E27FC236}">
                <a16:creationId xmlns:a16="http://schemas.microsoft.com/office/drawing/2014/main" id="{70B50706-4452-4D12-B7FA-9F3440E101E8}"/>
              </a:ext>
            </a:extLst>
          </p:cNvPr>
          <p:cNvSpPr>
            <a:spLocks noGrp="1"/>
          </p:cNvSpPr>
          <p:nvPr>
            <p:ph idx="1"/>
          </p:nvPr>
        </p:nvSpPr>
        <p:spPr>
          <a:xfrm>
            <a:off x="46534" y="1392348"/>
            <a:ext cx="3672408" cy="5256584"/>
          </a:xfrm>
        </p:spPr>
        <p:txBody>
          <a:bodyPr>
            <a:normAutofit fontScale="55000" lnSpcReduction="20000"/>
          </a:bodyPr>
          <a:lstStyle/>
          <a:p>
            <a:r>
              <a:rPr lang="en-US" dirty="0"/>
              <a:t>Although the typical behavior of an intruder differs from the typical behavior of an authorized user, there is an overlap in these behaviors. </a:t>
            </a:r>
          </a:p>
          <a:p>
            <a:pPr lvl="1"/>
            <a:r>
              <a:rPr lang="en-US" dirty="0"/>
              <a:t>False positives: false alarms, where authorized users are identified as intruders. </a:t>
            </a:r>
          </a:p>
          <a:p>
            <a:pPr lvl="1"/>
            <a:r>
              <a:rPr lang="en-US" dirty="0"/>
              <a:t>False negatives: intruders not identified as intruders. </a:t>
            </a:r>
          </a:p>
          <a:p>
            <a:r>
              <a:rPr lang="en-US" dirty="0"/>
              <a:t>Moving detection threshold to the left will lead to more false negatives, since user is LESS likely to be identified as intruders</a:t>
            </a:r>
          </a:p>
        </p:txBody>
      </p:sp>
      <p:sp>
        <p:nvSpPr>
          <p:cNvPr id="4" name="Slide Number Placeholder 3">
            <a:extLst>
              <a:ext uri="{FF2B5EF4-FFF2-40B4-BE49-F238E27FC236}">
                <a16:creationId xmlns:a16="http://schemas.microsoft.com/office/drawing/2014/main" id="{743406D9-C650-4B88-B203-134020EC4265}"/>
              </a:ext>
            </a:extLst>
          </p:cNvPr>
          <p:cNvSpPr>
            <a:spLocks noGrp="1"/>
          </p:cNvSpPr>
          <p:nvPr>
            <p:ph type="sldNum" sz="quarter" idx="12"/>
          </p:nvPr>
        </p:nvSpPr>
        <p:spPr/>
        <p:txBody>
          <a:bodyPr/>
          <a:lstStyle/>
          <a:p>
            <a:pPr>
              <a:defRPr/>
            </a:pPr>
            <a:fld id="{F57F456A-00AF-44E6-8D70-638C0D0130FF}" type="slidenum">
              <a:rPr lang="en-US" altLang="zh-CN" smtClean="0"/>
              <a:pPr>
                <a:defRPr/>
              </a:pPr>
              <a:t>7</a:t>
            </a:fld>
            <a:endParaRPr lang="en-US" altLang="zh-CN" dirty="0"/>
          </a:p>
        </p:txBody>
      </p:sp>
      <p:cxnSp>
        <p:nvCxnSpPr>
          <p:cNvPr id="11" name="直接连接符 6">
            <a:extLst>
              <a:ext uri="{FF2B5EF4-FFF2-40B4-BE49-F238E27FC236}">
                <a16:creationId xmlns:a16="http://schemas.microsoft.com/office/drawing/2014/main" id="{372FFD18-B53E-4F11-B48D-286D0A0E31C3}"/>
              </a:ext>
            </a:extLst>
          </p:cNvPr>
          <p:cNvCxnSpPr/>
          <p:nvPr/>
        </p:nvCxnSpPr>
        <p:spPr>
          <a:xfrm>
            <a:off x="5868144" y="1700808"/>
            <a:ext cx="72008" cy="3528392"/>
          </a:xfrm>
          <a:prstGeom prst="line">
            <a:avLst/>
          </a:prstGeom>
          <a:noFill/>
          <a:ln w="25400" cap="flat" cmpd="sng" algn="ctr">
            <a:solidFill>
              <a:srgbClr val="D16349">
                <a:shade val="95000"/>
                <a:satMod val="105000"/>
              </a:srgbClr>
            </a:solidFill>
            <a:prstDash val="solid"/>
          </a:ln>
          <a:effectLst/>
        </p:spPr>
      </p:cxnSp>
      <p:sp>
        <p:nvSpPr>
          <p:cNvPr id="12" name="TextBox 11">
            <a:extLst>
              <a:ext uri="{FF2B5EF4-FFF2-40B4-BE49-F238E27FC236}">
                <a16:creationId xmlns:a16="http://schemas.microsoft.com/office/drawing/2014/main" id="{9EF31774-2EB6-4715-A688-C57FE70F620B}"/>
              </a:ext>
            </a:extLst>
          </p:cNvPr>
          <p:cNvSpPr txBox="1"/>
          <p:nvPr/>
        </p:nvSpPr>
        <p:spPr>
          <a:xfrm>
            <a:off x="6012160" y="1556792"/>
            <a:ext cx="2617576" cy="461665"/>
          </a:xfrm>
          <a:prstGeom prst="rect">
            <a:avLst/>
          </a:prstGeom>
          <a:noFill/>
        </p:spPr>
        <p:txBody>
          <a:bodyPr wrap="none" rtlCol="0">
            <a:spAutoFit/>
          </a:bodyPr>
          <a:lstStyle/>
          <a:p>
            <a:r>
              <a:rPr lang="en-US" altLang="zh-CN" sz="1200" dirty="0">
                <a:solidFill>
                  <a:prstClr val="black"/>
                </a:solidFill>
                <a:latin typeface="Arial" pitchFamily="-110" charset="0"/>
                <a:ea typeface="宋体" panose="02010600030101010101" pitchFamily="2" charset="-122"/>
              </a:rPr>
              <a:t>Detection Threshold </a:t>
            </a:r>
          </a:p>
          <a:p>
            <a:r>
              <a:rPr lang="en-US" altLang="zh-CN" sz="1200" dirty="0">
                <a:solidFill>
                  <a:prstClr val="black"/>
                </a:solidFill>
                <a:latin typeface="Arial" pitchFamily="-110" charset="0"/>
                <a:ea typeface="宋体" panose="02010600030101010101" pitchFamily="2" charset="-122"/>
              </a:rPr>
              <a:t>(left: </a:t>
            </a:r>
            <a:r>
              <a:rPr lang="en-US" altLang="zh-CN" sz="1200" dirty="0">
                <a:solidFill>
                  <a:prstClr val="black"/>
                </a:solidFill>
                <a:latin typeface="Arial" pitchFamily="-110" charset="0"/>
                <a:ea typeface="宋体" panose="02010600030101010101" pitchFamily="2" charset="-122"/>
                <a:sym typeface="Wingdings" pitchFamily="2" charset="2"/>
              </a:rPr>
              <a:t>intruder, right: authorized user)</a:t>
            </a:r>
            <a:endParaRPr lang="zh-CN" altLang="en-US" sz="1200" dirty="0">
              <a:solidFill>
                <a:prstClr val="black"/>
              </a:solidFill>
              <a:latin typeface="Arial" pitchFamily="-110" charset="0"/>
              <a:ea typeface="宋体" panose="02010600030101010101" pitchFamily="2" charset="-122"/>
            </a:endParaRPr>
          </a:p>
        </p:txBody>
      </p:sp>
    </p:spTree>
    <p:extLst>
      <p:ext uri="{BB962C8B-B14F-4D97-AF65-F5344CB8AC3E}">
        <p14:creationId xmlns:p14="http://schemas.microsoft.com/office/powerpoint/2010/main" val="2566473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r>
              <a:rPr lang="en-US" altLang="en-US" dirty="0"/>
              <a:t>IDS Requirements</a:t>
            </a:r>
          </a:p>
        </p:txBody>
      </p:sp>
      <p:sp>
        <p:nvSpPr>
          <p:cNvPr id="3" name="内容占位符 2"/>
          <p:cNvSpPr>
            <a:spLocks noGrp="1"/>
          </p:cNvSpPr>
          <p:nvPr>
            <p:ph idx="1"/>
          </p:nvPr>
        </p:nvSpPr>
        <p:spPr/>
        <p:txBody>
          <a:bodyPr>
            <a:noAutofit/>
          </a:bodyPr>
          <a:lstStyle/>
          <a:p>
            <a:r>
              <a:rPr lang="en-US" altLang="zh-CN" sz="2000" dirty="0">
                <a:solidFill>
                  <a:schemeClr val="tx1"/>
                </a:solidFill>
                <a:latin typeface="Arial" pitchFamily="-110" charset="0"/>
              </a:rPr>
              <a:t>Run continually with minimal human supervision.</a:t>
            </a:r>
          </a:p>
          <a:p>
            <a:r>
              <a:rPr lang="en-US" altLang="zh-CN" sz="2000" dirty="0">
                <a:solidFill>
                  <a:schemeClr val="tx1"/>
                </a:solidFill>
                <a:latin typeface="Arial" pitchFamily="-110" charset="0"/>
              </a:rPr>
              <a:t>Be fault tolerant: recover from system crashes and </a:t>
            </a:r>
            <a:r>
              <a:rPr lang="en-US" altLang="zh-CN" sz="2000" dirty="0" err="1">
                <a:solidFill>
                  <a:schemeClr val="tx1"/>
                </a:solidFill>
                <a:latin typeface="Arial" pitchFamily="-110" charset="0"/>
              </a:rPr>
              <a:t>reinitializations</a:t>
            </a:r>
            <a:r>
              <a:rPr lang="en-US" altLang="zh-CN" sz="2000" dirty="0">
                <a:solidFill>
                  <a:schemeClr val="tx1"/>
                </a:solidFill>
                <a:latin typeface="Arial" pitchFamily="-110" charset="0"/>
              </a:rPr>
              <a:t>.</a:t>
            </a:r>
          </a:p>
          <a:p>
            <a:r>
              <a:rPr lang="en-US" altLang="zh-CN" sz="2000" dirty="0">
                <a:solidFill>
                  <a:schemeClr val="tx1"/>
                </a:solidFill>
                <a:latin typeface="Arial" pitchFamily="-110" charset="0"/>
              </a:rPr>
              <a:t>Resist subversion: be able to monitor itself and detect if it has been modified by an attacker.</a:t>
            </a:r>
          </a:p>
          <a:p>
            <a:r>
              <a:rPr lang="en-US" altLang="zh-CN" sz="2000" dirty="0">
                <a:solidFill>
                  <a:schemeClr val="tx1"/>
                </a:solidFill>
                <a:latin typeface="Arial" pitchFamily="-110" charset="0"/>
              </a:rPr>
              <a:t>Impose a minimal overhead on the system where it is running.</a:t>
            </a:r>
          </a:p>
          <a:p>
            <a:r>
              <a:rPr lang="en-US" altLang="zh-CN" sz="2000" dirty="0">
                <a:solidFill>
                  <a:schemeClr val="tx1"/>
                </a:solidFill>
                <a:latin typeface="Arial" pitchFamily="-110" charset="0"/>
              </a:rPr>
              <a:t>Be able to be configured according to the security policies of the system that is being monitored.</a:t>
            </a:r>
          </a:p>
          <a:p>
            <a:r>
              <a:rPr lang="en-US" altLang="zh-CN" sz="2000" dirty="0">
                <a:solidFill>
                  <a:schemeClr val="tx1"/>
                </a:solidFill>
                <a:latin typeface="Arial" pitchFamily="-110" charset="0"/>
              </a:rPr>
              <a:t>Be able to adapt to changes in system and user behavior over time.</a:t>
            </a:r>
          </a:p>
          <a:p>
            <a:r>
              <a:rPr lang="en-US" altLang="zh-CN" sz="2000" dirty="0">
                <a:solidFill>
                  <a:schemeClr val="tx1"/>
                </a:solidFill>
                <a:latin typeface="Arial" pitchFamily="-110" charset="0"/>
              </a:rPr>
              <a:t>Be able to scale up to monitor a large number of hosts.</a:t>
            </a:r>
          </a:p>
          <a:p>
            <a:r>
              <a:rPr lang="en-US" altLang="zh-CN" sz="2000" dirty="0">
                <a:solidFill>
                  <a:schemeClr val="tx1"/>
                </a:solidFill>
                <a:latin typeface="Arial" pitchFamily="-110" charset="0"/>
              </a:rPr>
              <a:t>Provide graceful degradation of service: if some components of the IDS stop working, the rest of them should be affected as little as possible.</a:t>
            </a:r>
          </a:p>
          <a:p>
            <a:r>
              <a:rPr lang="en-US" altLang="zh-CN" sz="2000" dirty="0">
                <a:solidFill>
                  <a:schemeClr val="tx1"/>
                </a:solidFill>
                <a:latin typeface="Arial" pitchFamily="-110" charset="0"/>
              </a:rPr>
              <a:t>Allow dynamic reconfiguration: the ability to reconfigure the IDS without having to restart it.</a:t>
            </a:r>
            <a:endParaRPr lang="zh-CN" altLang="en-US" sz="2000"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8</a:t>
            </a:fld>
            <a:endParaRPr lang="en-US" dirty="0">
              <a:solidFill>
                <a:prstClr val="white">
                  <a:lumMod val="65000"/>
                  <a:lumOff val="35000"/>
                </a:prstClr>
              </a:solidFill>
            </a:endParaRP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82BE7-2D4E-4493-8EF9-DB7A03C604C4}"/>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6B4440C7-69AA-4062-8498-83684D04BDD2}"/>
              </a:ext>
            </a:extLst>
          </p:cNvPr>
          <p:cNvSpPr>
            <a:spLocks noGrp="1"/>
          </p:cNvSpPr>
          <p:nvPr>
            <p:ph idx="1"/>
          </p:nvPr>
        </p:nvSpPr>
        <p:spPr>
          <a:xfrm>
            <a:off x="323528" y="1196752"/>
            <a:ext cx="8568952" cy="5661247"/>
          </a:xfrm>
        </p:spPr>
        <p:txBody>
          <a:bodyPr>
            <a:normAutofit fontScale="92500" lnSpcReduction="10000"/>
          </a:bodyPr>
          <a:lstStyle/>
          <a:p>
            <a:r>
              <a:rPr lang="en-US" dirty="0"/>
              <a:t>Intrusion detection basics</a:t>
            </a:r>
          </a:p>
          <a:p>
            <a:r>
              <a:rPr lang="en-US" dirty="0">
                <a:solidFill>
                  <a:srgbClr val="C00000"/>
                </a:solidFill>
              </a:rPr>
              <a:t>Analysis approaches</a:t>
            </a:r>
          </a:p>
          <a:p>
            <a:pPr lvl="1"/>
            <a:r>
              <a:rPr lang="en-US" dirty="0"/>
              <a:t>Anomaly detection</a:t>
            </a:r>
          </a:p>
          <a:p>
            <a:pPr lvl="1"/>
            <a:r>
              <a:rPr lang="en-US" dirty="0"/>
              <a:t>Signature/heuristic detection</a:t>
            </a:r>
          </a:p>
          <a:p>
            <a:r>
              <a:rPr lang="en-US" dirty="0"/>
              <a:t>Host-based intrusion detection</a:t>
            </a:r>
          </a:p>
          <a:p>
            <a:r>
              <a:rPr lang="en-US" dirty="0"/>
              <a:t>Network-based intrusion detection</a:t>
            </a:r>
          </a:p>
          <a:p>
            <a:r>
              <a:rPr lang="en-US" dirty="0"/>
              <a:t>Distributed or hybrid intrusion detection</a:t>
            </a:r>
          </a:p>
          <a:p>
            <a:r>
              <a:rPr lang="en-US" dirty="0"/>
              <a:t>Intrusion detection exchange format</a:t>
            </a:r>
          </a:p>
          <a:p>
            <a:r>
              <a:rPr lang="en-US" dirty="0"/>
              <a:t>Honeypots </a:t>
            </a:r>
          </a:p>
          <a:p>
            <a:r>
              <a:rPr lang="en-US" dirty="0"/>
              <a:t>Example system: Snort IDS</a:t>
            </a:r>
          </a:p>
        </p:txBody>
      </p:sp>
      <p:sp>
        <p:nvSpPr>
          <p:cNvPr id="4" name="Slide Number Placeholder 3">
            <a:extLst>
              <a:ext uri="{FF2B5EF4-FFF2-40B4-BE49-F238E27FC236}">
                <a16:creationId xmlns:a16="http://schemas.microsoft.com/office/drawing/2014/main" id="{EC1CA787-83BB-4C3E-BEDE-1D58FA4B74B9}"/>
              </a:ext>
            </a:extLst>
          </p:cNvPr>
          <p:cNvSpPr>
            <a:spLocks noGrp="1"/>
          </p:cNvSpPr>
          <p:nvPr>
            <p:ph type="sldNum" sz="quarter" idx="12"/>
          </p:nvPr>
        </p:nvSpPr>
        <p:spPr/>
        <p:txBody>
          <a:bodyPr/>
          <a:lstStyle/>
          <a:p>
            <a:pPr>
              <a:defRPr/>
            </a:pPr>
            <a:fld id="{F57F456A-00AF-44E6-8D70-638C0D0130FF}" type="slidenum">
              <a:rPr lang="en-US" altLang="zh-CN" smtClean="0"/>
              <a:pPr>
                <a:defRPr/>
              </a:pPr>
              <a:t>9</a:t>
            </a:fld>
            <a:endParaRPr lang="en-US" altLang="zh-CN" dirty="0"/>
          </a:p>
        </p:txBody>
      </p:sp>
    </p:spTree>
    <p:extLst>
      <p:ext uri="{BB962C8B-B14F-4D97-AF65-F5344CB8AC3E}">
        <p14:creationId xmlns:p14="http://schemas.microsoft.com/office/powerpoint/2010/main" val="2708311650"/>
      </p:ext>
    </p:extLst>
  </p:cSld>
  <p:clrMapOvr>
    <a:masterClrMapping/>
  </p:clrMapOvr>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H12-OS Security.pptx" id="{18F4B27A-8E82-4A1E-A05A-BAD767192A98}" vid="{DA0AC46B-F5C8-4A74-A0D9-8EF8ACAEF49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47750</TotalTime>
  <Words>12676</Words>
  <Application>Microsoft Office PowerPoint</Application>
  <PresentationFormat>On-screen Show (4:3)</PresentationFormat>
  <Paragraphs>1357</Paragraphs>
  <Slides>35</Slides>
  <Notes>31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Century Gothic</vt:lpstr>
      <vt:lpstr>Palatino Linotype</vt:lpstr>
      <vt:lpstr>Times New Roman</vt:lpstr>
      <vt:lpstr>1_Default Design</vt:lpstr>
      <vt:lpstr>CH08 Intrusion Detection </vt:lpstr>
      <vt:lpstr>Outline</vt:lpstr>
      <vt:lpstr>Definition</vt:lpstr>
      <vt:lpstr>Examples of Intrusion</vt:lpstr>
      <vt:lpstr>Intruder Behavior</vt:lpstr>
      <vt:lpstr>Intrusion Detection System (IDS)</vt:lpstr>
      <vt:lpstr>Detecting Intruders</vt:lpstr>
      <vt:lpstr>IDS Requirements</vt:lpstr>
      <vt:lpstr>Outline</vt:lpstr>
      <vt:lpstr>Analysis Approaches</vt:lpstr>
      <vt:lpstr>Anomaly Detection Techniques</vt:lpstr>
      <vt:lpstr>Signature/Heuristic Detection Techniques</vt:lpstr>
      <vt:lpstr>Outline</vt:lpstr>
      <vt:lpstr>Host-based IDS</vt:lpstr>
      <vt:lpstr>System Calls</vt:lpstr>
      <vt:lpstr>PowerPoint Presentation</vt:lpstr>
      <vt:lpstr>Outline</vt:lpstr>
      <vt:lpstr>Network-based IDS (NIDS) </vt:lpstr>
      <vt:lpstr>Inline vs. Passive Sensor</vt:lpstr>
      <vt:lpstr>NIDS Sensor Deployment Locations</vt:lpstr>
      <vt:lpstr>Intrusion Detection Techniques</vt:lpstr>
      <vt:lpstr>Logging of Alerts</vt:lpstr>
      <vt:lpstr>Outline</vt:lpstr>
      <vt:lpstr>PowerPoint Presentation</vt:lpstr>
      <vt:lpstr>An Analogy to Illustrate AESS</vt:lpstr>
      <vt:lpstr>Outline</vt:lpstr>
      <vt:lpstr>IETF Intrusion Detection Working Group</vt:lpstr>
      <vt:lpstr>IETF Intrusion Detection Message Exchange</vt:lpstr>
      <vt:lpstr>Outline</vt:lpstr>
      <vt:lpstr>Honeypots</vt:lpstr>
      <vt:lpstr>Honeypot Classifications</vt:lpstr>
      <vt:lpstr>PowerPoint Presentation</vt:lpstr>
      <vt:lpstr>Outline</vt:lpstr>
      <vt:lpstr>Snort IDS</vt:lpstr>
      <vt:lpstr>Snort Rule Actions </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 Lecture Overheads</dc:subject>
  <dc:creator>Dr Lawrie Brown</dc:creator>
  <cp:lastModifiedBy>Zonghua Gu</cp:lastModifiedBy>
  <cp:revision>389</cp:revision>
  <dcterms:created xsi:type="dcterms:W3CDTF">2014-08-18T03:27:50Z</dcterms:created>
  <dcterms:modified xsi:type="dcterms:W3CDTF">2022-03-27T11:34:58Z</dcterms:modified>
</cp:coreProperties>
</file>