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6"/>
  </p:notesMasterIdLst>
  <p:handoutMasterIdLst>
    <p:handoutMasterId r:id="rId37"/>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32" r:id="rId28"/>
    <p:sldId id="454" r:id="rId29"/>
    <p:sldId id="444" r:id="rId30"/>
    <p:sldId id="415" r:id="rId31"/>
    <p:sldId id="417" r:id="rId32"/>
    <p:sldId id="418" r:id="rId33"/>
    <p:sldId id="421" r:id="rId34"/>
    <p:sldId id="445" r:id="rId3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32"/>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30</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endParaRPr lang="en-US" dirty="0"/>
          </a:p>
        </p:txBody>
      </p:sp>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sz="2800" dirty="0"/>
                  <a:t>Dictionary attacks</a:t>
                </a:r>
              </a:p>
              <a:p>
                <a:pPr lvl="1"/>
                <a:r>
                  <a:rPr lang="en-US" sz="2000" dirty="0"/>
                  <a:t>Develop a large dictionary of possible passwords and try each against the password file</a:t>
                </a:r>
              </a:p>
              <a:p>
                <a:pPr lvl="2"/>
                <a:r>
                  <a:rPr lang="en-US" altLang="zh-CN" sz="2000" dirty="0"/>
                  <a:t>Numerous leaked password files are available online</a:t>
                </a:r>
              </a:p>
              <a:p>
                <a:pPr lvl="1"/>
                <a:r>
                  <a:rPr lang="en-US" sz="2000" dirty="0"/>
                  <a:t>Each password must be hashed using each salt value and then compared to stored hash values</a:t>
                </a: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lvl="0"/>
                <a:r>
                  <a:rPr lang="en-US" altLang="zh-CN" sz="2800" dirty="0"/>
                  <a:t>Rainbow table attacks</a:t>
                </a:r>
              </a:p>
              <a:p>
                <a:pPr lvl="1"/>
                <a:r>
                  <a:rPr lang="en-US" altLang="zh-CN" sz="2200" dirty="0"/>
                  <a:t>To avoid computing hash values, attacker pre-computes a huge tables of hash values for all password/salt combinations</a:t>
                </a:r>
              </a:p>
              <a:p>
                <a:pPr lvl="2"/>
                <a:r>
                  <a:rPr lang="en-US" altLang="zh-CN" sz="2200" dirty="0"/>
                  <a:t>Try popular passwords first</a:t>
                </a:r>
              </a:p>
              <a:p>
                <a:pPr lvl="1"/>
                <a:r>
                  <a:rPr lang="en-US" altLang="zh-CN" sz="2200" dirty="0"/>
                  <a:t>Can be countered by using a sufficiently large salt value and/or hash length</a:t>
                </a:r>
              </a:p>
              <a:p>
                <a:endParaRPr lang="en-US" sz="2600" baseline="30000" dirty="0"/>
              </a:p>
              <a:p>
                <a:pPr lvl="1"/>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7" t="-1854"/>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dirty="0"/>
              <a:t>Without the salt: for each password attempt[</a:t>
            </a:r>
            <a:r>
              <a:rPr lang="en-US" dirty="0" err="1"/>
              <a:t>i</a:t>
            </a:r>
            <a:r>
              <a:rPr lang="en-US" dirty="0"/>
              <a:t>] in the dictionary, he computes hash(attempt[</a:t>
            </a:r>
            <a:r>
              <a:rPr lang="en-US" dirty="0" err="1"/>
              <a:t>i</a:t>
            </a:r>
            <a:r>
              <a:rPr lang="en-US" dirty="0"/>
              <a:t>]), then checks whether that hash appears anywhere in the password file. The likelihood of a match, i.e. cracking one of the passwords, increases with the number of passwords in the file. </a:t>
            </a:r>
          </a:p>
          <a:p>
            <a:pPr lvl="2"/>
            <a:r>
              <a:rPr lang="en-US" dirty="0"/>
              <a:t>With the salt: each password is hashed and compared separately for each salt, i.e., for each password attempt[</a:t>
            </a:r>
            <a:r>
              <a:rPr lang="en-US" dirty="0" err="1"/>
              <a:t>i</a:t>
            </a:r>
            <a:r>
              <a:rPr lang="en-US" dirty="0"/>
              <a:t>], he computes hash(attempt[</a:t>
            </a:r>
            <a:r>
              <a:rPr lang="en-US" dirty="0" err="1"/>
              <a:t>i</a:t>
            </a:r>
            <a:r>
              <a:rPr lang="en-US" dirty="0"/>
              <a:t>] || salt[a]) for user a, compares against password hash of user a; computes hash(attempt[</a:t>
            </a:r>
            <a:r>
              <a:rPr lang="en-US" dirty="0" err="1"/>
              <a:t>i</a:t>
            </a:r>
            <a:r>
              <a:rPr lang="en-US" dirty="0"/>
              <a:t>] || salt[b]) for user b, compares against password hash of user b, and so on. </a:t>
            </a:r>
          </a:p>
          <a:p>
            <a:pPr lvl="1"/>
            <a:r>
              <a:rPr lang="en-US" dirty="0"/>
              <a:t>For rainbow table attack: size of the rainbow table is increased by a factor of 2b for a salt of length b bits. Passwords chosen by humans often have regularities, but the salt is a random number.</a:t>
            </a:r>
          </a:p>
          <a:p>
            <a:endParaRPr lang="en-SE" dirty="0"/>
          </a:p>
        </p:txBody>
      </p:sp>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p:txBody>
          <a:bodyPr>
            <a:normAutofit fontScale="92500" lnSpcReduction="10000"/>
          </a:bodyPr>
          <a:lstStyle/>
          <a:p>
            <a:r>
              <a:rPr lang="en-US" dirty="0"/>
              <a:t>Q: Assuming attacker obtains a copy of the password file, and he wants to use dictionary attack to crack the password of a </a:t>
            </a:r>
            <a:r>
              <a:rPr lang="en-US" i="1" dirty="0"/>
              <a:t>specific</a:t>
            </a:r>
            <a:r>
              <a:rPr lang="en-US" dirty="0"/>
              <a:t> user Alice. Does the salt increase the difficulty of this attack?</a:t>
            </a:r>
          </a:p>
          <a:p>
            <a:r>
              <a:rPr lang="en-US" dirty="0"/>
              <a:t>ANS: No. For each password guess attempt[</a:t>
            </a:r>
            <a:r>
              <a:rPr lang="en-US" dirty="0" err="1"/>
              <a:t>i</a:t>
            </a:r>
            <a:r>
              <a:rPr lang="en-US" dirty="0"/>
              <a:t>] in the dictionary, he simply computes all hash(attempt[</a:t>
            </a:r>
            <a:r>
              <a:rPr lang="en-US" dirty="0" err="1"/>
              <a:t>i</a:t>
            </a:r>
            <a:r>
              <a:rPr lang="en-US" dirty="0"/>
              <a:t>] || salt[Alice]) for the same salt[Alice]). </a:t>
            </a:r>
          </a:p>
          <a:p>
            <a:pPr lvl="1"/>
            <a:r>
              <a:rPr lang="en-US" dirty="0"/>
              <a:t>The salt increases difficulty of cracking password for </a:t>
            </a:r>
            <a:r>
              <a:rPr lang="en-US" i="1" dirty="0"/>
              <a:t>any</a:t>
            </a:r>
            <a:r>
              <a:rPr lang="en-US" dirty="0"/>
              <a:t> user in the password file</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p:txBody>
          <a:bodyPr>
            <a:normAutofit fontScale="85000" lnSpcReduction="20000"/>
          </a:bodyPr>
          <a:lstStyle/>
          <a:p>
            <a:r>
              <a:rPr lang="en-US" dirty="0"/>
              <a:t>Password hashes are stored in a non-public shadow password file separate from the user IDs, only readable by privileged users, e.g., root.</a:t>
            </a:r>
          </a:p>
          <a:p>
            <a:pPr lvl="1"/>
            <a:r>
              <a:rPr lang="en-US" dirty="0"/>
              <a:t>Helps mitigate password attacks</a:t>
            </a:r>
          </a:p>
          <a:p>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1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77500" lnSpcReduction="2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Authentication protocols:  </a:t>
            </a:r>
          </a:p>
          <a:p>
            <a:pPr lvl="1"/>
            <a:r>
              <a:rPr lang="en-US" dirty="0"/>
              <a:t>Static: token authenticates the user to the computer.</a:t>
            </a:r>
          </a:p>
          <a:p>
            <a:pPr lvl="1"/>
            <a:r>
              <a:rPr lang="en-US" dirty="0"/>
              <a:t>Dynamic password generator: the token generates a unique password periodically (e.g., every minute).</a:t>
            </a:r>
          </a:p>
          <a:p>
            <a:pPr lvl="1"/>
            <a:r>
              <a:rPr lang="en-US" dirty="0"/>
              <a:t>Challenge-response: computer system generates a </a:t>
            </a:r>
            <a:r>
              <a:rPr lang="en-US" dirty="0" err="1"/>
              <a:t>a</a:t>
            </a:r>
            <a:r>
              <a:rPr lang="en-US" dirty="0"/>
              <a:t>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62500" lnSpcReduction="20000"/>
          </a:bodyPr>
          <a:lstStyle/>
          <a:p>
            <a:r>
              <a:rPr lang="en-US" dirty="0"/>
              <a:t>Enrollment followed by either</a:t>
            </a:r>
          </a:p>
          <a:p>
            <a:pPr lvl="1"/>
            <a:r>
              <a:rPr lang="en-US" dirty="0"/>
              <a:t>Verification: the user enters a name and PIN, and uses a biometric sensor. The system identifies the user through name and PIN, and compares her biometric feature to the template stored for this user. </a:t>
            </a:r>
          </a:p>
          <a:p>
            <a:pPr lvl="1"/>
            <a:r>
              <a:rPr lang="en-US" dirty="0"/>
              <a:t>Identification: the user uses a biometric sensor, but does not enter name and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D884D-0453-46D8-B99A-891F95514E97}"/>
              </a:ext>
            </a:extLst>
          </p:cNvPr>
          <p:cNvSpPr>
            <a:spLocks noGrp="1"/>
          </p:cNvSpPr>
          <p:nvPr>
            <p:ph type="title"/>
          </p:nvPr>
        </p:nvSpPr>
        <p:spPr/>
        <p:txBody>
          <a:bodyPr/>
          <a:lstStyle/>
          <a:p>
            <a:r>
              <a:rPr lang="en-US" altLang="zh-CN" dirty="0"/>
              <a:t>Multi-Factor Authentication</a:t>
            </a:r>
            <a:endParaRPr lang="zh-CN" altLang="en-US" dirty="0"/>
          </a:p>
        </p:txBody>
      </p:sp>
      <p:sp>
        <p:nvSpPr>
          <p:cNvPr id="3" name="内容占位符 2">
            <a:extLst>
              <a:ext uri="{FF2B5EF4-FFF2-40B4-BE49-F238E27FC236}">
                <a16:creationId xmlns:a16="http://schemas.microsoft.com/office/drawing/2014/main" id="{716F2D75-274C-4620-A40A-E6A430F3221B}"/>
              </a:ext>
            </a:extLst>
          </p:cNvPr>
          <p:cNvSpPr>
            <a:spLocks noGrp="1"/>
          </p:cNvSpPr>
          <p:nvPr>
            <p:ph idx="1"/>
          </p:nvPr>
        </p:nvSpPr>
        <p:spPr/>
        <p:txBody>
          <a:bodyPr>
            <a:normAutofit/>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p:txBody>
      </p:sp>
      <p:sp>
        <p:nvSpPr>
          <p:cNvPr id="4" name="灯片编号占位符 3">
            <a:extLst>
              <a:ext uri="{FF2B5EF4-FFF2-40B4-BE49-F238E27FC236}">
                <a16:creationId xmlns:a16="http://schemas.microsoft.com/office/drawing/2014/main" id="{6C0FADEC-B90D-470D-9A6F-C513ADDE8D10}"/>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1325035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28</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672"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p:spTree>
    <p:extLst>
      <p:ext uri="{BB962C8B-B14F-4D97-AF65-F5344CB8AC3E}">
        <p14:creationId xmlns:p14="http://schemas.microsoft.com/office/powerpoint/2010/main" val="1278935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AMT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computed by a one-way hash function H applied to each password concatenated with a salt H(password || salt)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The password and salt (a random number) are used as input to a hashing algorithm to produce a hash code. The hashing algorithm is designed to be slow to execute in order to make it difficult for the attacker to try many passwords. </a:t>
            </a:r>
          </a:p>
          <a:p>
            <a:r>
              <a:rPr lang="en-US" altLang="zh-CN" sz="1800" dirty="0">
                <a:solidFill>
                  <a:schemeClr val="tx1"/>
                </a:solidFill>
                <a:latin typeface="Arial" pitchFamily="-110" charset="0"/>
                <a:ea typeface="ＭＳ Ｐゴシック" pitchFamily="-110" charset="-128"/>
                <a:cs typeface="ＭＳ Ｐゴシック" pitchFamily="-110" charset="-128"/>
              </a:rPr>
              <a:t>The hashed password is then stored, together with the salt,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for the corresponding user ID. </a:t>
            </a:r>
          </a:p>
          <a:p>
            <a:r>
              <a:rPr lang="en-US" altLang="zh-CN" sz="1800" dirty="0">
                <a:solidFill>
                  <a:schemeClr val="tx1"/>
                </a:solidFill>
                <a:latin typeface="Arial" pitchFamily="-110" charset="0"/>
                <a:ea typeface="ＭＳ Ｐゴシック" pitchFamily="-110" charset="-128"/>
                <a:cs typeface="ＭＳ Ｐゴシック" pitchFamily="-110" charset="-128"/>
              </a:rPr>
              <a:t>When a user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provides an ID and a password. The system uses the ID retrieve the salt and the password, which are used as input to the hashing algorithm. If the result matches the stored value, the password is accepted.</a:t>
            </a: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47720</TotalTime>
  <Words>9895</Words>
  <Application>Microsoft Office PowerPoint</Application>
  <PresentationFormat>On-screen Show (4:3)</PresentationFormat>
  <Paragraphs>864</Paragraphs>
  <Slides>34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Multi-Factor Authentication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409</cp:revision>
  <dcterms:created xsi:type="dcterms:W3CDTF">2014-08-18T03:27:50Z</dcterms:created>
  <dcterms:modified xsi:type="dcterms:W3CDTF">2020-04-20T18:43:18Z</dcterms:modified>
</cp:coreProperties>
</file>