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1"/>
  </p:notesMasterIdLst>
  <p:handoutMasterIdLst>
    <p:handoutMasterId r:id="rId42"/>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58" r:id="rId18"/>
    <p:sldId id="421" r:id="rId19"/>
    <p:sldId id="402" r:id="rId20"/>
    <p:sldId id="469" r:id="rId21"/>
    <p:sldId id="369" r:id="rId22"/>
    <p:sldId id="380" r:id="rId23"/>
    <p:sldId id="370" r:id="rId24"/>
    <p:sldId id="460" r:id="rId25"/>
    <p:sldId id="459" r:id="rId26"/>
    <p:sldId id="391" r:id="rId27"/>
    <p:sldId id="470" r:id="rId28"/>
    <p:sldId id="411" r:id="rId29"/>
    <p:sldId id="461" r:id="rId30"/>
    <p:sldId id="462" r:id="rId31"/>
    <p:sldId id="371" r:id="rId32"/>
    <p:sldId id="396" r:id="rId33"/>
    <p:sldId id="417" r:id="rId34"/>
    <p:sldId id="471" r:id="rId35"/>
    <p:sldId id="464" r:id="rId36"/>
    <p:sldId id="465" r:id="rId37"/>
    <p:sldId id="466" r:id="rId38"/>
    <p:sldId id="467" r:id="rId39"/>
    <p:sldId id="409"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58"/>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 id="4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57055" autoAdjust="0"/>
  </p:normalViewPr>
  <p:slideViewPr>
    <p:cSldViewPr>
      <p:cViewPr varScale="1">
        <p:scale>
          <a:sx n="74" d="100"/>
          <a:sy n="74" d="100"/>
        </p:scale>
        <p:origin x="2442" y="6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3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three bits define special additional behavior for files or directories.</a:t>
            </a:r>
          </a:p>
          <a:p>
            <a:r>
              <a:rPr lang="en-US" dirty="0"/>
              <a:t>Two of these are the “set user ID” (</a:t>
            </a:r>
            <a:r>
              <a:rPr lang="en-US" dirty="0" err="1"/>
              <a:t>SetUID</a:t>
            </a:r>
            <a:r>
              <a:rPr lang="en-US" dirty="0"/>
              <a:t>) and “set group ID” (</a:t>
            </a:r>
            <a:r>
              <a:rPr lang="en-US" dirty="0" err="1"/>
              <a:t>SetGID</a:t>
            </a:r>
            <a:r>
              <a:rPr lang="en-US" dirty="0"/>
              <a:t>)</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a:t>
            </a:r>
            <a:r>
              <a:rPr lang="en-US" dirty="0" err="1"/>
              <a:t>SetGID</a:t>
            </a:r>
            <a:r>
              <a:rPr lang="en-US" dirty="0"/>
              <a:t> permission indicates that newly</a:t>
            </a:r>
          </a:p>
          <a:p>
            <a:r>
              <a:rPr lang="en-US" dirty="0"/>
              <a:t>created files will inherit the group of this directory. The </a:t>
            </a:r>
            <a:r>
              <a:rPr lang="en-US" dirty="0" err="1"/>
              <a:t>SetUID</a:t>
            </a:r>
            <a:r>
              <a:rPr lang="en-US" dirty="0"/>
              <a:t> permission is ignored.</a:t>
            </a:r>
          </a:p>
          <a:p>
            <a:endParaRPr lang="en-US" dirty="0"/>
          </a:p>
          <a:p>
            <a:r>
              <a:rPr lang="en-US" dirty="0"/>
              <a:t>The final permission bit is the “Sticky” bit. 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The superuser is</a:t>
            </a:r>
          </a:p>
          <a:p>
            <a:r>
              <a:rPr lang="en-US" dirty="0"/>
              <a:t>exempt from the usual file access control constraints and has systemwide access.</a:t>
            </a:r>
          </a:p>
          <a:p>
            <a:r>
              <a:rPr lang="en-US" dirty="0"/>
              <a:t>Any program that is owned by, and </a:t>
            </a:r>
            <a:r>
              <a:rPr lang="en-US" dirty="0" err="1"/>
              <a:t>SetUID</a:t>
            </a:r>
            <a:r>
              <a:rPr lang="en-US" dirty="0"/>
              <a:t> to, the “superuser” potentially grants</a:t>
            </a:r>
          </a:p>
          <a:p>
            <a:r>
              <a:rPr lang="en-US" dirty="0"/>
              <a:t>unrestricted access to the system to any user executing that program. Hence great</a:t>
            </a:r>
          </a:p>
          <a:p>
            <a:r>
              <a:rPr lang="en-US" dirty="0"/>
              <a:t>care is needed when writing such programs.</a:t>
            </a:r>
            <a:br>
              <a:rPr lang="en-US" dirty="0"/>
            </a:br>
            <a:r>
              <a:rPr lang="en-US" altLang="zh-CN" sz="1200" dirty="0">
                <a:effectLst>
                  <a:outerShdw blurRad="38100" dist="38100" dir="2700000" algn="tl">
                    <a:srgbClr val="0064E2"/>
                  </a:outerShdw>
                </a:effectLst>
              </a:rPr>
              <a:t>If they are set on an executable program: when a user (with execute right for this file) executes the program, the system temporarily elevates the user’s access rights to the rights of the file creator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SetUID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or the file’s group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SetGID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known as the “effective user ID”/“effective group ID”.</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970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21</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26</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32</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39</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 4 </a:t>
            </a:r>
            <a:r>
              <a:rPr lang="en-US" dirty="0">
                <a:latin typeface="Times New Roman" pitchFamily="-107" charset="0"/>
              </a:rPr>
              <a:t>summary.</a:t>
            </a:r>
          </a:p>
        </p:txBody>
      </p:sp>
    </p:spTree>
    <p:extLst>
      <p:ext uri="{BB962C8B-B14F-4D97-AF65-F5344CB8AC3E}">
        <p14:creationId xmlns:p14="http://schemas.microsoft.com/office/powerpoint/2010/main" val="341834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28"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196753"/>
            <a:ext cx="8568952" cy="2376263"/>
          </a:xfrm>
        </p:spPr>
        <p:txBody>
          <a:bodyPr>
            <a:normAutofit fontScale="77500" lnSpcReduction="20000"/>
          </a:bodyPr>
          <a:lstStyle/>
          <a:p>
            <a:r>
              <a:rPr lang="en-US" dirty="0"/>
              <a:t>12 permission bits</a:t>
            </a:r>
          </a:p>
          <a:p>
            <a:r>
              <a:rPr lang="en-US" dirty="0"/>
              <a:t>9 bits specify read, write, and execute permission for user (file  owner), group, and all other users</a:t>
            </a:r>
          </a:p>
          <a:p>
            <a:pPr lvl="1"/>
            <a:r>
              <a:rPr lang="en-US" dirty="0"/>
              <a:t>The command “</a:t>
            </a:r>
            <a:r>
              <a:rPr lang="en-US" dirty="0" err="1"/>
              <a:t>chmod</a:t>
            </a:r>
            <a:r>
              <a:rPr lang="en-US" dirty="0"/>
              <a:t> 640 file1” sets the permission bits of file1 to that shown in Fig. (a)</a:t>
            </a:r>
          </a:p>
          <a:p>
            <a:pPr lvl="2"/>
            <a:r>
              <a:rPr lang="en-US" dirty="0"/>
              <a:t>Decimal number 640 is 110 100 000 in binary</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2376181" y="3510864"/>
            <a:ext cx="4391638" cy="3277057"/>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B46D-D485-4295-BA38-341E5FB9398B}"/>
              </a:ext>
            </a:extLst>
          </p:cNvPr>
          <p:cNvSpPr>
            <a:spLocks noGrp="1"/>
          </p:cNvSpPr>
          <p:nvPr>
            <p:ph type="title"/>
          </p:nvPr>
        </p:nvSpPr>
        <p:spPr/>
        <p:txBody>
          <a:bodyPr/>
          <a:lstStyle/>
          <a:p>
            <a:r>
              <a:rPr lang="en-US" dirty="0"/>
              <a:t>The Other 3 bits: </a:t>
            </a:r>
            <a:r>
              <a:rPr lang="en-US" dirty="0" err="1"/>
              <a:t>setuid</a:t>
            </a:r>
            <a:r>
              <a:rPr lang="en-US" dirty="0"/>
              <a:t> &amp; </a:t>
            </a:r>
            <a:r>
              <a:rPr lang="en-US" dirty="0" err="1"/>
              <a:t>setgid</a:t>
            </a:r>
            <a:r>
              <a:rPr lang="en-US" dirty="0"/>
              <a:t> </a:t>
            </a:r>
            <a:endParaRPr lang="en-SE" dirty="0"/>
          </a:p>
        </p:txBody>
      </p:sp>
      <p:sp>
        <p:nvSpPr>
          <p:cNvPr id="3" name="Content Placeholder 2">
            <a:extLst>
              <a:ext uri="{FF2B5EF4-FFF2-40B4-BE49-F238E27FC236}">
                <a16:creationId xmlns:a16="http://schemas.microsoft.com/office/drawing/2014/main" id="{1996D989-6693-431B-9642-0FC6C42264F5}"/>
              </a:ext>
            </a:extLst>
          </p:cNvPr>
          <p:cNvSpPr>
            <a:spLocks noGrp="1"/>
          </p:cNvSpPr>
          <p:nvPr>
            <p:ph idx="1"/>
          </p:nvPr>
        </p:nvSpPr>
        <p:spPr>
          <a:xfrm>
            <a:off x="323528" y="1196753"/>
            <a:ext cx="8568952" cy="5591168"/>
          </a:xfrm>
        </p:spPr>
        <p:txBody>
          <a:bodyPr>
            <a:normAutofit fontScale="70000" lnSpcReduction="20000"/>
          </a:bodyPr>
          <a:lstStyle/>
          <a:p>
            <a:r>
              <a:rPr lang="en-US" dirty="0"/>
              <a:t>“Set user ID”(</a:t>
            </a:r>
            <a:r>
              <a:rPr lang="en-US" dirty="0" err="1"/>
              <a:t>setuid</a:t>
            </a:r>
            <a:r>
              <a:rPr lang="en-US" dirty="0"/>
              <a:t>) and “Set group ID”(</a:t>
            </a:r>
            <a:r>
              <a:rPr lang="en-US" dirty="0" err="1"/>
              <a:t>setgid</a:t>
            </a:r>
            <a:r>
              <a:rPr lang="en-US" dirty="0"/>
              <a:t>)</a:t>
            </a:r>
          </a:p>
          <a:p>
            <a:pPr lvl="1"/>
            <a:r>
              <a:rPr lang="en-US" dirty="0"/>
              <a:t>Allow users to run an executable program with the permissions of its owner, or group, respectively, i.e., with temporarily elevated privileges in order to perform a specific task</a:t>
            </a:r>
          </a:p>
          <a:p>
            <a:pPr lvl="2"/>
            <a:r>
              <a:rPr lang="en-US" dirty="0"/>
              <a:t>e.g.,  the “passwd” program has “admin” as its owner, and its </a:t>
            </a:r>
            <a:r>
              <a:rPr lang="en-US" dirty="0" err="1"/>
              <a:t>setuid</a:t>
            </a:r>
            <a:r>
              <a:rPr lang="en-US" dirty="0"/>
              <a:t> bit is set. Therefore, any user can execute the “passwd” program and change his own password by modifying the “password” file, since its permissions are temporarily raised to those of “admin” while executing the “passwd” program</a:t>
            </a:r>
          </a:p>
          <a:p>
            <a:pPr lvl="1"/>
            <a:r>
              <a:rPr lang="en-US" dirty="0"/>
              <a:t>The command “</a:t>
            </a:r>
            <a:r>
              <a:rPr lang="en-US" dirty="0" err="1"/>
              <a:t>chmod</a:t>
            </a:r>
            <a:r>
              <a:rPr lang="en-US" dirty="0"/>
              <a:t> 6711 passwd” sets both </a:t>
            </a:r>
            <a:r>
              <a:rPr lang="en-US" dirty="0" err="1"/>
              <a:t>setuid</a:t>
            </a:r>
            <a:r>
              <a:rPr lang="en-US" dirty="0"/>
              <a:t> and </a:t>
            </a:r>
            <a:r>
              <a:rPr lang="en-US" dirty="0" err="1"/>
              <a:t>setgid</a:t>
            </a:r>
            <a:r>
              <a:rPr lang="en-US" dirty="0"/>
              <a:t> bits for executable file “passwd”</a:t>
            </a:r>
          </a:p>
          <a:p>
            <a:pPr lvl="2"/>
            <a:r>
              <a:rPr lang="en-US" dirty="0"/>
              <a:t>Decimal number 6711 is binary number 110 111 001 001 </a:t>
            </a:r>
          </a:p>
          <a:p>
            <a:pPr lvl="2"/>
            <a:r>
              <a:rPr lang="en-US" dirty="0"/>
              <a:t>The first 2 bits indicate that </a:t>
            </a:r>
            <a:r>
              <a:rPr lang="en-US" dirty="0" err="1"/>
              <a:t>setuid</a:t>
            </a:r>
            <a:r>
              <a:rPr lang="en-US" dirty="0"/>
              <a:t>=1; </a:t>
            </a:r>
            <a:r>
              <a:rPr lang="en-US" dirty="0" err="1"/>
              <a:t>setgid</a:t>
            </a:r>
            <a:r>
              <a:rPr lang="en-US" dirty="0"/>
              <a:t>=1</a:t>
            </a:r>
          </a:p>
          <a:p>
            <a:pPr lvl="1"/>
            <a:r>
              <a:rPr lang="en-US" dirty="0"/>
              <a:t>The command “</a:t>
            </a:r>
            <a:r>
              <a:rPr lang="en-US" dirty="0" err="1"/>
              <a:t>chown</a:t>
            </a:r>
            <a:r>
              <a:rPr lang="en-US" dirty="0"/>
              <a:t> root passwd” sets owner of file “passwd” to root (if its owner is already root, then this command has no effect)</a:t>
            </a:r>
          </a:p>
          <a:p>
            <a:r>
              <a:rPr lang="en-US" dirty="0"/>
              <a:t>The 3</a:t>
            </a:r>
            <a:r>
              <a:rPr lang="en-US" baseline="30000" dirty="0"/>
              <a:t>rd</a:t>
            </a:r>
            <a:r>
              <a:rPr lang="en-US" dirty="0"/>
              <a:t> bit is Sticky Bit (omitted)</a:t>
            </a:r>
          </a:p>
          <a:p>
            <a:endParaRPr lang="en-SE" dirty="0"/>
          </a:p>
        </p:txBody>
      </p:sp>
      <p:sp>
        <p:nvSpPr>
          <p:cNvPr id="4" name="Slide Number Placeholder 3">
            <a:extLst>
              <a:ext uri="{FF2B5EF4-FFF2-40B4-BE49-F238E27FC236}">
                <a16:creationId xmlns:a16="http://schemas.microsoft.com/office/drawing/2014/main" id="{6FEDF7DD-C020-42E6-B4DF-184B966B052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420467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8520" y="188640"/>
            <a:ext cx="9252520"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p:txBody>
          <a:bodyPr>
            <a:normAutofit fontScale="77500" lnSpcReduction="20000"/>
          </a:bodyPr>
          <a:lstStyle/>
          <a:p>
            <a:pPr lvl="0" rtl="0"/>
            <a:r>
              <a:rPr lang="en-US" dirty="0"/>
              <a:t>Modern UNIX systems support ACLs, more expressive than permission bits</a:t>
            </a:r>
          </a:p>
          <a:p>
            <a:pPr lvl="1" rtl="0"/>
            <a:r>
              <a:rPr lang="en-US" dirty="0"/>
              <a:t>FreeBSD, </a:t>
            </a:r>
            <a:r>
              <a:rPr lang="en-US" dirty="0" err="1"/>
              <a:t>OpenBSD</a:t>
            </a:r>
            <a:r>
              <a:rPr lang="en-US" dirty="0"/>
              <a:t>, Linux, Solaris</a:t>
            </a:r>
          </a:p>
          <a:p>
            <a:pPr lvl="0" rtl="0"/>
            <a:r>
              <a:rPr lang="en-US" dirty="0" err="1"/>
              <a:t>Setfacl</a:t>
            </a:r>
            <a:r>
              <a:rPr lang="en-US" dirty="0"/>
              <a:t> (set file access control list)</a:t>
            </a:r>
          </a:p>
          <a:p>
            <a:pPr lvl="1" rtl="0"/>
            <a:r>
              <a:rPr lang="en-US" dirty="0"/>
              <a:t>The </a:t>
            </a:r>
            <a:r>
              <a:rPr lang="en-US" dirty="0" err="1"/>
              <a:t>setfacl</a:t>
            </a:r>
            <a:r>
              <a:rPr lang="en-US" dirty="0"/>
              <a:t> command assigns a list of UNIX user IDs and groups to a file</a:t>
            </a:r>
          </a:p>
          <a:p>
            <a:pPr lvl="1" rtl="0"/>
            <a:r>
              <a:rPr lang="en-US" dirty="0"/>
              <a:t>Any number of users and groups can be associated with a file, each with three protection bits (read, write, execute)</a:t>
            </a:r>
          </a:p>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dirty="0"/>
              <a:t>Authentication vs. 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altLang="zh-CN" dirty="0"/>
          </a:p>
        </p:txBody>
      </p:sp>
    </p:spTree>
  </p:cSld>
  <p:clrMapOvr>
    <a:masterClrMapping/>
  </p:clrMapOvr>
  <p:transition spd="med">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731824" y="2848016"/>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idx="1"/>
          </p:nvPr>
        </p:nvSpPr>
        <p:spPr/>
        <p:txBody>
          <a:bodyPr>
            <a:normAutofit/>
          </a:bodyPr>
          <a:lstStyle/>
          <a:p>
            <a:pPr marL="342900" lvl="1" indent="-342900">
              <a:buFont typeface="Arial" pitchFamily="34" charset="0"/>
              <a:buChar char="•"/>
            </a:pPr>
            <a:r>
              <a:rPr lang="en-AU" sz="2400" dirty="0"/>
              <a:t>Attribute-based access control</a:t>
            </a:r>
          </a:p>
          <a:p>
            <a:pPr lvl="1"/>
            <a:r>
              <a:rPr lang="en-AU" sz="1500" dirty="0"/>
              <a:t>Attributes</a:t>
            </a:r>
          </a:p>
          <a:p>
            <a:pPr lvl="1"/>
            <a:r>
              <a:rPr lang="en-AU" sz="1500" dirty="0"/>
              <a:t>ABAC logical architecture</a:t>
            </a:r>
          </a:p>
          <a:p>
            <a:pPr lvl="1"/>
            <a:r>
              <a:rPr lang="en-AU" sz="1500" dirty="0"/>
              <a:t>ABAC policies</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
        <p:nvSpPr>
          <p:cNvPr id="2" name="Content Placeholder 1"/>
          <p:cNvSpPr>
            <a:spLocks noGrp="1"/>
          </p:cNvSpPr>
          <p:nvPr>
            <p:ph sz="quarter" idx="4294967295"/>
          </p:nvPr>
        </p:nvSpPr>
        <p:spPr>
          <a:xfrm>
            <a:off x="0" y="1268413"/>
            <a:ext cx="4041775" cy="5373687"/>
          </a:xfrm>
        </p:spPr>
        <p:txBody>
          <a:bodyPr>
            <a:normAutofit fontScale="62500" lnSpcReduction="20000"/>
          </a:bodyPr>
          <a:lstStyle/>
          <a:p>
            <a:r>
              <a:rPr lang="en-US" dirty="0"/>
              <a:t>Access control principles</a:t>
            </a:r>
          </a:p>
          <a:p>
            <a:pPr lvl="1"/>
            <a:r>
              <a:rPr lang="en-US" dirty="0"/>
              <a:t>Access control context</a:t>
            </a:r>
          </a:p>
          <a:p>
            <a:pPr lvl="1"/>
            <a:r>
              <a:rPr lang="en-US" dirty="0"/>
              <a:t>Access control policies</a:t>
            </a:r>
          </a:p>
          <a:p>
            <a:r>
              <a:rPr lang="en-US" dirty="0"/>
              <a:t>Subjects, objects, and access rights</a:t>
            </a:r>
          </a:p>
          <a:p>
            <a:r>
              <a:rPr lang="en-US" dirty="0"/>
              <a:t>Discretionary access control</a:t>
            </a:r>
          </a:p>
          <a:p>
            <a:pPr lvl="1"/>
            <a:r>
              <a:rPr lang="en-US" dirty="0"/>
              <a:t>Access control model</a:t>
            </a:r>
          </a:p>
          <a:p>
            <a:pPr lvl="1"/>
            <a:r>
              <a:rPr lang="en-US" dirty="0"/>
              <a:t>Protection domains</a:t>
            </a:r>
          </a:p>
          <a:p>
            <a:r>
              <a:rPr lang="en-US" dirty="0"/>
              <a:t>UNIX file access control</a:t>
            </a:r>
          </a:p>
          <a:p>
            <a:pPr lvl="1"/>
            <a:r>
              <a:rPr lang="en-US" dirty="0"/>
              <a:t>Traditional UNIX file access control</a:t>
            </a:r>
          </a:p>
          <a:p>
            <a:pPr lvl="1"/>
            <a:r>
              <a:rPr lang="en-US" dirty="0"/>
              <a:t>Access control lists in UNIX</a:t>
            </a:r>
          </a:p>
          <a:p>
            <a:r>
              <a:rPr lang="en-US" dirty="0"/>
              <a:t>Role-based access control</a:t>
            </a:r>
          </a:p>
          <a:p>
            <a:pPr lvl="1"/>
            <a:r>
              <a:rPr lang="en-US" dirty="0"/>
              <a:t>RBAC reference models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47796</TotalTime>
  <Words>10774</Words>
  <Application>Microsoft Office PowerPoint</Application>
  <PresentationFormat>On-screen Show (4:3)</PresentationFormat>
  <Paragraphs>915</Paragraphs>
  <Slides>39</Slides>
  <Notes>30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Courier New</vt:lpstr>
      <vt:lpstr>Palatino Linotype</vt:lpstr>
      <vt:lpstr>Times New Roman</vt:lpstr>
      <vt:lpstr>1_Default Design</vt:lpstr>
      <vt:lpstr>Document</vt:lpstr>
      <vt:lpstr>CH04 Access Control</vt:lpstr>
      <vt:lpstr>Outline</vt:lpstr>
      <vt:lpstr>Authentication vs.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The Other 3 bits: setuid &amp; setgid </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418</cp:revision>
  <dcterms:created xsi:type="dcterms:W3CDTF">2014-08-18T03:27:50Z</dcterms:created>
  <dcterms:modified xsi:type="dcterms:W3CDTF">2020-04-20T19:59:55Z</dcterms:modified>
</cp:coreProperties>
</file>