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4"/>
  </p:notesMasterIdLst>
  <p:handoutMasterIdLst>
    <p:handoutMasterId r:id="rId35"/>
  </p:handoutMasterIdLst>
  <p:sldIdLst>
    <p:sldId id="384" r:id="rId2"/>
    <p:sldId id="425" r:id="rId3"/>
    <p:sldId id="427" r:id="rId4"/>
    <p:sldId id="363" r:id="rId5"/>
    <p:sldId id="426" r:id="rId6"/>
    <p:sldId id="444" r:id="rId7"/>
    <p:sldId id="428" r:id="rId8"/>
    <p:sldId id="429" r:id="rId9"/>
    <p:sldId id="430" r:id="rId10"/>
    <p:sldId id="367" r:id="rId11"/>
    <p:sldId id="368" r:id="rId12"/>
    <p:sldId id="445" r:id="rId13"/>
    <p:sldId id="431" r:id="rId14"/>
    <p:sldId id="432" r:id="rId15"/>
    <p:sldId id="446" r:id="rId16"/>
    <p:sldId id="371" r:id="rId17"/>
    <p:sldId id="433" r:id="rId18"/>
    <p:sldId id="447" r:id="rId19"/>
    <p:sldId id="434" r:id="rId20"/>
    <p:sldId id="387" r:id="rId21"/>
    <p:sldId id="391" r:id="rId22"/>
    <p:sldId id="448" r:id="rId23"/>
    <p:sldId id="435" r:id="rId24"/>
    <p:sldId id="436" r:id="rId25"/>
    <p:sldId id="437" r:id="rId26"/>
    <p:sldId id="438" r:id="rId27"/>
    <p:sldId id="449" r:id="rId28"/>
    <p:sldId id="439" r:id="rId29"/>
    <p:sldId id="440" r:id="rId30"/>
    <p:sldId id="441" r:id="rId31"/>
    <p:sldId id="442" r:id="rId32"/>
    <p:sldId id="443" r:id="rId33"/>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25"/>
            <p14:sldId id="427"/>
            <p14:sldId id="363"/>
            <p14:sldId id="426"/>
            <p14:sldId id="444"/>
            <p14:sldId id="428"/>
            <p14:sldId id="429"/>
            <p14:sldId id="430"/>
            <p14:sldId id="367"/>
            <p14:sldId id="368"/>
            <p14:sldId id="445"/>
            <p14:sldId id="431"/>
            <p14:sldId id="432"/>
            <p14:sldId id="446"/>
            <p14:sldId id="371"/>
            <p14:sldId id="433"/>
            <p14:sldId id="447"/>
            <p14:sldId id="434"/>
            <p14:sldId id="387"/>
            <p14:sldId id="391"/>
            <p14:sldId id="448"/>
            <p14:sldId id="435"/>
            <p14:sldId id="436"/>
            <p14:sldId id="437"/>
            <p14:sldId id="438"/>
            <p14:sldId id="449"/>
            <p14:sldId id="439"/>
            <p14:sldId id="440"/>
            <p14:sldId id="441"/>
            <p14:sldId id="442"/>
            <p14:sldId id="44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488" autoAdjust="0"/>
    <p:restoredTop sz="75489" autoAdjust="0"/>
  </p:normalViewPr>
  <p:slideViewPr>
    <p:cSldViewPr>
      <p:cViewPr varScale="1">
        <p:scale>
          <a:sx n="98" d="100"/>
          <a:sy n="98" d="100"/>
        </p:scale>
        <p:origin x="1746" y="72"/>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0"/>
    </p:cViewPr>
  </p:notesTextViewPr>
  <p:sorterViewPr>
    <p:cViewPr>
      <p:scale>
        <a:sx n="125" d="100"/>
        <a:sy n="125" d="100"/>
      </p:scale>
      <p:origin x="0" y="-6108"/>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4/20/2020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09B586F4-CE90-3A4B-B346-C642CB3D0FE5}" type="slidenum">
              <a:rPr lang="en-AU">
                <a:latin typeface="Arial" pitchFamily="1" charset="0"/>
              </a:rPr>
              <a:pPr/>
              <a:t>16</a:t>
            </a:fld>
            <a:endParaRPr lang="en-AU">
              <a:latin typeface="Arial" pitchFamily="1"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Recognizing the limitations of flooding attacks generated by a single system, one</a:t>
            </a:r>
          </a:p>
          <a:p>
            <a:r>
              <a:rPr lang="en-US" dirty="0">
                <a:latin typeface="Arial" pitchFamily="1" charset="0"/>
                <a:ea typeface="ＭＳ Ｐゴシック" pitchFamily="1" charset="-128"/>
                <a:cs typeface="ＭＳ Ｐゴシック" pitchFamily="1" charset="-128"/>
              </a:rPr>
              <a:t>of the earlier significant developments in </a:t>
            </a:r>
            <a:r>
              <a:rPr lang="en-US" dirty="0" err="1">
                <a:latin typeface="Arial" pitchFamily="1" charset="0"/>
                <a:ea typeface="ＭＳ Ｐゴシック" pitchFamily="1" charset="-128"/>
                <a:cs typeface="ＭＳ Ｐゴシック" pitchFamily="1" charset="-128"/>
              </a:rPr>
              <a:t>DoS</a:t>
            </a:r>
            <a:r>
              <a:rPr lang="en-US" dirty="0">
                <a:latin typeface="Arial" pitchFamily="1" charset="0"/>
                <a:ea typeface="ＭＳ Ｐゴシック" pitchFamily="1" charset="-128"/>
                <a:cs typeface="ＭＳ Ｐゴシック" pitchFamily="1" charset="-128"/>
              </a:rPr>
              <a:t> attack tools was the use of multiple</a:t>
            </a:r>
          </a:p>
          <a:p>
            <a:r>
              <a:rPr lang="en-US" dirty="0">
                <a:latin typeface="Arial" pitchFamily="1" charset="0"/>
                <a:ea typeface="ＭＳ Ｐゴシック" pitchFamily="1" charset="-128"/>
                <a:cs typeface="ＭＳ Ｐゴシック" pitchFamily="1" charset="-128"/>
              </a:rPr>
              <a:t>systems to generate attacks. These systems were typically compromised user workstations</a:t>
            </a:r>
          </a:p>
          <a:p>
            <a:r>
              <a:rPr lang="en-US" dirty="0">
                <a:latin typeface="Arial" pitchFamily="1" charset="0"/>
                <a:ea typeface="ＭＳ Ｐゴシック" pitchFamily="1" charset="-128"/>
                <a:cs typeface="ＭＳ Ｐゴシック" pitchFamily="1" charset="-128"/>
              </a:rPr>
              <a:t>or PCs. The attacker used some well-known flaw in the operating system or</a:t>
            </a:r>
          </a:p>
          <a:p>
            <a:r>
              <a:rPr lang="en-US" dirty="0">
                <a:latin typeface="Arial" pitchFamily="1" charset="0"/>
                <a:ea typeface="ＭＳ Ｐゴシック" pitchFamily="1" charset="-128"/>
                <a:cs typeface="ＭＳ Ｐゴシック" pitchFamily="1" charset="-128"/>
              </a:rPr>
              <a:t>in some common application to gain access to these systems and to install his or her</a:t>
            </a:r>
          </a:p>
          <a:p>
            <a:r>
              <a:rPr lang="en-US" dirty="0">
                <a:latin typeface="Arial" pitchFamily="1" charset="0"/>
                <a:ea typeface="ＭＳ Ｐゴシック" pitchFamily="1" charset="-128"/>
                <a:cs typeface="ＭＳ Ｐゴシック" pitchFamily="1" charset="-128"/>
              </a:rPr>
              <a:t>own programs on it. Such systems are known as zombies. Once suitable backdoor</a:t>
            </a:r>
          </a:p>
          <a:p>
            <a:r>
              <a:rPr lang="en-US" dirty="0">
                <a:latin typeface="Arial" pitchFamily="1" charset="0"/>
                <a:ea typeface="ＭＳ Ｐゴシック" pitchFamily="1" charset="-128"/>
                <a:cs typeface="ＭＳ Ｐゴシック" pitchFamily="1" charset="-128"/>
              </a:rPr>
              <a:t>programs were installed on these systems, they were entirely under the attacker’s</a:t>
            </a:r>
          </a:p>
          <a:p>
            <a:r>
              <a:rPr lang="en-US" dirty="0">
                <a:latin typeface="Arial" pitchFamily="1" charset="0"/>
                <a:ea typeface="ＭＳ Ｐゴシック" pitchFamily="1" charset="-128"/>
                <a:cs typeface="ＭＳ Ｐゴシック" pitchFamily="1" charset="-128"/>
              </a:rPr>
              <a:t>control. Large collections of such systems under the control of one attacker can be</a:t>
            </a:r>
          </a:p>
          <a:p>
            <a:r>
              <a:rPr lang="en-US" dirty="0">
                <a:latin typeface="Arial" pitchFamily="1" charset="0"/>
                <a:ea typeface="ＭＳ Ｐゴシック" pitchFamily="1" charset="-128"/>
                <a:cs typeface="ＭＳ Ｐゴシック" pitchFamily="1" charset="-128"/>
              </a:rPr>
              <a:t>created, collectively forming a </a:t>
            </a:r>
            <a:r>
              <a:rPr lang="en-US" dirty="0" err="1">
                <a:latin typeface="Arial" pitchFamily="1" charset="0"/>
                <a:ea typeface="ＭＳ Ｐゴシック" pitchFamily="1" charset="-128"/>
                <a:cs typeface="ＭＳ Ｐゴシック" pitchFamily="1" charset="-128"/>
              </a:rPr>
              <a:t>botnet</a:t>
            </a:r>
            <a:r>
              <a:rPr lang="en-US" dirty="0">
                <a:latin typeface="Arial" pitchFamily="1" charset="0"/>
                <a:ea typeface="ＭＳ Ｐゴシック" pitchFamily="1" charset="-128"/>
                <a:cs typeface="ＭＳ Ｐゴシック" pitchFamily="1" charset="-128"/>
              </a:rPr>
              <a:t>, as we discuss in Chapter 6 . Such networks of</a:t>
            </a:r>
          </a:p>
          <a:p>
            <a:r>
              <a:rPr lang="en-US" dirty="0">
                <a:latin typeface="Arial" pitchFamily="1" charset="0"/>
                <a:ea typeface="ＭＳ Ｐゴシック" pitchFamily="1" charset="-128"/>
                <a:cs typeface="ＭＳ Ｐゴシック" pitchFamily="1" charset="-128"/>
              </a:rPr>
              <a:t>compromised systems are a favorite tool of attacker, and can be used for a variety</a:t>
            </a:r>
          </a:p>
          <a:p>
            <a:r>
              <a:rPr lang="en-US" dirty="0">
                <a:latin typeface="Arial" pitchFamily="1" charset="0"/>
                <a:ea typeface="ＭＳ Ｐゴシック" pitchFamily="1" charset="-128"/>
                <a:cs typeface="ＭＳ Ｐゴシック" pitchFamily="1" charset="-128"/>
              </a:rPr>
              <a:t>of purposes, including distributed denial-of-service (</a:t>
            </a:r>
            <a:r>
              <a:rPr lang="en-US" dirty="0" err="1">
                <a:latin typeface="Arial" pitchFamily="1" charset="0"/>
                <a:ea typeface="ＭＳ Ｐゴシック" pitchFamily="1" charset="-128"/>
                <a:cs typeface="ＭＳ Ｐゴシック" pitchFamily="1" charset="-128"/>
              </a:rPr>
              <a:t>DDoS</a:t>
            </a:r>
            <a:r>
              <a:rPr lang="en-US" dirty="0">
                <a:latin typeface="Arial" pitchFamily="1" charset="0"/>
                <a:ea typeface="ＭＳ Ｐゴシック" pitchFamily="1" charset="-128"/>
                <a:cs typeface="ＭＳ Ｐゴシック" pitchFamily="1" charset="-128"/>
              </a:rPr>
              <a:t>) attacks. In the example</a:t>
            </a:r>
          </a:p>
          <a:p>
            <a:r>
              <a:rPr lang="en-US" dirty="0">
                <a:latin typeface="Arial" pitchFamily="1" charset="0"/>
                <a:ea typeface="ＭＳ Ｐゴシック" pitchFamily="1" charset="-128"/>
                <a:cs typeface="ＭＳ Ｐゴシック" pitchFamily="1" charset="-128"/>
              </a:rPr>
              <a:t>network shown in Figure 7.1 , some of the broadband user systems may be compromised</a:t>
            </a:r>
          </a:p>
          <a:p>
            <a:r>
              <a:rPr lang="en-US" dirty="0">
                <a:latin typeface="Arial" pitchFamily="1" charset="0"/>
                <a:ea typeface="ＭＳ Ｐゴシック" pitchFamily="1" charset="-128"/>
                <a:cs typeface="ＭＳ Ｐゴシック" pitchFamily="1" charset="-128"/>
              </a:rPr>
              <a:t>and used as zombies to attack any of the company or other links shown.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Many other </a:t>
            </a:r>
            <a:r>
              <a:rPr lang="en-US" dirty="0" err="1">
                <a:latin typeface="Arial" pitchFamily="1" charset="0"/>
                <a:ea typeface="ＭＳ Ｐゴシック" pitchFamily="1" charset="-128"/>
                <a:cs typeface="ＭＳ Ｐゴシック" pitchFamily="1" charset="-128"/>
              </a:rPr>
              <a:t>DDoS</a:t>
            </a:r>
            <a:r>
              <a:rPr lang="en-US" dirty="0">
                <a:latin typeface="Arial" pitchFamily="1" charset="0"/>
                <a:ea typeface="ＭＳ Ｐゴシック" pitchFamily="1" charset="-128"/>
                <a:cs typeface="ＭＳ Ｐゴシック" pitchFamily="1" charset="-128"/>
              </a:rPr>
              <a:t> tools have been developed since. Instead of using dedicated</a:t>
            </a:r>
          </a:p>
          <a:p>
            <a:r>
              <a:rPr lang="en-US" dirty="0">
                <a:latin typeface="Arial" pitchFamily="1" charset="0"/>
                <a:ea typeface="ＭＳ Ｐゴシック" pitchFamily="1" charset="-128"/>
                <a:cs typeface="ＭＳ Ｐゴシック" pitchFamily="1" charset="-128"/>
              </a:rPr>
              <a:t>handler programs, many now use an IRC</a:t>
            </a:r>
            <a:r>
              <a:rPr lang="en-US" baseline="0" dirty="0">
                <a:latin typeface="Arial" pitchFamily="1" charset="0"/>
                <a:ea typeface="ＭＳ Ｐゴシック" pitchFamily="1" charset="-128"/>
                <a:cs typeface="ＭＳ Ｐゴシック" pitchFamily="1" charset="-128"/>
              </a:rPr>
              <a:t> </a:t>
            </a:r>
            <a:r>
              <a:rPr lang="en-US" dirty="0">
                <a:latin typeface="Arial" pitchFamily="1" charset="0"/>
                <a:ea typeface="ＭＳ Ｐゴシック" pitchFamily="1" charset="-128"/>
                <a:cs typeface="ＭＳ Ｐゴシック" pitchFamily="1" charset="-128"/>
              </a:rPr>
              <a:t>or similar instant messaging server</a:t>
            </a:r>
          </a:p>
          <a:p>
            <a:r>
              <a:rPr lang="en-US" dirty="0">
                <a:latin typeface="Arial" pitchFamily="1" charset="0"/>
                <a:ea typeface="ＭＳ Ｐゴシック" pitchFamily="1" charset="-128"/>
                <a:cs typeface="ＭＳ Ｐゴシック" pitchFamily="1" charset="-128"/>
              </a:rPr>
              <a:t>program to manage communications with the agents. Many of these more recent</a:t>
            </a:r>
          </a:p>
          <a:p>
            <a:r>
              <a:rPr lang="en-US" dirty="0">
                <a:latin typeface="Arial" pitchFamily="1" charset="0"/>
                <a:ea typeface="ＭＳ Ｐゴシック" pitchFamily="1" charset="-128"/>
                <a:cs typeface="ＭＳ Ｐゴシック" pitchFamily="1" charset="-128"/>
              </a:rPr>
              <a:t>tools also use cryptographic mechanisms to authenticate the agents to the handlers,</a:t>
            </a:r>
          </a:p>
          <a:p>
            <a:r>
              <a:rPr lang="en-US" dirty="0">
                <a:latin typeface="Arial" pitchFamily="1" charset="0"/>
                <a:ea typeface="ＭＳ Ｐゴシック" pitchFamily="1" charset="-128"/>
                <a:cs typeface="ＭＳ Ｐゴシック" pitchFamily="1" charset="-128"/>
              </a:rPr>
              <a:t>in order to hinder analysis of command traffic.</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 best defense against being an unwitting participant in a </a:t>
            </a:r>
            <a:r>
              <a:rPr lang="en-US" dirty="0" err="1">
                <a:latin typeface="Arial" pitchFamily="1" charset="0"/>
                <a:ea typeface="ＭＳ Ｐゴシック" pitchFamily="1" charset="-128"/>
                <a:cs typeface="ＭＳ Ｐゴシック" pitchFamily="1" charset="-128"/>
              </a:rPr>
              <a:t>DDoS</a:t>
            </a:r>
            <a:r>
              <a:rPr lang="en-US" dirty="0">
                <a:latin typeface="Arial" pitchFamily="1" charset="0"/>
                <a:ea typeface="ＭＳ Ｐゴシック" pitchFamily="1" charset="-128"/>
                <a:cs typeface="ＭＳ Ｐゴシック" pitchFamily="1" charset="-128"/>
              </a:rPr>
              <a:t> attack is to</a:t>
            </a:r>
          </a:p>
          <a:p>
            <a:r>
              <a:rPr lang="en-US" dirty="0">
                <a:latin typeface="Arial" pitchFamily="1" charset="0"/>
                <a:ea typeface="ＭＳ Ｐゴシック" pitchFamily="1" charset="-128"/>
                <a:cs typeface="ＭＳ Ｐゴシック" pitchFamily="1" charset="-128"/>
              </a:rPr>
              <a:t>prevent your systems from being compromised. This requires good system security</a:t>
            </a:r>
          </a:p>
          <a:p>
            <a:r>
              <a:rPr lang="en-US" dirty="0">
                <a:latin typeface="Arial" pitchFamily="1" charset="0"/>
                <a:ea typeface="ＭＳ Ｐゴシック" pitchFamily="1" charset="-128"/>
                <a:cs typeface="ＭＳ Ｐゴシック" pitchFamily="1" charset="-128"/>
              </a:rPr>
              <a:t>practices and keeping the operating systems and applications on such systems current</a:t>
            </a:r>
          </a:p>
          <a:p>
            <a:r>
              <a:rPr lang="en-US" dirty="0">
                <a:latin typeface="Arial" pitchFamily="1" charset="0"/>
                <a:ea typeface="ＭＳ Ｐゴシック" pitchFamily="1" charset="-128"/>
                <a:cs typeface="ＭＳ Ｐゴシック" pitchFamily="1" charset="-128"/>
              </a:rPr>
              <a:t>and patched.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For the target of a </a:t>
            </a:r>
            <a:r>
              <a:rPr lang="en-US" dirty="0" err="1">
                <a:latin typeface="Arial" pitchFamily="1" charset="0"/>
                <a:ea typeface="ＭＳ Ｐゴシック" pitchFamily="1" charset="-128"/>
                <a:cs typeface="ＭＳ Ｐゴシック" pitchFamily="1" charset="-128"/>
              </a:rPr>
              <a:t>DDoS</a:t>
            </a:r>
            <a:r>
              <a:rPr lang="en-US" dirty="0">
                <a:latin typeface="Arial" pitchFamily="1" charset="0"/>
                <a:ea typeface="ＭＳ Ｐゴシック" pitchFamily="1" charset="-128"/>
                <a:cs typeface="ＭＳ Ｐゴシック" pitchFamily="1" charset="-128"/>
              </a:rPr>
              <a:t> attack, the response is the same as for any flooding</a:t>
            </a:r>
          </a:p>
          <a:p>
            <a:r>
              <a:rPr lang="en-US" dirty="0">
                <a:latin typeface="Arial" pitchFamily="1" charset="0"/>
                <a:ea typeface="ＭＳ Ｐゴシック" pitchFamily="1" charset="-128"/>
                <a:cs typeface="ＭＳ Ｐゴシック" pitchFamily="1" charset="-128"/>
              </a:rPr>
              <a:t>attack, but with greater volume and complexity. We discuss appropriate defenses</a:t>
            </a:r>
          </a:p>
          <a:p>
            <a:r>
              <a:rPr lang="en-US" dirty="0">
                <a:latin typeface="Arial" pitchFamily="1" charset="0"/>
                <a:ea typeface="ＭＳ Ｐゴシック" pitchFamily="1" charset="-128"/>
                <a:cs typeface="ＭＳ Ｐゴシック" pitchFamily="1" charset="-128"/>
              </a:rPr>
              <a:t>and responses in Sections 7.5 and 7.6 .</a:t>
            </a:r>
            <a:endParaRPr lang="en-US" dirty="0">
              <a:latin typeface="Times"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421879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While the attacker could command each zombie individually, more generally</a:t>
            </a:r>
          </a:p>
          <a:p>
            <a:r>
              <a:rPr lang="en-US" dirty="0">
                <a:latin typeface="Arial" pitchFamily="1" charset="0"/>
                <a:ea typeface="ＭＳ Ｐゴシック" pitchFamily="1" charset="-128"/>
                <a:cs typeface="ＭＳ Ｐゴシック" pitchFamily="1" charset="-128"/>
              </a:rPr>
              <a:t>a control hierarchy is used. A small number of systems act as handlers controlling a</a:t>
            </a:r>
          </a:p>
          <a:p>
            <a:r>
              <a:rPr lang="en-US" dirty="0">
                <a:latin typeface="Arial" pitchFamily="1" charset="0"/>
                <a:ea typeface="ＭＳ Ｐゴシック" pitchFamily="1" charset="-128"/>
                <a:cs typeface="ＭＳ Ｐゴシック" pitchFamily="1" charset="-128"/>
              </a:rPr>
              <a:t>much larger number of agent systems, as shown in Figure 7.4 . There are a number of</a:t>
            </a:r>
          </a:p>
          <a:p>
            <a:r>
              <a:rPr lang="en-US" dirty="0">
                <a:latin typeface="Arial" pitchFamily="1" charset="0"/>
                <a:ea typeface="ＭＳ Ｐゴシック" pitchFamily="1" charset="-128"/>
                <a:cs typeface="ＭＳ Ｐゴシック" pitchFamily="1" charset="-128"/>
              </a:rPr>
              <a:t>advantages to this arrangement. The attacker can send a single command to a handler,</a:t>
            </a:r>
          </a:p>
          <a:p>
            <a:r>
              <a:rPr lang="en-US" dirty="0">
                <a:latin typeface="Arial" pitchFamily="1" charset="0"/>
                <a:ea typeface="ＭＳ Ｐゴシック" pitchFamily="1" charset="-128"/>
                <a:cs typeface="ＭＳ Ｐゴシック" pitchFamily="1" charset="-128"/>
              </a:rPr>
              <a:t>which then automatically forwards it to all the agents under its control. Automated</a:t>
            </a:r>
          </a:p>
          <a:p>
            <a:r>
              <a:rPr lang="en-US" dirty="0">
                <a:latin typeface="Arial" pitchFamily="1" charset="0"/>
                <a:ea typeface="ＭＳ Ｐゴシック" pitchFamily="1" charset="-128"/>
                <a:cs typeface="ＭＳ Ｐゴシック" pitchFamily="1" charset="-128"/>
              </a:rPr>
              <a:t>infection tools can also be used to scan for and compromise suitable zombie systems,</a:t>
            </a:r>
          </a:p>
          <a:p>
            <a:r>
              <a:rPr lang="en-US" dirty="0">
                <a:latin typeface="Arial" pitchFamily="1" charset="0"/>
                <a:ea typeface="ＭＳ Ｐゴシック" pitchFamily="1" charset="-128"/>
                <a:cs typeface="ＭＳ Ｐゴシック" pitchFamily="1" charset="-128"/>
              </a:rPr>
              <a:t>as we discuss in Chapter 6 . Once the agent software is uploaded to a newly compromised</a:t>
            </a:r>
          </a:p>
          <a:p>
            <a:r>
              <a:rPr lang="en-US" dirty="0">
                <a:latin typeface="Arial" pitchFamily="1" charset="0"/>
                <a:ea typeface="ＭＳ Ｐゴシック" pitchFamily="1" charset="-128"/>
                <a:cs typeface="ＭＳ Ｐゴシック" pitchFamily="1" charset="-128"/>
              </a:rPr>
              <a:t>system, it can contact one or more handlers to automatically notify them of its</a:t>
            </a:r>
          </a:p>
          <a:p>
            <a:r>
              <a:rPr lang="en-US" dirty="0">
                <a:latin typeface="Arial" pitchFamily="1" charset="0"/>
                <a:ea typeface="ＭＳ Ｐゴシック" pitchFamily="1" charset="-128"/>
                <a:cs typeface="ＭＳ Ｐゴシック" pitchFamily="1" charset="-128"/>
              </a:rPr>
              <a:t>availability. By this means, the attacker can automatically grow suitable botnets.</a:t>
            </a:r>
          </a:p>
          <a:p>
            <a:endParaRPr lang="en-US" dirty="0">
              <a:latin typeface="Arial" pitchFamily="1"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One of the earliest and best-known DDoS tools is Tribe Flood Network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(TFN), written by the hacker known as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Mixter</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original variant from the 1990s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exploited Sun Solaris systems. It was later rewritten as Tribe Flood Network 2000</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(TFN2K) and could run on UNIX, Solaris, and Windows NT systems. TFN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TFN2K use a version of the two-layer command hierarchy shown in Figure 7.4.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agent was a Trojan program that was copied to and run on compromised, zombie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systems. It was capable of implementing ICMP flood, SYN flood, UDP flood,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ICMP amplification forms of DoS attacks. TFN did not spoof source addresses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 packets. Rather it relied on a large number of compromised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the layered command structure, to obscure the path back to the attacker.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agent also implemented some other rootkit functions as we describe in Chapter 6.</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handler was simply a command-line program run on some compromised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accessed these systems using any suitable mechanism giving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shell access, and then ran the handler program with the desired options. Each handler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could control a large number of agent systems, identified using a supplied list.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Communications between the handler and its agents was encrypted and could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intermixed with a number of decoy packets. This hindered attempts to monitor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analyze the control traffic. Both these communications and the attacks themselves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could be sent via randomized TCP, UDP, and ICMP packets. This tool demonstrates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typical capabilities of a DDoS attack system.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Many other DDoS tools have been developed since. Instead of using dedicated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handler programs, many now use an IRC  or similar instant messaging server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program, or web-based HTTP servers, to manage communications with the agents.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Many of these more recent tools also use cryptographic mechanisms to authenticate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agents to the handlers, in order to hinder analysis of command traffic.</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best defense against being an unwitting participant in a DDoS attack is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prevent your systems from being compromised. This requires good system security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practices and keeping the operating systems and applications on such systems current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patched.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the target of a DDoS attack, the response is the same as for any flooding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 but with greater volume and complexity. We discuss appropriate defenses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responses in Sections 7.5 and 7.6.</a:t>
            </a:r>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17</a:t>
            </a:fld>
            <a:endParaRPr lang="en-AU" dirty="0"/>
          </a:p>
        </p:txBody>
      </p:sp>
    </p:spTree>
    <p:extLst>
      <p:ext uri="{BB962C8B-B14F-4D97-AF65-F5344CB8AC3E}">
        <p14:creationId xmlns:p14="http://schemas.microsoft.com/office/powerpoint/2010/main" val="3292037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We consider two different approaches to exploiting the Hypertext Transfer Protocol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(HTTP) to deny service.</a:t>
            </a:r>
            <a:endParaRPr lang="en-US" dirty="0"/>
          </a:p>
          <a:p>
            <a:pPr>
              <a:defRPr/>
            </a:pPr>
            <a:endParaRPr lang="en-US"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 HTTP flood refers to an attack that bombards Web servers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HTTP requests. Typically, this is a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DDoS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with HTTP requests coming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many different bots. The requests can be designed to consume considerable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resources. For example, an HTTP request to download a large file from the target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causes the Web server to read the file from hard disk, store it in memory, convert it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into a packet stream, and then transmit the packets. This process consumes memory,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processing, and transmission resources.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variant of this attack is known as a recursive HTTP flood. In this case,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bots start from a given HTTP link and then follows all links on the provided Web</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site in a recursive way. This is also called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spidering</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p:txBody>
      </p:sp>
      <p:sp>
        <p:nvSpPr>
          <p:cNvPr id="45060" name="Slide Number Placeholder 3"/>
          <p:cNvSpPr>
            <a:spLocks noGrp="1"/>
          </p:cNvSpPr>
          <p:nvPr>
            <p:ph type="sldNum" sz="quarter" idx="5"/>
          </p:nvPr>
        </p:nvSpPr>
        <p:spPr>
          <a:noFill/>
        </p:spPr>
        <p:txBody>
          <a:bodyPr/>
          <a:lstStyle/>
          <a:p>
            <a:fld id="{DB89717C-2F42-2044-BF98-705B20479400}" type="slidenum">
              <a:rPr lang="en-AU" smtClean="0">
                <a:latin typeface="Arial" pitchFamily="1" charset="0"/>
              </a:rPr>
              <a:pPr/>
              <a:t>20</a:t>
            </a:fld>
            <a:endParaRPr lang="en-AU">
              <a:latin typeface="Arial" pitchFamily="1" charset="0"/>
            </a:endParaRPr>
          </a:p>
        </p:txBody>
      </p:sp>
    </p:spTree>
    <p:extLst>
      <p:ext uri="{BB962C8B-B14F-4D97-AF65-F5344CB8AC3E}">
        <p14:creationId xmlns:p14="http://schemas.microsoft.com/office/powerpoint/2010/main" val="2931774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latin typeface="Century Gothic" panose="020B0502020202020204" pitchFamily="34" charset="0"/>
                <a:ea typeface="ＭＳ Ｐゴシック" pitchFamily="-110" charset="-128"/>
                <a:cs typeface="ＭＳ Ｐゴシック" pitchFamily="-110" charset="-128"/>
              </a:rPr>
              <a:t>This ensures that your Web server or proxy will never see any of the incomplete requests being sent out by </a:t>
            </a:r>
            <a:r>
              <a:rPr lang="en-US" altLang="zh-CN" sz="1200" dirty="0" err="1">
                <a:solidFill>
                  <a:schemeClr val="tx1"/>
                </a:solidFill>
                <a:latin typeface="Century Gothic" panose="020B0502020202020204" pitchFamily="34" charset="0"/>
                <a:ea typeface="ＭＳ Ｐゴシック" pitchFamily="-110" charset="-128"/>
                <a:cs typeface="ＭＳ Ｐゴシック" pitchFamily="-110" charset="-128"/>
              </a:rPr>
              <a:t>Slowloris</a:t>
            </a:r>
            <a:r>
              <a:rPr lang="en-US" altLang="zh-CN" sz="1200" dirty="0">
                <a:solidFill>
                  <a:schemeClr val="tx1"/>
                </a:solidFill>
                <a:latin typeface="Century Gothic" panose="020B0502020202020204" pitchFamily="34" charset="0"/>
                <a:ea typeface="ＭＳ Ｐゴシック" pitchFamily="-110" charset="-128"/>
                <a:cs typeface="ＭＳ Ｐゴシック" pitchFamily="-110" charset="-128"/>
              </a:rPr>
              <a:t>.</a:t>
            </a:r>
            <a:endParaRPr lang="en-US" altLang="zh-CN" sz="1200" dirty="0">
              <a:latin typeface="Century Gothic" panose="020B0502020202020204" pitchFamily="34" charset="0"/>
            </a:endParaRPr>
          </a:p>
          <a:p>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An intriguing and unusual form of HTTP-based attack is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[SOUR12], [DAMO12].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exploits the common server technique of using</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multiple threads to support multiple requests to the same server application. It</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attempts to monopolize all of the available request handling threads on the Web</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server by sending HTTP requests that never complete. Since each request consumes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 thread, the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eventually consumes all of the Web server’s connection</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capacity, effectively denying access to legitimate users.</a:t>
            </a:r>
          </a:p>
          <a:p>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The HTTP protocol specification (RFC2616) states that a blank line must be</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to indicate the end of the request headers and the beginning of the payload,</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Once the entire request is received, the Web server may then respond. The</a:t>
            </a:r>
          </a:p>
          <a:p>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operates by establishing multiple connections to the Web server.</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On each connection, it sends an incomplete request that does not include the terminating</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newline sequence. The attacker sends additional header lines periodically to</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keep the connection alive, but never sends the terminating newline sequence. The</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Web server keeps the connection open, expecting more information to complete</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request. As the attack continues, the volume of long-standing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connections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increases, eventually consuming all available Web server connections, thus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rendering the Web server unavailable to respond to legitimate requests.</a:t>
            </a:r>
          </a:p>
          <a:p>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is different from typical denials of service in that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traffic</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utilizes legitimate HTTP traffic, and does not rely on using special “bad” HTTP</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requests that exploit bugs in specific HTTP servers. Because of this, existing intrusion</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detection and intrusion prevention solutions that rely on signatures to detect</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attacks will generally not recognize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This means that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is capable</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of being effective even when standard enterprise-grade intrusion detection and</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intrusion prevention systems are in place.</a:t>
            </a:r>
          </a:p>
          <a:p>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a number of countermeasures that can be taken against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type attacks, including limiting the rate of incoming connections from a particular</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host; varying the timeout on connections as a function of the number of connections;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and delayed binding. Delayed binding is performed by load balancing software. In</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essence, the load balancer performs an HTTP request header completeness check,</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which means that the HTTP request will not be sent to the appropriate Web server</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until the final two carriage return and line feeds are sent by the HTTP client. This is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the key bit of information. Basically, delayed binding ensures that your Web server</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or proxy will never see any of the incomplete requests being sent out by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4FC39829-9DEF-FD4D-9824-BA4826969C29}" type="slidenum">
              <a:rPr lang="en-AU" smtClean="0"/>
              <a:pPr>
                <a:defRPr/>
              </a:pPr>
              <a:t>21</a:t>
            </a:fld>
            <a:endParaRPr lang="en-AU"/>
          </a:p>
        </p:txBody>
      </p:sp>
    </p:spTree>
    <p:extLst>
      <p:ext uri="{BB962C8B-B14F-4D97-AF65-F5344CB8AC3E}">
        <p14:creationId xmlns:p14="http://schemas.microsoft.com/office/powerpoint/2010/main" val="1083669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contrast to DDoS attacks, where the intermediaries are compromised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running the attacker’s programs, reflector and amplification attacks use network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functioning normally. The attacker sends a network packet with a spoofed source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address to a service running on some network server. The server responds to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packet, sending it to the spoofed source address that belongs to the actual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target. If the attacker sends a number of requests to a number of servers, all with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same spoofed source address, the resulting flood of responses can overwhelm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target’s network link. The fact that normal server systems are being used as intermediaries,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that their handling of the packets is entirely conventional, means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attacks can be easier to deploy and harder to trace back to the actual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basic variants of this type of attack: the simple reflection attack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amplification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reflection attack  is a direct implementation of this type of attack.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sends packets to a known service on the intermediary with a spoofed source address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actual target system. When the intermediary responds, the response is sent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target. Effectively this reflects the attack off the intermediary, which is termed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reflector, and is why this is called a reflection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Ideally the attacker would like to use a service that created a larger response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packet than the original request. This allows the attacker to convert a lower volume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stream of packets from the originating system into a higher volume of packet data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the intermediary directed at the target. Common UDP services are often used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this purpose. Originally the echo service was a favored choice, although it does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not create a larger response packet. However, any generally accessible UDP service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could be used for this type of attack.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chargen</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DNS, SNMP, or ISAKMP6</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services have all been exploited in this manner, in part because they can be made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generate larger response packets directed at the target.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intermediary systems are often chosen to be high-capacity network servers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routers with very good network connections. This means they can generate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high volumes of traffic if necessary, and if not, the attack traffic can be obscured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normal high volumes of traffic flowing through them. If the attacker spreads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 over a number of intermediaries in a cyclic manner, then the attack traffic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flow may well not be easily distinguished from the other traffic flowing from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 This, combined with the use of spoofed source addresses, greatly increases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difficulty of any attempt to trace the packet flows back to the attacker’s system.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variant of reflection attack uses TCP SYN packets and exploits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normal three-way handshake used to establish a TCP connection. The attacker sends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SYN packets with spoofed source addresses to the chosen intermediaries.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turn the intermediaries respond with a SYN-ACK packet to the spoofed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source address, which is actually the target system. The attacker uses this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a number of intermediaries. The aim is to generate high enough volumes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packets to flood the link to the target system. The target system will respond with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RST packet for any that get through, but by then the attack has already succeeded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overwhelming the target’s network link.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This attack variant is a flooding attack that differs from the SYN spoofing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 we discussed earlier in this chapter. The goal is to flood the network link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the target, not to exhaust its network handling resources. Indeed,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usually take care to limit the volume of traffic to any particular intermediary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ensure that it is not overwhelmed by, or even notices, this traffic. This is both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because its continued correct functioning is an essential component of this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 is limiting the chance of the attacker’s actions being detected. The 2002 attack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GRC.com was of this form. It used connection requests to the BGP routing service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 core routers as the primary intermediaries. These generated sufficient response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traffic to completely block normal access to GRC.com. However, as GRC.com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discovered,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once this traffic was blocked, a range of other services, on other intermediaries,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were also being used. GRC noted in its report on this attack that “you</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know you’re in trouble when packet floods are competing to flood you.”</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Any generally accessible TCP service can be used in this type of attack. Given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large number of servers available on the Internet, including many well-known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servers with very high capacity network links, there are many possible intermediaries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can be used. What makes this attack even more effective is that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individual TCP connection requests are indistinguishable from normal connection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requests directed to the server. It is only if they are running some form of intrusion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detection system that detects the large numbers of failed connection requests from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one system that this attack might be detected and possibly blocked. If the attacker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using a number of intermediaries, then it is very likely that even if some detect and</a:t>
            </a:r>
          </a:p>
          <a:p>
            <a:pPr lvl="1">
              <a:spcBef>
                <a:spcPts val="176"/>
              </a:spcBef>
              <a:spcAft>
                <a:spcPts val="1200"/>
              </a:spcAft>
              <a:buSzPct val="70000"/>
              <a:buFont typeface="Wingdings" pitchFamily="2" charset="2"/>
              <a:buChar char=""/>
              <a:defRPr/>
            </a:pP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block the attack, many others will not, and the attack will still succeed. </a:t>
            </a:r>
            <a:br>
              <a:rPr lang="en-US" altLang="zh-CN" sz="1800" dirty="0"/>
            </a:br>
            <a:br>
              <a:rPr lang="en-US" altLang="zh-CN" sz="2000" dirty="0"/>
            </a:br>
            <a:endParaRPr lang="en-US" altLang="zh-CN" sz="2000" dirty="0"/>
          </a:p>
          <a:p>
            <a:pPr eaLnBrk="1" fontAlgn="auto" hangingPunct="1">
              <a:spcBef>
                <a:spcPts val="176"/>
              </a:spcBef>
              <a:spcAft>
                <a:spcPts val="1200"/>
              </a:spcAft>
              <a:buSzPct val="70000"/>
              <a:buFont typeface="Wingdings" pitchFamily="2" charset="2"/>
              <a:buChar char=""/>
              <a:defRPr/>
            </a:pPr>
            <a:r>
              <a:rPr lang="en-US" altLang="zh-CN" sz="2800" dirty="0"/>
              <a:t>The basic defense against these attacks is blocking spoofed-source packets</a:t>
            </a:r>
          </a:p>
          <a:p>
            <a:pPr eaLnBrk="1" fontAlgn="auto" hangingPunct="1">
              <a:spcAft>
                <a:spcPts val="0"/>
              </a:spcAft>
              <a:buFont typeface="Wingdings" pitchFamily="2" charset="2"/>
              <a:buChar char=""/>
              <a:defRPr/>
            </a:pPr>
            <a:endParaRPr lang="en-US" altLang="zh-CN" sz="1200" kern="1200" dirty="0">
              <a:solidFill>
                <a:schemeClr val="tx1"/>
              </a:solidFill>
              <a:latin typeface="Arial" pitchFamily="-110" charset="0"/>
              <a:ea typeface="ＭＳ Ｐゴシック" pitchFamily="-110" charset="-128"/>
              <a:cs typeface="ＭＳ Ｐゴシック" pitchFamily="-110" charset="-128"/>
            </a:endParaRPr>
          </a:p>
          <a:p>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val="729318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variant of reflector </a:t>
            </a:r>
            <a:r>
              <a:rPr lang="en-US" dirty="0" err="1"/>
              <a:t>attac</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further variation of the reflector attack establishes a self-contained loop</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between the intermediary and the target system. Both systems act as reflectors.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7.6 shows this type of attack. The upper part of the figure shows normal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Domain Name System operation.7  The DNS client sends a query from its UDP</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port 1792 to the server’s DNS port 53 to obtain the IP address of a domain name.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DNS server sends a UDP response packet including the IP address. The lower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part of the figure shows a reflection attack using DNS. The attacker sends a query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the DNS server with a spoofed IP source address of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j.k.l.m</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this is the IP address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target. The attacker uses port 7, which is usually associated with echo,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reflector service. The DNS server then sends a response to the victim of the attack,</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j.k.l.m</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addressed to port 7. If the victim is offering the echo service, it may create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packet that echoes the received data back to the DNS server. This can cause a loop</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between the DNS server and the victim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the DNS server responds to the packets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sent by the victim. Most reflector attacks can be prevented through network-based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host-based firewall rulesets that reject suspicious combinations of source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destination ports.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While very effective if possible, this type of attack is fairly easy to filter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because the combinations of service ports used should never occur in normal network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operation.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implementing any of these reflection attacks, the attacker could use just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one system as the original source of packets. This suffices, particularly if a service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used that generates larger response packets than those originally sent to the intermediary.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Alternatively, multiple systems might be used to generate higher volumes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traffic to be reflected and to further obscure the path back to the attacker. Typically a botnet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be used in this case.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characteristic of reflection attacks is the lack of backscatter traffic.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both direct flooding attacks and SYN spoofing attacks, the use of spoofed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source addresses results in response packets being scattered across the Internet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thus detectable. This allows security researchers to estimate the volumes of such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attacks. In reflection attacks, the spoofed source address directs all the packets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desired target and any responses to the intermediary. There is no generally visible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side effect of these attacks, making them much harder to quantify. Evidence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them is only available from either the targeted systems and their ISPs or the intermediary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systems. In either case, specific instrumentation and monitoring would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needed to collect this evidence.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Fundamental to the success of reflection attacks is the ability to create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spoofed-source packets. If filters are in place that block spoofed-source packets,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described in (RFC 2827), then these attacks are simply not possible. This is the most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basic, fundamental defense against such attacks. This is not the case with either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SYN spoofing or flooding attacks (distributed or not). They can succeed using real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source addresses, with the consequences already noted.</a:t>
            </a:r>
            <a:endParaRPr lang="en-US" dirty="0">
              <a:latin typeface="Times" pitchFamily="1" charset="0"/>
              <a:ea typeface="ＭＳ Ｐゴシック" pitchFamily="1" charset="-128"/>
              <a:cs typeface="ＭＳ Ｐゴシック" pitchFamily="1" charset="-128"/>
            </a:endParaRPr>
          </a:p>
          <a:p>
            <a:r>
              <a:rPr lang="en-US" dirty="0"/>
              <a:t>k by building a self-contained loop. </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24</a:t>
            </a:fld>
            <a:endParaRPr lang="en-AU" dirty="0"/>
          </a:p>
        </p:txBody>
      </p:sp>
    </p:spTree>
    <p:extLst>
      <p:ext uri="{BB962C8B-B14F-4D97-AF65-F5344CB8AC3E}">
        <p14:creationId xmlns:p14="http://schemas.microsoft.com/office/powerpoint/2010/main" val="713300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reflector </a:t>
            </a:r>
            <a:r>
              <a:rPr lang="en-US" dirty="0" err="1"/>
              <a:t>interme</a:t>
            </a:r>
            <a:r>
              <a:rPr lang="en-US" dirty="0" err="1">
                <a:latin typeface="Arial" pitchFamily="1" charset="0"/>
                <a:ea typeface="ＭＳ Ｐゴシック" pitchFamily="1" charset="-128"/>
                <a:cs typeface="ＭＳ Ｐゴシック" pitchFamily="1" charset="-128"/>
              </a:rPr>
              <a:t>Amplification</a:t>
            </a:r>
            <a:r>
              <a:rPr lang="en-US" dirty="0">
                <a:latin typeface="Arial" pitchFamily="1" charset="0"/>
                <a:ea typeface="ＭＳ Ｐゴシック" pitchFamily="1" charset="-128"/>
                <a:cs typeface="ＭＳ Ｐゴシック" pitchFamily="1" charset="-128"/>
              </a:rPr>
              <a:t> attacks are a variant of reflector attacks and also involve sending a</a:t>
            </a:r>
          </a:p>
          <a:p>
            <a:r>
              <a:rPr lang="en-US" dirty="0">
                <a:latin typeface="Arial" pitchFamily="1" charset="0"/>
                <a:ea typeface="ＭＳ Ｐゴシック" pitchFamily="1" charset="-128"/>
                <a:cs typeface="ＭＳ Ｐゴシック" pitchFamily="1" charset="-128"/>
              </a:rPr>
              <a:t>packet with a spoofed source address for the target system to intermediaries. They</a:t>
            </a:r>
          </a:p>
          <a:p>
            <a:r>
              <a:rPr lang="en-US" dirty="0">
                <a:latin typeface="Arial" pitchFamily="1" charset="0"/>
                <a:ea typeface="ＭＳ Ｐゴシック" pitchFamily="1" charset="-128"/>
                <a:cs typeface="ＭＳ Ｐゴシック" pitchFamily="1" charset="-128"/>
              </a:rPr>
              <a:t>differ in generating multiple response packets for each original packet sent. This can</a:t>
            </a:r>
          </a:p>
          <a:p>
            <a:r>
              <a:rPr lang="en-US" dirty="0">
                <a:latin typeface="Arial" pitchFamily="1" charset="0"/>
                <a:ea typeface="ＭＳ Ｐゴシック" pitchFamily="1" charset="-128"/>
                <a:cs typeface="ＭＳ Ｐゴシック" pitchFamily="1" charset="-128"/>
              </a:rPr>
              <a:t>be achieved by directing the original request to the broadcast address for some network.</a:t>
            </a:r>
          </a:p>
          <a:p>
            <a:r>
              <a:rPr lang="en-US" dirty="0">
                <a:latin typeface="Arial" pitchFamily="1" charset="0"/>
                <a:ea typeface="ＭＳ Ｐゴシック" pitchFamily="1" charset="-128"/>
                <a:cs typeface="ＭＳ Ｐゴシック" pitchFamily="1" charset="-128"/>
              </a:rPr>
              <a:t>As a result, all hosts on that network can potentially respond to the request,</a:t>
            </a:r>
          </a:p>
          <a:p>
            <a:r>
              <a:rPr lang="en-US" dirty="0">
                <a:latin typeface="Arial" pitchFamily="1" charset="0"/>
                <a:ea typeface="ＭＳ Ｐゴシック" pitchFamily="1" charset="-128"/>
                <a:cs typeface="ＭＳ Ｐゴシック" pitchFamily="1" charset="-128"/>
              </a:rPr>
              <a:t>generating a flood of responses as shown in Figure 7.7 . It is only necessary to use</a:t>
            </a:r>
          </a:p>
          <a:p>
            <a:r>
              <a:rPr lang="en-US" dirty="0">
                <a:latin typeface="Arial" pitchFamily="1" charset="0"/>
                <a:ea typeface="ＭＳ Ｐゴシック" pitchFamily="1" charset="-128"/>
                <a:cs typeface="ＭＳ Ｐゴシック" pitchFamily="1" charset="-128"/>
              </a:rPr>
              <a:t>a service handled by large numbers of hosts on the intermediate network. A ping</a:t>
            </a:r>
          </a:p>
          <a:p>
            <a:r>
              <a:rPr lang="en-US" dirty="0">
                <a:latin typeface="Arial" pitchFamily="1" charset="0"/>
                <a:ea typeface="ＭＳ Ｐゴシック" pitchFamily="1" charset="-128"/>
                <a:cs typeface="ＭＳ Ｐゴシック" pitchFamily="1" charset="-128"/>
              </a:rPr>
              <a:t>flood using ICMP echo request packets was a common choice, since this service</a:t>
            </a:r>
          </a:p>
          <a:p>
            <a:r>
              <a:rPr lang="en-US" dirty="0">
                <a:latin typeface="Arial" pitchFamily="1" charset="0"/>
                <a:ea typeface="ＭＳ Ｐゴシック" pitchFamily="1" charset="-128"/>
                <a:cs typeface="ＭＳ Ｐゴシック" pitchFamily="1" charset="-128"/>
              </a:rPr>
              <a:t>is a fundamental component of TCP/IP implementations and was often allowed</a:t>
            </a:r>
          </a:p>
          <a:p>
            <a:r>
              <a:rPr lang="en-US" dirty="0">
                <a:latin typeface="Arial" pitchFamily="1" charset="0"/>
                <a:ea typeface="ＭＳ Ｐゴシック" pitchFamily="1" charset="-128"/>
                <a:cs typeface="ＭＳ Ｐゴシック" pitchFamily="1" charset="-128"/>
              </a:rPr>
              <a:t>into networks. The well-known </a:t>
            </a:r>
            <a:r>
              <a:rPr lang="en-US" i="1" dirty="0" err="1">
                <a:latin typeface="Arial" pitchFamily="1" charset="0"/>
                <a:ea typeface="ＭＳ Ｐゴシック" pitchFamily="1" charset="-128"/>
                <a:cs typeface="ＭＳ Ｐゴシック" pitchFamily="1" charset="-128"/>
              </a:rPr>
              <a:t>smurf</a:t>
            </a:r>
            <a:r>
              <a:rPr lang="en-US" i="1" dirty="0">
                <a:latin typeface="Arial" pitchFamily="1" charset="0"/>
                <a:ea typeface="ＭＳ Ｐゴシック" pitchFamily="1" charset="-128"/>
                <a:cs typeface="ＭＳ Ｐゴシック" pitchFamily="1" charset="-128"/>
              </a:rPr>
              <a:t> DoS program used this mechanism and was</a:t>
            </a:r>
          </a:p>
          <a:p>
            <a:r>
              <a:rPr lang="en-US" dirty="0">
                <a:latin typeface="Arial" pitchFamily="1" charset="0"/>
                <a:ea typeface="ＭＳ Ｐゴシック" pitchFamily="1" charset="-128"/>
                <a:cs typeface="ＭＳ Ｐゴシック" pitchFamily="1" charset="-128"/>
              </a:rPr>
              <a:t>widely popular for some time. Another possibility is to use a suitable UDP service,</a:t>
            </a:r>
          </a:p>
          <a:p>
            <a:r>
              <a:rPr lang="en-US" dirty="0">
                <a:latin typeface="Arial" pitchFamily="1" charset="0"/>
                <a:ea typeface="ＭＳ Ｐゴシック" pitchFamily="1" charset="-128"/>
                <a:cs typeface="ＭＳ Ｐゴシック" pitchFamily="1" charset="-128"/>
              </a:rPr>
              <a:t>such as the echo service. The </a:t>
            </a:r>
            <a:r>
              <a:rPr lang="en-US" i="1" dirty="0" err="1">
                <a:latin typeface="Arial" pitchFamily="1" charset="0"/>
                <a:ea typeface="ＭＳ Ｐゴシック" pitchFamily="1" charset="-128"/>
                <a:cs typeface="ＭＳ Ｐゴシック" pitchFamily="1" charset="-128"/>
              </a:rPr>
              <a:t>fraggle</a:t>
            </a:r>
            <a:r>
              <a:rPr lang="en-US" i="1" dirty="0">
                <a:latin typeface="Arial" pitchFamily="1" charset="0"/>
                <a:ea typeface="ＭＳ Ｐゴシック" pitchFamily="1" charset="-128"/>
                <a:cs typeface="ＭＳ Ｐゴシック" pitchFamily="1" charset="-128"/>
              </a:rPr>
              <a:t> program implemented this variant. Note that</a:t>
            </a:r>
          </a:p>
          <a:p>
            <a:r>
              <a:rPr lang="en-US" dirty="0">
                <a:latin typeface="Arial" pitchFamily="1" charset="0"/>
                <a:ea typeface="ＭＳ Ｐゴシック" pitchFamily="1" charset="-128"/>
                <a:cs typeface="ＭＳ Ｐゴシック" pitchFamily="1" charset="-128"/>
              </a:rPr>
              <a:t>TCP services cannot be used in this type of attack; because they are connection</a:t>
            </a:r>
          </a:p>
          <a:p>
            <a:r>
              <a:rPr lang="en-US" dirty="0">
                <a:latin typeface="Arial" pitchFamily="1" charset="0"/>
                <a:ea typeface="ＭＳ Ｐゴシック" pitchFamily="1" charset="-128"/>
                <a:cs typeface="ＭＳ Ｐゴシック" pitchFamily="1" charset="-128"/>
              </a:rPr>
              <a:t>oriented, they cannot be directed at a broadcast address. Broadcasts are inherently</a:t>
            </a:r>
          </a:p>
          <a:p>
            <a:r>
              <a:rPr lang="en-US" dirty="0">
                <a:latin typeface="Arial" pitchFamily="1" charset="0"/>
                <a:ea typeface="ＭＳ Ｐゴシック" pitchFamily="1" charset="-128"/>
                <a:cs typeface="ＭＳ Ｐゴシック" pitchFamily="1" charset="-128"/>
              </a:rPr>
              <a:t>connectionless.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 best additional defense against this form of attack is to not allow directed</a:t>
            </a:r>
          </a:p>
          <a:p>
            <a:r>
              <a:rPr lang="en-US" dirty="0">
                <a:latin typeface="Arial" pitchFamily="1" charset="0"/>
                <a:ea typeface="ＭＳ Ｐゴシック" pitchFamily="1" charset="-128"/>
                <a:cs typeface="ＭＳ Ｐゴシック" pitchFamily="1" charset="-128"/>
              </a:rPr>
              <a:t>broadcasts to be routed into a network from outside. Indeed, this is another longstanding</a:t>
            </a:r>
          </a:p>
          <a:p>
            <a:r>
              <a:rPr lang="en-US" dirty="0">
                <a:latin typeface="Arial" pitchFamily="1" charset="0"/>
                <a:ea typeface="ＭＳ Ｐゴシック" pitchFamily="1" charset="-128"/>
                <a:cs typeface="ＭＳ Ｐゴシック" pitchFamily="1" charset="-128"/>
              </a:rPr>
              <a:t>security recommendation, unfortunately about as widely implemented as</a:t>
            </a:r>
          </a:p>
          <a:p>
            <a:r>
              <a:rPr lang="en-US" dirty="0">
                <a:latin typeface="Arial" pitchFamily="1" charset="0"/>
                <a:ea typeface="ＭＳ Ｐゴシック" pitchFamily="1" charset="-128"/>
                <a:cs typeface="ＭＳ Ｐゴシック" pitchFamily="1" charset="-128"/>
              </a:rPr>
              <a:t>that for blocking spoofed source addresses. If these forms of filtering are in place,</a:t>
            </a:r>
          </a:p>
          <a:p>
            <a:r>
              <a:rPr lang="en-US" dirty="0">
                <a:latin typeface="Arial" pitchFamily="1" charset="0"/>
                <a:ea typeface="ＭＳ Ｐゴシック" pitchFamily="1" charset="-128"/>
                <a:cs typeface="ＭＳ Ｐゴシック" pitchFamily="1" charset="-128"/>
              </a:rPr>
              <a:t>these attacks cannot succeed. Another defense is to limit network services like echo</a:t>
            </a:r>
          </a:p>
          <a:p>
            <a:r>
              <a:rPr lang="en-US" dirty="0">
                <a:latin typeface="Arial" pitchFamily="1" charset="0"/>
                <a:ea typeface="ＭＳ Ｐゴシック" pitchFamily="1" charset="-128"/>
                <a:cs typeface="ＭＳ Ｐゴシック" pitchFamily="1" charset="-128"/>
              </a:rPr>
              <a:t>and ping from being accessed from outside an organization. This restricts which</a:t>
            </a:r>
          </a:p>
          <a:p>
            <a:r>
              <a:rPr lang="en-US" dirty="0">
                <a:latin typeface="Arial" pitchFamily="1" charset="0"/>
                <a:ea typeface="ＭＳ Ｐゴシック" pitchFamily="1" charset="-128"/>
                <a:cs typeface="ＭＳ Ｐゴシック" pitchFamily="1" charset="-128"/>
              </a:rPr>
              <a:t>services could be used in these attacks, at a cost in ease of analyzing some legitimate</a:t>
            </a:r>
          </a:p>
          <a:p>
            <a:r>
              <a:rPr lang="en-US" dirty="0">
                <a:latin typeface="Arial" pitchFamily="1" charset="0"/>
                <a:ea typeface="ＭＳ Ｐゴシック" pitchFamily="1" charset="-128"/>
                <a:cs typeface="ＭＳ Ｐゴシック" pitchFamily="1" charset="-128"/>
              </a:rPr>
              <a:t>network problems.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Attackers scan the Internet looking for well-connected networks that do allow</a:t>
            </a:r>
          </a:p>
          <a:p>
            <a:r>
              <a:rPr lang="en-US" dirty="0">
                <a:latin typeface="Arial" pitchFamily="1" charset="0"/>
                <a:ea typeface="ＭＳ Ｐゴシック" pitchFamily="1" charset="-128"/>
                <a:cs typeface="ＭＳ Ｐゴシック" pitchFamily="1" charset="-128"/>
              </a:rPr>
              <a:t>directed broadcasts and that implement suitable services attackers can reflect off.</a:t>
            </a:r>
          </a:p>
          <a:p>
            <a:r>
              <a:rPr lang="en-US" dirty="0">
                <a:latin typeface="Arial" pitchFamily="1" charset="0"/>
                <a:ea typeface="ＭＳ Ｐゴシック" pitchFamily="1" charset="-128"/>
                <a:cs typeface="ＭＳ Ｐゴシック" pitchFamily="1" charset="-128"/>
              </a:rPr>
              <a:t>These lists are traded and used to implement such attacks.</a:t>
            </a:r>
            <a:endParaRPr lang="en-US" dirty="0">
              <a:latin typeface="Times" pitchFamily="1" charset="0"/>
              <a:ea typeface="ＭＳ Ｐゴシック" pitchFamily="1" charset="-128"/>
              <a:cs typeface="ＭＳ Ｐゴシック" pitchFamily="1" charset="-128"/>
            </a:endParaRPr>
          </a:p>
          <a:p>
            <a:r>
              <a:rPr lang="en-US" dirty="0"/>
              <a:t>diaries.</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25</a:t>
            </a:fld>
            <a:endParaRPr lang="en-AU" dirty="0"/>
          </a:p>
        </p:txBody>
      </p:sp>
    </p:spTree>
    <p:extLst>
      <p:ext uri="{BB962C8B-B14F-4D97-AF65-F5344CB8AC3E}">
        <p14:creationId xmlns:p14="http://schemas.microsoft.com/office/powerpoint/2010/main" val="2583019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In addition to the DNS reflection attack discussed previously, a further variant of an</a:t>
            </a:r>
          </a:p>
          <a:p>
            <a:r>
              <a:rPr lang="en-US" dirty="0">
                <a:latin typeface="Arial" pitchFamily="1" charset="0"/>
                <a:ea typeface="ＭＳ Ｐゴシック" pitchFamily="1" charset="-128"/>
                <a:cs typeface="ＭＳ Ｐゴシック" pitchFamily="1" charset="-128"/>
              </a:rPr>
              <a:t>amplification attack uses packets directed at a legitimate DNS server as the intermediary</a:t>
            </a:r>
          </a:p>
          <a:p>
            <a:r>
              <a:rPr lang="en-US" dirty="0">
                <a:latin typeface="Arial" pitchFamily="1" charset="0"/>
                <a:ea typeface="ＭＳ Ｐゴシック" pitchFamily="1" charset="-128"/>
                <a:cs typeface="ＭＳ Ｐゴシック" pitchFamily="1" charset="-128"/>
              </a:rPr>
              <a:t>system. Attackers gain attack amplification by exploiting the behavior of the</a:t>
            </a:r>
          </a:p>
          <a:p>
            <a:r>
              <a:rPr lang="en-US" dirty="0">
                <a:latin typeface="Arial" pitchFamily="1" charset="0"/>
                <a:ea typeface="ＭＳ Ｐゴシック" pitchFamily="1" charset="-128"/>
                <a:cs typeface="ＭＳ Ｐゴシック" pitchFamily="1" charset="-128"/>
              </a:rPr>
              <a:t>DNS protocol to convert a small request into a much larger response. This contrasts</a:t>
            </a:r>
          </a:p>
          <a:p>
            <a:r>
              <a:rPr lang="en-US" dirty="0">
                <a:latin typeface="Arial" pitchFamily="1" charset="0"/>
                <a:ea typeface="ＭＳ Ｐゴシック" pitchFamily="1" charset="-128"/>
                <a:cs typeface="ＭＳ Ｐゴシック" pitchFamily="1" charset="-128"/>
              </a:rPr>
              <a:t>with the original amplification attacks, which use responses from multiple systems to a</a:t>
            </a:r>
          </a:p>
          <a:p>
            <a:r>
              <a:rPr lang="en-US" dirty="0">
                <a:latin typeface="Arial" pitchFamily="1" charset="0"/>
                <a:ea typeface="ＭＳ Ｐゴシック" pitchFamily="1" charset="-128"/>
                <a:cs typeface="ＭＳ Ｐゴシック" pitchFamily="1" charset="-128"/>
              </a:rPr>
              <a:t>single request to gain amplification. Using the classic DNS protocol, a 60-byte UDP</a:t>
            </a:r>
          </a:p>
          <a:p>
            <a:r>
              <a:rPr lang="en-US" dirty="0">
                <a:latin typeface="Arial" pitchFamily="1" charset="0"/>
                <a:ea typeface="ＭＳ Ｐゴシック" pitchFamily="1" charset="-128"/>
                <a:cs typeface="ＭＳ Ｐゴシック" pitchFamily="1" charset="-128"/>
              </a:rPr>
              <a:t>request packet can easily result in a 512-byte UDP response, the maximum traditionally</a:t>
            </a:r>
          </a:p>
          <a:p>
            <a:r>
              <a:rPr lang="en-US" dirty="0">
                <a:latin typeface="Arial" pitchFamily="1" charset="0"/>
                <a:ea typeface="ＭＳ Ｐゴシック" pitchFamily="1" charset="-128"/>
                <a:cs typeface="ＭＳ Ｐゴシック" pitchFamily="1" charset="-128"/>
              </a:rPr>
              <a:t>allowed. All that is needed is a name server with DNS records large enough for</a:t>
            </a:r>
          </a:p>
          <a:p>
            <a:r>
              <a:rPr lang="en-US" dirty="0">
                <a:latin typeface="Arial" pitchFamily="1" charset="0"/>
                <a:ea typeface="ＭＳ Ｐゴシック" pitchFamily="1" charset="-128"/>
                <a:cs typeface="ＭＳ Ｐゴシック" pitchFamily="1" charset="-128"/>
              </a:rPr>
              <a:t>this to occur.</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These attacks have been seen for several years. More recently, the DNS</a:t>
            </a:r>
          </a:p>
          <a:p>
            <a:r>
              <a:rPr lang="en-US" dirty="0">
                <a:latin typeface="Arial" pitchFamily="1" charset="0"/>
                <a:ea typeface="ＭＳ Ｐゴシック" pitchFamily="1" charset="-128"/>
                <a:cs typeface="ＭＳ Ｐゴシック" pitchFamily="1" charset="-128"/>
              </a:rPr>
              <a:t>protocol has been extended to allow much larger responses of over 4000 bytes to</a:t>
            </a:r>
          </a:p>
          <a:p>
            <a:r>
              <a:rPr lang="en-US" dirty="0">
                <a:latin typeface="Arial" pitchFamily="1" charset="0"/>
                <a:ea typeface="ＭＳ Ｐゴシック" pitchFamily="1" charset="-128"/>
                <a:cs typeface="ＭＳ Ｐゴシック" pitchFamily="1" charset="-128"/>
              </a:rPr>
              <a:t>support extended DNS features such as IPv6, security, and others. By targeting</a:t>
            </a:r>
          </a:p>
          <a:p>
            <a:r>
              <a:rPr lang="en-US" dirty="0">
                <a:latin typeface="Arial" pitchFamily="1" charset="0"/>
                <a:ea typeface="ＭＳ Ｐゴシック" pitchFamily="1" charset="-128"/>
                <a:cs typeface="ＭＳ Ｐゴシック" pitchFamily="1" charset="-128"/>
              </a:rPr>
              <a:t>servers that support the extended DNS protocol, significantly greater amplification</a:t>
            </a:r>
          </a:p>
          <a:p>
            <a:r>
              <a:rPr lang="en-US" dirty="0">
                <a:latin typeface="Arial" pitchFamily="1" charset="0"/>
                <a:ea typeface="ＭＳ Ｐゴシック" pitchFamily="1" charset="-128"/>
                <a:cs typeface="ＭＳ Ｐゴシック" pitchFamily="1" charset="-128"/>
              </a:rPr>
              <a:t>can be achieved than with the classic DNS protocol.</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In this attack, a selection of suitable DNS servers with good network connections</a:t>
            </a:r>
          </a:p>
          <a:p>
            <a:r>
              <a:rPr lang="en-US" dirty="0">
                <a:latin typeface="Arial" pitchFamily="1" charset="0"/>
                <a:ea typeface="ＭＳ Ｐゴシック" pitchFamily="1" charset="-128"/>
                <a:cs typeface="ＭＳ Ｐゴシック" pitchFamily="1" charset="-128"/>
              </a:rPr>
              <a:t>are chosen. The attacker creates a series of DNS requests containing</a:t>
            </a:r>
          </a:p>
          <a:p>
            <a:r>
              <a:rPr lang="en-US" dirty="0">
                <a:latin typeface="Arial" pitchFamily="1" charset="0"/>
                <a:ea typeface="ＭＳ Ｐゴシック" pitchFamily="1" charset="-128"/>
                <a:cs typeface="ＭＳ Ｐゴシック" pitchFamily="1" charset="-128"/>
              </a:rPr>
              <a:t>the spoofed source address of the target system. These are directed at a number</a:t>
            </a:r>
          </a:p>
          <a:p>
            <a:r>
              <a:rPr lang="en-US" dirty="0">
                <a:latin typeface="Arial" pitchFamily="1" charset="0"/>
                <a:ea typeface="ＭＳ Ｐゴシック" pitchFamily="1" charset="-128"/>
                <a:cs typeface="ＭＳ Ｐゴシック" pitchFamily="1" charset="-128"/>
              </a:rPr>
              <a:t>of the selected name servers. The servers respond to these requests, sending the</a:t>
            </a:r>
          </a:p>
          <a:p>
            <a:r>
              <a:rPr lang="en-US" dirty="0">
                <a:latin typeface="Arial" pitchFamily="1" charset="0"/>
                <a:ea typeface="ＭＳ Ｐゴシック" pitchFamily="1" charset="-128"/>
                <a:cs typeface="ＭＳ Ｐゴシック" pitchFamily="1" charset="-128"/>
              </a:rPr>
              <a:t>replies to the spoofed source, which appears to them to be the legitimate requesting</a:t>
            </a:r>
          </a:p>
          <a:p>
            <a:r>
              <a:rPr lang="en-US" dirty="0">
                <a:latin typeface="Arial" pitchFamily="1" charset="0"/>
                <a:ea typeface="ＭＳ Ｐゴシック" pitchFamily="1" charset="-128"/>
                <a:cs typeface="ＭＳ Ｐゴシック" pitchFamily="1" charset="-128"/>
              </a:rPr>
              <a:t>system. The target is then flooded with their responses. Because of the amplification</a:t>
            </a:r>
          </a:p>
          <a:p>
            <a:r>
              <a:rPr lang="en-US" dirty="0">
                <a:latin typeface="Arial" pitchFamily="1" charset="0"/>
                <a:ea typeface="ＭＳ Ｐゴシック" pitchFamily="1" charset="-128"/>
                <a:cs typeface="ＭＳ Ｐゴシック" pitchFamily="1" charset="-128"/>
              </a:rPr>
              <a:t>achieved, the attacker need only generate a moderate flow of packets to</a:t>
            </a:r>
          </a:p>
          <a:p>
            <a:r>
              <a:rPr lang="en-US" dirty="0">
                <a:latin typeface="Arial" pitchFamily="1" charset="0"/>
                <a:ea typeface="ＭＳ Ｐゴシック" pitchFamily="1" charset="-128"/>
                <a:cs typeface="ＭＳ Ｐゴシック" pitchFamily="1" charset="-128"/>
              </a:rPr>
              <a:t>cause a larger, amplified flow to flood and overflow the link to the target system.</a:t>
            </a:r>
          </a:p>
          <a:p>
            <a:r>
              <a:rPr lang="en-US" dirty="0">
                <a:latin typeface="Arial" pitchFamily="1" charset="0"/>
                <a:ea typeface="ＭＳ Ｐゴシック" pitchFamily="1" charset="-128"/>
                <a:cs typeface="ＭＳ Ｐゴシック" pitchFamily="1" charset="-128"/>
              </a:rPr>
              <a:t>Intermediate systems will also experience significant loads. By using a number of</a:t>
            </a:r>
          </a:p>
          <a:p>
            <a:r>
              <a:rPr lang="en-US" dirty="0">
                <a:latin typeface="Arial" pitchFamily="1" charset="0"/>
                <a:ea typeface="ＭＳ Ｐゴシック" pitchFamily="1" charset="-128"/>
                <a:cs typeface="ＭＳ Ｐゴシック" pitchFamily="1" charset="-128"/>
              </a:rPr>
              <a:t>high-capacity, well-connected systems, the attacker can ensure that intermediate</a:t>
            </a:r>
          </a:p>
          <a:p>
            <a:r>
              <a:rPr lang="en-US" dirty="0">
                <a:latin typeface="Arial" pitchFamily="1" charset="0"/>
                <a:ea typeface="ＭＳ Ｐゴシック" pitchFamily="1" charset="-128"/>
                <a:cs typeface="ＭＳ Ｐゴシック" pitchFamily="1" charset="-128"/>
              </a:rPr>
              <a:t>systems are not overloaded, allowing the attack to proceed.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 further variant of this attack exploits recursive DNS name servers. This is</a:t>
            </a:r>
          </a:p>
          <a:p>
            <a:r>
              <a:rPr lang="en-US" dirty="0">
                <a:latin typeface="Arial" pitchFamily="1" charset="0"/>
                <a:ea typeface="ＭＳ Ｐゴシック" pitchFamily="1" charset="-128"/>
                <a:cs typeface="ＭＳ Ｐゴシック" pitchFamily="1" charset="-128"/>
              </a:rPr>
              <a:t>a basic feature of the DNS protocol that permits a DNS name server to query a</a:t>
            </a:r>
          </a:p>
          <a:p>
            <a:r>
              <a:rPr lang="en-US" dirty="0">
                <a:latin typeface="Arial" pitchFamily="1" charset="0"/>
                <a:ea typeface="ＭＳ Ｐゴシック" pitchFamily="1" charset="-128"/>
                <a:cs typeface="ＭＳ Ｐゴシック" pitchFamily="1" charset="-128"/>
              </a:rPr>
              <a:t>number of other servers to resolve a query for its clients. The intention was that this</a:t>
            </a:r>
          </a:p>
          <a:p>
            <a:r>
              <a:rPr lang="en-US" dirty="0">
                <a:latin typeface="Arial" pitchFamily="1" charset="0"/>
                <a:ea typeface="ＭＳ Ｐゴシック" pitchFamily="1" charset="-128"/>
                <a:cs typeface="ＭＳ Ｐゴシック" pitchFamily="1" charset="-128"/>
              </a:rPr>
              <a:t>feature is used to support local clients only. However, many DNS systems support</a:t>
            </a:r>
          </a:p>
          <a:p>
            <a:r>
              <a:rPr lang="en-US" dirty="0">
                <a:latin typeface="Arial" pitchFamily="1" charset="0"/>
                <a:ea typeface="ＭＳ Ｐゴシック" pitchFamily="1" charset="-128"/>
                <a:cs typeface="ＭＳ Ｐゴシック" pitchFamily="1" charset="-128"/>
              </a:rPr>
              <a:t>recursion by default for any requests. They are known as open recursive DNS servers.</a:t>
            </a:r>
          </a:p>
          <a:p>
            <a:r>
              <a:rPr lang="en-US" dirty="0">
                <a:latin typeface="Arial" pitchFamily="1" charset="0"/>
                <a:ea typeface="ＭＳ Ｐゴシック" pitchFamily="1" charset="-128"/>
                <a:cs typeface="ＭＳ Ｐゴシック" pitchFamily="1" charset="-128"/>
              </a:rPr>
              <a:t>Attackers may exploit such servers for a number of DNS-based attacks, including</a:t>
            </a:r>
          </a:p>
          <a:p>
            <a:r>
              <a:rPr lang="en-US" dirty="0">
                <a:latin typeface="Arial" pitchFamily="1" charset="0"/>
                <a:ea typeface="ＭＳ Ｐゴシック" pitchFamily="1" charset="-128"/>
                <a:cs typeface="ＭＳ Ｐゴシック" pitchFamily="1" charset="-128"/>
              </a:rPr>
              <a:t>the DNS amplification DoS attack. In this variant, the attacker targets a number</a:t>
            </a:r>
          </a:p>
          <a:p>
            <a:r>
              <a:rPr lang="en-US" dirty="0">
                <a:latin typeface="Arial" pitchFamily="1" charset="0"/>
                <a:ea typeface="ＭＳ Ｐゴシック" pitchFamily="1" charset="-128"/>
                <a:cs typeface="ＭＳ Ｐゴシック" pitchFamily="1" charset="-128"/>
              </a:rPr>
              <a:t>of open recursive DNS servers. The name information being used for the attack</a:t>
            </a:r>
          </a:p>
          <a:p>
            <a:r>
              <a:rPr lang="en-US" dirty="0">
                <a:latin typeface="Arial" pitchFamily="1" charset="0"/>
                <a:ea typeface="ＭＳ Ｐゴシック" pitchFamily="1" charset="-128"/>
                <a:cs typeface="ＭＳ Ｐゴシック" pitchFamily="1" charset="-128"/>
              </a:rPr>
              <a:t>need not reside on these servers, but can be sourced from anywhere on the Internet.</a:t>
            </a:r>
          </a:p>
          <a:p>
            <a:r>
              <a:rPr lang="en-US" dirty="0">
                <a:latin typeface="Arial" pitchFamily="1" charset="0"/>
                <a:ea typeface="ＭＳ Ｐゴシック" pitchFamily="1" charset="-128"/>
                <a:cs typeface="ＭＳ Ｐゴシック" pitchFamily="1" charset="-128"/>
              </a:rPr>
              <a:t>The results are directed at the desired target using spoofed source addresses.</a:t>
            </a:r>
          </a:p>
          <a:p>
            <a:endParaRPr lang="en-US" dirty="0">
              <a:latin typeface="Arial" pitchFamily="1"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Like all the reflection-based attacks, the basic defense against these is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prevent the use of spoofed source addresses. Appropriate configuration of DNS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servers, in particular limiting recursive responses to internal client systems only,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described in RFC 5358, can restrict some variants of this attack. </a:t>
            </a:r>
            <a:r>
              <a:rPr lang="en-US" altLang="zh-CN" sz="1200" dirty="0">
                <a:latin typeface="Arial" pitchFamily="1" charset="0"/>
                <a:ea typeface="ＭＳ Ｐゴシック" pitchFamily="1" charset="-128"/>
                <a:cs typeface="ＭＳ Ｐゴシック" pitchFamily="1" charset="-128"/>
              </a:rPr>
              <a:t>By targeting servers that support the extended DNS protocol, significantly greater amplification can be achieved than with the classic DNS protocol.</a:t>
            </a:r>
            <a:endParaRPr lang="en-US" dirty="0">
              <a:latin typeface="Arial"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26</a:t>
            </a:fld>
            <a:endParaRPr lang="en-AU" dirty="0"/>
          </a:p>
        </p:txBody>
      </p:sp>
    </p:spTree>
    <p:extLst>
      <p:ext uri="{BB962C8B-B14F-4D97-AF65-F5344CB8AC3E}">
        <p14:creationId xmlns:p14="http://schemas.microsoft.com/office/powerpoint/2010/main" val="25843775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Arial" pitchFamily="1" charset="0"/>
                <a:ea typeface="ＭＳ Ｐゴシック" pitchFamily="1" charset="-128"/>
                <a:cs typeface="ＭＳ Ｐゴシック" pitchFamily="1" charset="-128"/>
              </a:rPr>
              <a:t>There are a number of steps that can be taken both to limit the consequences of</a:t>
            </a:r>
          </a:p>
          <a:p>
            <a:r>
              <a:rPr lang="en-US" b="0" dirty="0">
                <a:latin typeface="Arial" pitchFamily="1" charset="0"/>
                <a:ea typeface="ＭＳ Ｐゴシック" pitchFamily="1" charset="-128"/>
                <a:cs typeface="ＭＳ Ｐゴシック" pitchFamily="1" charset="-128"/>
              </a:rPr>
              <a:t>being the target of a DoS attack and to limit the chance of your systems being compromised</a:t>
            </a:r>
          </a:p>
          <a:p>
            <a:r>
              <a:rPr lang="en-US" b="0" dirty="0">
                <a:latin typeface="Arial" pitchFamily="1" charset="0"/>
                <a:ea typeface="ＭＳ Ｐゴシック" pitchFamily="1" charset="-128"/>
                <a:cs typeface="ＭＳ Ｐゴシック" pitchFamily="1" charset="-128"/>
              </a:rPr>
              <a:t>and then used to launch DoS attacks. It is important to recognize that</a:t>
            </a:r>
          </a:p>
          <a:p>
            <a:r>
              <a:rPr lang="en-US" b="0" dirty="0">
                <a:latin typeface="Arial" pitchFamily="1" charset="0"/>
                <a:ea typeface="ＭＳ Ｐゴシック" pitchFamily="1" charset="-128"/>
                <a:cs typeface="ＭＳ Ｐゴシック" pitchFamily="1" charset="-128"/>
              </a:rPr>
              <a:t>these attacks cannot be prevented entirely. In particular, if an attacker can direct a</a:t>
            </a:r>
          </a:p>
          <a:p>
            <a:r>
              <a:rPr lang="en-US" b="0" dirty="0">
                <a:latin typeface="Arial" pitchFamily="1" charset="0"/>
                <a:ea typeface="ＭＳ Ｐゴシック" pitchFamily="1" charset="-128"/>
                <a:cs typeface="ＭＳ Ｐゴシック" pitchFamily="1" charset="-128"/>
              </a:rPr>
              <a:t>large enough volume of legitimate traffic to your system, then there is a high chance</a:t>
            </a:r>
          </a:p>
          <a:p>
            <a:r>
              <a:rPr lang="en-US" b="0" dirty="0">
                <a:latin typeface="Arial" pitchFamily="1" charset="0"/>
                <a:ea typeface="ＭＳ Ｐゴシック" pitchFamily="1" charset="-128"/>
                <a:cs typeface="ＭＳ Ｐゴシック" pitchFamily="1" charset="-128"/>
              </a:rPr>
              <a:t>this will overwhelm your system’s network connection, and thus limit legitimate</a:t>
            </a:r>
          </a:p>
          <a:p>
            <a:r>
              <a:rPr lang="en-US" b="0" dirty="0">
                <a:latin typeface="Arial" pitchFamily="1" charset="0"/>
                <a:ea typeface="ＭＳ Ｐゴシック" pitchFamily="1" charset="-128"/>
                <a:cs typeface="ＭＳ Ｐゴシック" pitchFamily="1" charset="-128"/>
              </a:rPr>
              <a:t>traffic requests from other users. Indeed, this sometimes occurs by accident as a</a:t>
            </a:r>
          </a:p>
          <a:p>
            <a:r>
              <a:rPr lang="en-US" b="0" dirty="0">
                <a:latin typeface="Arial" pitchFamily="1" charset="0"/>
                <a:ea typeface="ＭＳ Ｐゴシック" pitchFamily="1" charset="-128"/>
                <a:cs typeface="ＭＳ Ｐゴシック" pitchFamily="1" charset="-128"/>
              </a:rPr>
              <a:t>result of high publicity about a specific site. Classically, a posting to the well-known</a:t>
            </a:r>
          </a:p>
          <a:p>
            <a:r>
              <a:rPr lang="en-US" b="0" dirty="0">
                <a:latin typeface="Arial" pitchFamily="1" charset="0"/>
                <a:ea typeface="ＭＳ Ｐゴシック" pitchFamily="1" charset="-128"/>
                <a:cs typeface="ＭＳ Ｐゴシック" pitchFamily="1" charset="-128"/>
              </a:rPr>
              <a:t>Slashdot news aggregation site often results in overload of the referenced server</a:t>
            </a:r>
          </a:p>
          <a:p>
            <a:r>
              <a:rPr lang="en-US" b="0" dirty="0">
                <a:latin typeface="Arial" pitchFamily="1" charset="0"/>
                <a:ea typeface="ＭＳ Ｐゴシック" pitchFamily="1" charset="-128"/>
                <a:cs typeface="ＭＳ Ｐゴシック" pitchFamily="1" charset="-128"/>
              </a:rPr>
              <a:t>system. Similarly, when popular sporting events like the Olympics or Soccer World</a:t>
            </a:r>
          </a:p>
          <a:p>
            <a:r>
              <a:rPr lang="en-US" b="0" dirty="0">
                <a:latin typeface="Arial" pitchFamily="1" charset="0"/>
                <a:ea typeface="ＭＳ Ｐゴシック" pitchFamily="1" charset="-128"/>
                <a:cs typeface="ＭＳ Ｐゴシック" pitchFamily="1" charset="-128"/>
              </a:rPr>
              <a:t>Cup matches occur, sites reporting on them experience very high traffic levels. This</a:t>
            </a:r>
          </a:p>
          <a:p>
            <a:r>
              <a:rPr lang="en-US" b="0" dirty="0">
                <a:latin typeface="Arial" pitchFamily="1" charset="0"/>
                <a:ea typeface="ＭＳ Ｐゴシック" pitchFamily="1" charset="-128"/>
                <a:cs typeface="ＭＳ Ｐゴシック" pitchFamily="1" charset="-128"/>
              </a:rPr>
              <a:t>has led to the terms </a:t>
            </a:r>
            <a:r>
              <a:rPr lang="en-US" b="0" i="1" dirty="0" err="1">
                <a:latin typeface="Arial" pitchFamily="1" charset="0"/>
                <a:ea typeface="ＭＳ Ｐゴシック" pitchFamily="1" charset="-128"/>
                <a:cs typeface="ＭＳ Ｐゴシック" pitchFamily="1" charset="-128"/>
              </a:rPr>
              <a:t>slashdotted</a:t>
            </a:r>
            <a:r>
              <a:rPr lang="en-US" b="0" i="1" dirty="0">
                <a:latin typeface="Arial" pitchFamily="1" charset="0"/>
                <a:ea typeface="ＭＳ Ｐゴシック" pitchFamily="1" charset="-128"/>
                <a:cs typeface="ＭＳ Ｐゴシック" pitchFamily="1" charset="-128"/>
              </a:rPr>
              <a:t> , flash crowd , or flash event being used to describe</a:t>
            </a:r>
          </a:p>
          <a:p>
            <a:r>
              <a:rPr lang="en-US" b="0" dirty="0">
                <a:latin typeface="Arial" pitchFamily="1" charset="0"/>
                <a:ea typeface="ＭＳ Ｐゴシック" pitchFamily="1" charset="-128"/>
                <a:cs typeface="ＭＳ Ｐゴシック" pitchFamily="1" charset="-128"/>
              </a:rPr>
              <a:t>such occurrences. There is very little that can be done to prevent this type of either</a:t>
            </a:r>
          </a:p>
          <a:p>
            <a:r>
              <a:rPr lang="en-US" b="0" dirty="0">
                <a:latin typeface="Arial" pitchFamily="1" charset="0"/>
                <a:ea typeface="ＭＳ Ｐゴシック" pitchFamily="1" charset="-128"/>
                <a:cs typeface="ＭＳ Ｐゴシック" pitchFamily="1" charset="-128"/>
              </a:rPr>
              <a:t>accidental or deliberate overload without also compromising network performance.</a:t>
            </a:r>
          </a:p>
          <a:p>
            <a:r>
              <a:rPr lang="en-US" b="0" dirty="0">
                <a:latin typeface="Arial" pitchFamily="1" charset="0"/>
                <a:ea typeface="ＭＳ Ｐゴシック" pitchFamily="1" charset="-128"/>
                <a:cs typeface="ＭＳ Ｐゴシック" pitchFamily="1" charset="-128"/>
              </a:rPr>
              <a:t>The provision of significant excess network bandwidth and replicated distributed</a:t>
            </a:r>
          </a:p>
          <a:p>
            <a:r>
              <a:rPr lang="en-US" b="0" dirty="0">
                <a:latin typeface="Arial" pitchFamily="1" charset="0"/>
                <a:ea typeface="ＭＳ Ｐゴシック" pitchFamily="1" charset="-128"/>
                <a:cs typeface="ＭＳ Ｐゴシック" pitchFamily="1" charset="-128"/>
              </a:rPr>
              <a:t>servers is the usual response, particularly when the overload is anticipated. This is</a:t>
            </a:r>
          </a:p>
          <a:p>
            <a:r>
              <a:rPr lang="en-US" b="0" dirty="0">
                <a:latin typeface="Arial" pitchFamily="1" charset="0"/>
                <a:ea typeface="ＭＳ Ｐゴシック" pitchFamily="1" charset="-128"/>
                <a:cs typeface="ＭＳ Ｐゴシック" pitchFamily="1" charset="-128"/>
              </a:rPr>
              <a:t>regularly done for popular sporting sites. However, this response does have a significant</a:t>
            </a:r>
          </a:p>
          <a:p>
            <a:r>
              <a:rPr lang="en-US" b="0" dirty="0">
                <a:latin typeface="Arial" pitchFamily="1" charset="0"/>
                <a:ea typeface="ＭＳ Ｐゴシック" pitchFamily="1" charset="-128"/>
                <a:cs typeface="ＭＳ Ｐゴシック" pitchFamily="1" charset="-128"/>
              </a:rPr>
              <a:t>implementation cost.</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In general, there are four lines of defense against DDoS attacks [PENG07,</a:t>
            </a:r>
          </a:p>
          <a:p>
            <a:r>
              <a:rPr lang="en-US" b="0" dirty="0">
                <a:latin typeface="Arial" pitchFamily="1" charset="0"/>
                <a:ea typeface="ＭＳ Ｐゴシック" pitchFamily="1" charset="-128"/>
                <a:cs typeface="ＭＳ Ｐゴシック" pitchFamily="1" charset="-128"/>
              </a:rPr>
              <a:t>CHAN02]:</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 Attack prevention and preemption (before the attack): These mechanisms</a:t>
            </a:r>
          </a:p>
          <a:p>
            <a:r>
              <a:rPr lang="en-US" b="0" dirty="0">
                <a:latin typeface="Arial" pitchFamily="1" charset="0"/>
                <a:ea typeface="ＭＳ Ｐゴシック" pitchFamily="1" charset="-128"/>
                <a:cs typeface="ＭＳ Ｐゴシック" pitchFamily="1" charset="-128"/>
              </a:rPr>
              <a:t>enable the victim to endure attack attempts without denying service to legitimate</a:t>
            </a:r>
          </a:p>
          <a:p>
            <a:r>
              <a:rPr lang="en-US" b="0" dirty="0">
                <a:latin typeface="Arial" pitchFamily="1" charset="0"/>
                <a:ea typeface="ＭＳ Ｐゴシック" pitchFamily="1" charset="-128"/>
                <a:cs typeface="ＭＳ Ｐゴシック" pitchFamily="1" charset="-128"/>
              </a:rPr>
              <a:t>clients. Techniques include enforcing policies for resource consumption</a:t>
            </a:r>
          </a:p>
          <a:p>
            <a:r>
              <a:rPr lang="en-US" b="0" dirty="0">
                <a:latin typeface="Arial" pitchFamily="1" charset="0"/>
                <a:ea typeface="ＭＳ Ｐゴシック" pitchFamily="1" charset="-128"/>
                <a:cs typeface="ＭＳ Ｐゴシック" pitchFamily="1" charset="-128"/>
              </a:rPr>
              <a:t>and providing backup resources available on demand. In addition, prevention</a:t>
            </a:r>
          </a:p>
          <a:p>
            <a:r>
              <a:rPr lang="en-US" b="0" dirty="0">
                <a:latin typeface="Arial" pitchFamily="1" charset="0"/>
                <a:ea typeface="ＭＳ Ｐゴシック" pitchFamily="1" charset="-128"/>
                <a:cs typeface="ＭＳ Ｐゴシック" pitchFamily="1" charset="-128"/>
              </a:rPr>
              <a:t>mechanisms modify systems and protocols on the Internet to reduce the</a:t>
            </a:r>
          </a:p>
          <a:p>
            <a:r>
              <a:rPr lang="en-US" b="0" dirty="0">
                <a:latin typeface="Arial" pitchFamily="1" charset="0"/>
                <a:ea typeface="ＭＳ Ｐゴシック" pitchFamily="1" charset="-128"/>
                <a:cs typeface="ＭＳ Ｐゴシック" pitchFamily="1" charset="-128"/>
              </a:rPr>
              <a:t>possibility of DDoS attacks.</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 Attack detection and filtering (during the attack): These mechanisms attempt</a:t>
            </a:r>
          </a:p>
          <a:p>
            <a:r>
              <a:rPr lang="en-US" b="0" dirty="0">
                <a:latin typeface="Arial" pitchFamily="1" charset="0"/>
                <a:ea typeface="ＭＳ Ｐゴシック" pitchFamily="1" charset="-128"/>
                <a:cs typeface="ＭＳ Ｐゴシック" pitchFamily="1" charset="-128"/>
              </a:rPr>
              <a:t>to detect the attack as it begins and respond immediately. This minimizes the</a:t>
            </a:r>
          </a:p>
          <a:p>
            <a:r>
              <a:rPr lang="en-US" b="0" dirty="0">
                <a:latin typeface="Arial" pitchFamily="1" charset="0"/>
                <a:ea typeface="ＭＳ Ｐゴシック" pitchFamily="1" charset="-128"/>
                <a:cs typeface="ＭＳ Ｐゴシック" pitchFamily="1" charset="-128"/>
              </a:rPr>
              <a:t>impact of the attack on the target. Detection involves looking for suspicious</a:t>
            </a:r>
          </a:p>
          <a:p>
            <a:r>
              <a:rPr lang="en-US" b="0" dirty="0">
                <a:latin typeface="Arial" pitchFamily="1" charset="0"/>
                <a:ea typeface="ＭＳ Ｐゴシック" pitchFamily="1" charset="-128"/>
                <a:cs typeface="ＭＳ Ｐゴシック" pitchFamily="1" charset="-128"/>
              </a:rPr>
              <a:t>patterns of behavior. Response involves filtering out packets likely to be part</a:t>
            </a:r>
          </a:p>
          <a:p>
            <a:r>
              <a:rPr lang="en-US" b="0" dirty="0">
                <a:latin typeface="Arial" pitchFamily="1" charset="0"/>
                <a:ea typeface="ＭＳ Ｐゴシック" pitchFamily="1" charset="-128"/>
                <a:cs typeface="ＭＳ Ｐゴシック" pitchFamily="1" charset="-128"/>
              </a:rPr>
              <a:t>of the attack.</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 Attack source traceback and identification (during and after the attack): This</a:t>
            </a:r>
          </a:p>
          <a:p>
            <a:r>
              <a:rPr lang="en-US" b="0" dirty="0">
                <a:latin typeface="Arial" pitchFamily="1" charset="0"/>
                <a:ea typeface="ＭＳ Ｐゴシック" pitchFamily="1" charset="-128"/>
                <a:cs typeface="ＭＳ Ｐゴシック" pitchFamily="1" charset="-128"/>
              </a:rPr>
              <a:t>is an attempt to identify the source of the attack as a first step in preventing</a:t>
            </a:r>
          </a:p>
          <a:p>
            <a:r>
              <a:rPr lang="en-US" b="0" dirty="0">
                <a:latin typeface="Arial" pitchFamily="1" charset="0"/>
                <a:ea typeface="ＭＳ Ｐゴシック" pitchFamily="1" charset="-128"/>
                <a:cs typeface="ＭＳ Ｐゴシック" pitchFamily="1" charset="-128"/>
              </a:rPr>
              <a:t>future attacks. However, this method typically does not yield results fast</a:t>
            </a:r>
          </a:p>
          <a:p>
            <a:r>
              <a:rPr lang="en-US" b="0" dirty="0">
                <a:latin typeface="Arial" pitchFamily="1" charset="0"/>
                <a:ea typeface="ＭＳ Ｐゴシック" pitchFamily="1" charset="-128"/>
                <a:cs typeface="ＭＳ Ｐゴシック" pitchFamily="1" charset="-128"/>
              </a:rPr>
              <a:t>enough, if at all, to mitigate an ongoing attack.</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 Attack reaction (after the attack): This is an attempt to eliminate or curtail the</a:t>
            </a:r>
          </a:p>
          <a:p>
            <a:r>
              <a:rPr lang="en-US" b="0" dirty="0">
                <a:latin typeface="Arial" pitchFamily="1" charset="0"/>
                <a:ea typeface="ＭＳ Ｐゴシック" pitchFamily="1" charset="-128"/>
                <a:cs typeface="ＭＳ Ｐゴシック" pitchFamily="1" charset="-128"/>
              </a:rPr>
              <a:t>effects of an attack.</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We discuss the first of these lines of defense in this section and consider the</a:t>
            </a:r>
          </a:p>
          <a:p>
            <a:r>
              <a:rPr lang="en-US" b="0" dirty="0">
                <a:latin typeface="Arial" pitchFamily="1" charset="0"/>
                <a:ea typeface="ＭＳ Ｐゴシック" pitchFamily="1" charset="-128"/>
                <a:cs typeface="ＭＳ Ｐゴシック" pitchFamily="1" charset="-128"/>
              </a:rPr>
              <a:t>remaining three in Section 7.7 .</a:t>
            </a:r>
            <a:endParaRPr lang="en-US" b="0"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28</a:t>
            </a:fld>
            <a:endParaRPr lang="en-AU" dirty="0"/>
          </a:p>
        </p:txBody>
      </p:sp>
    </p:spTree>
    <p:extLst>
      <p:ext uri="{BB962C8B-B14F-4D97-AF65-F5344CB8AC3E}">
        <p14:creationId xmlns:p14="http://schemas.microsoft.com/office/powerpoint/2010/main" val="1041081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A critical component of many DoS attacks is the use of spoofed source</a:t>
            </a:r>
          </a:p>
          <a:p>
            <a:r>
              <a:rPr lang="en-US" dirty="0">
                <a:latin typeface="Arial" pitchFamily="1" charset="0"/>
                <a:ea typeface="ＭＳ Ｐゴシック" pitchFamily="1" charset="-128"/>
                <a:cs typeface="ＭＳ Ｐゴシック" pitchFamily="1" charset="-128"/>
              </a:rPr>
              <a:t>addresses. These either obscure the originating system of direct and distributed DoS</a:t>
            </a:r>
          </a:p>
          <a:p>
            <a:r>
              <a:rPr lang="en-US" dirty="0">
                <a:latin typeface="Arial" pitchFamily="1" charset="0"/>
                <a:ea typeface="ＭＳ Ｐゴシック" pitchFamily="1" charset="-128"/>
                <a:cs typeface="ＭＳ Ｐゴシック" pitchFamily="1" charset="-128"/>
              </a:rPr>
              <a:t>attacks or are used to direct reflected or amplified traffic to the target system. Hence</a:t>
            </a:r>
          </a:p>
          <a:p>
            <a:r>
              <a:rPr lang="en-US" dirty="0">
                <a:latin typeface="Arial" pitchFamily="1" charset="0"/>
                <a:ea typeface="ＭＳ Ｐゴシック" pitchFamily="1" charset="-128"/>
                <a:cs typeface="ＭＳ Ｐゴシック" pitchFamily="1" charset="-128"/>
              </a:rPr>
              <a:t>one of the fundamental, and longest standing, recommendations for defense against</a:t>
            </a:r>
          </a:p>
          <a:p>
            <a:r>
              <a:rPr lang="en-US" dirty="0">
                <a:latin typeface="Arial" pitchFamily="1" charset="0"/>
                <a:ea typeface="ＭＳ Ｐゴシック" pitchFamily="1" charset="-128"/>
                <a:cs typeface="ＭＳ Ｐゴシック" pitchFamily="1" charset="-128"/>
              </a:rPr>
              <a:t>these attacks is to limit the ability of systems to send packets with spoofed source</a:t>
            </a:r>
          </a:p>
          <a:p>
            <a:r>
              <a:rPr lang="en-US" dirty="0">
                <a:latin typeface="Arial" pitchFamily="1" charset="0"/>
                <a:ea typeface="ＭＳ Ｐゴシック" pitchFamily="1" charset="-128"/>
                <a:cs typeface="ＭＳ Ｐゴシック" pitchFamily="1" charset="-128"/>
              </a:rPr>
              <a:t>addresses. RFC 2827, </a:t>
            </a:r>
            <a:r>
              <a:rPr lang="en-US" i="1" dirty="0">
                <a:latin typeface="Arial" pitchFamily="1" charset="0"/>
                <a:ea typeface="ＭＳ Ｐゴシック" pitchFamily="1" charset="-128"/>
                <a:cs typeface="ＭＳ Ｐゴシック" pitchFamily="1" charset="-128"/>
              </a:rPr>
              <a:t>Network Ingress Filtering: Defeating Denial-of-service attacks</a:t>
            </a:r>
          </a:p>
          <a:p>
            <a:r>
              <a:rPr lang="en-US" i="1" dirty="0">
                <a:latin typeface="Arial" pitchFamily="1" charset="0"/>
                <a:ea typeface="ＭＳ Ｐゴシック" pitchFamily="1" charset="-128"/>
                <a:cs typeface="ＭＳ Ｐゴシック" pitchFamily="1" charset="-128"/>
              </a:rPr>
              <a:t>which employ IP Source Address Spoofing ,</a:t>
            </a:r>
            <a:r>
              <a:rPr lang="en-US" i="1" baseline="0" dirty="0">
                <a:latin typeface="Arial" pitchFamily="1" charset="0"/>
                <a:ea typeface="ＭＳ Ｐゴシック" pitchFamily="1" charset="-128"/>
                <a:cs typeface="ＭＳ Ｐゴシック" pitchFamily="1" charset="-128"/>
              </a:rPr>
              <a:t> </a:t>
            </a:r>
            <a:r>
              <a:rPr lang="en-US" i="1" dirty="0">
                <a:latin typeface="Arial" pitchFamily="1" charset="0"/>
                <a:ea typeface="ＭＳ Ｐゴシック" pitchFamily="1" charset="-128"/>
                <a:cs typeface="ＭＳ Ｐゴシック" pitchFamily="1" charset="-128"/>
              </a:rPr>
              <a:t>directly makes this recommendation, as</a:t>
            </a:r>
          </a:p>
          <a:p>
            <a:r>
              <a:rPr lang="en-US" dirty="0">
                <a:latin typeface="Arial" pitchFamily="1" charset="0"/>
                <a:ea typeface="ＭＳ Ｐゴシック" pitchFamily="1" charset="-128"/>
                <a:cs typeface="ＭＳ Ｐゴシック" pitchFamily="1" charset="-128"/>
              </a:rPr>
              <a:t>do SANS, CERT, and many other organizations concerned with network security.</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This filtering needs to be done as close to the source as possible, by routers</a:t>
            </a:r>
          </a:p>
          <a:p>
            <a:r>
              <a:rPr lang="en-US" dirty="0">
                <a:latin typeface="Arial" pitchFamily="1" charset="0"/>
                <a:ea typeface="ＭＳ Ｐゴシック" pitchFamily="1" charset="-128"/>
                <a:cs typeface="ＭＳ Ｐゴシック" pitchFamily="1" charset="-128"/>
              </a:rPr>
              <a:t>or gateways knowing the valid address ranges of incoming packets. Typically this is</a:t>
            </a:r>
          </a:p>
          <a:p>
            <a:r>
              <a:rPr lang="en-US" dirty="0">
                <a:latin typeface="Arial" pitchFamily="1" charset="0"/>
                <a:ea typeface="ＭＳ Ｐゴシック" pitchFamily="1" charset="-128"/>
                <a:cs typeface="ＭＳ Ｐゴシック" pitchFamily="1" charset="-128"/>
              </a:rPr>
              <a:t>the ISP providing the network connection for an organization or home user. An ISP</a:t>
            </a:r>
          </a:p>
          <a:p>
            <a:r>
              <a:rPr lang="en-US" dirty="0">
                <a:latin typeface="Arial" pitchFamily="1" charset="0"/>
                <a:ea typeface="ＭＳ Ｐゴシック" pitchFamily="1" charset="-128"/>
                <a:cs typeface="ＭＳ Ｐゴシック" pitchFamily="1" charset="-128"/>
              </a:rPr>
              <a:t>knows which addresses are allocated to all its customers and hence is best placed to</a:t>
            </a:r>
          </a:p>
          <a:p>
            <a:r>
              <a:rPr lang="en-US" dirty="0">
                <a:latin typeface="Arial" pitchFamily="1" charset="0"/>
                <a:ea typeface="ＭＳ Ｐゴシック" pitchFamily="1" charset="-128"/>
                <a:cs typeface="ＭＳ Ｐゴシック" pitchFamily="1" charset="-128"/>
              </a:rPr>
              <a:t>ensure that valid source addresses are used in all packets from its customers. This</a:t>
            </a:r>
          </a:p>
          <a:p>
            <a:r>
              <a:rPr lang="en-US" dirty="0">
                <a:latin typeface="Arial" pitchFamily="1" charset="0"/>
                <a:ea typeface="ＭＳ Ｐゴシック" pitchFamily="1" charset="-128"/>
                <a:cs typeface="ＭＳ Ｐゴシック" pitchFamily="1" charset="-128"/>
              </a:rPr>
              <a:t>type of filtering can be implemented using explicit access control rules in a router to</a:t>
            </a:r>
          </a:p>
          <a:p>
            <a:r>
              <a:rPr lang="en-US" dirty="0">
                <a:latin typeface="Arial" pitchFamily="1" charset="0"/>
                <a:ea typeface="ＭＳ Ｐゴシック" pitchFamily="1" charset="-128"/>
                <a:cs typeface="ＭＳ Ｐゴシック" pitchFamily="1" charset="-128"/>
              </a:rPr>
              <a:t>ensure that the source address on any customer packet is one allocated to the ISP.</a:t>
            </a:r>
          </a:p>
          <a:p>
            <a:r>
              <a:rPr lang="en-US" dirty="0">
                <a:latin typeface="Arial" pitchFamily="1" charset="0"/>
                <a:ea typeface="ＭＳ Ｐゴシック" pitchFamily="1" charset="-128"/>
                <a:cs typeface="ＭＳ Ｐゴシック" pitchFamily="1" charset="-128"/>
              </a:rPr>
              <a:t>Alternatively, filters may be used to ensure that the path back to the claimed source</a:t>
            </a:r>
          </a:p>
          <a:p>
            <a:r>
              <a:rPr lang="en-US" dirty="0">
                <a:latin typeface="Arial" pitchFamily="1" charset="0"/>
                <a:ea typeface="ＭＳ Ｐゴシック" pitchFamily="1" charset="-128"/>
                <a:cs typeface="ＭＳ Ｐゴシック" pitchFamily="1" charset="-128"/>
              </a:rPr>
              <a:t>address is the one being used by the current packet. For example, this may be done</a:t>
            </a:r>
          </a:p>
          <a:p>
            <a:r>
              <a:rPr lang="en-US" dirty="0">
                <a:latin typeface="Arial" pitchFamily="1" charset="0"/>
                <a:ea typeface="ＭＳ Ｐゴシック" pitchFamily="1" charset="-128"/>
                <a:cs typeface="ＭＳ Ｐゴシック" pitchFamily="1" charset="-128"/>
              </a:rPr>
              <a:t>on Cisco routers using the “</a:t>
            </a:r>
            <a:r>
              <a:rPr lang="en-US" dirty="0" err="1">
                <a:latin typeface="Arial" pitchFamily="1" charset="0"/>
                <a:ea typeface="ＭＳ Ｐゴシック" pitchFamily="1" charset="-128"/>
                <a:cs typeface="ＭＳ Ｐゴシック" pitchFamily="1" charset="-128"/>
              </a:rPr>
              <a:t>ip</a:t>
            </a:r>
            <a:r>
              <a:rPr lang="en-US" dirty="0">
                <a:latin typeface="Arial" pitchFamily="1" charset="0"/>
                <a:ea typeface="ＭＳ Ｐゴシック" pitchFamily="1" charset="-128"/>
                <a:cs typeface="ＭＳ Ｐゴシック" pitchFamily="1" charset="-128"/>
              </a:rPr>
              <a:t> verify unicast reverse-path” command. This latter</a:t>
            </a:r>
          </a:p>
          <a:p>
            <a:r>
              <a:rPr lang="en-US" dirty="0">
                <a:latin typeface="Arial" pitchFamily="1" charset="0"/>
                <a:ea typeface="ＭＳ Ｐゴシック" pitchFamily="1" charset="-128"/>
                <a:cs typeface="ＭＳ Ｐゴシック" pitchFamily="1" charset="-128"/>
              </a:rPr>
              <a:t>approach may not be possible for some ISPs that use a complex, redundant routing</a:t>
            </a:r>
          </a:p>
          <a:p>
            <a:r>
              <a:rPr lang="en-US" dirty="0">
                <a:latin typeface="Arial" pitchFamily="1" charset="0"/>
                <a:ea typeface="ＭＳ Ｐゴシック" pitchFamily="1" charset="-128"/>
                <a:cs typeface="ＭＳ Ｐゴシック" pitchFamily="1" charset="-128"/>
              </a:rPr>
              <a:t>infrastructure. Implementing some form of such a filter ensures that the ISP’s</a:t>
            </a:r>
          </a:p>
          <a:p>
            <a:r>
              <a:rPr lang="en-US" dirty="0">
                <a:latin typeface="Arial" pitchFamily="1" charset="0"/>
                <a:ea typeface="ＭＳ Ｐゴシック" pitchFamily="1" charset="-128"/>
                <a:cs typeface="ＭＳ Ｐゴシック" pitchFamily="1" charset="-128"/>
              </a:rPr>
              <a:t>customers cannot be the source of spoofed packets. Regrettably, despite this being</a:t>
            </a:r>
          </a:p>
          <a:p>
            <a:r>
              <a:rPr lang="en-US" dirty="0">
                <a:latin typeface="Arial" pitchFamily="1" charset="0"/>
                <a:ea typeface="ＭＳ Ｐゴシック" pitchFamily="1" charset="-128"/>
                <a:cs typeface="ＭＳ Ｐゴシック" pitchFamily="1" charset="-128"/>
              </a:rPr>
              <a:t>a well-known recommendation, many ISPs still do not perform this type of filtering.</a:t>
            </a:r>
          </a:p>
          <a:p>
            <a:r>
              <a:rPr lang="en-US" dirty="0">
                <a:latin typeface="Arial" pitchFamily="1" charset="0"/>
                <a:ea typeface="ＭＳ Ｐゴシック" pitchFamily="1" charset="-128"/>
                <a:cs typeface="ＭＳ Ｐゴシック" pitchFamily="1" charset="-128"/>
              </a:rPr>
              <a:t>In particular, those with large numbers of broadband-connected home users are of</a:t>
            </a:r>
          </a:p>
          <a:p>
            <a:r>
              <a:rPr lang="en-US" dirty="0">
                <a:latin typeface="Arial" pitchFamily="1" charset="0"/>
                <a:ea typeface="ＭＳ Ｐゴシック" pitchFamily="1" charset="-128"/>
                <a:cs typeface="ＭＳ Ｐゴシック" pitchFamily="1" charset="-128"/>
              </a:rPr>
              <a:t>major concern. Such systems are often targeted for attack as they are often less well</a:t>
            </a:r>
          </a:p>
          <a:p>
            <a:r>
              <a:rPr lang="en-US" dirty="0">
                <a:latin typeface="Arial" pitchFamily="1" charset="0"/>
                <a:ea typeface="ＭＳ Ｐゴシック" pitchFamily="1" charset="-128"/>
                <a:cs typeface="ＭＳ Ｐゴシック" pitchFamily="1" charset="-128"/>
              </a:rPr>
              <a:t>secured than corporate systems. Once compromised, they are then used as intermediaries</a:t>
            </a:r>
          </a:p>
          <a:p>
            <a:r>
              <a:rPr lang="en-US" dirty="0">
                <a:latin typeface="Arial" pitchFamily="1" charset="0"/>
                <a:ea typeface="ＭＳ Ｐゴシック" pitchFamily="1" charset="-128"/>
                <a:cs typeface="ＭＳ Ｐゴシック" pitchFamily="1" charset="-128"/>
              </a:rPr>
              <a:t>in other attacks, such as DoS attacks. By not implementing </a:t>
            </a:r>
            <a:r>
              <a:rPr lang="en-US" dirty="0" err="1">
                <a:latin typeface="Arial" pitchFamily="1" charset="0"/>
                <a:ea typeface="ＭＳ Ｐゴシック" pitchFamily="1" charset="-128"/>
                <a:cs typeface="ＭＳ Ｐゴシック" pitchFamily="1" charset="-128"/>
              </a:rPr>
              <a:t>antispoofing</a:t>
            </a:r>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filters, ISPs are clearly contributing to this problem. One argument often advanced</a:t>
            </a:r>
          </a:p>
          <a:p>
            <a:r>
              <a:rPr lang="en-US" dirty="0">
                <a:latin typeface="Arial" pitchFamily="1" charset="0"/>
                <a:ea typeface="ＭＳ Ｐゴシック" pitchFamily="1" charset="-128"/>
                <a:cs typeface="ＭＳ Ｐゴシック" pitchFamily="1" charset="-128"/>
              </a:rPr>
              <a:t>for not doing so is the performance impact on their routers. While filtering does</a:t>
            </a:r>
          </a:p>
          <a:p>
            <a:r>
              <a:rPr lang="en-US" dirty="0">
                <a:latin typeface="Arial" pitchFamily="1" charset="0"/>
                <a:ea typeface="ＭＳ Ｐゴシック" pitchFamily="1" charset="-128"/>
                <a:cs typeface="ＭＳ Ｐゴシック" pitchFamily="1" charset="-128"/>
              </a:rPr>
              <a:t>incur a small penalty, so does having to process volumes of attack traffic. Given</a:t>
            </a:r>
          </a:p>
          <a:p>
            <a:r>
              <a:rPr lang="en-US" dirty="0">
                <a:latin typeface="Arial" pitchFamily="1" charset="0"/>
                <a:ea typeface="ＭＳ Ｐゴシック" pitchFamily="1" charset="-128"/>
                <a:cs typeface="ＭＳ Ｐゴシック" pitchFamily="1" charset="-128"/>
              </a:rPr>
              <a:t>the high prevalence of DoS attacks, there is simply no justification for any ISP or</a:t>
            </a:r>
          </a:p>
          <a:p>
            <a:r>
              <a:rPr lang="en-US" dirty="0">
                <a:latin typeface="Arial" pitchFamily="1" charset="0"/>
                <a:ea typeface="ＭＳ Ｐゴシック" pitchFamily="1" charset="-128"/>
                <a:cs typeface="ＭＳ Ｐゴシック" pitchFamily="1" charset="-128"/>
              </a:rPr>
              <a:t>organization not to implement such a basic security recommendation.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Any defenses against flooding attacks need to be located back in the Internet</a:t>
            </a:r>
          </a:p>
          <a:p>
            <a:r>
              <a:rPr lang="en-US" dirty="0">
                <a:latin typeface="Arial" pitchFamily="1" charset="0"/>
                <a:ea typeface="ＭＳ Ｐゴシック" pitchFamily="1" charset="-128"/>
                <a:cs typeface="ＭＳ Ｐゴシック" pitchFamily="1" charset="-128"/>
              </a:rPr>
              <a:t>cloud, not at a target organization’s boundary router, since this is usually located</a:t>
            </a:r>
          </a:p>
          <a:p>
            <a:r>
              <a:rPr lang="en-US" dirty="0">
                <a:latin typeface="Arial" pitchFamily="1" charset="0"/>
                <a:ea typeface="ＭＳ Ｐゴシック" pitchFamily="1" charset="-128"/>
                <a:cs typeface="ＭＳ Ｐゴシック" pitchFamily="1" charset="-128"/>
              </a:rPr>
              <a:t>after the resource being attacked. The filters must be applied to traffic before it</a:t>
            </a:r>
          </a:p>
          <a:p>
            <a:r>
              <a:rPr lang="en-US" dirty="0">
                <a:latin typeface="Arial" pitchFamily="1" charset="0"/>
                <a:ea typeface="ＭＳ Ｐゴシック" pitchFamily="1" charset="-128"/>
                <a:cs typeface="ＭＳ Ｐゴシック" pitchFamily="1" charset="-128"/>
              </a:rPr>
              <a:t>leaves the ISP’s network, or even at the point of entry to their network. While it is</a:t>
            </a:r>
          </a:p>
          <a:p>
            <a:r>
              <a:rPr lang="en-US" dirty="0">
                <a:latin typeface="Arial" pitchFamily="1" charset="0"/>
                <a:ea typeface="ＭＳ Ｐゴシック" pitchFamily="1" charset="-128"/>
                <a:cs typeface="ＭＳ Ｐゴシック" pitchFamily="1" charset="-128"/>
              </a:rPr>
              <a:t>not possible, in general, to identify packets with spoofed source addresses, the use</a:t>
            </a:r>
          </a:p>
          <a:p>
            <a:r>
              <a:rPr lang="en-US" dirty="0">
                <a:latin typeface="Arial" pitchFamily="1" charset="0"/>
                <a:ea typeface="ＭＳ Ｐゴシック" pitchFamily="1" charset="-128"/>
                <a:cs typeface="ＭＳ Ｐゴシック" pitchFamily="1" charset="-128"/>
              </a:rPr>
              <a:t>of a reverse path filter can help identify some such packets where the path from</a:t>
            </a:r>
          </a:p>
          <a:p>
            <a:r>
              <a:rPr lang="en-US" dirty="0">
                <a:latin typeface="Arial" pitchFamily="1" charset="0"/>
                <a:ea typeface="ＭＳ Ｐゴシック" pitchFamily="1" charset="-128"/>
                <a:cs typeface="ＭＳ Ｐゴシック" pitchFamily="1" charset="-128"/>
              </a:rPr>
              <a:t>the ISP to the spoofed address differs to that used by the packet to reach the ISP.</a:t>
            </a:r>
          </a:p>
          <a:p>
            <a:r>
              <a:rPr lang="en-US" dirty="0">
                <a:latin typeface="Arial" pitchFamily="1" charset="0"/>
                <a:ea typeface="ＭＳ Ｐゴシック" pitchFamily="1" charset="-128"/>
                <a:cs typeface="ＭＳ Ｐゴシック" pitchFamily="1" charset="-128"/>
              </a:rPr>
              <a:t>Also, attacks using particular packet types, such as ICMP floods or UDP floods to</a:t>
            </a:r>
          </a:p>
          <a:p>
            <a:r>
              <a:rPr lang="en-US" dirty="0">
                <a:latin typeface="Arial" pitchFamily="1" charset="0"/>
                <a:ea typeface="ＭＳ Ｐゴシック" pitchFamily="1" charset="-128"/>
                <a:cs typeface="ＭＳ Ｐゴシック" pitchFamily="1" charset="-128"/>
              </a:rPr>
              <a:t>diagnostic services, can be throttled by imposing limits on the rate at which these</a:t>
            </a:r>
          </a:p>
          <a:p>
            <a:r>
              <a:rPr lang="en-US" dirty="0">
                <a:latin typeface="Arial" pitchFamily="1" charset="0"/>
                <a:ea typeface="ＭＳ Ｐゴシック" pitchFamily="1" charset="-128"/>
                <a:cs typeface="ＭＳ Ｐゴシック" pitchFamily="1" charset="-128"/>
              </a:rPr>
              <a:t>packets will be accepted. In normal network operation, these should comprise a</a:t>
            </a:r>
          </a:p>
          <a:p>
            <a:r>
              <a:rPr lang="en-US" dirty="0">
                <a:latin typeface="Arial" pitchFamily="1" charset="0"/>
                <a:ea typeface="ＭＳ Ｐゴシック" pitchFamily="1" charset="-128"/>
                <a:cs typeface="ＭＳ Ｐゴシック" pitchFamily="1" charset="-128"/>
              </a:rPr>
              <a:t>relatively small fraction of the overall volume of network traffic. Many routers,</a:t>
            </a:r>
          </a:p>
          <a:p>
            <a:r>
              <a:rPr lang="en-US" dirty="0">
                <a:latin typeface="Arial" pitchFamily="1" charset="0"/>
                <a:ea typeface="ＭＳ Ｐゴシック" pitchFamily="1" charset="-128"/>
                <a:cs typeface="ＭＳ Ｐゴシック" pitchFamily="1" charset="-128"/>
              </a:rPr>
              <a:t>particularly the high-end routers used by ISPs, have the ability to limit packet rates.</a:t>
            </a:r>
          </a:p>
          <a:p>
            <a:r>
              <a:rPr lang="en-US" dirty="0">
                <a:latin typeface="Arial" pitchFamily="1" charset="0"/>
                <a:ea typeface="ＭＳ Ｐゴシック" pitchFamily="1" charset="-128"/>
                <a:cs typeface="ＭＳ Ｐゴシック" pitchFamily="1" charset="-128"/>
              </a:rPr>
              <a:t>Setting appropriate rate limits on these types of packets can help mitigate the effect</a:t>
            </a:r>
          </a:p>
          <a:p>
            <a:r>
              <a:rPr lang="en-US" dirty="0">
                <a:latin typeface="Arial" pitchFamily="1" charset="0"/>
                <a:ea typeface="ＭＳ Ｐゴシック" pitchFamily="1" charset="-128"/>
                <a:cs typeface="ＭＳ Ｐゴシック" pitchFamily="1" charset="-128"/>
              </a:rPr>
              <a:t>of packet floods using them, allowing other types of traffic to flow to the targeted</a:t>
            </a:r>
          </a:p>
          <a:p>
            <a:r>
              <a:rPr lang="en-US" dirty="0">
                <a:latin typeface="Arial" pitchFamily="1" charset="0"/>
                <a:ea typeface="ＭＳ Ｐゴシック" pitchFamily="1" charset="-128"/>
                <a:cs typeface="ＭＳ Ｐゴシック" pitchFamily="1" charset="-128"/>
              </a:rPr>
              <a:t>organization even should an attack occur.</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It is possible to specifically defend against the SYN spoofing attack by using a</a:t>
            </a:r>
          </a:p>
          <a:p>
            <a:r>
              <a:rPr lang="en-US" dirty="0">
                <a:latin typeface="Arial" pitchFamily="1" charset="0"/>
                <a:ea typeface="ＭＳ Ｐゴシック" pitchFamily="1" charset="-128"/>
                <a:cs typeface="ＭＳ Ｐゴシック" pitchFamily="1" charset="-128"/>
              </a:rPr>
              <a:t>modified version of the TCP connection handling code. Instead of saving the connection</a:t>
            </a:r>
          </a:p>
          <a:p>
            <a:r>
              <a:rPr lang="en-US" dirty="0">
                <a:latin typeface="Arial" pitchFamily="1" charset="0"/>
                <a:ea typeface="ＭＳ Ｐゴシック" pitchFamily="1" charset="-128"/>
                <a:cs typeface="ＭＳ Ｐゴシック" pitchFamily="1" charset="-128"/>
              </a:rPr>
              <a:t>details on the server, critical information about the requested connection</a:t>
            </a:r>
          </a:p>
          <a:p>
            <a:r>
              <a:rPr lang="en-US" dirty="0">
                <a:latin typeface="Arial" pitchFamily="1" charset="0"/>
                <a:ea typeface="ＭＳ Ｐゴシック" pitchFamily="1" charset="-128"/>
                <a:cs typeface="ＭＳ Ｐゴシック" pitchFamily="1" charset="-128"/>
              </a:rPr>
              <a:t>is cryptographically encoded in a cookie that is sent as the server’s initial sequence</a:t>
            </a:r>
          </a:p>
          <a:p>
            <a:r>
              <a:rPr lang="en-US" dirty="0">
                <a:latin typeface="Arial" pitchFamily="1" charset="0"/>
                <a:ea typeface="ＭＳ Ｐゴシック" pitchFamily="1" charset="-128"/>
                <a:cs typeface="ＭＳ Ｐゴシック" pitchFamily="1" charset="-128"/>
              </a:rPr>
              <a:t>number. This is sent in the SYN-ACK packet from the server back to the client.</a:t>
            </a:r>
          </a:p>
          <a:p>
            <a:r>
              <a:rPr lang="en-US" dirty="0">
                <a:latin typeface="Arial" pitchFamily="1" charset="0"/>
                <a:ea typeface="ＭＳ Ｐゴシック" pitchFamily="1" charset="-128"/>
                <a:cs typeface="ＭＳ Ｐゴシック" pitchFamily="1" charset="-128"/>
              </a:rPr>
              <a:t>When a legitimate client responds with an ACK packet containing the incremented</a:t>
            </a:r>
          </a:p>
          <a:p>
            <a:r>
              <a:rPr lang="en-US" dirty="0">
                <a:latin typeface="Arial" pitchFamily="1" charset="0"/>
                <a:ea typeface="ＭＳ Ｐゴシック" pitchFamily="1" charset="-128"/>
                <a:cs typeface="ＭＳ Ｐゴシック" pitchFamily="1" charset="-128"/>
              </a:rPr>
              <a:t>sequence number cookie, the server is then able to reconstruct the information</a:t>
            </a:r>
          </a:p>
          <a:p>
            <a:r>
              <a:rPr lang="en-US" dirty="0">
                <a:latin typeface="Arial" pitchFamily="1" charset="0"/>
                <a:ea typeface="ＭＳ Ｐゴシック" pitchFamily="1" charset="-128"/>
                <a:cs typeface="ＭＳ Ｐゴシック" pitchFamily="1" charset="-128"/>
              </a:rPr>
              <a:t>about the connection that it normally would have saved in the known TCP connections</a:t>
            </a:r>
          </a:p>
          <a:p>
            <a:r>
              <a:rPr lang="en-US" dirty="0">
                <a:latin typeface="Arial" pitchFamily="1" charset="0"/>
                <a:ea typeface="ＭＳ Ｐゴシック" pitchFamily="1" charset="-128"/>
                <a:cs typeface="ＭＳ Ｐゴシック" pitchFamily="1" charset="-128"/>
              </a:rPr>
              <a:t>table. Typically this technique is only used when the table overflows. It</a:t>
            </a:r>
          </a:p>
          <a:p>
            <a:r>
              <a:rPr lang="en-US" dirty="0">
                <a:latin typeface="Arial" pitchFamily="1" charset="0"/>
                <a:ea typeface="ＭＳ Ｐゴシック" pitchFamily="1" charset="-128"/>
                <a:cs typeface="ＭＳ Ｐゴシック" pitchFamily="1" charset="-128"/>
              </a:rPr>
              <a:t>has the advantage of not consuming any memory resources on the server until the</a:t>
            </a:r>
          </a:p>
          <a:p>
            <a:r>
              <a:rPr lang="en-US" dirty="0">
                <a:latin typeface="Arial" pitchFamily="1" charset="0"/>
                <a:ea typeface="ＭＳ Ｐゴシック" pitchFamily="1" charset="-128"/>
                <a:cs typeface="ＭＳ Ｐゴシック" pitchFamily="1" charset="-128"/>
              </a:rPr>
              <a:t>three-way TCP connection handshake is completed. The server then has greater</a:t>
            </a:r>
          </a:p>
          <a:p>
            <a:r>
              <a:rPr lang="en-US" dirty="0">
                <a:latin typeface="Arial" pitchFamily="1" charset="0"/>
                <a:ea typeface="ＭＳ Ｐゴシック" pitchFamily="1" charset="-128"/>
                <a:cs typeface="ＭＳ Ｐゴシック" pitchFamily="1" charset="-128"/>
              </a:rPr>
              <a:t>confidence that the source address does indeed correspond with a real client that is</a:t>
            </a:r>
          </a:p>
          <a:p>
            <a:r>
              <a:rPr lang="en-US" dirty="0">
                <a:latin typeface="Arial" pitchFamily="1" charset="0"/>
                <a:ea typeface="ＭＳ Ｐゴシック" pitchFamily="1" charset="-128"/>
                <a:cs typeface="ＭＳ Ｐゴシック" pitchFamily="1" charset="-128"/>
              </a:rPr>
              <a:t>interacting with the server.</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There are some disadvantages of this technique. It does take computation</a:t>
            </a:r>
          </a:p>
          <a:p>
            <a:r>
              <a:rPr lang="en-US" dirty="0">
                <a:latin typeface="Arial" pitchFamily="1" charset="0"/>
                <a:ea typeface="ＭＳ Ｐゴシック" pitchFamily="1" charset="-128"/>
                <a:cs typeface="ＭＳ Ｐゴシック" pitchFamily="1" charset="-128"/>
              </a:rPr>
              <a:t>resources on the server to calculate the cookie. It also blocks the use of certain TCP</a:t>
            </a:r>
          </a:p>
          <a:p>
            <a:r>
              <a:rPr lang="en-US" dirty="0">
                <a:latin typeface="Arial" pitchFamily="1" charset="0"/>
                <a:ea typeface="ＭＳ Ｐゴシック" pitchFamily="1" charset="-128"/>
                <a:cs typeface="ＭＳ Ｐゴシック" pitchFamily="1" charset="-128"/>
              </a:rPr>
              <a:t>extensions, such as large windows. The request for such an extension is normally</a:t>
            </a:r>
          </a:p>
          <a:p>
            <a:r>
              <a:rPr lang="en-US" dirty="0">
                <a:latin typeface="Arial" pitchFamily="1" charset="0"/>
                <a:ea typeface="ＭＳ Ｐゴシック" pitchFamily="1" charset="-128"/>
                <a:cs typeface="ＭＳ Ｐゴシック" pitchFamily="1" charset="-128"/>
              </a:rPr>
              <a:t>saved by the server, along with other details of the requested connection. However,</a:t>
            </a:r>
          </a:p>
          <a:p>
            <a:r>
              <a:rPr lang="en-US" dirty="0">
                <a:latin typeface="Arial" pitchFamily="1" charset="0"/>
                <a:ea typeface="ＭＳ Ｐゴシック" pitchFamily="1" charset="-128"/>
                <a:cs typeface="ＭＳ Ｐゴシック" pitchFamily="1" charset="-128"/>
              </a:rPr>
              <a:t>this connection information cannot be encoded in the cookie as there is not enough</a:t>
            </a:r>
          </a:p>
          <a:p>
            <a:r>
              <a:rPr lang="en-US" dirty="0">
                <a:latin typeface="Arial" pitchFamily="1" charset="0"/>
                <a:ea typeface="ＭＳ Ｐゴシック" pitchFamily="1" charset="-128"/>
                <a:cs typeface="ＭＳ Ｐゴシック" pitchFamily="1" charset="-128"/>
              </a:rPr>
              <a:t>room to do so. Since the alternative is for the server to reject the connection entirely</a:t>
            </a:r>
          </a:p>
          <a:p>
            <a:r>
              <a:rPr lang="en-US" dirty="0">
                <a:latin typeface="Arial" pitchFamily="1" charset="0"/>
                <a:ea typeface="ＭＳ Ｐゴシック" pitchFamily="1" charset="-128"/>
                <a:cs typeface="ＭＳ Ｐゴシック" pitchFamily="1" charset="-128"/>
              </a:rPr>
              <a:t>as it has no resources left to manage the request, this is still an improvement in</a:t>
            </a:r>
          </a:p>
          <a:p>
            <a:r>
              <a:rPr lang="en-US" dirty="0">
                <a:latin typeface="Arial" pitchFamily="1" charset="0"/>
                <a:ea typeface="ＭＳ Ｐゴシック" pitchFamily="1" charset="-128"/>
                <a:cs typeface="ＭＳ Ｐゴシック" pitchFamily="1" charset="-128"/>
              </a:rPr>
              <a:t>the system’s ability to handle high connection-request loads. This approach was</a:t>
            </a:r>
          </a:p>
          <a:p>
            <a:r>
              <a:rPr lang="en-US" dirty="0">
                <a:latin typeface="Arial" pitchFamily="1" charset="0"/>
                <a:ea typeface="ＭＳ Ｐゴシック" pitchFamily="1" charset="-128"/>
                <a:cs typeface="ＭＳ Ｐゴシック" pitchFamily="1" charset="-128"/>
              </a:rPr>
              <a:t>independently invented by a number of people. The best-known variant is SYN</a:t>
            </a:r>
          </a:p>
          <a:p>
            <a:r>
              <a:rPr lang="en-US" dirty="0">
                <a:latin typeface="Arial" pitchFamily="1" charset="0"/>
                <a:ea typeface="ＭＳ Ｐゴシック" pitchFamily="1" charset="-128"/>
                <a:cs typeface="ＭＳ Ｐゴシック" pitchFamily="1" charset="-128"/>
              </a:rPr>
              <a:t>Cookies, whose principal originator is Daniel Bernstein. It is available in recent</a:t>
            </a:r>
          </a:p>
          <a:p>
            <a:r>
              <a:rPr lang="en-US" dirty="0">
                <a:latin typeface="Arial" pitchFamily="1" charset="0"/>
                <a:ea typeface="ＭＳ Ｐゴシック" pitchFamily="1" charset="-128"/>
                <a:cs typeface="ＭＳ Ｐゴシック" pitchFamily="1" charset="-128"/>
              </a:rPr>
              <a:t>FreeBSD and Linux systems, though it is not enabled by default. A variant of this</a:t>
            </a:r>
          </a:p>
          <a:p>
            <a:r>
              <a:rPr lang="en-US" dirty="0">
                <a:latin typeface="Arial" pitchFamily="1" charset="0"/>
                <a:ea typeface="ＭＳ Ｐゴシック" pitchFamily="1" charset="-128"/>
                <a:cs typeface="ＭＳ Ｐゴシック" pitchFamily="1" charset="-128"/>
              </a:rPr>
              <a:t>technique is also included in Windows 2000, XP, and later. This is used whenever</a:t>
            </a:r>
          </a:p>
          <a:p>
            <a:r>
              <a:rPr lang="en-US" dirty="0">
                <a:latin typeface="Arial" pitchFamily="1" charset="0"/>
                <a:ea typeface="ＭＳ Ｐゴシック" pitchFamily="1" charset="-128"/>
                <a:cs typeface="ＭＳ Ｐゴシック" pitchFamily="1" charset="-128"/>
              </a:rPr>
              <a:t>their TCP connections table overflows.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Alternatively, the system’s TCP/IP network code can be modified to selectively</a:t>
            </a:r>
          </a:p>
          <a:p>
            <a:r>
              <a:rPr lang="en-US" dirty="0">
                <a:latin typeface="Arial" pitchFamily="1" charset="0"/>
                <a:ea typeface="ＭＳ Ｐゴシック" pitchFamily="1" charset="-128"/>
                <a:cs typeface="ＭＳ Ｐゴシック" pitchFamily="1" charset="-128"/>
              </a:rPr>
              <a:t>drop an entry for an incomplete connection from the TCP connections table</a:t>
            </a:r>
          </a:p>
          <a:p>
            <a:r>
              <a:rPr lang="en-US" dirty="0">
                <a:latin typeface="Arial" pitchFamily="1" charset="0"/>
                <a:ea typeface="ＭＳ Ｐゴシック" pitchFamily="1" charset="-128"/>
                <a:cs typeface="ＭＳ Ｐゴシック" pitchFamily="1" charset="-128"/>
              </a:rPr>
              <a:t>when it overflows, allowing a new connection attempt to proceed. This is known as</a:t>
            </a:r>
          </a:p>
          <a:p>
            <a:r>
              <a:rPr lang="en-US" i="1" dirty="0">
                <a:latin typeface="Arial" pitchFamily="1" charset="0"/>
                <a:ea typeface="ＭＳ Ｐゴシック" pitchFamily="1" charset="-128"/>
                <a:cs typeface="ＭＳ Ｐゴシック" pitchFamily="1" charset="-128"/>
              </a:rPr>
              <a:t>selective drop or random drop . On the assumption that the majority of the entries in</a:t>
            </a:r>
          </a:p>
          <a:p>
            <a:r>
              <a:rPr lang="en-US" dirty="0">
                <a:latin typeface="Arial" pitchFamily="1" charset="0"/>
                <a:ea typeface="ＭＳ Ｐゴシック" pitchFamily="1" charset="-128"/>
                <a:cs typeface="ＭＳ Ｐゴシック" pitchFamily="1" charset="-128"/>
              </a:rPr>
              <a:t>an overflowing table result from the attack, it is more likely that the dropped entry</a:t>
            </a:r>
          </a:p>
          <a:p>
            <a:r>
              <a:rPr lang="en-US" dirty="0">
                <a:latin typeface="Arial" pitchFamily="1" charset="0"/>
                <a:ea typeface="ＭＳ Ｐゴシック" pitchFamily="1" charset="-128"/>
                <a:cs typeface="ＭＳ Ｐゴシック" pitchFamily="1" charset="-128"/>
              </a:rPr>
              <a:t>will correspond to an attack packet. Hence its removal will have no consequence. If</a:t>
            </a:r>
          </a:p>
          <a:p>
            <a:r>
              <a:rPr lang="en-US" dirty="0">
                <a:latin typeface="Arial" pitchFamily="1" charset="0"/>
                <a:ea typeface="ＭＳ Ｐゴシック" pitchFamily="1" charset="-128"/>
                <a:cs typeface="ＭＳ Ｐゴシック" pitchFamily="1" charset="-128"/>
              </a:rPr>
              <a:t>not, then a legitimate connection attempt will fail, and will have to retry. However,</a:t>
            </a:r>
          </a:p>
          <a:p>
            <a:r>
              <a:rPr lang="en-US" dirty="0">
                <a:latin typeface="Arial" pitchFamily="1" charset="0"/>
                <a:ea typeface="ＭＳ Ｐゴシック" pitchFamily="1" charset="-128"/>
                <a:cs typeface="ＭＳ Ｐゴシック" pitchFamily="1" charset="-128"/>
              </a:rPr>
              <a:t>this approach does give new connection attempts a chance of succeeding rather than</a:t>
            </a:r>
          </a:p>
          <a:p>
            <a:r>
              <a:rPr lang="en-US" dirty="0">
                <a:latin typeface="Arial" pitchFamily="1" charset="0"/>
                <a:ea typeface="ＭＳ Ｐゴシック" pitchFamily="1" charset="-128"/>
                <a:cs typeface="ＭＳ Ｐゴシック" pitchFamily="1" charset="-128"/>
              </a:rPr>
              <a:t>being dropped immediately when the table overflows.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Another defense against SYN spoofing attacks includes modifying parameters</a:t>
            </a:r>
          </a:p>
          <a:p>
            <a:r>
              <a:rPr lang="en-US" dirty="0">
                <a:latin typeface="Arial" pitchFamily="1" charset="0"/>
                <a:ea typeface="ＭＳ Ｐゴシック" pitchFamily="1" charset="-128"/>
                <a:cs typeface="ＭＳ Ｐゴシック" pitchFamily="1" charset="-128"/>
              </a:rPr>
              <a:t>used in a system’s TCP/IP network code. These include the size of the TCP connections</a:t>
            </a:r>
          </a:p>
          <a:p>
            <a:r>
              <a:rPr lang="en-US" dirty="0">
                <a:latin typeface="Arial" pitchFamily="1" charset="0"/>
                <a:ea typeface="ＭＳ Ｐゴシック" pitchFamily="1" charset="-128"/>
                <a:cs typeface="ＭＳ Ｐゴシック" pitchFamily="1" charset="-128"/>
              </a:rPr>
              <a:t>table and the timeout period used to remove entries from this table when</a:t>
            </a:r>
          </a:p>
          <a:p>
            <a:r>
              <a:rPr lang="en-US" dirty="0">
                <a:latin typeface="Arial" pitchFamily="1" charset="0"/>
                <a:ea typeface="ＭＳ Ｐゴシック" pitchFamily="1" charset="-128"/>
                <a:cs typeface="ＭＳ Ｐゴシック" pitchFamily="1" charset="-128"/>
              </a:rPr>
              <a:t>no response is received. These can be combined with suitable rate limits on the</a:t>
            </a:r>
          </a:p>
          <a:p>
            <a:r>
              <a:rPr lang="en-US" dirty="0">
                <a:latin typeface="Arial" pitchFamily="1" charset="0"/>
                <a:ea typeface="ＭＳ Ｐゴシック" pitchFamily="1" charset="-128"/>
                <a:cs typeface="ＭＳ Ｐゴシック" pitchFamily="1" charset="-128"/>
              </a:rPr>
              <a:t>organization’s network link to manage the maximum allowable rate of connection</a:t>
            </a:r>
          </a:p>
          <a:p>
            <a:r>
              <a:rPr lang="en-US" dirty="0">
                <a:latin typeface="Arial" pitchFamily="1" charset="0"/>
                <a:ea typeface="ＭＳ Ｐゴシック" pitchFamily="1" charset="-128"/>
                <a:cs typeface="ＭＳ Ｐゴシック" pitchFamily="1" charset="-128"/>
              </a:rPr>
              <a:t>requests. None of these changes can prevent these attacks, though they do make the</a:t>
            </a:r>
          </a:p>
          <a:p>
            <a:r>
              <a:rPr lang="en-US" dirty="0">
                <a:latin typeface="Arial" pitchFamily="1" charset="0"/>
                <a:ea typeface="ＭＳ Ｐゴシック" pitchFamily="1" charset="-128"/>
                <a:cs typeface="ＭＳ Ｐゴシック" pitchFamily="1" charset="-128"/>
              </a:rPr>
              <a:t>attacker’s task harder.</a:t>
            </a:r>
          </a:p>
          <a:p>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29</a:t>
            </a:fld>
            <a:endParaRPr lang="en-AU" dirty="0"/>
          </a:p>
        </p:txBody>
      </p:sp>
    </p:spTree>
    <p:extLst>
      <p:ext uri="{BB962C8B-B14F-4D97-AF65-F5344CB8AC3E}">
        <p14:creationId xmlns:p14="http://schemas.microsoft.com/office/powerpoint/2010/main" val="4041580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From this definition, you can see that there are several categories of resources</a:t>
            </a:r>
          </a:p>
          <a:p>
            <a:r>
              <a:rPr lang="en-US" dirty="0">
                <a:latin typeface="Arial" pitchFamily="1" charset="0"/>
                <a:ea typeface="ＭＳ Ｐゴシック" pitchFamily="1" charset="-128"/>
                <a:cs typeface="ＭＳ Ｐゴシック" pitchFamily="1" charset="-128"/>
              </a:rPr>
              <a:t>that could be attacked: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Network bandwidth</a:t>
            </a:r>
          </a:p>
          <a:p>
            <a:r>
              <a:rPr lang="en-US" dirty="0">
                <a:latin typeface="Arial" pitchFamily="1" charset="0"/>
                <a:ea typeface="ＭＳ Ｐゴシック" pitchFamily="1" charset="-128"/>
                <a:cs typeface="ＭＳ Ｐゴシック" pitchFamily="1" charset="-128"/>
              </a:rPr>
              <a:t>• System resources</a:t>
            </a:r>
          </a:p>
          <a:p>
            <a:r>
              <a:rPr lang="en-US" dirty="0">
                <a:latin typeface="Arial" pitchFamily="1" charset="0"/>
                <a:ea typeface="ＭＳ Ｐゴシック" pitchFamily="1" charset="-128"/>
                <a:cs typeface="ＭＳ Ｐゴシック" pitchFamily="1" charset="-128"/>
              </a:rPr>
              <a:t>• Application resources</a:t>
            </a:r>
          </a:p>
          <a:p>
            <a:endParaRPr lang="en-US" dirty="0">
              <a:latin typeface="Arial" pitchFamily="1" charset="0"/>
              <a:ea typeface="ＭＳ Ｐゴシック" pitchFamily="1" charset="-128"/>
              <a:cs typeface="ＭＳ Ｐゴシック" pitchFamily="1"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Network bandwidth relates to the capacity of the network links connecting a server</a:t>
            </a:r>
          </a:p>
          <a:p>
            <a:r>
              <a:rPr lang="en-US" sz="1200" kern="1200" baseline="0" dirty="0">
                <a:solidFill>
                  <a:schemeClr val="tx1"/>
                </a:solidFill>
                <a:latin typeface="Arial" pitchFamily="-110" charset="0"/>
                <a:ea typeface="ＭＳ Ｐゴシック" pitchFamily="-110" charset="-128"/>
                <a:cs typeface="ＭＳ Ｐゴシック" pitchFamily="-110" charset="-128"/>
              </a:rPr>
              <a:t>to the wider Internet. For most organizations, this is their connection to their Internet</a:t>
            </a:r>
          </a:p>
          <a:p>
            <a:r>
              <a:rPr lang="en-US" sz="1200" kern="1200" baseline="0" dirty="0">
                <a:solidFill>
                  <a:schemeClr val="tx1"/>
                </a:solidFill>
                <a:latin typeface="Arial" pitchFamily="-110" charset="0"/>
                <a:ea typeface="ＭＳ Ｐゴシック" pitchFamily="-110" charset="-128"/>
                <a:cs typeface="ＭＳ Ｐゴシック" pitchFamily="-110" charset="-128"/>
              </a:rPr>
              <a:t>service provider (ISP), as shown in the example network in Figure 7.1. Usually this</a:t>
            </a:r>
          </a:p>
          <a:p>
            <a:r>
              <a:rPr lang="en-US" sz="1200" kern="1200" baseline="0" dirty="0">
                <a:solidFill>
                  <a:schemeClr val="tx1"/>
                </a:solidFill>
                <a:latin typeface="Arial" pitchFamily="-110" charset="0"/>
                <a:ea typeface="ＭＳ Ｐゴシック" pitchFamily="-110" charset="-128"/>
                <a:cs typeface="ＭＳ Ｐゴシック" pitchFamily="-110" charset="-128"/>
              </a:rPr>
              <a:t>connection will have a lower capacity than the links within and between ISP routers.</a:t>
            </a:r>
          </a:p>
          <a:p>
            <a:r>
              <a:rPr lang="en-US" sz="1200" kern="1200" baseline="0" dirty="0">
                <a:solidFill>
                  <a:schemeClr val="tx1"/>
                </a:solidFill>
                <a:latin typeface="Arial" pitchFamily="-110" charset="0"/>
                <a:ea typeface="ＭＳ Ｐゴシック" pitchFamily="-110" charset="-128"/>
                <a:cs typeface="ＭＳ Ｐゴシック" pitchFamily="-110" charset="-128"/>
              </a:rPr>
              <a:t>This means it is possible for more traffic to arrive at the ISP’s routers over these</a:t>
            </a:r>
          </a:p>
          <a:p>
            <a:r>
              <a:rPr lang="en-US" sz="1200" kern="1200" baseline="0" dirty="0">
                <a:solidFill>
                  <a:schemeClr val="tx1"/>
                </a:solidFill>
                <a:latin typeface="Arial" pitchFamily="-110" charset="0"/>
                <a:ea typeface="ＭＳ Ｐゴシック" pitchFamily="-110" charset="-128"/>
                <a:cs typeface="ＭＳ Ｐゴシック" pitchFamily="-110" charset="-128"/>
              </a:rPr>
              <a:t>higher-capacity links than can be carried over the link to the organization. In this</a:t>
            </a:r>
          </a:p>
          <a:p>
            <a:r>
              <a:rPr lang="en-US" sz="1200" kern="1200" baseline="0" dirty="0">
                <a:solidFill>
                  <a:schemeClr val="tx1"/>
                </a:solidFill>
                <a:latin typeface="Arial" pitchFamily="-110" charset="0"/>
                <a:ea typeface="ＭＳ Ｐゴシック" pitchFamily="-110" charset="-128"/>
                <a:cs typeface="ＭＳ Ｐゴシック" pitchFamily="-110" charset="-128"/>
              </a:rPr>
              <a:t>circumstance, the router must discard some packets, delivering only as many as can</a:t>
            </a:r>
          </a:p>
          <a:p>
            <a:r>
              <a:rPr lang="en-US" sz="1200" kern="1200" baseline="0" dirty="0">
                <a:solidFill>
                  <a:schemeClr val="tx1"/>
                </a:solidFill>
                <a:latin typeface="Arial" pitchFamily="-110" charset="0"/>
                <a:ea typeface="ＭＳ Ｐゴシック" pitchFamily="-110" charset="-128"/>
                <a:cs typeface="ＭＳ Ｐゴシック" pitchFamily="-110" charset="-128"/>
              </a:rPr>
              <a:t>be handled by the link. In normal network operation such high loads might occur</a:t>
            </a:r>
          </a:p>
          <a:p>
            <a:r>
              <a:rPr lang="en-US" sz="1200" kern="1200" baseline="0" dirty="0">
                <a:solidFill>
                  <a:schemeClr val="tx1"/>
                </a:solidFill>
                <a:latin typeface="Arial" pitchFamily="-110" charset="0"/>
                <a:ea typeface="ＭＳ Ｐゴシック" pitchFamily="-110" charset="-128"/>
                <a:cs typeface="ＭＳ Ｐゴシック" pitchFamily="-110" charset="-128"/>
              </a:rPr>
              <a:t>to a popular server experiencing traffic from a large number of legitimate users. A</a:t>
            </a:r>
          </a:p>
          <a:p>
            <a:r>
              <a:rPr lang="en-US" sz="1200" kern="1200" baseline="0" dirty="0">
                <a:solidFill>
                  <a:schemeClr val="tx1"/>
                </a:solidFill>
                <a:latin typeface="Arial" pitchFamily="-110" charset="0"/>
                <a:ea typeface="ＭＳ Ｐゴシック" pitchFamily="-110" charset="-128"/>
                <a:cs typeface="ＭＳ Ｐゴシック" pitchFamily="-110" charset="-128"/>
              </a:rPr>
              <a:t>random portion of these users will experience a degraded or nonexistent service as</a:t>
            </a:r>
          </a:p>
          <a:p>
            <a:r>
              <a:rPr lang="en-US" sz="1200" kern="1200" baseline="0" dirty="0">
                <a:solidFill>
                  <a:schemeClr val="tx1"/>
                </a:solidFill>
                <a:latin typeface="Arial" pitchFamily="-110" charset="0"/>
                <a:ea typeface="ＭＳ Ｐゴシック" pitchFamily="-110" charset="-128"/>
                <a:cs typeface="ＭＳ Ｐゴシック" pitchFamily="-110" charset="-128"/>
              </a:rPr>
              <a:t>a consequence. This is expected behavior for an overloaded TCP/IP network link.</a:t>
            </a:r>
          </a:p>
          <a:p>
            <a:r>
              <a:rPr lang="en-US" sz="1200" kern="1200" baseline="0" dirty="0">
                <a:solidFill>
                  <a:schemeClr val="tx1"/>
                </a:solidFill>
                <a:latin typeface="Arial" pitchFamily="-110" charset="0"/>
                <a:ea typeface="ＭＳ Ｐゴシック" pitchFamily="-110" charset="-128"/>
                <a:cs typeface="ＭＳ Ｐゴシック" pitchFamily="-110" charset="-128"/>
              </a:rPr>
              <a:t>In a DoS attack, the vast majority of traffic directed at the target server is malicious,</a:t>
            </a:r>
          </a:p>
          <a:p>
            <a:r>
              <a:rPr lang="en-US" sz="1200" kern="1200" baseline="0" dirty="0">
                <a:solidFill>
                  <a:schemeClr val="tx1"/>
                </a:solidFill>
                <a:latin typeface="Arial" pitchFamily="-110" charset="0"/>
                <a:ea typeface="ＭＳ Ｐゴシック" pitchFamily="-110" charset="-128"/>
                <a:cs typeface="ＭＳ Ｐゴシック" pitchFamily="-110" charset="-128"/>
              </a:rPr>
              <a:t>generated either directly or indirectly by the attacker. This traffic overwhelms</a:t>
            </a:r>
          </a:p>
          <a:p>
            <a:r>
              <a:rPr lang="en-US" sz="1200" kern="1200" baseline="0" dirty="0">
                <a:solidFill>
                  <a:schemeClr val="tx1"/>
                </a:solidFill>
                <a:latin typeface="Arial" pitchFamily="-110" charset="0"/>
                <a:ea typeface="ＭＳ Ｐゴシック" pitchFamily="-110" charset="-128"/>
                <a:cs typeface="ＭＳ Ｐゴシック" pitchFamily="-110" charset="-128"/>
              </a:rPr>
              <a:t>any legitimate traffic, effectively denying legitimate users access to the server. Some</a:t>
            </a:r>
          </a:p>
          <a:p>
            <a:r>
              <a:rPr lang="en-US" sz="1200" kern="1200" baseline="0" dirty="0">
                <a:solidFill>
                  <a:schemeClr val="tx1"/>
                </a:solidFill>
                <a:latin typeface="Arial" pitchFamily="-110" charset="0"/>
                <a:ea typeface="ＭＳ Ｐゴシック" pitchFamily="-110" charset="-128"/>
                <a:cs typeface="ＭＳ Ｐゴシック" pitchFamily="-110" charset="-128"/>
              </a:rPr>
              <a:t>recent high volume attacks have even been directed at the ISP network supporting</a:t>
            </a:r>
          </a:p>
          <a:p>
            <a:r>
              <a:rPr lang="en-US" sz="1200" kern="1200" baseline="0" dirty="0">
                <a:solidFill>
                  <a:schemeClr val="tx1"/>
                </a:solidFill>
                <a:latin typeface="Arial" pitchFamily="-110" charset="0"/>
                <a:ea typeface="ＭＳ Ｐゴシック" pitchFamily="-110" charset="-128"/>
                <a:cs typeface="ＭＳ Ｐゴシック" pitchFamily="-110" charset="-128"/>
              </a:rPr>
              <a:t>the target organization, aiming to disrupt its connections to other networks. A number</a:t>
            </a:r>
          </a:p>
          <a:p>
            <a:r>
              <a:rPr lang="en-US" sz="1200" kern="1200" baseline="0" dirty="0">
                <a:solidFill>
                  <a:schemeClr val="tx1"/>
                </a:solidFill>
                <a:latin typeface="Arial" pitchFamily="-110" charset="0"/>
                <a:ea typeface="ＭＳ Ｐゴシック" pitchFamily="-110" charset="-128"/>
                <a:cs typeface="ＭＳ Ｐゴシック" pitchFamily="-110" charset="-128"/>
              </a:rPr>
              <a:t>of recent DDoS attacks are listed in [AROR11], with comments on their growth</a:t>
            </a:r>
          </a:p>
          <a:p>
            <a:r>
              <a:rPr lang="en-US" sz="1200" kern="1200" baseline="0" dirty="0">
                <a:solidFill>
                  <a:schemeClr val="tx1"/>
                </a:solidFill>
                <a:latin typeface="Arial" pitchFamily="-110" charset="0"/>
                <a:ea typeface="ＭＳ Ｐゴシック" pitchFamily="-110" charset="-128"/>
                <a:cs typeface="ＭＳ Ｐゴシック" pitchFamily="-110" charset="-128"/>
              </a:rPr>
              <a:t>in volume and impact.</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A DoS attack targeting system resources typically aims to overload or crash its</a:t>
            </a:r>
          </a:p>
          <a:p>
            <a:r>
              <a:rPr lang="en-US" sz="1200" kern="1200" baseline="0" dirty="0">
                <a:solidFill>
                  <a:schemeClr val="tx1"/>
                </a:solidFill>
                <a:latin typeface="Arial" pitchFamily="-110" charset="0"/>
                <a:ea typeface="ＭＳ Ｐゴシック" pitchFamily="-110" charset="-128"/>
                <a:cs typeface="ＭＳ Ｐゴシック" pitchFamily="-110" charset="-128"/>
              </a:rPr>
              <a:t>network handling software. Rather than consuming bandwidth with large volumes</a:t>
            </a:r>
          </a:p>
          <a:p>
            <a:r>
              <a:rPr lang="en-US" sz="1200" kern="1200" baseline="0" dirty="0">
                <a:solidFill>
                  <a:schemeClr val="tx1"/>
                </a:solidFill>
                <a:latin typeface="Arial" pitchFamily="-110" charset="0"/>
                <a:ea typeface="ＭＳ Ｐゴシック" pitchFamily="-110" charset="-128"/>
                <a:cs typeface="ＭＳ Ｐゴシック" pitchFamily="-110" charset="-128"/>
              </a:rPr>
              <a:t>of traffic, specific types of packets are sent that consume the limited resources available</a:t>
            </a:r>
          </a:p>
          <a:p>
            <a:r>
              <a:rPr lang="en-US" sz="1200" kern="1200" baseline="0" dirty="0">
                <a:solidFill>
                  <a:schemeClr val="tx1"/>
                </a:solidFill>
                <a:latin typeface="Arial" pitchFamily="-110" charset="0"/>
                <a:ea typeface="ＭＳ Ｐゴシック" pitchFamily="-110" charset="-128"/>
                <a:cs typeface="ＭＳ Ｐゴシック" pitchFamily="-110" charset="-128"/>
              </a:rPr>
              <a:t>on the system. These include temporary buffers used to hold arriving packets,</a:t>
            </a:r>
          </a:p>
          <a:p>
            <a:r>
              <a:rPr lang="en-US" sz="1200" kern="1200" baseline="0" dirty="0">
                <a:solidFill>
                  <a:schemeClr val="tx1"/>
                </a:solidFill>
                <a:latin typeface="Arial" pitchFamily="-110" charset="0"/>
                <a:ea typeface="ＭＳ Ｐゴシック" pitchFamily="-110" charset="-128"/>
                <a:cs typeface="ＭＳ Ｐゴシック" pitchFamily="-110" charset="-128"/>
              </a:rPr>
              <a:t>tables of open connections, and similar memory data structures. The SYN spoofing</a:t>
            </a:r>
          </a:p>
          <a:p>
            <a:r>
              <a:rPr lang="en-US" sz="1200" kern="1200" baseline="0" dirty="0">
                <a:solidFill>
                  <a:schemeClr val="tx1"/>
                </a:solidFill>
                <a:latin typeface="Arial" pitchFamily="-110" charset="0"/>
                <a:ea typeface="ＭＳ Ｐゴシック" pitchFamily="-110" charset="-128"/>
                <a:cs typeface="ＭＳ Ｐゴシック" pitchFamily="-110" charset="-128"/>
              </a:rPr>
              <a:t> attack, which we discuss next, is of this type. It targets the table of TCP connections</a:t>
            </a:r>
          </a:p>
          <a:p>
            <a:r>
              <a:rPr lang="en-US" sz="1200" kern="1200" baseline="0" dirty="0">
                <a:solidFill>
                  <a:schemeClr val="tx1"/>
                </a:solidFill>
                <a:latin typeface="Arial" pitchFamily="-110" charset="0"/>
                <a:ea typeface="ＭＳ Ｐゴシック" pitchFamily="-110" charset="-128"/>
                <a:cs typeface="ＭＳ Ｐゴシック" pitchFamily="-110" charset="-128"/>
              </a:rPr>
              <a:t>on the server.</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Another form of system resource attack uses packets whose structure triggers</a:t>
            </a:r>
          </a:p>
          <a:p>
            <a:r>
              <a:rPr lang="en-US" sz="1200" kern="1200" baseline="0" dirty="0">
                <a:solidFill>
                  <a:schemeClr val="tx1"/>
                </a:solidFill>
                <a:latin typeface="Arial" pitchFamily="-110" charset="0"/>
                <a:ea typeface="ＭＳ Ｐゴシック" pitchFamily="-110" charset="-128"/>
                <a:cs typeface="ＭＳ Ｐゴシック" pitchFamily="-110" charset="-128"/>
              </a:rPr>
              <a:t>a bug in the system’s network handling software, causing it to crash. This means the</a:t>
            </a:r>
          </a:p>
          <a:p>
            <a:r>
              <a:rPr lang="en-US" sz="1200" kern="1200" baseline="0" dirty="0">
                <a:solidFill>
                  <a:schemeClr val="tx1"/>
                </a:solidFill>
                <a:latin typeface="Arial" pitchFamily="-110" charset="0"/>
                <a:ea typeface="ＭＳ Ｐゴシック" pitchFamily="-110" charset="-128"/>
                <a:cs typeface="ＭＳ Ｐゴシック" pitchFamily="-110" charset="-128"/>
              </a:rPr>
              <a:t>system can no longer communicate over the network until this software is reloaded,</a:t>
            </a:r>
          </a:p>
          <a:p>
            <a:r>
              <a:rPr lang="en-US" sz="1200" kern="1200" baseline="0" dirty="0">
                <a:solidFill>
                  <a:schemeClr val="tx1"/>
                </a:solidFill>
                <a:latin typeface="Arial" pitchFamily="-110" charset="0"/>
                <a:ea typeface="ＭＳ Ｐゴシック" pitchFamily="-110" charset="-128"/>
                <a:cs typeface="ＭＳ Ｐゴシック" pitchFamily="-110" charset="-128"/>
              </a:rPr>
              <a:t>generally by rebooting the target system. This is known as a poison packet . The</a:t>
            </a:r>
          </a:p>
          <a:p>
            <a:r>
              <a:rPr lang="en-US" sz="1200" kern="1200" baseline="0" dirty="0">
                <a:solidFill>
                  <a:schemeClr val="tx1"/>
                </a:solidFill>
                <a:latin typeface="Arial" pitchFamily="-110" charset="0"/>
                <a:ea typeface="ＭＳ Ｐゴシック" pitchFamily="-110" charset="-128"/>
                <a:cs typeface="ＭＳ Ｐゴシック" pitchFamily="-110" charset="-128"/>
              </a:rPr>
              <a:t>classic ping of death  and teardrop  attacks, directed at older Windows 9x systems,</a:t>
            </a:r>
          </a:p>
          <a:p>
            <a:r>
              <a:rPr lang="en-US" sz="1200" kern="1200" baseline="0" dirty="0">
                <a:solidFill>
                  <a:schemeClr val="tx1"/>
                </a:solidFill>
                <a:latin typeface="Arial" pitchFamily="-110" charset="0"/>
                <a:ea typeface="ＭＳ Ｐゴシック" pitchFamily="-110" charset="-128"/>
                <a:cs typeface="ＭＳ Ｐゴシック" pitchFamily="-110" charset="-128"/>
              </a:rPr>
              <a:t>were of this form. These targeted bugs in the Windows network code that handled</a:t>
            </a:r>
          </a:p>
          <a:p>
            <a:r>
              <a:rPr lang="en-US" sz="1200" kern="1200" baseline="0" dirty="0">
                <a:solidFill>
                  <a:schemeClr val="tx1"/>
                </a:solidFill>
                <a:latin typeface="Arial" pitchFamily="-110" charset="0"/>
                <a:ea typeface="ＭＳ Ｐゴシック" pitchFamily="-110" charset="-128"/>
                <a:cs typeface="ＭＳ Ｐゴシック" pitchFamily="-110" charset="-128"/>
              </a:rPr>
              <a:t>ICMP (Internet Control Message Protocol) echo request packets and packet fragmentation,</a:t>
            </a:r>
          </a:p>
          <a:p>
            <a:r>
              <a:rPr lang="en-US" sz="1200" kern="1200" baseline="0" dirty="0">
                <a:solidFill>
                  <a:schemeClr val="tx1"/>
                </a:solidFill>
                <a:latin typeface="Arial" pitchFamily="-110" charset="0"/>
                <a:ea typeface="ＭＳ Ｐゴシック" pitchFamily="-110" charset="-128"/>
                <a:cs typeface="ＭＳ Ｐゴシック" pitchFamily="-110" charset="-128"/>
              </a:rPr>
              <a:t>respectively.</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An attack on a specific application, such as a Web server, typically involves a</a:t>
            </a:r>
          </a:p>
          <a:p>
            <a:r>
              <a:rPr lang="en-US" sz="1200" kern="1200" baseline="0" dirty="0">
                <a:solidFill>
                  <a:schemeClr val="tx1"/>
                </a:solidFill>
                <a:latin typeface="Arial" pitchFamily="-110" charset="0"/>
                <a:ea typeface="ＭＳ Ｐゴシック" pitchFamily="-110" charset="-128"/>
                <a:cs typeface="ＭＳ Ｐゴシック" pitchFamily="-110" charset="-128"/>
              </a:rPr>
              <a:t>number of valid requests, each of which consumes significant resources. This then</a:t>
            </a:r>
          </a:p>
          <a:p>
            <a:r>
              <a:rPr lang="en-US" sz="1200" kern="1200" baseline="0" dirty="0">
                <a:solidFill>
                  <a:schemeClr val="tx1"/>
                </a:solidFill>
                <a:latin typeface="Arial" pitchFamily="-110" charset="0"/>
                <a:ea typeface="ＭＳ Ｐゴシック" pitchFamily="-110" charset="-128"/>
                <a:cs typeface="ＭＳ Ｐゴシック" pitchFamily="-110" charset="-128"/>
              </a:rPr>
              <a:t>limits the ability of the server to respond to requests from other users. For example,</a:t>
            </a:r>
          </a:p>
          <a:p>
            <a:r>
              <a:rPr lang="en-US" sz="1200" kern="1200" baseline="0" dirty="0">
                <a:solidFill>
                  <a:schemeClr val="tx1"/>
                </a:solidFill>
                <a:latin typeface="Arial" pitchFamily="-110" charset="0"/>
                <a:ea typeface="ＭＳ Ｐゴシック" pitchFamily="-110" charset="-128"/>
                <a:cs typeface="ＭＳ Ｐゴシック" pitchFamily="-110" charset="-128"/>
              </a:rPr>
              <a:t>a Web server might include the ability to make database queries. If a large,</a:t>
            </a:r>
          </a:p>
          <a:p>
            <a:r>
              <a:rPr lang="en-US" sz="1200" kern="1200" baseline="0" dirty="0">
                <a:solidFill>
                  <a:schemeClr val="tx1"/>
                </a:solidFill>
                <a:latin typeface="Arial" pitchFamily="-110" charset="0"/>
                <a:ea typeface="ＭＳ Ｐゴシック" pitchFamily="-110" charset="-128"/>
                <a:cs typeface="ＭＳ Ｐゴシック" pitchFamily="-110" charset="-128"/>
              </a:rPr>
              <a:t>costly query can be constructed, then an attacker could generate a large number of</a:t>
            </a:r>
          </a:p>
          <a:p>
            <a:r>
              <a:rPr lang="en-US" sz="1200" kern="1200" baseline="0" dirty="0">
                <a:solidFill>
                  <a:schemeClr val="tx1"/>
                </a:solidFill>
                <a:latin typeface="Arial" pitchFamily="-110" charset="0"/>
                <a:ea typeface="ＭＳ Ｐゴシック" pitchFamily="-110" charset="-128"/>
                <a:cs typeface="ＭＳ Ｐゴシック" pitchFamily="-110" charset="-128"/>
              </a:rPr>
              <a:t>these that severely load the server. This limits its ability to respond to valid requests</a:t>
            </a:r>
          </a:p>
          <a:p>
            <a:r>
              <a:rPr lang="en-US" sz="1200" kern="1200" baseline="0" dirty="0">
                <a:solidFill>
                  <a:schemeClr val="tx1"/>
                </a:solidFill>
                <a:latin typeface="Arial" pitchFamily="-110" charset="0"/>
                <a:ea typeface="ＭＳ Ｐゴシック" pitchFamily="-110" charset="-128"/>
                <a:cs typeface="ＭＳ Ｐゴシック" pitchFamily="-110" charset="-128"/>
              </a:rPr>
              <a:t>from other users. This type of attack is known as a </a:t>
            </a:r>
            <a:r>
              <a:rPr lang="en-US" sz="1200" kern="1200" baseline="0" dirty="0" err="1">
                <a:solidFill>
                  <a:schemeClr val="tx1"/>
                </a:solidFill>
                <a:latin typeface="Arial" pitchFamily="-110" charset="0"/>
                <a:ea typeface="ＭＳ Ｐゴシック" pitchFamily="-110" charset="-128"/>
                <a:cs typeface="ＭＳ Ｐゴシック" pitchFamily="-110" charset="-128"/>
              </a:rPr>
              <a:t>cyberslam</a:t>
            </a:r>
            <a:r>
              <a:rPr lang="en-US" sz="1200" kern="1200" baseline="0" dirty="0">
                <a:solidFill>
                  <a:schemeClr val="tx1"/>
                </a:solidFill>
                <a:latin typeface="Arial" pitchFamily="-110" charset="0"/>
                <a:ea typeface="ＭＳ Ｐゴシック" pitchFamily="-110" charset="-128"/>
                <a:cs typeface="ＭＳ Ｐゴシック" pitchFamily="-110" charset="-128"/>
              </a:rPr>
              <a:t> . [KAND05] discusses</a:t>
            </a:r>
          </a:p>
          <a:p>
            <a:r>
              <a:rPr lang="en-US" sz="1200" kern="1200" baseline="0" dirty="0">
                <a:solidFill>
                  <a:schemeClr val="tx1"/>
                </a:solidFill>
                <a:latin typeface="Arial" pitchFamily="-110" charset="0"/>
                <a:ea typeface="ＭＳ Ｐゴシック" pitchFamily="-110" charset="-128"/>
                <a:cs typeface="ＭＳ Ｐゴシック" pitchFamily="-110" charset="-128"/>
              </a:rPr>
              <a:t>attacks of this kind, and suggests some possible countermeasures. Another</a:t>
            </a:r>
          </a:p>
          <a:p>
            <a:r>
              <a:rPr lang="en-US" sz="1200" kern="1200" baseline="0" dirty="0">
                <a:solidFill>
                  <a:schemeClr val="tx1"/>
                </a:solidFill>
                <a:latin typeface="Arial" pitchFamily="-110" charset="0"/>
                <a:ea typeface="ＭＳ Ｐゴシック" pitchFamily="-110" charset="-128"/>
                <a:cs typeface="ＭＳ Ｐゴシック" pitchFamily="-110" charset="-128"/>
              </a:rPr>
              <a:t>alternative is to construct a request that triggers a bug in the server program, causing</a:t>
            </a:r>
          </a:p>
          <a:p>
            <a:r>
              <a:rPr lang="en-US" sz="1200" kern="1200" baseline="0" dirty="0">
                <a:solidFill>
                  <a:schemeClr val="tx1"/>
                </a:solidFill>
                <a:latin typeface="Arial" pitchFamily="-110" charset="0"/>
                <a:ea typeface="ＭＳ Ｐゴシック" pitchFamily="-110" charset="-128"/>
                <a:cs typeface="ＭＳ Ｐゴシック" pitchFamily="-110" charset="-128"/>
              </a:rPr>
              <a:t>it to crash. This means the server is no longer able to respond to requests until</a:t>
            </a:r>
          </a:p>
          <a:p>
            <a:r>
              <a:rPr lang="en-US" sz="1200" kern="1200" baseline="0" dirty="0">
                <a:solidFill>
                  <a:schemeClr val="tx1"/>
                </a:solidFill>
                <a:latin typeface="Arial" pitchFamily="-110" charset="0"/>
                <a:ea typeface="ＭＳ Ｐゴシック" pitchFamily="-110" charset="-128"/>
                <a:cs typeface="ＭＳ Ｐゴシック" pitchFamily="-110" charset="-128"/>
              </a:rPr>
              <a:t>it is restarted.</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DoS attacks may also be characterized by how many systems are used to direct</a:t>
            </a:r>
          </a:p>
          <a:p>
            <a:r>
              <a:rPr lang="en-US" sz="1200" kern="1200" baseline="0" dirty="0">
                <a:solidFill>
                  <a:schemeClr val="tx1"/>
                </a:solidFill>
                <a:latin typeface="Arial" pitchFamily="-110" charset="0"/>
                <a:ea typeface="ＭＳ Ｐゴシック" pitchFamily="-110" charset="-128"/>
                <a:cs typeface="ＭＳ Ｐゴシック" pitchFamily="-110" charset="-128"/>
              </a:rPr>
              <a:t>traffic at the target system. Originally only one, or a small number of source systems</a:t>
            </a:r>
          </a:p>
          <a:p>
            <a:r>
              <a:rPr lang="en-US" sz="1200" kern="1200" baseline="0" dirty="0">
                <a:solidFill>
                  <a:schemeClr val="tx1"/>
                </a:solidFill>
                <a:latin typeface="Arial" pitchFamily="-110" charset="0"/>
                <a:ea typeface="ＭＳ Ｐゴシック" pitchFamily="-110" charset="-128"/>
                <a:cs typeface="ＭＳ Ｐゴシック" pitchFamily="-110" charset="-128"/>
              </a:rPr>
              <a:t>directly under the attacker’s control, was used. This is all that is required to send the</a:t>
            </a:r>
          </a:p>
          <a:p>
            <a:r>
              <a:rPr lang="en-US" sz="1200" kern="1200" baseline="0" dirty="0">
                <a:solidFill>
                  <a:schemeClr val="tx1"/>
                </a:solidFill>
                <a:latin typeface="Arial" pitchFamily="-110" charset="0"/>
                <a:ea typeface="ＭＳ Ｐゴシック" pitchFamily="-110" charset="-128"/>
                <a:cs typeface="ＭＳ Ｐゴシック" pitchFamily="-110" charset="-128"/>
              </a:rPr>
              <a:t>packets needed for any attack targeting a bug in a server’s network handling code or</a:t>
            </a:r>
          </a:p>
          <a:p>
            <a:r>
              <a:rPr lang="en-US" sz="1200" kern="1200" baseline="0" dirty="0">
                <a:solidFill>
                  <a:schemeClr val="tx1"/>
                </a:solidFill>
                <a:latin typeface="Arial" pitchFamily="-110" charset="0"/>
                <a:ea typeface="ＭＳ Ｐゴシック" pitchFamily="-110" charset="-128"/>
                <a:cs typeface="ＭＳ Ｐゴシック" pitchFamily="-110" charset="-128"/>
              </a:rPr>
              <a:t> some application. Attacks requiring high traffic volumes are more commonly sent</a:t>
            </a:r>
          </a:p>
          <a:p>
            <a:r>
              <a:rPr lang="en-US" sz="1200" kern="1200" baseline="0" dirty="0">
                <a:solidFill>
                  <a:schemeClr val="tx1"/>
                </a:solidFill>
                <a:latin typeface="Arial" pitchFamily="-110" charset="0"/>
                <a:ea typeface="ＭＳ Ｐゴシック" pitchFamily="-110" charset="-128"/>
                <a:cs typeface="ＭＳ Ｐゴシック" pitchFamily="-110" charset="-128"/>
              </a:rPr>
              <a:t>from multiple systems at the same time, using distributed or amplified forms of DoS</a:t>
            </a:r>
          </a:p>
          <a:p>
            <a:r>
              <a:rPr lang="en-US" sz="1200" kern="1200" baseline="0" dirty="0">
                <a:solidFill>
                  <a:schemeClr val="tx1"/>
                </a:solidFill>
                <a:latin typeface="Arial" pitchFamily="-110" charset="0"/>
                <a:ea typeface="ＭＳ Ｐゴシック" pitchFamily="-110" charset="-128"/>
                <a:cs typeface="ＭＳ Ｐゴシック" pitchFamily="-110" charset="-128"/>
              </a:rPr>
              <a:t>attacks. We discuss these later in this chapter.</a:t>
            </a:r>
            <a:endParaRPr lang="en-US" dirty="0">
              <a:latin typeface="Arial"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4335659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The best defense against broadcast amplification attacks is to block the use of</a:t>
            </a:r>
          </a:p>
          <a:p>
            <a:r>
              <a:rPr lang="en-US" dirty="0">
                <a:latin typeface="Arial" pitchFamily="1" charset="0"/>
                <a:ea typeface="ＭＳ Ｐゴシック" pitchFamily="1" charset="-128"/>
                <a:cs typeface="ＭＳ Ｐゴシック" pitchFamily="1" charset="-128"/>
              </a:rPr>
              <a:t>IP-directed broadcasts. This can be done either by the ISP or by any organization</a:t>
            </a:r>
          </a:p>
          <a:p>
            <a:r>
              <a:rPr lang="en-US" dirty="0">
                <a:latin typeface="Arial" pitchFamily="1" charset="0"/>
                <a:ea typeface="ＭＳ Ｐゴシック" pitchFamily="1" charset="-128"/>
                <a:cs typeface="ＭＳ Ｐゴシック" pitchFamily="1" charset="-128"/>
              </a:rPr>
              <a:t>whose systems could be used as an intermediary. As we noted earlier in this chapter,</a:t>
            </a:r>
          </a:p>
          <a:p>
            <a:r>
              <a:rPr lang="en-US" dirty="0">
                <a:latin typeface="Arial" pitchFamily="1" charset="0"/>
                <a:ea typeface="ＭＳ Ｐゴシック" pitchFamily="1" charset="-128"/>
                <a:cs typeface="ＭＳ Ｐゴシック" pitchFamily="1" charset="-128"/>
              </a:rPr>
              <a:t>this and </a:t>
            </a:r>
            <a:r>
              <a:rPr lang="en-US" dirty="0" err="1">
                <a:latin typeface="Arial" pitchFamily="1" charset="0"/>
                <a:ea typeface="ＭＳ Ｐゴシック" pitchFamily="1" charset="-128"/>
                <a:cs typeface="ＭＳ Ｐゴシック" pitchFamily="1" charset="-128"/>
              </a:rPr>
              <a:t>antispoofing</a:t>
            </a:r>
            <a:r>
              <a:rPr lang="en-US" dirty="0">
                <a:latin typeface="Arial" pitchFamily="1" charset="0"/>
                <a:ea typeface="ＭＳ Ｐゴシック" pitchFamily="1" charset="-128"/>
                <a:cs typeface="ＭＳ Ｐゴシック" pitchFamily="1" charset="-128"/>
              </a:rPr>
              <a:t> filters are long-standing security recommendations that</a:t>
            </a:r>
          </a:p>
          <a:p>
            <a:r>
              <a:rPr lang="en-US" dirty="0">
                <a:latin typeface="Arial" pitchFamily="1" charset="0"/>
                <a:ea typeface="ＭＳ Ｐゴシック" pitchFamily="1" charset="-128"/>
                <a:cs typeface="ＭＳ Ｐゴシック" pitchFamily="1" charset="-128"/>
              </a:rPr>
              <a:t>all organizations should implement. More generally, limiting or blocking traffic to</a:t>
            </a:r>
          </a:p>
          <a:p>
            <a:r>
              <a:rPr lang="en-US" dirty="0">
                <a:latin typeface="Arial" pitchFamily="1" charset="0"/>
                <a:ea typeface="ＭＳ Ｐゴシック" pitchFamily="1" charset="-128"/>
                <a:cs typeface="ＭＳ Ｐゴシック" pitchFamily="1" charset="-128"/>
              </a:rPr>
              <a:t>suspicious services, or combinations of source and destination ports, can restrict the</a:t>
            </a:r>
          </a:p>
          <a:p>
            <a:r>
              <a:rPr lang="en-US" dirty="0">
                <a:latin typeface="Arial" pitchFamily="1" charset="0"/>
                <a:ea typeface="ＭＳ Ｐゴシック" pitchFamily="1" charset="-128"/>
                <a:cs typeface="ＭＳ Ｐゴシック" pitchFamily="1" charset="-128"/>
              </a:rPr>
              <a:t>types of reflection attacks that can be used against an organization.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Defending against attacks on application resources generally requires</a:t>
            </a:r>
          </a:p>
          <a:p>
            <a:r>
              <a:rPr lang="en-US" dirty="0">
                <a:latin typeface="Arial" pitchFamily="1" charset="0"/>
                <a:ea typeface="ＭＳ Ｐゴシック" pitchFamily="1" charset="-128"/>
                <a:cs typeface="ＭＳ Ｐゴシック" pitchFamily="1" charset="-128"/>
              </a:rPr>
              <a:t>modification to the applications targeted, such as Web servers. Defenses may</a:t>
            </a:r>
          </a:p>
          <a:p>
            <a:r>
              <a:rPr lang="en-US" dirty="0">
                <a:latin typeface="Arial" pitchFamily="1" charset="0"/>
                <a:ea typeface="ＭＳ Ｐゴシック" pitchFamily="1" charset="-128"/>
                <a:cs typeface="ＭＳ Ｐゴシック" pitchFamily="1" charset="-128"/>
              </a:rPr>
              <a:t>involve attempts to identify legitimate, generally human initiated, interactions from</a:t>
            </a:r>
          </a:p>
          <a:p>
            <a:r>
              <a:rPr lang="en-US" dirty="0">
                <a:latin typeface="Arial" pitchFamily="1" charset="0"/>
                <a:ea typeface="ＭＳ Ｐゴシック" pitchFamily="1" charset="-128"/>
                <a:cs typeface="ＭＳ Ｐゴシック" pitchFamily="1" charset="-128"/>
              </a:rPr>
              <a:t>automated DoS attacks. These often take the form of a graphical puzzle, a captcha,</a:t>
            </a:r>
          </a:p>
          <a:p>
            <a:r>
              <a:rPr lang="en-US" dirty="0">
                <a:latin typeface="Arial" pitchFamily="1" charset="0"/>
                <a:ea typeface="ＭＳ Ｐゴシック" pitchFamily="1" charset="-128"/>
                <a:cs typeface="ＭＳ Ｐゴシック" pitchFamily="1" charset="-128"/>
              </a:rPr>
              <a:t>which is easy for most humans to solve but difficult to automate. This approach</a:t>
            </a:r>
          </a:p>
          <a:p>
            <a:r>
              <a:rPr lang="en-US" dirty="0">
                <a:latin typeface="Arial" pitchFamily="1" charset="0"/>
                <a:ea typeface="ＭＳ Ｐゴシック" pitchFamily="1" charset="-128"/>
                <a:cs typeface="ＭＳ Ｐゴシック" pitchFamily="1" charset="-128"/>
              </a:rPr>
              <a:t>is used by many of the large portal sites like Hotmail and Yahoo. Alternatively,</a:t>
            </a:r>
          </a:p>
          <a:p>
            <a:r>
              <a:rPr lang="en-US" dirty="0">
                <a:latin typeface="Arial" pitchFamily="1" charset="0"/>
                <a:ea typeface="ＭＳ Ｐゴシック" pitchFamily="1" charset="-128"/>
                <a:cs typeface="ＭＳ Ｐゴシック" pitchFamily="1" charset="-128"/>
              </a:rPr>
              <a:t>applications may limit the rate of some types of interactions in order to continue to</a:t>
            </a:r>
          </a:p>
          <a:p>
            <a:r>
              <a:rPr lang="en-US" dirty="0">
                <a:latin typeface="Arial" pitchFamily="1" charset="0"/>
                <a:ea typeface="ＭＳ Ｐゴシック" pitchFamily="1" charset="-128"/>
                <a:cs typeface="ＭＳ Ｐゴシック" pitchFamily="1" charset="-128"/>
              </a:rPr>
              <a:t>provide some form of service. Some of these alternatives are explored in [KAND05].</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Beyond these direct defenses against DoS attack mechanisms, overall good</a:t>
            </a:r>
          </a:p>
          <a:p>
            <a:r>
              <a:rPr lang="en-US" dirty="0">
                <a:latin typeface="Arial" pitchFamily="1" charset="0"/>
                <a:ea typeface="ＭＳ Ｐゴシック" pitchFamily="1" charset="-128"/>
                <a:cs typeface="ＭＳ Ｐゴシック" pitchFamily="1" charset="-128"/>
              </a:rPr>
              <a:t>system security practices should be maintained. The aim is to ensure that your</a:t>
            </a:r>
          </a:p>
          <a:p>
            <a:r>
              <a:rPr lang="en-US" dirty="0">
                <a:latin typeface="Arial" pitchFamily="1" charset="0"/>
                <a:ea typeface="ＭＳ Ｐゴシック" pitchFamily="1" charset="-128"/>
                <a:cs typeface="ＭＳ Ｐゴシック" pitchFamily="1" charset="-128"/>
              </a:rPr>
              <a:t>systems are not compromised and used as zombie systems. Suitable configuration</a:t>
            </a:r>
          </a:p>
          <a:p>
            <a:r>
              <a:rPr lang="en-US" dirty="0">
                <a:latin typeface="Arial" pitchFamily="1" charset="0"/>
                <a:ea typeface="ＭＳ Ｐゴシック" pitchFamily="1" charset="-128"/>
                <a:cs typeface="ＭＳ Ｐゴシック" pitchFamily="1" charset="-128"/>
              </a:rPr>
              <a:t>and monitoring of high performance, well-connected servers is also needed</a:t>
            </a:r>
          </a:p>
          <a:p>
            <a:r>
              <a:rPr lang="en-US" dirty="0">
                <a:latin typeface="Arial" pitchFamily="1" charset="0"/>
                <a:ea typeface="ＭＳ Ｐゴシック" pitchFamily="1" charset="-128"/>
                <a:cs typeface="ＭＳ Ｐゴシック" pitchFamily="1" charset="-128"/>
              </a:rPr>
              <a:t>to help ensure that they don’t contribute to the problem as potential intermediary</a:t>
            </a:r>
          </a:p>
          <a:p>
            <a:r>
              <a:rPr lang="en-US" dirty="0">
                <a:latin typeface="Arial" pitchFamily="1" charset="0"/>
                <a:ea typeface="ＭＳ Ｐゴシック" pitchFamily="1" charset="-128"/>
                <a:cs typeface="ＭＳ Ｐゴシック" pitchFamily="1" charset="-128"/>
              </a:rPr>
              <a:t>servers.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Lastly, if an organization is dependent on network services, it should consider</a:t>
            </a:r>
          </a:p>
          <a:p>
            <a:r>
              <a:rPr lang="en-US" dirty="0">
                <a:latin typeface="Arial" pitchFamily="1" charset="0"/>
                <a:ea typeface="ＭＳ Ｐゴシック" pitchFamily="1" charset="-128"/>
                <a:cs typeface="ＭＳ Ｐゴシック" pitchFamily="1" charset="-128"/>
              </a:rPr>
              <a:t>mirroring and replicating these servers over multiple sites with multiple network</a:t>
            </a:r>
          </a:p>
          <a:p>
            <a:r>
              <a:rPr lang="en-US" dirty="0">
                <a:latin typeface="Arial" pitchFamily="1" charset="0"/>
                <a:ea typeface="ＭＳ Ｐゴシック" pitchFamily="1" charset="-128"/>
                <a:cs typeface="ＭＳ Ｐゴシック" pitchFamily="1" charset="-128"/>
              </a:rPr>
              <a:t>connections. This is good general practice for high-performance servers, and</a:t>
            </a:r>
          </a:p>
          <a:p>
            <a:r>
              <a:rPr lang="en-US" dirty="0">
                <a:latin typeface="Arial" pitchFamily="1" charset="0"/>
                <a:ea typeface="ＭＳ Ｐゴシック" pitchFamily="1" charset="-128"/>
                <a:cs typeface="ＭＳ Ｐゴシック" pitchFamily="1" charset="-128"/>
              </a:rPr>
              <a:t>provides greater levels of reliability and fault tolerance in general and not just a</a:t>
            </a:r>
          </a:p>
          <a:p>
            <a:r>
              <a:rPr lang="en-US" dirty="0">
                <a:latin typeface="Arial" pitchFamily="1" charset="0"/>
                <a:ea typeface="ＭＳ Ｐゴシック" pitchFamily="1" charset="-128"/>
                <a:cs typeface="ＭＳ Ｐゴシック" pitchFamily="1" charset="-128"/>
              </a:rPr>
              <a:t>response to these types of attack.</a:t>
            </a:r>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31</a:t>
            </a:fld>
            <a:endParaRPr lang="en-AU" dirty="0"/>
          </a:p>
        </p:txBody>
      </p:sp>
    </p:spTree>
    <p:extLst>
      <p:ext uri="{BB962C8B-B14F-4D97-AF65-F5344CB8AC3E}">
        <p14:creationId xmlns:p14="http://schemas.microsoft.com/office/powerpoint/2010/main" val="38630267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When a DoS attack is detected, the first step is to identify the type of attack</a:t>
            </a:r>
          </a:p>
          <a:p>
            <a:r>
              <a:rPr lang="en-US" dirty="0">
                <a:latin typeface="Arial" pitchFamily="1" charset="0"/>
                <a:ea typeface="ＭＳ Ｐゴシック" pitchFamily="1" charset="-128"/>
                <a:cs typeface="ＭＳ Ｐゴシック" pitchFamily="1" charset="-128"/>
              </a:rPr>
              <a:t>and hence the best approach to defend against it. Typically this involves capturing</a:t>
            </a:r>
          </a:p>
          <a:p>
            <a:r>
              <a:rPr lang="en-US" dirty="0">
                <a:latin typeface="Arial" pitchFamily="1" charset="0"/>
                <a:ea typeface="ＭＳ Ｐゴシック" pitchFamily="1" charset="-128"/>
                <a:cs typeface="ＭＳ Ｐゴシック" pitchFamily="1" charset="-128"/>
              </a:rPr>
              <a:t>packets flowing into the organization and analyzing them, looking for common</a:t>
            </a:r>
          </a:p>
          <a:p>
            <a:r>
              <a:rPr lang="en-US" dirty="0">
                <a:latin typeface="Arial" pitchFamily="1" charset="0"/>
                <a:ea typeface="ＭＳ Ｐゴシック" pitchFamily="1" charset="-128"/>
                <a:cs typeface="ＭＳ Ｐゴシック" pitchFamily="1" charset="-128"/>
              </a:rPr>
              <a:t>attack packet types. This may be done by organizational personnel using suitable</a:t>
            </a:r>
          </a:p>
          <a:p>
            <a:r>
              <a:rPr lang="en-US" dirty="0">
                <a:latin typeface="Arial" pitchFamily="1" charset="0"/>
                <a:ea typeface="ＭＳ Ｐゴシック" pitchFamily="1" charset="-128"/>
                <a:cs typeface="ＭＳ Ｐゴシック" pitchFamily="1" charset="-128"/>
              </a:rPr>
              <a:t>network analysis tools. If the organization lacks the resources and skill to</a:t>
            </a:r>
          </a:p>
          <a:p>
            <a:r>
              <a:rPr lang="en-US" dirty="0">
                <a:latin typeface="Arial" pitchFamily="1" charset="0"/>
                <a:ea typeface="ＭＳ Ｐゴシック" pitchFamily="1" charset="-128"/>
                <a:cs typeface="ＭＳ Ｐゴシック" pitchFamily="1" charset="-128"/>
              </a:rPr>
              <a:t>do this, it will need to have its ISP perform this capture and analysis. From this</a:t>
            </a:r>
          </a:p>
          <a:p>
            <a:r>
              <a:rPr lang="en-US" dirty="0">
                <a:latin typeface="Arial" pitchFamily="1" charset="0"/>
                <a:ea typeface="ＭＳ Ｐゴシック" pitchFamily="1" charset="-128"/>
                <a:cs typeface="ＭＳ Ｐゴシック" pitchFamily="1" charset="-128"/>
              </a:rPr>
              <a:t>analysis the type of attack is identified, and suitable filters are designed to block</a:t>
            </a:r>
          </a:p>
          <a:p>
            <a:r>
              <a:rPr lang="en-US" dirty="0">
                <a:latin typeface="Arial" pitchFamily="1" charset="0"/>
                <a:ea typeface="ＭＳ Ｐゴシック" pitchFamily="1" charset="-128"/>
                <a:cs typeface="ＭＳ Ｐゴシック" pitchFamily="1" charset="-128"/>
              </a:rPr>
              <a:t>the flow of attack packets. These have to be installed by the ISP on its routers. If</a:t>
            </a:r>
          </a:p>
          <a:p>
            <a:r>
              <a:rPr lang="en-US" dirty="0">
                <a:latin typeface="Arial" pitchFamily="1" charset="0"/>
                <a:ea typeface="ＭＳ Ｐゴシック" pitchFamily="1" charset="-128"/>
                <a:cs typeface="ＭＳ Ｐゴシック" pitchFamily="1" charset="-128"/>
              </a:rPr>
              <a:t>the attack targets a bug on a system or application, rather than high traffic volumes,</a:t>
            </a:r>
          </a:p>
          <a:p>
            <a:r>
              <a:rPr lang="en-US" dirty="0">
                <a:latin typeface="Arial" pitchFamily="1" charset="0"/>
                <a:ea typeface="ＭＳ Ｐゴシック" pitchFamily="1" charset="-128"/>
                <a:cs typeface="ＭＳ Ｐゴシック" pitchFamily="1" charset="-128"/>
              </a:rPr>
              <a:t>then this must be identified and steps taken to correct it and prevent future</a:t>
            </a:r>
          </a:p>
          <a:p>
            <a:r>
              <a:rPr lang="en-US" dirty="0">
                <a:latin typeface="Arial" pitchFamily="1" charset="0"/>
                <a:ea typeface="ＭＳ Ｐゴシック" pitchFamily="1" charset="-128"/>
                <a:cs typeface="ＭＳ Ｐゴシック" pitchFamily="1" charset="-128"/>
              </a:rPr>
              <a:t>attacks.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 organization may also wish to ask its ISP to trace the flow of packets back</a:t>
            </a:r>
          </a:p>
          <a:p>
            <a:r>
              <a:rPr lang="en-US" dirty="0">
                <a:latin typeface="Arial" pitchFamily="1" charset="0"/>
                <a:ea typeface="ＭＳ Ｐゴシック" pitchFamily="1" charset="-128"/>
                <a:cs typeface="ＭＳ Ｐゴシック" pitchFamily="1" charset="-128"/>
              </a:rPr>
              <a:t>in an attempt to identify their source. However, if spoofed source addresses are</a:t>
            </a:r>
          </a:p>
          <a:p>
            <a:r>
              <a:rPr lang="en-US" dirty="0">
                <a:latin typeface="Arial" pitchFamily="1" charset="0"/>
                <a:ea typeface="ＭＳ Ｐゴシック" pitchFamily="1" charset="-128"/>
                <a:cs typeface="ＭＳ Ｐゴシック" pitchFamily="1" charset="-128"/>
              </a:rPr>
              <a:t>used, this can be difficult and time-consuming. Whether this is attempted may well</a:t>
            </a:r>
          </a:p>
          <a:p>
            <a:r>
              <a:rPr lang="en-US" dirty="0">
                <a:latin typeface="Arial" pitchFamily="1" charset="0"/>
                <a:ea typeface="ＭＳ Ｐゴシック" pitchFamily="1" charset="-128"/>
                <a:cs typeface="ＭＳ Ｐゴシック" pitchFamily="1" charset="-128"/>
              </a:rPr>
              <a:t>depend on whether the organization intends to report the attack to the relevant law</a:t>
            </a:r>
          </a:p>
          <a:p>
            <a:r>
              <a:rPr lang="en-US" dirty="0">
                <a:latin typeface="Arial" pitchFamily="1" charset="0"/>
                <a:ea typeface="ＭＳ Ｐゴシック" pitchFamily="1" charset="-128"/>
                <a:cs typeface="ＭＳ Ｐゴシック" pitchFamily="1" charset="-128"/>
              </a:rPr>
              <a:t>enforcement agencies. In such a case, additional evidence must be collected and</a:t>
            </a:r>
          </a:p>
          <a:p>
            <a:r>
              <a:rPr lang="en-US" dirty="0">
                <a:latin typeface="Arial" pitchFamily="1" charset="0"/>
                <a:ea typeface="ＭＳ Ｐゴシック" pitchFamily="1" charset="-128"/>
                <a:cs typeface="ＭＳ Ｐゴシック" pitchFamily="1" charset="-128"/>
              </a:rPr>
              <a:t>actions documented to support any subsequent legal action.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In the case of an extended, concerted, flooding attack from a large number of</a:t>
            </a:r>
          </a:p>
          <a:p>
            <a:r>
              <a:rPr lang="en-US" dirty="0">
                <a:latin typeface="Arial" pitchFamily="1" charset="0"/>
                <a:ea typeface="ＭＳ Ｐゴシック" pitchFamily="1" charset="-128"/>
                <a:cs typeface="ＭＳ Ｐゴシック" pitchFamily="1" charset="-128"/>
              </a:rPr>
              <a:t>distributed or reflected systems, it may not be possible to successfully filter enough</a:t>
            </a:r>
          </a:p>
          <a:p>
            <a:r>
              <a:rPr lang="en-US" dirty="0">
                <a:latin typeface="Arial" pitchFamily="1" charset="0"/>
                <a:ea typeface="ＭＳ Ｐゴシック" pitchFamily="1" charset="-128"/>
                <a:cs typeface="ＭＳ Ｐゴシック" pitchFamily="1" charset="-128"/>
              </a:rPr>
              <a:t>of the attack packets to restore network connectivity. In such cases, the organization</a:t>
            </a:r>
          </a:p>
          <a:p>
            <a:r>
              <a:rPr lang="en-US" dirty="0">
                <a:latin typeface="Arial" pitchFamily="1" charset="0"/>
                <a:ea typeface="ＭＳ Ｐゴシック" pitchFamily="1" charset="-128"/>
                <a:cs typeface="ＭＳ Ｐゴシック" pitchFamily="1" charset="-128"/>
              </a:rPr>
              <a:t>needs a contingency strategy either to switch to alternate backup servers or to rapidly</a:t>
            </a:r>
          </a:p>
          <a:p>
            <a:r>
              <a:rPr lang="en-US" dirty="0">
                <a:latin typeface="Arial" pitchFamily="1" charset="0"/>
                <a:ea typeface="ＭＳ Ｐゴシック" pitchFamily="1" charset="-128"/>
                <a:cs typeface="ＭＳ Ｐゴシック" pitchFamily="1" charset="-128"/>
              </a:rPr>
              <a:t>commission new servers at a new site with new addresses, in order to restore</a:t>
            </a:r>
          </a:p>
          <a:p>
            <a:r>
              <a:rPr lang="en-US" dirty="0">
                <a:latin typeface="Arial" pitchFamily="1" charset="0"/>
                <a:ea typeface="ＭＳ Ｐゴシック" pitchFamily="1" charset="-128"/>
                <a:cs typeface="ＭＳ Ｐゴシック" pitchFamily="1" charset="-128"/>
              </a:rPr>
              <a:t>service. Without forward planning to achieve this, the consequence of such an attack</a:t>
            </a:r>
          </a:p>
          <a:p>
            <a:r>
              <a:rPr lang="en-US" dirty="0">
                <a:latin typeface="Arial" pitchFamily="1" charset="0"/>
                <a:ea typeface="ＭＳ Ｐゴシック" pitchFamily="1" charset="-128"/>
                <a:cs typeface="ＭＳ Ｐゴシック" pitchFamily="1" charset="-128"/>
              </a:rPr>
              <a:t>will be extended loss of network connectivity. If the organization depends on this</a:t>
            </a:r>
          </a:p>
          <a:p>
            <a:r>
              <a:rPr lang="en-US" dirty="0">
                <a:latin typeface="Arial" pitchFamily="1" charset="0"/>
                <a:ea typeface="ＭＳ Ｐゴシック" pitchFamily="1" charset="-128"/>
                <a:cs typeface="ＭＳ Ｐゴシック" pitchFamily="1" charset="-128"/>
              </a:rPr>
              <a:t>connection for its function, the consequences on it may be significant.</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Following the immediate response to this specific type of attack, the organization’s</a:t>
            </a:r>
          </a:p>
          <a:p>
            <a:r>
              <a:rPr lang="en-US" dirty="0">
                <a:latin typeface="Arial" pitchFamily="1" charset="0"/>
                <a:ea typeface="ＭＳ Ｐゴシック" pitchFamily="1" charset="-128"/>
                <a:cs typeface="ＭＳ Ｐゴシック" pitchFamily="1" charset="-128"/>
              </a:rPr>
              <a:t>incident response policy may specify further steps that are taken to respond</a:t>
            </a:r>
          </a:p>
          <a:p>
            <a:r>
              <a:rPr lang="en-US" dirty="0">
                <a:latin typeface="Arial" pitchFamily="1" charset="0"/>
                <a:ea typeface="ＭＳ Ｐゴシック" pitchFamily="1" charset="-128"/>
                <a:cs typeface="ＭＳ Ｐゴシック" pitchFamily="1" charset="-128"/>
              </a:rPr>
              <a:t>to contingencies like this. This should certainly include analyzing the attack and</a:t>
            </a:r>
          </a:p>
          <a:p>
            <a:r>
              <a:rPr lang="en-US" dirty="0">
                <a:latin typeface="Arial" pitchFamily="1" charset="0"/>
                <a:ea typeface="ＭＳ Ｐゴシック" pitchFamily="1" charset="-128"/>
                <a:cs typeface="ＭＳ Ｐゴシック" pitchFamily="1" charset="-128"/>
              </a:rPr>
              <a:t>response in order to gain benefit from the experience and to improve future handling.</a:t>
            </a:r>
          </a:p>
          <a:p>
            <a:r>
              <a:rPr lang="en-US" dirty="0">
                <a:latin typeface="Arial" pitchFamily="1" charset="0"/>
                <a:ea typeface="ＭＳ Ｐゴシック" pitchFamily="1" charset="-128"/>
                <a:cs typeface="ＭＳ Ｐゴシック" pitchFamily="1" charset="-128"/>
              </a:rPr>
              <a:t>Ideally the organization’s security can be improved as a result. We discuss all</a:t>
            </a:r>
          </a:p>
          <a:p>
            <a:r>
              <a:rPr lang="en-US" dirty="0">
                <a:latin typeface="Arial" pitchFamily="1" charset="0"/>
                <a:ea typeface="ＭＳ Ｐゴシック" pitchFamily="1" charset="-128"/>
                <a:cs typeface="ＭＳ Ｐゴシック" pitchFamily="1" charset="-128"/>
              </a:rPr>
              <a:t>these aspects of incident response further in Chapter 17 .</a:t>
            </a:r>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32</a:t>
            </a:fld>
            <a:endParaRPr lang="en-AU" dirty="0"/>
          </a:p>
        </p:txBody>
      </p:sp>
    </p:spTree>
    <p:extLst>
      <p:ext uri="{BB962C8B-B14F-4D97-AF65-F5344CB8AC3E}">
        <p14:creationId xmlns:p14="http://schemas.microsoft.com/office/powerpoint/2010/main" val="632528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2F12262D-8D86-5F44-8DD4-6433B4BFFB91}" type="slidenum">
              <a:rPr lang="en-AU">
                <a:latin typeface="Arial" pitchFamily="1" charset="0"/>
              </a:rPr>
              <a:pPr/>
              <a:t>4</a:t>
            </a:fld>
            <a:endParaRPr lang="en-AU">
              <a:latin typeface="Arial" pitchFamily="1"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a:latin typeface="Times" pitchFamily="1" charset="0"/>
                <a:ea typeface="ＭＳ Ｐゴシック" pitchFamily="1" charset="-128"/>
                <a:cs typeface="ＭＳ Ｐゴシック" pitchFamily="1" charset="-128"/>
              </a:rPr>
              <a:t>Figure 7.1</a:t>
            </a:r>
          </a:p>
          <a:p>
            <a:pPr eaLnBrk="1" hangingPunct="1"/>
            <a:r>
              <a:rPr lang="en-US">
                <a:latin typeface="Times" pitchFamily="1" charset="0"/>
                <a:ea typeface="ＭＳ Ｐゴシック" pitchFamily="1" charset="-128"/>
                <a:cs typeface="ＭＳ Ｐゴシック" pitchFamily="1" charset="-128"/>
              </a:rPr>
              <a:t>Example Network to Illustrate DoS Attacks</a:t>
            </a:r>
          </a:p>
        </p:txBody>
      </p:sp>
    </p:spTree>
    <p:extLst>
      <p:ext uri="{BB962C8B-B14F-4D97-AF65-F5344CB8AC3E}">
        <p14:creationId xmlns:p14="http://schemas.microsoft.com/office/powerpoint/2010/main" val="222316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The simplest classical DoS attack is a flooding attack on an organization. The aim</a:t>
            </a:r>
          </a:p>
          <a:p>
            <a:r>
              <a:rPr lang="en-US" dirty="0">
                <a:latin typeface="Arial" pitchFamily="1" charset="0"/>
                <a:ea typeface="ＭＳ Ｐゴシック" pitchFamily="1" charset="-128"/>
                <a:cs typeface="ＭＳ Ｐゴシック" pitchFamily="1" charset="-128"/>
              </a:rPr>
              <a:t>of this attack is to overwhelm the capacity of the network connection to the target</a:t>
            </a:r>
          </a:p>
          <a:p>
            <a:r>
              <a:rPr lang="en-US" dirty="0">
                <a:latin typeface="Arial" pitchFamily="1" charset="0"/>
                <a:ea typeface="ＭＳ Ｐゴシック" pitchFamily="1" charset="-128"/>
                <a:cs typeface="ＭＳ Ｐゴシック" pitchFamily="1" charset="-128"/>
              </a:rPr>
              <a:t>organization. If the attacker has access to a system with a higher-capacity network</a:t>
            </a:r>
          </a:p>
          <a:p>
            <a:r>
              <a:rPr lang="en-US" dirty="0">
                <a:latin typeface="Arial" pitchFamily="1" charset="0"/>
                <a:ea typeface="ＭＳ Ｐゴシック" pitchFamily="1" charset="-128"/>
                <a:cs typeface="ＭＳ Ｐゴシック" pitchFamily="1" charset="-128"/>
              </a:rPr>
              <a:t>connection, then this system can likely generate a higher volume of traffic than the</a:t>
            </a:r>
          </a:p>
          <a:p>
            <a:r>
              <a:rPr lang="en-US" dirty="0">
                <a:latin typeface="Arial" pitchFamily="1" charset="0"/>
                <a:ea typeface="ＭＳ Ｐゴシック" pitchFamily="1" charset="-128"/>
                <a:cs typeface="ＭＳ Ｐゴシック" pitchFamily="1" charset="-128"/>
              </a:rPr>
              <a:t>lower-capacity target connection can handle. For example, in the network shown</a:t>
            </a:r>
          </a:p>
          <a:p>
            <a:r>
              <a:rPr lang="en-US" dirty="0">
                <a:latin typeface="Arial" pitchFamily="1" charset="0"/>
                <a:ea typeface="ＭＳ Ｐゴシック" pitchFamily="1" charset="-128"/>
                <a:cs typeface="ＭＳ Ｐゴシック" pitchFamily="1" charset="-128"/>
              </a:rPr>
              <a:t>in Figure 7.1 , the attacker might use the large company’s Web server to target the</a:t>
            </a:r>
          </a:p>
          <a:p>
            <a:r>
              <a:rPr lang="en-US" dirty="0">
                <a:latin typeface="Arial" pitchFamily="1" charset="0"/>
                <a:ea typeface="ＭＳ Ｐゴシック" pitchFamily="1" charset="-128"/>
                <a:cs typeface="ＭＳ Ｐゴシック" pitchFamily="1" charset="-128"/>
              </a:rPr>
              <a:t>medium-sized company with a lower-capacity network connection. The attack might</a:t>
            </a:r>
          </a:p>
          <a:p>
            <a:r>
              <a:rPr lang="en-US" dirty="0">
                <a:latin typeface="Arial" pitchFamily="1" charset="0"/>
                <a:ea typeface="ＭＳ Ｐゴシック" pitchFamily="1" charset="-128"/>
                <a:cs typeface="ＭＳ Ｐゴシック" pitchFamily="1" charset="-128"/>
              </a:rPr>
              <a:t>be as simple as using a flooding ping command directed at the Web server in the</a:t>
            </a:r>
          </a:p>
          <a:p>
            <a:r>
              <a:rPr lang="en-US" dirty="0">
                <a:latin typeface="Arial" pitchFamily="1" charset="0"/>
                <a:ea typeface="ＭＳ Ｐゴシック" pitchFamily="1" charset="-128"/>
                <a:cs typeface="ＭＳ Ｐゴシック" pitchFamily="1" charset="-128"/>
              </a:rPr>
              <a:t>target company. This traffic can be handled by the higher-capacity links on the path</a:t>
            </a:r>
          </a:p>
          <a:p>
            <a:r>
              <a:rPr lang="en-US" dirty="0">
                <a:latin typeface="Arial" pitchFamily="1" charset="0"/>
                <a:ea typeface="ＭＳ Ｐゴシック" pitchFamily="1" charset="-128"/>
                <a:cs typeface="ＭＳ Ｐゴシック" pitchFamily="1" charset="-128"/>
              </a:rPr>
              <a:t>between them, until the final router in the Internet cloud is reached. At this point</a:t>
            </a:r>
          </a:p>
          <a:p>
            <a:r>
              <a:rPr lang="en-US" dirty="0">
                <a:latin typeface="Arial" pitchFamily="1" charset="0"/>
                <a:ea typeface="ＭＳ Ｐゴシック" pitchFamily="1" charset="-128"/>
                <a:cs typeface="ＭＳ Ｐゴシック" pitchFamily="1" charset="-128"/>
              </a:rPr>
              <a:t>some packets must be discarded, with the remainder consuming most of the capacity</a:t>
            </a:r>
          </a:p>
          <a:p>
            <a:r>
              <a:rPr lang="en-US" dirty="0">
                <a:latin typeface="Arial" pitchFamily="1" charset="0"/>
                <a:ea typeface="ＭＳ Ｐゴシック" pitchFamily="1" charset="-128"/>
                <a:cs typeface="ＭＳ Ｐゴシック" pitchFamily="1" charset="-128"/>
              </a:rPr>
              <a:t>on the link to the medium-sized company. Other valid traffic will have little chance</a:t>
            </a:r>
          </a:p>
          <a:p>
            <a:r>
              <a:rPr lang="en-US" dirty="0">
                <a:latin typeface="Arial" pitchFamily="1" charset="0"/>
                <a:ea typeface="ＭＳ Ｐゴシック" pitchFamily="1" charset="-128"/>
                <a:cs typeface="ＭＳ Ｐゴシック" pitchFamily="1" charset="-128"/>
              </a:rPr>
              <a:t>of surviving discard as the router responds to the resulting congestion on this link.</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In this classic ping flood attack, the source of the attack is clearly identified</a:t>
            </a:r>
          </a:p>
          <a:p>
            <a:r>
              <a:rPr lang="en-US" dirty="0">
                <a:latin typeface="Arial" pitchFamily="1" charset="0"/>
                <a:ea typeface="ＭＳ Ｐゴシック" pitchFamily="1" charset="-128"/>
                <a:cs typeface="ＭＳ Ｐゴシック" pitchFamily="1" charset="-128"/>
              </a:rPr>
              <a:t>since its address is used as the source address in the ICMP echo request packets. This</a:t>
            </a:r>
          </a:p>
          <a:p>
            <a:r>
              <a:rPr lang="en-US" dirty="0">
                <a:latin typeface="Arial" pitchFamily="1" charset="0"/>
                <a:ea typeface="ＭＳ Ｐゴシック" pitchFamily="1" charset="-128"/>
                <a:cs typeface="ＭＳ Ｐゴシック" pitchFamily="1" charset="-128"/>
              </a:rPr>
              <a:t>has two disadvantages from the attacker’s perspective. First, the source of the attack</a:t>
            </a:r>
          </a:p>
          <a:p>
            <a:r>
              <a:rPr lang="en-US" dirty="0">
                <a:latin typeface="Arial" pitchFamily="1" charset="0"/>
                <a:ea typeface="ＭＳ Ｐゴシック" pitchFamily="1" charset="-128"/>
                <a:cs typeface="ＭＳ Ｐゴシック" pitchFamily="1" charset="-128"/>
              </a:rPr>
              <a:t>is explicitly identified, increasing the chance that the attacker can be identified and</a:t>
            </a:r>
          </a:p>
          <a:p>
            <a:r>
              <a:rPr lang="en-US" dirty="0">
                <a:latin typeface="Arial" pitchFamily="1" charset="0"/>
                <a:ea typeface="ＭＳ Ｐゴシック" pitchFamily="1" charset="-128"/>
                <a:cs typeface="ＭＳ Ｐゴシック" pitchFamily="1" charset="-128"/>
              </a:rPr>
              <a:t>legal action taken in response. Second, the targeted system will attempt to respond to</a:t>
            </a:r>
          </a:p>
          <a:p>
            <a:r>
              <a:rPr lang="en-US" dirty="0">
                <a:latin typeface="Arial" pitchFamily="1" charset="0"/>
                <a:ea typeface="ＭＳ Ｐゴシック" pitchFamily="1" charset="-128"/>
                <a:cs typeface="ＭＳ Ｐゴシック" pitchFamily="1" charset="-128"/>
              </a:rPr>
              <a:t>the packets being sent. In the case of any ICMP echo request packets received by the</a:t>
            </a:r>
          </a:p>
          <a:p>
            <a:r>
              <a:rPr lang="en-US" dirty="0">
                <a:latin typeface="Arial" pitchFamily="1" charset="0"/>
                <a:ea typeface="ＭＳ Ｐゴシック" pitchFamily="1" charset="-128"/>
                <a:cs typeface="ＭＳ Ｐゴシック" pitchFamily="1" charset="-128"/>
              </a:rPr>
              <a:t>server, it would respond to each with an ICMP echo response packet directed back</a:t>
            </a:r>
          </a:p>
          <a:p>
            <a:r>
              <a:rPr lang="en-US" dirty="0">
                <a:latin typeface="Arial" pitchFamily="1" charset="0"/>
                <a:ea typeface="ＭＳ Ｐゴシック" pitchFamily="1" charset="-128"/>
                <a:cs typeface="ＭＳ Ｐゴシック" pitchFamily="1" charset="-128"/>
              </a:rPr>
              <a:t>to the sender. This effectively reflects the attack back at the source system. Since</a:t>
            </a:r>
          </a:p>
          <a:p>
            <a:r>
              <a:rPr lang="en-US" dirty="0">
                <a:latin typeface="Arial" pitchFamily="1" charset="0"/>
                <a:ea typeface="ＭＳ Ｐゴシック" pitchFamily="1" charset="-128"/>
                <a:cs typeface="ＭＳ Ｐゴシック" pitchFamily="1" charset="-128"/>
              </a:rPr>
              <a:t>the source system has a higher network bandwidth, it is more likely to survive this</a:t>
            </a:r>
          </a:p>
          <a:p>
            <a:r>
              <a:rPr lang="en-US" dirty="0">
                <a:latin typeface="Arial" pitchFamily="1" charset="0"/>
                <a:ea typeface="ＭＳ Ｐゴシック" pitchFamily="1" charset="-128"/>
                <a:cs typeface="ＭＳ Ｐゴシック" pitchFamily="1" charset="-128"/>
              </a:rPr>
              <a:t>reflected attack. However, its network performance will be noticeably affected, again</a:t>
            </a:r>
          </a:p>
          <a:p>
            <a:r>
              <a:rPr lang="en-US" dirty="0">
                <a:latin typeface="Arial" pitchFamily="1" charset="0"/>
                <a:ea typeface="ＭＳ Ｐゴシック" pitchFamily="1" charset="-128"/>
                <a:cs typeface="ＭＳ Ｐゴシック" pitchFamily="1" charset="-128"/>
              </a:rPr>
              <a:t>increasing the chances of the attack being detected and action taken in response. For</a:t>
            </a:r>
          </a:p>
          <a:p>
            <a:r>
              <a:rPr lang="en-US" dirty="0">
                <a:latin typeface="Arial" pitchFamily="1" charset="0"/>
                <a:ea typeface="ＭＳ Ｐゴシック" pitchFamily="1" charset="-128"/>
                <a:cs typeface="ＭＳ Ｐゴシック" pitchFamily="1" charset="-128"/>
              </a:rPr>
              <a:t>both of these reasons the attacker would like to hide the identity of the source system.</a:t>
            </a:r>
          </a:p>
          <a:p>
            <a:r>
              <a:rPr lang="en-US" dirty="0">
                <a:latin typeface="Arial" pitchFamily="1" charset="0"/>
                <a:ea typeface="ＭＳ Ｐゴシック" pitchFamily="1" charset="-128"/>
                <a:cs typeface="ＭＳ Ｐゴシック" pitchFamily="1" charset="-128"/>
              </a:rPr>
              <a:t>This means that any such attack packets need to use a falsified, or spoofed, address.</a:t>
            </a:r>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3461879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Arial" pitchFamily="1" charset="0"/>
                <a:ea typeface="ＭＳ Ｐゴシック" pitchFamily="1" charset="-128"/>
                <a:cs typeface="ＭＳ Ｐゴシック" pitchFamily="1" charset="-128"/>
              </a:rPr>
              <a:t>A common characteristic of packets used in many types of DoS attacks is the use</a:t>
            </a:r>
          </a:p>
          <a:p>
            <a:r>
              <a:rPr lang="en-US" b="0" dirty="0">
                <a:latin typeface="Arial" pitchFamily="1" charset="0"/>
                <a:ea typeface="ＭＳ Ｐゴシック" pitchFamily="1" charset="-128"/>
                <a:cs typeface="ＭＳ Ｐゴシック" pitchFamily="1" charset="-128"/>
              </a:rPr>
              <a:t>of forged source addresses. This is known as source address spoofing. Given sufficiently</a:t>
            </a:r>
          </a:p>
          <a:p>
            <a:r>
              <a:rPr lang="en-US" b="0" dirty="0">
                <a:latin typeface="Arial" pitchFamily="1" charset="0"/>
                <a:ea typeface="ＭＳ Ｐゴシック" pitchFamily="1" charset="-128"/>
                <a:cs typeface="ＭＳ Ｐゴシック" pitchFamily="1" charset="-128"/>
              </a:rPr>
              <a:t>privileged access to the network handling code on a computer system, it</a:t>
            </a:r>
          </a:p>
          <a:p>
            <a:r>
              <a:rPr lang="en-US" b="0" dirty="0">
                <a:latin typeface="Arial" pitchFamily="1" charset="0"/>
                <a:ea typeface="ＭＳ Ｐゴシック" pitchFamily="1" charset="-128"/>
                <a:cs typeface="ＭＳ Ｐゴシック" pitchFamily="1" charset="-128"/>
              </a:rPr>
              <a:t>is easy to create packets with a forged source address (and indeed any other attribute</a:t>
            </a:r>
          </a:p>
          <a:p>
            <a:r>
              <a:rPr lang="en-US" b="0" dirty="0">
                <a:latin typeface="Arial" pitchFamily="1" charset="0"/>
                <a:ea typeface="ＭＳ Ｐゴシック" pitchFamily="1" charset="-128"/>
                <a:cs typeface="ＭＳ Ｐゴシック" pitchFamily="1" charset="-128"/>
              </a:rPr>
              <a:t>that is desired). This type of access is usually via the </a:t>
            </a:r>
            <a:r>
              <a:rPr lang="en-US" b="0" i="1" dirty="0">
                <a:latin typeface="Arial" pitchFamily="1" charset="0"/>
                <a:ea typeface="ＭＳ Ｐゴシック" pitchFamily="1" charset="-128"/>
                <a:cs typeface="ＭＳ Ｐゴシック" pitchFamily="1" charset="-128"/>
              </a:rPr>
              <a:t>raw socket interface on</a:t>
            </a:r>
          </a:p>
          <a:p>
            <a:r>
              <a:rPr lang="en-US" b="0" dirty="0">
                <a:latin typeface="Arial" pitchFamily="1" charset="0"/>
                <a:ea typeface="ＭＳ Ｐゴシック" pitchFamily="1" charset="-128"/>
                <a:cs typeface="ＭＳ Ｐゴシック" pitchFamily="1" charset="-128"/>
              </a:rPr>
              <a:t>many operating systems. This interface was provided for custom network testing</a:t>
            </a:r>
          </a:p>
          <a:p>
            <a:r>
              <a:rPr lang="en-US" b="0" dirty="0">
                <a:latin typeface="Arial" pitchFamily="1" charset="0"/>
                <a:ea typeface="ＭＳ Ｐゴシック" pitchFamily="1" charset="-128"/>
                <a:cs typeface="ＭＳ Ｐゴシック" pitchFamily="1" charset="-128"/>
              </a:rPr>
              <a:t>and research into network protocols. It is not needed for normal network operation.</a:t>
            </a:r>
          </a:p>
          <a:p>
            <a:r>
              <a:rPr lang="en-US" b="0" dirty="0">
                <a:latin typeface="Arial" pitchFamily="1" charset="0"/>
                <a:ea typeface="ＭＳ Ｐゴシック" pitchFamily="1" charset="-128"/>
                <a:cs typeface="ＭＳ Ｐゴシック" pitchFamily="1" charset="-128"/>
              </a:rPr>
              <a:t>However, for reasons of historical compatibility and inertia, this interface has been</a:t>
            </a:r>
          </a:p>
          <a:p>
            <a:r>
              <a:rPr lang="en-US" b="0" dirty="0">
                <a:latin typeface="Arial" pitchFamily="1" charset="0"/>
                <a:ea typeface="ＭＳ Ｐゴシック" pitchFamily="1" charset="-128"/>
                <a:cs typeface="ＭＳ Ｐゴシック" pitchFamily="1" charset="-128"/>
              </a:rPr>
              <a:t>maintained in many current operating systems. Having this standard interface available</a:t>
            </a:r>
          </a:p>
          <a:p>
            <a:r>
              <a:rPr lang="en-US" b="0" dirty="0">
                <a:latin typeface="Arial" pitchFamily="1" charset="0"/>
                <a:ea typeface="ＭＳ Ｐゴシック" pitchFamily="1" charset="-128"/>
                <a:cs typeface="ＭＳ Ｐゴシック" pitchFamily="1" charset="-128"/>
              </a:rPr>
              <a:t>greatly eases the task of any attacker trying to generate packets with forged</a:t>
            </a:r>
          </a:p>
          <a:p>
            <a:r>
              <a:rPr lang="en-US" b="0" dirty="0">
                <a:latin typeface="Arial" pitchFamily="1" charset="0"/>
                <a:ea typeface="ＭＳ Ｐゴシック" pitchFamily="1" charset="-128"/>
                <a:cs typeface="ＭＳ Ｐゴシック" pitchFamily="1" charset="-128"/>
              </a:rPr>
              <a:t>attributes. Otherwise an attacker would most likely need to install a custom device</a:t>
            </a:r>
          </a:p>
          <a:p>
            <a:r>
              <a:rPr lang="en-US" b="0" dirty="0">
                <a:latin typeface="Arial" pitchFamily="1" charset="0"/>
                <a:ea typeface="ＭＳ Ｐゴシック" pitchFamily="1" charset="-128"/>
                <a:cs typeface="ＭＳ Ｐゴシック" pitchFamily="1" charset="-128"/>
              </a:rPr>
              <a:t>driver on the source system to obtain this level of access to the network, which is</a:t>
            </a:r>
          </a:p>
          <a:p>
            <a:r>
              <a:rPr lang="en-US" b="0" dirty="0">
                <a:latin typeface="Arial" pitchFamily="1" charset="0"/>
                <a:ea typeface="ＭＳ Ｐゴシック" pitchFamily="1" charset="-128"/>
                <a:cs typeface="ＭＳ Ｐゴシック" pitchFamily="1" charset="-128"/>
              </a:rPr>
              <a:t>much more error prone and dependent on operating system version.</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Given raw access to the network interface, the attacker now generates large</a:t>
            </a:r>
          </a:p>
          <a:p>
            <a:r>
              <a:rPr lang="en-US" b="0" dirty="0">
                <a:latin typeface="Arial" pitchFamily="1" charset="0"/>
                <a:ea typeface="ＭＳ Ｐゴシック" pitchFamily="1" charset="-128"/>
                <a:cs typeface="ＭＳ Ｐゴシック" pitchFamily="1" charset="-128"/>
              </a:rPr>
              <a:t>volumes of packets. These would all have the target system as the destination</a:t>
            </a:r>
          </a:p>
          <a:p>
            <a:r>
              <a:rPr lang="en-US" b="0" dirty="0">
                <a:latin typeface="Arial" pitchFamily="1" charset="0"/>
                <a:ea typeface="ＭＳ Ｐゴシック" pitchFamily="1" charset="-128"/>
                <a:cs typeface="ＭＳ Ｐゴシック" pitchFamily="1" charset="-128"/>
              </a:rPr>
              <a:t>address but would use randomly selected, usually different, source addresses for</a:t>
            </a:r>
          </a:p>
          <a:p>
            <a:r>
              <a:rPr lang="en-US" b="0" dirty="0">
                <a:latin typeface="Arial" pitchFamily="1" charset="0"/>
                <a:ea typeface="ＭＳ Ｐゴシック" pitchFamily="1" charset="-128"/>
                <a:cs typeface="ＭＳ Ｐゴシック" pitchFamily="1" charset="-128"/>
              </a:rPr>
              <a:t>each packet. Consider the flooding ping example from the previous section. These</a:t>
            </a:r>
          </a:p>
          <a:p>
            <a:r>
              <a:rPr lang="en-US" b="0" dirty="0">
                <a:latin typeface="Arial" pitchFamily="1" charset="0"/>
                <a:ea typeface="ＭＳ Ｐゴシック" pitchFamily="1" charset="-128"/>
                <a:cs typeface="ＭＳ Ｐゴシック" pitchFamily="1" charset="-128"/>
              </a:rPr>
              <a:t>custom ICMP echo request packets would flow over the same path from the source</a:t>
            </a:r>
          </a:p>
          <a:p>
            <a:r>
              <a:rPr lang="en-US" b="0" dirty="0">
                <a:latin typeface="Arial" pitchFamily="1" charset="0"/>
                <a:ea typeface="ＭＳ Ｐゴシック" pitchFamily="1" charset="-128"/>
                <a:cs typeface="ＭＳ Ｐゴシック" pitchFamily="1" charset="-128"/>
              </a:rPr>
              <a:t>toward the target system. The same congestion would result in the router connected</a:t>
            </a:r>
          </a:p>
          <a:p>
            <a:r>
              <a:rPr lang="en-US" b="0" dirty="0">
                <a:latin typeface="Arial" pitchFamily="1" charset="0"/>
                <a:ea typeface="ＭＳ Ｐゴシック" pitchFamily="1" charset="-128"/>
                <a:cs typeface="ＭＳ Ｐゴシック" pitchFamily="1" charset="-128"/>
              </a:rPr>
              <a:t>to the final, lower capacity link. However, the ICMP echo response packets, generated</a:t>
            </a:r>
          </a:p>
          <a:p>
            <a:r>
              <a:rPr lang="en-US" b="0" dirty="0">
                <a:latin typeface="Arial" pitchFamily="1" charset="0"/>
                <a:ea typeface="ＭＳ Ｐゴシック" pitchFamily="1" charset="-128"/>
                <a:cs typeface="ＭＳ Ｐゴシック" pitchFamily="1" charset="-128"/>
              </a:rPr>
              <a:t>in response to those packets reaching the target system, would no longer</a:t>
            </a:r>
          </a:p>
          <a:p>
            <a:r>
              <a:rPr lang="en-US" b="0" dirty="0">
                <a:latin typeface="Arial" pitchFamily="1" charset="0"/>
                <a:ea typeface="ＭＳ Ｐゴシック" pitchFamily="1" charset="-128"/>
                <a:cs typeface="ＭＳ Ｐゴシック" pitchFamily="1" charset="-128"/>
              </a:rPr>
              <a:t>be reflected back to the source system. Rather they would be scattered across the</a:t>
            </a:r>
          </a:p>
          <a:p>
            <a:r>
              <a:rPr lang="en-US" b="0" dirty="0">
                <a:latin typeface="Arial" pitchFamily="1" charset="0"/>
                <a:ea typeface="ＭＳ Ｐゴシック" pitchFamily="1" charset="-128"/>
                <a:cs typeface="ＭＳ Ｐゴシック" pitchFamily="1" charset="-128"/>
              </a:rPr>
              <a:t>Internet to all the various forged source addresses. Some of these addresses might</a:t>
            </a:r>
          </a:p>
          <a:p>
            <a:r>
              <a:rPr lang="en-US" b="0" dirty="0">
                <a:latin typeface="Arial" pitchFamily="1" charset="0"/>
                <a:ea typeface="ＭＳ Ｐゴシック" pitchFamily="1" charset="-128"/>
                <a:cs typeface="ＭＳ Ｐゴシック" pitchFamily="1" charset="-128"/>
              </a:rPr>
              <a:t>correspond to real systems. These might respond with some form of error packet,</a:t>
            </a:r>
          </a:p>
          <a:p>
            <a:r>
              <a:rPr lang="en-US" b="0" dirty="0">
                <a:latin typeface="Arial" pitchFamily="1" charset="0"/>
                <a:ea typeface="ＭＳ Ｐゴシック" pitchFamily="1" charset="-128"/>
                <a:cs typeface="ＭＳ Ｐゴシック" pitchFamily="1" charset="-128"/>
              </a:rPr>
              <a:t>since they were not expecting to see the response packet received. This only adds to</a:t>
            </a:r>
          </a:p>
          <a:p>
            <a:r>
              <a:rPr lang="en-US" b="0" dirty="0">
                <a:latin typeface="Arial" pitchFamily="1" charset="0"/>
                <a:ea typeface="ＭＳ Ｐゴシック" pitchFamily="1" charset="-128"/>
                <a:cs typeface="ＭＳ Ｐゴシック" pitchFamily="1" charset="-128"/>
              </a:rPr>
              <a:t>the flood of traffic directed at the target system. Some of the addresses may not be</a:t>
            </a:r>
          </a:p>
          <a:p>
            <a:r>
              <a:rPr lang="en-US" b="0" dirty="0">
                <a:latin typeface="Arial" pitchFamily="1" charset="0"/>
                <a:ea typeface="ＭＳ Ｐゴシック" pitchFamily="1" charset="-128"/>
                <a:cs typeface="ＭＳ Ｐゴシック" pitchFamily="1" charset="-128"/>
              </a:rPr>
              <a:t>used or may not reachable. For these, ICMP destination unreachable packets might</a:t>
            </a:r>
          </a:p>
          <a:p>
            <a:r>
              <a:rPr lang="en-US" b="0" dirty="0">
                <a:latin typeface="Arial" pitchFamily="1" charset="0"/>
                <a:ea typeface="ＭＳ Ｐゴシック" pitchFamily="1" charset="-128"/>
                <a:cs typeface="ＭＳ Ｐゴシック" pitchFamily="1" charset="-128"/>
              </a:rPr>
              <a:t>be sent back. Or these packets might simply be discarded. Any response packets</a:t>
            </a:r>
          </a:p>
          <a:p>
            <a:r>
              <a:rPr lang="en-US" b="0" dirty="0">
                <a:latin typeface="Arial" pitchFamily="1" charset="0"/>
                <a:ea typeface="ＭＳ Ｐゴシック" pitchFamily="1" charset="-128"/>
                <a:cs typeface="ＭＳ Ｐゴシック" pitchFamily="1" charset="-128"/>
              </a:rPr>
              <a:t>returned only add to the flood of traffic directed at the target system.</a:t>
            </a:r>
          </a:p>
          <a:p>
            <a:endParaRPr lang="en-US" b="0" dirty="0">
              <a:latin typeface="Arial" pitchFamily="1" charset="0"/>
              <a:ea typeface="ＭＳ Ｐゴシック" pitchFamily="1" charset="-128"/>
              <a:cs typeface="ＭＳ Ｐゴシック" pitchFamily="1"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R</a:t>
            </a:r>
            <a:r>
              <a:rPr lang="en-US" altLang="zh-CN" sz="800" kern="1200" dirty="0">
                <a:solidFill>
                  <a:schemeClr val="tx1"/>
                </a:solidFill>
                <a:latin typeface="Arial" pitchFamily="-110" charset="0"/>
                <a:ea typeface="ＭＳ Ｐゴシック" pitchFamily="-110" charset="-128"/>
                <a:cs typeface="ＭＳ Ｐゴシック" pitchFamily="-110" charset="-128"/>
              </a:rPr>
              <a:t>equires network engineers to specifically query flow information from their routers</a:t>
            </a:r>
          </a:p>
          <a:p>
            <a:endParaRPr lang="en-US" b="0" dirty="0">
              <a:latin typeface="Arial" pitchFamily="1" charset="0"/>
              <a:ea typeface="ＭＳ Ｐゴシック" pitchFamily="1" charset="-128"/>
              <a:cs typeface="ＭＳ Ｐゴシック" pitchFamily="1" charset="-128"/>
            </a:endParaRP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Also, the use of packets with forged source addresses means the attacking</a:t>
            </a:r>
          </a:p>
          <a:p>
            <a:r>
              <a:rPr lang="en-US" b="0" dirty="0">
                <a:latin typeface="Arial" pitchFamily="1" charset="0"/>
                <a:ea typeface="ＭＳ Ｐゴシック" pitchFamily="1" charset="-128"/>
                <a:cs typeface="ＭＳ Ｐゴシック" pitchFamily="1" charset="-128"/>
              </a:rPr>
              <a:t>system is much harder to identify. The attack packets seem to have originated at</a:t>
            </a:r>
          </a:p>
          <a:p>
            <a:r>
              <a:rPr lang="en-US" b="0" dirty="0">
                <a:latin typeface="Arial" pitchFamily="1" charset="0"/>
                <a:ea typeface="ＭＳ Ｐゴシック" pitchFamily="1" charset="-128"/>
                <a:cs typeface="ＭＳ Ｐゴシック" pitchFamily="1" charset="-128"/>
              </a:rPr>
              <a:t>addresses scattered across the Internet. Hence, just inspecting each packet’s header</a:t>
            </a:r>
          </a:p>
          <a:p>
            <a:r>
              <a:rPr lang="en-US" b="0" dirty="0">
                <a:latin typeface="Arial" pitchFamily="1" charset="0"/>
                <a:ea typeface="ＭＳ Ｐゴシック" pitchFamily="1" charset="-128"/>
                <a:cs typeface="ＭＳ Ｐゴシック" pitchFamily="1" charset="-128"/>
              </a:rPr>
              <a:t>is not sufficient to identify its source. Rather the flow of packets of some specific</a:t>
            </a:r>
          </a:p>
          <a:p>
            <a:r>
              <a:rPr lang="en-US" b="0" dirty="0">
                <a:latin typeface="Arial" pitchFamily="1" charset="0"/>
                <a:ea typeface="ＭＳ Ｐゴシック" pitchFamily="1" charset="-128"/>
                <a:cs typeface="ＭＳ Ｐゴシック" pitchFamily="1" charset="-128"/>
              </a:rPr>
              <a:t>form through the routers along the path from the source to the target system must</a:t>
            </a:r>
          </a:p>
          <a:p>
            <a:r>
              <a:rPr lang="en-US" b="0" dirty="0">
                <a:latin typeface="Arial" pitchFamily="1" charset="0"/>
                <a:ea typeface="ＭＳ Ｐゴシック" pitchFamily="1" charset="-128"/>
                <a:cs typeface="ＭＳ Ｐゴシック" pitchFamily="1" charset="-128"/>
              </a:rPr>
              <a:t>be identified. This requires the cooperation of the network engineers managing all</a:t>
            </a:r>
          </a:p>
          <a:p>
            <a:r>
              <a:rPr lang="en-US" b="0" dirty="0">
                <a:latin typeface="Arial" pitchFamily="1" charset="0"/>
                <a:ea typeface="ＭＳ Ｐゴシック" pitchFamily="1" charset="-128"/>
                <a:cs typeface="ＭＳ Ｐゴシック" pitchFamily="1" charset="-128"/>
              </a:rPr>
              <a:t>these routers and is a much harder task than simply reading off the source address.</a:t>
            </a:r>
          </a:p>
          <a:p>
            <a:r>
              <a:rPr lang="en-US" b="0" dirty="0">
                <a:latin typeface="Arial" pitchFamily="1" charset="0"/>
                <a:ea typeface="ＭＳ Ｐゴシック" pitchFamily="1" charset="-128"/>
                <a:cs typeface="ＭＳ Ｐゴシック" pitchFamily="1" charset="-128"/>
              </a:rPr>
              <a:t>It is not a task that can be automatically requested by the packet recipients. Rather</a:t>
            </a:r>
          </a:p>
          <a:p>
            <a:r>
              <a:rPr lang="en-US" b="0" dirty="0">
                <a:latin typeface="Arial" pitchFamily="1" charset="0"/>
                <a:ea typeface="ＭＳ Ｐゴシック" pitchFamily="1" charset="-128"/>
                <a:cs typeface="ＭＳ Ｐゴシック" pitchFamily="1" charset="-128"/>
              </a:rPr>
              <a:t>it usually requires the network engineers to specifically query flow information</a:t>
            </a:r>
          </a:p>
          <a:p>
            <a:r>
              <a:rPr lang="en-US" b="0" dirty="0">
                <a:latin typeface="Arial" pitchFamily="1" charset="0"/>
                <a:ea typeface="ＭＳ Ｐゴシック" pitchFamily="1" charset="-128"/>
                <a:cs typeface="ＭＳ Ｐゴシック" pitchFamily="1" charset="-128"/>
              </a:rPr>
              <a:t>from their routers. This is a manual process that takes time and effort to organize.</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It is worth considering why such easy forgery of source addresses is allowed on</a:t>
            </a:r>
          </a:p>
          <a:p>
            <a:r>
              <a:rPr lang="en-US" b="0" dirty="0">
                <a:latin typeface="Arial" pitchFamily="1" charset="0"/>
                <a:ea typeface="ＭＳ Ｐゴシック" pitchFamily="1" charset="-128"/>
                <a:cs typeface="ＭＳ Ｐゴシック" pitchFamily="1" charset="-128"/>
              </a:rPr>
              <a:t>the Internet. It dates back to the development of TCP/IP, which occurred in a generally</a:t>
            </a:r>
          </a:p>
          <a:p>
            <a:r>
              <a:rPr lang="en-US" b="0" dirty="0">
                <a:latin typeface="Arial" pitchFamily="1" charset="0"/>
                <a:ea typeface="ＭＳ Ｐゴシック" pitchFamily="1" charset="-128"/>
                <a:cs typeface="ＭＳ Ｐゴシック" pitchFamily="1" charset="-128"/>
              </a:rPr>
              <a:t>cooperative, trusting environment. TCP/IP simply does not include the ability,</a:t>
            </a:r>
          </a:p>
          <a:p>
            <a:r>
              <a:rPr lang="en-US" b="0" dirty="0">
                <a:latin typeface="Arial" pitchFamily="1" charset="0"/>
                <a:ea typeface="ＭＳ Ｐゴシック" pitchFamily="1" charset="-128"/>
                <a:cs typeface="ＭＳ Ｐゴシック" pitchFamily="1" charset="-128"/>
              </a:rPr>
              <a:t>by default, to ensure that the source address in a packet really does correspond with</a:t>
            </a:r>
          </a:p>
          <a:p>
            <a:r>
              <a:rPr lang="en-US" b="0" dirty="0">
                <a:latin typeface="Arial" pitchFamily="1" charset="0"/>
                <a:ea typeface="ＭＳ Ｐゴシック" pitchFamily="1" charset="-128"/>
                <a:cs typeface="ＭＳ Ｐゴシック" pitchFamily="1" charset="-128"/>
              </a:rPr>
              <a:t>that of the originating system. It is possible to impose filtering on routers to ensure</a:t>
            </a:r>
          </a:p>
          <a:p>
            <a:r>
              <a:rPr lang="en-US" b="0" dirty="0">
                <a:latin typeface="Arial" pitchFamily="1" charset="0"/>
                <a:ea typeface="ＭＳ Ｐゴシック" pitchFamily="1" charset="-128"/>
                <a:cs typeface="ＭＳ Ｐゴシック" pitchFamily="1" charset="-128"/>
              </a:rPr>
              <a:t>this (or at least that source network address is valid). However, this filtering needs</a:t>
            </a:r>
          </a:p>
          <a:p>
            <a:r>
              <a:rPr lang="en-US" b="0" dirty="0">
                <a:latin typeface="Arial" pitchFamily="1" charset="0"/>
                <a:ea typeface="ＭＳ Ｐゴシック" pitchFamily="1" charset="-128"/>
                <a:cs typeface="ＭＳ Ｐゴシック" pitchFamily="1" charset="-128"/>
              </a:rPr>
              <a:t>to be imposed as close to the originating system as possible, where the knowledge</a:t>
            </a:r>
          </a:p>
          <a:p>
            <a:r>
              <a:rPr lang="en-US" b="0" dirty="0">
                <a:latin typeface="Arial" pitchFamily="1" charset="0"/>
                <a:ea typeface="ＭＳ Ｐゴシック" pitchFamily="1" charset="-128"/>
                <a:cs typeface="ＭＳ Ｐゴシック" pitchFamily="1" charset="-128"/>
              </a:rPr>
              <a:t>of valid source addresses is as accurate as possible. In general, this should occur at</a:t>
            </a:r>
          </a:p>
          <a:p>
            <a:r>
              <a:rPr lang="en-US" b="0" dirty="0">
                <a:latin typeface="Arial" pitchFamily="1" charset="0"/>
                <a:ea typeface="ＭＳ Ｐゴシック" pitchFamily="1" charset="-128"/>
                <a:cs typeface="ＭＳ Ｐゴシック" pitchFamily="1" charset="-128"/>
              </a:rPr>
              <a:t>the point where an organization’s network connects to the wider Internet, at the</a:t>
            </a:r>
          </a:p>
          <a:p>
            <a:r>
              <a:rPr lang="en-US" b="0" dirty="0">
                <a:latin typeface="Arial" pitchFamily="1" charset="0"/>
                <a:ea typeface="ＭＳ Ｐゴシック" pitchFamily="1" charset="-128"/>
                <a:cs typeface="ＭＳ Ｐゴシック" pitchFamily="1" charset="-128"/>
              </a:rPr>
              <a:t>borders of the ISP’s providing this connection. Despite this being a long-standing</a:t>
            </a:r>
          </a:p>
          <a:p>
            <a:r>
              <a:rPr lang="en-US" b="0" dirty="0">
                <a:latin typeface="Arial" pitchFamily="1" charset="0"/>
                <a:ea typeface="ＭＳ Ｐゴシック" pitchFamily="1" charset="-128"/>
                <a:cs typeface="ＭＳ Ｐゴシック" pitchFamily="1" charset="-128"/>
              </a:rPr>
              <a:t>security recommendation to combat problems such as DoS attacks, many ISPs</a:t>
            </a:r>
          </a:p>
          <a:p>
            <a:r>
              <a:rPr lang="en-US" b="0" dirty="0">
                <a:latin typeface="Arial" pitchFamily="1" charset="0"/>
                <a:ea typeface="ＭＳ Ｐゴシック" pitchFamily="1" charset="-128"/>
                <a:cs typeface="ＭＳ Ｐゴシック" pitchFamily="1" charset="-128"/>
              </a:rPr>
              <a:t>do not implement such filtering. As a consequence, attacks using spoofed-source</a:t>
            </a:r>
          </a:p>
          <a:p>
            <a:r>
              <a:rPr lang="en-US" b="0" dirty="0">
                <a:latin typeface="Arial" pitchFamily="1" charset="0"/>
                <a:ea typeface="ＭＳ Ｐゴシック" pitchFamily="1" charset="-128"/>
                <a:cs typeface="ＭＳ Ｐゴシック" pitchFamily="1" charset="-128"/>
              </a:rPr>
              <a:t>packets continue to occur frequently.</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There is a useful side effect of this scattering of response packets to some</a:t>
            </a:r>
          </a:p>
          <a:p>
            <a:r>
              <a:rPr lang="en-US" b="0" dirty="0" err="1">
                <a:latin typeface="Arial" pitchFamily="1" charset="0"/>
                <a:ea typeface="ＭＳ Ｐゴシック" pitchFamily="1" charset="-128"/>
                <a:cs typeface="ＭＳ Ｐゴシック" pitchFamily="1" charset="-128"/>
              </a:rPr>
              <a:t>origi</a:t>
            </a:r>
            <a:r>
              <a:rPr lang="en-US" b="0" dirty="0">
                <a:latin typeface="Arial" pitchFamily="1" charset="0"/>
                <a:ea typeface="ＭＳ Ｐゴシック" pitchFamily="1" charset="-128"/>
                <a:cs typeface="ＭＳ Ｐゴシック" pitchFamily="1" charset="-128"/>
              </a:rPr>
              <a:t> </a:t>
            </a:r>
            <a:r>
              <a:rPr lang="en-US" b="0" dirty="0" err="1">
                <a:latin typeface="Arial" pitchFamily="1" charset="0"/>
                <a:ea typeface="ＭＳ Ｐゴシック" pitchFamily="1" charset="-128"/>
                <a:cs typeface="ＭＳ Ｐゴシック" pitchFamily="1" charset="-128"/>
              </a:rPr>
              <a:t>nal</a:t>
            </a:r>
            <a:r>
              <a:rPr lang="en-US" b="0" dirty="0">
                <a:latin typeface="Arial" pitchFamily="1" charset="0"/>
                <a:ea typeface="ＭＳ Ｐゴシック" pitchFamily="1" charset="-128"/>
                <a:cs typeface="ＭＳ Ｐゴシック" pitchFamily="1" charset="-128"/>
              </a:rPr>
              <a:t> flow of spoofed-source packets. Security researchers, such as those with the</a:t>
            </a:r>
          </a:p>
          <a:p>
            <a:r>
              <a:rPr lang="en-US" b="0" dirty="0">
                <a:latin typeface="Arial" pitchFamily="1" charset="0"/>
                <a:ea typeface="ＭＳ Ｐゴシック" pitchFamily="1" charset="-128"/>
                <a:cs typeface="ＭＳ Ｐゴシック" pitchFamily="1" charset="-128"/>
              </a:rPr>
              <a:t>Honeynet Project, have taken blocks of unused IP addresses, advertised routes to</a:t>
            </a:r>
          </a:p>
          <a:p>
            <a:r>
              <a:rPr lang="en-US" b="0" dirty="0">
                <a:latin typeface="Arial" pitchFamily="1" charset="0"/>
                <a:ea typeface="ＭＳ Ｐゴシック" pitchFamily="1" charset="-128"/>
                <a:cs typeface="ＭＳ Ｐゴシック" pitchFamily="1" charset="-128"/>
              </a:rPr>
              <a:t>them, and then collected details of any packets sent to these addresses. Since no real</a:t>
            </a:r>
          </a:p>
          <a:p>
            <a:r>
              <a:rPr lang="en-US" b="0" dirty="0">
                <a:latin typeface="Arial" pitchFamily="1" charset="0"/>
                <a:ea typeface="ＭＳ Ｐゴシック" pitchFamily="1" charset="-128"/>
                <a:cs typeface="ＭＳ Ｐゴシック" pitchFamily="1" charset="-128"/>
              </a:rPr>
              <a:t>systems use these addresses, no legitimate packets should be directed to them. Any</a:t>
            </a:r>
          </a:p>
          <a:p>
            <a:r>
              <a:rPr lang="en-US" b="0" dirty="0">
                <a:latin typeface="Arial" pitchFamily="1" charset="0"/>
                <a:ea typeface="ＭＳ Ｐゴシック" pitchFamily="1" charset="-128"/>
                <a:cs typeface="ＭＳ Ｐゴシック" pitchFamily="1" charset="-128"/>
              </a:rPr>
              <a:t>packets received might simply be corrupted. It is much more likely, though, that</a:t>
            </a:r>
          </a:p>
          <a:p>
            <a:r>
              <a:rPr lang="en-US" b="0" dirty="0">
                <a:latin typeface="Arial" pitchFamily="1" charset="0"/>
                <a:ea typeface="ＭＳ Ｐゴシック" pitchFamily="1" charset="-128"/>
                <a:cs typeface="ＭＳ Ｐゴシック" pitchFamily="1" charset="-128"/>
              </a:rPr>
              <a:t>they are the direct or indirect result of network attacks. The ICMP echo response</a:t>
            </a:r>
          </a:p>
          <a:p>
            <a:r>
              <a:rPr lang="en-US" b="0" dirty="0">
                <a:latin typeface="Arial" pitchFamily="1" charset="0"/>
                <a:ea typeface="ＭＳ Ｐゴシック" pitchFamily="1" charset="-128"/>
                <a:cs typeface="ＭＳ Ｐゴシック" pitchFamily="1" charset="-128"/>
              </a:rPr>
              <a:t>packets generated in response to a ping flood using randomly spoofed source</a:t>
            </a:r>
          </a:p>
          <a:p>
            <a:r>
              <a:rPr lang="en-US" b="0" dirty="0">
                <a:latin typeface="Arial" pitchFamily="1" charset="0"/>
                <a:ea typeface="ＭＳ Ｐゴシック" pitchFamily="1" charset="-128"/>
                <a:cs typeface="ＭＳ Ｐゴシック" pitchFamily="1" charset="-128"/>
              </a:rPr>
              <a:t>addresses is a good example. This is known as backscatter traffic . Monitoring the</a:t>
            </a:r>
          </a:p>
          <a:p>
            <a:r>
              <a:rPr lang="en-US" b="0" dirty="0">
                <a:latin typeface="Arial" pitchFamily="1" charset="0"/>
                <a:ea typeface="ＭＳ Ｐゴシック" pitchFamily="1" charset="-128"/>
                <a:cs typeface="ＭＳ Ｐゴシック" pitchFamily="1" charset="-128"/>
              </a:rPr>
              <a:t>type of packets gives valuable information on the type and scale of attacks being</a:t>
            </a:r>
          </a:p>
          <a:p>
            <a:r>
              <a:rPr lang="en-US" b="0" dirty="0">
                <a:latin typeface="Arial" pitchFamily="1" charset="0"/>
                <a:ea typeface="ＭＳ Ｐゴシック" pitchFamily="1" charset="-128"/>
                <a:cs typeface="ＭＳ Ｐゴシック" pitchFamily="1" charset="-128"/>
              </a:rPr>
              <a:t>used, as described by [MOOR06], for example. This information is being used to</a:t>
            </a:r>
          </a:p>
          <a:p>
            <a:r>
              <a:rPr lang="en-US" b="0" dirty="0">
                <a:latin typeface="Arial" pitchFamily="1" charset="0"/>
                <a:ea typeface="ＭＳ Ｐゴシック" pitchFamily="1" charset="-128"/>
                <a:cs typeface="ＭＳ Ｐゴシック" pitchFamily="1" charset="-128"/>
              </a:rPr>
              <a:t>develop responses to the attacks being seen.</a:t>
            </a:r>
            <a:endParaRPr lang="en-US" b="0"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3473618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Along with the basic flooding attack, the other common classic DoS attack is the</a:t>
            </a:r>
          </a:p>
          <a:p>
            <a:r>
              <a:rPr lang="en-US" dirty="0">
                <a:latin typeface="Arial" pitchFamily="1" charset="0"/>
                <a:ea typeface="ＭＳ Ｐゴシック" pitchFamily="1" charset="-128"/>
                <a:cs typeface="ＭＳ Ｐゴシック" pitchFamily="1" charset="-128"/>
              </a:rPr>
              <a:t>SYN spoofing attack. This attacks the ability of a network server to respond to TCP</a:t>
            </a:r>
          </a:p>
          <a:p>
            <a:r>
              <a:rPr lang="en-US" dirty="0">
                <a:latin typeface="Arial" pitchFamily="1" charset="0"/>
                <a:ea typeface="ＭＳ Ｐゴシック" pitchFamily="1" charset="-128"/>
                <a:cs typeface="ＭＳ Ｐゴシック" pitchFamily="1" charset="-128"/>
              </a:rPr>
              <a:t>connection requests by overflowing the tables used to manage such connections.</a:t>
            </a:r>
          </a:p>
          <a:p>
            <a:r>
              <a:rPr lang="en-US" dirty="0">
                <a:latin typeface="Arial" pitchFamily="1" charset="0"/>
                <a:ea typeface="ＭＳ Ｐゴシック" pitchFamily="1" charset="-128"/>
                <a:cs typeface="ＭＳ Ｐゴシック" pitchFamily="1" charset="-128"/>
              </a:rPr>
              <a:t>This means future connection requests from legitimate users fail, denying them</a:t>
            </a:r>
          </a:p>
          <a:p>
            <a:r>
              <a:rPr lang="en-US" dirty="0">
                <a:latin typeface="Arial" pitchFamily="1" charset="0"/>
                <a:ea typeface="ＭＳ Ｐゴシック" pitchFamily="1" charset="-128"/>
                <a:cs typeface="ＭＳ Ｐゴシック" pitchFamily="1" charset="-128"/>
              </a:rPr>
              <a:t>access to the server. It is thus an attack on system resources, specifically the network</a:t>
            </a:r>
          </a:p>
          <a:p>
            <a:r>
              <a:rPr lang="en-US" dirty="0">
                <a:latin typeface="Arial" pitchFamily="1" charset="0"/>
                <a:ea typeface="ＭＳ Ｐゴシック" pitchFamily="1" charset="-128"/>
                <a:cs typeface="ＭＳ Ｐゴシック" pitchFamily="1" charset="-128"/>
              </a:rPr>
              <a:t>handling code in the operating system.</a:t>
            </a:r>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1983393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726F50A4-B6E3-5847-BD34-B2FA59EEE481}" type="slidenum">
              <a:rPr lang="en-AU">
                <a:latin typeface="Arial" pitchFamily="1" charset="0"/>
              </a:rPr>
              <a:pPr/>
              <a:t>10</a:t>
            </a:fld>
            <a:endParaRPr lang="en-AU">
              <a:latin typeface="Arial" pitchFamily="1"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To understand the operation of these attacks, we need to review the three-way</a:t>
            </a:r>
          </a:p>
          <a:p>
            <a:r>
              <a:rPr lang="en-US" dirty="0">
                <a:latin typeface="Arial" pitchFamily="1" charset="0"/>
                <a:ea typeface="ＭＳ Ｐゴシック" pitchFamily="1" charset="-128"/>
                <a:cs typeface="ＭＳ Ｐゴシック" pitchFamily="1" charset="-128"/>
              </a:rPr>
              <a:t>handshake that TCP uses to establish a connection. This is illustrated in Figure 7.2 .</a:t>
            </a:r>
          </a:p>
          <a:p>
            <a:r>
              <a:rPr lang="en-US" dirty="0">
                <a:latin typeface="Arial" pitchFamily="1" charset="0"/>
                <a:ea typeface="ＭＳ Ｐゴシック" pitchFamily="1" charset="-128"/>
                <a:cs typeface="ＭＳ Ｐゴシック" pitchFamily="1" charset="-128"/>
              </a:rPr>
              <a:t>The client system initiates the request for a TCP connection by sending a SYN packet</a:t>
            </a:r>
          </a:p>
          <a:p>
            <a:r>
              <a:rPr lang="en-US" dirty="0">
                <a:latin typeface="Arial" pitchFamily="1" charset="0"/>
                <a:ea typeface="ＭＳ Ｐゴシック" pitchFamily="1" charset="-128"/>
                <a:cs typeface="ＭＳ Ｐゴシック" pitchFamily="1" charset="-128"/>
              </a:rPr>
              <a:t>to the server. This identifies the client’s address and port number and supplies an</a:t>
            </a:r>
          </a:p>
          <a:p>
            <a:r>
              <a:rPr lang="en-US" dirty="0">
                <a:latin typeface="Arial" pitchFamily="1" charset="0"/>
                <a:ea typeface="ＭＳ Ｐゴシック" pitchFamily="1" charset="-128"/>
                <a:cs typeface="ＭＳ Ｐゴシック" pitchFamily="1" charset="-128"/>
              </a:rPr>
              <a:t>initial sequence number. It may also include a request for other TCP options. The</a:t>
            </a:r>
          </a:p>
          <a:p>
            <a:r>
              <a:rPr lang="en-US" dirty="0">
                <a:latin typeface="Arial" pitchFamily="1" charset="0"/>
                <a:ea typeface="ＭＳ Ｐゴシック" pitchFamily="1" charset="-128"/>
                <a:cs typeface="ＭＳ Ｐゴシック" pitchFamily="1" charset="-128"/>
              </a:rPr>
              <a:t>server records all the details about this request in a table of known TCP connections.</a:t>
            </a:r>
          </a:p>
          <a:p>
            <a:r>
              <a:rPr lang="en-US" dirty="0">
                <a:latin typeface="Arial" pitchFamily="1" charset="0"/>
                <a:ea typeface="ＭＳ Ｐゴシック" pitchFamily="1" charset="-128"/>
                <a:cs typeface="ＭＳ Ｐゴシック" pitchFamily="1" charset="-128"/>
              </a:rPr>
              <a:t>It then responds to the client with a SYN-ACK packet. This includes a sequence</a:t>
            </a:r>
          </a:p>
          <a:p>
            <a:r>
              <a:rPr lang="en-US" dirty="0">
                <a:latin typeface="Arial" pitchFamily="1" charset="0"/>
                <a:ea typeface="ＭＳ Ｐゴシック" pitchFamily="1" charset="-128"/>
                <a:cs typeface="ＭＳ Ｐゴシック" pitchFamily="1" charset="-128"/>
              </a:rPr>
              <a:t>number for the server and increments the client’s sequence number to confirm receipt</a:t>
            </a:r>
          </a:p>
          <a:p>
            <a:r>
              <a:rPr lang="en-US" dirty="0">
                <a:latin typeface="Arial" pitchFamily="1" charset="0"/>
                <a:ea typeface="ＭＳ Ｐゴシック" pitchFamily="1" charset="-128"/>
                <a:cs typeface="ＭＳ Ｐゴシック" pitchFamily="1" charset="-128"/>
              </a:rPr>
              <a:t>of the SYN packet. Once the client receives this, it sends an ACK packet to the server</a:t>
            </a:r>
          </a:p>
          <a:p>
            <a:r>
              <a:rPr lang="en-US" dirty="0">
                <a:latin typeface="Arial" pitchFamily="1" charset="0"/>
                <a:ea typeface="ＭＳ Ｐゴシック" pitchFamily="1" charset="-128"/>
                <a:cs typeface="ＭＳ Ｐゴシック" pitchFamily="1" charset="-128"/>
              </a:rPr>
              <a:t>with an incremented server sequence number and marks the connection as established.</a:t>
            </a:r>
          </a:p>
          <a:p>
            <a:r>
              <a:rPr lang="en-US" dirty="0">
                <a:latin typeface="Arial" pitchFamily="1" charset="0"/>
                <a:ea typeface="ＭＳ Ｐゴシック" pitchFamily="1" charset="-128"/>
                <a:cs typeface="ＭＳ Ｐゴシック" pitchFamily="1" charset="-128"/>
              </a:rPr>
              <a:t>Likewise, when the server receives this ACK packet, it also marks the connection</a:t>
            </a:r>
          </a:p>
          <a:p>
            <a:r>
              <a:rPr lang="en-US" dirty="0">
                <a:latin typeface="Arial" pitchFamily="1" charset="0"/>
                <a:ea typeface="ＭＳ Ｐゴシック" pitchFamily="1" charset="-128"/>
                <a:cs typeface="ＭＳ Ｐゴシック" pitchFamily="1" charset="-128"/>
              </a:rPr>
              <a:t>as established. Either party may then proceed with data transfer. In practice, this</a:t>
            </a:r>
          </a:p>
          <a:p>
            <a:r>
              <a:rPr lang="en-US" dirty="0">
                <a:latin typeface="Arial" pitchFamily="1" charset="0"/>
                <a:ea typeface="ＭＳ Ｐゴシック" pitchFamily="1" charset="-128"/>
                <a:cs typeface="ＭＳ Ｐゴシック" pitchFamily="1" charset="-128"/>
              </a:rPr>
              <a:t>ideal exchange sometimes fails. These packets are transported using IP, which is an</a:t>
            </a:r>
          </a:p>
          <a:p>
            <a:r>
              <a:rPr lang="en-US" dirty="0">
                <a:latin typeface="Arial" pitchFamily="1" charset="0"/>
                <a:ea typeface="ＭＳ Ｐゴシック" pitchFamily="1" charset="-128"/>
                <a:cs typeface="ＭＳ Ｐゴシック" pitchFamily="1" charset="-128"/>
              </a:rPr>
              <a:t>unreliable, though best-effort, network protocol. Any of the packets might be lost in</a:t>
            </a:r>
          </a:p>
          <a:p>
            <a:r>
              <a:rPr lang="en-US" dirty="0">
                <a:latin typeface="Arial" pitchFamily="1" charset="0"/>
                <a:ea typeface="ＭＳ Ｐゴシック" pitchFamily="1" charset="-128"/>
                <a:cs typeface="ＭＳ Ｐゴシック" pitchFamily="1" charset="-128"/>
              </a:rPr>
              <a:t>transit, as a result of congestion, for example. Hence both the client and server keep</a:t>
            </a:r>
          </a:p>
          <a:p>
            <a:r>
              <a:rPr lang="en-US" dirty="0">
                <a:latin typeface="Arial" pitchFamily="1" charset="0"/>
                <a:ea typeface="ＭＳ Ｐゴシック" pitchFamily="1" charset="-128"/>
                <a:cs typeface="ＭＳ Ｐゴシック" pitchFamily="1" charset="-128"/>
              </a:rPr>
              <a:t>track of which packets they have sent and, if no response is received in a reasonable</a:t>
            </a:r>
          </a:p>
          <a:p>
            <a:r>
              <a:rPr lang="en-US" dirty="0">
                <a:latin typeface="Arial" pitchFamily="1" charset="0"/>
                <a:ea typeface="ＭＳ Ｐゴシック" pitchFamily="1" charset="-128"/>
                <a:cs typeface="ＭＳ Ｐゴシック" pitchFamily="1" charset="-128"/>
              </a:rPr>
              <a:t>time, will resend those packets. As a result, TCP is a reliable transport protocol, and</a:t>
            </a:r>
          </a:p>
          <a:p>
            <a:r>
              <a:rPr lang="en-US" dirty="0">
                <a:latin typeface="Arial" pitchFamily="1" charset="0"/>
                <a:ea typeface="ＭＳ Ｐゴシック" pitchFamily="1" charset="-128"/>
                <a:cs typeface="ＭＳ Ｐゴシック" pitchFamily="1" charset="-128"/>
              </a:rPr>
              <a:t>any applications using it need not concern themselves with problems of lost or reordered</a:t>
            </a:r>
          </a:p>
          <a:p>
            <a:r>
              <a:rPr lang="en-US" dirty="0">
                <a:latin typeface="Arial" pitchFamily="1" charset="0"/>
                <a:ea typeface="ＭＳ Ｐゴシック" pitchFamily="1" charset="-128"/>
                <a:cs typeface="ＭＳ Ｐゴシック" pitchFamily="1" charset="-128"/>
              </a:rPr>
              <a:t>packets. This does, however, impose an overhead on the systems in managing</a:t>
            </a:r>
          </a:p>
          <a:p>
            <a:r>
              <a:rPr lang="en-US" dirty="0">
                <a:latin typeface="Arial" pitchFamily="1" charset="0"/>
                <a:ea typeface="ＭＳ Ｐゴシック" pitchFamily="1" charset="-128"/>
                <a:cs typeface="ＭＳ Ｐゴシック" pitchFamily="1" charset="-128"/>
              </a:rPr>
              <a:t>this reliable transfer of packets.</a:t>
            </a:r>
          </a:p>
          <a:p>
            <a:endParaRPr lang="en-US" dirty="0">
              <a:latin typeface="Times"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760215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9414800F-1C66-B94D-B60C-CD20A76F82A4}" type="slidenum">
              <a:rPr lang="en-AU">
                <a:latin typeface="Arial" pitchFamily="1" charset="0"/>
              </a:rPr>
              <a:pPr/>
              <a:t>11</a:t>
            </a:fld>
            <a:endParaRPr lang="en-AU">
              <a:latin typeface="Arial" pitchFamily="1"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A SYN spoofing attack exploits this behavior on the targeted server system.</a:t>
            </a:r>
          </a:p>
          <a:p>
            <a:r>
              <a:rPr lang="en-US" dirty="0">
                <a:latin typeface="Arial" pitchFamily="1" charset="0"/>
                <a:ea typeface="ＭＳ Ｐゴシック" pitchFamily="1" charset="-128"/>
                <a:cs typeface="ＭＳ Ｐゴシック" pitchFamily="1" charset="-128"/>
              </a:rPr>
              <a:t>The attacker generates a number of SYN connection request packets with forged</a:t>
            </a:r>
          </a:p>
          <a:p>
            <a:r>
              <a:rPr lang="en-US" dirty="0">
                <a:latin typeface="Arial" pitchFamily="1" charset="0"/>
                <a:ea typeface="ＭＳ Ｐゴシック" pitchFamily="1" charset="-128"/>
                <a:cs typeface="ＭＳ Ｐゴシック" pitchFamily="1" charset="-128"/>
              </a:rPr>
              <a:t>source addresses. For each of these the server records the details of the TCP connection</a:t>
            </a:r>
          </a:p>
          <a:p>
            <a:r>
              <a:rPr lang="en-US" dirty="0">
                <a:latin typeface="Arial" pitchFamily="1" charset="0"/>
                <a:ea typeface="ＭＳ Ｐゴシック" pitchFamily="1" charset="-128"/>
                <a:cs typeface="ＭＳ Ｐゴシック" pitchFamily="1" charset="-128"/>
              </a:rPr>
              <a:t>request and sends the SYN-ACK packet to the claimed source address,</a:t>
            </a:r>
          </a:p>
          <a:p>
            <a:r>
              <a:rPr lang="en-US" dirty="0">
                <a:latin typeface="Arial" pitchFamily="1" charset="0"/>
                <a:ea typeface="ＭＳ Ｐゴシック" pitchFamily="1" charset="-128"/>
                <a:cs typeface="ＭＳ Ｐゴシック" pitchFamily="1" charset="-128"/>
              </a:rPr>
              <a:t>as shown in Figure 7.3 . If there is a valid system at this address, it will respond</a:t>
            </a:r>
          </a:p>
          <a:p>
            <a:r>
              <a:rPr lang="en-US" dirty="0">
                <a:latin typeface="Arial" pitchFamily="1" charset="0"/>
                <a:ea typeface="ＭＳ Ｐゴシック" pitchFamily="1" charset="-128"/>
                <a:cs typeface="ＭＳ Ｐゴシック" pitchFamily="1" charset="-128"/>
              </a:rPr>
              <a:t>with a RST (reset) packet to cancel this unknown connection request. When the</a:t>
            </a:r>
          </a:p>
          <a:p>
            <a:r>
              <a:rPr lang="en-US" dirty="0">
                <a:latin typeface="Arial" pitchFamily="1" charset="0"/>
                <a:ea typeface="ＭＳ Ｐゴシック" pitchFamily="1" charset="-128"/>
                <a:cs typeface="ＭＳ Ｐゴシック" pitchFamily="1" charset="-128"/>
              </a:rPr>
              <a:t>server receives this packet, it cancels the connection request and removes the saved</a:t>
            </a:r>
          </a:p>
          <a:p>
            <a:r>
              <a:rPr lang="en-US" dirty="0">
                <a:latin typeface="Arial" pitchFamily="1" charset="0"/>
                <a:ea typeface="ＭＳ Ｐゴシック" pitchFamily="1" charset="-128"/>
                <a:cs typeface="ＭＳ Ｐゴシック" pitchFamily="1" charset="-128"/>
              </a:rPr>
              <a:t>information. However, if the source system is too busy, or there is no system at the</a:t>
            </a:r>
          </a:p>
          <a:p>
            <a:r>
              <a:rPr lang="en-US" dirty="0">
                <a:latin typeface="Arial" pitchFamily="1" charset="0"/>
                <a:ea typeface="ＭＳ Ｐゴシック" pitchFamily="1" charset="-128"/>
                <a:cs typeface="ＭＳ Ｐゴシック" pitchFamily="1" charset="-128"/>
              </a:rPr>
              <a:t>forged address, then no reply will return. In these cases the server will resend the</a:t>
            </a:r>
          </a:p>
          <a:p>
            <a:r>
              <a:rPr lang="en-US" dirty="0">
                <a:latin typeface="Arial" pitchFamily="1" charset="0"/>
                <a:ea typeface="ＭＳ Ｐゴシック" pitchFamily="1" charset="-128"/>
                <a:cs typeface="ＭＳ Ｐゴシック" pitchFamily="1" charset="-128"/>
              </a:rPr>
              <a:t>SYN-ACK packet a number of times before finally assuming the connection request</a:t>
            </a:r>
          </a:p>
          <a:p>
            <a:r>
              <a:rPr lang="en-US" dirty="0">
                <a:latin typeface="Arial" pitchFamily="1" charset="0"/>
                <a:ea typeface="ＭＳ Ｐゴシック" pitchFamily="1" charset="-128"/>
                <a:cs typeface="ＭＳ Ｐゴシック" pitchFamily="1" charset="-128"/>
              </a:rPr>
              <a:t>has failed and deleting the information saved concerning it. In this period between</a:t>
            </a:r>
          </a:p>
          <a:p>
            <a:r>
              <a:rPr lang="en-US" dirty="0">
                <a:latin typeface="Arial" pitchFamily="1" charset="0"/>
                <a:ea typeface="ＭＳ Ｐゴシック" pitchFamily="1" charset="-128"/>
                <a:cs typeface="ＭＳ Ｐゴシック" pitchFamily="1" charset="-128"/>
              </a:rPr>
              <a:t>when the original SYN packet is received and when the server assumes the request</a:t>
            </a:r>
          </a:p>
          <a:p>
            <a:r>
              <a:rPr lang="en-US" dirty="0">
                <a:latin typeface="Arial" pitchFamily="1" charset="0"/>
                <a:ea typeface="ＭＳ Ｐゴシック" pitchFamily="1" charset="-128"/>
                <a:cs typeface="ＭＳ Ｐゴシック" pitchFamily="1" charset="-128"/>
              </a:rPr>
              <a:t>has failed, the server is using an entry in its table of known TCP connections. This</a:t>
            </a:r>
          </a:p>
          <a:p>
            <a:r>
              <a:rPr lang="en-US" dirty="0">
                <a:latin typeface="Arial" pitchFamily="1" charset="0"/>
                <a:ea typeface="ＭＳ Ｐゴシック" pitchFamily="1" charset="-128"/>
                <a:cs typeface="ＭＳ Ｐゴシック" pitchFamily="1" charset="-128"/>
              </a:rPr>
              <a:t>table is typically sized on the assumption that most connection requests quickly</a:t>
            </a:r>
          </a:p>
          <a:p>
            <a:r>
              <a:rPr lang="en-US" dirty="0">
                <a:latin typeface="Arial" pitchFamily="1" charset="0"/>
                <a:ea typeface="ＭＳ Ｐゴシック" pitchFamily="1" charset="-128"/>
                <a:cs typeface="ＭＳ Ｐゴシック" pitchFamily="1" charset="-128"/>
              </a:rPr>
              <a:t>succeed and that a reasonable number of requests may be handled simultaneously.</a:t>
            </a:r>
          </a:p>
          <a:p>
            <a:r>
              <a:rPr lang="en-US" dirty="0">
                <a:latin typeface="Arial" pitchFamily="1" charset="0"/>
                <a:ea typeface="ＭＳ Ｐゴシック" pitchFamily="1" charset="-128"/>
                <a:cs typeface="ＭＳ Ｐゴシック" pitchFamily="1" charset="-128"/>
              </a:rPr>
              <a:t>However, in a SYN spoofing attack, the attacker directs a very large number of</a:t>
            </a:r>
          </a:p>
          <a:p>
            <a:r>
              <a:rPr lang="en-US" dirty="0">
                <a:latin typeface="Arial" pitchFamily="1" charset="0"/>
                <a:ea typeface="ＭＳ Ｐゴシック" pitchFamily="1" charset="-128"/>
                <a:cs typeface="ＭＳ Ｐゴシック" pitchFamily="1" charset="-128"/>
              </a:rPr>
              <a:t>forged connection requests at the targeted server. These rapidly fill the table of</a:t>
            </a:r>
          </a:p>
          <a:p>
            <a:r>
              <a:rPr lang="en-US" dirty="0">
                <a:latin typeface="Arial" pitchFamily="1" charset="0"/>
                <a:ea typeface="ＭＳ Ｐゴシック" pitchFamily="1" charset="-128"/>
                <a:cs typeface="ＭＳ Ｐゴシック" pitchFamily="1" charset="-128"/>
              </a:rPr>
              <a:t>known TCP connections on the server. Once this table is full, any future requests,</a:t>
            </a:r>
          </a:p>
          <a:p>
            <a:r>
              <a:rPr lang="en-US" dirty="0">
                <a:latin typeface="Arial" pitchFamily="1" charset="0"/>
                <a:ea typeface="ＭＳ Ｐゴシック" pitchFamily="1" charset="-128"/>
                <a:cs typeface="ＭＳ Ｐゴシック" pitchFamily="1" charset="-128"/>
              </a:rPr>
              <a:t>including legitimate requests from other users, are rejected. The table entries will</a:t>
            </a:r>
          </a:p>
          <a:p>
            <a:r>
              <a:rPr lang="en-US" dirty="0">
                <a:latin typeface="Arial" pitchFamily="1" charset="0"/>
                <a:ea typeface="ＭＳ Ｐゴシック" pitchFamily="1" charset="-128"/>
                <a:cs typeface="ＭＳ Ｐゴシック" pitchFamily="1" charset="-128"/>
              </a:rPr>
              <a:t>time out and be removed, which in normal network usage corrects temporary</a:t>
            </a:r>
          </a:p>
          <a:p>
            <a:r>
              <a:rPr lang="en-US" dirty="0">
                <a:latin typeface="Arial" pitchFamily="1" charset="0"/>
                <a:ea typeface="ＭＳ Ｐゴシック" pitchFamily="1" charset="-128"/>
                <a:cs typeface="ＭＳ Ｐゴシック" pitchFamily="1" charset="-128"/>
              </a:rPr>
              <a:t>overflow problems. However, if the attacker keeps a sufficient volume of forged</a:t>
            </a:r>
          </a:p>
          <a:p>
            <a:r>
              <a:rPr lang="en-US" dirty="0">
                <a:latin typeface="Arial" pitchFamily="1" charset="0"/>
                <a:ea typeface="ＭＳ Ｐゴシック" pitchFamily="1" charset="-128"/>
                <a:cs typeface="ＭＳ Ｐゴシック" pitchFamily="1" charset="-128"/>
              </a:rPr>
              <a:t>requests flowing, this table will be constantly full and the server will be effectively</a:t>
            </a:r>
          </a:p>
          <a:p>
            <a:r>
              <a:rPr lang="en-US" dirty="0">
                <a:latin typeface="Arial" pitchFamily="1" charset="0"/>
                <a:ea typeface="ＭＳ Ｐゴシック" pitchFamily="1" charset="-128"/>
                <a:cs typeface="ＭＳ Ｐゴシック" pitchFamily="1" charset="-128"/>
              </a:rPr>
              <a:t>cut off from the Internet, unable to respond to most legitimate connection requests.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In order to increase the usage of the known TCP connections table, the</a:t>
            </a:r>
          </a:p>
          <a:p>
            <a:r>
              <a:rPr lang="en-US" dirty="0">
                <a:latin typeface="Arial" pitchFamily="1" charset="0"/>
                <a:ea typeface="ＭＳ Ｐゴシック" pitchFamily="1" charset="-128"/>
                <a:cs typeface="ＭＳ Ｐゴシック" pitchFamily="1" charset="-128"/>
              </a:rPr>
              <a:t>attacker ideally wishes to use addresses that will not respond to the SYN-ACK with</a:t>
            </a:r>
          </a:p>
          <a:p>
            <a:r>
              <a:rPr lang="en-US" dirty="0">
                <a:latin typeface="Arial" pitchFamily="1" charset="0"/>
                <a:ea typeface="ＭＳ Ｐゴシック" pitchFamily="1" charset="-128"/>
                <a:cs typeface="ＭＳ Ｐゴシック" pitchFamily="1" charset="-128"/>
              </a:rPr>
              <a:t>a RST. This can be done by overloading the host that owns the chosen spoofed</a:t>
            </a:r>
          </a:p>
          <a:p>
            <a:r>
              <a:rPr lang="en-US" dirty="0">
                <a:latin typeface="Arial" pitchFamily="1" charset="0"/>
                <a:ea typeface="ＭＳ Ｐゴシック" pitchFamily="1" charset="-128"/>
                <a:cs typeface="ＭＳ Ｐゴシック" pitchFamily="1" charset="-128"/>
              </a:rPr>
              <a:t>source address, or by simply using a wide range of random addresses. In this case,</a:t>
            </a:r>
          </a:p>
          <a:p>
            <a:r>
              <a:rPr lang="en-US" dirty="0">
                <a:latin typeface="Arial" pitchFamily="1" charset="0"/>
                <a:ea typeface="ＭＳ Ｐゴシック" pitchFamily="1" charset="-128"/>
                <a:cs typeface="ＭＳ Ｐゴシック" pitchFamily="1" charset="-128"/>
              </a:rPr>
              <a:t>the attacker relies on the fact that there are many unused addresses on the Internet.</a:t>
            </a:r>
          </a:p>
          <a:p>
            <a:r>
              <a:rPr lang="en-US" dirty="0">
                <a:latin typeface="Arial" pitchFamily="1" charset="0"/>
                <a:ea typeface="ＭＳ Ｐゴシック" pitchFamily="1" charset="-128"/>
                <a:cs typeface="ＭＳ Ｐゴシック" pitchFamily="1" charset="-128"/>
              </a:rPr>
              <a:t>Consequently, a reasonable proportion of randomly generated addresses will not</a:t>
            </a:r>
          </a:p>
          <a:p>
            <a:r>
              <a:rPr lang="en-US" dirty="0">
                <a:latin typeface="Arial" pitchFamily="1" charset="0"/>
                <a:ea typeface="ＭＳ Ｐゴシック" pitchFamily="1" charset="-128"/>
                <a:cs typeface="ＭＳ Ｐゴシック" pitchFamily="1" charset="-128"/>
              </a:rPr>
              <a:t>correspond to a real host.</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There is a significant difference in the volume of network traffic between a</a:t>
            </a:r>
          </a:p>
          <a:p>
            <a:r>
              <a:rPr lang="en-US" dirty="0">
                <a:latin typeface="Arial" pitchFamily="1" charset="0"/>
                <a:ea typeface="ＭＳ Ｐゴシック" pitchFamily="1" charset="-128"/>
                <a:cs typeface="ＭＳ Ｐゴシック" pitchFamily="1" charset="-128"/>
              </a:rPr>
              <a:t>SYN spoof attack and the basic flooding attack we discussed. The actual volume of</a:t>
            </a:r>
          </a:p>
          <a:p>
            <a:r>
              <a:rPr lang="en-US" dirty="0">
                <a:latin typeface="Arial" pitchFamily="1" charset="0"/>
                <a:ea typeface="ＭＳ Ｐゴシック" pitchFamily="1" charset="-128"/>
                <a:cs typeface="ＭＳ Ｐゴシック" pitchFamily="1" charset="-128"/>
              </a:rPr>
              <a:t>SYN traffic can be comparatively low, nowhere near the maximum capacity of the</a:t>
            </a:r>
          </a:p>
          <a:p>
            <a:r>
              <a:rPr lang="en-US" dirty="0">
                <a:latin typeface="Arial" pitchFamily="1" charset="0"/>
                <a:ea typeface="ＭＳ Ｐゴシック" pitchFamily="1" charset="-128"/>
                <a:cs typeface="ＭＳ Ｐゴシック" pitchFamily="1" charset="-128"/>
              </a:rPr>
              <a:t>link to the server. It simply has to be high enough to keep the known TCP connections</a:t>
            </a:r>
          </a:p>
          <a:p>
            <a:r>
              <a:rPr lang="en-US" dirty="0">
                <a:latin typeface="Arial" pitchFamily="1" charset="0"/>
                <a:ea typeface="ＭＳ Ｐゴシック" pitchFamily="1" charset="-128"/>
                <a:cs typeface="ＭＳ Ｐゴシック" pitchFamily="1" charset="-128"/>
              </a:rPr>
              <a:t>table filled. Unlike the flooding attack, this means the attacker does not need</a:t>
            </a:r>
          </a:p>
          <a:p>
            <a:r>
              <a:rPr lang="en-US" dirty="0">
                <a:latin typeface="Arial" pitchFamily="1" charset="0"/>
                <a:ea typeface="ＭＳ Ｐゴシック" pitchFamily="1" charset="-128"/>
                <a:cs typeface="ＭＳ Ｐゴシック" pitchFamily="1" charset="-128"/>
              </a:rPr>
              <a:t>access to a high-volume network connection. In the network shown in Figure 7.1 ,</a:t>
            </a:r>
          </a:p>
          <a:p>
            <a:r>
              <a:rPr lang="en-US" dirty="0">
                <a:latin typeface="Arial" pitchFamily="1" charset="0"/>
                <a:ea typeface="ＭＳ Ｐゴシック" pitchFamily="1" charset="-128"/>
                <a:cs typeface="ＭＳ Ｐゴシック" pitchFamily="1" charset="-128"/>
              </a:rPr>
              <a:t>the medium-sized organization, or even a broadband home user, could successfully</a:t>
            </a:r>
          </a:p>
          <a:p>
            <a:r>
              <a:rPr lang="en-US" dirty="0">
                <a:latin typeface="Arial" pitchFamily="1" charset="0"/>
                <a:ea typeface="ＭＳ Ｐゴシック" pitchFamily="1" charset="-128"/>
                <a:cs typeface="ＭＳ Ｐゴシック" pitchFamily="1" charset="-128"/>
              </a:rPr>
              <a:t>attack the large company server using a SYN spoofing attack.</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 flood of packets from a single server or a SYN spoofing attack originating</a:t>
            </a:r>
          </a:p>
          <a:p>
            <a:r>
              <a:rPr lang="en-US" dirty="0">
                <a:latin typeface="Arial" pitchFamily="1" charset="0"/>
                <a:ea typeface="ＭＳ Ｐゴシック" pitchFamily="1" charset="-128"/>
                <a:cs typeface="ＭＳ Ｐゴシック" pitchFamily="1" charset="-128"/>
              </a:rPr>
              <a:t>on a single system were probably the two most common early forms of </a:t>
            </a:r>
            <a:r>
              <a:rPr lang="en-US" dirty="0" err="1">
                <a:latin typeface="Arial" pitchFamily="1" charset="0"/>
                <a:ea typeface="ＭＳ Ｐゴシック" pitchFamily="1" charset="-128"/>
                <a:cs typeface="ＭＳ Ｐゴシック" pitchFamily="1" charset="-128"/>
              </a:rPr>
              <a:t>DoS</a:t>
            </a:r>
            <a:r>
              <a:rPr lang="en-US" dirty="0">
                <a:latin typeface="Arial" pitchFamily="1" charset="0"/>
                <a:ea typeface="ＭＳ Ｐゴシック" pitchFamily="1" charset="-128"/>
                <a:cs typeface="ＭＳ Ｐゴシック" pitchFamily="1" charset="-128"/>
              </a:rPr>
              <a:t> attacks.</a:t>
            </a:r>
          </a:p>
          <a:p>
            <a:r>
              <a:rPr lang="en-US" dirty="0">
                <a:latin typeface="Arial" pitchFamily="1" charset="0"/>
                <a:ea typeface="ＭＳ Ｐゴシック" pitchFamily="1" charset="-128"/>
                <a:cs typeface="ＭＳ Ｐゴシック" pitchFamily="1" charset="-128"/>
              </a:rPr>
              <a:t>In the case of a flooding attack this was a significant limitation, and attacks evolved</a:t>
            </a:r>
          </a:p>
          <a:p>
            <a:r>
              <a:rPr lang="en-US" dirty="0">
                <a:latin typeface="Arial" pitchFamily="1" charset="0"/>
                <a:ea typeface="ＭＳ Ｐゴシック" pitchFamily="1" charset="-128"/>
                <a:cs typeface="ＭＳ Ｐゴシック" pitchFamily="1" charset="-128"/>
              </a:rPr>
              <a:t>to use multiple systems to increase their effectiveness. We next examine in more</a:t>
            </a:r>
          </a:p>
          <a:p>
            <a:r>
              <a:rPr lang="en-US" dirty="0">
                <a:latin typeface="Arial" pitchFamily="1" charset="0"/>
                <a:ea typeface="ＭＳ Ｐゴシック" pitchFamily="1" charset="-128"/>
                <a:cs typeface="ＭＳ Ｐゴシック" pitchFamily="1" charset="-128"/>
              </a:rPr>
              <a:t>detail some of the variants of a flooding attack. These can be launched either from a</a:t>
            </a:r>
          </a:p>
          <a:p>
            <a:r>
              <a:rPr lang="en-US" dirty="0">
                <a:latin typeface="Arial" pitchFamily="1" charset="0"/>
                <a:ea typeface="ＭＳ Ｐゴシック" pitchFamily="1" charset="-128"/>
                <a:cs typeface="ＭＳ Ｐゴシック" pitchFamily="1" charset="-128"/>
              </a:rPr>
              <a:t>single or multiple systems, using a range of mechanisms, which we explore.</a:t>
            </a:r>
            <a:endParaRPr lang="en-US" dirty="0">
              <a:latin typeface="Times"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1790771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a:solidFill>
                  <a:schemeClr val="tx1"/>
                </a:solidFill>
                <a:effectLst/>
                <a:latin typeface="Arial" pitchFamily="-110" charset="0"/>
                <a:ea typeface="ＭＳ Ｐゴシック" pitchFamily="-110" charset="-128"/>
                <a:cs typeface="ＭＳ Ｐゴシック" pitchFamily="-110" charset="-128"/>
              </a:rPr>
              <a:t>Internet Control Message Protocol (</a:t>
            </a:r>
            <a:r>
              <a:rPr lang="en-US" altLang="zh-CN" sz="1200" b="1" i="0" kern="1200" dirty="0">
                <a:solidFill>
                  <a:schemeClr val="tx1"/>
                </a:solidFill>
                <a:effectLst/>
                <a:latin typeface="Arial" pitchFamily="-110" charset="0"/>
                <a:ea typeface="ＭＳ Ｐゴシック" pitchFamily="-110" charset="-128"/>
                <a:cs typeface="ＭＳ Ｐゴシック" pitchFamily="-110" charset="-128"/>
              </a:rPr>
              <a:t>ICMP</a:t>
            </a:r>
            <a:r>
              <a:rPr lang="en-US" altLang="zh-CN" sz="1200" b="0" i="0" kern="1200" dirty="0">
                <a:solidFill>
                  <a:schemeClr val="tx1"/>
                </a:solidFill>
                <a:effectLst/>
                <a:latin typeface="Arial" pitchFamily="-110" charset="0"/>
                <a:ea typeface="ＭＳ Ｐゴシック" pitchFamily="-110" charset="-128"/>
                <a:cs typeface="ＭＳ Ｐゴシック" pitchFamily="-110" charset="-128"/>
              </a:rPr>
              <a:t>) is one of the main protocols of the Internet Protocol Suite. It is used by network devices, like routers, to send error messages indicating, for example, that a requested service is not available or that a host or router could not be reached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Flooding attacks take a variety of forms, based on which network protocol is being</a:t>
            </a:r>
          </a:p>
          <a:p>
            <a:r>
              <a:rPr lang="en-US" dirty="0">
                <a:latin typeface="Arial" pitchFamily="1" charset="0"/>
                <a:ea typeface="ＭＳ Ｐゴシック" pitchFamily="1" charset="-128"/>
                <a:cs typeface="ＭＳ Ｐゴシック" pitchFamily="1" charset="-128"/>
              </a:rPr>
              <a:t>used to implement the attack. In all cases the intent is generally to overload the</a:t>
            </a:r>
          </a:p>
          <a:p>
            <a:r>
              <a:rPr lang="en-US" dirty="0">
                <a:latin typeface="Arial" pitchFamily="1" charset="0"/>
                <a:ea typeface="ＭＳ Ｐゴシック" pitchFamily="1" charset="-128"/>
                <a:cs typeface="ＭＳ Ｐゴシック" pitchFamily="1" charset="-128"/>
              </a:rPr>
              <a:t>network capacity on some link to a server. The attack may alternatively aim to</a:t>
            </a:r>
          </a:p>
          <a:p>
            <a:r>
              <a:rPr lang="en-US" dirty="0">
                <a:latin typeface="Arial" pitchFamily="1" charset="0"/>
                <a:ea typeface="ＭＳ Ｐゴシック" pitchFamily="1" charset="-128"/>
                <a:cs typeface="ＭＳ Ｐゴシック" pitchFamily="1" charset="-128"/>
              </a:rPr>
              <a:t>overload the server’s ability to handle and respond to this traffic. These attacks flood</a:t>
            </a:r>
          </a:p>
          <a:p>
            <a:r>
              <a:rPr lang="en-US" dirty="0">
                <a:latin typeface="Arial" pitchFamily="1" charset="0"/>
                <a:ea typeface="ＭＳ Ｐゴシック" pitchFamily="1" charset="-128"/>
                <a:cs typeface="ＭＳ Ｐゴシック" pitchFamily="1" charset="-128"/>
              </a:rPr>
              <a:t>the network link to the server with a torrent of malicious packets competing with, and</a:t>
            </a:r>
          </a:p>
          <a:p>
            <a:r>
              <a:rPr lang="en-US" dirty="0">
                <a:latin typeface="Arial" pitchFamily="1" charset="0"/>
                <a:ea typeface="ＭＳ Ｐゴシック" pitchFamily="1" charset="-128"/>
                <a:cs typeface="ＭＳ Ｐゴシック" pitchFamily="1" charset="-128"/>
              </a:rPr>
              <a:t>usually overwhelming, valid traffic flowing to the server. In response to the congestion</a:t>
            </a:r>
          </a:p>
          <a:p>
            <a:r>
              <a:rPr lang="en-US" dirty="0">
                <a:latin typeface="Arial" pitchFamily="1" charset="0"/>
                <a:ea typeface="ＭＳ Ｐゴシック" pitchFamily="1" charset="-128"/>
                <a:cs typeface="ＭＳ Ｐゴシック" pitchFamily="1" charset="-128"/>
              </a:rPr>
              <a:t>this causes in some routers on the path to the targeted server, many packets will be</a:t>
            </a:r>
          </a:p>
          <a:p>
            <a:r>
              <a:rPr lang="en-US" dirty="0">
                <a:latin typeface="Arial" pitchFamily="1" charset="0"/>
                <a:ea typeface="ＭＳ Ｐゴシック" pitchFamily="1" charset="-128"/>
                <a:cs typeface="ＭＳ Ｐゴシック" pitchFamily="1" charset="-128"/>
              </a:rPr>
              <a:t>dropped. Valid traffic has a low probability of surviving discard caused by this flood</a:t>
            </a:r>
          </a:p>
          <a:p>
            <a:r>
              <a:rPr lang="en-US" dirty="0">
                <a:latin typeface="Arial" pitchFamily="1" charset="0"/>
                <a:ea typeface="ＭＳ Ｐゴシック" pitchFamily="1" charset="-128"/>
                <a:cs typeface="ＭＳ Ｐゴシック" pitchFamily="1" charset="-128"/>
              </a:rPr>
              <a:t>and hence of accessing the server. This results in the server’s ability to respond to</a:t>
            </a:r>
          </a:p>
          <a:p>
            <a:r>
              <a:rPr lang="en-US" dirty="0">
                <a:latin typeface="Arial" pitchFamily="1" charset="0"/>
                <a:ea typeface="ＭＳ Ｐゴシック" pitchFamily="1" charset="-128"/>
                <a:cs typeface="ＭＳ Ｐゴシック" pitchFamily="1" charset="-128"/>
              </a:rPr>
              <a:t>network connection requests being either severely degraded or failing entirely.</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Virtually any type of network packet can be used in a flooding attack. It simply</a:t>
            </a:r>
          </a:p>
          <a:p>
            <a:r>
              <a:rPr lang="en-US" dirty="0">
                <a:latin typeface="Arial" pitchFamily="1" charset="0"/>
                <a:ea typeface="ＭＳ Ｐゴシック" pitchFamily="1" charset="-128"/>
                <a:cs typeface="ＭＳ Ｐゴシック" pitchFamily="1" charset="-128"/>
              </a:rPr>
              <a:t>needs to be of a type that is permitted to flow over the links toward the targeted system,</a:t>
            </a:r>
          </a:p>
          <a:p>
            <a:r>
              <a:rPr lang="en-US" dirty="0">
                <a:latin typeface="Arial" pitchFamily="1" charset="0"/>
                <a:ea typeface="ＭＳ Ｐゴシック" pitchFamily="1" charset="-128"/>
                <a:cs typeface="ＭＳ Ｐゴシック" pitchFamily="1" charset="-128"/>
              </a:rPr>
              <a:t>so that it can consume all available capacity on some link to the target server. Indeed,</a:t>
            </a:r>
          </a:p>
          <a:p>
            <a:r>
              <a:rPr lang="en-US" dirty="0">
                <a:latin typeface="Arial" pitchFamily="1" charset="0"/>
                <a:ea typeface="ＭＳ Ｐゴシック" pitchFamily="1" charset="-128"/>
                <a:cs typeface="ＭＳ Ｐゴシック" pitchFamily="1" charset="-128"/>
              </a:rPr>
              <a:t>the larger the packet, the more effective is the attack. Common flooding attacks use</a:t>
            </a:r>
          </a:p>
          <a:p>
            <a:r>
              <a:rPr lang="en-US" dirty="0">
                <a:latin typeface="Arial" pitchFamily="1" charset="0"/>
                <a:ea typeface="ＭＳ Ｐゴシック" pitchFamily="1" charset="-128"/>
                <a:cs typeface="ＭＳ Ｐゴシック" pitchFamily="1" charset="-128"/>
              </a:rPr>
              <a:t>any of the ICMP, UDP, or TCP SYN packet types. It is even possible to flood with</a:t>
            </a:r>
          </a:p>
          <a:p>
            <a:r>
              <a:rPr lang="en-US" dirty="0">
                <a:latin typeface="Arial" pitchFamily="1" charset="0"/>
                <a:ea typeface="ＭＳ Ｐゴシック" pitchFamily="1" charset="-128"/>
                <a:cs typeface="ＭＳ Ｐゴシック" pitchFamily="1" charset="-128"/>
              </a:rPr>
              <a:t>some other IP packet type. However, as these are less common and their usage more</a:t>
            </a:r>
          </a:p>
          <a:p>
            <a:r>
              <a:rPr lang="en-US" dirty="0">
                <a:latin typeface="Arial" pitchFamily="1" charset="0"/>
                <a:ea typeface="ＭＳ Ｐゴシック" pitchFamily="1" charset="-128"/>
                <a:cs typeface="ＭＳ Ｐゴシック" pitchFamily="1" charset="-128"/>
              </a:rPr>
              <a:t>targeted, it is easier to filter for them and hence hinder or block such attacks.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 ping flood using ICMP echo request packets we discuss in Section 7.1 is a classic</a:t>
            </a:r>
          </a:p>
          <a:p>
            <a:r>
              <a:rPr lang="en-US" dirty="0">
                <a:latin typeface="Arial" pitchFamily="1" charset="0"/>
                <a:ea typeface="ＭＳ Ｐゴシック" pitchFamily="1" charset="-128"/>
                <a:cs typeface="ＭＳ Ｐゴシック" pitchFamily="1" charset="-128"/>
              </a:rPr>
              <a:t>example of an ICMP flooding attack. This type of ICMP packet was chosen since</a:t>
            </a:r>
          </a:p>
          <a:p>
            <a:r>
              <a:rPr lang="en-US" dirty="0">
                <a:latin typeface="Arial" pitchFamily="1" charset="0"/>
                <a:ea typeface="ＭＳ Ｐゴシック" pitchFamily="1" charset="-128"/>
                <a:cs typeface="ＭＳ Ｐゴシック" pitchFamily="1" charset="-128"/>
              </a:rPr>
              <a:t>traditionally network administrators allowed such packets into their networks, as</a:t>
            </a:r>
          </a:p>
          <a:p>
            <a:r>
              <a:rPr lang="en-US" dirty="0">
                <a:latin typeface="Arial" pitchFamily="1" charset="0"/>
                <a:ea typeface="ＭＳ Ｐゴシック" pitchFamily="1" charset="-128"/>
                <a:cs typeface="ＭＳ Ｐゴシック" pitchFamily="1" charset="-128"/>
              </a:rPr>
              <a:t>ping is a useful network diagnostic tool. More recently, many organizations have</a:t>
            </a:r>
          </a:p>
          <a:p>
            <a:r>
              <a:rPr lang="en-US" dirty="0">
                <a:latin typeface="Arial" pitchFamily="1" charset="0"/>
                <a:ea typeface="ＭＳ Ｐゴシック" pitchFamily="1" charset="-128"/>
                <a:cs typeface="ＭＳ Ｐゴシック" pitchFamily="1" charset="-128"/>
              </a:rPr>
              <a:t>restricted the ability of these packets to pass through their firewalls. In response,</a:t>
            </a:r>
          </a:p>
          <a:p>
            <a:r>
              <a:rPr lang="en-US" dirty="0">
                <a:latin typeface="Arial" pitchFamily="1" charset="0"/>
                <a:ea typeface="ＭＳ Ｐゴシック" pitchFamily="1" charset="-128"/>
                <a:cs typeface="ＭＳ Ｐゴシック" pitchFamily="1" charset="-128"/>
              </a:rPr>
              <a:t>attackers have started using other ICMP packet types. Since some of these should</a:t>
            </a:r>
          </a:p>
          <a:p>
            <a:r>
              <a:rPr lang="en-US" dirty="0">
                <a:latin typeface="Arial" pitchFamily="1" charset="0"/>
                <a:ea typeface="ＭＳ Ｐゴシック" pitchFamily="1" charset="-128"/>
                <a:cs typeface="ＭＳ Ｐゴシック" pitchFamily="1" charset="-128"/>
              </a:rPr>
              <a:t>be handled to allow the correct operation of TCP/IP, they are much more likely to</a:t>
            </a:r>
          </a:p>
          <a:p>
            <a:r>
              <a:rPr lang="en-US" dirty="0">
                <a:latin typeface="Arial" pitchFamily="1" charset="0"/>
                <a:ea typeface="ＭＳ Ｐゴシック" pitchFamily="1" charset="-128"/>
                <a:cs typeface="ＭＳ Ｐゴシック" pitchFamily="1" charset="-128"/>
              </a:rPr>
              <a:t>be allowed through an organization’s firewall. Filtering some of these critical ICMP</a:t>
            </a:r>
          </a:p>
          <a:p>
            <a:r>
              <a:rPr lang="en-US" dirty="0">
                <a:latin typeface="Arial" pitchFamily="1" charset="0"/>
                <a:ea typeface="ＭＳ Ｐゴシック" pitchFamily="1" charset="-128"/>
                <a:cs typeface="ＭＳ Ｐゴシック" pitchFamily="1" charset="-128"/>
              </a:rPr>
              <a:t>packet types would degrade or break normal TCP/IP network behavior. ICMP</a:t>
            </a:r>
          </a:p>
          <a:p>
            <a:r>
              <a:rPr lang="en-US" dirty="0">
                <a:latin typeface="Arial" pitchFamily="1" charset="0"/>
                <a:ea typeface="ＭＳ Ｐゴシック" pitchFamily="1" charset="-128"/>
                <a:cs typeface="ＭＳ Ｐゴシック" pitchFamily="1" charset="-128"/>
              </a:rPr>
              <a:t>destination unreachable and time exceeded packets are examples of such critical</a:t>
            </a:r>
          </a:p>
          <a:p>
            <a:r>
              <a:rPr lang="en-US" dirty="0">
                <a:latin typeface="Arial" pitchFamily="1" charset="0"/>
                <a:ea typeface="ＭＳ Ｐゴシック" pitchFamily="1" charset="-128"/>
                <a:cs typeface="ＭＳ Ｐゴシック" pitchFamily="1" charset="-128"/>
              </a:rPr>
              <a:t>packet types.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An attacker can generate large volumes of one of these packet types. Because</a:t>
            </a:r>
          </a:p>
          <a:p>
            <a:r>
              <a:rPr lang="en-US" dirty="0">
                <a:latin typeface="Arial" pitchFamily="1" charset="0"/>
                <a:ea typeface="ＭＳ Ｐゴシック" pitchFamily="1" charset="-128"/>
                <a:cs typeface="ＭＳ Ｐゴシック" pitchFamily="1" charset="-128"/>
              </a:rPr>
              <a:t>these packets include part of some notional erroneous packet that supposedly</a:t>
            </a:r>
          </a:p>
          <a:p>
            <a:r>
              <a:rPr lang="en-US" dirty="0">
                <a:latin typeface="Arial" pitchFamily="1" charset="0"/>
                <a:ea typeface="ＭＳ Ｐゴシック" pitchFamily="1" charset="-128"/>
                <a:cs typeface="ＭＳ Ｐゴシック" pitchFamily="1" charset="-128"/>
              </a:rPr>
              <a:t>caused the error being reported, they can be made comparatively large, increasing</a:t>
            </a:r>
          </a:p>
          <a:p>
            <a:r>
              <a:rPr lang="en-US" dirty="0">
                <a:latin typeface="Arial" pitchFamily="1" charset="0"/>
                <a:ea typeface="ＭＳ Ｐゴシック" pitchFamily="1" charset="-128"/>
                <a:cs typeface="ＭＳ Ｐゴシック" pitchFamily="1" charset="-128"/>
              </a:rPr>
              <a:t>their effectiveness in flooding the link.</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An alternative to using ICMP packets is to use UDP packets directed to some port</a:t>
            </a:r>
          </a:p>
          <a:p>
            <a:r>
              <a:rPr lang="en-US" dirty="0">
                <a:latin typeface="Arial" pitchFamily="1" charset="0"/>
                <a:ea typeface="ＭＳ Ｐゴシック" pitchFamily="1" charset="-128"/>
                <a:cs typeface="ＭＳ Ｐゴシック" pitchFamily="1" charset="-128"/>
              </a:rPr>
              <a:t>number, and hence potential service, on the target system. A common choice was a</a:t>
            </a:r>
          </a:p>
          <a:p>
            <a:r>
              <a:rPr lang="en-US" dirty="0">
                <a:latin typeface="Arial" pitchFamily="1" charset="0"/>
                <a:ea typeface="ＭＳ Ｐゴシック" pitchFamily="1" charset="-128"/>
                <a:cs typeface="ＭＳ Ｐゴシック" pitchFamily="1" charset="-128"/>
              </a:rPr>
              <a:t>packet directed at the diagnostic echo service, commonly enabled on many server</a:t>
            </a:r>
          </a:p>
          <a:p>
            <a:r>
              <a:rPr lang="en-US" dirty="0">
                <a:latin typeface="Arial" pitchFamily="1" charset="0"/>
                <a:ea typeface="ＭＳ Ｐゴシック" pitchFamily="1" charset="-128"/>
                <a:cs typeface="ＭＳ Ｐゴシック" pitchFamily="1" charset="-128"/>
              </a:rPr>
              <a:t>systems by default. If the server had this service running, it would respond with a</a:t>
            </a:r>
          </a:p>
          <a:p>
            <a:r>
              <a:rPr lang="en-US" dirty="0">
                <a:latin typeface="Arial" pitchFamily="1" charset="0"/>
                <a:ea typeface="ＭＳ Ｐゴシック" pitchFamily="1" charset="-128"/>
                <a:cs typeface="ＭＳ Ｐゴシック" pitchFamily="1" charset="-128"/>
              </a:rPr>
              <a:t>UDP packet back to the claimed source containing the original packet data contents.</a:t>
            </a:r>
          </a:p>
          <a:p>
            <a:r>
              <a:rPr lang="en-US" dirty="0">
                <a:latin typeface="Arial" pitchFamily="1" charset="0"/>
                <a:ea typeface="ＭＳ Ｐゴシック" pitchFamily="1" charset="-128"/>
                <a:cs typeface="ＭＳ Ｐゴシック" pitchFamily="1" charset="-128"/>
              </a:rPr>
              <a:t>If the service is not running, then the packet is discarded, and possibly an</a:t>
            </a:r>
          </a:p>
          <a:p>
            <a:r>
              <a:rPr lang="en-US" dirty="0">
                <a:latin typeface="Arial" pitchFamily="1" charset="0"/>
                <a:ea typeface="ＭＳ Ｐゴシック" pitchFamily="1" charset="-128"/>
                <a:cs typeface="ＭＳ Ｐゴシック" pitchFamily="1" charset="-128"/>
              </a:rPr>
              <a:t>ICMP destination unreachable packet is returned to the sender. By then the attack</a:t>
            </a:r>
          </a:p>
          <a:p>
            <a:r>
              <a:rPr lang="en-US" dirty="0">
                <a:latin typeface="Arial" pitchFamily="1" charset="0"/>
                <a:ea typeface="ＭＳ Ｐゴシック" pitchFamily="1" charset="-128"/>
                <a:cs typeface="ＭＳ Ｐゴシック" pitchFamily="1" charset="-128"/>
              </a:rPr>
              <a:t>has already achieved its goal of occupying capacity on the link to the server. Just</a:t>
            </a:r>
          </a:p>
          <a:p>
            <a:r>
              <a:rPr lang="en-US" dirty="0">
                <a:latin typeface="Arial" pitchFamily="1" charset="0"/>
                <a:ea typeface="ＭＳ Ｐゴシック" pitchFamily="1" charset="-128"/>
                <a:cs typeface="ＭＳ Ｐゴシック" pitchFamily="1" charset="-128"/>
              </a:rPr>
              <a:t>about any UDP port number can be used for this end. Any packets generated in</a:t>
            </a:r>
          </a:p>
          <a:p>
            <a:r>
              <a:rPr lang="en-US" dirty="0">
                <a:latin typeface="Arial" pitchFamily="1" charset="0"/>
                <a:ea typeface="ＭＳ Ｐゴシック" pitchFamily="1" charset="-128"/>
                <a:cs typeface="ＭＳ Ｐゴシック" pitchFamily="1" charset="-128"/>
              </a:rPr>
              <a:t>response only serve to increase the load on the server and its network links.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Spoofed source addresses are normally used if the attack is generated using</a:t>
            </a:r>
          </a:p>
          <a:p>
            <a:r>
              <a:rPr lang="en-US" dirty="0">
                <a:latin typeface="Arial" pitchFamily="1" charset="0"/>
                <a:ea typeface="ＭＳ Ｐゴシック" pitchFamily="1" charset="-128"/>
                <a:cs typeface="ＭＳ Ｐゴシック" pitchFamily="1" charset="-128"/>
              </a:rPr>
              <a:t>a single source system, for the same reasons as with ICMP attacks. If multiple systems</a:t>
            </a:r>
          </a:p>
          <a:p>
            <a:r>
              <a:rPr lang="en-US" dirty="0">
                <a:latin typeface="Arial" pitchFamily="1" charset="0"/>
                <a:ea typeface="ＭＳ Ｐゴシック" pitchFamily="1" charset="-128"/>
                <a:cs typeface="ＭＳ Ｐゴシック" pitchFamily="1" charset="-128"/>
              </a:rPr>
              <a:t>are used for the attack, often the real addresses of the compromised, zombie,</a:t>
            </a:r>
          </a:p>
          <a:p>
            <a:r>
              <a:rPr lang="en-US" dirty="0">
                <a:latin typeface="Arial" pitchFamily="1" charset="0"/>
                <a:ea typeface="ＭＳ Ｐゴシック" pitchFamily="1" charset="-128"/>
                <a:cs typeface="ＭＳ Ｐゴシック" pitchFamily="1" charset="-128"/>
              </a:rPr>
              <a:t>systems are used. When multiple systems are used, the consequences of both the</a:t>
            </a:r>
          </a:p>
          <a:p>
            <a:r>
              <a:rPr lang="en-US" dirty="0">
                <a:latin typeface="Arial" pitchFamily="1" charset="0"/>
                <a:ea typeface="ＭＳ Ｐゴシック" pitchFamily="1" charset="-128"/>
                <a:cs typeface="ＭＳ Ｐゴシック" pitchFamily="1" charset="-128"/>
              </a:rPr>
              <a:t>reflected flow of packets and the ability to identify the attacker are reduced.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Another alternative is to send TCP packets to the target system. Most likely these</a:t>
            </a:r>
          </a:p>
          <a:p>
            <a:r>
              <a:rPr lang="en-US" dirty="0">
                <a:latin typeface="Arial" pitchFamily="1" charset="0"/>
                <a:ea typeface="ＭＳ Ｐゴシック" pitchFamily="1" charset="-128"/>
                <a:cs typeface="ＭＳ Ｐゴシック" pitchFamily="1" charset="-128"/>
              </a:rPr>
              <a:t>would be normal TCP connection requests, with either real or spoofed source</a:t>
            </a:r>
          </a:p>
          <a:p>
            <a:r>
              <a:rPr lang="en-US" dirty="0">
                <a:latin typeface="Arial" pitchFamily="1" charset="0"/>
                <a:ea typeface="ＭＳ Ｐゴシック" pitchFamily="1" charset="-128"/>
                <a:cs typeface="ＭＳ Ｐゴシック" pitchFamily="1" charset="-128"/>
              </a:rPr>
              <a:t>addresses. They would have an effect similar to the SYN spoofing attack we’ve</a:t>
            </a:r>
          </a:p>
          <a:p>
            <a:r>
              <a:rPr lang="en-US" dirty="0">
                <a:latin typeface="Arial" pitchFamily="1" charset="0"/>
                <a:ea typeface="ＭＳ Ｐゴシック" pitchFamily="1" charset="-128"/>
                <a:cs typeface="ＭＳ Ｐゴシック" pitchFamily="1" charset="-128"/>
              </a:rPr>
              <a:t>described. In this case, though, it is the total volume of packets that is the aim of the</a:t>
            </a:r>
          </a:p>
          <a:p>
            <a:r>
              <a:rPr lang="en-US" dirty="0">
                <a:latin typeface="Arial" pitchFamily="1" charset="0"/>
                <a:ea typeface="ＭＳ Ｐゴシック" pitchFamily="1" charset="-128"/>
                <a:cs typeface="ＭＳ Ｐゴシック" pitchFamily="1" charset="-128"/>
              </a:rPr>
              <a:t>attack rather than the system code. This is the difference between a SYN spoofing</a:t>
            </a:r>
          </a:p>
          <a:p>
            <a:r>
              <a:rPr lang="en-US" dirty="0">
                <a:latin typeface="Arial" pitchFamily="1" charset="0"/>
                <a:ea typeface="ＭＳ Ｐゴシック" pitchFamily="1" charset="-128"/>
                <a:cs typeface="ＭＳ Ｐゴシック" pitchFamily="1" charset="-128"/>
              </a:rPr>
              <a:t>attack and a SYN flooding attack.</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All of these flooding attack variants are limited in the total volume of traffic</a:t>
            </a:r>
          </a:p>
          <a:p>
            <a:r>
              <a:rPr lang="en-US" dirty="0">
                <a:latin typeface="Arial" pitchFamily="1" charset="0"/>
                <a:ea typeface="ＭＳ Ｐゴシック" pitchFamily="1" charset="-128"/>
                <a:cs typeface="ＭＳ Ｐゴシック" pitchFamily="1" charset="-128"/>
              </a:rPr>
              <a:t>that can be generated if just a single system is used to launch the attack. The use</a:t>
            </a:r>
          </a:p>
          <a:p>
            <a:r>
              <a:rPr lang="en-US" dirty="0">
                <a:latin typeface="Arial" pitchFamily="1" charset="0"/>
                <a:ea typeface="ＭＳ Ｐゴシック" pitchFamily="1" charset="-128"/>
                <a:cs typeface="ＭＳ Ｐゴシック" pitchFamily="1" charset="-128"/>
              </a:rPr>
              <a:t>of a single system also means the attacker is easier to trace. For these reasons, a</a:t>
            </a:r>
          </a:p>
          <a:p>
            <a:r>
              <a:rPr lang="en-US" dirty="0">
                <a:latin typeface="Arial" pitchFamily="1" charset="0"/>
                <a:ea typeface="ＭＳ Ｐゴシック" pitchFamily="1" charset="-128"/>
                <a:cs typeface="ＭＳ Ｐゴシック" pitchFamily="1" charset="-128"/>
              </a:rPr>
              <a:t>variety of more sophisticated attacks, involving multiple attacking systems, have</a:t>
            </a:r>
          </a:p>
          <a:p>
            <a:r>
              <a:rPr lang="en-US" dirty="0">
                <a:latin typeface="Arial" pitchFamily="1" charset="0"/>
                <a:ea typeface="ＭＳ Ｐゴシック" pitchFamily="1" charset="-128"/>
                <a:cs typeface="ＭＳ Ｐゴシック" pitchFamily="1" charset="-128"/>
              </a:rPr>
              <a:t>been developed. By using multiple systems, the attacker can significantly scale up</a:t>
            </a:r>
          </a:p>
          <a:p>
            <a:r>
              <a:rPr lang="en-US" dirty="0">
                <a:latin typeface="Arial" pitchFamily="1" charset="0"/>
                <a:ea typeface="ＭＳ Ｐゴシック" pitchFamily="1" charset="-128"/>
                <a:cs typeface="ＭＳ Ｐゴシック" pitchFamily="1" charset="-128"/>
              </a:rPr>
              <a:t>the volume of traffic that can be generated. Each of these systems need not be particularly</a:t>
            </a:r>
          </a:p>
          <a:p>
            <a:r>
              <a:rPr lang="en-US" dirty="0">
                <a:latin typeface="Arial" pitchFamily="1" charset="0"/>
                <a:ea typeface="ＭＳ Ｐゴシック" pitchFamily="1" charset="-128"/>
                <a:cs typeface="ＭＳ Ｐゴシック" pitchFamily="1" charset="-128"/>
              </a:rPr>
              <a:t>powerful or on a high-capacity link. But what they don’t have individually,</a:t>
            </a:r>
          </a:p>
          <a:p>
            <a:r>
              <a:rPr lang="en-US" dirty="0">
                <a:latin typeface="Arial" pitchFamily="1" charset="0"/>
                <a:ea typeface="ＭＳ Ｐゴシック" pitchFamily="1" charset="-128"/>
                <a:cs typeface="ＭＳ Ｐゴシック" pitchFamily="1" charset="-128"/>
              </a:rPr>
              <a:t>they more than compensate for in large numbers. Also, by directing the attack</a:t>
            </a:r>
          </a:p>
          <a:p>
            <a:r>
              <a:rPr lang="en-US" dirty="0">
                <a:latin typeface="Arial" pitchFamily="1" charset="0"/>
                <a:ea typeface="ＭＳ Ｐゴシック" pitchFamily="1" charset="-128"/>
                <a:cs typeface="ＭＳ Ｐゴシック" pitchFamily="1" charset="-128"/>
              </a:rPr>
              <a:t>through intermediaries, the attacker is further distanced from the target and significantly</a:t>
            </a:r>
          </a:p>
          <a:p>
            <a:r>
              <a:rPr lang="en-US" dirty="0">
                <a:latin typeface="Arial" pitchFamily="1" charset="0"/>
                <a:ea typeface="ＭＳ Ｐゴシック" pitchFamily="1" charset="-128"/>
                <a:cs typeface="ＭＳ Ｐゴシック" pitchFamily="1" charset="-128"/>
              </a:rPr>
              <a:t>harder to locate and identify. Indirect attack types that utilize multiple</a:t>
            </a:r>
          </a:p>
          <a:p>
            <a:r>
              <a:rPr lang="en-US" dirty="0">
                <a:latin typeface="Arial" pitchFamily="1" charset="0"/>
                <a:ea typeface="ＭＳ Ｐゴシック" pitchFamily="1" charset="-128"/>
                <a:cs typeface="ＭＳ Ｐゴシック" pitchFamily="1" charset="-128"/>
              </a:rPr>
              <a:t>systems include</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Distributed denial-of-service attacks</a:t>
            </a:r>
          </a:p>
          <a:p>
            <a:r>
              <a:rPr lang="en-US" dirty="0">
                <a:latin typeface="Arial" pitchFamily="1" charset="0"/>
                <a:ea typeface="ＭＳ Ｐゴシック" pitchFamily="1" charset="-128"/>
                <a:cs typeface="ＭＳ Ｐゴシック" pitchFamily="1" charset="-128"/>
              </a:rPr>
              <a:t>• Reflector attacks</a:t>
            </a:r>
          </a:p>
          <a:p>
            <a:r>
              <a:rPr lang="en-US" dirty="0">
                <a:latin typeface="Arial" pitchFamily="1" charset="0"/>
                <a:ea typeface="ＭＳ Ｐゴシック" pitchFamily="1" charset="-128"/>
                <a:cs typeface="ＭＳ Ｐゴシック" pitchFamily="1" charset="-128"/>
              </a:rPr>
              <a:t>• amplification attacks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We consider each of these in turn.</a:t>
            </a:r>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2347992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1181695927"/>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379605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4069833139"/>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B529B3-313B-4E43-B940-6E980F955EE2}"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50"/>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766281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CH07 DoS Attacks </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2020</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CF1482-0FA1-414A-A8C5-AAAF3633F05C}"/>
              </a:ext>
            </a:extLst>
          </p:cNvPr>
          <p:cNvSpPr>
            <a:spLocks noGrp="1"/>
          </p:cNvSpPr>
          <p:nvPr>
            <p:ph type="title"/>
          </p:nvPr>
        </p:nvSpPr>
        <p:spPr/>
        <p:txBody>
          <a:bodyPr/>
          <a:lstStyle/>
          <a:p>
            <a:r>
              <a:rPr lang="en-US" dirty="0"/>
              <a:t>TCP Three-Way Handshake</a:t>
            </a:r>
            <a:endParaRPr lang="en-SE" dirty="0"/>
          </a:p>
        </p:txBody>
      </p:sp>
      <p:sp>
        <p:nvSpPr>
          <p:cNvPr id="4" name="Rectangle 3"/>
          <p:cNvSpPr>
            <a:spLocks noGrp="1" noChangeArrowheads="1"/>
          </p:cNvSpPr>
          <p:nvPr>
            <p:ph idx="1"/>
          </p:nvPr>
        </p:nvSpPr>
        <p:spPr>
          <a:xfrm>
            <a:off x="76200" y="1057002"/>
            <a:ext cx="4567808" cy="5800997"/>
          </a:xfrm>
        </p:spPr>
        <p:txBody>
          <a:bodyPr>
            <a:normAutofit fontScale="47500" lnSpcReduction="20000"/>
          </a:bodyPr>
          <a:lstStyle/>
          <a:p>
            <a:pPr>
              <a:lnSpc>
                <a:spcPct val="110000"/>
              </a:lnSpc>
              <a:spcBef>
                <a:spcPts val="532"/>
              </a:spcBef>
              <a:spcAft>
                <a:spcPts val="369"/>
              </a:spcAft>
              <a:buSzPct val="70000"/>
              <a:buFont typeface="Wingdings" pitchFamily="2" charset="2"/>
              <a:buChar char=""/>
              <a:defRPr/>
            </a:pPr>
            <a:r>
              <a:rPr lang="en-US" altLang="zh-CN" dirty="0"/>
              <a:t>Client initiates the request for a TCP connection by sending a SYN packet to the server. This identifies the client’s address and port number and supplies an initial sequence number x</a:t>
            </a:r>
          </a:p>
          <a:p>
            <a:pPr>
              <a:lnSpc>
                <a:spcPct val="110000"/>
              </a:lnSpc>
              <a:spcBef>
                <a:spcPts val="532"/>
              </a:spcBef>
              <a:spcAft>
                <a:spcPts val="369"/>
              </a:spcAft>
              <a:buSzPct val="70000"/>
              <a:buFont typeface="Wingdings" pitchFamily="2" charset="2"/>
              <a:buChar char=""/>
              <a:defRPr/>
            </a:pPr>
            <a:r>
              <a:rPr lang="en-US" altLang="zh-CN" dirty="0"/>
              <a:t>Upon receiving the SYN packet, the server records all the details about this request in a table of known TCP connections. It then responds to the client with a SYN-ACK packet. This includes a sequence number for the server y, and increments the client’s sequence number x+1. </a:t>
            </a:r>
          </a:p>
          <a:p>
            <a:pPr>
              <a:lnSpc>
                <a:spcPct val="110000"/>
              </a:lnSpc>
              <a:spcBef>
                <a:spcPts val="532"/>
              </a:spcBef>
              <a:spcAft>
                <a:spcPts val="369"/>
              </a:spcAft>
              <a:buSzPct val="70000"/>
              <a:buFont typeface="Wingdings" pitchFamily="2" charset="2"/>
              <a:buChar char=""/>
              <a:defRPr/>
            </a:pPr>
            <a:r>
              <a:rPr lang="en-US" altLang="zh-CN" dirty="0"/>
              <a:t>Upon receiving the SYN-ACK packet, the client sends an ACK packet to the server with an incremented server sequence number y+1 and marks the connection as established. </a:t>
            </a:r>
          </a:p>
          <a:p>
            <a:pPr>
              <a:lnSpc>
                <a:spcPct val="110000"/>
              </a:lnSpc>
              <a:spcBef>
                <a:spcPts val="532"/>
              </a:spcBef>
              <a:spcAft>
                <a:spcPts val="369"/>
              </a:spcAft>
              <a:buSzPct val="70000"/>
              <a:buFont typeface="Wingdings" pitchFamily="2" charset="2"/>
              <a:buChar char=""/>
              <a:defRPr/>
            </a:pPr>
            <a:r>
              <a:rPr lang="en-US" altLang="zh-CN" dirty="0"/>
              <a:t>Upon receiving the ACK packet, the server also marks the connection as established </a:t>
            </a:r>
            <a:endParaRPr lang="en-US" dirty="0">
              <a:ea typeface="+mn-ea"/>
              <a:cs typeface="+mn-cs"/>
            </a:endParaRPr>
          </a:p>
        </p:txBody>
      </p:sp>
      <p:sp>
        <p:nvSpPr>
          <p:cNvPr id="2" name="灯片编号占位符 1"/>
          <p:cNvSpPr>
            <a:spLocks noGrp="1"/>
          </p:cNvSpPr>
          <p:nvPr>
            <p:ph type="sldNum" sz="quarter" idx="12"/>
          </p:nvPr>
        </p:nvSpPr>
        <p:spPr/>
        <p:txBody>
          <a:bodyPr/>
          <a:lstStyle/>
          <a:p>
            <a:fld id="{FFC3DB47-CF9E-3940-A66D-FFE81C46DA24}" type="slidenum">
              <a:rPr lang="en-US" smtClean="0"/>
              <a:pPr/>
              <a:t>10</a:t>
            </a:fld>
            <a:endParaRPr lang="en-US" dirty="0"/>
          </a:p>
        </p:txBody>
      </p:sp>
      <p:pic>
        <p:nvPicPr>
          <p:cNvPr id="6" name="Picture 5">
            <a:extLst>
              <a:ext uri="{FF2B5EF4-FFF2-40B4-BE49-F238E27FC236}">
                <a16:creationId xmlns:a16="http://schemas.microsoft.com/office/drawing/2014/main" id="{8769C9AC-1265-40C9-BF7A-80985FC85B30}"/>
              </a:ext>
            </a:extLst>
          </p:cNvPr>
          <p:cNvPicPr>
            <a:picLocks noChangeAspect="1"/>
          </p:cNvPicPr>
          <p:nvPr/>
        </p:nvPicPr>
        <p:blipFill>
          <a:blip r:embed="rId3"/>
          <a:stretch>
            <a:fillRect/>
          </a:stretch>
        </p:blipFill>
        <p:spPr>
          <a:xfrm>
            <a:off x="4493848" y="980070"/>
            <a:ext cx="4658375" cy="5563376"/>
          </a:xfrm>
          <a:prstGeom prst="rect">
            <a:avLst/>
          </a:prstGeom>
        </p:spPr>
      </p:pic>
    </p:spTree>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005F48-4133-4135-A80C-A79C4AE42408}"/>
              </a:ext>
            </a:extLst>
          </p:cNvPr>
          <p:cNvSpPr>
            <a:spLocks noGrp="1"/>
          </p:cNvSpPr>
          <p:nvPr>
            <p:ph type="title"/>
          </p:nvPr>
        </p:nvSpPr>
        <p:spPr/>
        <p:txBody>
          <a:bodyPr/>
          <a:lstStyle/>
          <a:p>
            <a:r>
              <a:rPr lang="en-US" dirty="0"/>
              <a:t>TCP SYN Spoofing</a:t>
            </a:r>
            <a:endParaRPr lang="en-SE" dirty="0"/>
          </a:p>
        </p:txBody>
      </p:sp>
      <p:sp>
        <p:nvSpPr>
          <p:cNvPr id="4" name="Rectangle 3"/>
          <p:cNvSpPr>
            <a:spLocks noGrp="1" noChangeArrowheads="1"/>
          </p:cNvSpPr>
          <p:nvPr>
            <p:ph idx="1"/>
          </p:nvPr>
        </p:nvSpPr>
        <p:spPr>
          <a:xfrm>
            <a:off x="76200" y="1196752"/>
            <a:ext cx="4495800" cy="5472607"/>
          </a:xfrm>
        </p:spPr>
        <p:txBody>
          <a:bodyPr>
            <a:normAutofit fontScale="47500" lnSpcReduction="20000"/>
          </a:bodyPr>
          <a:lstStyle/>
          <a:p>
            <a:pPr>
              <a:lnSpc>
                <a:spcPct val="110000"/>
              </a:lnSpc>
              <a:spcBef>
                <a:spcPts val="532"/>
              </a:spcBef>
              <a:spcAft>
                <a:spcPts val="369"/>
              </a:spcAft>
              <a:buSzPct val="70000"/>
              <a:buFont typeface="Wingdings" pitchFamily="2" charset="2"/>
              <a:buChar char=""/>
              <a:defRPr/>
            </a:pPr>
            <a:r>
              <a:rPr lang="en-US" altLang="zh-CN" dirty="0"/>
              <a:t>The attacker generates a large number of SYN connection request packets with forged source addresses. </a:t>
            </a:r>
          </a:p>
          <a:p>
            <a:pPr>
              <a:lnSpc>
                <a:spcPct val="110000"/>
              </a:lnSpc>
              <a:spcBef>
                <a:spcPts val="532"/>
              </a:spcBef>
              <a:spcAft>
                <a:spcPts val="369"/>
              </a:spcAft>
              <a:buSzPct val="70000"/>
              <a:buFont typeface="Wingdings" pitchFamily="2" charset="2"/>
              <a:buChar char=""/>
              <a:defRPr/>
            </a:pPr>
            <a:r>
              <a:rPr lang="en-US" altLang="zh-CN" dirty="0"/>
              <a:t>The server records the details of the TCP connection request and sends the SYN-ACK packet to the claimed source address</a:t>
            </a:r>
          </a:p>
          <a:p>
            <a:pPr lvl="1">
              <a:lnSpc>
                <a:spcPct val="110000"/>
              </a:lnSpc>
              <a:spcBef>
                <a:spcPts val="532"/>
              </a:spcBef>
              <a:spcAft>
                <a:spcPts val="369"/>
              </a:spcAft>
              <a:buSzPct val="70000"/>
              <a:buFont typeface="Wingdings" pitchFamily="2" charset="2"/>
              <a:buChar char=""/>
              <a:defRPr/>
            </a:pPr>
            <a:r>
              <a:rPr lang="en-US" altLang="zh-CN" dirty="0"/>
              <a:t>If there is a system with that address, it will respond with a RST (reset) packet, and the server deletes the TCP connection</a:t>
            </a:r>
          </a:p>
          <a:p>
            <a:pPr lvl="1">
              <a:lnSpc>
                <a:spcPct val="110000"/>
              </a:lnSpc>
              <a:spcBef>
                <a:spcPts val="532"/>
              </a:spcBef>
              <a:spcAft>
                <a:spcPts val="369"/>
              </a:spcAft>
              <a:buSzPct val="70000"/>
              <a:buFont typeface="Wingdings" pitchFamily="2" charset="2"/>
              <a:buChar char=""/>
              <a:defRPr/>
            </a:pPr>
            <a:r>
              <a:rPr lang="en-US" altLang="zh-CN" dirty="0"/>
              <a:t>If the address is non-existent, then no reply. The server will resend the SYN-ACK packet a number of times before finally assuming the connection request has failed and deleting the TCP connection</a:t>
            </a:r>
          </a:p>
          <a:p>
            <a:pPr>
              <a:lnSpc>
                <a:spcPct val="110000"/>
              </a:lnSpc>
              <a:spcBef>
                <a:spcPts val="532"/>
              </a:spcBef>
              <a:spcAft>
                <a:spcPts val="369"/>
              </a:spcAft>
              <a:buSzPct val="70000"/>
              <a:buFont typeface="Wingdings" pitchFamily="2" charset="2"/>
              <a:buChar char=""/>
              <a:defRPr/>
            </a:pPr>
            <a:r>
              <a:rPr lang="en-US" altLang="zh-CN" dirty="0"/>
              <a:t>If the server’s TCP connection table is kept full, then no further TCP connections can be established</a:t>
            </a:r>
            <a:endParaRPr lang="en-US" dirty="0">
              <a:ea typeface="+mn-ea"/>
              <a:cs typeface="+mn-cs"/>
            </a:endParaRPr>
          </a:p>
        </p:txBody>
      </p:sp>
      <p:sp>
        <p:nvSpPr>
          <p:cNvPr id="2" name="灯片编号占位符 1"/>
          <p:cNvSpPr>
            <a:spLocks noGrp="1"/>
          </p:cNvSpPr>
          <p:nvPr>
            <p:ph type="sldNum" sz="quarter" idx="12"/>
          </p:nvPr>
        </p:nvSpPr>
        <p:spPr/>
        <p:txBody>
          <a:bodyPr/>
          <a:lstStyle/>
          <a:p>
            <a:fld id="{FFC3DB47-CF9E-3940-A66D-FFE81C46DA24}" type="slidenum">
              <a:rPr lang="en-US" smtClean="0"/>
              <a:pPr/>
              <a:t>11</a:t>
            </a:fld>
            <a:endParaRPr lang="en-US" dirty="0"/>
          </a:p>
        </p:txBody>
      </p:sp>
      <p:pic>
        <p:nvPicPr>
          <p:cNvPr id="7" name="Picture 6">
            <a:extLst>
              <a:ext uri="{FF2B5EF4-FFF2-40B4-BE49-F238E27FC236}">
                <a16:creationId xmlns:a16="http://schemas.microsoft.com/office/drawing/2014/main" id="{DCC7E483-6694-4C43-B957-829B3B71B6A3}"/>
              </a:ext>
            </a:extLst>
          </p:cNvPr>
          <p:cNvPicPr>
            <a:picLocks noChangeAspect="1"/>
          </p:cNvPicPr>
          <p:nvPr/>
        </p:nvPicPr>
        <p:blipFill>
          <a:blip r:embed="rId3"/>
          <a:stretch>
            <a:fillRect/>
          </a:stretch>
        </p:blipFill>
        <p:spPr>
          <a:xfrm>
            <a:off x="4572000" y="1307332"/>
            <a:ext cx="4495800" cy="5111663"/>
          </a:xfrm>
          <a:prstGeom prst="rect">
            <a:avLst/>
          </a:prstGeom>
        </p:spPr>
      </p:pic>
    </p:spTree>
  </p:cSld>
  <p:clrMapOvr>
    <a:masterClrMapping/>
  </p:clrMapOvr>
  <p:transition>
    <p:pull dir="l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t>Introduction</a:t>
            </a:r>
          </a:p>
          <a:p>
            <a:r>
              <a:rPr lang="en-US" sz="3100" dirty="0"/>
              <a:t>Classic DoS attacks</a:t>
            </a:r>
          </a:p>
          <a:p>
            <a:pPr lvl="1"/>
            <a:r>
              <a:rPr lang="en-US" altLang="zh-CN" sz="3100" dirty="0"/>
              <a:t>Ping flood</a:t>
            </a:r>
          </a:p>
          <a:p>
            <a:pPr lvl="1"/>
            <a:r>
              <a:rPr lang="en-US" altLang="zh-CN" sz="3100" dirty="0"/>
              <a:t>SYN spoofing</a:t>
            </a:r>
          </a:p>
          <a:p>
            <a:r>
              <a:rPr lang="en-US" sz="3100" dirty="0">
                <a:solidFill>
                  <a:srgbClr val="C00000"/>
                </a:solidFill>
              </a:rPr>
              <a:t>Flooding attacks</a:t>
            </a:r>
          </a:p>
          <a:p>
            <a:pPr lvl="1"/>
            <a:r>
              <a:rPr lang="en-US" altLang="zh-CN" sz="3100" dirty="0"/>
              <a:t>ICMP (Ping), UDP, TCP SYN flood</a:t>
            </a:r>
          </a:p>
          <a:p>
            <a:r>
              <a:rPr lang="en-US" sz="3100" dirty="0"/>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a:xfrm>
            <a:off x="4648200" y="1268760"/>
            <a:ext cx="4038600" cy="5400600"/>
          </a:xfrm>
        </p:spPr>
        <p:txBody>
          <a:bodyPr>
            <a:normAutofit fontScale="85000" lnSpcReduction="20000"/>
          </a:bodyPr>
          <a:lstStyle/>
          <a:p>
            <a:r>
              <a:rPr lang="en-US" dirty="0"/>
              <a:t>Application-based bandwidth attacks</a:t>
            </a:r>
          </a:p>
          <a:p>
            <a:pPr lvl="1"/>
            <a:r>
              <a:rPr lang="en-US" dirty="0"/>
              <a:t>SIP flood</a:t>
            </a:r>
          </a:p>
          <a:p>
            <a:pPr lvl="1"/>
            <a:r>
              <a:rPr lang="en-US" dirty="0"/>
              <a:t>HTTP-based attacks</a:t>
            </a:r>
          </a:p>
          <a:p>
            <a:r>
              <a:rPr lang="en-US" dirty="0"/>
              <a:t>Reflector and amplification attacks</a:t>
            </a:r>
          </a:p>
          <a:p>
            <a:pPr lvl="1"/>
            <a:r>
              <a:rPr lang="en-US" dirty="0"/>
              <a:t>Reflection attacks</a:t>
            </a:r>
          </a:p>
          <a:p>
            <a:pPr lvl="1"/>
            <a:r>
              <a:rPr lang="en-US" dirty="0"/>
              <a:t>Amplification attacks</a:t>
            </a:r>
          </a:p>
          <a:p>
            <a:r>
              <a:rPr lang="en-US" dirty="0"/>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12</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29755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43F44-A3B0-43D3-91FC-76E55D2A5775}"/>
              </a:ext>
            </a:extLst>
          </p:cNvPr>
          <p:cNvSpPr>
            <a:spLocks noGrp="1"/>
          </p:cNvSpPr>
          <p:nvPr>
            <p:ph type="title"/>
          </p:nvPr>
        </p:nvSpPr>
        <p:spPr/>
        <p:txBody>
          <a:bodyPr/>
          <a:lstStyle/>
          <a:p>
            <a:r>
              <a:rPr lang="en-US" altLang="en-US" dirty="0"/>
              <a:t>Flooding Attacks</a:t>
            </a:r>
            <a:endParaRPr lang="en-SE" dirty="0"/>
          </a:p>
        </p:txBody>
      </p:sp>
      <p:sp>
        <p:nvSpPr>
          <p:cNvPr id="3" name="Content Placeholder 2">
            <a:extLst>
              <a:ext uri="{FF2B5EF4-FFF2-40B4-BE49-F238E27FC236}">
                <a16:creationId xmlns:a16="http://schemas.microsoft.com/office/drawing/2014/main" id="{299D3667-0571-4CB4-94BC-588535E13274}"/>
              </a:ext>
            </a:extLst>
          </p:cNvPr>
          <p:cNvSpPr>
            <a:spLocks noGrp="1"/>
          </p:cNvSpPr>
          <p:nvPr>
            <p:ph idx="1"/>
          </p:nvPr>
        </p:nvSpPr>
        <p:spPr/>
        <p:txBody>
          <a:bodyPr>
            <a:normAutofit fontScale="92500"/>
          </a:bodyPr>
          <a:lstStyle/>
          <a:p>
            <a:r>
              <a:rPr lang="en-US" dirty="0"/>
              <a:t>Intent is to overload the network capacity on some link to a server</a:t>
            </a:r>
          </a:p>
          <a:p>
            <a:r>
              <a:rPr lang="en-US" dirty="0"/>
              <a:t>Any type of network packet can be used</a:t>
            </a:r>
          </a:p>
          <a:p>
            <a:r>
              <a:rPr lang="en-US" dirty="0"/>
              <a:t>ICMP flood</a:t>
            </a:r>
          </a:p>
          <a:p>
            <a:pPr lvl="1"/>
            <a:r>
              <a:rPr lang="en-US" dirty="0"/>
              <a:t>Classic Ping flood attack</a:t>
            </a:r>
          </a:p>
          <a:p>
            <a:r>
              <a:rPr lang="en-US" dirty="0"/>
              <a:t>UDP flood</a:t>
            </a:r>
          </a:p>
          <a:p>
            <a:pPr lvl="1"/>
            <a:r>
              <a:rPr lang="en-US" dirty="0"/>
              <a:t>Sends UDP packets directed to some port number on the target system, e.g., diagnostic echo service</a:t>
            </a:r>
          </a:p>
          <a:p>
            <a:endParaRPr lang="en-US" dirty="0"/>
          </a:p>
          <a:p>
            <a:endParaRPr lang="en-SE" dirty="0"/>
          </a:p>
        </p:txBody>
      </p:sp>
      <p:sp>
        <p:nvSpPr>
          <p:cNvPr id="4" name="Slide Number Placeholder 3">
            <a:extLst>
              <a:ext uri="{FF2B5EF4-FFF2-40B4-BE49-F238E27FC236}">
                <a16:creationId xmlns:a16="http://schemas.microsoft.com/office/drawing/2014/main" id="{9D776B95-A4B7-4518-83C2-7468138E50B0}"/>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dirty="0"/>
          </a:p>
        </p:txBody>
      </p:sp>
    </p:spTree>
    <p:extLst>
      <p:ext uri="{BB962C8B-B14F-4D97-AF65-F5344CB8AC3E}">
        <p14:creationId xmlns:p14="http://schemas.microsoft.com/office/powerpoint/2010/main" val="402527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C60AC-CD15-4758-A549-72AA8792F988}"/>
              </a:ext>
            </a:extLst>
          </p:cNvPr>
          <p:cNvSpPr>
            <a:spLocks noGrp="1"/>
          </p:cNvSpPr>
          <p:nvPr>
            <p:ph type="title"/>
          </p:nvPr>
        </p:nvSpPr>
        <p:spPr/>
        <p:txBody>
          <a:bodyPr/>
          <a:lstStyle/>
          <a:p>
            <a:r>
              <a:rPr lang="en-US" dirty="0"/>
              <a:t>TCP Flooding Quiz</a:t>
            </a:r>
            <a:endParaRPr lang="en-SE" dirty="0"/>
          </a:p>
        </p:txBody>
      </p:sp>
      <p:sp>
        <p:nvSpPr>
          <p:cNvPr id="3" name="Content Placeholder 2">
            <a:extLst>
              <a:ext uri="{FF2B5EF4-FFF2-40B4-BE49-F238E27FC236}">
                <a16:creationId xmlns:a16="http://schemas.microsoft.com/office/drawing/2014/main" id="{691BC61F-73A8-44E2-B0F9-20A7D39AF2C4}"/>
              </a:ext>
            </a:extLst>
          </p:cNvPr>
          <p:cNvSpPr>
            <a:spLocks noGrp="1"/>
          </p:cNvSpPr>
          <p:nvPr>
            <p:ph idx="1"/>
          </p:nvPr>
        </p:nvSpPr>
        <p:spPr/>
        <p:txBody>
          <a:bodyPr>
            <a:normAutofit lnSpcReduction="10000"/>
          </a:bodyPr>
          <a:lstStyle/>
          <a:p>
            <a:r>
              <a:rPr lang="en-US" dirty="0"/>
              <a:t>Can you do TCP flooding with regular TCP packets instead of SYN packets?</a:t>
            </a:r>
          </a:p>
          <a:p>
            <a:r>
              <a:rPr lang="en-US" altLang="zh-CN" dirty="0"/>
              <a:t>ANS: No. After a TCP connection is established, both client and server would know each other’s IP address due to the three-way handshake mechanism, so it is not possible for the attacker to have source address spoofing, and any flooding attack is easily detected.</a:t>
            </a:r>
            <a:endParaRPr lang="en-US" dirty="0"/>
          </a:p>
          <a:p>
            <a:endParaRPr lang="en-SE" dirty="0"/>
          </a:p>
        </p:txBody>
      </p:sp>
      <p:sp>
        <p:nvSpPr>
          <p:cNvPr id="4" name="Slide Number Placeholder 3">
            <a:extLst>
              <a:ext uri="{FF2B5EF4-FFF2-40B4-BE49-F238E27FC236}">
                <a16:creationId xmlns:a16="http://schemas.microsoft.com/office/drawing/2014/main" id="{4BC9C50E-7905-4F27-B452-0D7FEEBC070B}"/>
              </a:ext>
            </a:extLst>
          </p:cNvPr>
          <p:cNvSpPr>
            <a:spLocks noGrp="1"/>
          </p:cNvSpPr>
          <p:nvPr>
            <p:ph type="sldNum" sz="quarter" idx="12"/>
          </p:nvPr>
        </p:nvSpPr>
        <p:spPr/>
        <p:txBody>
          <a:bodyPr/>
          <a:lstStyle/>
          <a:p>
            <a:pPr>
              <a:defRPr/>
            </a:pPr>
            <a:fld id="{F57F456A-00AF-44E6-8D70-638C0D0130FF}" type="slidenum">
              <a:rPr lang="en-US" altLang="zh-CN" smtClean="0"/>
              <a:pPr>
                <a:defRPr/>
              </a:pPr>
              <a:t>14</a:t>
            </a:fld>
            <a:endParaRPr lang="en-US" altLang="zh-CN" dirty="0"/>
          </a:p>
        </p:txBody>
      </p:sp>
    </p:spTree>
    <p:extLst>
      <p:ext uri="{BB962C8B-B14F-4D97-AF65-F5344CB8AC3E}">
        <p14:creationId xmlns:p14="http://schemas.microsoft.com/office/powerpoint/2010/main" val="3315524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t>Introduction</a:t>
            </a:r>
          </a:p>
          <a:p>
            <a:r>
              <a:rPr lang="en-US" sz="3100" dirty="0"/>
              <a:t>Classic DoS attacks</a:t>
            </a:r>
          </a:p>
          <a:p>
            <a:pPr lvl="1"/>
            <a:r>
              <a:rPr lang="en-US" altLang="zh-CN" sz="3100" dirty="0"/>
              <a:t>Ping flood</a:t>
            </a:r>
          </a:p>
          <a:p>
            <a:pPr lvl="1"/>
            <a:r>
              <a:rPr lang="en-US" altLang="zh-CN" sz="3100" dirty="0"/>
              <a:t>SYN spoofing</a:t>
            </a:r>
          </a:p>
          <a:p>
            <a:r>
              <a:rPr lang="en-US" sz="3100" dirty="0"/>
              <a:t>Flooding attacks</a:t>
            </a:r>
          </a:p>
          <a:p>
            <a:pPr lvl="1"/>
            <a:r>
              <a:rPr lang="en-US" altLang="zh-CN" sz="3100" dirty="0"/>
              <a:t>ICMP (Ping), UDP, TCP SYN flood</a:t>
            </a:r>
          </a:p>
          <a:p>
            <a:r>
              <a:rPr lang="en-US" sz="3100" dirty="0">
                <a:solidFill>
                  <a:srgbClr val="C00000"/>
                </a:solidFill>
              </a:rPr>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t>Application-based bandwidth attacks</a:t>
            </a:r>
          </a:p>
          <a:p>
            <a:pPr lvl="1"/>
            <a:r>
              <a:rPr lang="en-US" dirty="0"/>
              <a:t>SIP flood</a:t>
            </a:r>
          </a:p>
          <a:p>
            <a:pPr lvl="1"/>
            <a:r>
              <a:rPr lang="en-US" dirty="0"/>
              <a:t>HTTP-based attacks</a:t>
            </a:r>
          </a:p>
          <a:p>
            <a:r>
              <a:rPr lang="en-US" dirty="0"/>
              <a:t>Reflector and amplification attacks</a:t>
            </a:r>
          </a:p>
          <a:p>
            <a:pPr lvl="1"/>
            <a:r>
              <a:rPr lang="en-US" dirty="0"/>
              <a:t>Reflection attacks</a:t>
            </a:r>
          </a:p>
          <a:p>
            <a:pPr lvl="1"/>
            <a:r>
              <a:rPr lang="en-US" dirty="0"/>
              <a:t>Amplification attacks</a:t>
            </a:r>
          </a:p>
          <a:p>
            <a:r>
              <a:rPr lang="en-US" dirty="0"/>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15</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716610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bwMode="auto"/>
        <p:txBody>
          <a:bodyPr wrap="square" numCol="1" anchorCtr="0" compatLnSpc="1">
            <a:prstTxWarp prst="textNoShape">
              <a:avLst/>
            </a:prstTxWarp>
            <a:normAutofit/>
          </a:bodyPr>
          <a:lstStyle/>
          <a:p>
            <a:pPr eaLnBrk="1" hangingPunct="1"/>
            <a:r>
              <a:rPr lang="en-US" altLang="en-US" dirty="0"/>
              <a:t>Distributed </a:t>
            </a:r>
            <a:r>
              <a:rPr lang="en-GB" altLang="en-US" dirty="0"/>
              <a:t>Denial-of-Service (DDoS)</a:t>
            </a:r>
            <a:endParaRPr lang="en-US" altLang="en-US" dirty="0"/>
          </a:p>
        </p:txBody>
      </p:sp>
      <p:sp>
        <p:nvSpPr>
          <p:cNvPr id="2" name="灯片编号占位符 1"/>
          <p:cNvSpPr>
            <a:spLocks noGrp="1"/>
          </p:cNvSpPr>
          <p:nvPr>
            <p:ph type="sldNum" sz="quarter" idx="12"/>
          </p:nvPr>
        </p:nvSpPr>
        <p:spPr/>
        <p:txBody>
          <a:bodyPr/>
          <a:lstStyle/>
          <a:p>
            <a:fld id="{5F36C9FC-DA22-1F47-8722-58727A1D436E}" type="slidenum">
              <a:rPr lang="en-US" smtClean="0"/>
              <a:pPr/>
              <a:t>16</a:t>
            </a:fld>
            <a:endParaRPr lang="en-US" dirty="0"/>
          </a:p>
        </p:txBody>
      </p:sp>
      <p:sp>
        <p:nvSpPr>
          <p:cNvPr id="3" name="Content Placeholder 2">
            <a:extLst>
              <a:ext uri="{FF2B5EF4-FFF2-40B4-BE49-F238E27FC236}">
                <a16:creationId xmlns:a16="http://schemas.microsoft.com/office/drawing/2014/main" id="{0315C3B4-F0F2-4684-994A-B5239532B775}"/>
              </a:ext>
            </a:extLst>
          </p:cNvPr>
          <p:cNvSpPr>
            <a:spLocks noGrp="1"/>
          </p:cNvSpPr>
          <p:nvPr>
            <p:ph idx="1"/>
          </p:nvPr>
        </p:nvSpPr>
        <p:spPr/>
        <p:txBody>
          <a:bodyPr>
            <a:normAutofit/>
          </a:bodyPr>
          <a:lstStyle/>
          <a:p>
            <a:pPr lvl="0"/>
            <a:r>
              <a:rPr lang="en-US" dirty="0">
                <a:latin typeface="+mj-lt"/>
              </a:rPr>
              <a:t>Use of multiple computers to generate attacks</a:t>
            </a:r>
          </a:p>
          <a:p>
            <a:pPr lvl="0"/>
            <a:r>
              <a:rPr lang="en-US" dirty="0">
                <a:latin typeface="+mj-lt"/>
              </a:rPr>
              <a:t>Attacker gains access and installs their program on it, turning it into a zombie</a:t>
            </a:r>
          </a:p>
          <a:p>
            <a:pPr lvl="0"/>
            <a:r>
              <a:rPr lang="en-US" dirty="0">
                <a:latin typeface="+mj-lt"/>
              </a:rPr>
              <a:t>Large collections of such computers under the control of one attacker’s control can be created, forming a botnet</a:t>
            </a:r>
          </a:p>
          <a:p>
            <a:pPr lvl="0" rtl="0"/>
            <a:endParaRPr lang="en-US" dirty="0">
              <a:latin typeface="+mj-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28624-B013-4842-A885-431805AC9150}"/>
              </a:ext>
            </a:extLst>
          </p:cNvPr>
          <p:cNvSpPr>
            <a:spLocks noGrp="1"/>
          </p:cNvSpPr>
          <p:nvPr>
            <p:ph type="title"/>
          </p:nvPr>
        </p:nvSpPr>
        <p:spPr/>
        <p:txBody>
          <a:bodyPr/>
          <a:lstStyle/>
          <a:p>
            <a:r>
              <a:rPr lang="en-US" dirty="0"/>
              <a:t>DDoS Attack Architecture</a:t>
            </a:r>
            <a:endParaRPr lang="en-SE" dirty="0"/>
          </a:p>
        </p:txBody>
      </p:sp>
      <p:sp>
        <p:nvSpPr>
          <p:cNvPr id="3" name="Content Placeholder 2">
            <a:extLst>
              <a:ext uri="{FF2B5EF4-FFF2-40B4-BE49-F238E27FC236}">
                <a16:creationId xmlns:a16="http://schemas.microsoft.com/office/drawing/2014/main" id="{E6924B6E-22D9-4849-BA8A-1943C4924AEA}"/>
              </a:ext>
            </a:extLst>
          </p:cNvPr>
          <p:cNvSpPr>
            <a:spLocks noGrp="1"/>
          </p:cNvSpPr>
          <p:nvPr>
            <p:ph idx="1"/>
          </p:nvPr>
        </p:nvSpPr>
        <p:spPr>
          <a:xfrm>
            <a:off x="323528" y="953276"/>
            <a:ext cx="8568952" cy="1656183"/>
          </a:xfrm>
        </p:spPr>
        <p:txBody>
          <a:bodyPr>
            <a:normAutofit lnSpcReduction="10000"/>
          </a:bodyPr>
          <a:lstStyle/>
          <a:p>
            <a:r>
              <a:rPr lang="en-US" dirty="0"/>
              <a:t>A small number of handler zombies control a large number of agent zombies, forming a control hierarchy</a:t>
            </a:r>
          </a:p>
          <a:p>
            <a:endParaRPr lang="en-US" dirty="0"/>
          </a:p>
          <a:p>
            <a:endParaRPr lang="en-SE" dirty="0"/>
          </a:p>
        </p:txBody>
      </p:sp>
      <p:sp>
        <p:nvSpPr>
          <p:cNvPr id="4" name="Slide Number Placeholder 3">
            <a:extLst>
              <a:ext uri="{FF2B5EF4-FFF2-40B4-BE49-F238E27FC236}">
                <a16:creationId xmlns:a16="http://schemas.microsoft.com/office/drawing/2014/main" id="{931A64D8-F443-4B39-88C1-FC43CCB72177}"/>
              </a:ext>
            </a:extLst>
          </p:cNvPr>
          <p:cNvSpPr>
            <a:spLocks noGrp="1"/>
          </p:cNvSpPr>
          <p:nvPr>
            <p:ph type="sldNum" sz="quarter" idx="12"/>
          </p:nvPr>
        </p:nvSpPr>
        <p:spPr/>
        <p:txBody>
          <a:bodyPr/>
          <a:lstStyle/>
          <a:p>
            <a:pPr>
              <a:defRPr/>
            </a:pPr>
            <a:fld id="{F57F456A-00AF-44E6-8D70-638C0D0130FF}" type="slidenum">
              <a:rPr lang="en-US" altLang="zh-CN" smtClean="0"/>
              <a:pPr>
                <a:defRPr/>
              </a:pPr>
              <a:t>17</a:t>
            </a:fld>
            <a:endParaRPr lang="en-US" altLang="zh-CN" dirty="0"/>
          </a:p>
        </p:txBody>
      </p:sp>
      <p:pic>
        <p:nvPicPr>
          <p:cNvPr id="5" name="Picture 4">
            <a:extLst>
              <a:ext uri="{FF2B5EF4-FFF2-40B4-BE49-F238E27FC236}">
                <a16:creationId xmlns:a16="http://schemas.microsoft.com/office/drawing/2014/main" id="{1A194E57-8A2E-402A-B0A9-0D0AFDBC2B35}"/>
              </a:ext>
            </a:extLst>
          </p:cNvPr>
          <p:cNvPicPr>
            <a:picLocks noChangeAspect="1"/>
          </p:cNvPicPr>
          <p:nvPr/>
        </p:nvPicPr>
        <p:blipFill>
          <a:blip r:embed="rId3"/>
          <a:stretch>
            <a:fillRect/>
          </a:stretch>
        </p:blipFill>
        <p:spPr>
          <a:xfrm>
            <a:off x="1835696" y="2550284"/>
            <a:ext cx="5721405" cy="4235139"/>
          </a:xfrm>
          <a:prstGeom prst="rect">
            <a:avLst/>
          </a:prstGeom>
        </p:spPr>
      </p:pic>
    </p:spTree>
    <p:extLst>
      <p:ext uri="{BB962C8B-B14F-4D97-AF65-F5344CB8AC3E}">
        <p14:creationId xmlns:p14="http://schemas.microsoft.com/office/powerpoint/2010/main" val="3958147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t>Introduction</a:t>
            </a:r>
          </a:p>
          <a:p>
            <a:r>
              <a:rPr lang="en-US" sz="3100" dirty="0"/>
              <a:t>Classic DoS attacks</a:t>
            </a:r>
          </a:p>
          <a:p>
            <a:pPr lvl="1"/>
            <a:r>
              <a:rPr lang="en-US" altLang="zh-CN" sz="3100" dirty="0"/>
              <a:t>Ping flood</a:t>
            </a:r>
          </a:p>
          <a:p>
            <a:pPr lvl="1"/>
            <a:r>
              <a:rPr lang="en-US" altLang="zh-CN" sz="3100" dirty="0"/>
              <a:t>SYN spoofing</a:t>
            </a:r>
          </a:p>
          <a:p>
            <a:r>
              <a:rPr lang="en-US" sz="3100" dirty="0"/>
              <a:t>Flooding attacks</a:t>
            </a:r>
          </a:p>
          <a:p>
            <a:pPr lvl="1"/>
            <a:r>
              <a:rPr lang="en-US" altLang="zh-CN" sz="3100" dirty="0"/>
              <a:t>ICMP (Ping), UDP, TCP SYN flood</a:t>
            </a:r>
          </a:p>
          <a:p>
            <a:r>
              <a:rPr lang="en-US" sz="3100" dirty="0"/>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a:xfrm>
            <a:off x="4648200" y="1268760"/>
            <a:ext cx="4038600" cy="5400600"/>
          </a:xfrm>
        </p:spPr>
        <p:txBody>
          <a:bodyPr>
            <a:normAutofit fontScale="85000" lnSpcReduction="20000"/>
          </a:bodyPr>
          <a:lstStyle/>
          <a:p>
            <a:r>
              <a:rPr lang="en-US" dirty="0">
                <a:solidFill>
                  <a:srgbClr val="C00000"/>
                </a:solidFill>
              </a:rPr>
              <a:t>Application-based bandwidth attacks</a:t>
            </a:r>
          </a:p>
          <a:p>
            <a:pPr lvl="1"/>
            <a:r>
              <a:rPr lang="en-US" dirty="0"/>
              <a:t>SIP flood</a:t>
            </a:r>
          </a:p>
          <a:p>
            <a:pPr lvl="1"/>
            <a:r>
              <a:rPr lang="en-US" dirty="0"/>
              <a:t>HTTP-based attacks</a:t>
            </a:r>
          </a:p>
          <a:p>
            <a:r>
              <a:rPr lang="en-US" dirty="0"/>
              <a:t>Reflector and amplification attacks</a:t>
            </a:r>
          </a:p>
          <a:p>
            <a:pPr lvl="1"/>
            <a:r>
              <a:rPr lang="en-US" dirty="0"/>
              <a:t>Reflection attacks</a:t>
            </a:r>
          </a:p>
          <a:p>
            <a:pPr lvl="1"/>
            <a:r>
              <a:rPr lang="en-US" dirty="0"/>
              <a:t>Amplification attacks</a:t>
            </a:r>
          </a:p>
          <a:p>
            <a:r>
              <a:rPr lang="en-US" dirty="0"/>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18</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684895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D37E663-370D-4E75-9FA1-F4F6994FD506}"/>
              </a:ext>
            </a:extLst>
          </p:cNvPr>
          <p:cNvPicPr>
            <a:picLocks noChangeAspect="1"/>
          </p:cNvPicPr>
          <p:nvPr/>
        </p:nvPicPr>
        <p:blipFill>
          <a:blip r:embed="rId2"/>
          <a:stretch>
            <a:fillRect/>
          </a:stretch>
        </p:blipFill>
        <p:spPr>
          <a:xfrm>
            <a:off x="3510636" y="1057002"/>
            <a:ext cx="5614201" cy="5486444"/>
          </a:xfrm>
          <a:prstGeom prst="rect">
            <a:avLst/>
          </a:prstGeom>
        </p:spPr>
      </p:pic>
      <p:sp>
        <p:nvSpPr>
          <p:cNvPr id="2" name="Title 1">
            <a:extLst>
              <a:ext uri="{FF2B5EF4-FFF2-40B4-BE49-F238E27FC236}">
                <a16:creationId xmlns:a16="http://schemas.microsoft.com/office/drawing/2014/main" id="{E044EA4B-A882-439C-A221-8636B41B18AB}"/>
              </a:ext>
            </a:extLst>
          </p:cNvPr>
          <p:cNvSpPr>
            <a:spLocks noGrp="1"/>
          </p:cNvSpPr>
          <p:nvPr>
            <p:ph type="title"/>
          </p:nvPr>
        </p:nvSpPr>
        <p:spPr/>
        <p:txBody>
          <a:bodyPr/>
          <a:lstStyle/>
          <a:p>
            <a:r>
              <a:rPr lang="en-US" dirty="0"/>
              <a:t>SIP Attack</a:t>
            </a:r>
            <a:endParaRPr lang="en-SE" dirty="0"/>
          </a:p>
        </p:txBody>
      </p:sp>
      <p:sp>
        <p:nvSpPr>
          <p:cNvPr id="3" name="Content Placeholder 2">
            <a:extLst>
              <a:ext uri="{FF2B5EF4-FFF2-40B4-BE49-F238E27FC236}">
                <a16:creationId xmlns:a16="http://schemas.microsoft.com/office/drawing/2014/main" id="{1588CFBC-696E-4BE1-8739-EBE982382257}"/>
              </a:ext>
            </a:extLst>
          </p:cNvPr>
          <p:cNvSpPr>
            <a:spLocks noGrp="1"/>
          </p:cNvSpPr>
          <p:nvPr>
            <p:ph idx="1"/>
          </p:nvPr>
        </p:nvSpPr>
        <p:spPr>
          <a:xfrm>
            <a:off x="76200" y="1025353"/>
            <a:ext cx="3775720" cy="5832647"/>
          </a:xfrm>
        </p:spPr>
        <p:txBody>
          <a:bodyPr>
            <a:normAutofit fontScale="47500" lnSpcReduction="20000"/>
          </a:bodyPr>
          <a:lstStyle/>
          <a:p>
            <a:r>
              <a:rPr lang="en-US" dirty="0"/>
              <a:t>Session Initiation Protocol (SIP) for Voice over IP (VoIP): Alice’s user agent runs on a computer, and Bob’s user agent runs on a cell phone. Alice’s user agent sends an INVITE SIP request to the proxy server indicating its desire to invite Bob’s user agent into a session. The proxy server uses a DNS server to get IP address of Bob’s proxy server, and forwards the INVITE request to it, which then forwards the request to Bob’s user agent, causing Bob’s phone to ring.</a:t>
            </a:r>
          </a:p>
          <a:p>
            <a:pPr>
              <a:defRPr/>
            </a:pPr>
            <a:r>
              <a:rPr lang="en-US" dirty="0"/>
              <a:t>Since a single INVITE request triggers considerable resource consumption, the attacker can issue numerous INVITE requests with spoofed IP addresses, puts a load on the computation and network resources of SIP</a:t>
            </a:r>
            <a:r>
              <a:rPr lang="en-US" kern="1200" dirty="0">
                <a:latin typeface="Arial" pitchFamily="-110" charset="0"/>
                <a:ea typeface="ＭＳ Ｐゴシック" pitchFamily="-110" charset="-128"/>
                <a:cs typeface="ＭＳ Ｐゴシック" pitchFamily="-110" charset="-128"/>
              </a:rPr>
              <a:t> proxy servers. </a:t>
            </a:r>
          </a:p>
          <a:p>
            <a:pPr>
              <a:defRPr/>
            </a:pPr>
            <a:r>
              <a:rPr lang="en-US" kern="1200" dirty="0">
                <a:latin typeface="Arial" pitchFamily="-110" charset="0"/>
                <a:ea typeface="ＭＳ Ｐゴシック" pitchFamily="-110" charset="-128"/>
                <a:cs typeface="ＭＳ Ｐゴシック" pitchFamily="-110" charset="-128"/>
              </a:rPr>
              <a:t>Call receivers are also victims of this attack. Bob’s phone will be flooded with numerous VoIP calls.</a:t>
            </a:r>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F282009C-8192-4490-B5C3-FFFB462EE159}"/>
              </a:ext>
            </a:extLst>
          </p:cNvPr>
          <p:cNvSpPr>
            <a:spLocks noGrp="1"/>
          </p:cNvSpPr>
          <p:nvPr>
            <p:ph type="sldNum" sz="quarter" idx="12"/>
          </p:nvPr>
        </p:nvSpPr>
        <p:spPr/>
        <p:txBody>
          <a:bodyPr/>
          <a:lstStyle/>
          <a:p>
            <a:pPr>
              <a:defRPr/>
            </a:pPr>
            <a:fld id="{F57F456A-00AF-44E6-8D70-638C0D0130FF}" type="slidenum">
              <a:rPr lang="en-US" altLang="zh-CN" smtClean="0"/>
              <a:pPr>
                <a:defRPr/>
              </a:pPr>
              <a:t>19</a:t>
            </a:fld>
            <a:endParaRPr lang="en-US" altLang="zh-CN" dirty="0"/>
          </a:p>
        </p:txBody>
      </p:sp>
    </p:spTree>
    <p:extLst>
      <p:ext uri="{BB962C8B-B14F-4D97-AF65-F5344CB8AC3E}">
        <p14:creationId xmlns:p14="http://schemas.microsoft.com/office/powerpoint/2010/main" val="2159803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solidFill>
                  <a:srgbClr val="C00000"/>
                </a:solidFill>
              </a:rPr>
              <a:t>Introduction</a:t>
            </a:r>
          </a:p>
          <a:p>
            <a:r>
              <a:rPr lang="en-US" sz="3100" dirty="0"/>
              <a:t>Classic DoS attacks</a:t>
            </a:r>
          </a:p>
          <a:p>
            <a:pPr lvl="1"/>
            <a:r>
              <a:rPr lang="en-US" altLang="zh-CN" sz="3100" dirty="0"/>
              <a:t>Ping flood</a:t>
            </a:r>
          </a:p>
          <a:p>
            <a:pPr lvl="1"/>
            <a:r>
              <a:rPr lang="en-US" altLang="zh-CN" sz="3100" dirty="0"/>
              <a:t>SYN spoofing</a:t>
            </a:r>
          </a:p>
          <a:p>
            <a:r>
              <a:rPr lang="en-US" sz="3100" dirty="0"/>
              <a:t>Flooding attacks</a:t>
            </a:r>
          </a:p>
          <a:p>
            <a:pPr lvl="1"/>
            <a:r>
              <a:rPr lang="en-US" altLang="zh-CN" sz="3100" dirty="0"/>
              <a:t>ICMP (Ping), UDP, TCP SYN flood</a:t>
            </a:r>
          </a:p>
          <a:p>
            <a:r>
              <a:rPr lang="en-US" sz="3100" dirty="0"/>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a:xfrm>
            <a:off x="4648200" y="1268760"/>
            <a:ext cx="4038600" cy="5547494"/>
          </a:xfrm>
        </p:spPr>
        <p:txBody>
          <a:bodyPr>
            <a:normAutofit fontScale="85000" lnSpcReduction="20000"/>
          </a:bodyPr>
          <a:lstStyle/>
          <a:p>
            <a:r>
              <a:rPr lang="en-US" dirty="0"/>
              <a:t>Application-based bandwidth attacks</a:t>
            </a:r>
          </a:p>
          <a:p>
            <a:pPr lvl="1"/>
            <a:r>
              <a:rPr lang="en-US" dirty="0"/>
              <a:t>SIP flood</a:t>
            </a:r>
          </a:p>
          <a:p>
            <a:pPr lvl="1"/>
            <a:r>
              <a:rPr lang="en-US" dirty="0"/>
              <a:t>HTTP-based attacks</a:t>
            </a:r>
          </a:p>
          <a:p>
            <a:r>
              <a:rPr lang="en-US" dirty="0"/>
              <a:t>Reflector and amplification attacks</a:t>
            </a:r>
          </a:p>
          <a:p>
            <a:pPr lvl="1"/>
            <a:r>
              <a:rPr lang="en-US" dirty="0"/>
              <a:t>Reflection attacks</a:t>
            </a:r>
          </a:p>
          <a:p>
            <a:pPr lvl="1"/>
            <a:r>
              <a:rPr lang="en-US" dirty="0"/>
              <a:t>Amplification attacks</a:t>
            </a:r>
          </a:p>
          <a:p>
            <a:r>
              <a:rPr lang="en-US" dirty="0"/>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2</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408515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altLang="en-US" dirty="0"/>
              <a:t>HTTP Based Attacks: HTTP flood </a:t>
            </a:r>
          </a:p>
        </p:txBody>
      </p:sp>
      <p:sp>
        <p:nvSpPr>
          <p:cNvPr id="7" name="Content Placeholder 6"/>
          <p:cNvSpPr>
            <a:spLocks noGrp="1"/>
          </p:cNvSpPr>
          <p:nvPr>
            <p:ph idx="1"/>
          </p:nvPr>
        </p:nvSpPr>
        <p:spPr/>
        <p:txBody>
          <a:bodyPr>
            <a:normAutofit/>
          </a:bodyPr>
          <a:lstStyle/>
          <a:p>
            <a:pPr eaLnBrk="1" hangingPunct="1">
              <a:buSzPct val="70000"/>
              <a:buFont typeface="Wingdings" pitchFamily="-110" charset="2"/>
              <a:buChar char=""/>
              <a:defRPr/>
            </a:pPr>
            <a:r>
              <a:rPr lang="en-US" sz="2585" dirty="0"/>
              <a:t>Bombard Web servers with HTTP requests that consume a lot of resources</a:t>
            </a:r>
          </a:p>
          <a:p>
            <a:pPr lvl="1">
              <a:buSzPct val="70000"/>
              <a:buFont typeface="Wingdings" pitchFamily="-110" charset="2"/>
              <a:buChar char=""/>
              <a:defRPr/>
            </a:pPr>
            <a:r>
              <a:rPr lang="en-US" sz="2000" dirty="0"/>
              <a:t>E.g., an HTTP request to download a large file from the target causes the Web server to read the file from hard disk, store it in memory, convert it into a packet stream, and then transmit the packets. This process consumes memory, processing, and network resources.</a:t>
            </a:r>
          </a:p>
          <a:p>
            <a:pPr>
              <a:buSzPct val="70000"/>
              <a:buFont typeface="Wingdings" pitchFamily="-110" charset="2"/>
              <a:buChar char=""/>
              <a:defRPr/>
            </a:pPr>
            <a:r>
              <a:rPr lang="en-US" altLang="zh-CN" sz="2585" dirty="0">
                <a:latin typeface="Arial" pitchFamily="-110" charset="0"/>
                <a:ea typeface="ＭＳ Ｐゴシック" pitchFamily="-110" charset="-128"/>
                <a:cs typeface="ＭＳ Ｐゴシック" pitchFamily="-110" charset="-128"/>
              </a:rPr>
              <a:t>Recursive HTTP flood (</a:t>
            </a:r>
            <a:r>
              <a:rPr lang="en-US" sz="2585" dirty="0" err="1"/>
              <a:t>spidering</a:t>
            </a:r>
            <a:r>
              <a:rPr lang="en-US" sz="2585" dirty="0"/>
              <a:t>)</a:t>
            </a:r>
          </a:p>
          <a:p>
            <a:pPr lvl="1" eaLnBrk="1" hangingPunct="1">
              <a:buSzPct val="70000"/>
              <a:buFont typeface="Wingdings" pitchFamily="-110" charset="2"/>
              <a:buChar char=""/>
              <a:defRPr/>
            </a:pPr>
            <a:r>
              <a:rPr lang="en-US" sz="2000" dirty="0"/>
              <a:t>Bots starting from a given HTTP link and following all links on the provided Web site in a recursive way </a:t>
            </a:r>
          </a:p>
        </p:txBody>
      </p:sp>
      <p:sp>
        <p:nvSpPr>
          <p:cNvPr id="3" name="灯片编号占位符 2"/>
          <p:cNvSpPr>
            <a:spLocks noGrp="1"/>
          </p:cNvSpPr>
          <p:nvPr>
            <p:ph type="sldNum" sz="quarter" idx="12"/>
          </p:nvPr>
        </p:nvSpPr>
        <p:spPr/>
        <p:txBody>
          <a:bodyPr/>
          <a:lstStyle/>
          <a:p>
            <a:fld id="{C5B529B3-313B-4E43-B940-6E980F955EE2}"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7F54D-9AAD-43D4-95A2-62476D63B55D}"/>
              </a:ext>
            </a:extLst>
          </p:cNvPr>
          <p:cNvSpPr>
            <a:spLocks noGrp="1"/>
          </p:cNvSpPr>
          <p:nvPr>
            <p:ph type="title"/>
          </p:nvPr>
        </p:nvSpPr>
        <p:spPr/>
        <p:txBody>
          <a:bodyPr/>
          <a:lstStyle/>
          <a:p>
            <a:r>
              <a:rPr lang="en-US" dirty="0"/>
              <a:t>HTTP Based Attacks: </a:t>
            </a:r>
            <a:r>
              <a:rPr lang="en-US" dirty="0" err="1"/>
              <a:t>Slowloris</a:t>
            </a:r>
            <a:r>
              <a:rPr lang="en-US" dirty="0"/>
              <a:t> </a:t>
            </a:r>
            <a:endParaRPr lang="en-SE" dirty="0"/>
          </a:p>
        </p:txBody>
      </p:sp>
      <p:sp>
        <p:nvSpPr>
          <p:cNvPr id="3" name="Content Placeholder 2">
            <a:extLst>
              <a:ext uri="{FF2B5EF4-FFF2-40B4-BE49-F238E27FC236}">
                <a16:creationId xmlns:a16="http://schemas.microsoft.com/office/drawing/2014/main" id="{2D18134C-07BD-4D08-94C8-2C4E2CD54D02}"/>
              </a:ext>
            </a:extLst>
          </p:cNvPr>
          <p:cNvSpPr>
            <a:spLocks noGrp="1"/>
          </p:cNvSpPr>
          <p:nvPr>
            <p:ph idx="1"/>
          </p:nvPr>
        </p:nvSpPr>
        <p:spPr/>
        <p:txBody>
          <a:bodyPr>
            <a:normAutofit fontScale="62500" lnSpcReduction="20000"/>
          </a:bodyPr>
          <a:lstStyle/>
          <a:p>
            <a:r>
              <a:rPr lang="en-US" dirty="0"/>
              <a:t>HTTP protocol specification (RFC2616) states that a blank line must be used to indicate the end of the request header and the beginning of the payload. </a:t>
            </a:r>
          </a:p>
          <a:p>
            <a:r>
              <a:rPr lang="en-US" dirty="0" err="1"/>
              <a:t>Slowloris</a:t>
            </a:r>
            <a:r>
              <a:rPr lang="en-US" dirty="0"/>
              <a:t> attack sends HTTP requests that does not include the terminating newline, so web server keeps connection open waiting for the newline that never arrives. Each connection occupies a thread, so many connections complete, eventually using up all threads in web server’s thread pool size</a:t>
            </a:r>
          </a:p>
          <a:p>
            <a:r>
              <a:rPr lang="en-US" dirty="0"/>
              <a:t>Existing IDS that relies on signatures to detect attacks will not recognize </a:t>
            </a:r>
            <a:r>
              <a:rPr lang="en-US" dirty="0" err="1"/>
              <a:t>Slowloris</a:t>
            </a:r>
            <a:r>
              <a:rPr lang="en-US" dirty="0"/>
              <a:t> since it sends legitimate HTTP traffic</a:t>
            </a:r>
          </a:p>
          <a:p>
            <a:r>
              <a:rPr lang="en-US" dirty="0"/>
              <a:t>Countermeasure: delayed binding</a:t>
            </a:r>
          </a:p>
          <a:p>
            <a:pPr lvl="1"/>
            <a:r>
              <a:rPr lang="en-US" dirty="0"/>
              <a:t>The load balancer performs an HTTP request header completeness check, which means that the HTTP request will not be sent to the appropriate Web server until the final newlines are sent by the HTTP client. </a:t>
            </a:r>
          </a:p>
        </p:txBody>
      </p:sp>
      <p:sp>
        <p:nvSpPr>
          <p:cNvPr id="5" name="灯片编号占位符 4"/>
          <p:cNvSpPr>
            <a:spLocks noGrp="1"/>
          </p:cNvSpPr>
          <p:nvPr>
            <p:ph type="sldNum" sz="quarter" idx="12"/>
          </p:nvPr>
        </p:nvSpPr>
        <p:spPr/>
        <p:txBody>
          <a:bodyPr/>
          <a:lstStyle/>
          <a:p>
            <a:fld id="{C5B529B3-313B-4E43-B940-6E980F955EE2}" type="slidenum">
              <a:rPr lang="en-US" smtClean="0"/>
              <a:pPr/>
              <a:t>21</a:t>
            </a:fld>
            <a:endParaRPr lang="en-US" dirty="0"/>
          </a:p>
        </p:txBody>
      </p:sp>
      <p:sp>
        <p:nvSpPr>
          <p:cNvPr id="8" name="Content Placeholder 8"/>
          <p:cNvSpPr txBox="1">
            <a:spLocks/>
          </p:cNvSpPr>
          <p:nvPr/>
        </p:nvSpPr>
        <p:spPr>
          <a:xfrm>
            <a:off x="423083" y="1767277"/>
            <a:ext cx="8257444" cy="4586356"/>
          </a:xfrm>
          <a:prstGeom prst="rect">
            <a:avLst/>
          </a:prstGeom>
        </p:spPr>
        <p:txBody>
          <a:bodyPr vert="horz" lIns="84406" tIns="42203" rIns="84406" bIns="42203"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fontAlgn="auto">
              <a:spcAft>
                <a:spcPts val="0"/>
              </a:spcAft>
            </a:pPr>
            <a:endParaRPr lang="en-US" altLang="zh-CN" sz="1662" dirty="0">
              <a:latin typeface="Century Gothic" panose="020B0502020202020204" pitchFamily="34" charset="0"/>
            </a:endParaRPr>
          </a:p>
        </p:txBody>
      </p:sp>
      <p:sp>
        <p:nvSpPr>
          <p:cNvPr id="9" name="Title 1"/>
          <p:cNvSpPr txBox="1">
            <a:spLocks/>
          </p:cNvSpPr>
          <p:nvPr/>
        </p:nvSpPr>
        <p:spPr>
          <a:xfrm>
            <a:off x="450927" y="371430"/>
            <a:ext cx="8229600" cy="1395847"/>
          </a:xfrm>
          <a:prstGeom prst="rect">
            <a:avLst/>
          </a:prstGeom>
        </p:spPr>
        <p:txBody>
          <a:bodyPr vert="horz" lIns="84406" tIns="42203" rIns="84406" bIns="42203" rtlCol="0" anchor="b">
            <a:norm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sz="4985" dirty="0">
              <a:solidFill>
                <a:srgbClr val="FFB91D"/>
              </a:solidFill>
            </a:endParaRPr>
          </a:p>
        </p:txBody>
      </p:sp>
    </p:spTree>
    <p:extLst>
      <p:ext uri="{BB962C8B-B14F-4D97-AF65-F5344CB8AC3E}">
        <p14:creationId xmlns:p14="http://schemas.microsoft.com/office/powerpoint/2010/main" val="4170807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t>Introduction</a:t>
            </a:r>
          </a:p>
          <a:p>
            <a:r>
              <a:rPr lang="en-US" sz="3100" dirty="0"/>
              <a:t>Classic DoS attacks</a:t>
            </a:r>
          </a:p>
          <a:p>
            <a:pPr lvl="1"/>
            <a:r>
              <a:rPr lang="en-US" altLang="zh-CN" sz="3100" dirty="0"/>
              <a:t>Ping flood</a:t>
            </a:r>
          </a:p>
          <a:p>
            <a:pPr lvl="1"/>
            <a:r>
              <a:rPr lang="en-US" altLang="zh-CN" sz="3100" dirty="0"/>
              <a:t>SYN spoofing</a:t>
            </a:r>
          </a:p>
          <a:p>
            <a:r>
              <a:rPr lang="en-US" sz="3100" dirty="0"/>
              <a:t>Flooding attacks</a:t>
            </a:r>
          </a:p>
          <a:p>
            <a:pPr lvl="1"/>
            <a:r>
              <a:rPr lang="en-US" altLang="zh-CN" sz="3100" dirty="0"/>
              <a:t>ICMP (Ping), UDP, TCP SYN flood</a:t>
            </a:r>
          </a:p>
          <a:p>
            <a:r>
              <a:rPr lang="en-US" sz="3100" dirty="0"/>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a:xfrm>
            <a:off x="4648200" y="1268760"/>
            <a:ext cx="4038600" cy="5589240"/>
          </a:xfrm>
        </p:spPr>
        <p:txBody>
          <a:bodyPr>
            <a:normAutofit fontScale="85000" lnSpcReduction="20000"/>
          </a:bodyPr>
          <a:lstStyle/>
          <a:p>
            <a:r>
              <a:rPr lang="en-US" dirty="0"/>
              <a:t>Application-based bandwidth attacks</a:t>
            </a:r>
          </a:p>
          <a:p>
            <a:pPr lvl="1"/>
            <a:r>
              <a:rPr lang="en-US" dirty="0"/>
              <a:t>SIP flood</a:t>
            </a:r>
          </a:p>
          <a:p>
            <a:pPr lvl="1"/>
            <a:r>
              <a:rPr lang="en-US" dirty="0"/>
              <a:t>HTTP-based attacks</a:t>
            </a:r>
          </a:p>
          <a:p>
            <a:r>
              <a:rPr lang="en-US" dirty="0">
                <a:solidFill>
                  <a:srgbClr val="C00000"/>
                </a:solidFill>
              </a:rPr>
              <a:t>Reflector and amplification attacks</a:t>
            </a:r>
          </a:p>
          <a:p>
            <a:pPr lvl="1"/>
            <a:r>
              <a:rPr lang="en-US" dirty="0"/>
              <a:t>Reflection attacks</a:t>
            </a:r>
          </a:p>
          <a:p>
            <a:pPr lvl="1"/>
            <a:r>
              <a:rPr lang="en-US" dirty="0"/>
              <a:t>Amplification attacks</a:t>
            </a:r>
          </a:p>
          <a:p>
            <a:r>
              <a:rPr lang="en-US" dirty="0"/>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22</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1547255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AA720-7459-4E94-A48A-A2D76FFC83D4}"/>
              </a:ext>
            </a:extLst>
          </p:cNvPr>
          <p:cNvSpPr>
            <a:spLocks noGrp="1"/>
          </p:cNvSpPr>
          <p:nvPr>
            <p:ph type="title"/>
          </p:nvPr>
        </p:nvSpPr>
        <p:spPr/>
        <p:txBody>
          <a:bodyPr/>
          <a:lstStyle/>
          <a:p>
            <a:r>
              <a:rPr lang="en-US" altLang="en-US" dirty="0"/>
              <a:t>Reflection Attacks</a:t>
            </a:r>
            <a:endParaRPr lang="en-SE" dirty="0"/>
          </a:p>
        </p:txBody>
      </p:sp>
      <p:sp>
        <p:nvSpPr>
          <p:cNvPr id="3" name="Content Placeholder 2">
            <a:extLst>
              <a:ext uri="{FF2B5EF4-FFF2-40B4-BE49-F238E27FC236}">
                <a16:creationId xmlns:a16="http://schemas.microsoft.com/office/drawing/2014/main" id="{9252AFB8-EBC1-42B2-BCB7-9B11F3A5CE99}"/>
              </a:ext>
            </a:extLst>
          </p:cNvPr>
          <p:cNvSpPr>
            <a:spLocks noGrp="1"/>
          </p:cNvSpPr>
          <p:nvPr>
            <p:ph idx="1"/>
          </p:nvPr>
        </p:nvSpPr>
        <p:spPr/>
        <p:txBody>
          <a:bodyPr>
            <a:normAutofit fontScale="55000" lnSpcReduction="20000"/>
          </a:bodyPr>
          <a:lstStyle/>
          <a:p>
            <a:r>
              <a:rPr lang="en-US" dirty="0"/>
              <a:t>Attacker sends packets to a known service on the intermediary server with a spoofed source address pointing to the target system</a:t>
            </a:r>
          </a:p>
          <a:p>
            <a:r>
              <a:rPr lang="en-US" dirty="0"/>
              <a:t>Goal is to generate enough volumes of packets to flood the link to the target system without alerting the intermediary server</a:t>
            </a:r>
          </a:p>
          <a:p>
            <a:pPr lvl="1"/>
            <a:r>
              <a:rPr lang="en-US" dirty="0"/>
              <a:t>e.g. attacker sends a number of TCP SYN packets with spoofed source address as the target system’s IP address to an intermediary server, which responds with a SYN-ACK packet to the target system</a:t>
            </a:r>
          </a:p>
          <a:p>
            <a:pPr lvl="1"/>
            <a:r>
              <a:rPr lang="en-US" dirty="0"/>
              <a:t>Target system will respond with a RST packet for each SYN-ACK packet, so intermediary server’s TCP connection table will not be filled.</a:t>
            </a:r>
          </a:p>
          <a:p>
            <a:pPr lvl="1"/>
            <a:r>
              <a:rPr lang="en-US" dirty="0"/>
              <a:t>Can use a large number of intermediary servers</a:t>
            </a:r>
          </a:p>
          <a:p>
            <a:r>
              <a:rPr lang="en-US" dirty="0"/>
              <a:t>Difference from “Fig. 7.3: SYN spoofing attack”</a:t>
            </a:r>
          </a:p>
          <a:p>
            <a:pPr lvl="1"/>
            <a:r>
              <a:rPr lang="en-US" dirty="0"/>
              <a:t>Target system is spoofed source address, not the server</a:t>
            </a:r>
          </a:p>
          <a:p>
            <a:pPr lvl="1"/>
            <a:r>
              <a:rPr lang="en-US" dirty="0"/>
              <a:t>Goal is to flood the network link to the target, not to fill the TCP connection table of the server</a:t>
            </a:r>
            <a:br>
              <a:rPr lang="en-US" dirty="0"/>
            </a:br>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4F2A9C7A-BBDA-4BF7-941D-92B510F1DF8F}"/>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spTree>
    <p:extLst>
      <p:ext uri="{BB962C8B-B14F-4D97-AF65-F5344CB8AC3E}">
        <p14:creationId xmlns:p14="http://schemas.microsoft.com/office/powerpoint/2010/main" val="1021898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BDDC0-5AF2-4058-B2F4-BFCF4721D233}"/>
              </a:ext>
            </a:extLst>
          </p:cNvPr>
          <p:cNvSpPr>
            <a:spLocks noGrp="1"/>
          </p:cNvSpPr>
          <p:nvPr>
            <p:ph type="title"/>
          </p:nvPr>
        </p:nvSpPr>
        <p:spPr/>
        <p:txBody>
          <a:bodyPr/>
          <a:lstStyle/>
          <a:p>
            <a:r>
              <a:rPr lang="en-US" dirty="0"/>
              <a:t>DNS Reflection Attack (Fig. 7.6)</a:t>
            </a:r>
            <a:endParaRPr lang="en-SE" dirty="0"/>
          </a:p>
        </p:txBody>
      </p:sp>
      <p:sp>
        <p:nvSpPr>
          <p:cNvPr id="3" name="Content Placeholder 2">
            <a:extLst>
              <a:ext uri="{FF2B5EF4-FFF2-40B4-BE49-F238E27FC236}">
                <a16:creationId xmlns:a16="http://schemas.microsoft.com/office/drawing/2014/main" id="{A9692DCF-AFDF-4B64-832A-EE040C3ABFED}"/>
              </a:ext>
            </a:extLst>
          </p:cNvPr>
          <p:cNvSpPr>
            <a:spLocks noGrp="1"/>
          </p:cNvSpPr>
          <p:nvPr>
            <p:ph idx="1"/>
          </p:nvPr>
        </p:nvSpPr>
        <p:spPr>
          <a:xfrm>
            <a:off x="323528" y="1196754"/>
            <a:ext cx="8568952" cy="2016222"/>
          </a:xfrm>
        </p:spPr>
        <p:txBody>
          <a:bodyPr>
            <a:normAutofit fontScale="47500" lnSpcReduction="20000"/>
          </a:bodyPr>
          <a:lstStyle/>
          <a:p>
            <a:r>
              <a:rPr lang="en-US" dirty="0"/>
              <a:t>A variant of reflector attack. </a:t>
            </a:r>
          </a:p>
          <a:p>
            <a:r>
              <a:rPr lang="en-US" dirty="0"/>
              <a:t>The attacker sends a query to the DNS server with a spoofed IP source address of </a:t>
            </a:r>
            <a:r>
              <a:rPr lang="en-US" dirty="0" err="1"/>
              <a:t>j.k.l.m</a:t>
            </a:r>
            <a:r>
              <a:rPr lang="en-US" dirty="0"/>
              <a:t>; this is the IP address of the target; and port 7, associated with echo service. The DNS server then sends a response to the victim of the attack, j.k.l.m:7. If the victim offers the echo service, it creates a packet that echoes the received data back to the DNS server. This can cause a loop between the DNS server and the victim. Can be prevented by disallowing this combinations of service ports.</a:t>
            </a:r>
          </a:p>
        </p:txBody>
      </p:sp>
      <p:sp>
        <p:nvSpPr>
          <p:cNvPr id="4" name="Slide Number Placeholder 3">
            <a:extLst>
              <a:ext uri="{FF2B5EF4-FFF2-40B4-BE49-F238E27FC236}">
                <a16:creationId xmlns:a16="http://schemas.microsoft.com/office/drawing/2014/main" id="{0CA87324-6B3C-4134-B41B-CB78C4195120}"/>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pic>
        <p:nvPicPr>
          <p:cNvPr id="5" name="Picture 4">
            <a:extLst>
              <a:ext uri="{FF2B5EF4-FFF2-40B4-BE49-F238E27FC236}">
                <a16:creationId xmlns:a16="http://schemas.microsoft.com/office/drawing/2014/main" id="{32B024CF-A11B-40C6-80B9-C14C2E22F549}"/>
              </a:ext>
            </a:extLst>
          </p:cNvPr>
          <p:cNvPicPr>
            <a:picLocks noChangeAspect="1"/>
          </p:cNvPicPr>
          <p:nvPr/>
        </p:nvPicPr>
        <p:blipFill>
          <a:blip r:embed="rId3"/>
          <a:stretch>
            <a:fillRect/>
          </a:stretch>
        </p:blipFill>
        <p:spPr>
          <a:xfrm>
            <a:off x="755576" y="2980731"/>
            <a:ext cx="7925527" cy="3796746"/>
          </a:xfrm>
          <a:prstGeom prst="rect">
            <a:avLst/>
          </a:prstGeom>
        </p:spPr>
      </p:pic>
    </p:spTree>
    <p:extLst>
      <p:ext uri="{BB962C8B-B14F-4D97-AF65-F5344CB8AC3E}">
        <p14:creationId xmlns:p14="http://schemas.microsoft.com/office/powerpoint/2010/main" val="1719116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D61B0-B8E2-4CA8-95EF-41FAC0A7B4AB}"/>
              </a:ext>
            </a:extLst>
          </p:cNvPr>
          <p:cNvSpPr>
            <a:spLocks noGrp="1"/>
          </p:cNvSpPr>
          <p:nvPr>
            <p:ph type="title"/>
          </p:nvPr>
        </p:nvSpPr>
        <p:spPr/>
        <p:txBody>
          <a:bodyPr/>
          <a:lstStyle/>
          <a:p>
            <a:r>
              <a:rPr lang="en-US" dirty="0"/>
              <a:t>Amplification Attack (Fig. 7.7)</a:t>
            </a:r>
            <a:endParaRPr lang="en-SE" dirty="0"/>
          </a:p>
        </p:txBody>
      </p:sp>
      <p:sp>
        <p:nvSpPr>
          <p:cNvPr id="3" name="Content Placeholder 2">
            <a:extLst>
              <a:ext uri="{FF2B5EF4-FFF2-40B4-BE49-F238E27FC236}">
                <a16:creationId xmlns:a16="http://schemas.microsoft.com/office/drawing/2014/main" id="{7F03AFDA-7D57-4C2B-BFCA-D04093E2082A}"/>
              </a:ext>
            </a:extLst>
          </p:cNvPr>
          <p:cNvSpPr>
            <a:spLocks noGrp="1"/>
          </p:cNvSpPr>
          <p:nvPr>
            <p:ph idx="1"/>
          </p:nvPr>
        </p:nvSpPr>
        <p:spPr>
          <a:xfrm>
            <a:off x="323528" y="1057003"/>
            <a:ext cx="8568952" cy="2371997"/>
          </a:xfrm>
        </p:spPr>
        <p:txBody>
          <a:bodyPr>
            <a:normAutofit fontScale="55000" lnSpcReduction="20000"/>
          </a:bodyPr>
          <a:lstStyle/>
          <a:p>
            <a:r>
              <a:rPr lang="en-US" dirty="0"/>
              <a:t>Another variant of reflector attack. </a:t>
            </a:r>
          </a:p>
          <a:p>
            <a:r>
              <a:rPr lang="en-US" dirty="0"/>
              <a:t>The attacker sends packets with spoofed source IP addresses to the broadcast IP address of a subnet (IP Directed Broadcast), where the target system is. Each original packet triggers multiple broadcast response packets from all hosts on the subnet. </a:t>
            </a:r>
          </a:p>
          <a:p>
            <a:r>
              <a:rPr lang="en-US" dirty="0"/>
              <a:t>Defense is to disallow IP Directed Broadcast, e.g., Cisco router command “no </a:t>
            </a:r>
            <a:r>
              <a:rPr lang="en-US" dirty="0" err="1"/>
              <a:t>ip</a:t>
            </a:r>
            <a:r>
              <a:rPr lang="en-US" dirty="0"/>
              <a:t> directed-broadcast”</a:t>
            </a:r>
          </a:p>
          <a:p>
            <a:endParaRPr lang="en-SE" dirty="0"/>
          </a:p>
        </p:txBody>
      </p:sp>
      <p:sp>
        <p:nvSpPr>
          <p:cNvPr id="4" name="Slide Number Placeholder 3">
            <a:extLst>
              <a:ext uri="{FF2B5EF4-FFF2-40B4-BE49-F238E27FC236}">
                <a16:creationId xmlns:a16="http://schemas.microsoft.com/office/drawing/2014/main" id="{35787190-38DD-4A35-A4FE-9EC5D3EB709F}"/>
              </a:ext>
            </a:extLst>
          </p:cNvPr>
          <p:cNvSpPr>
            <a:spLocks noGrp="1"/>
          </p:cNvSpPr>
          <p:nvPr>
            <p:ph type="sldNum" sz="quarter" idx="12"/>
          </p:nvPr>
        </p:nvSpPr>
        <p:spPr/>
        <p:txBody>
          <a:bodyPr/>
          <a:lstStyle/>
          <a:p>
            <a:pPr>
              <a:defRPr/>
            </a:pPr>
            <a:fld id="{F57F456A-00AF-44E6-8D70-638C0D0130FF}" type="slidenum">
              <a:rPr lang="en-US" altLang="zh-CN" smtClean="0"/>
              <a:pPr>
                <a:defRPr/>
              </a:pPr>
              <a:t>25</a:t>
            </a:fld>
            <a:endParaRPr lang="en-US" altLang="zh-CN" dirty="0"/>
          </a:p>
        </p:txBody>
      </p:sp>
      <p:pic>
        <p:nvPicPr>
          <p:cNvPr id="5" name="Picture 4">
            <a:extLst>
              <a:ext uri="{FF2B5EF4-FFF2-40B4-BE49-F238E27FC236}">
                <a16:creationId xmlns:a16="http://schemas.microsoft.com/office/drawing/2014/main" id="{189FB811-6148-44C5-827C-0754C9A1D8BF}"/>
              </a:ext>
            </a:extLst>
          </p:cNvPr>
          <p:cNvPicPr>
            <a:picLocks noChangeAspect="1"/>
          </p:cNvPicPr>
          <p:nvPr/>
        </p:nvPicPr>
        <p:blipFill>
          <a:blip r:embed="rId3"/>
          <a:stretch>
            <a:fillRect/>
          </a:stretch>
        </p:blipFill>
        <p:spPr>
          <a:xfrm>
            <a:off x="-5697" y="3162176"/>
            <a:ext cx="9144000" cy="3625745"/>
          </a:xfrm>
          <a:prstGeom prst="rect">
            <a:avLst/>
          </a:prstGeom>
        </p:spPr>
      </p:pic>
    </p:spTree>
    <p:extLst>
      <p:ext uri="{BB962C8B-B14F-4D97-AF65-F5344CB8AC3E}">
        <p14:creationId xmlns:p14="http://schemas.microsoft.com/office/powerpoint/2010/main" val="2628712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5104A-4E37-40E8-8B12-BFEBA54E8120}"/>
              </a:ext>
            </a:extLst>
          </p:cNvPr>
          <p:cNvSpPr>
            <a:spLocks noGrp="1"/>
          </p:cNvSpPr>
          <p:nvPr>
            <p:ph type="title"/>
          </p:nvPr>
        </p:nvSpPr>
        <p:spPr/>
        <p:txBody>
          <a:bodyPr/>
          <a:lstStyle/>
          <a:p>
            <a:r>
              <a:rPr lang="en-US" dirty="0"/>
              <a:t>DNS Amplification Attacks</a:t>
            </a:r>
            <a:endParaRPr lang="en-SE" dirty="0"/>
          </a:p>
        </p:txBody>
      </p:sp>
      <p:sp>
        <p:nvSpPr>
          <p:cNvPr id="3" name="Content Placeholder 2">
            <a:extLst>
              <a:ext uri="{FF2B5EF4-FFF2-40B4-BE49-F238E27FC236}">
                <a16:creationId xmlns:a16="http://schemas.microsoft.com/office/drawing/2014/main" id="{2E98E4A7-E114-4178-8C69-6D44F928B082}"/>
              </a:ext>
            </a:extLst>
          </p:cNvPr>
          <p:cNvSpPr>
            <a:spLocks noGrp="1"/>
          </p:cNvSpPr>
          <p:nvPr>
            <p:ph idx="1"/>
          </p:nvPr>
        </p:nvSpPr>
        <p:spPr/>
        <p:txBody>
          <a:bodyPr>
            <a:normAutofit fontScale="70000" lnSpcReduction="20000"/>
          </a:bodyPr>
          <a:lstStyle/>
          <a:p>
            <a:r>
              <a:rPr lang="en-US" dirty="0"/>
              <a:t>Use packets directed at a legitimate DNS server as the intermediary system</a:t>
            </a:r>
          </a:p>
          <a:p>
            <a:r>
              <a:rPr lang="en-US" dirty="0"/>
              <a:t>Attacker creates a series of DNS requests containing the spoofed source address of the target system</a:t>
            </a:r>
          </a:p>
          <a:p>
            <a:r>
              <a:rPr lang="en-US" dirty="0"/>
              <a:t>Different from DNS Reﬂection Attack, this attack exploits DNS behavior to convert a small request to a much larger response (amplification) to flood the target with responses</a:t>
            </a:r>
          </a:p>
          <a:p>
            <a:r>
              <a:rPr lang="en-US" dirty="0"/>
              <a:t>Using the classic DNS protocol, a 60-byte UDP request packet can easily result in a 512-byte UDP response, the maximum traditionally allowed. </a:t>
            </a:r>
          </a:p>
          <a:p>
            <a:pPr lvl="1"/>
            <a:r>
              <a:rPr lang="en-US" dirty="0"/>
              <a:t>The extended DNS protocol allows much larger responses of over 4 KB to support extended DNS features such as IPv6, security, etc. </a:t>
            </a:r>
          </a:p>
          <a:p>
            <a:endParaRPr lang="en-SE" dirty="0"/>
          </a:p>
        </p:txBody>
      </p:sp>
      <p:sp>
        <p:nvSpPr>
          <p:cNvPr id="4" name="Slide Number Placeholder 3">
            <a:extLst>
              <a:ext uri="{FF2B5EF4-FFF2-40B4-BE49-F238E27FC236}">
                <a16:creationId xmlns:a16="http://schemas.microsoft.com/office/drawing/2014/main" id="{1C88D784-76B7-4B42-9A13-5A0A535974AD}"/>
              </a:ext>
            </a:extLst>
          </p:cNvPr>
          <p:cNvSpPr>
            <a:spLocks noGrp="1"/>
          </p:cNvSpPr>
          <p:nvPr>
            <p:ph type="sldNum" sz="quarter" idx="12"/>
          </p:nvPr>
        </p:nvSpPr>
        <p:spPr/>
        <p:txBody>
          <a:bodyPr/>
          <a:lstStyle/>
          <a:p>
            <a:pPr>
              <a:defRPr/>
            </a:pPr>
            <a:fld id="{F57F456A-00AF-44E6-8D70-638C0D0130FF}" type="slidenum">
              <a:rPr lang="en-US" altLang="zh-CN" smtClean="0"/>
              <a:pPr>
                <a:defRPr/>
              </a:pPr>
              <a:t>26</a:t>
            </a:fld>
            <a:endParaRPr lang="en-US" altLang="zh-CN" dirty="0"/>
          </a:p>
        </p:txBody>
      </p:sp>
    </p:spTree>
    <p:extLst>
      <p:ext uri="{BB962C8B-B14F-4D97-AF65-F5344CB8AC3E}">
        <p14:creationId xmlns:p14="http://schemas.microsoft.com/office/powerpoint/2010/main" val="3513729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t>Introduction</a:t>
            </a:r>
          </a:p>
          <a:p>
            <a:r>
              <a:rPr lang="en-US" sz="3100" dirty="0"/>
              <a:t>Classic DoS attacks</a:t>
            </a:r>
          </a:p>
          <a:p>
            <a:pPr lvl="1"/>
            <a:r>
              <a:rPr lang="en-US" altLang="zh-CN" sz="3100" dirty="0"/>
              <a:t>Ping flood</a:t>
            </a:r>
          </a:p>
          <a:p>
            <a:pPr lvl="1"/>
            <a:r>
              <a:rPr lang="en-US" altLang="zh-CN" sz="3100" dirty="0"/>
              <a:t>SYN spoofing</a:t>
            </a:r>
          </a:p>
          <a:p>
            <a:r>
              <a:rPr lang="en-US" sz="3100" dirty="0"/>
              <a:t>Flooding attacks</a:t>
            </a:r>
          </a:p>
          <a:p>
            <a:pPr lvl="1"/>
            <a:r>
              <a:rPr lang="en-US" altLang="zh-CN" sz="3100" dirty="0"/>
              <a:t>ICMP (Ping), UDP, TCP SYN flood</a:t>
            </a:r>
          </a:p>
          <a:p>
            <a:r>
              <a:rPr lang="en-US" sz="3100" dirty="0"/>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a:xfrm>
            <a:off x="4648200" y="1268760"/>
            <a:ext cx="4038600" cy="5400600"/>
          </a:xfrm>
        </p:spPr>
        <p:txBody>
          <a:bodyPr>
            <a:normAutofit fontScale="85000" lnSpcReduction="20000"/>
          </a:bodyPr>
          <a:lstStyle/>
          <a:p>
            <a:r>
              <a:rPr lang="en-US" dirty="0"/>
              <a:t>Application-based bandwidth attacks</a:t>
            </a:r>
          </a:p>
          <a:p>
            <a:pPr lvl="1"/>
            <a:r>
              <a:rPr lang="en-US" dirty="0"/>
              <a:t>SIP flood</a:t>
            </a:r>
          </a:p>
          <a:p>
            <a:pPr lvl="1"/>
            <a:r>
              <a:rPr lang="en-US" dirty="0"/>
              <a:t>HTTP-based attacks</a:t>
            </a:r>
          </a:p>
          <a:p>
            <a:r>
              <a:rPr lang="en-US" dirty="0"/>
              <a:t>Reflection and amplification attacks</a:t>
            </a:r>
          </a:p>
          <a:p>
            <a:pPr lvl="1"/>
            <a:r>
              <a:rPr lang="en-US" dirty="0"/>
              <a:t>Reflection attacks</a:t>
            </a:r>
          </a:p>
          <a:p>
            <a:pPr lvl="1"/>
            <a:r>
              <a:rPr lang="en-US" dirty="0"/>
              <a:t>Amplification attacks</a:t>
            </a:r>
          </a:p>
          <a:p>
            <a:r>
              <a:rPr lang="en-US" dirty="0">
                <a:solidFill>
                  <a:srgbClr val="C00000"/>
                </a:solidFill>
              </a:rPr>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27</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924143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A6C78-1E51-4C92-9568-3987DD43583C}"/>
              </a:ext>
            </a:extLst>
          </p:cNvPr>
          <p:cNvSpPr>
            <a:spLocks noGrp="1"/>
          </p:cNvSpPr>
          <p:nvPr>
            <p:ph type="title"/>
          </p:nvPr>
        </p:nvSpPr>
        <p:spPr/>
        <p:txBody>
          <a:bodyPr/>
          <a:lstStyle/>
          <a:p>
            <a:r>
              <a:rPr lang="en-US" dirty="0"/>
              <a:t>DoS Attack Defenses</a:t>
            </a:r>
            <a:endParaRPr lang="en-SE" dirty="0"/>
          </a:p>
        </p:txBody>
      </p:sp>
      <p:sp>
        <p:nvSpPr>
          <p:cNvPr id="3" name="Content Placeholder 2">
            <a:extLst>
              <a:ext uri="{FF2B5EF4-FFF2-40B4-BE49-F238E27FC236}">
                <a16:creationId xmlns:a16="http://schemas.microsoft.com/office/drawing/2014/main" id="{986A8E19-67E4-444C-A019-A20F54CB7221}"/>
              </a:ext>
            </a:extLst>
          </p:cNvPr>
          <p:cNvSpPr>
            <a:spLocks noGrp="1"/>
          </p:cNvSpPr>
          <p:nvPr>
            <p:ph idx="1"/>
          </p:nvPr>
        </p:nvSpPr>
        <p:spPr/>
        <p:txBody>
          <a:bodyPr>
            <a:normAutofit fontScale="85000" lnSpcReduction="20000"/>
          </a:bodyPr>
          <a:lstStyle/>
          <a:p>
            <a:r>
              <a:rPr lang="en-US" dirty="0"/>
              <a:t>DoS attacks cannot be prevented entirely</a:t>
            </a:r>
          </a:p>
          <a:p>
            <a:pPr lvl="1"/>
            <a:r>
              <a:rPr lang="en-US" dirty="0"/>
              <a:t>High traffic volumes may be legitimate</a:t>
            </a:r>
          </a:p>
          <a:p>
            <a:pPr lvl="1"/>
            <a:r>
              <a:rPr lang="en-US" dirty="0"/>
              <a:t>High publicity about a specific site</a:t>
            </a:r>
          </a:p>
          <a:p>
            <a:pPr lvl="1"/>
            <a:r>
              <a:rPr lang="en-US" dirty="0"/>
              <a:t>Activity on a very popular site</a:t>
            </a:r>
          </a:p>
          <a:p>
            <a:pPr lvl="1"/>
            <a:r>
              <a:rPr lang="en-US" dirty="0"/>
              <a:t>Described as </a:t>
            </a:r>
            <a:r>
              <a:rPr lang="en-US" dirty="0" err="1"/>
              <a:t>slashdotted</a:t>
            </a:r>
            <a:r>
              <a:rPr lang="en-US" dirty="0"/>
              <a:t>, flash crowd, or flash event	</a:t>
            </a:r>
          </a:p>
          <a:p>
            <a:r>
              <a:rPr lang="en-US" dirty="0"/>
              <a:t>Four lines of defense against DoS attacks</a:t>
            </a:r>
          </a:p>
          <a:p>
            <a:pPr lvl="1"/>
            <a:r>
              <a:rPr lang="en-US" dirty="0"/>
              <a:t>Before attack: attack prevention and preemption</a:t>
            </a:r>
          </a:p>
          <a:p>
            <a:pPr lvl="1"/>
            <a:r>
              <a:rPr lang="en-US" dirty="0"/>
              <a:t>During the attack: attack detection and filtering</a:t>
            </a:r>
          </a:p>
          <a:p>
            <a:pPr lvl="1"/>
            <a:r>
              <a:rPr lang="en-US" dirty="0"/>
              <a:t>During and after the attack: attack source traceback and identification</a:t>
            </a:r>
          </a:p>
          <a:p>
            <a:pPr lvl="1"/>
            <a:r>
              <a:rPr lang="en-US" dirty="0"/>
              <a:t>After the attack: attack reaction</a:t>
            </a:r>
          </a:p>
          <a:p>
            <a:endParaRPr lang="en-US" dirty="0"/>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198BC592-A568-4EC0-A7BF-595BA07B6F00}"/>
              </a:ext>
            </a:extLst>
          </p:cNvPr>
          <p:cNvSpPr>
            <a:spLocks noGrp="1"/>
          </p:cNvSpPr>
          <p:nvPr>
            <p:ph type="sldNum" sz="quarter" idx="12"/>
          </p:nvPr>
        </p:nvSpPr>
        <p:spPr/>
        <p:txBody>
          <a:bodyPr/>
          <a:lstStyle/>
          <a:p>
            <a:pPr>
              <a:defRPr/>
            </a:pPr>
            <a:fld id="{F57F456A-00AF-44E6-8D70-638C0D0130FF}" type="slidenum">
              <a:rPr lang="en-US" altLang="zh-CN" smtClean="0"/>
              <a:pPr>
                <a:defRPr/>
              </a:pPr>
              <a:t>28</a:t>
            </a:fld>
            <a:endParaRPr lang="en-US" altLang="zh-CN" dirty="0"/>
          </a:p>
        </p:txBody>
      </p:sp>
    </p:spTree>
    <p:extLst>
      <p:ext uri="{BB962C8B-B14F-4D97-AF65-F5344CB8AC3E}">
        <p14:creationId xmlns:p14="http://schemas.microsoft.com/office/powerpoint/2010/main" val="808789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0157-D4E1-4FF7-97A3-D8FDC2A47A9D}"/>
              </a:ext>
            </a:extLst>
          </p:cNvPr>
          <p:cNvSpPr>
            <a:spLocks noGrp="1"/>
          </p:cNvSpPr>
          <p:nvPr>
            <p:ph type="title"/>
          </p:nvPr>
        </p:nvSpPr>
        <p:spPr/>
        <p:txBody>
          <a:bodyPr/>
          <a:lstStyle/>
          <a:p>
            <a:r>
              <a:rPr lang="en-US" dirty="0"/>
              <a:t>DoS Attack Prevention</a:t>
            </a:r>
            <a:endParaRPr lang="en-SE" dirty="0"/>
          </a:p>
        </p:txBody>
      </p:sp>
      <p:sp>
        <p:nvSpPr>
          <p:cNvPr id="3" name="Content Placeholder 2">
            <a:extLst>
              <a:ext uri="{FF2B5EF4-FFF2-40B4-BE49-F238E27FC236}">
                <a16:creationId xmlns:a16="http://schemas.microsoft.com/office/drawing/2014/main" id="{73983D02-257F-4C56-847B-04782664B628}"/>
              </a:ext>
            </a:extLst>
          </p:cNvPr>
          <p:cNvSpPr>
            <a:spLocks noGrp="1"/>
          </p:cNvSpPr>
          <p:nvPr>
            <p:ph idx="1"/>
          </p:nvPr>
        </p:nvSpPr>
        <p:spPr/>
        <p:txBody>
          <a:bodyPr>
            <a:normAutofit fontScale="77500" lnSpcReduction="20000"/>
          </a:bodyPr>
          <a:lstStyle/>
          <a:p>
            <a:r>
              <a:rPr lang="en-US" dirty="0"/>
              <a:t>Block spoofed source addresses</a:t>
            </a:r>
          </a:p>
          <a:p>
            <a:pPr lvl="1"/>
            <a:r>
              <a:rPr lang="en-US" dirty="0"/>
              <a:t>On routers as close to source as possible, by routers with knowledge of the valid address ranges of its local subnet</a:t>
            </a:r>
          </a:p>
          <a:p>
            <a:r>
              <a:rPr lang="en-US" dirty="0"/>
              <a:t>Can be implemented with</a:t>
            </a:r>
          </a:p>
          <a:p>
            <a:pPr lvl="1"/>
            <a:r>
              <a:rPr lang="en-US" dirty="0"/>
              <a:t>An ISP (Internet Service Provider) knows which addresses are allocated to all its customers. The ISP can install access control rules in its routers to ensure that the source address of any packet from a customer is valid</a:t>
            </a:r>
          </a:p>
          <a:p>
            <a:pPr lvl="1"/>
            <a:r>
              <a:rPr lang="en-US" dirty="0"/>
              <a:t>Check the validity of the claimed source IP address, e.g., Cisco router command “</a:t>
            </a:r>
            <a:r>
              <a:rPr lang="en-US" dirty="0" err="1"/>
              <a:t>ip</a:t>
            </a:r>
            <a:r>
              <a:rPr lang="en-US" dirty="0"/>
              <a:t> verify unicast reverse-path” verifies the reachability of the source IP address in packets being forwarded. If the source IP address is not valid, the packet is discarded</a:t>
            </a:r>
          </a:p>
          <a:p>
            <a:endParaRPr lang="en-SE" dirty="0"/>
          </a:p>
        </p:txBody>
      </p:sp>
      <p:sp>
        <p:nvSpPr>
          <p:cNvPr id="4" name="Slide Number Placeholder 3">
            <a:extLst>
              <a:ext uri="{FF2B5EF4-FFF2-40B4-BE49-F238E27FC236}">
                <a16:creationId xmlns:a16="http://schemas.microsoft.com/office/drawing/2014/main" id="{521A63A3-DFEE-4E93-80EE-E7EA59CA17CD}"/>
              </a:ext>
            </a:extLst>
          </p:cNvPr>
          <p:cNvSpPr>
            <a:spLocks noGrp="1"/>
          </p:cNvSpPr>
          <p:nvPr>
            <p:ph type="sldNum" sz="quarter" idx="12"/>
          </p:nvPr>
        </p:nvSpPr>
        <p:spPr/>
        <p:txBody>
          <a:bodyPr/>
          <a:lstStyle/>
          <a:p>
            <a:pPr>
              <a:defRPr/>
            </a:pPr>
            <a:fld id="{F57F456A-00AF-44E6-8D70-638C0D0130FF}" type="slidenum">
              <a:rPr lang="en-US" altLang="zh-CN" smtClean="0"/>
              <a:pPr>
                <a:defRPr/>
              </a:pPr>
              <a:t>29</a:t>
            </a:fld>
            <a:endParaRPr lang="en-US" altLang="zh-CN" dirty="0"/>
          </a:p>
        </p:txBody>
      </p:sp>
    </p:spTree>
    <p:extLst>
      <p:ext uri="{BB962C8B-B14F-4D97-AF65-F5344CB8AC3E}">
        <p14:creationId xmlns:p14="http://schemas.microsoft.com/office/powerpoint/2010/main" val="459611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5BAED-A5C6-4075-9689-0CB397227B63}"/>
              </a:ext>
            </a:extLst>
          </p:cNvPr>
          <p:cNvSpPr>
            <a:spLocks noGrp="1"/>
          </p:cNvSpPr>
          <p:nvPr>
            <p:ph type="title"/>
          </p:nvPr>
        </p:nvSpPr>
        <p:spPr/>
        <p:txBody>
          <a:bodyPr/>
          <a:lstStyle/>
          <a:p>
            <a:r>
              <a:rPr lang="en-US" dirty="0"/>
              <a:t>Denial-of-Service (DoS)</a:t>
            </a:r>
            <a:endParaRPr lang="en-SE" dirty="0"/>
          </a:p>
        </p:txBody>
      </p:sp>
      <p:sp>
        <p:nvSpPr>
          <p:cNvPr id="3" name="Content Placeholder 2">
            <a:extLst>
              <a:ext uri="{FF2B5EF4-FFF2-40B4-BE49-F238E27FC236}">
                <a16:creationId xmlns:a16="http://schemas.microsoft.com/office/drawing/2014/main" id="{C2F75210-4188-42C0-82DF-F263956D6392}"/>
              </a:ext>
            </a:extLst>
          </p:cNvPr>
          <p:cNvSpPr>
            <a:spLocks noGrp="1"/>
          </p:cNvSpPr>
          <p:nvPr>
            <p:ph idx="1"/>
          </p:nvPr>
        </p:nvSpPr>
        <p:spPr/>
        <p:txBody>
          <a:bodyPr/>
          <a:lstStyle/>
          <a:p>
            <a:r>
              <a:rPr lang="en-US" dirty="0"/>
              <a:t>A form of attack on the availability of some service</a:t>
            </a:r>
          </a:p>
          <a:p>
            <a:r>
              <a:rPr lang="en-US" dirty="0"/>
              <a:t>NIST definition: “An action that prevents or impairs the authorized use of networks, systems, or applications by exhausting resources such as central processing units (CPU), memory, bandwidth, and disk space.”</a:t>
            </a:r>
          </a:p>
          <a:p>
            <a:endParaRPr lang="en-US" dirty="0"/>
          </a:p>
          <a:p>
            <a:endParaRPr lang="en-SE" dirty="0"/>
          </a:p>
        </p:txBody>
      </p:sp>
      <p:sp>
        <p:nvSpPr>
          <p:cNvPr id="4" name="Slide Number Placeholder 3">
            <a:extLst>
              <a:ext uri="{FF2B5EF4-FFF2-40B4-BE49-F238E27FC236}">
                <a16:creationId xmlns:a16="http://schemas.microsoft.com/office/drawing/2014/main" id="{AE2E79E9-0813-4F26-94F0-CD5A92889385}"/>
              </a:ext>
            </a:extLst>
          </p:cNvPr>
          <p:cNvSpPr>
            <a:spLocks noGrp="1"/>
          </p:cNvSpPr>
          <p:nvPr>
            <p:ph type="sldNum" sz="quarter" idx="12"/>
          </p:nvPr>
        </p:nvSpPr>
        <p:spPr/>
        <p:txBody>
          <a:bodyPr/>
          <a:lstStyle/>
          <a:p>
            <a:pPr>
              <a:defRPr/>
            </a:pPr>
            <a:fld id="{F57F456A-00AF-44E6-8D70-638C0D0130FF}" type="slidenum">
              <a:rPr lang="en-US" altLang="zh-CN" smtClean="0"/>
              <a:pPr>
                <a:defRPr/>
              </a:pPr>
              <a:t>3</a:t>
            </a:fld>
            <a:endParaRPr lang="en-US" altLang="zh-CN" dirty="0"/>
          </a:p>
        </p:txBody>
      </p:sp>
    </p:spTree>
    <p:extLst>
      <p:ext uri="{BB962C8B-B14F-4D97-AF65-F5344CB8AC3E}">
        <p14:creationId xmlns:p14="http://schemas.microsoft.com/office/powerpoint/2010/main" val="5483101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0CCF2-0898-4FB5-9279-C68BCB1C3395}"/>
              </a:ext>
            </a:extLst>
          </p:cNvPr>
          <p:cNvSpPr>
            <a:spLocks noGrp="1"/>
          </p:cNvSpPr>
          <p:nvPr>
            <p:ph type="title"/>
          </p:nvPr>
        </p:nvSpPr>
        <p:spPr/>
        <p:txBody>
          <a:bodyPr/>
          <a:lstStyle/>
          <a:p>
            <a:r>
              <a:rPr lang="en-US" dirty="0"/>
              <a:t>SYN Spoofing Attack Prevention</a:t>
            </a:r>
            <a:endParaRPr lang="en-SE" dirty="0"/>
          </a:p>
        </p:txBody>
      </p:sp>
      <p:sp>
        <p:nvSpPr>
          <p:cNvPr id="3" name="Content Placeholder 2">
            <a:extLst>
              <a:ext uri="{FF2B5EF4-FFF2-40B4-BE49-F238E27FC236}">
                <a16:creationId xmlns:a16="http://schemas.microsoft.com/office/drawing/2014/main" id="{565A8FF9-FFB0-499E-AB70-3F2B023E2BCE}"/>
              </a:ext>
            </a:extLst>
          </p:cNvPr>
          <p:cNvSpPr>
            <a:spLocks noGrp="1"/>
          </p:cNvSpPr>
          <p:nvPr>
            <p:ph idx="1"/>
          </p:nvPr>
        </p:nvSpPr>
        <p:spPr/>
        <p:txBody>
          <a:bodyPr>
            <a:normAutofit fontScale="70000" lnSpcReduction="20000"/>
          </a:bodyPr>
          <a:lstStyle/>
          <a:p>
            <a:r>
              <a:rPr lang="en-US" dirty="0"/>
              <a:t>Random drop</a:t>
            </a:r>
          </a:p>
          <a:p>
            <a:pPr lvl="1"/>
            <a:r>
              <a:rPr lang="en-US" dirty="0"/>
              <a:t>Use modified TCP connection handling code that drop an entry for a random incomplete connection from the TCP connections table when it overflows</a:t>
            </a:r>
          </a:p>
          <a:p>
            <a:pPr lvl="1"/>
            <a:r>
              <a:rPr lang="en-US" dirty="0"/>
              <a:t>Based on the assumption that the majority of the entries in an overflowing table result from the attack, it is more likely that the dropped entry will correspond to an attack packet. </a:t>
            </a:r>
          </a:p>
          <a:p>
            <a:pPr lvl="1"/>
            <a:r>
              <a:rPr lang="en-US" dirty="0"/>
              <a:t>If a legitimate connection is dropped, the connection is reset, and the client will retry to re-establish the connection. </a:t>
            </a:r>
          </a:p>
          <a:p>
            <a:r>
              <a:rPr lang="en-US" dirty="0"/>
              <a:t>Rate-limiting on select packet types, </a:t>
            </a:r>
          </a:p>
          <a:p>
            <a:pPr lvl="1"/>
            <a:r>
              <a:rPr lang="en-US" dirty="0"/>
              <a:t>e.g. ICMP packets or UDP packets to certain services (echo service)</a:t>
            </a:r>
          </a:p>
          <a:p>
            <a:r>
              <a:rPr lang="en-US" dirty="0"/>
              <a:t>Modify TCP/IP network parameters</a:t>
            </a:r>
          </a:p>
          <a:p>
            <a:pPr lvl="1"/>
            <a:r>
              <a:rPr lang="en-US" dirty="0"/>
              <a:t>Increase size of the TCP connections table or reduce timeout period used to remove TCP connections from this table when no response is received.</a:t>
            </a:r>
          </a:p>
          <a:p>
            <a:endParaRPr lang="en-SE" dirty="0"/>
          </a:p>
        </p:txBody>
      </p:sp>
      <p:sp>
        <p:nvSpPr>
          <p:cNvPr id="4" name="Slide Number Placeholder 3">
            <a:extLst>
              <a:ext uri="{FF2B5EF4-FFF2-40B4-BE49-F238E27FC236}">
                <a16:creationId xmlns:a16="http://schemas.microsoft.com/office/drawing/2014/main" id="{6C6241FB-BBEA-4AE0-847A-1885A6346F70}"/>
              </a:ext>
            </a:extLst>
          </p:cNvPr>
          <p:cNvSpPr>
            <a:spLocks noGrp="1"/>
          </p:cNvSpPr>
          <p:nvPr>
            <p:ph type="sldNum" sz="quarter" idx="12"/>
          </p:nvPr>
        </p:nvSpPr>
        <p:spPr/>
        <p:txBody>
          <a:bodyPr/>
          <a:lstStyle/>
          <a:p>
            <a:pPr>
              <a:defRPr/>
            </a:pPr>
            <a:fld id="{F57F456A-00AF-44E6-8D70-638C0D0130FF}" type="slidenum">
              <a:rPr lang="en-US" altLang="zh-CN" smtClean="0"/>
              <a:pPr>
                <a:defRPr/>
              </a:pPr>
              <a:t>30</a:t>
            </a:fld>
            <a:endParaRPr lang="en-US" altLang="zh-CN" dirty="0"/>
          </a:p>
        </p:txBody>
      </p:sp>
    </p:spTree>
    <p:extLst>
      <p:ext uri="{BB962C8B-B14F-4D97-AF65-F5344CB8AC3E}">
        <p14:creationId xmlns:p14="http://schemas.microsoft.com/office/powerpoint/2010/main" val="1217852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287BE-67F1-4EC4-A886-BC4B92D67F36}"/>
              </a:ext>
            </a:extLst>
          </p:cNvPr>
          <p:cNvSpPr>
            <a:spLocks noGrp="1"/>
          </p:cNvSpPr>
          <p:nvPr>
            <p:ph type="title"/>
          </p:nvPr>
        </p:nvSpPr>
        <p:spPr/>
        <p:txBody>
          <a:bodyPr/>
          <a:lstStyle/>
          <a:p>
            <a:r>
              <a:rPr lang="en-US" dirty="0"/>
              <a:t>Other Prevention Techniques</a:t>
            </a:r>
            <a:endParaRPr lang="en-SE" dirty="0"/>
          </a:p>
        </p:txBody>
      </p:sp>
      <p:sp>
        <p:nvSpPr>
          <p:cNvPr id="3" name="Content Placeholder 2">
            <a:extLst>
              <a:ext uri="{FF2B5EF4-FFF2-40B4-BE49-F238E27FC236}">
                <a16:creationId xmlns:a16="http://schemas.microsoft.com/office/drawing/2014/main" id="{AE5A7266-CE4A-41DA-9AE2-B544199DAB4E}"/>
              </a:ext>
            </a:extLst>
          </p:cNvPr>
          <p:cNvSpPr>
            <a:spLocks noGrp="1"/>
          </p:cNvSpPr>
          <p:nvPr>
            <p:ph idx="1"/>
          </p:nvPr>
        </p:nvSpPr>
        <p:spPr/>
        <p:txBody>
          <a:bodyPr>
            <a:normAutofit fontScale="85000" lnSpcReduction="20000"/>
          </a:bodyPr>
          <a:lstStyle/>
          <a:p>
            <a:r>
              <a:rPr lang="en-US" dirty="0"/>
              <a:t>To prevent reflection attacks, block suspicious services and combinations of source and destination ports</a:t>
            </a:r>
          </a:p>
          <a:p>
            <a:r>
              <a:rPr lang="en-US" dirty="0"/>
              <a:t>To prevent broadcast amplification attacks, block IP directed broadcasts</a:t>
            </a:r>
          </a:p>
          <a:p>
            <a:r>
              <a:rPr lang="en-US" dirty="0"/>
              <a:t>To prevent attacks on application resources, use a graphical puzzles to distinguish humans from bots</a:t>
            </a:r>
          </a:p>
          <a:p>
            <a:pPr lvl="1"/>
            <a:r>
              <a:rPr lang="en-US" dirty="0"/>
              <a:t>captcha, Completely Automated Public Turing Test to Tell Computers and Humans Apart</a:t>
            </a:r>
          </a:p>
          <a:p>
            <a:r>
              <a:rPr lang="en-US" dirty="0"/>
              <a:t>Use mirrored and replicated servers when high-performance and reliability is required</a:t>
            </a:r>
          </a:p>
        </p:txBody>
      </p:sp>
      <p:sp>
        <p:nvSpPr>
          <p:cNvPr id="4" name="Slide Number Placeholder 3">
            <a:extLst>
              <a:ext uri="{FF2B5EF4-FFF2-40B4-BE49-F238E27FC236}">
                <a16:creationId xmlns:a16="http://schemas.microsoft.com/office/drawing/2014/main" id="{5F927F4C-1FBD-4E1E-BA0F-00572F92C024}"/>
              </a:ext>
            </a:extLst>
          </p:cNvPr>
          <p:cNvSpPr>
            <a:spLocks noGrp="1"/>
          </p:cNvSpPr>
          <p:nvPr>
            <p:ph type="sldNum" sz="quarter" idx="12"/>
          </p:nvPr>
        </p:nvSpPr>
        <p:spPr/>
        <p:txBody>
          <a:bodyPr/>
          <a:lstStyle/>
          <a:p>
            <a:pPr>
              <a:defRPr/>
            </a:pPr>
            <a:fld id="{F57F456A-00AF-44E6-8D70-638C0D0130FF}" type="slidenum">
              <a:rPr lang="en-US" altLang="zh-CN" smtClean="0"/>
              <a:pPr>
                <a:defRPr/>
              </a:pPr>
              <a:t>31</a:t>
            </a:fld>
            <a:endParaRPr lang="en-US" altLang="zh-CN" dirty="0"/>
          </a:p>
        </p:txBody>
      </p:sp>
    </p:spTree>
    <p:extLst>
      <p:ext uri="{BB962C8B-B14F-4D97-AF65-F5344CB8AC3E}">
        <p14:creationId xmlns:p14="http://schemas.microsoft.com/office/powerpoint/2010/main" val="3478828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41744-4E4D-4FC4-8588-454D40E962EC}"/>
              </a:ext>
            </a:extLst>
          </p:cNvPr>
          <p:cNvSpPr>
            <a:spLocks noGrp="1"/>
          </p:cNvSpPr>
          <p:nvPr>
            <p:ph type="title"/>
          </p:nvPr>
        </p:nvSpPr>
        <p:spPr/>
        <p:txBody>
          <a:bodyPr/>
          <a:lstStyle/>
          <a:p>
            <a:r>
              <a:rPr lang="en-US" dirty="0"/>
              <a:t>Responding to DoS Attacks</a:t>
            </a:r>
            <a:endParaRPr lang="en-SE" dirty="0"/>
          </a:p>
        </p:txBody>
      </p:sp>
      <p:sp>
        <p:nvSpPr>
          <p:cNvPr id="3" name="Content Placeholder 2">
            <a:extLst>
              <a:ext uri="{FF2B5EF4-FFF2-40B4-BE49-F238E27FC236}">
                <a16:creationId xmlns:a16="http://schemas.microsoft.com/office/drawing/2014/main" id="{C64F4CEE-DB8F-49E5-87D1-DC3770570072}"/>
              </a:ext>
            </a:extLst>
          </p:cNvPr>
          <p:cNvSpPr>
            <a:spLocks noGrp="1"/>
          </p:cNvSpPr>
          <p:nvPr>
            <p:ph idx="1"/>
          </p:nvPr>
        </p:nvSpPr>
        <p:spPr/>
        <p:txBody>
          <a:bodyPr>
            <a:normAutofit fontScale="70000" lnSpcReduction="20000"/>
          </a:bodyPr>
          <a:lstStyle/>
          <a:p>
            <a:r>
              <a:rPr lang="en-US" dirty="0"/>
              <a:t>Identify type of attack</a:t>
            </a:r>
          </a:p>
          <a:p>
            <a:pPr lvl="1"/>
            <a:r>
              <a:rPr lang="en-US" dirty="0"/>
              <a:t>Capture and analyze packets </a:t>
            </a:r>
          </a:p>
          <a:p>
            <a:pPr lvl="1"/>
            <a:r>
              <a:rPr lang="en-US" dirty="0"/>
              <a:t>Design filters to block attack traffic upstream</a:t>
            </a:r>
          </a:p>
          <a:p>
            <a:pPr lvl="1"/>
            <a:r>
              <a:rPr lang="en-US" dirty="0"/>
              <a:t>Or identify and correct system/application bug</a:t>
            </a:r>
          </a:p>
          <a:p>
            <a:r>
              <a:rPr lang="en-US" dirty="0"/>
              <a:t>Have ISP trace packet flow back to source</a:t>
            </a:r>
          </a:p>
          <a:p>
            <a:pPr lvl="1"/>
            <a:r>
              <a:rPr lang="en-US" dirty="0"/>
              <a:t>May be difficult and time consuming if spoofed IP source addresses are used</a:t>
            </a:r>
          </a:p>
          <a:p>
            <a:pPr lvl="1"/>
            <a:r>
              <a:rPr lang="en-US" dirty="0"/>
              <a:t>Necessary if planning legal action</a:t>
            </a:r>
          </a:p>
          <a:p>
            <a:r>
              <a:rPr lang="en-US" dirty="0"/>
              <a:t>Implement contingency plan</a:t>
            </a:r>
          </a:p>
          <a:p>
            <a:pPr lvl="1"/>
            <a:r>
              <a:rPr lang="en-US" dirty="0"/>
              <a:t>Switch to alternate backup servers</a:t>
            </a:r>
          </a:p>
          <a:p>
            <a:pPr lvl="1"/>
            <a:r>
              <a:rPr lang="en-US" dirty="0"/>
              <a:t>Commission new servers at a new site with new addresses</a:t>
            </a:r>
          </a:p>
          <a:p>
            <a:r>
              <a:rPr lang="en-US" dirty="0"/>
              <a:t>Update incident response plan</a:t>
            </a:r>
          </a:p>
          <a:p>
            <a:pPr lvl="1"/>
            <a:r>
              <a:rPr lang="en-US" dirty="0"/>
              <a:t>Analyze the attack and make a plan of response for the future</a:t>
            </a:r>
          </a:p>
          <a:p>
            <a:endParaRPr lang="en-SE" dirty="0"/>
          </a:p>
        </p:txBody>
      </p:sp>
      <p:sp>
        <p:nvSpPr>
          <p:cNvPr id="4" name="Slide Number Placeholder 3">
            <a:extLst>
              <a:ext uri="{FF2B5EF4-FFF2-40B4-BE49-F238E27FC236}">
                <a16:creationId xmlns:a16="http://schemas.microsoft.com/office/drawing/2014/main" id="{793959C5-5E37-4637-B929-32B1D852F552}"/>
              </a:ext>
            </a:extLst>
          </p:cNvPr>
          <p:cNvSpPr>
            <a:spLocks noGrp="1"/>
          </p:cNvSpPr>
          <p:nvPr>
            <p:ph type="sldNum" sz="quarter" idx="12"/>
          </p:nvPr>
        </p:nvSpPr>
        <p:spPr/>
        <p:txBody>
          <a:bodyPr/>
          <a:lstStyle/>
          <a:p>
            <a:pPr>
              <a:defRPr/>
            </a:pPr>
            <a:fld id="{F57F456A-00AF-44E6-8D70-638C0D0130FF}" type="slidenum">
              <a:rPr lang="en-US" altLang="zh-CN" smtClean="0"/>
              <a:pPr>
                <a:defRPr/>
              </a:pPr>
              <a:t>32</a:t>
            </a:fld>
            <a:endParaRPr lang="en-US" altLang="zh-CN" dirty="0"/>
          </a:p>
        </p:txBody>
      </p:sp>
    </p:spTree>
    <p:extLst>
      <p:ext uri="{BB962C8B-B14F-4D97-AF65-F5344CB8AC3E}">
        <p14:creationId xmlns:p14="http://schemas.microsoft.com/office/powerpoint/2010/main" val="1401298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1.pdf"/>
          <p:cNvPicPr>
            <a:picLocks noChangeAspect="1"/>
          </p:cNvPicPr>
          <p:nvPr/>
        </p:nvPicPr>
        <p:blipFill>
          <a:blip r:embed="rId3"/>
          <a:stretch>
            <a:fillRect/>
          </a:stretch>
        </p:blipFill>
        <p:spPr>
          <a:xfrm>
            <a:off x="475819" y="263769"/>
            <a:ext cx="8192362" cy="6330462"/>
          </a:xfrm>
          <a:prstGeom prst="rect">
            <a:avLst/>
          </a:prstGeom>
          <a:solidFill>
            <a:schemeClr val="accent4">
              <a:lumMod val="20000"/>
              <a:lumOff val="80000"/>
            </a:schemeClr>
          </a:solidFill>
        </p:spPr>
      </p:pic>
      <p:sp>
        <p:nvSpPr>
          <p:cNvPr id="4" name="Title 3">
            <a:extLst>
              <a:ext uri="{FF2B5EF4-FFF2-40B4-BE49-F238E27FC236}">
                <a16:creationId xmlns:a16="http://schemas.microsoft.com/office/drawing/2014/main" id="{39A27DF7-E356-4507-B61A-C47A0D6B0774}"/>
              </a:ext>
            </a:extLst>
          </p:cNvPr>
          <p:cNvSpPr>
            <a:spLocks noGrp="1"/>
          </p:cNvSpPr>
          <p:nvPr>
            <p:ph type="title"/>
          </p:nvPr>
        </p:nvSpPr>
        <p:spPr/>
        <p:txBody>
          <a:bodyPr/>
          <a:lstStyle/>
          <a:p>
            <a:endParaRPr lang="en-SE"/>
          </a:p>
        </p:txBody>
      </p:sp>
      <p:sp>
        <p:nvSpPr>
          <p:cNvPr id="5" name="Content Placeholder 4">
            <a:extLst>
              <a:ext uri="{FF2B5EF4-FFF2-40B4-BE49-F238E27FC236}">
                <a16:creationId xmlns:a16="http://schemas.microsoft.com/office/drawing/2014/main" id="{9231DF11-7CDE-4422-9D25-5316BE4C5525}"/>
              </a:ext>
            </a:extLst>
          </p:cNvPr>
          <p:cNvSpPr>
            <a:spLocks noGrp="1"/>
          </p:cNvSpPr>
          <p:nvPr>
            <p:ph idx="1"/>
          </p:nvPr>
        </p:nvSpPr>
        <p:spPr/>
        <p:txBody>
          <a:bodyPr/>
          <a:lstStyle/>
          <a:p>
            <a:endParaRPr lang="en-SE"/>
          </a:p>
        </p:txBody>
      </p:sp>
      <p:sp>
        <p:nvSpPr>
          <p:cNvPr id="2" name="灯片编号占位符 1"/>
          <p:cNvSpPr>
            <a:spLocks noGrp="1"/>
          </p:cNvSpPr>
          <p:nvPr>
            <p:ph type="sldNum" sz="quarter" idx="12"/>
          </p:nvPr>
        </p:nvSpPr>
        <p:spPr/>
        <p:txBody>
          <a:bodyPr/>
          <a:lstStyle/>
          <a:p>
            <a:fld id="{4711BA6F-B221-4442-B3E0-4DE91DDD2916}" type="slidenum">
              <a:rPr lang="en-US" smtClean="0"/>
              <a:pPr/>
              <a:t>4</a:t>
            </a:fld>
            <a:endParaRPr lang="en-US" dirty="0"/>
          </a:p>
        </p:txBody>
      </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6762E-9159-4205-8803-FB4E873E631A}"/>
              </a:ext>
            </a:extLst>
          </p:cNvPr>
          <p:cNvSpPr>
            <a:spLocks noGrp="1"/>
          </p:cNvSpPr>
          <p:nvPr>
            <p:ph type="title"/>
          </p:nvPr>
        </p:nvSpPr>
        <p:spPr/>
        <p:txBody>
          <a:bodyPr/>
          <a:lstStyle/>
          <a:p>
            <a:r>
              <a:rPr lang="en-US" dirty="0"/>
              <a:t>Resources that May be Attacked</a:t>
            </a:r>
            <a:endParaRPr lang="en-SE" dirty="0"/>
          </a:p>
        </p:txBody>
      </p:sp>
      <p:sp>
        <p:nvSpPr>
          <p:cNvPr id="3" name="Content Placeholder 2">
            <a:extLst>
              <a:ext uri="{FF2B5EF4-FFF2-40B4-BE49-F238E27FC236}">
                <a16:creationId xmlns:a16="http://schemas.microsoft.com/office/drawing/2014/main" id="{204AE1AB-54C9-497E-89BC-464343E88A77}"/>
              </a:ext>
            </a:extLst>
          </p:cNvPr>
          <p:cNvSpPr>
            <a:spLocks noGrp="1"/>
          </p:cNvSpPr>
          <p:nvPr>
            <p:ph idx="1"/>
          </p:nvPr>
        </p:nvSpPr>
        <p:spPr/>
        <p:txBody>
          <a:bodyPr>
            <a:normAutofit fontScale="92500" lnSpcReduction="10000"/>
          </a:bodyPr>
          <a:lstStyle/>
          <a:p>
            <a:r>
              <a:rPr lang="en-US" dirty="0"/>
              <a:t>Network bandwidth</a:t>
            </a:r>
          </a:p>
          <a:p>
            <a:pPr lvl="1"/>
            <a:r>
              <a:rPr lang="en-US" dirty="0"/>
              <a:t>Overloads the capacity of the network links connecting to the Internet through an Internet Service Provider (ISP)</a:t>
            </a:r>
          </a:p>
          <a:p>
            <a:r>
              <a:rPr lang="en-US" dirty="0"/>
              <a:t>System resources</a:t>
            </a:r>
          </a:p>
          <a:p>
            <a:pPr lvl="1"/>
            <a:r>
              <a:rPr lang="en-US" dirty="0"/>
              <a:t>Overloads and crashes the network handling software</a:t>
            </a:r>
          </a:p>
          <a:p>
            <a:r>
              <a:rPr lang="en-US" dirty="0"/>
              <a:t>Application resources</a:t>
            </a:r>
          </a:p>
          <a:p>
            <a:pPr lvl="1"/>
            <a:r>
              <a:rPr lang="en-US" dirty="0"/>
              <a:t>Issues valid requests to a specific application, each of which consumes significant resources</a:t>
            </a:r>
          </a:p>
          <a:p>
            <a:endParaRPr lang="en-SE" dirty="0"/>
          </a:p>
        </p:txBody>
      </p:sp>
      <p:sp>
        <p:nvSpPr>
          <p:cNvPr id="4" name="Slide Number Placeholder 3">
            <a:extLst>
              <a:ext uri="{FF2B5EF4-FFF2-40B4-BE49-F238E27FC236}">
                <a16:creationId xmlns:a16="http://schemas.microsoft.com/office/drawing/2014/main" id="{B2D2BC80-AD9B-4DA4-9139-37C7047AF234}"/>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3056493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t>Introduction</a:t>
            </a:r>
          </a:p>
          <a:p>
            <a:r>
              <a:rPr lang="en-US" sz="3100" dirty="0">
                <a:solidFill>
                  <a:srgbClr val="C00000"/>
                </a:solidFill>
              </a:rPr>
              <a:t>Classic DoS attacks</a:t>
            </a:r>
          </a:p>
          <a:p>
            <a:pPr lvl="1"/>
            <a:r>
              <a:rPr lang="en-US" altLang="zh-CN" sz="3100" dirty="0"/>
              <a:t>Ping flood</a:t>
            </a:r>
          </a:p>
          <a:p>
            <a:pPr lvl="1"/>
            <a:r>
              <a:rPr lang="en-US" altLang="zh-CN" sz="3100" dirty="0"/>
              <a:t>SYN spoofing</a:t>
            </a:r>
          </a:p>
          <a:p>
            <a:r>
              <a:rPr lang="en-US" sz="3100" dirty="0"/>
              <a:t>Flooding attacks</a:t>
            </a:r>
          </a:p>
          <a:p>
            <a:pPr lvl="1"/>
            <a:r>
              <a:rPr lang="en-US" altLang="zh-CN" sz="3100" dirty="0"/>
              <a:t>ICMP (Ping), UDP, TCP SYN flood</a:t>
            </a:r>
          </a:p>
          <a:p>
            <a:r>
              <a:rPr lang="en-US" sz="3100" dirty="0"/>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a:xfrm>
            <a:off x="4648200" y="1268760"/>
            <a:ext cx="4038600" cy="5400600"/>
          </a:xfrm>
        </p:spPr>
        <p:txBody>
          <a:bodyPr>
            <a:normAutofit fontScale="85000" lnSpcReduction="20000"/>
          </a:bodyPr>
          <a:lstStyle/>
          <a:p>
            <a:r>
              <a:rPr lang="en-US" dirty="0"/>
              <a:t>Application-based bandwidth attacks</a:t>
            </a:r>
          </a:p>
          <a:p>
            <a:pPr lvl="1"/>
            <a:r>
              <a:rPr lang="en-US" dirty="0"/>
              <a:t>SIP flood</a:t>
            </a:r>
          </a:p>
          <a:p>
            <a:pPr lvl="1"/>
            <a:r>
              <a:rPr lang="en-US" dirty="0"/>
              <a:t>HTTP-based attacks</a:t>
            </a:r>
          </a:p>
          <a:p>
            <a:r>
              <a:rPr lang="en-US" dirty="0"/>
              <a:t>Reflector and amplification attacks</a:t>
            </a:r>
          </a:p>
          <a:p>
            <a:pPr lvl="1"/>
            <a:r>
              <a:rPr lang="en-US" dirty="0"/>
              <a:t>Reflection attacks</a:t>
            </a:r>
          </a:p>
          <a:p>
            <a:pPr lvl="1"/>
            <a:r>
              <a:rPr lang="en-US" dirty="0"/>
              <a:t>Amplification attacks</a:t>
            </a:r>
          </a:p>
          <a:p>
            <a:r>
              <a:rPr lang="en-US" dirty="0"/>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6</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1707743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82D32-F528-499A-B1C1-C6BD0B783DE0}"/>
              </a:ext>
            </a:extLst>
          </p:cNvPr>
          <p:cNvSpPr>
            <a:spLocks noGrp="1"/>
          </p:cNvSpPr>
          <p:nvPr>
            <p:ph type="title"/>
          </p:nvPr>
        </p:nvSpPr>
        <p:spPr/>
        <p:txBody>
          <a:bodyPr/>
          <a:lstStyle/>
          <a:p>
            <a:r>
              <a:rPr lang="en-US" dirty="0"/>
              <a:t>Ping Flood</a:t>
            </a:r>
            <a:endParaRPr lang="en-SE" dirty="0"/>
          </a:p>
        </p:txBody>
      </p:sp>
      <p:sp>
        <p:nvSpPr>
          <p:cNvPr id="3" name="Content Placeholder 2">
            <a:extLst>
              <a:ext uri="{FF2B5EF4-FFF2-40B4-BE49-F238E27FC236}">
                <a16:creationId xmlns:a16="http://schemas.microsoft.com/office/drawing/2014/main" id="{F10F2EA4-5248-41E4-91C6-EE3FAE3DD643}"/>
              </a:ext>
            </a:extLst>
          </p:cNvPr>
          <p:cNvSpPr>
            <a:spLocks noGrp="1"/>
          </p:cNvSpPr>
          <p:nvPr>
            <p:ph idx="1"/>
          </p:nvPr>
        </p:nvSpPr>
        <p:spPr/>
        <p:txBody>
          <a:bodyPr>
            <a:normAutofit fontScale="62500" lnSpcReduction="20000"/>
          </a:bodyPr>
          <a:lstStyle/>
          <a:p>
            <a:r>
              <a:rPr lang="en-US" dirty="0"/>
              <a:t>The UNIX ping utility is implemented using “echo request” and “echo reply" messages in ICMP (Internet Control Message Protocol).</a:t>
            </a:r>
          </a:p>
          <a:p>
            <a:r>
              <a:rPr lang="en-US" dirty="0"/>
              <a:t>Attacker generates large volumes of ICMP packets with the target system as the destination address, in order to overwhelm the capacity of the network connection to the target organization and causing network congestion</a:t>
            </a:r>
          </a:p>
          <a:p>
            <a:pPr lvl="1"/>
            <a:r>
              <a:rPr lang="en-US" dirty="0"/>
              <a:t>Attacker needs access to higher-capacity network connection than the target system</a:t>
            </a:r>
          </a:p>
          <a:p>
            <a:r>
              <a:rPr lang="en-US" dirty="0"/>
              <a:t>If the real source address is used in echo request packets, then  source of the packets is clearly identified</a:t>
            </a:r>
          </a:p>
          <a:p>
            <a:pPr lvl="1"/>
            <a:r>
              <a:rPr lang="en-US" dirty="0"/>
              <a:t>The attacker can be easily identified by its IP address</a:t>
            </a:r>
          </a:p>
          <a:p>
            <a:pPr lvl="1"/>
            <a:r>
              <a:rPr lang="en-US" dirty="0"/>
              <a:t>The targeted system responds to each ICMP echo request packet with an ICMP echo response packet directed back to the sender, thus reflects the attack back at the source system</a:t>
            </a:r>
          </a:p>
          <a:p>
            <a:r>
              <a:rPr lang="en-US" dirty="0"/>
              <a:t>Hence flooding ping attack packets need to use a spoofed source address</a:t>
            </a:r>
          </a:p>
          <a:p>
            <a:endParaRPr lang="en-SE" dirty="0"/>
          </a:p>
        </p:txBody>
      </p:sp>
      <p:sp>
        <p:nvSpPr>
          <p:cNvPr id="4" name="Slide Number Placeholder 3">
            <a:extLst>
              <a:ext uri="{FF2B5EF4-FFF2-40B4-BE49-F238E27FC236}">
                <a16:creationId xmlns:a16="http://schemas.microsoft.com/office/drawing/2014/main" id="{1AB93DEA-80AA-4527-AE0A-7E5C7389B05C}"/>
              </a:ext>
            </a:extLst>
          </p:cNvPr>
          <p:cNvSpPr>
            <a:spLocks noGrp="1"/>
          </p:cNvSpPr>
          <p:nvPr>
            <p:ph type="sldNum" sz="quarter" idx="12"/>
          </p:nvPr>
        </p:nvSpPr>
        <p:spPr/>
        <p:txBody>
          <a:bodyPr/>
          <a:lstStyle/>
          <a:p>
            <a:pPr>
              <a:defRPr/>
            </a:pPr>
            <a:fld id="{F57F456A-00AF-44E6-8D70-638C0D0130FF}" type="slidenum">
              <a:rPr lang="en-US" altLang="zh-CN" smtClean="0"/>
              <a:pPr>
                <a:defRPr/>
              </a:pPr>
              <a:t>7</a:t>
            </a:fld>
            <a:endParaRPr lang="en-US" altLang="zh-CN" dirty="0"/>
          </a:p>
        </p:txBody>
      </p:sp>
    </p:spTree>
    <p:extLst>
      <p:ext uri="{BB962C8B-B14F-4D97-AF65-F5344CB8AC3E}">
        <p14:creationId xmlns:p14="http://schemas.microsoft.com/office/powerpoint/2010/main" val="3726006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93E4-104E-42E9-80CD-45A6213B45DD}"/>
              </a:ext>
            </a:extLst>
          </p:cNvPr>
          <p:cNvSpPr>
            <a:spLocks noGrp="1"/>
          </p:cNvSpPr>
          <p:nvPr>
            <p:ph type="title"/>
          </p:nvPr>
        </p:nvSpPr>
        <p:spPr/>
        <p:txBody>
          <a:bodyPr/>
          <a:lstStyle/>
          <a:p>
            <a:r>
              <a:rPr lang="en-US" altLang="en-US" dirty="0"/>
              <a:t>Source Address Spoofing</a:t>
            </a:r>
            <a:endParaRPr lang="en-SE" dirty="0"/>
          </a:p>
        </p:txBody>
      </p:sp>
      <p:sp>
        <p:nvSpPr>
          <p:cNvPr id="3" name="Content Placeholder 2">
            <a:extLst>
              <a:ext uri="{FF2B5EF4-FFF2-40B4-BE49-F238E27FC236}">
                <a16:creationId xmlns:a16="http://schemas.microsoft.com/office/drawing/2014/main" id="{B5AAC1E3-990A-4AF4-8977-76BA9D22C7CA}"/>
              </a:ext>
            </a:extLst>
          </p:cNvPr>
          <p:cNvSpPr>
            <a:spLocks noGrp="1"/>
          </p:cNvSpPr>
          <p:nvPr>
            <p:ph idx="1"/>
          </p:nvPr>
        </p:nvSpPr>
        <p:spPr/>
        <p:txBody>
          <a:bodyPr>
            <a:normAutofit fontScale="85000" lnSpcReduction="10000"/>
          </a:bodyPr>
          <a:lstStyle/>
          <a:p>
            <a:r>
              <a:rPr lang="en-US" dirty="0"/>
              <a:t>Use forged source addresses</a:t>
            </a:r>
          </a:p>
          <a:p>
            <a:pPr lvl="1"/>
            <a:r>
              <a:rPr lang="en-US" dirty="0"/>
              <a:t>Usually via the raw socket interface on operating systems</a:t>
            </a:r>
          </a:p>
          <a:p>
            <a:pPr lvl="1"/>
            <a:r>
              <a:rPr lang="en-US" dirty="0"/>
              <a:t>Makes attacking systems harder to identify</a:t>
            </a:r>
          </a:p>
          <a:p>
            <a:r>
              <a:rPr lang="en-US" dirty="0"/>
              <a:t>Backscatter traffic </a:t>
            </a:r>
          </a:p>
          <a:p>
            <a:pPr lvl="1"/>
            <a:r>
              <a:rPr lang="en-US" dirty="0"/>
              <a:t>Response packets to spoofed-source packets</a:t>
            </a:r>
          </a:p>
          <a:p>
            <a:pPr lvl="1"/>
            <a:r>
              <a:rPr lang="en-US" dirty="0"/>
              <a:t>Monitoring the type of packets gives information on the type and scale of attacks </a:t>
            </a:r>
          </a:p>
          <a:p>
            <a:pPr lvl="1"/>
            <a:r>
              <a:rPr lang="en-US" dirty="0"/>
              <a:t>Security researchers take blocks of unused IP addresses, called a honeypot, advertised routes to them, and then collected details of any packets sent to these addresses. </a:t>
            </a:r>
          </a:p>
          <a:p>
            <a:endParaRPr lang="en-SE" dirty="0"/>
          </a:p>
        </p:txBody>
      </p:sp>
      <p:sp>
        <p:nvSpPr>
          <p:cNvPr id="4" name="Slide Number Placeholder 3">
            <a:extLst>
              <a:ext uri="{FF2B5EF4-FFF2-40B4-BE49-F238E27FC236}">
                <a16:creationId xmlns:a16="http://schemas.microsoft.com/office/drawing/2014/main" id="{6E4A89CE-3477-4AAE-BFEA-2F87670886AD}"/>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dirty="0"/>
          </a:p>
        </p:txBody>
      </p:sp>
    </p:spTree>
    <p:extLst>
      <p:ext uri="{BB962C8B-B14F-4D97-AF65-F5344CB8AC3E}">
        <p14:creationId xmlns:p14="http://schemas.microsoft.com/office/powerpoint/2010/main" val="420266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5ED2-E563-493F-8C1D-B72A8D198D26}"/>
              </a:ext>
            </a:extLst>
          </p:cNvPr>
          <p:cNvSpPr>
            <a:spLocks noGrp="1"/>
          </p:cNvSpPr>
          <p:nvPr>
            <p:ph type="title"/>
          </p:nvPr>
        </p:nvSpPr>
        <p:spPr/>
        <p:txBody>
          <a:bodyPr/>
          <a:lstStyle/>
          <a:p>
            <a:r>
              <a:rPr lang="en-US" dirty="0"/>
              <a:t>SYN Spoofing</a:t>
            </a:r>
            <a:endParaRPr lang="en-SE" dirty="0"/>
          </a:p>
        </p:txBody>
      </p:sp>
      <p:sp>
        <p:nvSpPr>
          <p:cNvPr id="3" name="Content Placeholder 2">
            <a:extLst>
              <a:ext uri="{FF2B5EF4-FFF2-40B4-BE49-F238E27FC236}">
                <a16:creationId xmlns:a16="http://schemas.microsoft.com/office/drawing/2014/main" id="{B4C5DCD7-C118-493C-963B-6D8610A20E88}"/>
              </a:ext>
            </a:extLst>
          </p:cNvPr>
          <p:cNvSpPr>
            <a:spLocks noGrp="1"/>
          </p:cNvSpPr>
          <p:nvPr>
            <p:ph idx="1"/>
          </p:nvPr>
        </p:nvSpPr>
        <p:spPr/>
        <p:txBody>
          <a:bodyPr>
            <a:normAutofit fontScale="92500" lnSpcReduction="10000"/>
          </a:bodyPr>
          <a:lstStyle/>
          <a:p>
            <a:r>
              <a:rPr lang="en-US" dirty="0"/>
              <a:t>An attack on system resources, specifically the network handling code in the operating system</a:t>
            </a:r>
          </a:p>
          <a:p>
            <a:pPr lvl="1"/>
            <a:r>
              <a:rPr lang="en-US" dirty="0"/>
              <a:t>Attacks the ability of a server to respond to future connection requests by overflowing the tables used to manage them, thus legitimate users are denied access to the server</a:t>
            </a:r>
          </a:p>
          <a:p>
            <a:pPr lvl="1"/>
            <a:r>
              <a:rPr lang="en-US" dirty="0"/>
              <a:t>Does not need access to a high-capacity network connection</a:t>
            </a:r>
          </a:p>
          <a:p>
            <a:pPr lvl="1"/>
            <a:r>
              <a:rPr lang="en-US" dirty="0"/>
              <a:t>Also called SYN Flooding attack</a:t>
            </a:r>
          </a:p>
          <a:p>
            <a:endParaRPr lang="en-SE" dirty="0"/>
          </a:p>
        </p:txBody>
      </p:sp>
      <p:sp>
        <p:nvSpPr>
          <p:cNvPr id="4" name="Slide Number Placeholder 3">
            <a:extLst>
              <a:ext uri="{FF2B5EF4-FFF2-40B4-BE49-F238E27FC236}">
                <a16:creationId xmlns:a16="http://schemas.microsoft.com/office/drawing/2014/main" id="{397402F3-5DC1-4930-AEFD-50C626ACCDB4}"/>
              </a:ext>
            </a:extLst>
          </p:cNvPr>
          <p:cNvSpPr>
            <a:spLocks noGrp="1"/>
          </p:cNvSpPr>
          <p:nvPr>
            <p:ph type="sldNum" sz="quarter" idx="12"/>
          </p:nvPr>
        </p:nvSpPr>
        <p:spPr/>
        <p:txBody>
          <a:bodyPr/>
          <a:lstStyle/>
          <a:p>
            <a:pPr>
              <a:defRPr/>
            </a:pPr>
            <a:fld id="{F57F456A-00AF-44E6-8D70-638C0D0130FF}" type="slidenum">
              <a:rPr lang="en-US" altLang="zh-CN" smtClean="0"/>
              <a:pPr>
                <a:defRPr/>
              </a:pPr>
              <a:t>9</a:t>
            </a:fld>
            <a:endParaRPr lang="en-US" altLang="zh-CN" dirty="0"/>
          </a:p>
        </p:txBody>
      </p:sp>
    </p:spTree>
    <p:extLst>
      <p:ext uri="{BB962C8B-B14F-4D97-AF65-F5344CB8AC3E}">
        <p14:creationId xmlns:p14="http://schemas.microsoft.com/office/powerpoint/2010/main" val="2424533505"/>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47630</TotalTime>
  <Words>13266</Words>
  <Application>Microsoft Office PowerPoint</Application>
  <PresentationFormat>On-screen Show (4:3)</PresentationFormat>
  <Paragraphs>1155</Paragraphs>
  <Slides>32</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Century Gothic</vt:lpstr>
      <vt:lpstr>Times</vt:lpstr>
      <vt:lpstr>Wingdings</vt:lpstr>
      <vt:lpstr>1_Default Design</vt:lpstr>
      <vt:lpstr>CH07 DoS Attacks </vt:lpstr>
      <vt:lpstr>Outline</vt:lpstr>
      <vt:lpstr>Denial-of-Service (DoS)</vt:lpstr>
      <vt:lpstr>PowerPoint Presentation</vt:lpstr>
      <vt:lpstr>Resources that May be Attacked</vt:lpstr>
      <vt:lpstr>Outline</vt:lpstr>
      <vt:lpstr>Ping Flood</vt:lpstr>
      <vt:lpstr>Source Address Spoofing</vt:lpstr>
      <vt:lpstr>SYN Spoofing</vt:lpstr>
      <vt:lpstr>TCP Three-Way Handshake</vt:lpstr>
      <vt:lpstr>TCP SYN Spoofing</vt:lpstr>
      <vt:lpstr>Outline</vt:lpstr>
      <vt:lpstr>Flooding Attacks</vt:lpstr>
      <vt:lpstr>TCP Flooding Quiz</vt:lpstr>
      <vt:lpstr>Outline</vt:lpstr>
      <vt:lpstr>Distributed Denial-of-Service (DDoS)</vt:lpstr>
      <vt:lpstr>DDoS Attack Architecture</vt:lpstr>
      <vt:lpstr>Outline</vt:lpstr>
      <vt:lpstr>SIP Attack</vt:lpstr>
      <vt:lpstr>HTTP Based Attacks: HTTP flood </vt:lpstr>
      <vt:lpstr>HTTP Based Attacks: Slowloris </vt:lpstr>
      <vt:lpstr>Outline</vt:lpstr>
      <vt:lpstr>Reflection Attacks</vt:lpstr>
      <vt:lpstr>DNS Reflection Attack (Fig. 7.6)</vt:lpstr>
      <vt:lpstr>Amplification Attack (Fig. 7.7)</vt:lpstr>
      <vt:lpstr>DNS Amplification Attacks</vt:lpstr>
      <vt:lpstr>Outline</vt:lpstr>
      <vt:lpstr>DoS Attack Defenses</vt:lpstr>
      <vt:lpstr>DoS Attack Prevention</vt:lpstr>
      <vt:lpstr>SYN Spoofing Attack Prevention</vt:lpstr>
      <vt:lpstr>Other Prevention Techniques</vt:lpstr>
      <vt:lpstr>Responding to DoS Attacks</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398</cp:revision>
  <dcterms:created xsi:type="dcterms:W3CDTF">2014-08-18T03:27:50Z</dcterms:created>
  <dcterms:modified xsi:type="dcterms:W3CDTF">2020-04-20T17:12:10Z</dcterms:modified>
</cp:coreProperties>
</file>