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13"/>
  </p:notesMasterIdLst>
  <p:handoutMasterIdLst>
    <p:handoutMasterId r:id="rId14"/>
  </p:handoutMasterIdLst>
  <p:sldIdLst>
    <p:sldId id="384" r:id="rId2"/>
    <p:sldId id="444" r:id="rId3"/>
    <p:sldId id="443" r:id="rId4"/>
    <p:sldId id="441" r:id="rId5"/>
    <p:sldId id="448" r:id="rId6"/>
    <p:sldId id="445" r:id="rId7"/>
    <p:sldId id="446" r:id="rId8"/>
    <p:sldId id="447" r:id="rId9"/>
    <p:sldId id="367" r:id="rId10"/>
    <p:sldId id="407" r:id="rId11"/>
    <p:sldId id="404" r:id="rId1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C710E1-5338-4C4D-944C-9DF3E14EF5DF}">
          <p14:sldIdLst>
            <p14:sldId id="384"/>
            <p14:sldId id="444"/>
            <p14:sldId id="443"/>
            <p14:sldId id="441"/>
            <p14:sldId id="448"/>
            <p14:sldId id="445"/>
            <p14:sldId id="446"/>
            <p14:sldId id="447"/>
            <p14:sldId id="367"/>
            <p14:sldId id="407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nghua Gu" initials="ZG" lastIdx="1" clrIdx="0">
    <p:extLst>
      <p:ext uri="{19B8F6BF-5375-455C-9EA6-DF929625EA0E}">
        <p15:presenceInfo xmlns:p15="http://schemas.microsoft.com/office/powerpoint/2012/main" userId="S::zogu0002@ad.umu.se::1b36911e-7552-492e-883b-bf3bc3e0ca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064"/>
    <a:srgbClr val="E3A988"/>
    <a:srgbClr val="E39891"/>
    <a:srgbClr val="4E5174"/>
    <a:srgbClr val="354415"/>
    <a:srgbClr val="0A442F"/>
    <a:srgbClr val="9998FF"/>
    <a:srgbClr val="0000FF"/>
    <a:srgbClr val="FF666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69619" autoAdjust="0"/>
  </p:normalViewPr>
  <p:slideViewPr>
    <p:cSldViewPr snapToGrid="0">
      <p:cViewPr varScale="1">
        <p:scale>
          <a:sx n="90" d="100"/>
          <a:sy n="90" d="100"/>
        </p:scale>
        <p:origin x="17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2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DDEF9-8F79-3F4A-8C1A-CB2E900DCD92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E06BC-6ADC-E14E-A693-35C906D05F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5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908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an overview of computer security. We begin with a discussion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what we mean by computer security. In essence, computer security deals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computer-related assets that are subject to a variety of threats and for which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measures are taken to protect those assets. Accordingly, the next section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chapter provides a brief overview of the categories of computer-related assets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and system managers wish to preserve and protect, and a look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threats and attacks that can be made on those assets. Then, we survey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that can be taken to deal with such threats and attacks. This we do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three different viewpoints, in Sections 1.3 through 1.5. We then lay out in general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terms a computer security strategy.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focus of this chapter, and indeed this book, is on three fundamental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questions: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1. What assets do we need to protect?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2. How are those assets threatened?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3. What can we do to counter those threats?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888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Preserving authorized restrictions on information access and disclosure, including means for protecting personal privacy and proprietary information</a:t>
            </a:r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Guarding against improper information modification or destruction, including ensuring information nonrepudiation and authenticity</a:t>
            </a:r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Ensuring timely and reliable access to and use of information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06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A major threat to computer system hardware is the threat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Hardware is the most vulnerable to attack and the least susceptible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automated controls. Threats include accidental and deliberate damage to equipment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as theft. The proliferation of personal computers and workstations and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use of LANs increase the potential for losses in this area. Theft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CD-ROMs and DVDs can lead to loss of confidentiality. Physical and administrative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 are needed to deal with these threats.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Software includes the operating system, utilities, and application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programs. A key threat to software is an attack on availability. Software, especially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software, is often easy to delete. Software can also be altered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damaged to render it useless. Careful software configuration management, which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includes making backups of the most recent version of software, can maintain high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availability. A more difficult problem to deal with is software modification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results in a program that still functions but that behaves differently than before,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is a threat to integrity/authenticity. Computer viruses and related attacks fall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into this category. A final problem is protection against software piracy. Although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certain countermeasures are available, by and large the problem of unauthorized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copying of software has not been solved.</a:t>
            </a:r>
          </a:p>
          <a:p>
            <a:endParaRPr lang="en-US" sz="1200" b="0" i="1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Hardware and software security are typically concerns of computing center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professionals or individual concerns of personal computer users. A much more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widespread problem is data security, which involves files and other forms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by individuals, groups, and business organizations.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concerns with respect to data are broad, encompassing availability,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secrecy, and integrity. In the case of availability, the concern is with the destruction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data files, which can occur either accidentally or maliciously.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obvious concern with secrecy is the unauthorized reading of data files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databases, and this area has been the subject of perhaps more research and effort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than any other area of computer security. A less obvious threat to secrecy involves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analysis of data and manifests itself in the use of so-called statistical databases,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provide summary or aggregate information. Presumably, the existence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aggregate information does not threaten the privacy of the individuals involved.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as the use of statistical databases grows, there is an increasing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disclosure of personal information. In essence, characteristics of constituent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individuals may be identified through careful analysis. For example, if one table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respondents A, B, C, and D and another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records the aggregate of the incomes of A, B, C, D, and E, the difference between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two aggregates would be the income of E. This problem is exacerbated by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increasing desire to combine data sets. In many cases, matching several sets of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consistency at different levels of aggregation requires access to individual units.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individual units, which are the subject of privacy concerns, are available 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various stages in the processing of data sets.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data integrity is a major concern in most installations. Modifications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files can have consequences ranging from minor to disastrous.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47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– attempt to learn or make use of information from the system 	    that does not affect system resources</a:t>
            </a:r>
          </a:p>
          <a:p>
            <a:pPr lvl="1"/>
            <a:r>
              <a:rPr lang="en-US" dirty="0"/>
              <a:t>Active – attempt to alter system resources or affect their operation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context of security, our concern is with the vulnerabilities of system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resources. [NRC02] lists the following general categories of vulnerabilities of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system or network asset: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 corrupted , so that it does the wrong thing or gives wrong answers.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example, stored data values may differ from what they should be because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have been improperly modified.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leaky . For example, someone who should not have access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or all of the information available through the network obtains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It can become unavailable or very slow. That is, using the system or network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becomes impossible or impractical.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three general types of vulnerability correspond to the concepts of integrity,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confidentiality, and availability, enumerated earlier in this section.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Corresponding to the various types of vulnerabilities to a system resource are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threats that are capable of exploiting those vulnerabilities. A threat represents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potential security harm to an asset. An attack is a threat that is carried out (threat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action) and, if successful, leads to an undesirable violation of security, or threat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consequence. The agent carrying out the attack is referred to as an attacker,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threat agent . We can distinguish two types of attacks: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Active attack: An attempt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Passive attack: An attempt to learn or make use of information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that does not affect system resources.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can also classify attacks based on the origin of the attack: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Inside attack: Initiated by an entity inside the security perimeter (an “insider”).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insider is authorized to access system resources but uses them in a way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approved by those who granted the authorization.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Outside attack: Initiated from outside the perimeter, by an unauthorized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illegitimate user of the system (an “outsider”). On the Internet, potential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attackers range from amateur pranksters to organized criminals, international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terrorists, and hostile governments.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889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security attacks can be classified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and active attacks . A passive attack attempts to learn or make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information from the system but does not affect system resources. An active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attempts to alter system resources or affect their operation.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in the nature of eavesdropping on, or monitoring of,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transmissions. The goal of the attacker is to obtain information that is being transmitted.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types of passive attacks are release of message contents and traffic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analysis.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release of message contents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easily understood. A telephone conversation,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electronic mail message, and a transferred file may contain sensitive 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information. We would like to prevent an opponent from learning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contents of these transmissions.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second type of passive attack,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traffic analysis 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, is subtler. Suppose that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 way of masking the contents of messages or other information traffic so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opponents, even if they captured the message, could not extract the information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the message. The common technique for masking contents is encryption. If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encryption protection in place, an opponent might still be able to observe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pattern of these messages. The opponent could determine the location and identity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communicating hosts and could observe the frequency and length of messages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being exchanged. This information might be useful in guessing the nature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 that was taking place.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very difficult to detect because they do not involve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alteration of the data. Typically, the message traffic is sent and received in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apparently normal fashion and neither the sender nor receiver is aware that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third party has read the messages or observed the traffic pattern. However, it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feasible to prevent the success of these attacks, usually by means of encryption.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Thus, the emphasis in dealing with passive attacks is on prevention rather than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detection.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33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 some modification of the data stream or the creation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 false stream and can be subdivided into four categories: replay, masquerade,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messages, and denial of service.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Replay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involves the passive capture of a data unit and its subsequent retransmission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produce an unauthorized effect.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takes place when one entity pretends to be a different entity.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masquerade attack usually includes one of the other forms of active attack. For example,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sequences can be captured and replayed after a valid authentication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sequence has taken place, thus enabling an authorized entity with few privileges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obtain extra privileges by impersonating an entity that has those privileges.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Modification of messages simply means that some portion of a legitimate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message is altered, or that messages are delayed or reordered, to produce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unauthorized effect. For example, a message stating, “Allow John Smith to read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confidential file accounts” is modified to say, “Allow Fred Brown to read confidential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 accounts.”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denial of service prevents or inhibits the normal use or management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communications facilities. This attack may have a specific target; for example, an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entity may suppress all messages directed to a particular destination (e.g., the security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audit service). Another form of service denial is the disruption of an entire network,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either by disabling the network or by overloading it with messages so as to degrade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performance.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Active attacks present the opposite characteristics of passive attacks. Whereas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passive attacks are difficult to detect, measures are available to prevent their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success. On the other hand, it is quite difficult to prevent active attacks absolutely,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to do so would require physical protection of all communications facilities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paths at all times. Instead, the goal is to detect them and to recover from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disruption or delays caused by them. Because the detection has a deterrent effect,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also contribute to prevention.</a:t>
            </a:r>
            <a:endParaRPr lang="en-US" b="0" dirty="0">
              <a:latin typeface="Times New Roman" pitchFamily="-107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802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Finally, a countermeasure is any means taken to deal with a security attack.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Ideally, a countermeasure can be devised to prevent a particular type of attack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succeeding. When prevention is not possible, or fails in some instance, the goal is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detect the attack and then recover from the effects of the attack. A countermeasure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itself introduce new vulnerabilities. In any case, residual vulnerabilities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remain after the imposition of countermeasures. Such vulnerabilities may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exploited by threat agents representing a residual level of risk to the assets. Owners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seek to minimize that risk given other constraints.</a:t>
            </a:r>
            <a:endParaRPr lang="en-US" b="0" dirty="0"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8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surfaces can be categorized in the following way: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Network attack surface:  This category refers to vulnerabilities over an enterprise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network, wide-area network, or the Internet. Included in this category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network protocol vulnerabilities, such as those used for a denial-of-service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attack, disruption of communications links, and various forms of intruder attacks.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Software attack surface:  This refers to vulnerabilities in application, utility,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operating system code. A particular focus in this category is Web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Human attack surface:  This category refers to vulnerabilities created by personnel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outsiders, such as social engineering, human error, and trusted insiders.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 attack surface analysis is a useful technique for assessing the scale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severity of threats to a system. A systematic analysis of points of vulnerability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makes developers and security analysts aware of where security mechanisms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Once an attack surface is defined, designers may be able to find ways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make the surface smaller, thus making the task of the adversary more difficult.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surface also provides guidance on setting priorities for testing, strengthening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measures, or modifying the service or application.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846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As illustrated in Figure 1.3, the use of layering, or defense in depth, and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surface reduction complement each other in mitigating security risk.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194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6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868362"/>
          </a:xfrm>
        </p:spPr>
        <p:txBody>
          <a:bodyPr/>
          <a:lstStyle>
            <a:lvl1pPr>
              <a:defRPr lang="zh-CN" altLang="en-US" sz="4000" dirty="0">
                <a:solidFill>
                  <a:srgbClr val="9B37A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25658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43446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5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51125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23121B-F176-42ED-A02C-D9870EA9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43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181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3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5pPr>
            <a:lvl6pPr marL="4476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6pPr>
            <a:lvl7pPr marL="8858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3000"/>
            </a:lvl7pPr>
            <a:lvl8pPr marL="132397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3000"/>
            </a:lvl8pPr>
            <a:lvl9pPr marL="1762125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181" y="1371601"/>
            <a:ext cx="77724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333375" marR="0" indent="-190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714375" marR="0" indent="-142875" algn="l" rtl="0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104900" marR="0" indent="-123825" algn="l" rtl="0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  <a:buSzPct val="100000"/>
              <a:buFont typeface="Gloria Hallelujah"/>
              <a:buChar char="●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15525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•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19907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242887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2867025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3314700" marR="0" indent="-95250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3762375" marR="0" indent="-104775" algn="l" rtl="0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SzPct val="100000"/>
              <a:buFont typeface="Gloria Hallelujah"/>
              <a:buChar char="–"/>
              <a:defRPr sz="2025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007364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51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3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52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599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CH01 Overview</a:t>
            </a:r>
            <a:endParaRPr lang="en-US" sz="4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50EE00-415B-4557-9062-379FD139A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ZJU 2020</a:t>
            </a:r>
            <a:endParaRPr lang="en-SE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Attack Surface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39C8-15C3-4C99-A4E7-84C4980C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3"/>
            <a:ext cx="8568952" cy="55911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An attack surface consists of the reachable and exploitable vulnerabilities in a system, including: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Network Attack Surface</a:t>
            </a:r>
          </a:p>
          <a:p>
            <a:pPr lvl="2"/>
            <a:r>
              <a:rPr lang="en-US" dirty="0">
                <a:latin typeface="+mj-lt"/>
              </a:rPr>
              <a:t>Vulnerabilities over an enterprise network, wide-area network, or the Internet</a:t>
            </a:r>
          </a:p>
          <a:p>
            <a:pPr lvl="2"/>
            <a:r>
              <a:rPr lang="en-US" dirty="0">
                <a:latin typeface="+mj-lt"/>
              </a:rPr>
              <a:t>Including network protocol vulnerabilities, such as those used for DoS </a:t>
            </a:r>
            <a:r>
              <a:rPr lang="en-US" dirty="0" err="1">
                <a:latin typeface="+mj-lt"/>
              </a:rPr>
              <a:t>attackes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Software Attack Surface</a:t>
            </a:r>
          </a:p>
          <a:p>
            <a:pPr lvl="2"/>
            <a:r>
              <a:rPr lang="en-US" dirty="0">
                <a:latin typeface="+mj-lt"/>
              </a:rPr>
              <a:t>Vulnerabilities in application, utility, or operating system code</a:t>
            </a:r>
          </a:p>
          <a:p>
            <a:pPr lvl="1"/>
            <a:r>
              <a:rPr lang="en-US" dirty="0">
                <a:latin typeface="+mj-lt"/>
              </a:rPr>
              <a:t>Human Attack Surface</a:t>
            </a:r>
          </a:p>
          <a:p>
            <a:pPr lvl="2"/>
            <a:r>
              <a:rPr lang="en-US" dirty="0">
                <a:latin typeface="+mj-lt"/>
              </a:rPr>
              <a:t>Social engineering, human error, and trusted insiders</a:t>
            </a:r>
          </a:p>
          <a:p>
            <a:pPr lvl="0" rtl="0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693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A1C9F-C262-4FDF-AE90-788ADE28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Risk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77CBC-7388-45A1-89A2-F6CABC61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78194"/>
            <a:ext cx="8568952" cy="18075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Defense in depth is a concept used in Information security in which multiple layers of security controls (defense) are placed throughout the system.</a:t>
            </a:r>
          </a:p>
          <a:p>
            <a:r>
              <a:rPr lang="en-US" dirty="0"/>
              <a:t>Security risk can be determined by defense in depth layering (shallow or deep) and attack Surface (small or large).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312FF-96DE-4C60-8AAE-DD7539AA5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98" y="2705019"/>
            <a:ext cx="3600604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2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166F-5628-481A-98F9-7524266C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A2BD-DCC1-4B88-8285-B94F7CB0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B2CAB-0D96-4991-B1A3-B82A0D1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F621D-D381-4C1F-BDC9-1536C16AA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0" y="1244487"/>
            <a:ext cx="5513080" cy="54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D9F8-E81C-44C7-9921-FDB0E126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CIA Triad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E71C-73F3-42AC-BB9F-65223B11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7001"/>
            <a:ext cx="8568952" cy="414003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Confidentiality:  this term covers two related concepts:</a:t>
            </a:r>
          </a:p>
          <a:p>
            <a:pPr lvl="1"/>
            <a:r>
              <a:rPr lang="en-US" dirty="0"/>
              <a:t>Data confidentiality:  Assures that private or confidential information is not made available or disclosed to unauthorized individuals.</a:t>
            </a:r>
          </a:p>
          <a:p>
            <a:pPr lvl="1"/>
            <a:r>
              <a:rPr lang="en-US" dirty="0"/>
              <a:t>Privacy:  Assures that individuals control or influence what information related to them may be collected and stored and by whom and to whom that information may be disclosed.</a:t>
            </a:r>
          </a:p>
          <a:p>
            <a:r>
              <a:rPr lang="en-US" dirty="0"/>
              <a:t>Integrity:  this term covers two related concepts:</a:t>
            </a:r>
          </a:p>
          <a:p>
            <a:pPr lvl="1"/>
            <a:r>
              <a:rPr lang="en-US" dirty="0"/>
              <a:t>Data integrity:  Assures that information and programs are changed only in a specified and authorized manner.</a:t>
            </a:r>
          </a:p>
          <a:p>
            <a:pPr lvl="1"/>
            <a:r>
              <a:rPr lang="en-US" dirty="0"/>
              <a:t>System integrity:  Assures that a system performs its intended function in an unimpaired manner, free from deliberate or inadvertent unauthorized manipulation of the system.</a:t>
            </a:r>
          </a:p>
          <a:p>
            <a:r>
              <a:rPr lang="en-US" dirty="0"/>
              <a:t>Availability:  Assures that systems work promptly and service is not denied to authorized users.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29722-16EA-488C-AFDA-6DEAEFC8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5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80728"/>
            <a:ext cx="8921829" cy="604082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BD72EF4-D371-41F3-BA4A-EC40B824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42" y="94762"/>
            <a:ext cx="8568952" cy="868362"/>
          </a:xfrm>
        </p:spPr>
        <p:txBody>
          <a:bodyPr/>
          <a:lstStyle/>
          <a:p>
            <a:r>
              <a:rPr lang="en-US" dirty="0"/>
              <a:t>CIA Triad Examples</a:t>
            </a:r>
            <a:endParaRPr lang="en-SE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35C2-6BA3-47FB-98BD-A0E3686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Concepts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D1F0-90B8-4C76-A9C6-C72E7725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FBC0-D3AC-40BD-982B-37BE50E0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12BD6-BD6F-4B07-8D29-51388932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82" y="1286862"/>
            <a:ext cx="6770236" cy="53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8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E4A-C7ED-4DAC-9EAC-D68E349D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Vulnerabilities, Threats and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ABB1-F7E6-4269-910E-53FBE392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Categories of vulnerabilities</a:t>
            </a:r>
          </a:p>
          <a:p>
            <a:pPr lvl="1"/>
            <a:r>
              <a:rPr lang="en-US" dirty="0"/>
              <a:t>Corrupted (loss of integrity)</a:t>
            </a:r>
          </a:p>
          <a:p>
            <a:pPr lvl="1"/>
            <a:r>
              <a:rPr lang="en-US" dirty="0"/>
              <a:t>Leaky (loss of confidentiality)</a:t>
            </a:r>
          </a:p>
          <a:p>
            <a:pPr lvl="1"/>
            <a:r>
              <a:rPr lang="en-US" dirty="0"/>
              <a:t>Unavailable or very slow (loss of availability)</a:t>
            </a:r>
          </a:p>
          <a:p>
            <a:r>
              <a:rPr lang="en-US" dirty="0"/>
              <a:t>Threats</a:t>
            </a:r>
          </a:p>
          <a:p>
            <a:pPr lvl="1"/>
            <a:r>
              <a:rPr lang="en-US" dirty="0"/>
              <a:t>Capable of exploiting vulnerabilities</a:t>
            </a:r>
          </a:p>
          <a:p>
            <a:pPr lvl="1"/>
            <a:r>
              <a:rPr lang="en-US" dirty="0"/>
              <a:t>Represent potential security harm to an asset</a:t>
            </a:r>
          </a:p>
          <a:p>
            <a:r>
              <a:rPr lang="en-US" dirty="0"/>
              <a:t>Attacks (threats carried out)</a:t>
            </a:r>
          </a:p>
          <a:p>
            <a:pPr lvl="1"/>
            <a:r>
              <a:rPr lang="en-US" dirty="0"/>
              <a:t>Insider vs. outsider</a:t>
            </a:r>
          </a:p>
          <a:p>
            <a:pPr lvl="1"/>
            <a:r>
              <a:rPr lang="en-US" dirty="0"/>
              <a:t>Passive vs. active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180DA-7843-45AB-B9F7-1C4294E3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19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2E27-FFF3-435F-839D-3DFCAE7E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8BF2-C724-4D37-A253-B13781DC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passive attacks, attacker attempts to learn or make use of information from the system but does not affect system resources</a:t>
            </a:r>
          </a:p>
          <a:p>
            <a:pPr lvl="1"/>
            <a:r>
              <a:rPr lang="en-US" dirty="0"/>
              <a:t>Eavesdropping on, or monitoring of, transmissions</a:t>
            </a:r>
          </a:p>
          <a:p>
            <a:pPr lvl="1"/>
            <a:r>
              <a:rPr lang="en-US" dirty="0"/>
              <a:t>Goal of attacker is to obtain information that is being transmitted</a:t>
            </a:r>
          </a:p>
          <a:p>
            <a:r>
              <a:rPr lang="en-US" dirty="0"/>
              <a:t>Two categories :</a:t>
            </a:r>
          </a:p>
          <a:p>
            <a:pPr lvl="1"/>
            <a:r>
              <a:rPr lang="en-US" dirty="0"/>
              <a:t>Leaking of message content</a:t>
            </a:r>
          </a:p>
          <a:p>
            <a:pPr lvl="1"/>
            <a:r>
              <a:rPr lang="en-US" dirty="0"/>
              <a:t>Traffic analysis: attacker infers information from network traffic patterns, </a:t>
            </a:r>
            <a:r>
              <a:rPr lang="en-US" kern="1200" dirty="0">
                <a:latin typeface="Arial" pitchFamily="-107" charset="0"/>
              </a:rPr>
              <a:t>even though message content is not leaked (e.g., with encryption)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986F-1C60-4AF9-9F6E-F31B0082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94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D30-6019-4740-84FF-D014C81D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Attacks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4F37-A27F-4BAF-A02F-335C93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196753"/>
            <a:ext cx="8816280" cy="54726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active attacks, attacker attempts to alter system resources or affect their operation.</a:t>
            </a:r>
          </a:p>
          <a:p>
            <a:pPr lvl="1"/>
            <a:r>
              <a:rPr lang="en-US" dirty="0"/>
              <a:t>Involve some modification of the data stream or the creation of a false stream.</a:t>
            </a:r>
          </a:p>
          <a:p>
            <a:r>
              <a:rPr lang="en-US" dirty="0"/>
              <a:t>Four categories:</a:t>
            </a:r>
          </a:p>
          <a:p>
            <a:pPr lvl="2"/>
            <a:r>
              <a:rPr lang="en-US" dirty="0"/>
              <a:t>Replay: attacker captures a message and subsequent retransmits it to produce an unauthorized effect.</a:t>
            </a:r>
          </a:p>
          <a:p>
            <a:pPr lvl="2"/>
            <a:r>
              <a:rPr lang="en-US" dirty="0"/>
              <a:t>Masquerade: one entity pretends to be a different entity. </a:t>
            </a:r>
          </a:p>
          <a:p>
            <a:pPr lvl="2"/>
            <a:r>
              <a:rPr lang="en-US" dirty="0"/>
              <a:t>Modification of messages: some portion of a message is altered, or messages are delayed or reordered.</a:t>
            </a:r>
          </a:p>
          <a:p>
            <a:pPr lvl="2"/>
            <a:r>
              <a:rPr lang="en-US" dirty="0"/>
              <a:t>Denial of Service: </a:t>
            </a:r>
            <a:r>
              <a:rPr lang="en-US" kern="1200" dirty="0">
                <a:latin typeface="Arial" pitchFamily="-107" charset="0"/>
              </a:rPr>
              <a:t>prevents or inhibits the normal use of the target system.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B9D3-4AA0-4E57-BA6E-CF7D2C17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229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Countermeasures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5FA1-0F6E-41C4-8942-87FA36F4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+mj-lt"/>
              </a:rPr>
              <a:t>Means used to deal with security attacks</a:t>
            </a:r>
          </a:p>
          <a:p>
            <a:pPr lvl="1"/>
            <a:r>
              <a:rPr lang="en-US" dirty="0">
                <a:latin typeface="+mj-lt"/>
              </a:rPr>
              <a:t>Prevent, Detect, Recover</a:t>
            </a:r>
          </a:p>
          <a:p>
            <a:pPr lvl="1"/>
            <a:r>
              <a:rPr lang="en-US" dirty="0">
                <a:latin typeface="+mj-lt"/>
              </a:rPr>
              <a:t>Goal is to minimize residual level of risk to the assets</a:t>
            </a:r>
          </a:p>
          <a:p>
            <a:pPr lvl="0"/>
            <a:endParaRPr lang="en-US" dirty="0">
              <a:latin typeface="+mj-lt"/>
            </a:endParaRPr>
          </a:p>
          <a:p>
            <a:pPr lvl="0" rtl="0"/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9C26A97-3C09-4DB8-935D-0460E3C1B65C}" vid="{4FED9468-2740-4C1C-AA0D-C2679B7D588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_InfoSec20 Template</Template>
  <TotalTime>512</TotalTime>
  <Words>2803</Words>
  <Application>Microsoft Office PowerPoint</Application>
  <PresentationFormat>On-screen Show (4:3)</PresentationFormat>
  <Paragraphs>284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Gloria Hallelujah</vt:lpstr>
      <vt:lpstr>Arial</vt:lpstr>
      <vt:lpstr>Times New Roman</vt:lpstr>
      <vt:lpstr>1_Default Design</vt:lpstr>
      <vt:lpstr>CH01 Overview</vt:lpstr>
      <vt:lpstr>The CIA Triad</vt:lpstr>
      <vt:lpstr>The CIA Triad</vt:lpstr>
      <vt:lpstr>CIA Triad Examples</vt:lpstr>
      <vt:lpstr>Security Concepts</vt:lpstr>
      <vt:lpstr>Vulnerabilities, Threats and Attacks</vt:lpstr>
      <vt:lpstr>Passive Attacks</vt:lpstr>
      <vt:lpstr>Active Attacks</vt:lpstr>
      <vt:lpstr>Countermeasures</vt:lpstr>
      <vt:lpstr>Attack Surface</vt:lpstr>
      <vt:lpstr>Security Risk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OS Security</dc:title>
  <dc:subject>Chapter 1 Lecture Overheads</dc:subject>
  <dc:creator>Zonghua Gu</dc:creator>
  <cp:lastModifiedBy>Zonghua Gu</cp:lastModifiedBy>
  <cp:revision>58</cp:revision>
  <dcterms:created xsi:type="dcterms:W3CDTF">2020-04-19T18:21:47Z</dcterms:created>
  <dcterms:modified xsi:type="dcterms:W3CDTF">2020-04-22T16:35:04Z</dcterms:modified>
</cp:coreProperties>
</file>