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0"/>
  </p:notesMasterIdLst>
  <p:handoutMasterIdLst>
    <p:handoutMasterId r:id="rId31"/>
  </p:handoutMasterIdLst>
  <p:sldIdLst>
    <p:sldId id="384" r:id="rId2"/>
    <p:sldId id="385" r:id="rId3"/>
    <p:sldId id="257" r:id="rId4"/>
    <p:sldId id="387" r:id="rId5"/>
    <p:sldId id="386" r:id="rId6"/>
    <p:sldId id="389" r:id="rId7"/>
    <p:sldId id="396" r:id="rId8"/>
    <p:sldId id="264" r:id="rId9"/>
    <p:sldId id="265" r:id="rId10"/>
    <p:sldId id="266" r:id="rId11"/>
    <p:sldId id="268" r:id="rId12"/>
    <p:sldId id="395" r:id="rId13"/>
    <p:sldId id="271" r:id="rId14"/>
    <p:sldId id="391" r:id="rId15"/>
    <p:sldId id="274" r:id="rId16"/>
    <p:sldId id="275" r:id="rId17"/>
    <p:sldId id="392" r:id="rId18"/>
    <p:sldId id="398" r:id="rId19"/>
    <p:sldId id="278" r:id="rId20"/>
    <p:sldId id="279" r:id="rId21"/>
    <p:sldId id="390" r:id="rId22"/>
    <p:sldId id="280" r:id="rId23"/>
    <p:sldId id="281" r:id="rId24"/>
    <p:sldId id="399" r:id="rId25"/>
    <p:sldId id="397" r:id="rId26"/>
    <p:sldId id="285" r:id="rId27"/>
    <p:sldId id="393" r:id="rId28"/>
    <p:sldId id="394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385"/>
            <p14:sldId id="257"/>
            <p14:sldId id="387"/>
            <p14:sldId id="386"/>
            <p14:sldId id="389"/>
            <p14:sldId id="396"/>
            <p14:sldId id="264"/>
            <p14:sldId id="265"/>
            <p14:sldId id="266"/>
            <p14:sldId id="268"/>
            <p14:sldId id="395"/>
            <p14:sldId id="271"/>
            <p14:sldId id="391"/>
            <p14:sldId id="274"/>
            <p14:sldId id="275"/>
            <p14:sldId id="392"/>
            <p14:sldId id="398"/>
            <p14:sldId id="278"/>
            <p14:sldId id="279"/>
            <p14:sldId id="390"/>
            <p14:sldId id="280"/>
            <p14:sldId id="281"/>
            <p14:sldId id="399"/>
            <p14:sldId id="397"/>
            <p14:sldId id="285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75901" autoAdjust="0"/>
  </p:normalViewPr>
  <p:slideViewPr>
    <p:cSldViewPr>
      <p:cViewPr varScale="1">
        <p:scale>
          <a:sx n="99" d="100"/>
          <a:sy n="99" d="100"/>
        </p:scale>
        <p:origin x="22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memory management unit (MMU) uses page tables to resolve virtual addresses to physical addresses.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RWX bits on pages limit type of access to addressable memory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QUIZ: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we discuss how to create a non-executable stack, let’s discuss the stack’s exploitable weaknesses.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SOLUTION: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answers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45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more details for isolation of OS from application code.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(Kernel) resides in a portion of each process’s address space.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Font typeface="Times New Roman"/>
              <a:buChar char="•"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each process, processes can cross the fence only in controlled/limited ways.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Linux: Lower 3GB for process, top 1GB for kernel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x86 privilege ring transitions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and OS X similar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had no such fence, any process could alter DOS and viruses could spread by hooking DOS interrupt handlers via kernel changes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Mediation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no protected resource (e.g., memory page or file) could be accessed without going through the TCB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 acts as a reference monitor that cannot be bypassed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OS part of address space without changing to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physical resources because they require privileged instructions (e.g. servicing interrupts) which can only be executed in system mode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virtualizes physical resources and provides an API for the virtualized resources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storing persistent data on disk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resource must be translated to physical resource handle (e.g., file buffers) which can only be done by OS, which ensures complete mediation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Virtualization is used in Cloud computing systems. Let us discuss some security aspects of it.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is large and complex, even different operating systems may be desired by different customers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an OS impacts all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applicationsCan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limit/contain harm done by OS running some application?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Hypervisor, virtual machines, guest OS and applications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in VM1 only impacts applications running on VM2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orrectness – Final Requirement of TCB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(TCB) means all bets are off, attacker has access to everything.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TCB is extremely important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simpler (hypervisor only partitions physical resources among VMs and let us guest OS handle management)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is really important when writing the OS which typically is written in languages that are not type safe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talk more about trustworthiness of TCB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7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A Computer system is hardware/OS/user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</a:rPr>
              <a:t>An operating system is interacts with both the applications and the Hardware.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Operating system has direct access to hardware resources.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easier to use and high level abstractions of these resources such as address space for memory and files for disk blocks.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isolation between different processes and between the processes running untrusted/application code and the trusted operating system.</a:t>
            </a:r>
          </a:p>
          <a:p>
            <a:pPr lvl="0" rtl="0">
              <a:spcBef>
                <a:spcPts val="0"/>
              </a:spcBef>
              <a:buNone/>
            </a:pPr>
            <a:endParaRPr lang="en-US" sz="11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do we need to trust the operating system (it is also called a trusted computing base or TCB)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TCB Requirements: (1) Complete mediation, (2) Tamper-proof, and (3) Correct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access control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requirements of a TCB (e.g., isolation or tamper-proof)?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execution modes (system AND user modes, execution rings)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Privileged instructions which can only be executed in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calls used to transfer control between user and system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calls come through “call gates” and return back to user code. The processor execution mode or privilege ring changes when call and return happen.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isolation OS/user isolation and separation?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Discuss the logical address mapping to the physical memory.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process views memory as contiguous, often larger than available physical memory.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2^32 or 2^64 addresses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 has its own mapping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CH12 OS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User Processes from Each Other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How do we meet the user/user isolation and separation?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OS uses </a:t>
            </a:r>
            <a:r>
              <a:rPr lang="en-US" sz="2400" b="1" dirty="0">
                <a:solidFill>
                  <a:srgbClr val="6B9462"/>
                </a:solidFill>
              </a:rPr>
              <a:t>memory protection </a:t>
            </a:r>
            <a:r>
              <a:rPr lang="en-US" sz="2400" dirty="0">
                <a:solidFill>
                  <a:schemeClr val="dk1"/>
                </a:solidFill>
              </a:rPr>
              <a:t>to ensure this.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824" y="2820057"/>
            <a:ext cx="3551513" cy="36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Address Space: Unit of Isolation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Each process views memory as a </a:t>
            </a:r>
            <a:r>
              <a:rPr lang="en-US" sz="2400" b="1" dirty="0">
                <a:solidFill>
                  <a:srgbClr val="6B9462"/>
                </a:solidFill>
              </a:rPr>
              <a:t>contiguous memory address space (often larger than available physical memory)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3217" y="2356762"/>
            <a:ext cx="3168352" cy="35925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  <a:buChar char="●"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Each process has its own address space, with size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32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32-bit address) or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64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64-bit address).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8" y="2608790"/>
            <a:ext cx="4971476" cy="308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779-C00B-49B2-8D3C-87EACA9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Data/Code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237-7BC3-45BA-91FE-8B9F1C3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2322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OS Page Table maps logical virtual memory addresses (pages) into physical memory addresses (pages)</a:t>
            </a:r>
          </a:p>
          <a:p>
            <a:r>
              <a:rPr lang="en-US" dirty="0"/>
              <a:t>Memory spaces of different processes are mapped to different parts of the physical memory</a:t>
            </a:r>
          </a:p>
          <a:p>
            <a:r>
              <a:rPr lang="en-US" dirty="0"/>
              <a:t>OS will not map a virtual page of one process to a physical page of another process (unless explicit sharing is desired)</a:t>
            </a:r>
          </a:p>
          <a:p>
            <a:pPr lvl="1"/>
            <a:r>
              <a:rPr lang="en-US" dirty="0"/>
              <a:t>App1 cannot access App2’s memory because it has no way to reach its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188-B236-44B4-885A-B052253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E2150-5DD8-4B69-9C32-83684BB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3352227"/>
            <a:ext cx="6092981" cy="34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4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/>
              <a:t>Hardware Support for </a:t>
            </a:r>
            <a:r>
              <a:rPr lang="en-US" sz="3600" dirty="0">
                <a:solidFill>
                  <a:srgbClr val="9B37AA"/>
                </a:solidFill>
              </a:rPr>
              <a:t>Memory Management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Page Table mechanism requires hardware support, the Processor’s Memory Management Unit (MMU)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RWX bits on pages limit </a:t>
            </a:r>
            <a:r>
              <a:rPr lang="en-US" sz="2400" b="1" dirty="0">
                <a:solidFill>
                  <a:srgbClr val="6B9462"/>
                </a:solidFill>
              </a:rPr>
              <a:t>type of access </a:t>
            </a:r>
            <a:r>
              <a:rPr lang="en-US" sz="2400" dirty="0"/>
              <a:t>to addressable memory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R: Read; W: Write; X: </a:t>
            </a:r>
            <a:r>
              <a:rPr lang="en-US" sz="2000" dirty="0" err="1"/>
              <a:t>eXecute</a:t>
            </a:r>
            <a:r>
              <a:rPr lang="en-US" sz="2000" dirty="0"/>
              <a:t>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e.g., Malicious code injection and execution on the stack can be prevented by making the stack memory non-executable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A51-048A-4B94-8581-578BD8B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Stack Overflow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0F2-E5A4-4101-B1BD-E59CA7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can be exploited through: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Overflowing the buffer to change the return address to alter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Pushing data onto the stack to overflow the stack into the heap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Popping data off the stack to gain access to application code. </a:t>
            </a:r>
          </a:p>
          <a:p>
            <a:r>
              <a:rPr lang="en-US" dirty="0"/>
              <a:t>ANS: A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43F-B617-48CD-986D-69F4032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4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250" dirty="0">
                <a:solidFill>
                  <a:schemeClr val="dk1"/>
                </a:solidFill>
              </a:rPr>
              <a:t>OS (Kernel) resides in a portion of each process’s address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25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US" sz="2250" dirty="0">
                <a:solidFill>
                  <a:schemeClr val="dk1"/>
                </a:solidFill>
              </a:rPr>
              <a:t>True for each process, </a:t>
            </a:r>
            <a:r>
              <a:rPr lang="en-US" sz="2250" b="1" dirty="0">
                <a:solidFill>
                  <a:srgbClr val="6B9462"/>
                </a:solidFill>
              </a:rPr>
              <a:t>processes can cross the fence only in controlled/limited ways.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25" b="1" dirty="0">
              <a:solidFill>
                <a:srgbClr val="4E75A8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628800"/>
            <a:ext cx="5329235" cy="4392488"/>
          </a:xfrm>
          <a:prstGeom prst="rect">
            <a:avLst/>
          </a:prstGeom>
        </p:spPr>
        <p:txBody>
          <a:bodyPr lIns="88369" tIns="88369" rIns="88369" bIns="88369" anchor="t" anchorCtr="0">
            <a:noAutofit/>
          </a:bodyPr>
          <a:lstStyle/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32-bit Linux: lower 3GB for user space, top 1GB for kernel space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Corresponds to x86 privilege ring transitions (ring0 for kernel space, ring3 for user space)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Windows and OS X similar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DOS, and small Real-Time Operating Systems, have no such fence,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b="1" dirty="0">
                <a:solidFill>
                  <a:srgbClr val="6B9462"/>
                </a:solidFill>
              </a:rPr>
              <a:t>any process could alter the kernel</a:t>
            </a: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3109F185-3E14-4DDD-A3F6-68175E5B4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36" y="2089372"/>
            <a:ext cx="3814763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D41-B96D-4E6F-9CFE-D38F75BC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Privilege Level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52D-BDB4-4041-85A2-8CECF268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functions should be executed in kernel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Switching CPU from one process to another when a process blocks.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Page fault handling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Changing who can access a protected resource such as a file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Setting up a new stack frame when an application program calls one of its functions</a:t>
            </a:r>
          </a:p>
          <a:p>
            <a:r>
              <a:rPr lang="en-US" dirty="0"/>
              <a:t>ANS: A, B,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3CC8-98E1-4E8A-9056-EA993FA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6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Complete Mediation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36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The TCB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Make sure that no protected resource (e.g., memory page or file) could be accessed without going through the TCB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TCB acts as a </a:t>
            </a:r>
            <a:r>
              <a:rPr lang="en-US" sz="2400" dirty="0">
                <a:solidFill>
                  <a:srgbClr val="6B9462"/>
                </a:solidFill>
              </a:rPr>
              <a:t>reference monitor </a:t>
            </a:r>
            <a:r>
              <a:rPr lang="en-US" sz="2400" dirty="0">
                <a:solidFill>
                  <a:schemeClr val="dk1"/>
                </a:solidFill>
              </a:rPr>
              <a:t>that cannot be bypassed</a:t>
            </a:r>
          </a:p>
          <a:p>
            <a:pPr marL="17145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-US" sz="2400" dirty="0">
                <a:solidFill>
                  <a:schemeClr val="dk1"/>
                </a:solidFill>
              </a:rPr>
              <a:t>Privileged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DFF-1500-40F6-8B40-EFAA42D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E7C-92B3-43E9-96AA-6508550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important role an Operating System (OS) plays in computer security</a:t>
            </a:r>
          </a:p>
          <a:p>
            <a:r>
              <a:rPr lang="en-US" dirty="0"/>
              <a:t>Learn about the need for hardware support for isolating OS from untrusted user/application code</a:t>
            </a:r>
          </a:p>
          <a:p>
            <a:r>
              <a:rPr lang="en-US" dirty="0"/>
              <a:t>Understand key Trusted Computing Base concepts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3862-6D76-4C12-9638-47B7E8B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7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User Code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kernel space </a:t>
            </a:r>
            <a:r>
              <a:rPr lang="en-US" sz="2400" dirty="0">
                <a:solidFill>
                  <a:schemeClr val="dk1"/>
                </a:solidFill>
              </a:rPr>
              <a:t>without issuing a system call and changing to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physical resources </a:t>
            </a:r>
            <a:r>
              <a:rPr lang="en-US" sz="2400" dirty="0">
                <a:solidFill>
                  <a:schemeClr val="dk1"/>
                </a:solidFill>
              </a:rPr>
              <a:t>because they require privileged instructions (e.g. servicing interrupts) which can only be executed in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528-713C-4FC5-89A7-26B924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 #2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2664-7A50-49DE-AF3C-B2BB20F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mediation ensures that the OS cannot be bypassed when accessing a protected resource. How does the OS know who is making the request for the resource?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Process runs on behalf of a user who must have previously logged in,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Requested resource allows us to find out who must be requesting it.</a:t>
            </a:r>
          </a:p>
          <a:p>
            <a:r>
              <a:rPr lang="en-US" dirty="0"/>
              <a:t>ANS: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D8D1-64D6-4510-82DD-7E7306B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41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OS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</a:rPr>
              <a:t>To ensure complete mediation: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OS </a:t>
            </a:r>
            <a:r>
              <a:rPr lang="en-US" sz="2400" dirty="0">
                <a:solidFill>
                  <a:srgbClr val="6B9462"/>
                </a:solidFill>
              </a:rPr>
              <a:t>virtualizes physical resources </a:t>
            </a:r>
            <a:r>
              <a:rPr lang="en-US" sz="2400" dirty="0">
                <a:solidFill>
                  <a:schemeClr val="dk1"/>
                </a:solidFill>
              </a:rPr>
              <a:t>and provides an API for virtualized resources, e.g., files for </a:t>
            </a:r>
            <a:r>
              <a:rPr lang="en-US" sz="2400" dirty="0">
                <a:solidFill>
                  <a:srgbClr val="6B9462"/>
                </a:solidFill>
              </a:rPr>
              <a:t>storing persistent data </a:t>
            </a:r>
            <a:r>
              <a:rPr lang="en-US" sz="2400" dirty="0">
                <a:solidFill>
                  <a:schemeClr val="dk1"/>
                </a:solidFill>
              </a:rPr>
              <a:t>on disk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Virtual resource must be </a:t>
            </a:r>
            <a:r>
              <a:rPr lang="en-US" sz="2400" dirty="0">
                <a:solidFill>
                  <a:srgbClr val="6B9462"/>
                </a:solidFill>
              </a:rPr>
              <a:t>translated to physical resource handle</a:t>
            </a:r>
            <a:r>
              <a:rPr lang="en-US" sz="2400" dirty="0">
                <a:solidFill>
                  <a:schemeClr val="dk1"/>
                </a:solidFill>
              </a:rPr>
              <a:t> (e.g., disk blocks), which can only be done by 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Virtualization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323528" y="1196753"/>
            <a:ext cx="8712968" cy="2304255"/>
          </a:xfrm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OS is large and complex; compromise of an OS impacts all applications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With virtualization: a Hypervisor (Virtual Machine Monitor) enforces isolation between Virtual Machines (VMs) that run guest OSes and applications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Compromise of OS in VM1 only impacts applications running on VM1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TCB is the Hypervisor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endParaRPr lang="en-US"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None/>
            </a:pPr>
            <a:endParaRPr sz="2400" dirty="0"/>
          </a:p>
        </p:txBody>
      </p:sp>
      <p:pic>
        <p:nvPicPr>
          <p:cNvPr id="6" name="Shape 278">
            <a:extLst>
              <a:ext uri="{FF2B5EF4-FFF2-40B4-BE49-F238E27FC236}">
                <a16:creationId xmlns:a16="http://schemas.microsoft.com/office/drawing/2014/main" id="{B0C20A02-1754-4151-BF0B-4006988878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60" y="3423872"/>
            <a:ext cx="6415088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978-E15C-40B8-A0D5-69B57A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A70A-1EC3-483D-B3DC-E40A3B92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94421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Type 1 hypervisor runs directly on top of hardware; also called bare-metal hypervisor or native virtualization.</a:t>
            </a:r>
          </a:p>
          <a:p>
            <a:pPr lvl="1"/>
            <a:r>
              <a:rPr lang="en-US" dirty="0"/>
              <a:t>XEN</a:t>
            </a:r>
          </a:p>
          <a:p>
            <a:r>
              <a:rPr lang="en-US" dirty="0"/>
              <a:t>Type 2 hypervisor runs on top of a host OS; also called hosted hypervisor or hosted virtualization.</a:t>
            </a:r>
          </a:p>
          <a:p>
            <a:pPr lvl="1"/>
            <a:r>
              <a:rPr lang="en-US" dirty="0"/>
              <a:t>KVM, VMWare</a:t>
            </a:r>
          </a:p>
          <a:p>
            <a:r>
              <a:rPr lang="en-US" dirty="0"/>
              <a:t>Container runs on top of a host OS as a process; also called process or application virtualization. Lightweight but less secure than Type 1 or 2 hypervisor.</a:t>
            </a:r>
          </a:p>
          <a:p>
            <a:pPr lvl="1"/>
            <a:r>
              <a:rPr lang="en-US" dirty="0"/>
              <a:t>Docker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0F1C-6526-46B5-BA9A-8844F74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3756-9AFB-47D9-86CC-B1187AF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25" y="2620830"/>
            <a:ext cx="4562554" cy="4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Correctness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4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Correctness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/>
              <a:t>Compromise of TCB means an attacker has access to everything. Hence correctness of TCB is extremely important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Secure coding is important, 	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OS or hypervisor is typically written in languages that are not type safe (e.g., C)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Hypervisor is smaller and simpler than OS, hence easier to ensure correctness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Hypervisor is only responsible for partitioning physical resources among VMs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64-7920-4BB5-8D53-65CE293C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0A08-663F-4DC7-91B4-55F551F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TCB requirement is violated as a result of an attack that exploits a vulnerability in an OS turns off the check that is performed before access to a protected resource is granted.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Complete mediation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Correctness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Tamper-proof</a:t>
            </a:r>
          </a:p>
          <a:p>
            <a:r>
              <a:rPr lang="en-US" dirty="0"/>
              <a:t>ANS: A, C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5AF-2E11-4BDD-AB28-07BE7D6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84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318-3C72-4F00-93C3-FF8AC17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9A1-A45D-49BF-BBF4-32925E8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important role an OS plays in protecting resources and applications</a:t>
            </a:r>
          </a:p>
          <a:p>
            <a:endParaRPr lang="en-US" dirty="0"/>
          </a:p>
          <a:p>
            <a:r>
              <a:rPr lang="en-US" dirty="0"/>
              <a:t>Understand how OS is isolated from untrusted code with hardware support for memory management</a:t>
            </a:r>
          </a:p>
          <a:p>
            <a:endParaRPr lang="en-US" dirty="0"/>
          </a:p>
          <a:p>
            <a:r>
              <a:rPr lang="en-US" dirty="0"/>
              <a:t>Understand how complete mediation is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52F7-FCE9-46A9-ABC6-1D7F991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1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Operating System (OS)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1DE-B669-4585-975A-8EA8C906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928992" cy="33123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An OS  interacts with both applications and hardware. </a:t>
            </a:r>
          </a:p>
          <a:p>
            <a:r>
              <a:rPr lang="en-US" dirty="0">
                <a:solidFill>
                  <a:schemeClr val="dk1"/>
                </a:solidFill>
              </a:rPr>
              <a:t>It provides easier to use and high level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abstractions for resources such as address space for memory and files for disk blocks.</a:t>
            </a:r>
          </a:p>
          <a:p>
            <a:r>
              <a:rPr lang="en-US" dirty="0">
                <a:solidFill>
                  <a:schemeClr val="dk1"/>
                </a:solidFill>
              </a:rPr>
              <a:t>Provides controlled access to hardware resources.</a:t>
            </a:r>
          </a:p>
          <a:p>
            <a:r>
              <a:rPr lang="en-US" dirty="0">
                <a:solidFill>
                  <a:schemeClr val="dk1"/>
                </a:solidFill>
              </a:rPr>
              <a:t>Provides isolation between different application processes ,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and between (untrusted) application processes running untrusted/application code and the (trusted) OS.</a:t>
            </a:r>
          </a:p>
          <a:p>
            <a:endParaRPr lang="en-SE"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4023682"/>
            <a:ext cx="3690748" cy="26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80D-3A69-4582-A893-D408B78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Trusting an 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F2-9124-4915-BD55-C10FB97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OS is a Trusted Computing Base (TCB). To be trusted, it must meet the following requirements:</a:t>
            </a:r>
          </a:p>
          <a:p>
            <a:pPr lvl="1"/>
            <a:r>
              <a:rPr lang="en-US" dirty="0"/>
              <a:t>Tamper-proof</a:t>
            </a:r>
          </a:p>
          <a:p>
            <a:pPr lvl="2"/>
            <a:r>
              <a:rPr lang="en-US" dirty="0"/>
              <a:t>Untrusted code in user space cannot tamper with it</a:t>
            </a:r>
          </a:p>
          <a:p>
            <a:pPr lvl="1"/>
            <a:r>
              <a:rPr lang="en-US" dirty="0"/>
              <a:t>Complete mediation	</a:t>
            </a:r>
          </a:p>
          <a:p>
            <a:pPr lvl="2"/>
            <a:r>
              <a:rPr lang="en-US" dirty="0"/>
              <a:t>Every access to protected resources must go through and be mediated by it</a:t>
            </a:r>
          </a:p>
          <a:p>
            <a:pPr lvl="1"/>
            <a:r>
              <a:rPr lang="en-US" dirty="0"/>
              <a:t>Correct</a:t>
            </a:r>
          </a:p>
          <a:p>
            <a:pPr lvl="2"/>
            <a:r>
              <a:rPr lang="en-US" dirty="0"/>
              <a:t>Protected resources should be used in a correct way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C39-E9BF-4A3D-811C-8458EEB6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35B-CEB8-498B-94A2-D44BCC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Resource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CD00-B8FE-40CF-AA61-8C13103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TCB controls access to protected resources</a:t>
            </a:r>
          </a:p>
          <a:p>
            <a:pPr lvl="1"/>
            <a:r>
              <a:rPr lang="en-US" dirty="0"/>
              <a:t>Must establish the source of a request for a resource through 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Mechanisms that allow various access control policies to be supported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536-A3A7-4714-946C-009373D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773-67DD-4E6A-87E5-C41DEC2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2761-B38B-4D80-9B7A-31C4FF4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call allows application code to gain access to functionality implemented by the OS. A system call is often called a protected procedure call. Is the cost of a system call: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same as a user-level function call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higher than a user-level function call</a:t>
            </a:r>
          </a:p>
          <a:p>
            <a:r>
              <a:rPr lang="en-US" dirty="0"/>
              <a:t>ANS: B	</a:t>
            </a:r>
          </a:p>
          <a:p>
            <a:pPr lvl="1"/>
            <a:r>
              <a:rPr lang="en-US" dirty="0"/>
              <a:t>A system call crosses the user-kernel boundary, hence is more expensive than a user-level function call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402-9A11-4842-8A2B-38FAF0D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69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Tamper Proof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55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OS from Untrusted User Code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rgbClr val="6B9462"/>
                </a:solidFill>
              </a:rPr>
              <a:t>How do we meet the first requirement of a TCB (e.g., isolation or tamper-proof)?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Hardware support for memory protection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Processor execution modes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system vs. user modes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some processors support more than two execution rings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Privileged instructions which can only be executed in system mode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e.g., those that access hardware directly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System calls used to transfer control between user and OS code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System </a:t>
            </a:r>
            <a:r>
              <a:rPr lang="en-US" dirty="0"/>
              <a:t>Calls: Going from User to OS 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b="1" dirty="0">
                <a:solidFill>
                  <a:srgbClr val="4E75A8"/>
                </a:solidFill>
              </a:rPr>
              <a:t>System calls used to transfer control between user and system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Such calls come through </a:t>
            </a:r>
            <a:r>
              <a:rPr lang="en-US" sz="2400" b="1" dirty="0">
                <a:solidFill>
                  <a:srgbClr val="6B9462"/>
                </a:solidFill>
              </a:rPr>
              <a:t>“call gates” </a:t>
            </a:r>
            <a:r>
              <a:rPr lang="en-US" sz="2400" dirty="0">
                <a:solidFill>
                  <a:schemeClr val="dk1"/>
                </a:solidFill>
              </a:rPr>
              <a:t>and return back to user code. The processor execution mode or privilege ring changes when call and return happen.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x86 </a:t>
            </a:r>
            <a:r>
              <a:rPr lang="en-US" sz="2400" i="1" dirty="0" err="1">
                <a:solidFill>
                  <a:schemeClr val="dk1"/>
                </a:solidFill>
              </a:rPr>
              <a:t>sysenter</a:t>
            </a:r>
            <a:r>
              <a:rPr lang="en-US" sz="2400" i="1" dirty="0">
                <a:solidFill>
                  <a:schemeClr val="dk1"/>
                </a:solidFill>
              </a:rPr>
              <a:t>/</a:t>
            </a:r>
            <a:r>
              <a:rPr lang="en-US" sz="2400" i="1" dirty="0" err="1">
                <a:solidFill>
                  <a:schemeClr val="dk1"/>
                </a:solidFill>
              </a:rPr>
              <a:t>sysexit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instructions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47179</TotalTime>
  <Words>2230</Words>
  <Application>Microsoft Office PowerPoint</Application>
  <PresentationFormat>On-screen Show (4:3)</PresentationFormat>
  <Paragraphs>250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Gloria Hallelujah</vt:lpstr>
      <vt:lpstr>Arial</vt:lpstr>
      <vt:lpstr>Cambria</vt:lpstr>
      <vt:lpstr>Times New Roman</vt:lpstr>
      <vt:lpstr>1_Default Design</vt:lpstr>
      <vt:lpstr>CH12 OS Security</vt:lpstr>
      <vt:lpstr>Outline</vt:lpstr>
      <vt:lpstr>Operating System (OS) </vt:lpstr>
      <vt:lpstr>Need for Trusting an OS</vt:lpstr>
      <vt:lpstr>TCB and Resource Protection</vt:lpstr>
      <vt:lpstr>Secure OS Quiz</vt:lpstr>
      <vt:lpstr>TCB Requirement 1</vt:lpstr>
      <vt:lpstr>Isolating OS from Untrusted User Code</vt:lpstr>
      <vt:lpstr>System Calls: Going from User to OS Code</vt:lpstr>
      <vt:lpstr>Isolating User Processes from Each Other</vt:lpstr>
      <vt:lpstr>Address Space: Unit of Isolation</vt:lpstr>
      <vt:lpstr>Process Data/Code Protection</vt:lpstr>
      <vt:lpstr>Hardware Support for Memory Management</vt:lpstr>
      <vt:lpstr>Revisiting Stack Overflow Quiz</vt:lpstr>
      <vt:lpstr>OS Isolation from Application Code</vt:lpstr>
      <vt:lpstr>OS Isolation from Application Code</vt:lpstr>
      <vt:lpstr>Execution Privilege Level Quiz</vt:lpstr>
      <vt:lpstr>TCB Requirement 2</vt:lpstr>
      <vt:lpstr>Complete Mediation: The TCB</vt:lpstr>
      <vt:lpstr>Complete Mediation: User Code</vt:lpstr>
      <vt:lpstr>Secure OS Quiz #2</vt:lpstr>
      <vt:lpstr>Complete Mediation: OS</vt:lpstr>
      <vt:lpstr>Virtualization</vt:lpstr>
      <vt:lpstr>Types of Virtualization</vt:lpstr>
      <vt:lpstr>TCB Requirement 3</vt:lpstr>
      <vt:lpstr>Correctness</vt:lpstr>
      <vt:lpstr>TCB Requirements Quiz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354</cp:revision>
  <dcterms:created xsi:type="dcterms:W3CDTF">2014-08-18T03:27:50Z</dcterms:created>
  <dcterms:modified xsi:type="dcterms:W3CDTF">2020-04-21T07:47:40Z</dcterms:modified>
</cp:coreProperties>
</file>