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0"/>
  </p:notesMasterIdLst>
  <p:handoutMasterIdLst>
    <p:handoutMasterId r:id="rId31"/>
  </p:handoutMasterIdLst>
  <p:sldIdLst>
    <p:sldId id="384" r:id="rId2"/>
    <p:sldId id="451" r:id="rId3"/>
    <p:sldId id="414" r:id="rId4"/>
    <p:sldId id="401" r:id="rId5"/>
    <p:sldId id="442" r:id="rId6"/>
    <p:sldId id="408" r:id="rId7"/>
    <p:sldId id="420" r:id="rId8"/>
    <p:sldId id="406" r:id="rId9"/>
    <p:sldId id="444" r:id="rId10"/>
    <p:sldId id="365" r:id="rId11"/>
    <p:sldId id="445" r:id="rId12"/>
    <p:sldId id="446" r:id="rId13"/>
    <p:sldId id="392" r:id="rId14"/>
    <p:sldId id="447" r:id="rId15"/>
    <p:sldId id="448" r:id="rId16"/>
    <p:sldId id="371" r:id="rId17"/>
    <p:sldId id="372" r:id="rId18"/>
    <p:sldId id="398" r:id="rId19"/>
    <p:sldId id="381" r:id="rId20"/>
    <p:sldId id="409" r:id="rId21"/>
    <p:sldId id="422" r:id="rId22"/>
    <p:sldId id="410" r:id="rId23"/>
    <p:sldId id="421" r:id="rId24"/>
    <p:sldId id="419" r:id="rId25"/>
    <p:sldId id="423" r:id="rId26"/>
    <p:sldId id="449" r:id="rId27"/>
    <p:sldId id="450" r:id="rId28"/>
    <p:sldId id="385"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1"/>
            <p14:sldId id="414"/>
            <p14:sldId id="401"/>
            <p14:sldId id="442"/>
            <p14:sldId id="408"/>
            <p14:sldId id="420"/>
            <p14:sldId id="406"/>
            <p14:sldId id="444"/>
            <p14:sldId id="365"/>
            <p14:sldId id="445"/>
            <p14:sldId id="446"/>
            <p14:sldId id="392"/>
            <p14:sldId id="447"/>
            <p14:sldId id="448"/>
            <p14:sldId id="371"/>
            <p14:sldId id="372"/>
            <p14:sldId id="398"/>
            <p14:sldId id="381"/>
            <p14:sldId id="409"/>
            <p14:sldId id="422"/>
            <p14:sldId id="410"/>
            <p14:sldId id="421"/>
            <p14:sldId id="419"/>
            <p14:sldId id="423"/>
            <p14:sldId id="449"/>
            <p14:sldId id="450"/>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63955" autoAdjust="0"/>
  </p:normalViewPr>
  <p:slideViewPr>
    <p:cSldViewPr snapToGrid="0">
      <p:cViewPr varScale="1">
        <p:scale>
          <a:sx n="83" d="100"/>
          <a:sy n="83" d="100"/>
        </p:scale>
        <p:origin x="2712" y="84"/>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p:scale>
        <a:sx n="150" d="100"/>
        <a:sy n="150" d="100"/>
      </p:scale>
      <p:origin x="0" y="-6252"/>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E2027D8-8F21-DE43-B42D-A54F7CA3580B}" type="slidenum">
              <a:rPr lang="en-AU">
                <a:latin typeface="Arial" pitchFamily="-110" charset="0"/>
              </a:rPr>
              <a:pPr/>
              <a:t>10</a:t>
            </a:fld>
            <a:endParaRPr lang="en-AU">
              <a:latin typeface="Arial" pitchFamily="-110"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Times New Roman" pitchFamily="-110" charset="0"/>
                <a:ea typeface="ＭＳ Ｐゴシック" pitchFamily="-110" charset="-128"/>
                <a:cs typeface="ＭＳ Ｐゴシック" pitchFamily="-110" charset="-128"/>
              </a:rPr>
              <a:t>The most commonly used symmetric encryption algorithms are block ciphers. A block cipher processes the plaintext input in fixed-size blocks and produces a block of </a:t>
            </a:r>
            <a:r>
              <a:rPr lang="en-US" dirty="0" err="1">
                <a:latin typeface="Times New Roman" pitchFamily="-110" charset="0"/>
                <a:ea typeface="ＭＳ Ｐゴシック" pitchFamily="-110" charset="-128"/>
                <a:cs typeface="ＭＳ Ｐゴシック" pitchFamily="-110" charset="-128"/>
              </a:rPr>
              <a:t>ciphertext</a:t>
            </a:r>
            <a:r>
              <a:rPr lang="en-US" dirty="0">
                <a:latin typeface="Times New Roman" pitchFamily="-110" charset="0"/>
                <a:ea typeface="ＭＳ Ｐゴシック" pitchFamily="-110" charset="-128"/>
                <a:cs typeface="ＭＳ Ｐゴシック" pitchFamily="-110" charset="-128"/>
              </a:rPr>
              <a: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  This subsection provides an overview of these algorithms.  Chapter 20 presents the technical details.</a:t>
            </a:r>
          </a:p>
        </p:txBody>
      </p:sp>
    </p:spTree>
    <p:extLst>
      <p:ext uri="{BB962C8B-B14F-4D97-AF65-F5344CB8AC3E}">
        <p14:creationId xmlns:p14="http://schemas.microsoft.com/office/powerpoint/2010/main" val="331233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Arial" pitchFamily="-108" charset="0"/>
                <a:ea typeface="ＭＳ Ｐゴシック" pitchFamily="33" charset="-128"/>
                <a:cs typeface="ＭＳ Ｐゴシック" pitchFamily="33" charset="-128"/>
              </a:rPr>
              <a:t>Federal Information Processing Standards Publications (FIPS PUBS)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most widely used encryption scheme is based</a:t>
            </a:r>
          </a:p>
          <a:p>
            <a:r>
              <a:rPr lang="en-US" dirty="0">
                <a:latin typeface="Arial" pitchFamily="-110" charset="0"/>
                <a:ea typeface="ＭＳ Ｐゴシック" pitchFamily="-110" charset="-128"/>
                <a:cs typeface="ＭＳ Ｐゴシック" pitchFamily="-110" charset="-128"/>
              </a:rPr>
              <a:t>on the Data Encryption Standard (DES) adopted in 1977 by the National Bureau</a:t>
            </a:r>
          </a:p>
          <a:p>
            <a:r>
              <a:rPr lang="en-US" dirty="0">
                <a:latin typeface="Arial" pitchFamily="-110" charset="0"/>
                <a:ea typeface="ＭＳ Ｐゴシック" pitchFamily="-110" charset="-128"/>
                <a:cs typeface="ＭＳ Ｐゴシック" pitchFamily="-110" charset="-128"/>
              </a:rPr>
              <a:t>of Standards, now the National Institute of Standards and Technology (NIST), as</a:t>
            </a:r>
          </a:p>
          <a:p>
            <a:r>
              <a:rPr lang="en-US" dirty="0">
                <a:latin typeface="Arial" pitchFamily="-110" charset="0"/>
                <a:ea typeface="ＭＳ Ｐゴシック" pitchFamily="-110" charset="-128"/>
                <a:cs typeface="ＭＳ Ｐゴシック" pitchFamily="-110" charset="-128"/>
              </a:rPr>
              <a:t>Federal Information Processing Standard 46 (FIPS PUB 46). The algorithm itself is</a:t>
            </a:r>
          </a:p>
          <a:p>
            <a:r>
              <a:rPr lang="en-US" dirty="0">
                <a:latin typeface="Arial" pitchFamily="-110" charset="0"/>
                <a:ea typeface="ＭＳ Ｐゴシック" pitchFamily="-110" charset="-128"/>
                <a:cs typeface="ＭＳ Ｐゴシック" pitchFamily="-110" charset="-128"/>
              </a:rPr>
              <a:t>referred to as the Data Encryption Algorithm (DEA). DES takes a plaintext block</a:t>
            </a:r>
          </a:p>
          <a:p>
            <a:r>
              <a:rPr lang="en-US" dirty="0">
                <a:latin typeface="Arial" pitchFamily="-110" charset="0"/>
                <a:ea typeface="ＭＳ Ｐゴシック" pitchFamily="-110" charset="-128"/>
                <a:cs typeface="ＭＳ Ｐゴシック" pitchFamily="-110" charset="-128"/>
              </a:rPr>
              <a:t>of 64 bits and a key of 56 bits, to produce a ciphertext block of 64 bits.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Concerns about the strength of DES fall into two categories: concerns about</a:t>
            </a:r>
          </a:p>
          <a:p>
            <a:r>
              <a:rPr lang="en-US" dirty="0">
                <a:latin typeface="Arial" pitchFamily="-110" charset="0"/>
                <a:ea typeface="ＭＳ Ｐゴシック" pitchFamily="-110" charset="-128"/>
                <a:cs typeface="ＭＳ Ｐゴシック" pitchFamily="-110" charset="-128"/>
              </a:rPr>
              <a:t>the algorithm itself and concerns about the use of a 56-bit key. The first concern</a:t>
            </a:r>
          </a:p>
          <a:p>
            <a:r>
              <a:rPr lang="en-US" dirty="0">
                <a:latin typeface="Arial" pitchFamily="-110" charset="0"/>
                <a:ea typeface="ＭＳ Ｐゴシック" pitchFamily="-110" charset="-128"/>
                <a:cs typeface="ＭＳ Ｐゴシック" pitchFamily="-110" charset="-128"/>
              </a:rPr>
              <a:t>refers to the possibility that cryptanalysis is possible by exploiting the characteristics</a:t>
            </a:r>
          </a:p>
          <a:p>
            <a:r>
              <a:rPr lang="en-US" dirty="0">
                <a:latin typeface="Arial" pitchFamily="-110" charset="0"/>
                <a:ea typeface="ＭＳ Ｐゴシック" pitchFamily="-110" charset="-128"/>
                <a:cs typeface="ＭＳ Ｐゴシック" pitchFamily="-110" charset="-128"/>
              </a:rPr>
              <a:t>of the DES algorithm. Over the years, there have been numerous attempts to find</a:t>
            </a:r>
          </a:p>
          <a:p>
            <a:r>
              <a:rPr lang="en-US" dirty="0">
                <a:latin typeface="Arial" pitchFamily="-110" charset="0"/>
                <a:ea typeface="ＭＳ Ｐゴシック" pitchFamily="-110" charset="-128"/>
                <a:cs typeface="ＭＳ Ｐゴシック" pitchFamily="-110" charset="-128"/>
              </a:rPr>
              <a:t>and exploit weaknesses in the algorithm, making DES the most-studied encryption</a:t>
            </a:r>
          </a:p>
          <a:p>
            <a:r>
              <a:rPr lang="en-US" dirty="0">
                <a:latin typeface="Arial" pitchFamily="-110" charset="0"/>
                <a:ea typeface="ＭＳ Ｐゴシック" pitchFamily="-110" charset="-128"/>
                <a:cs typeface="ＭＳ Ｐゴシック" pitchFamily="-110" charset="-128"/>
              </a:rPr>
              <a:t>algorithm in existence. Despite numerous approaches, no one has so far reported a</a:t>
            </a:r>
          </a:p>
          <a:p>
            <a:r>
              <a:rPr lang="en-US" dirty="0">
                <a:latin typeface="Arial" pitchFamily="-110" charset="0"/>
                <a:ea typeface="ＭＳ Ｐゴシック" pitchFamily="-110" charset="-128"/>
                <a:cs typeface="ＭＳ Ｐゴシック" pitchFamily="-110" charset="-128"/>
              </a:rPr>
              <a:t>fatal weakness in DES.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more serious concern is key length. With a key length of 56 bits, there are 2^56</a:t>
            </a:r>
          </a:p>
          <a:p>
            <a:r>
              <a:rPr lang="en-US" dirty="0">
                <a:latin typeface="Arial" pitchFamily="-110" charset="0"/>
                <a:ea typeface="ＭＳ Ｐゴシック" pitchFamily="-110" charset="-128"/>
                <a:cs typeface="ＭＳ Ｐゴシック" pitchFamily="-110" charset="-128"/>
              </a:rPr>
              <a:t>possible keys, which is approximately 7.2</a:t>
            </a:r>
            <a:r>
              <a:rPr lang="en-US" altLang="zh-CN" dirty="0">
                <a:latin typeface="Arial" pitchFamily="-110" charset="0"/>
                <a:ea typeface="ＭＳ Ｐゴシック" pitchFamily="-110" charset="-128"/>
                <a:cs typeface="ＭＳ Ｐゴシック" pitchFamily="-110" charset="-128"/>
              </a:rPr>
              <a:t>x</a:t>
            </a:r>
            <a:r>
              <a:rPr lang="en-US" dirty="0">
                <a:latin typeface="Arial" pitchFamily="-110" charset="0"/>
                <a:ea typeface="ＭＳ Ｐゴシック" pitchFamily="-110" charset="-128"/>
                <a:cs typeface="ＭＳ Ｐゴシック" pitchFamily="-110" charset="-128"/>
              </a:rPr>
              <a:t>10^16 keys. Thus, on the face of it, a brute-force</a:t>
            </a:r>
          </a:p>
          <a:p>
            <a:r>
              <a:rPr lang="en-US" dirty="0">
                <a:latin typeface="Arial" pitchFamily="-110" charset="0"/>
                <a:ea typeface="ＭＳ Ｐゴシック" pitchFamily="-110" charset="-128"/>
                <a:cs typeface="ＭＳ Ｐゴシック" pitchFamily="-110" charset="-128"/>
              </a:rPr>
              <a:t>attack appears impractical. Assuming that, on average, half the key space has</a:t>
            </a:r>
          </a:p>
          <a:p>
            <a:r>
              <a:rPr lang="en-US" dirty="0">
                <a:latin typeface="Arial" pitchFamily="-110" charset="0"/>
                <a:ea typeface="ＭＳ Ｐゴシック" pitchFamily="-110" charset="-128"/>
                <a:cs typeface="ＭＳ Ｐゴシック" pitchFamily="-110" charset="-128"/>
              </a:rPr>
              <a:t>to be searched, a single machine performing one DES encryption per micro second</a:t>
            </a:r>
          </a:p>
          <a:p>
            <a:r>
              <a:rPr lang="en-US" dirty="0">
                <a:latin typeface="Arial" pitchFamily="-110" charset="0"/>
                <a:ea typeface="ＭＳ Ｐゴシック" pitchFamily="-110" charset="-128"/>
                <a:cs typeface="ＭＳ Ｐゴシック" pitchFamily="-110" charset="-128"/>
              </a:rPr>
              <a:t>would take more than a thousand years (see Table 2.1) to break the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However, the assumption of one encryption per microsecond is overly conservative.</a:t>
            </a:r>
          </a:p>
          <a:p>
            <a:r>
              <a:rPr lang="en-US" dirty="0">
                <a:latin typeface="Arial" pitchFamily="-110" charset="0"/>
                <a:ea typeface="ＭＳ Ｐゴシック" pitchFamily="-110" charset="-128"/>
                <a:cs typeface="ＭＳ Ｐゴシック" pitchFamily="-110" charset="-128"/>
              </a:rPr>
              <a:t>DES finally and definitively proved insecure in July 1998, when the</a:t>
            </a:r>
          </a:p>
          <a:p>
            <a:r>
              <a:rPr lang="en-US" dirty="0">
                <a:latin typeface="Arial" pitchFamily="-110" charset="0"/>
                <a:ea typeface="ＭＳ Ｐゴシック" pitchFamily="-110" charset="-128"/>
                <a:cs typeface="ＭＳ Ｐゴシック" pitchFamily="-110" charset="-128"/>
              </a:rPr>
              <a:t>Electronic Frontier Foundation (EFF) announced that it had broken a DES encryption</a:t>
            </a:r>
          </a:p>
          <a:p>
            <a:r>
              <a:rPr lang="en-US" dirty="0">
                <a:latin typeface="Arial" pitchFamily="-110" charset="0"/>
                <a:ea typeface="ＭＳ Ｐゴシック" pitchFamily="-110" charset="-128"/>
                <a:cs typeface="ＭＳ Ｐゴシック" pitchFamily="-110" charset="-128"/>
              </a:rPr>
              <a:t>using a special-purpose “DES cracker” machine that was built for less than</a:t>
            </a:r>
          </a:p>
          <a:p>
            <a:r>
              <a:rPr lang="en-US" dirty="0">
                <a:latin typeface="Arial" pitchFamily="-110" charset="0"/>
                <a:ea typeface="ＭＳ Ｐゴシック" pitchFamily="-110" charset="-128"/>
                <a:cs typeface="ＭＳ Ｐゴシック" pitchFamily="-110" charset="-128"/>
              </a:rPr>
              <a:t>$250,000. The attack took less than three days. The EFF has published a detailed</a:t>
            </a:r>
          </a:p>
          <a:p>
            <a:r>
              <a:rPr lang="en-US" dirty="0">
                <a:latin typeface="Arial" pitchFamily="-110" charset="0"/>
                <a:ea typeface="ＭＳ Ｐゴシック" pitchFamily="-110" charset="-128"/>
                <a:cs typeface="ＭＳ Ｐゴシック" pitchFamily="-110" charset="-128"/>
              </a:rPr>
              <a:t>description of the machine, enabling others to build their own cracker [EFF98].</a:t>
            </a:r>
          </a:p>
          <a:p>
            <a:r>
              <a:rPr lang="en-US" dirty="0">
                <a:latin typeface="Arial" pitchFamily="-110" charset="0"/>
                <a:ea typeface="ＭＳ Ｐゴシック" pitchFamily="-110" charset="-128"/>
                <a:cs typeface="ＭＳ Ｐゴシック" pitchFamily="-110" charset="-128"/>
              </a:rPr>
              <a:t>And, of course, hardware prices will continue to drop as speeds increase, making</a:t>
            </a:r>
          </a:p>
          <a:p>
            <a:r>
              <a:rPr lang="en-US" dirty="0">
                <a:latin typeface="Arial" pitchFamily="-110" charset="0"/>
                <a:ea typeface="ＭＳ Ｐゴシック" pitchFamily="-110" charset="-128"/>
                <a:cs typeface="ＭＳ Ｐゴシック" pitchFamily="-110" charset="-128"/>
              </a:rPr>
              <a:t>DES virtually worthless.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is important to note that there is more to a key-search attack than simply running</a:t>
            </a:r>
          </a:p>
          <a:p>
            <a:r>
              <a:rPr lang="en-US" dirty="0">
                <a:latin typeface="Arial" pitchFamily="-110" charset="0"/>
                <a:ea typeface="ＭＳ Ｐゴシック" pitchFamily="-110" charset="-128"/>
                <a:cs typeface="ＭＳ Ｐゴシック" pitchFamily="-110" charset="-128"/>
              </a:rPr>
              <a:t>through all possible keys. Unless known plaintext is provided, the analyst must</a:t>
            </a:r>
          </a:p>
          <a:p>
            <a:r>
              <a:rPr lang="en-US" dirty="0">
                <a:latin typeface="Arial" pitchFamily="-110" charset="0"/>
                <a:ea typeface="ＭＳ Ｐゴシック" pitchFamily="-110" charset="-128"/>
                <a:cs typeface="ＭＳ Ｐゴシック" pitchFamily="-110" charset="-128"/>
              </a:rPr>
              <a:t>be able to recognize plaintext as plaintext. If the message is just plain text in English,</a:t>
            </a:r>
          </a:p>
          <a:p>
            <a:r>
              <a:rPr lang="en-US" dirty="0">
                <a:latin typeface="Arial" pitchFamily="-110" charset="0"/>
                <a:ea typeface="ＭＳ Ｐゴシック" pitchFamily="-110" charset="-128"/>
                <a:cs typeface="ＭＳ Ｐゴシック" pitchFamily="-110" charset="-128"/>
              </a:rPr>
              <a:t>then the result pops out easily, although the task of recognizing English would have to</a:t>
            </a:r>
          </a:p>
          <a:p>
            <a:r>
              <a:rPr lang="en-US" dirty="0">
                <a:latin typeface="Arial" pitchFamily="-110" charset="0"/>
                <a:ea typeface="ＭＳ Ｐゴシック" pitchFamily="-110" charset="-128"/>
                <a:cs typeface="ＭＳ Ｐゴシック" pitchFamily="-110" charset="-128"/>
              </a:rPr>
              <a:t>be automated. If the text message has been compressed before encryption, then recognition</a:t>
            </a:r>
          </a:p>
          <a:p>
            <a:r>
              <a:rPr lang="en-US" dirty="0">
                <a:latin typeface="Arial" pitchFamily="-110" charset="0"/>
                <a:ea typeface="ＭＳ Ｐゴシック" pitchFamily="-110" charset="-128"/>
                <a:cs typeface="ＭＳ Ｐゴシック" pitchFamily="-110" charset="-128"/>
              </a:rPr>
              <a:t>is more difficult. And if the message is some more general type of data, such</a:t>
            </a:r>
          </a:p>
          <a:p>
            <a:r>
              <a:rPr lang="en-US" dirty="0">
                <a:latin typeface="Arial" pitchFamily="-110" charset="0"/>
                <a:ea typeface="ＭＳ Ｐゴシック" pitchFamily="-110" charset="-128"/>
                <a:cs typeface="ＭＳ Ｐゴシック" pitchFamily="-110" charset="-128"/>
              </a:rPr>
              <a:t>as a numerical file, and this has been compressed, the problem becomes even more</a:t>
            </a:r>
          </a:p>
          <a:p>
            <a:r>
              <a:rPr lang="en-US" dirty="0">
                <a:latin typeface="Arial" pitchFamily="-110" charset="0"/>
                <a:ea typeface="ＭＳ Ｐゴシック" pitchFamily="-110" charset="-128"/>
                <a:cs typeface="ＭＳ Ｐゴシック" pitchFamily="-110" charset="-128"/>
              </a:rPr>
              <a:t>difficult to automate. Thus, to supplement the brute-force approach, some degree of</a:t>
            </a:r>
          </a:p>
          <a:p>
            <a:r>
              <a:rPr lang="en-US" dirty="0">
                <a:latin typeface="Arial" pitchFamily="-110" charset="0"/>
                <a:ea typeface="ＭＳ Ｐゴシック" pitchFamily="-110" charset="-128"/>
                <a:cs typeface="ＭＳ Ｐゴシック" pitchFamily="-110" charset="-128"/>
              </a:rPr>
              <a:t>knowledge about the expected plaintext is needed, and some means of automatically</a:t>
            </a:r>
          </a:p>
          <a:p>
            <a:r>
              <a:rPr lang="en-US" dirty="0">
                <a:latin typeface="Arial" pitchFamily="-110" charset="0"/>
                <a:ea typeface="ＭＳ Ｐゴシック" pitchFamily="-110" charset="-128"/>
                <a:cs typeface="ＭＳ Ｐゴシック" pitchFamily="-110" charset="-128"/>
              </a:rPr>
              <a:t>distinguishing plaintext from garble is also needed. The EFF approach addresses this</a:t>
            </a:r>
          </a:p>
          <a:p>
            <a:r>
              <a:rPr lang="en-US" dirty="0">
                <a:latin typeface="Arial" pitchFamily="-110" charset="0"/>
                <a:ea typeface="ＭＳ Ｐゴシック" pitchFamily="-110" charset="-128"/>
                <a:cs typeface="ＭＳ Ｐゴシック" pitchFamily="-110" charset="-128"/>
              </a:rPr>
              <a:t>issue as well and introduces some automated techniques that would be effective in</a:t>
            </a:r>
          </a:p>
          <a:p>
            <a:r>
              <a:rPr lang="en-US" dirty="0">
                <a:latin typeface="Arial" pitchFamily="-110" charset="0"/>
                <a:ea typeface="ＭＳ Ｐゴシック" pitchFamily="-110" charset="-128"/>
                <a:cs typeface="ＭＳ Ｐゴシック" pitchFamily="-110" charset="-128"/>
              </a:rPr>
              <a:t>many contexts.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final point: If the only form of attack that could be made on an encryption</a:t>
            </a:r>
          </a:p>
          <a:p>
            <a:r>
              <a:rPr lang="en-US" dirty="0">
                <a:latin typeface="Arial" pitchFamily="-110" charset="0"/>
                <a:ea typeface="ＭＳ Ｐゴシック" pitchFamily="-110" charset="-128"/>
                <a:cs typeface="ＭＳ Ｐゴシック" pitchFamily="-110" charset="-128"/>
              </a:rPr>
              <a:t>algorithm is brute force, then the way to counter such attacks is obvious: Use longer</a:t>
            </a:r>
          </a:p>
          <a:p>
            <a:r>
              <a:rPr lang="en-US" dirty="0">
                <a:latin typeface="Arial" pitchFamily="-110" charset="0"/>
                <a:ea typeface="ＭＳ Ｐゴシック" pitchFamily="-110" charset="-128"/>
                <a:cs typeface="ＭＳ Ｐゴシック" pitchFamily="-110" charset="-128"/>
              </a:rPr>
              <a:t>keys. To get some idea of the size of key required, let us use the EFF cracker as a</a:t>
            </a:r>
          </a:p>
          <a:p>
            <a:r>
              <a:rPr lang="en-US" dirty="0">
                <a:latin typeface="Arial" pitchFamily="-110" charset="0"/>
                <a:ea typeface="ＭＳ Ｐゴシック" pitchFamily="-110" charset="-128"/>
                <a:cs typeface="ＭＳ Ｐゴシック" pitchFamily="-110" charset="-128"/>
              </a:rPr>
              <a:t>basis for our estimates. The EFF cracker was a prototype and we can assume that</a:t>
            </a:r>
          </a:p>
          <a:p>
            <a:r>
              <a:rPr lang="en-US" dirty="0">
                <a:latin typeface="Arial" pitchFamily="-110" charset="0"/>
                <a:ea typeface="ＭＳ Ｐゴシック" pitchFamily="-110" charset="-128"/>
                <a:cs typeface="ＭＳ Ｐゴシック" pitchFamily="-110" charset="-128"/>
              </a:rPr>
              <a:t>with today’s technology, a faster machine is cost effective. If we assume that a cracker</a:t>
            </a:r>
          </a:p>
          <a:p>
            <a:r>
              <a:rPr lang="en-US" dirty="0">
                <a:latin typeface="Arial" pitchFamily="-110" charset="0"/>
                <a:ea typeface="ＭＳ Ｐゴシック" pitchFamily="-110" charset="-128"/>
                <a:cs typeface="ＭＳ Ｐゴシック" pitchFamily="-110" charset="-128"/>
              </a:rPr>
              <a:t>can perform 1 million decryptions per </a:t>
            </a:r>
            <a:r>
              <a:rPr lang="en-US" dirty="0" err="1">
                <a:latin typeface="Arial" pitchFamily="-110" charset="0"/>
                <a:ea typeface="ＭＳ Ｐゴシック" pitchFamily="-110" charset="-128"/>
                <a:cs typeface="ＭＳ Ｐゴシック" pitchFamily="-110" charset="-128"/>
              </a:rPr>
              <a:t>μs</a:t>
            </a:r>
            <a:r>
              <a:rPr lang="en-US" dirty="0">
                <a:latin typeface="Arial" pitchFamily="-110" charset="0"/>
                <a:ea typeface="ＭＳ Ｐゴシック" pitchFamily="-110" charset="-128"/>
                <a:cs typeface="ＭＳ Ｐゴシック" pitchFamily="-110" charset="-128"/>
              </a:rPr>
              <a:t>, which is the rate used in Table 2.1, then a</a:t>
            </a:r>
          </a:p>
          <a:p>
            <a:r>
              <a:rPr lang="en-US" dirty="0">
                <a:latin typeface="Arial" pitchFamily="-110" charset="0"/>
                <a:ea typeface="ＭＳ Ｐゴシック" pitchFamily="-110" charset="-128"/>
                <a:cs typeface="ＭＳ Ｐゴシック" pitchFamily="-110" charset="-128"/>
              </a:rPr>
              <a:t>DES code would take about 10 hours to crack. This is a speed-up of approximately</a:t>
            </a:r>
          </a:p>
          <a:p>
            <a:r>
              <a:rPr lang="en-US" dirty="0">
                <a:latin typeface="Arial" pitchFamily="-110" charset="0"/>
                <a:ea typeface="ＭＳ Ｐゴシック" pitchFamily="-110" charset="-128"/>
                <a:cs typeface="ＭＳ Ｐゴシック" pitchFamily="-110" charset="-128"/>
              </a:rPr>
              <a:t>a factor of 7 compared to the EFF result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23394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13</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Because of its drawbacks, 3DES is not a</a:t>
            </a:r>
          </a:p>
          <a:p>
            <a:r>
              <a:rPr lang="en-US" dirty="0">
                <a:latin typeface="Arial" pitchFamily="-110" charset="0"/>
                <a:ea typeface="ＭＳ Ｐゴシック" pitchFamily="-110" charset="-128"/>
                <a:cs typeface="ＭＳ Ｐゴシック" pitchFamily="-110" charset="-128"/>
              </a:rPr>
              <a:t>reasonable candidate for long-term use. As a replacement, NIST in 1997 issued a</a:t>
            </a:r>
          </a:p>
          <a:p>
            <a:r>
              <a:rPr lang="en-US" dirty="0">
                <a:latin typeface="Arial" pitchFamily="-110" charset="0"/>
                <a:ea typeface="ＭＳ Ｐゴシック" pitchFamily="-110" charset="-128"/>
                <a:cs typeface="ＭＳ Ｐゴシック" pitchFamily="-110" charset="-128"/>
              </a:rPr>
              <a:t>call for proposals for a new Advanced Encryption Standard (AES), which should</a:t>
            </a:r>
          </a:p>
          <a:p>
            <a:r>
              <a:rPr lang="en-US" dirty="0">
                <a:latin typeface="Arial" pitchFamily="-110" charset="0"/>
                <a:ea typeface="ＭＳ Ｐゴシック" pitchFamily="-110" charset="-128"/>
                <a:cs typeface="ＭＳ Ｐゴシック" pitchFamily="-110" charset="-128"/>
              </a:rPr>
              <a:t>have a security strength equal to or better than 3DES and significantly improved</a:t>
            </a:r>
          </a:p>
          <a:p>
            <a:r>
              <a:rPr lang="en-US" dirty="0">
                <a:latin typeface="Arial" pitchFamily="-110" charset="0"/>
                <a:ea typeface="ＭＳ Ｐゴシック" pitchFamily="-110" charset="-128"/>
                <a:cs typeface="ＭＳ Ｐゴシック" pitchFamily="-110" charset="-128"/>
              </a:rPr>
              <a:t>efficiency. In addition to these general requirements, NIST specified that AES must</a:t>
            </a:r>
          </a:p>
          <a:p>
            <a:r>
              <a:rPr lang="en-US" dirty="0">
                <a:latin typeface="Arial" pitchFamily="-110" charset="0"/>
                <a:ea typeface="ＭＳ Ｐゴシック" pitchFamily="-110" charset="-128"/>
                <a:cs typeface="ＭＳ Ｐゴシック" pitchFamily="-110" charset="-128"/>
              </a:rPr>
              <a:t>be a symmetric block cipher with a block length of 128 bits and support for key</a:t>
            </a:r>
          </a:p>
          <a:p>
            <a:r>
              <a:rPr lang="en-US" dirty="0">
                <a:latin typeface="Arial" pitchFamily="-110" charset="0"/>
                <a:ea typeface="ＭＳ Ｐゴシック" pitchFamily="-110" charset="-128"/>
                <a:cs typeface="ＭＳ Ｐゴシック" pitchFamily="-110" charset="-128"/>
              </a:rPr>
              <a:t>lengths of 128, 192, and 256 bits. Evaluation criteria included security, computational</a:t>
            </a:r>
          </a:p>
          <a:p>
            <a:r>
              <a:rPr lang="en-US" dirty="0">
                <a:latin typeface="Arial" pitchFamily="-110" charset="0"/>
                <a:ea typeface="ＭＳ Ｐゴシック" pitchFamily="-110" charset="-128"/>
                <a:cs typeface="ＭＳ Ｐゴシック" pitchFamily="-110" charset="-128"/>
              </a:rPr>
              <a:t>efficiency, memory requirements, hardware and software suitability, and flexibility.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a first round of evaluation, 15 proposed algorithms were accepted. A</a:t>
            </a:r>
          </a:p>
          <a:p>
            <a:r>
              <a:rPr lang="en-US" dirty="0">
                <a:latin typeface="Arial" pitchFamily="-110" charset="0"/>
                <a:ea typeface="ＭＳ Ｐゴシック" pitchFamily="-110" charset="-128"/>
                <a:cs typeface="ＭＳ Ｐゴシック" pitchFamily="-110" charset="-128"/>
              </a:rPr>
              <a:t>second round narrowed the field to 5 algorithms. NIST completed its evaluation</a:t>
            </a:r>
          </a:p>
          <a:p>
            <a:r>
              <a:rPr lang="en-US" dirty="0">
                <a:latin typeface="Arial" pitchFamily="-110" charset="0"/>
                <a:ea typeface="ＭＳ Ｐゴシック" pitchFamily="-110" charset="-128"/>
                <a:cs typeface="ＭＳ Ｐゴシック" pitchFamily="-110" charset="-128"/>
              </a:rPr>
              <a:t>process and published a final standard (FIPS PUB 197) in November of 2001. NIST</a:t>
            </a:r>
          </a:p>
          <a:p>
            <a:r>
              <a:rPr lang="en-US" dirty="0">
                <a:latin typeface="Arial" pitchFamily="-110" charset="0"/>
                <a:ea typeface="ＭＳ Ｐゴシック" pitchFamily="-110" charset="-128"/>
                <a:cs typeface="ＭＳ Ｐゴシック" pitchFamily="-110" charset="-128"/>
              </a:rPr>
              <a:t>selected </a:t>
            </a:r>
            <a:r>
              <a:rPr lang="en-US" dirty="0" err="1">
                <a:latin typeface="Arial" pitchFamily="-110" charset="0"/>
                <a:ea typeface="ＭＳ Ｐゴシック" pitchFamily="-110" charset="-128"/>
                <a:cs typeface="ＭＳ Ｐゴシック" pitchFamily="-110" charset="-128"/>
              </a:rPr>
              <a:t>Rijndael</a:t>
            </a:r>
            <a:r>
              <a:rPr lang="en-US" dirty="0">
                <a:latin typeface="Arial" pitchFamily="-110" charset="0"/>
                <a:ea typeface="ＭＳ Ｐゴシック" pitchFamily="-110" charset="-128"/>
                <a:cs typeface="ＭＳ Ｐゴシック" pitchFamily="-110" charset="-128"/>
              </a:rPr>
              <a:t> as the proposed AES algorithm. AES is now widely available in</a:t>
            </a:r>
          </a:p>
          <a:p>
            <a:r>
              <a:rPr lang="en-US" dirty="0">
                <a:latin typeface="Arial" pitchFamily="-110" charset="0"/>
                <a:ea typeface="ＭＳ Ｐゴシック" pitchFamily="-110" charset="-128"/>
                <a:cs typeface="ＭＳ Ｐゴシック" pitchFamily="-110" charset="-128"/>
              </a:rPr>
              <a:t>commercial products. AES is described in detail in Chapter 20.</a:t>
            </a:r>
            <a:endParaRPr lang="en-US" dirty="0">
              <a:solidFill>
                <a:srgbClr val="000000"/>
              </a:solidFill>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3898323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Public key is made public for others to use</a:t>
            </a:r>
          </a:p>
          <a:p>
            <a:pPr>
              <a:defRPr/>
            </a:pPr>
            <a:r>
              <a:rPr lang="en-US" b="0" dirty="0"/>
              <a:t>Public-key encryption, first publicly proposed by Diffie and Hellman in 1976</a:t>
            </a:r>
          </a:p>
          <a:p>
            <a:pPr>
              <a:defRPr/>
            </a:pPr>
            <a:r>
              <a:rPr lang="en-US" b="0" dirty="0"/>
              <a:t>[DIFF76], is the first truly revolutionary advance in encryption in literally thousands</a:t>
            </a:r>
          </a:p>
          <a:p>
            <a:pPr>
              <a:defRPr/>
            </a:pPr>
            <a:r>
              <a:rPr lang="en-US" b="0" dirty="0"/>
              <a:t>of years. Public-key algorithms are based on mathematical functions rather than on</a:t>
            </a:r>
          </a:p>
          <a:p>
            <a:pPr>
              <a:defRPr/>
            </a:pPr>
            <a:r>
              <a:rPr lang="en-US" b="0" dirty="0"/>
              <a:t>simple operations on bit patterns, such as are used in symmetric encryption algorithms.</a:t>
            </a:r>
          </a:p>
          <a:p>
            <a:pPr>
              <a:defRPr/>
            </a:pPr>
            <a:r>
              <a:rPr lang="en-US" b="0" dirty="0"/>
              <a:t>More important, public-key cryptography is asymmetric, involving the use</a:t>
            </a:r>
          </a:p>
          <a:p>
            <a:pPr>
              <a:defRPr/>
            </a:pPr>
            <a:r>
              <a:rPr lang="en-US" b="0" dirty="0"/>
              <a:t>of two separate keys, in contrast to symmetric encryption, which uses only one key.</a:t>
            </a:r>
          </a:p>
          <a:p>
            <a:pPr>
              <a:defRPr/>
            </a:pPr>
            <a:r>
              <a:rPr lang="en-US" b="0" dirty="0"/>
              <a:t>The use of two keys has profound consequences in the areas of confidentiality, key</a:t>
            </a:r>
          </a:p>
          <a:p>
            <a:pPr>
              <a:defRPr/>
            </a:pPr>
            <a:r>
              <a:rPr lang="en-US" b="0" dirty="0"/>
              <a:t>distribution, and authentication.</a:t>
            </a:r>
          </a:p>
          <a:p>
            <a:pPr>
              <a:defRPr/>
            </a:pPr>
            <a:endParaRPr lang="en-US" b="0" dirty="0"/>
          </a:p>
          <a:p>
            <a:pPr>
              <a:defRPr/>
            </a:pPr>
            <a:r>
              <a:rPr lang="en-US" b="0" dirty="0"/>
              <a:t>Before proceeding, we should first mention several common misconceptions</a:t>
            </a:r>
          </a:p>
          <a:p>
            <a:pPr>
              <a:defRPr/>
            </a:pPr>
            <a:r>
              <a:rPr lang="en-US" b="0" dirty="0"/>
              <a:t>concerning public-key encryption. One is that public-key encryption is more secure</a:t>
            </a:r>
          </a:p>
          <a:p>
            <a:pPr>
              <a:defRPr/>
            </a:pPr>
            <a:r>
              <a:rPr lang="en-US" b="0" dirty="0"/>
              <a:t>from cryptanalysis than symmetric encryption. In fact, the security of any encryption</a:t>
            </a:r>
          </a:p>
          <a:p>
            <a:pPr>
              <a:defRPr/>
            </a:pPr>
            <a:r>
              <a:rPr lang="en-US" b="0" dirty="0"/>
              <a:t>scheme depends on (1) the length of the key and (2) the computational work involved</a:t>
            </a:r>
          </a:p>
          <a:p>
            <a:pPr>
              <a:defRPr/>
            </a:pPr>
            <a:r>
              <a:rPr lang="en-US" b="0" dirty="0"/>
              <a:t>in breaking a cipher. There is nothing in principle about either symmetric or public-key</a:t>
            </a:r>
          </a:p>
          <a:p>
            <a:pPr>
              <a:defRPr/>
            </a:pPr>
            <a:r>
              <a:rPr lang="en-US" b="0" dirty="0"/>
              <a:t>encryption that makes one superior to another from the point of view of resisting cryptanalysis.</a:t>
            </a:r>
          </a:p>
          <a:p>
            <a:pPr>
              <a:defRPr/>
            </a:pPr>
            <a:r>
              <a:rPr lang="en-US" b="0" dirty="0"/>
              <a:t>A second misconception is that public-key encryption is a general- purpose</a:t>
            </a:r>
          </a:p>
          <a:p>
            <a:pPr>
              <a:defRPr/>
            </a:pPr>
            <a:r>
              <a:rPr lang="en-US" b="0" dirty="0"/>
              <a:t>technique that has made symmetric encryption obsolete. On the contrary, because of</a:t>
            </a:r>
          </a:p>
          <a:p>
            <a:pPr>
              <a:defRPr/>
            </a:pPr>
            <a:r>
              <a:rPr lang="en-US" b="0" dirty="0"/>
              <a:t>the computational overhead of current public-key encryption schemes, there seems no</a:t>
            </a:r>
          </a:p>
          <a:p>
            <a:pPr>
              <a:defRPr/>
            </a:pPr>
            <a:r>
              <a:rPr lang="en-US" b="0" dirty="0"/>
              <a:t>foreseeable likelihood that symmetric encryption will be abandoned. Finally, there is</a:t>
            </a:r>
          </a:p>
          <a:p>
            <a:pPr>
              <a:defRPr/>
            </a:pPr>
            <a:r>
              <a:rPr lang="en-US" b="0" dirty="0"/>
              <a:t>a feeling that key distribution is trivial when using public-key encryption, compared to</a:t>
            </a:r>
          </a:p>
          <a:p>
            <a:pPr>
              <a:defRPr/>
            </a:pPr>
            <a:r>
              <a:rPr lang="en-US" b="0" dirty="0"/>
              <a:t>the rather cumbersome handshaking involved with key distribution centers for symmetric</a:t>
            </a:r>
          </a:p>
          <a:p>
            <a:pPr>
              <a:defRPr/>
            </a:pPr>
            <a:r>
              <a:rPr lang="en-US" b="0" dirty="0"/>
              <a:t>encryption. For public-key key distribution, some form of protocol is needed,</a:t>
            </a:r>
          </a:p>
          <a:p>
            <a:pPr>
              <a:defRPr/>
            </a:pPr>
            <a:r>
              <a:rPr lang="en-US" b="0" dirty="0"/>
              <a:t>often involving a central agent, and the procedures involved are no simpler or any</a:t>
            </a:r>
          </a:p>
          <a:p>
            <a:pPr>
              <a:defRPr/>
            </a:pPr>
            <a:r>
              <a:rPr lang="en-US" b="0" dirty="0"/>
              <a:t>more efficient than those required for symmetric encryption.</a:t>
            </a:r>
          </a:p>
          <a:p>
            <a:pPr>
              <a:defRPr/>
            </a:pPr>
            <a:endParaRPr lang="en-US" b="0" dirty="0"/>
          </a:p>
          <a:p>
            <a:pPr>
              <a:defRPr/>
            </a:pPr>
            <a:r>
              <a:rPr lang="en-US" b="0" dirty="0"/>
              <a:t>As the names suggest, the public key of the pair is made public for others to</a:t>
            </a:r>
          </a:p>
          <a:p>
            <a:pPr>
              <a:defRPr/>
            </a:pPr>
            <a:r>
              <a:rPr lang="en-US" b="0" dirty="0"/>
              <a:t>use, while the private key is known only to its owner. A general-purpose public-key</a:t>
            </a:r>
          </a:p>
          <a:p>
            <a:pPr>
              <a:defRPr/>
            </a:pPr>
            <a:r>
              <a:rPr lang="en-US" b="0" dirty="0"/>
              <a:t>cryptographic algorithm relies on one key for encryption and a different but related</a:t>
            </a:r>
          </a:p>
          <a:p>
            <a:pPr>
              <a:defRPr/>
            </a:pPr>
            <a:r>
              <a:rPr lang="en-US" b="0" dirty="0"/>
              <a:t>key for decryption.</a:t>
            </a:r>
          </a:p>
          <a:p>
            <a:pPr>
              <a:defRPr/>
            </a:pP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233793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16</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17</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19</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20</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22</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24</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28</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8</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0214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4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39133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dirty="0"/>
              <a:t>CH02 </a:t>
            </a:r>
            <a:r>
              <a:rPr lang="en-US" sz="4400" dirty="0" err="1"/>
              <a:t>Cryptograpic</a:t>
            </a:r>
            <a:r>
              <a:rPr lang="en-US" sz="4400"/>
              <a:t> Tools</a:t>
            </a:r>
            <a:endParaRPr lang="en-US" sz="4400" dirty="0"/>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a:defRPr/>
            </a:pPr>
            <a:r>
              <a:rPr lang="en-US" altLang="zh-CN" sz="3600" dirty="0"/>
              <a:t>Comparison of 3 Symmetric Encryption Standards (Block Ciphers)</a:t>
            </a:r>
          </a:p>
        </p:txBody>
      </p:sp>
      <p:sp>
        <p:nvSpPr>
          <p:cNvPr id="4" name="Content Placeholder 3">
            <a:extLst>
              <a:ext uri="{FF2B5EF4-FFF2-40B4-BE49-F238E27FC236}">
                <a16:creationId xmlns:a16="http://schemas.microsoft.com/office/drawing/2014/main" id="{060F4BE1-6B21-4CA8-A4BC-FB09FC4F5876}"/>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pic>
        <p:nvPicPr>
          <p:cNvPr id="2" name="Picture 1"/>
          <p:cNvPicPr>
            <a:picLocks noChangeAspect="1"/>
          </p:cNvPicPr>
          <p:nvPr/>
        </p:nvPicPr>
        <p:blipFill rotWithShape="1">
          <a:blip r:embed="rId3"/>
          <a:srcRect t="-19918" b="-15935"/>
          <a:stretch/>
        </p:blipFill>
        <p:spPr>
          <a:xfrm>
            <a:off x="129785" y="1869947"/>
            <a:ext cx="8975468" cy="3150055"/>
          </a:xfrm>
          <a:prstGeom prst="rect">
            <a:avLst/>
          </a:prstGeom>
          <a:solidFill>
            <a:schemeClr val="accent3">
              <a:lumMod val="20000"/>
              <a:lumOff val="80000"/>
            </a:schemeClr>
          </a:solidFill>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0285-8865-4AE4-AA92-7FD5FA90EBF0}"/>
              </a:ext>
            </a:extLst>
          </p:cNvPr>
          <p:cNvSpPr>
            <a:spLocks noGrp="1"/>
          </p:cNvSpPr>
          <p:nvPr>
            <p:ph type="title"/>
          </p:nvPr>
        </p:nvSpPr>
        <p:spPr/>
        <p:txBody>
          <a:bodyPr/>
          <a:lstStyle/>
          <a:p>
            <a:r>
              <a:rPr lang="en-US" altLang="en-US" dirty="0"/>
              <a:t>Data Encryption Standard (DES)</a:t>
            </a:r>
            <a:endParaRPr lang="en-SE" dirty="0"/>
          </a:p>
        </p:txBody>
      </p:sp>
      <p:sp>
        <p:nvSpPr>
          <p:cNvPr id="3" name="Content Placeholder 2">
            <a:extLst>
              <a:ext uri="{FF2B5EF4-FFF2-40B4-BE49-F238E27FC236}">
                <a16:creationId xmlns:a16="http://schemas.microsoft.com/office/drawing/2014/main" id="{F104F5B1-E974-4854-995C-6C04C20D5DBB}"/>
              </a:ext>
            </a:extLst>
          </p:cNvPr>
          <p:cNvSpPr>
            <a:spLocks noGrp="1"/>
          </p:cNvSpPr>
          <p:nvPr>
            <p:ph idx="1"/>
          </p:nvPr>
        </p:nvSpPr>
        <p:spPr/>
        <p:txBody>
          <a:bodyPr>
            <a:normAutofit/>
          </a:bodyPr>
          <a:lstStyle/>
          <a:p>
            <a:r>
              <a:rPr lang="en-US" dirty="0"/>
              <a:t>DES Uses 64-bit plaintext block and 56-bit key to produce a 64-bit ciphertext block</a:t>
            </a:r>
          </a:p>
          <a:p>
            <a:pPr lvl="1"/>
            <a:r>
              <a:rPr lang="en-US" dirty="0"/>
              <a:t>Key length of 56 bits is too short. </a:t>
            </a:r>
          </a:p>
          <a:p>
            <a:pPr lvl="1"/>
            <a:r>
              <a:rPr lang="en-US" dirty="0"/>
              <a:t>Should no longer be used in production systems.</a:t>
            </a:r>
          </a:p>
          <a:p>
            <a:endParaRPr lang="en-US" dirty="0"/>
          </a:p>
          <a:p>
            <a:endParaRPr lang="en-SE" dirty="0"/>
          </a:p>
        </p:txBody>
      </p:sp>
      <p:sp>
        <p:nvSpPr>
          <p:cNvPr id="4" name="Slide Number Placeholder 3">
            <a:extLst>
              <a:ext uri="{FF2B5EF4-FFF2-40B4-BE49-F238E27FC236}">
                <a16:creationId xmlns:a16="http://schemas.microsoft.com/office/drawing/2014/main" id="{07F741B0-90F2-4645-90A0-A3CF81EDD759}"/>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40B2C0DD-E829-4F57-8287-0005493EE7A8}"/>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1673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23528" y="1196752"/>
            <a:ext cx="8568952" cy="3236352"/>
          </a:xfrm>
        </p:spPr>
        <p:txBody>
          <a:bodyPr>
            <a:normAutofit fontScale="62500" lnSpcReduction="20000"/>
          </a:bodyPr>
          <a:lstStyle/>
          <a:p>
            <a:r>
              <a:rPr lang="en-US" dirty="0"/>
              <a:t>Repeats DES three times using either 2 or 3 unique keys, with total key length of 112 or 168 bits</a:t>
            </a:r>
          </a:p>
          <a:p>
            <a:r>
              <a:rPr lang="en-US" dirty="0"/>
              <a:t>Pros:</a:t>
            </a:r>
          </a:p>
          <a:p>
            <a:pPr lvl="1"/>
            <a:r>
              <a:rPr lang="en-US" dirty="0"/>
              <a:t>Key length of 168 bits removes the vulnerability to brute-force attacks</a:t>
            </a:r>
          </a:p>
          <a:p>
            <a:r>
              <a:rPr lang="en-US" dirty="0"/>
              <a:t>Cons:</a:t>
            </a:r>
          </a:p>
          <a:p>
            <a:pPr lvl="1"/>
            <a:r>
              <a:rPr lang="en-US" dirty="0"/>
              <a:t>Performance is slow: </a:t>
            </a:r>
            <a:r>
              <a:rPr lang="en-US" dirty="0">
                <a:latin typeface="Arial" pitchFamily="-110" charset="0"/>
                <a:ea typeface="ＭＳ Ｐゴシック" pitchFamily="-110" charset="-128"/>
                <a:cs typeface="ＭＳ Ｐゴシック" pitchFamily="-110" charset="-128"/>
              </a:rPr>
              <a:t>three times as many calculations as DES</a:t>
            </a:r>
            <a:r>
              <a:rPr lang="en-US" dirty="0"/>
              <a:t>.</a:t>
            </a:r>
          </a:p>
          <a:p>
            <a:pPr lvl="1"/>
            <a:r>
              <a:rPr lang="en-US" dirty="0"/>
              <a:t>A block size larger than 64 bits is desirable for efficiency and security. </a:t>
            </a:r>
          </a:p>
          <a:p>
            <a:pPr lvl="1"/>
            <a:endParaRPr lang="en-US" dirty="0"/>
          </a:p>
          <a:p>
            <a:endParaRPr lang="en-SE" dirty="0"/>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0" y="3997585"/>
            <a:ext cx="4306416" cy="2775073"/>
          </a:xfrm>
          <a:prstGeom prst="rect">
            <a:avLst/>
          </a:prstGeom>
        </p:spPr>
      </p:pic>
      <p:pic>
        <p:nvPicPr>
          <p:cNvPr id="6" name="Picture 5">
            <a:extLst>
              <a:ext uri="{FF2B5EF4-FFF2-40B4-BE49-F238E27FC236}">
                <a16:creationId xmlns:a16="http://schemas.microsoft.com/office/drawing/2014/main" id="{D7E6AFB7-A01F-4BB0-B8B0-F682A344F662}"/>
              </a:ext>
            </a:extLst>
          </p:cNvPr>
          <p:cNvPicPr>
            <a:picLocks noChangeAspect="1"/>
          </p:cNvPicPr>
          <p:nvPr/>
        </p:nvPicPr>
        <p:blipFill rotWithShape="1">
          <a:blip r:embed="rId4"/>
          <a:srcRect t="-19918" b="-15935"/>
          <a:stretch/>
        </p:blipFill>
        <p:spPr>
          <a:xfrm>
            <a:off x="4381902" y="4767221"/>
            <a:ext cx="4762098" cy="1671320"/>
          </a:xfrm>
          <a:prstGeom prst="rect">
            <a:avLst/>
          </a:prstGeom>
          <a:solidFill>
            <a:schemeClr val="accent3">
              <a:lumMod val="20000"/>
              <a:lumOff val="80000"/>
            </a:schemeClr>
          </a:solidFill>
        </p:spPr>
      </p:pic>
    </p:spTree>
    <p:extLst>
      <p:ext uri="{BB962C8B-B14F-4D97-AF65-F5344CB8AC3E}">
        <p14:creationId xmlns:p14="http://schemas.microsoft.com/office/powerpoint/2010/main" val="14838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sz="4000" dirty="0">
                <a:solidFill>
                  <a:schemeClr val="accent6">
                    <a:lumMod val="40000"/>
                    <a:lumOff val="60000"/>
                  </a:schemeClr>
                </a:solidFill>
              </a:rPr>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2" name="Picture 1"/>
          <p:cNvPicPr>
            <a:picLocks noChangeAspect="1"/>
          </p:cNvPicPr>
          <p:nvPr/>
        </p:nvPicPr>
        <p:blipFill>
          <a:blip r:embed="rId3"/>
          <a:stretch>
            <a:fillRect/>
          </a:stretch>
        </p:blipFill>
        <p:spPr>
          <a:xfrm>
            <a:off x="165960" y="1673674"/>
            <a:ext cx="8812079" cy="4157682"/>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92D9-DDBA-453B-8180-DFF984B0253F}"/>
              </a:ext>
            </a:extLst>
          </p:cNvPr>
          <p:cNvSpPr>
            <a:spLocks noGrp="1"/>
          </p:cNvSpPr>
          <p:nvPr>
            <p:ph type="title"/>
          </p:nvPr>
        </p:nvSpPr>
        <p:spPr/>
        <p:txBody>
          <a:bodyPr/>
          <a:lstStyle/>
          <a:p>
            <a:r>
              <a:rPr lang="en-US" sz="3600" dirty="0"/>
              <a:t>Advanced Encryption Standard (AES)</a:t>
            </a:r>
            <a:endParaRPr lang="en-SE" sz="3600" dirty="0"/>
          </a:p>
        </p:txBody>
      </p:sp>
      <p:sp>
        <p:nvSpPr>
          <p:cNvPr id="3" name="Content Placeholder 2">
            <a:extLst>
              <a:ext uri="{FF2B5EF4-FFF2-40B4-BE49-F238E27FC236}">
                <a16:creationId xmlns:a16="http://schemas.microsoft.com/office/drawing/2014/main" id="{C61F764C-2504-4C1E-8C11-1B824FD4407F}"/>
              </a:ext>
            </a:extLst>
          </p:cNvPr>
          <p:cNvSpPr>
            <a:spLocks noGrp="1"/>
          </p:cNvSpPr>
          <p:nvPr>
            <p:ph idx="1"/>
          </p:nvPr>
        </p:nvSpPr>
        <p:spPr>
          <a:xfrm>
            <a:off x="323528" y="1196753"/>
            <a:ext cx="8568952" cy="3375247"/>
          </a:xfrm>
        </p:spPr>
        <p:txBody>
          <a:bodyPr>
            <a:normAutofit fontScale="92500" lnSpcReduction="10000"/>
          </a:bodyPr>
          <a:lstStyle/>
          <a:p>
            <a:r>
              <a:rPr lang="en-US" dirty="0"/>
              <a:t>Due to performance and block size issues with 3DES, NIST called for proposals for a new </a:t>
            </a:r>
            <a:r>
              <a:rPr lang="en-US" dirty="0">
                <a:latin typeface="Arial" pitchFamily="-110" charset="0"/>
                <a:ea typeface="ＭＳ Ｐゴシック" pitchFamily="-110" charset="-128"/>
                <a:cs typeface="ＭＳ Ｐゴシック" pitchFamily="-110" charset="-128"/>
              </a:rPr>
              <a:t>Advanced Encryption Standard (</a:t>
            </a:r>
            <a:r>
              <a:rPr lang="en-US" dirty="0"/>
              <a:t>AES) in 1997, and made a selection in 2001.</a:t>
            </a:r>
          </a:p>
          <a:p>
            <a:pPr lvl="1"/>
            <a:r>
              <a:rPr lang="en-US" dirty="0"/>
              <a:t>128-bit block size and key length of 128, 192 or 256 bits</a:t>
            </a:r>
          </a:p>
          <a:p>
            <a:r>
              <a:rPr lang="en-US" dirty="0">
                <a:latin typeface="Arial" pitchFamily="-110" charset="0"/>
                <a:ea typeface="ＭＳ Ｐゴシック" pitchFamily="-110" charset="-128"/>
                <a:cs typeface="ＭＳ Ｐゴシック" pitchFamily="-110" charset="-128"/>
              </a:rPr>
              <a:t>AES is now widely deployed commercially.</a:t>
            </a:r>
            <a:endParaRPr lang="en-SE" dirty="0"/>
          </a:p>
        </p:txBody>
      </p:sp>
      <p:sp>
        <p:nvSpPr>
          <p:cNvPr id="4" name="Slide Number Placeholder 3">
            <a:extLst>
              <a:ext uri="{FF2B5EF4-FFF2-40B4-BE49-F238E27FC236}">
                <a16:creationId xmlns:a16="http://schemas.microsoft.com/office/drawing/2014/main" id="{BFC28EF1-5587-46D6-8322-2726B248C106}"/>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A1EFF610-7464-4CE7-A9B3-5481FE64D2B6}"/>
              </a:ext>
            </a:extLst>
          </p:cNvPr>
          <p:cNvPicPr>
            <a:picLocks noChangeAspect="1"/>
          </p:cNvPicPr>
          <p:nvPr/>
        </p:nvPicPr>
        <p:blipFill rotWithShape="1">
          <a:blip r:embed="rId3"/>
          <a:srcRect t="-19918" b="-15935"/>
          <a:stretch/>
        </p:blipFill>
        <p:spPr>
          <a:xfrm>
            <a:off x="1477422" y="4615757"/>
            <a:ext cx="6189155" cy="2172164"/>
          </a:xfrm>
          <a:prstGeom prst="rect">
            <a:avLst/>
          </a:prstGeom>
          <a:solidFill>
            <a:schemeClr val="accent3">
              <a:lumMod val="20000"/>
              <a:lumOff val="80000"/>
            </a:schemeClr>
          </a:solidFill>
        </p:spPr>
      </p:pic>
    </p:spTree>
    <p:extLst>
      <p:ext uri="{BB962C8B-B14F-4D97-AF65-F5344CB8AC3E}">
        <p14:creationId xmlns:p14="http://schemas.microsoft.com/office/powerpoint/2010/main" val="52454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42FB-5F16-48B7-B53A-055CB53C15ED}"/>
              </a:ext>
            </a:extLst>
          </p:cNvPr>
          <p:cNvSpPr>
            <a:spLocks noGrp="1"/>
          </p:cNvSpPr>
          <p:nvPr>
            <p:ph type="title"/>
          </p:nvPr>
        </p:nvSpPr>
        <p:spPr/>
        <p:txBody>
          <a:bodyPr/>
          <a:lstStyle/>
          <a:p>
            <a:r>
              <a:rPr lang="en-US" dirty="0"/>
              <a:t>Public-Key Cryptography</a:t>
            </a:r>
            <a:endParaRPr lang="en-SE" dirty="0"/>
          </a:p>
        </p:txBody>
      </p:sp>
      <p:sp>
        <p:nvSpPr>
          <p:cNvPr id="3" name="Content Placeholder 2">
            <a:extLst>
              <a:ext uri="{FF2B5EF4-FFF2-40B4-BE49-F238E27FC236}">
                <a16:creationId xmlns:a16="http://schemas.microsoft.com/office/drawing/2014/main" id="{947EEF85-9F5E-4595-9A7D-169FDDF1FBF1}"/>
              </a:ext>
            </a:extLst>
          </p:cNvPr>
          <p:cNvSpPr>
            <a:spLocks noGrp="1"/>
          </p:cNvSpPr>
          <p:nvPr>
            <p:ph idx="1"/>
          </p:nvPr>
        </p:nvSpPr>
        <p:spPr/>
        <p:txBody>
          <a:bodyPr/>
          <a:lstStyle/>
          <a:p>
            <a:r>
              <a:rPr lang="en-US" dirty="0"/>
              <a:t>Proposed by Diffie and Hellman in 1976</a:t>
            </a:r>
          </a:p>
          <a:p>
            <a:pPr lvl="1"/>
            <a:r>
              <a:rPr lang="en-US" dirty="0"/>
              <a:t>Based on modular arithmetic functions</a:t>
            </a:r>
          </a:p>
          <a:p>
            <a:r>
              <a:rPr lang="en-US" dirty="0"/>
              <a:t>Asymmetric: uses two separate keys</a:t>
            </a:r>
          </a:p>
          <a:p>
            <a:pPr lvl="1"/>
            <a:r>
              <a:rPr lang="en-US" dirty="0"/>
              <a:t>Public key and private key</a:t>
            </a:r>
          </a:p>
          <a:p>
            <a:endParaRPr lang="en-US" dirty="0"/>
          </a:p>
          <a:p>
            <a:endParaRPr lang="en-SE" dirty="0"/>
          </a:p>
        </p:txBody>
      </p:sp>
      <p:sp>
        <p:nvSpPr>
          <p:cNvPr id="4" name="Slide Number Placeholder 3">
            <a:extLst>
              <a:ext uri="{FF2B5EF4-FFF2-40B4-BE49-F238E27FC236}">
                <a16:creationId xmlns:a16="http://schemas.microsoft.com/office/drawing/2014/main" id="{AC426003-825C-4905-B178-B89021F53CEA}"/>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261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p:txBody>
          <a:bodyPr/>
          <a:lstStyle/>
          <a:p>
            <a:r>
              <a:rPr lang="en-US" sz="3600" dirty="0"/>
              <a:t>Public-Key Crypto for Confidentiality</a:t>
            </a:r>
            <a:endParaRPr lang="en-SE" sz="36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323528" y="1196753"/>
            <a:ext cx="8568952" cy="1801090"/>
          </a:xfrm>
        </p:spPr>
        <p:txBody>
          <a:bodyPr>
            <a:normAutofit fontScale="70000" lnSpcReduction="20000"/>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9" name="Picture 3" descr="f7.pdf">
            <a:extLst>
              <a:ext uri="{FF2B5EF4-FFF2-40B4-BE49-F238E27FC236}">
                <a16:creationId xmlns:a16="http://schemas.microsoft.com/office/drawing/2014/main" id="{62761582-20CD-410C-8D26-2AE59B8A62F7}"/>
              </a:ext>
            </a:extLst>
          </p:cNvPr>
          <p:cNvPicPr>
            <a:picLocks noChangeAspect="1"/>
          </p:cNvPicPr>
          <p:nvPr/>
        </p:nvPicPr>
        <p:blipFill rotWithShape="1">
          <a:blip r:embed="rId3"/>
          <a:srcRect l="3359" t="1491" r="2367" b="54639"/>
          <a:stretch/>
        </p:blipFill>
        <p:spPr bwMode="auto">
          <a:xfrm>
            <a:off x="1317998" y="2633328"/>
            <a:ext cx="6695541" cy="4032355"/>
          </a:xfrm>
          <a:prstGeom prst="rect">
            <a:avLst/>
          </a:prstGeom>
          <a:solidFill>
            <a:sysClr val="window" lastClr="FFFFFF"/>
          </a:solidFill>
          <a:ln w="28575">
            <a:solidFill>
              <a:srgbClr val="CC9900"/>
            </a:solidFill>
            <a:miter lim="800000"/>
            <a:headEnd/>
            <a:tailEnd/>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p:txBody>
          <a:bodyPr/>
          <a:lstStyle/>
          <a:p>
            <a:r>
              <a:rPr lang="en-US" dirty="0"/>
              <a:t>Public-Key Crypto for Integrity</a:t>
            </a:r>
            <a:endParaRPr lang="en-SE"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323528" y="1196753"/>
            <a:ext cx="8568952" cy="1546447"/>
          </a:xfrm>
        </p:spPr>
        <p:txBody>
          <a:bodyPr>
            <a:normAutofit fontScale="77500" lnSpcReduction="20000"/>
          </a:bodyPr>
          <a:lstStyle/>
          <a:p>
            <a:r>
              <a:rPr lang="en-US" dirty="0"/>
              <a:t>Sender encrypts data using his or her private key</a:t>
            </a:r>
          </a:p>
          <a:p>
            <a:r>
              <a:rPr lang="en-US" dirty="0"/>
              <a:t>Receiver, or anyone else, can decrypt the message using sender’s public key</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1165935" y="2414393"/>
            <a:ext cx="6884138" cy="4348568"/>
          </a:xfrm>
          <a:prstGeom prst="rect">
            <a:avLst/>
          </a:prstGeom>
        </p:spPr>
      </p:pic>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5918" y="2492896"/>
            <a:ext cx="10055835" cy="2755888"/>
          </a:xfrm>
          <a:prstGeom prst="rect">
            <a:avLst/>
          </a:prstGeom>
        </p:spPr>
      </p:pic>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Cryptosystems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27285" y="5017951"/>
            <a:ext cx="4790094" cy="461665"/>
          </a:xfrm>
          <a:prstGeom prst="rect">
            <a:avLst/>
          </a:prstGeom>
          <a:noFill/>
        </p:spPr>
        <p:txBody>
          <a:bodyPr wrap="none" rtlCol="0">
            <a:spAutoFit/>
          </a:bodyPr>
          <a:lstStyle/>
          <a:p>
            <a:r>
              <a:rPr lang="en-US" altLang="zh-CN" sz="2400" dirty="0"/>
              <a:t>(DSS: Digital Signature Standard)</a:t>
            </a:r>
            <a:endParaRPr lang="zh-CN" altLang="en-US" sz="2400" dirty="0"/>
          </a:p>
        </p:txBody>
      </p:sp>
    </p:spTree>
  </p:cSld>
  <p:clrMapOvr>
    <a:masterClrMapping/>
  </p:clrMapOvr>
  <p:transition spd="slow">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eaLnBrk="1" fontAlgn="auto" hangingPunct="1">
              <a:spcAft>
                <a:spcPts val="0"/>
              </a:spcAft>
              <a:defRPr/>
            </a:pPr>
            <a:r>
              <a:rPr lang="en-US" altLang="en-US" dirty="0"/>
              <a:t>Requirements for Public-Key Crypto</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sz="2800" b="0" dirty="0">
                <a:latin typeface="+mj-lt"/>
              </a:rPr>
              <a:t>Computationally easy to </a:t>
            </a:r>
          </a:p>
          <a:p>
            <a:pPr lvl="1"/>
            <a:r>
              <a:rPr lang="en-US" sz="2400" b="0" dirty="0">
                <a:latin typeface="+mj-lt"/>
              </a:rPr>
              <a:t>create key pairs</a:t>
            </a:r>
          </a:p>
          <a:p>
            <a:pPr lvl="1"/>
            <a:r>
              <a:rPr lang="en-US" sz="2400" b="0" dirty="0">
                <a:latin typeface="+mj-lt"/>
              </a:rPr>
              <a:t>encrypt/decrypt messages using either public or private key</a:t>
            </a:r>
          </a:p>
          <a:p>
            <a:pPr lvl="0" rtl="0"/>
            <a:r>
              <a:rPr lang="en-US" sz="2800" b="0" dirty="0">
                <a:latin typeface="+mj-lt"/>
              </a:rPr>
              <a:t>Computationally infeasible to </a:t>
            </a:r>
          </a:p>
          <a:p>
            <a:pPr lvl="1"/>
            <a:r>
              <a:rPr lang="en-US" sz="2400" b="0" dirty="0">
                <a:latin typeface="+mj-lt"/>
              </a:rPr>
              <a:t>determine private key from public key</a:t>
            </a:r>
          </a:p>
          <a:p>
            <a:pPr lvl="1"/>
            <a:r>
              <a:rPr lang="en-US" sz="2400" b="0" dirty="0">
                <a:latin typeface="+mj-lt"/>
              </a:rPr>
              <a:t>recover cleartext without key</a:t>
            </a:r>
          </a:p>
          <a:p>
            <a:pPr lvl="0" rtl="0"/>
            <a:r>
              <a:rPr lang="en-US" sz="2800" b="0" dirty="0">
                <a:latin typeface="+mj-lt"/>
              </a:rPr>
              <a:t>Either key can be used for each role (public/private key)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t>Symmetric encryption</a:t>
            </a:r>
          </a:p>
          <a:p>
            <a:r>
              <a:rPr lang="en-AU" dirty="0"/>
              <a:t>Public-key cryptography</a:t>
            </a:r>
          </a:p>
          <a:p>
            <a:r>
              <a:rPr lang="en-US" dirty="0"/>
              <a:t>Message authentication and hash functions</a:t>
            </a:r>
          </a:p>
          <a:p>
            <a:r>
              <a:rPr lang="en-AU" dirty="0"/>
              <a:t>Digital signatures</a:t>
            </a:r>
            <a:endParaRPr lang="en-US" dirty="0"/>
          </a:p>
          <a:p>
            <a:r>
              <a:rPr lang="en-US" dirty="0"/>
              <a:t>Random and pseudorandom numbers</a:t>
            </a:r>
          </a:p>
          <a:p>
            <a:endParaRPr lang="en-US" dirty="0"/>
          </a:p>
          <a:p>
            <a:endParaRPr lang="en-SE" dirty="0"/>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fontAlgn="auto" hangingPunct="1">
              <a:spcAft>
                <a:spcPts val="0"/>
              </a:spcAft>
              <a:defRPr/>
            </a:pPr>
            <a:r>
              <a:rPr lang="en-US" altLang="en-US" sz="4400" dirty="0"/>
              <a:t>Message Authentication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lstStyle/>
          <a:p>
            <a:pPr lvl="0" rtl="0"/>
            <a:r>
              <a:rPr lang="en-US" b="0" dirty="0">
                <a:latin typeface="+mj-lt"/>
              </a:rPr>
              <a:t>Verifies received message is authentic</a:t>
            </a:r>
          </a:p>
          <a:p>
            <a:pPr lvl="1" rtl="0"/>
            <a:r>
              <a:rPr lang="en-US" b="0" dirty="0">
                <a:latin typeface="+mj-lt"/>
              </a:rPr>
              <a:t>Its content has not been altered (authentic content), and it is from the alleged sen</a:t>
            </a:r>
            <a:r>
              <a:rPr lang="en-US" altLang="zh-CN" b="0" dirty="0">
                <a:latin typeface="+mj-lt"/>
              </a:rPr>
              <a:t>d</a:t>
            </a:r>
            <a:r>
              <a:rPr lang="en-US" b="0" dirty="0">
                <a:latin typeface="+mj-lt"/>
              </a:rPr>
              <a:t>er (authentic source)</a:t>
            </a:r>
          </a:p>
          <a:p>
            <a:pPr lvl="0" rtl="0"/>
            <a:r>
              <a:rPr lang="en-US" b="0" dirty="0">
                <a:latin typeface="+mj-lt"/>
              </a:rPr>
              <a:t>Can use encryption (symmetric or public-key)</a:t>
            </a:r>
          </a:p>
          <a:p>
            <a:pPr lvl="1" rtl="0"/>
            <a:r>
              <a:rPr lang="en-US" b="0" dirty="0">
                <a:latin typeface="+mj-lt"/>
              </a:rPr>
              <a:t>Sender encrypts the message, receiver decrypts it</a:t>
            </a:r>
          </a:p>
          <a:p>
            <a:pPr lvl="1" rtl="0"/>
            <a:r>
              <a:rPr lang="en-US" b="0" dirty="0">
                <a:latin typeface="+mj-lt"/>
              </a:rPr>
              <a:t>But inefficient for large messages</a:t>
            </a:r>
          </a:p>
        </p:txBody>
      </p:sp>
    </p:spTree>
    <p:extLst>
      <p:ext uri="{BB962C8B-B14F-4D97-AF65-F5344CB8AC3E}">
        <p14:creationId xmlns:p14="http://schemas.microsoft.com/office/powerpoint/2010/main" val="229705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a:bodyPr>
              <a:lstStyle/>
              <a:p>
                <a:r>
                  <a:rPr lang="en-US" altLang="zh-CN" dirty="0">
                    <a:ea typeface="ＭＳ Ｐゴシック" pitchFamily="-110" charset="-128"/>
                    <a:cs typeface="ＭＳ Ｐゴシック" pitchFamily="-110" charset="-128"/>
                  </a:rPr>
                  <a:t>Two approaches:</a:t>
                </a:r>
              </a:p>
              <a:p>
                <a:pPr lvl="1"/>
                <a:r>
                  <a:rPr lang="en-US" altLang="zh-CN" dirty="0">
                    <a:ea typeface="ＭＳ Ｐゴシック" pitchFamily="-110" charset="-128"/>
                    <a:cs typeface="ＭＳ Ｐゴシック" pitchFamily="-110" charset="-128"/>
                  </a:rPr>
                  <a:t>Message Authentication Code (MAC)</a:t>
                </a:r>
              </a:p>
              <a:p>
                <a:pPr lvl="2"/>
                <a:r>
                  <a:rPr lang="en-US" altLang="zh-CN" dirty="0"/>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for message </a:t>
                </a:r>
                <a14:m>
                  <m:oMath xmlns:m="http://schemas.openxmlformats.org/officeDocument/2006/math">
                    <m:r>
                      <a:rPr lang="en-US" altLang="zh-CN" i="1" dirty="0" smtClean="0">
                        <a:latin typeface="Cambria Math" panose="02040503050406030204" pitchFamily="18" charset="0"/>
                      </a:rPr>
                      <m:t>𝑀</m:t>
                    </m:r>
                  </m:oMath>
                </a14:m>
                <a:r>
                  <a:rPr lang="en-US" altLang="zh-CN" dirty="0"/>
                  <a:t>, with secret key </a:t>
                </a:r>
                <a14:m>
                  <m:oMath xmlns:m="http://schemas.openxmlformats.org/officeDocument/2006/math">
                    <m:r>
                      <a:rPr lang="en-US" altLang="zh-CN" i="1" dirty="0">
                        <a:latin typeface="Cambria Math" panose="02040503050406030204" pitchFamily="18" charset="0"/>
                      </a:rPr>
                      <m:t>𝐾</m:t>
                    </m:r>
                  </m:oMath>
                </a14:m>
                <a:r>
                  <a:rPr lang="en-US" altLang="zh-CN" dirty="0"/>
                  <a:t>, as a fixed-length output (e.g., 16 or 32 bits)</a:t>
                </a:r>
              </a:p>
              <a:p>
                <a:pPr lvl="1"/>
                <a:r>
                  <a:rPr lang="en-US" dirty="0"/>
                  <a:t>One-way Hash Function</a:t>
                </a:r>
              </a:p>
              <a:p>
                <a:pPr lvl="2"/>
                <a:r>
                  <a:rPr lang="en-US" dirty="0"/>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for input data </a:t>
                </a:r>
                <a14:m>
                  <m:oMath xmlns:m="http://schemas.openxmlformats.org/officeDocument/2006/math">
                    <m:r>
                      <a:rPr lang="en-US" i="1" dirty="0" smtClean="0">
                        <a:latin typeface="Cambria Math" panose="02040503050406030204" pitchFamily="18" charset="0"/>
                      </a:rPr>
                      <m:t>𝑥</m:t>
                    </m:r>
                  </m:oMath>
                </a14:m>
                <a:r>
                  <a:rPr lang="en-US" dirty="0"/>
                  <a:t> of any size, with fixed-length output (e.g., 128-512 bits)</a:t>
                </a:r>
              </a:p>
              <a:p>
                <a:pPr lvl="1"/>
                <a:endParaRPr lang="en-US" dirty="0"/>
              </a:p>
              <a:p>
                <a:pPr lvl="1"/>
                <a:endParaRPr lang="en-US" altLang="zh-CN" dirty="0">
                  <a:solidFill>
                    <a:schemeClr val="accent6">
                      <a:lumMod val="20000"/>
                      <a:lumOff val="80000"/>
                    </a:schemeClr>
                  </a:solidFill>
                  <a:effectLst>
                    <a:outerShdw blurRad="38100" dist="38100" dir="2700000" algn="tl">
                      <a:srgbClr val="000000">
                        <a:alpha val="43137"/>
                      </a:srgbClr>
                    </a:outerShdw>
                  </a:effectLst>
                </a:endParaRPr>
              </a:p>
              <a:p>
                <a:pPr lvl="1"/>
                <a:endParaRPr lang="zh-CN" altLang="en-US" dirty="0"/>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920" t="-1738" r="-2134"/>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lstStyle/>
          <a:p>
            <a:r>
              <a:rPr lang="en-US" dirty="0"/>
              <a:t>Message Authentication Code (MAC)</a:t>
            </a:r>
            <a:endParaRPr lang="en-SE"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92009" y="1346131"/>
                <a:ext cx="4509895" cy="5256584"/>
              </a:xfrm>
            </p:spPr>
            <p:txBody>
              <a:bodyPr>
                <a:normAutofit fontScale="70000" lnSpcReduction="20000"/>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𝑟𝑒𝑐𝑒𝑖𝑣𝑒𝑑𝑀𝑠𝑔</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𝑟𝑒𝑐𝑒𝑖𝑣𝑒𝑑𝑀𝑠𝑔</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92009" y="1346131"/>
                <a:ext cx="4509895" cy="5256584"/>
              </a:xfrm>
              <a:blipFill>
                <a:blip r:embed="rId3"/>
                <a:stretch>
                  <a:fillRect l="-2027" t="-2436" r="-2973"/>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4726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4417886" y="2035870"/>
            <a:ext cx="4664773" cy="3744416"/>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E6CA8AFF-EBD0-4213-9338-5D14798051C2}"/>
              </a:ext>
            </a:extLst>
          </p:cNvPr>
          <p:cNvSpPr>
            <a:spLocks noGrp="1"/>
          </p:cNvSpPr>
          <p:nvPr>
            <p:ph idx="1"/>
          </p:nvPr>
        </p:nvSpPr>
        <p:spPr/>
        <p:txBody>
          <a:bodyPr/>
          <a:lstStyle/>
          <a:p>
            <a:endParaRPr lang="en-SE"/>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2"/>
          <a:stretch>
            <a:fillRect/>
          </a:stretch>
        </p:blipFill>
        <p:spPr>
          <a:xfrm>
            <a:off x="4236439" y="70079"/>
            <a:ext cx="4831361" cy="6857999"/>
          </a:xfrm>
          <a:prstGeom prst="rect">
            <a:avLst/>
          </a:prstGeom>
        </p:spPr>
      </p:pic>
      <mc:AlternateContent xmlns:mc="http://schemas.openxmlformats.org/markup-compatibility/2006" xmlns:a14="http://schemas.microsoft.com/office/drawing/2010/main">
        <mc:Choice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40086" y="622821"/>
                <a:ext cx="4101205" cy="6857999"/>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70000"/>
                  <a:buFont typeface="Wingdings" pitchFamily="33" charset="2"/>
                  <a:buChar char=""/>
                  <a:defRPr/>
                </a:pPr>
                <a:r>
                  <a:rPr lang="en-US" altLang="zh-CN" sz="1600" dirty="0">
                    <a:solidFill>
                      <a:schemeClr val="tx1"/>
                    </a:solidFill>
                  </a:rPr>
                  <a:t>How can we perform message authentication with one-way hash function, without a secret key?</a:t>
                </a:r>
                <a:endParaRPr lang="en-US" altLang="zh-CN" sz="800" dirty="0">
                  <a:solidFill>
                    <a:schemeClr val="tx1"/>
                  </a:solidFill>
                </a:endParaRPr>
              </a:p>
              <a:p>
                <a:pPr fontAlgn="auto">
                  <a:spcAft>
                    <a:spcPts val="0"/>
                  </a:spcAft>
                  <a:buSzPct val="70000"/>
                  <a:buFont typeface="Wingdings" pitchFamily="33" charset="2"/>
                  <a:buChar char=""/>
                  <a:defRPr/>
                </a:pPr>
                <a:r>
                  <a:rPr lang="en-US" altLang="zh-CN" sz="1600" dirty="0">
                    <a:solidFill>
                      <a:schemeClr val="tx1"/>
                    </a:solidFill>
                  </a:rPr>
                  <a:t>Apply hash function H()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which is encrypted using either (a) symmetric encryption with shared secret key </a:t>
                </a:r>
                <a14:m>
                  <m:oMath xmlns:m="http://schemas.openxmlformats.org/officeDocument/2006/math">
                    <m:r>
                      <a:rPr lang="en-US" altLang="zh-CN" sz="1600" i="1" dirty="0" smtClean="0">
                        <a:solidFill>
                          <a:schemeClr val="tx1"/>
                        </a:solidFill>
                        <a:latin typeface="Cambria Math" panose="02040503050406030204" pitchFamily="18" charset="0"/>
                      </a:rPr>
                      <m:t>𝐾</m:t>
                    </m:r>
                  </m:oMath>
                </a14:m>
                <a:r>
                  <a:rPr lang="en-US" altLang="zh-CN" sz="1600" dirty="0">
                    <a:solidFill>
                      <a:schemeClr val="tx1"/>
                    </a:solidFill>
                  </a:rPr>
                  <a:t>, or (b) public-key encryption with sender’s private key </a:t>
                </a:r>
                <a14:m>
                  <m:oMath xmlns:m="http://schemas.openxmlformats.org/officeDocument/2006/math">
                    <m:r>
                      <a:rPr lang="en-US" altLang="zh-CN" sz="1600" i="1" dirty="0" smtClean="0">
                        <a:solidFill>
                          <a:schemeClr val="tx1"/>
                        </a:solidFill>
                        <a:latin typeface="Cambria Math" panose="02040503050406030204" pitchFamily="18" charset="0"/>
                      </a:rPr>
                      <m:t>𝑃𝑅</m:t>
                    </m:r>
                    <m:r>
                      <a:rPr lang="en-US" altLang="zh-CN" sz="1600" i="1" baseline="-25000" dirty="0" err="1">
                        <a:solidFill>
                          <a:schemeClr val="tx1"/>
                        </a:solidFill>
                        <a:latin typeface="Cambria Math" panose="02040503050406030204" pitchFamily="18" charset="0"/>
                      </a:rPr>
                      <m:t>𝑎</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the received and decrypted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𝑀</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If they match, then message is authenticated </a:t>
                </a:r>
                <a14:m>
                  <m:oMath xmlns:m="http://schemas.openxmlformats.org/officeDocument/2006/math">
                    <m:r>
                      <a:rPr lang="en-US" altLang="zh-CN" sz="1600" i="1" dirty="0" smtClean="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oMath>
                </a14:m>
                <a:endParaRPr lang="en-US" altLang="zh-CN" sz="1600" dirty="0">
                  <a:solidFill>
                    <a:schemeClr val="tx1"/>
                  </a:solidFill>
                </a:endParaRPr>
              </a:p>
              <a:p>
                <a:pPr fontAlgn="auto">
                  <a:spcAft>
                    <a:spcPts val="0"/>
                  </a:spcAft>
                  <a:buSzPct val="70000"/>
                  <a:buFont typeface="Wingdings" pitchFamily="33" charset="2"/>
                  <a:buChar char=""/>
                  <a:defRPr/>
                </a:pPr>
                <a:r>
                  <a:rPr lang="en-US" altLang="zh-CN" sz="1600" dirty="0">
                    <a:solidFill>
                      <a:schemeClr val="tx1"/>
                    </a:solidFill>
                  </a:rPr>
                  <a:t>(c) Keyed hash: sender and receiver share a secret key K. Apply hash function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oMath>
                </a14:m>
                <a:r>
                  <a:rPr lang="en-US" altLang="zh-CN" sz="1600" dirty="0">
                    <a:solidFill>
                      <a:schemeClr val="tx1"/>
                    </a:solidFill>
                  </a:rPr>
                  <a:t> on the concatenation of secret key K and the message to generate Message Digest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 = </m:t>
                    </m:r>
                    <m:r>
                      <a:rPr lang="en-US" altLang="zh-CN" sz="1600" i="1" dirty="0">
                        <a:solidFill>
                          <a:schemeClr val="tx1"/>
                        </a:solidFill>
                        <a:latin typeface="Cambria Math" panose="02040503050406030204" pitchFamily="18" charset="0"/>
                      </a:rPr>
                      <m:t>𝐻</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b="0" i="1" dirty="0" smtClean="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𝑀</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Receiver recomputes </a:t>
                </a:r>
                <a14:m>
                  <m:oMath xmlns:m="http://schemas.openxmlformats.org/officeDocument/2006/math">
                    <m:r>
                      <a:rPr lang="en-US" altLang="zh-CN" sz="1600" i="1" dirty="0" smtClean="0">
                        <a:solidFill>
                          <a:schemeClr val="tx1"/>
                        </a:solidFill>
                        <a:latin typeface="Cambria Math" panose="02040503050406030204" pitchFamily="18" charset="0"/>
                      </a:rPr>
                      <m:t>𝐻</m:t>
                    </m:r>
                    <m:r>
                      <a:rPr lang="en-US" altLang="zh-CN" sz="1600" i="1" dirty="0" smtClean="0">
                        <a:solidFill>
                          <a:schemeClr val="tx1"/>
                        </a:solidFill>
                        <a:latin typeface="Cambria Math" panose="02040503050406030204" pitchFamily="18" charset="0"/>
                      </a:rPr>
                      <m:t>(</m:t>
                    </m:r>
                    <m:r>
                      <a:rPr lang="en-US" altLang="zh-CN" sz="1600" i="1" dirty="0" smtClean="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r>
                      <a:rPr lang="en-US" altLang="zh-CN" sz="1600" i="1" dirty="0" err="1">
                        <a:solidFill>
                          <a:schemeClr val="tx1"/>
                        </a:solidFill>
                        <a:latin typeface="Cambria Math" panose="02040503050406030204" pitchFamily="18" charset="0"/>
                      </a:rPr>
                      <m:t>𝑟𝑒𝑐𝑒𝑖𝑣𝑒𝑑𝑀𝑠𝑔</m:t>
                    </m:r>
                    <m:r>
                      <a:rPr lang="en-US" altLang="zh-CN" sz="1600" i="1" dirty="0">
                        <a:solidFill>
                          <a:schemeClr val="tx1"/>
                        </a:solidFill>
                        <a:latin typeface="Cambria Math" panose="02040503050406030204" pitchFamily="18" charset="0"/>
                      </a:rPr>
                      <m:t>||</m:t>
                    </m:r>
                    <m:r>
                      <a:rPr lang="en-US" altLang="zh-CN" sz="1600" i="1" dirty="0">
                        <a:solidFill>
                          <a:schemeClr val="tx1"/>
                        </a:solidFill>
                        <a:latin typeface="Cambria Math" panose="02040503050406030204" pitchFamily="18" charset="0"/>
                      </a:rPr>
                      <m:t>𝐾</m:t>
                    </m:r>
                    <m:r>
                      <a:rPr lang="en-US" altLang="zh-CN" sz="1600" i="1" dirty="0">
                        <a:solidFill>
                          <a:schemeClr val="tx1"/>
                        </a:solidFill>
                        <a:latin typeface="Cambria Math" panose="02040503050406030204" pitchFamily="18" charset="0"/>
                      </a:rPr>
                      <m:t>)</m:t>
                    </m:r>
                  </m:oMath>
                </a14:m>
                <a:r>
                  <a:rPr lang="en-US" altLang="zh-CN" sz="1600" dirty="0">
                    <a:solidFill>
                      <a:schemeClr val="tx1"/>
                    </a:solidFill>
                  </a:rPr>
                  <a:t> and compares it with received </a:t>
                </a:r>
                <a14:m>
                  <m:oMath xmlns:m="http://schemas.openxmlformats.org/officeDocument/2006/math">
                    <m:r>
                      <a:rPr lang="en-US" altLang="zh-CN" sz="1600" i="1" dirty="0" smtClean="0">
                        <a:solidFill>
                          <a:schemeClr val="tx1"/>
                        </a:solidFill>
                        <a:latin typeface="Cambria Math" panose="02040503050406030204" pitchFamily="18" charset="0"/>
                      </a:rPr>
                      <m:t>𝑀𝐷</m:t>
                    </m:r>
                    <m:r>
                      <a:rPr lang="en-US" altLang="zh-CN" sz="1600" i="1" baseline="-25000" dirty="0">
                        <a:solidFill>
                          <a:schemeClr val="tx1"/>
                        </a:solidFill>
                        <a:latin typeface="Cambria Math" panose="02040503050406030204" pitchFamily="18" charset="0"/>
                      </a:rPr>
                      <m:t>𝑀</m:t>
                    </m:r>
                  </m:oMath>
                </a14:m>
                <a:r>
                  <a:rPr lang="en-US" altLang="zh-CN" sz="1600" dirty="0">
                    <a:solidFill>
                      <a:schemeClr val="tx1"/>
                    </a:solidFill>
                  </a:rPr>
                  <a:t>. </a:t>
                </a:r>
              </a:p>
              <a:p>
                <a:pPr fontAlgn="auto">
                  <a:spcAft>
                    <a:spcPts val="0"/>
                  </a:spcAft>
                  <a:buSzPct val="70000"/>
                  <a:buFont typeface="Wingdings" pitchFamily="33" charset="2"/>
                  <a:buChar char=""/>
                  <a:defRPr/>
                </a:pPr>
                <a:r>
                  <a:rPr lang="en-US" altLang="zh-CN" sz="1600" dirty="0">
                    <a:solidFill>
                      <a:schemeClr val="tx1"/>
                    </a:solidFill>
                  </a:rPr>
                  <a:t>It is efficient since no encryption/decryption is used.</a:t>
                </a:r>
              </a:p>
              <a:p>
                <a:pPr fontAlgn="auto">
                  <a:spcAft>
                    <a:spcPts val="0"/>
                  </a:spcAft>
                  <a:buSzPct val="70000"/>
                  <a:buFont typeface="Wingdings" pitchFamily="33" charset="2"/>
                  <a:buChar char=""/>
                  <a:defRPr/>
                </a:pPr>
                <a:endParaRPr lang="en-US" sz="1600" dirty="0">
                  <a:solidFill>
                    <a:schemeClr val="tx1"/>
                  </a:solidFill>
                </a:endParaRPr>
              </a:p>
            </p:txBody>
          </p:sp>
        </mc:Choice>
        <mc:Fallback xmlns="">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40086" y="622821"/>
                <a:ext cx="4101205" cy="6857999"/>
              </a:xfrm>
              <a:prstGeom prst="rect">
                <a:avLst/>
              </a:prstGeom>
              <a:blipFill>
                <a:blip r:embed="rId3"/>
                <a:stretch>
                  <a:fillRect t="-267" r="-1932"/>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One-way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323528" y="1196752"/>
                <a:ext cx="8568952" cy="5661248"/>
              </a:xfrm>
            </p:spPr>
            <p:txBody>
              <a:bodyPr>
                <a:normAutofit fontScale="77500" lnSpcReduction="20000"/>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 (</a:t>
                </a:r>
                <a:r>
                  <a:rPr lang="zh-CN" altLang="en-US" dirty="0"/>
                  <a:t>欠条</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323528" y="1196752"/>
                <a:ext cx="8568952" cy="5661248"/>
              </a:xfrm>
              <a:blipFill>
                <a:blip r:embed="rId3"/>
                <a:stretch>
                  <a:fillRect l="-1280" t="-2583" r="-2347" b="-538"/>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7" name="Rectangle 2"/>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lstStyle/>
              <a:p>
                <a:r>
                  <a:rPr lang="en-US" dirty="0"/>
                  <a:t>UNIX password checking</a:t>
                </a:r>
              </a:p>
              <a:p>
                <a:pPr lvl="1"/>
                <a:r>
                  <a:rPr lang="en-US" dirty="0"/>
                  <a:t>password hash values are stored in the file /</a:t>
                </a:r>
                <a:r>
                  <a:rPr lang="en-US" dirty="0" err="1"/>
                  <a:t>etc</a:t>
                </a:r>
                <a:r>
                  <a:rPr lang="en-US" dirty="0"/>
                  <a:t>/passwd. When user tries to log in,  system computes hash of user-entered password and compares with stored password hash (discussed in CH03) </a:t>
                </a:r>
              </a:p>
              <a:p>
                <a:r>
                  <a:rPr lang="en-US" dirty="0"/>
                  <a:t>Intrusion detection </a:t>
                </a:r>
              </a:p>
              <a:p>
                <a:pPr lvl="1"/>
                <a:r>
                  <a:rPr lang="en-US" dirty="0"/>
                  <a:t>Hash value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 for a file </a:t>
                </a:r>
                <a14:m>
                  <m:oMath xmlns:m="http://schemas.openxmlformats.org/officeDocument/2006/math">
                    <m:r>
                      <a:rPr lang="en-US" i="1" dirty="0">
                        <a:latin typeface="Cambria Math" panose="02040503050406030204" pitchFamily="18" charset="0"/>
                      </a:rPr>
                      <m:t>𝐹</m:t>
                    </m:r>
                  </m:oMath>
                </a14:m>
                <a:r>
                  <a:rPr lang="en-US" dirty="0"/>
                  <a:t> is stored in a secure location to detect any alteration of file contents</a:t>
                </a:r>
              </a:p>
              <a:p>
                <a:endParaRPr lang="en-US" dirty="0"/>
              </a:p>
              <a:p>
                <a:endParaRPr lang="en-SE" dirty="0"/>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920" t="-1738" r="-2703" b="-6373"/>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64302" y="1457132"/>
            <a:ext cx="9006011" cy="356251"/>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2445933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lstStyle/>
          <a:p>
            <a:r>
              <a:rPr lang="en-US" dirty="0"/>
              <a:t>Used to generate:</a:t>
            </a:r>
          </a:p>
          <a:p>
            <a:pPr lvl="1"/>
            <a:r>
              <a:rPr lang="en-US" dirty="0"/>
              <a:t>Keys for public-key algorithms</a:t>
            </a:r>
          </a:p>
          <a:p>
            <a:pPr lvl="1"/>
            <a:r>
              <a:rPr lang="en-US" dirty="0"/>
              <a:t>Stream key for symmetric stream cipher</a:t>
            </a:r>
          </a:p>
          <a:p>
            <a:pPr lvl="1"/>
            <a:r>
              <a:rPr lang="en-US" dirty="0"/>
              <a:t>Symmetric key for use as a temporary session key or in creating a digital envelope</a:t>
            </a:r>
          </a:p>
          <a:p>
            <a:pPr lvl="1"/>
            <a:r>
              <a:rPr lang="en-US" dirty="0"/>
              <a:t>Handshaking to prevent replay attacks</a:t>
            </a:r>
          </a:p>
          <a:p>
            <a:pPr lvl="1"/>
            <a:r>
              <a:rPr lang="en-US" dirty="0"/>
              <a:t>Session key</a:t>
            </a:r>
          </a:p>
          <a:p>
            <a:pPr lvl="1"/>
            <a:endParaRPr lang="en-SE" dirty="0"/>
          </a:p>
        </p:txBody>
      </p:sp>
      <p:sp>
        <p:nvSpPr>
          <p:cNvPr id="4" name="Slide Number Placeholder 3">
            <a:extLst>
              <a:ext uri="{FF2B5EF4-FFF2-40B4-BE49-F238E27FC236}">
                <a16:creationId xmlns:a16="http://schemas.microsoft.com/office/drawing/2014/main" id="{14DDB669-62C5-4291-A9FF-BC6B5F72F718}"/>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4072497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fontScale="92500" lnSpcReduction="20000"/>
          </a:bodyPr>
          <a:lstStyle/>
          <a:p>
            <a:r>
              <a:rPr lang="en-US" dirty="0"/>
              <a:t>Randomness</a:t>
            </a:r>
          </a:p>
          <a:p>
            <a:pPr lvl="1"/>
            <a:r>
              <a:rPr lang="en-US" dirty="0"/>
              <a:t>Uniform distribution</a:t>
            </a:r>
          </a:p>
          <a:p>
            <a:pPr lvl="2"/>
            <a:r>
              <a:rPr lang="en-US" dirty="0"/>
              <a:t>Frequency of occurrence of each of the numbers should be approximately the same</a:t>
            </a:r>
          </a:p>
          <a:p>
            <a:pPr lvl="1"/>
            <a:r>
              <a:rPr lang="en-US" dirty="0"/>
              <a:t>Independence</a:t>
            </a:r>
          </a:p>
          <a:p>
            <a:pPr lvl="2"/>
            <a:r>
              <a:rPr lang="en-US" dirty="0"/>
              <a:t>No one value in the sequence can be inferred from the others</a:t>
            </a:r>
          </a:p>
          <a:p>
            <a:r>
              <a:rPr lang="en-US" dirty="0"/>
              <a:t>Unpredictability</a:t>
            </a:r>
          </a:p>
          <a:p>
            <a:pPr lvl="1"/>
            <a:r>
              <a:rPr lang="en-US" dirty="0"/>
              <a:t>Each number is statistically independent of others in the sequence, so future elements of the sequence cannot be predicted based on past elements</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129669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fontAlgn="auto">
              <a:spcAft>
                <a:spcPts val="0"/>
              </a:spcAft>
              <a:defRPr/>
            </a:pPr>
            <a:r>
              <a:rPr lang="en-US" altLang="en-US" dirty="0"/>
              <a:t>Pseudorandom vs. Random Numbers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323528" y="1196753"/>
            <a:ext cx="8568952" cy="5591168"/>
          </a:xfrm>
        </p:spPr>
        <p:txBody>
          <a:bodyPr/>
          <a:lstStyle/>
          <a:p>
            <a:pPr lvl="0"/>
            <a:r>
              <a:rPr lang="en-US" sz="2400" dirty="0"/>
              <a:t>Pseudorandom numbers are generated with deterministic algorithms with random seeds:</a:t>
            </a:r>
          </a:p>
          <a:p>
            <a:pPr lvl="1"/>
            <a:r>
              <a:rPr lang="en-US" sz="1800" dirty="0"/>
              <a:t>The same seed results in the same sequence of random numbers</a:t>
            </a:r>
          </a:p>
          <a:p>
            <a:pPr lvl="1"/>
            <a:r>
              <a:rPr lang="en-US" sz="1800" dirty="0"/>
              <a:t>The sequence produced are not truly statistically random, but may pass </a:t>
            </a:r>
            <a:r>
              <a:rPr lang="en-US" sz="1800" dirty="0">
                <a:latin typeface="Arial" pitchFamily="-110" charset="0"/>
                <a:ea typeface="ＭＳ Ｐゴシック" pitchFamily="-110" charset="-128"/>
                <a:cs typeface="ＭＳ Ｐゴシック" pitchFamily="-110" charset="-128"/>
              </a:rPr>
              <a:t>many reasonable tests of randomness</a:t>
            </a:r>
            <a:endParaRPr lang="en-US" sz="1800" dirty="0"/>
          </a:p>
          <a:p>
            <a:pPr lvl="0" rtl="0"/>
            <a:r>
              <a:rPr lang="en-US" sz="2400" dirty="0"/>
              <a:t>True random number generator (TRNG):</a:t>
            </a:r>
          </a:p>
          <a:p>
            <a:pPr lvl="1" rtl="0"/>
            <a:r>
              <a:rPr lang="en-US" sz="1800" dirty="0"/>
              <a:t>Uses a nondeterministic source to produce randomness</a:t>
            </a:r>
          </a:p>
          <a:p>
            <a:pPr lvl="1" rtl="0"/>
            <a:r>
              <a:rPr lang="en-US" sz="1800" dirty="0"/>
              <a:t>Most operate by measuring unpredictable natural processes</a:t>
            </a:r>
          </a:p>
          <a:p>
            <a:pPr lvl="2" rtl="0"/>
            <a:r>
              <a:rPr lang="en-US" sz="1800" dirty="0"/>
              <a:t>e.g. radiation, gas discharge, leaky capacitors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t>Plaintext</a:t>
            </a:r>
          </a:p>
          <a:p>
            <a:pPr lvl="1"/>
            <a:r>
              <a:rPr lang="en-US" dirty="0"/>
              <a:t>Also called cleartext </a:t>
            </a:r>
          </a:p>
          <a:p>
            <a:r>
              <a:rPr lang="en-US" dirty="0"/>
              <a:t>Ciphertext</a:t>
            </a:r>
          </a:p>
          <a:p>
            <a:pPr lvl="1"/>
            <a:r>
              <a:rPr lang="en-US" dirty="0"/>
              <a:t>Scrambled message produced as output</a:t>
            </a:r>
          </a:p>
          <a:p>
            <a:r>
              <a:rPr lang="en-US" dirty="0"/>
              <a:t>Encryption algorithm</a:t>
            </a:r>
          </a:p>
          <a:p>
            <a:pPr lvl="1"/>
            <a:r>
              <a:rPr lang="en-US" dirty="0"/>
              <a:t>Transforms plaintext to ciphertext</a:t>
            </a:r>
          </a:p>
          <a:p>
            <a:r>
              <a:rPr lang="en-US" dirty="0"/>
              <a:t>Decryption algorithm</a:t>
            </a:r>
          </a:p>
          <a:p>
            <a:pPr lvl="1"/>
            <a:r>
              <a:rPr lang="en-US" dirty="0"/>
              <a:t>Transforms ciphertext to plaintext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fontAlgn="auto" hangingPunct="1">
              <a:spcAft>
                <a:spcPts val="0"/>
              </a:spcAft>
              <a:defRPr/>
            </a:pPr>
            <a:r>
              <a:rPr lang="en-GB" altLang="en-US" dirty="0"/>
              <a:t>Symmetric Encryption</a:t>
            </a:r>
            <a:endParaRPr lang="en-AU" alt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241059" y="3584282"/>
            <a:ext cx="8405405" cy="2959163"/>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323528" y="1196754"/>
            <a:ext cx="8568952" cy="2345100"/>
          </a:xfrm>
        </p:spPr>
        <p:txBody>
          <a:bodyPr>
            <a:normAutofit fontScale="92500" lnSpcReduction="20000"/>
          </a:bodyPr>
          <a:lstStyle/>
          <a:p>
            <a:r>
              <a:rPr lang="en-US" dirty="0"/>
              <a:t>Also called secret-key cryptography, for protecting confidentiality</a:t>
            </a:r>
          </a:p>
          <a:p>
            <a:pPr lvl="1"/>
            <a:r>
              <a:rPr lang="en-US" dirty="0"/>
              <a:t>Sender and receiver must share the same secret key</a:t>
            </a:r>
          </a:p>
          <a:p>
            <a:pPr lvl="1"/>
            <a:r>
              <a:rPr lang="en-US" dirty="0"/>
              <a:t>Need a strong encryption algorithm</a:t>
            </a:r>
          </a:p>
          <a:p>
            <a:endParaRPr lang="en-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p:txBody>
          <a:bodyPr>
            <a:normAutofit fontScale="92500" lnSpcReduction="20000"/>
          </a:bodyPr>
          <a:lstStyle/>
          <a:p>
            <a:r>
              <a:rPr lang="en-US" dirty="0"/>
              <a:t>Cryptanalytic Attacks</a:t>
            </a:r>
          </a:p>
          <a:p>
            <a:pPr lvl="1"/>
            <a:r>
              <a:rPr lang="en-US" dirty="0"/>
              <a:t>Exploits the characteristics of the algorithm to attempt to recover plaintext or secret key</a:t>
            </a:r>
          </a:p>
          <a:p>
            <a:pPr lvl="1"/>
            <a:r>
              <a:rPr lang="en-US" dirty="0"/>
              <a:t>Rely on:</a:t>
            </a:r>
          </a:p>
          <a:p>
            <a:pPr lvl="2"/>
            <a:r>
              <a:rPr lang="en-US" dirty="0"/>
              <a:t>Nature of the algorithm</a:t>
            </a:r>
          </a:p>
          <a:p>
            <a:pPr lvl="2"/>
            <a:r>
              <a:rPr lang="en-US" dirty="0"/>
              <a:t>Some sample plaintext-ciphertext pairs</a:t>
            </a:r>
          </a:p>
          <a:p>
            <a:pPr lvl="2"/>
            <a:r>
              <a:rPr lang="en-US" dirty="0"/>
              <a:t>Some knowledge of the general characteristics of the plaintext, e.g., letter “e” and word “the” are common in English texts</a:t>
            </a:r>
          </a:p>
          <a:p>
            <a:r>
              <a:rPr lang="en-US" dirty="0"/>
              <a:t>Brute-Force Attacks</a:t>
            </a:r>
          </a:p>
          <a:p>
            <a:pPr lvl="1"/>
            <a:r>
              <a:rPr lang="en-US" dirty="0"/>
              <a:t>Try all possible keys on some ciphertext until an intelligible plaintext is obtained</a:t>
            </a:r>
          </a:p>
          <a:p>
            <a:pPr lvl="1"/>
            <a:endParaRPr lang="en-US" dirty="0"/>
          </a:p>
          <a:p>
            <a:endParaRPr lang="en-SE" dirty="0"/>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241543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fontScale="92500" lnSpcReduction="10000"/>
          </a:bodyPr>
          <a:lstStyle/>
          <a:p>
            <a:r>
              <a:rPr lang="en-US" dirty="0"/>
              <a:t>Block Cipher</a:t>
            </a:r>
          </a:p>
          <a:p>
            <a:pPr lvl="1"/>
            <a:r>
              <a:rPr lang="en-US" dirty="0"/>
              <a:t>Processes input data one block at a time</a:t>
            </a:r>
          </a:p>
          <a:p>
            <a:pPr lvl="1"/>
            <a:r>
              <a:rPr lang="en-US" dirty="0"/>
              <a:t>Produces an output block for each input block</a:t>
            </a:r>
          </a:p>
          <a:p>
            <a:r>
              <a:rPr lang="en-US" dirty="0"/>
              <a:t>Stream Cipher</a:t>
            </a:r>
          </a:p>
          <a:p>
            <a:pPr lvl="1"/>
            <a:r>
              <a:rPr lang="en-US" dirty="0"/>
              <a:t>Processes the input elements continuously, producing output one element at a time</a:t>
            </a:r>
          </a:p>
          <a:p>
            <a:pPr lvl="1"/>
            <a:r>
              <a:rPr lang="en-US" dirty="0"/>
              <a:t>One element may be 1 bit, 1 Byte more </a:t>
            </a:r>
            <a:r>
              <a:rPr lang="en-US" dirty="0" err="1"/>
              <a:t>more</a:t>
            </a:r>
            <a:r>
              <a:rPr lang="en-US" dirty="0"/>
              <a:t> than 1 Byte </a:t>
            </a:r>
          </a:p>
          <a:p>
            <a:pPr lvl="1"/>
            <a:r>
              <a:rPr lang="en-US" dirty="0"/>
              <a:t>Faster than block ciphers</a:t>
            </a:r>
            <a:endParaRPr lang="en-SE" dirty="0"/>
          </a:p>
        </p:txBody>
      </p:sp>
      <p:sp>
        <p:nvSpPr>
          <p:cNvPr id="2" name="灯片编号占位符 1"/>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990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1167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287524" y="957840"/>
                <a:ext cx="8568952" cy="2530295"/>
              </a:xfrm>
            </p:spPr>
            <p:txBody>
              <a:bodyPr>
                <a:normAutofit fontScale="55000" lnSpcReduction="20000"/>
              </a:bodyPr>
              <a:lstStyle/>
              <a:p>
                <a:r>
                  <a:rPr lang="en-US" dirty="0"/>
                  <a:t>A stream cypher that stream cipher that operates one bit at a time:</a:t>
                </a:r>
              </a:p>
              <a:p>
                <a:pPr lvl="1"/>
                <a:r>
                  <a:rPr lang="en-US" dirty="0"/>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t>. </a:t>
                </a:r>
              </a:p>
              <a:p>
                <a:pPr lvl="1"/>
                <a:r>
                  <a:rPr lang="en-US" dirty="0"/>
                  <a:t>The plaintext is </a:t>
                </a:r>
                <a:r>
                  <a:rPr lang="en-US" dirty="0" err="1"/>
                  <a:t>XOR’ed</a:t>
                </a:r>
                <a:r>
                  <a:rPr lang="en-US" dirty="0"/>
                  <a:t> with </a:t>
                </a:r>
                <a14:m>
                  <m:oMath xmlns:m="http://schemas.openxmlformats.org/officeDocument/2006/math">
                    <m:r>
                      <a:rPr lang="en-US" i="1">
                        <a:latin typeface="Cambria Math" panose="02040503050406030204" pitchFamily="18" charset="0"/>
                      </a:rPr>
                      <m:t>𝐾𝑆</m:t>
                    </m:r>
                  </m:oMath>
                </a14:m>
                <a:r>
                  <a:rPr lang="en-US" dirty="0"/>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p>
              <a:p>
                <a:pPr lvl="1"/>
                <a:r>
                  <a:rPr lang="en-US" dirty="0"/>
                  <a:t>The cyphertext is </a:t>
                </a:r>
                <a:r>
                  <a:rPr lang="en-US" dirty="0" err="1"/>
                  <a:t>XOR’ed</a:t>
                </a:r>
                <a:r>
                  <a:rPr lang="en-US" dirty="0"/>
                  <a:t> with the same keystream </a:t>
                </a:r>
                <a14:m>
                  <m:oMath xmlns:m="http://schemas.openxmlformats.org/officeDocument/2006/math">
                    <m:r>
                      <a:rPr lang="en-US" i="1">
                        <a:latin typeface="Cambria Math" panose="02040503050406030204" pitchFamily="18" charset="0"/>
                      </a:rPr>
                      <m:t>𝐾𝑆</m:t>
                    </m:r>
                  </m:oMath>
                </a14:m>
                <a:r>
                  <a:rPr lang="en-US" dirty="0"/>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p>
              <a:p>
                <a:pPr lvl="1"/>
                <a:r>
                  <a:rPr lang="en-US" dirty="0"/>
                  <a:t>This relies on sender and receiver sharing a secrete key and using the same key stream generator algorithm.</a:t>
                </a:r>
              </a:p>
              <a:p>
                <a:endParaRPr lang="en-US" dirty="0"/>
              </a:p>
              <a:p>
                <a:endParaRPr lang="en-SE" dirty="0"/>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287524" y="957840"/>
                <a:ext cx="8568952" cy="2530295"/>
              </a:xfrm>
              <a:blipFill>
                <a:blip r:embed="rId4"/>
                <a:stretch>
                  <a:fillRect l="-640" t="-3373" b="-3855"/>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2000" dirty="0"/>
                  <a:t>Each plaintext block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𝑖</m:t>
                        </m:r>
                      </m:sub>
                    </m:sSub>
                  </m:oMath>
                </a14:m>
                <a:r>
                  <a:rPr lang="en-US" altLang="zh-CN" sz="2000" dirty="0"/>
                  <a:t> (e.g., 64 or 128 bits) is encoded independently using the same key </a:t>
                </a:r>
                <a14:m>
                  <m:oMath xmlns:m="http://schemas.openxmlformats.org/officeDocument/2006/math">
                    <m:r>
                      <a:rPr lang="en-US" altLang="zh-CN" sz="2000" b="0" i="1" smtClean="0">
                        <a:latin typeface="Cambria Math" panose="02040503050406030204" pitchFamily="18" charset="0"/>
                      </a:rPr>
                      <m:t>𝐾</m:t>
                    </m:r>
                  </m:oMath>
                </a14:m>
                <a:endParaRPr lang="en-US" altLang="zh-CN" sz="2000" dirty="0"/>
              </a:p>
              <a:p>
                <a:pPr lvl="1"/>
                <a:r>
                  <a:rPr lang="en-US" altLang="zh-CN" sz="1800" dirty="0"/>
                  <a:t>Attacker may exploit regularities in the plaintext to perform cryptoanalysis, since same plaintext block generates same cyphertext block. If it is known that the message always starts out with certain predefined fields, then the cryptanalyst may have a number of known plaintext-ciphertext pairs to work with.</a:t>
                </a:r>
                <a:endParaRPr lang="en-US" altLang="zh-CN" sz="1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40" t="-463" r="-1067"/>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1328382"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81023"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196753"/>
                <a:ext cx="4109013" cy="4597096"/>
              </a:xfrm>
            </p:spPr>
            <p:txBody>
              <a:bodyPr>
                <a:normAutofit fontScale="62500" lnSpcReduction="20000"/>
              </a:bodyPr>
              <a:lstStyle/>
              <a:p>
                <a:r>
                  <a:rPr lang="en-US" altLang="zh-CN" dirty="0"/>
                  <a:t>Input to the encryption algorithm is the XOR of the next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t>.</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t> have no fixed relationship, removing the </a:t>
                </a:r>
                <a:r>
                  <a:rPr lang="en-US" altLang="zh-CN" dirty="0"/>
                  <a:t>regularities in the plaintext for ECB, hence more secure</a:t>
                </a:r>
                <a:r>
                  <a:rPr lang="en-US" dirty="0"/>
                  <a:t>.</a:t>
                </a:r>
              </a:p>
              <a:p>
                <a:pPr lvl="1"/>
                <a:r>
                  <a:rPr lang="en-US" dirty="0"/>
                  <a:t>Uses the 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(any string </a:t>
                </a:r>
                <a:r>
                  <a:rPr lang="en-US" dirty="0" err="1"/>
                  <a:t>XOR’ed</a:t>
                </a:r>
                <a:r>
                  <a:rPr lang="en-US" dirty="0"/>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t> (x </a:t>
                </a:r>
                <a:r>
                  <a:rPr lang="en-US" dirty="0" err="1"/>
                  <a:t>XOR’ed</a:t>
                </a:r>
                <a:r>
                  <a:rPr lang="en-US" dirty="0"/>
                  <a:t> with any string is the same string).</a:t>
                </a:r>
              </a:p>
              <a:p>
                <a:pPr lvl="2"/>
                <a:endParaRPr lang="en-US" dirty="0"/>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196753"/>
                <a:ext cx="4109013" cy="4597096"/>
              </a:xfrm>
              <a:blipFill>
                <a:blip r:embed="rId3"/>
                <a:stretch>
                  <a:fillRect l="-1780" t="-2520" r="-1929" b="-119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332A97-771B-428A-A8A2-887DA34B9DD7}"/>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dirty="0"/>
          </a:p>
        </p:txBody>
      </p:sp>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4354023" y="880920"/>
            <a:ext cx="4727294" cy="3694006"/>
          </a:xfrm>
          <a:prstGeom prst="rect">
            <a:avLst/>
          </a:prstGeom>
        </p:spPr>
      </p:pic>
      <p:pic>
        <p:nvPicPr>
          <p:cNvPr id="8" name="Picture 7">
            <a:extLst>
              <a:ext uri="{FF2B5EF4-FFF2-40B4-BE49-F238E27FC236}">
                <a16:creationId xmlns:a16="http://schemas.microsoft.com/office/drawing/2014/main" id="{6DB028C5-B289-4D46-9D31-2B7E348D1B6E}"/>
              </a:ext>
            </a:extLst>
          </p:cNvPr>
          <p:cNvPicPr>
            <a:picLocks noChangeAspect="1"/>
          </p:cNvPicPr>
          <p:nvPr/>
        </p:nvPicPr>
        <p:blipFill>
          <a:blip r:embed="rId5"/>
          <a:stretch>
            <a:fillRect/>
          </a:stretch>
        </p:blipFill>
        <p:spPr>
          <a:xfrm>
            <a:off x="4310296" y="4584914"/>
            <a:ext cx="4814748" cy="2203007"/>
          </a:xfrm>
          <a:prstGeom prst="rect">
            <a:avLst/>
          </a:prstGeom>
        </p:spPr>
      </p:pic>
      <p:pic>
        <p:nvPicPr>
          <p:cNvPr id="9" name="Picture 8">
            <a:extLst>
              <a:ext uri="{FF2B5EF4-FFF2-40B4-BE49-F238E27FC236}">
                <a16:creationId xmlns:a16="http://schemas.microsoft.com/office/drawing/2014/main" id="{9A99EFEB-02E1-47AB-9FA4-B09427CB4F4D}"/>
              </a:ext>
            </a:extLst>
          </p:cNvPr>
          <p:cNvPicPr>
            <a:picLocks noChangeAspect="1"/>
          </p:cNvPicPr>
          <p:nvPr/>
        </p:nvPicPr>
        <p:blipFill>
          <a:blip r:embed="rId6"/>
          <a:stretch>
            <a:fillRect/>
          </a:stretch>
        </p:blipFill>
        <p:spPr>
          <a:xfrm>
            <a:off x="1549155" y="5793848"/>
            <a:ext cx="1192888" cy="994073"/>
          </a:xfrm>
          <a:prstGeom prst="rect">
            <a:avLst/>
          </a:prstGeom>
        </p:spPr>
      </p:pic>
    </p:spTree>
    <p:extLst>
      <p:ext uri="{BB962C8B-B14F-4D97-AF65-F5344CB8AC3E}">
        <p14:creationId xmlns:p14="http://schemas.microsoft.com/office/powerpoint/2010/main" val="187879214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690</TotalTime>
  <Words>8273</Words>
  <Application>Microsoft Office PowerPoint</Application>
  <PresentationFormat>On-screen Show (4:3)</PresentationFormat>
  <Paragraphs>781</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Gloria Hallelujah</vt:lpstr>
      <vt:lpstr>Arial</vt:lpstr>
      <vt:lpstr>Cambria Math</vt:lpstr>
      <vt:lpstr>Times New Roman</vt:lpstr>
      <vt:lpstr>Wingdings</vt:lpstr>
      <vt:lpstr>1_Default Design</vt:lpstr>
      <vt:lpstr>CH02 Cryptograpic Tools</vt:lpstr>
      <vt:lpstr>Outline</vt:lpstr>
      <vt:lpstr>Terminology</vt:lpstr>
      <vt:lpstr>Symmetric Encryption</vt:lpstr>
      <vt:lpstr>Attacking Symmetric Encryption</vt:lpstr>
      <vt:lpstr>Block &amp; Stream Ciphers</vt:lpstr>
      <vt:lpstr>An Example Stream Cypher</vt:lpstr>
      <vt:lpstr>Block Cipher: Electronic CodeBook (ECB)</vt:lpstr>
      <vt:lpstr>Block Cipher: Cipher Block Chaining (CBC)</vt:lpstr>
      <vt:lpstr>Comparison of 3 Symmetric Encryption Standards (Block Ciphers)</vt:lpstr>
      <vt:lpstr>Data Encryption Standard (DES)</vt:lpstr>
      <vt:lpstr>Triple DES (3DES)</vt:lpstr>
      <vt:lpstr>Time Required for Brute-Force Attack</vt:lpstr>
      <vt:lpstr>Advanced Encryption Standard (AES)</vt:lpstr>
      <vt:lpstr>Public-Key Cryptography</vt:lpstr>
      <vt:lpstr>Public-Key Crypto for Confidentiality</vt:lpstr>
      <vt:lpstr>Public-Key Crypto for Integrity</vt:lpstr>
      <vt:lpstr>Public-Key Cryptosystems</vt:lpstr>
      <vt:lpstr>Requirements for Public-Key Crypto</vt:lpstr>
      <vt:lpstr>Message Authentication</vt:lpstr>
      <vt:lpstr>Message Authentication without Encryption</vt:lpstr>
      <vt:lpstr>Message Authentication Code (MAC)</vt:lpstr>
      <vt:lpstr>PowerPoint Presentation</vt:lpstr>
      <vt:lpstr>One-way Hash Function Requirements</vt:lpstr>
      <vt:lpstr>Additional Hash Function Applications</vt:lpstr>
      <vt:lpstr>Random Numbers</vt:lpstr>
      <vt:lpstr>Random Number Requirements</vt:lpstr>
      <vt:lpstr>Pseudorandom vs. Random Numbers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67</cp:revision>
  <dcterms:created xsi:type="dcterms:W3CDTF">2020-04-19T18:21:47Z</dcterms:created>
  <dcterms:modified xsi:type="dcterms:W3CDTF">2020-04-22T17:22:00Z</dcterms:modified>
</cp:coreProperties>
</file>