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6"/>
  </p:notesMasterIdLst>
  <p:handoutMasterIdLst>
    <p:handoutMasterId r:id="rId37"/>
  </p:handoutMasterIdLst>
  <p:sldIdLst>
    <p:sldId id="384" r:id="rId2"/>
    <p:sldId id="522" r:id="rId3"/>
    <p:sldId id="363" r:id="rId4"/>
    <p:sldId id="508" r:id="rId5"/>
    <p:sldId id="509" r:id="rId6"/>
    <p:sldId id="366" r:id="rId7"/>
    <p:sldId id="367" r:id="rId8"/>
    <p:sldId id="507" r:id="rId9"/>
    <p:sldId id="523" r:id="rId10"/>
    <p:sldId id="511" r:id="rId11"/>
    <p:sldId id="430" r:id="rId12"/>
    <p:sldId id="504" r:id="rId13"/>
    <p:sldId id="415" r:id="rId14"/>
    <p:sldId id="525" r:id="rId15"/>
    <p:sldId id="512" r:id="rId16"/>
    <p:sldId id="369" r:id="rId17"/>
    <p:sldId id="520" r:id="rId18"/>
    <p:sldId id="519" r:id="rId19"/>
    <p:sldId id="435" r:id="rId20"/>
    <p:sldId id="521" r:id="rId21"/>
    <p:sldId id="513" r:id="rId22"/>
    <p:sldId id="524" r:id="rId23"/>
    <p:sldId id="372" r:id="rId24"/>
    <p:sldId id="434" r:id="rId25"/>
    <p:sldId id="373" r:id="rId26"/>
    <p:sldId id="424" r:id="rId27"/>
    <p:sldId id="505" r:id="rId28"/>
    <p:sldId id="514" r:id="rId29"/>
    <p:sldId id="526" r:id="rId30"/>
    <p:sldId id="515" r:id="rId31"/>
    <p:sldId id="383" r:id="rId32"/>
    <p:sldId id="516" r:id="rId33"/>
    <p:sldId id="517" r:id="rId34"/>
    <p:sldId id="518" r:id="rId3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522"/>
            <p14:sldId id="363"/>
            <p14:sldId id="508"/>
            <p14:sldId id="509"/>
            <p14:sldId id="366"/>
            <p14:sldId id="367"/>
            <p14:sldId id="507"/>
            <p14:sldId id="523"/>
            <p14:sldId id="511"/>
            <p14:sldId id="430"/>
            <p14:sldId id="504"/>
            <p14:sldId id="415"/>
            <p14:sldId id="525"/>
            <p14:sldId id="512"/>
            <p14:sldId id="369"/>
            <p14:sldId id="520"/>
            <p14:sldId id="519"/>
            <p14:sldId id="435"/>
            <p14:sldId id="521"/>
            <p14:sldId id="513"/>
            <p14:sldId id="524"/>
            <p14:sldId id="372"/>
            <p14:sldId id="434"/>
            <p14:sldId id="373"/>
            <p14:sldId id="424"/>
            <p14:sldId id="505"/>
            <p14:sldId id="514"/>
            <p14:sldId id="526"/>
            <p14:sldId id="515"/>
            <p14:sldId id="383"/>
            <p14:sldId id="516"/>
            <p14:sldId id="517"/>
            <p14:sldId id="5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286" autoAdjust="0"/>
    <p:restoredTop sz="83110" autoAdjust="0"/>
  </p:normalViewPr>
  <p:slideViewPr>
    <p:cSldViewPr>
      <p:cViewPr varScale="1">
        <p:scale>
          <a:sx n="108" d="100"/>
          <a:sy n="108"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96"/>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are so prevalent, damaging, and varied both by attack avenue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 single countermeasure is insufficient. Rather an integrated set of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necessary. In this section, we provide a brief overview of the types of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in use or being researched, using the classification in [SHAR13].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countermeasures can be classified into three types: defensive coding,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run-time prevention.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succeed because developers have used insecure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Thus, defensive coding is an effective way to dramatically reduce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from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Examples of defensive coding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Manual defensive coding practices:  A common vulnerability exploited by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insufficient input validation. The straightforward solution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these vulnerabilities is to apply suitable defensive coding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example is input type checking, to check that inputs that are supposed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numeric contain no characters other than digits. This type of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avoid attacks based on forcing errors in the database management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type of coding practice is one that performs pattern matching to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distinguish normal input from abnormal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Parameterized query insertion:  This approach attempts to prevent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the application developer to more accurately specify the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SQL query, and pass the value parameters to it separately such that 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unsanitary user input is not allowed to modify the query structure.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DOM:  SQL DOM is a set of classes that enables automated data type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validation and escaping [MCCL05]. This approach uses encapsulation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queries to provide a safe and reliable way to access databases.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changes the query-building process from an unregulated one that uses string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concatenation to a systematic one that uses a type-checked API. Within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API, developers are able to systematically apply coding best practices such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input filtering and rigorous type checking of user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variety of detection  methods have been developed, including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Signature based:  This technique attempts to match specific attack patterns.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an approach must be constantly updated and may not work against self-modifying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Anomaly based:  This approach attempts to define normal behavior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behavior patterns outside the normal range. A number of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been used. In general terms, there is a training phase, in which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learns the range of normal behavior, followed by the actual detection phase.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Code analysis:  Code analysis techniques involve the use of a test suite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vulnerabilities. The test suite is designed to generate a wide range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and assess the response of the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Finally, a number of run-time prevention  techniques have been developed as</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countermeasures. These techniques check queries at runtime to see if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conform to a model of expected queries. Various automated tools are available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purpose [CHAN12, SHAR13].</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13</a:t>
            </a:fld>
            <a:endParaRPr lang="en-AU"/>
          </a:p>
        </p:txBody>
      </p:sp>
    </p:spTree>
    <p:extLst>
      <p:ext uri="{BB962C8B-B14F-4D97-AF65-F5344CB8AC3E}">
        <p14:creationId xmlns:p14="http://schemas.microsoft.com/office/powerpoint/2010/main" val="327984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235069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a:latin typeface="Arial" pitchFamily="-109" charset="0"/>
                <a:ea typeface="ＭＳ Ｐゴシック" pitchFamily="-109" charset="-128"/>
                <a:cs typeface="ＭＳ Ｐゴシック" pitchFamily="-109" charset="-128"/>
              </a:rPr>
              <a:t>for the database. The DBMS operates on the assumption that the computer system</a:t>
            </a:r>
          </a:p>
          <a:p>
            <a:pPr eaLnBrk="1" hangingPunct="1"/>
            <a:r>
              <a:rPr lang="en-US" b="0" dirty="0">
                <a:latin typeface="Arial" pitchFamily="-109" charset="0"/>
                <a:ea typeface="ＭＳ Ｐゴシック" pitchFamily="-109" charset="-128"/>
                <a:cs typeface="ＭＳ Ｐゴシック" pitchFamily="-109" charset="-128"/>
              </a:rPr>
              <a:t>has authenticated each user. As an additional line of defense, the computer system</a:t>
            </a:r>
          </a:p>
          <a:p>
            <a:pPr eaLnBrk="1" hangingPunct="1"/>
            <a:r>
              <a:rPr lang="en-US" b="0" dirty="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0" dirty="0">
                <a:latin typeface="Arial" pitchFamily="-109" charset="0"/>
                <a:ea typeface="ＭＳ Ｐゴシック" pitchFamily="-109" charset="-128"/>
                <a:cs typeface="ＭＳ Ｐゴシック" pitchFamily="-109" charset="-128"/>
              </a:rPr>
              <a:t>access control. We defer a discussion of mandatory access control considerations</a:t>
            </a:r>
          </a:p>
          <a:p>
            <a:r>
              <a:rPr lang="en-US" b="0" dirty="0">
                <a:latin typeface="Arial" pitchFamily="-109" charset="0"/>
                <a:ea typeface="ＭＳ Ｐゴシック" pitchFamily="-109" charset="-128"/>
                <a:cs typeface="ＭＳ Ｐゴシック" pitchFamily="-109" charset="-128"/>
              </a:rPr>
              <a:t>to Chapter 13 . Typically, a DBMS can support a range of administrative policies,</a:t>
            </a:r>
          </a:p>
          <a:p>
            <a:r>
              <a:rPr lang="en-US" b="0" dirty="0">
                <a:latin typeface="Arial" pitchFamily="-109" charset="0"/>
                <a:ea typeface="ＭＳ Ｐゴシック" pitchFamily="-109" charset="-128"/>
                <a:cs typeface="ＭＳ Ｐゴシック" pitchFamily="-109" charset="-128"/>
              </a:rPr>
              <a:t>including the following:</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Centralized administration: A small number of privileged users may grant and</a:t>
            </a:r>
          </a:p>
          <a:p>
            <a:r>
              <a:rPr lang="en-US" b="0" dirty="0">
                <a:latin typeface="Arial" pitchFamily="-109" charset="0"/>
                <a:ea typeface="ＭＳ Ｐゴシック" pitchFamily="-109" charset="-128"/>
                <a:cs typeface="ＭＳ Ｐゴシック" pitchFamily="-109" charset="-128"/>
              </a:rPr>
              <a:t>revoke access rights.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Ownership-based administration: The owner (creator) of a table may grant</a:t>
            </a:r>
          </a:p>
          <a:p>
            <a:r>
              <a:rPr lang="en-US" b="0" dirty="0">
                <a:latin typeface="Arial" pitchFamily="-109" charset="0"/>
                <a:ea typeface="ＭＳ Ｐゴシック" pitchFamily="-109" charset="-128"/>
                <a:cs typeface="ＭＳ Ｐゴシック" pitchFamily="-109" charset="-128"/>
              </a:rPr>
              <a:t>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Decentralized administration: In addition to granting and revoking access rights</a:t>
            </a:r>
          </a:p>
          <a:p>
            <a:r>
              <a:rPr lang="en-US" b="0" dirty="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a:latin typeface="Arial" pitchFamily="-109" charset="0"/>
                <a:ea typeface="ＭＳ Ｐゴシック" pitchFamily="-109" charset="-128"/>
                <a:cs typeface="ＭＳ Ｐゴシック" pitchFamily="-109" charset="-128"/>
              </a:rPr>
              <a:t>only be allowed to view salary information for employees in his or her department.</a:t>
            </a:r>
          </a:p>
          <a:p>
            <a:pPr eaLnBrk="1" hangingPunct="1"/>
            <a:endParaRPr lang="en-US" b="0" dirty="0">
              <a:latin typeface="Arial"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1646900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47C0D2D-7D33-9045-89D9-D9FBD7DBBB98}" type="slidenum">
              <a:rPr lang="en-AU">
                <a:latin typeface="Arial" pitchFamily="-109" charset="0"/>
              </a:rPr>
              <a:pPr/>
              <a:t>16</a:t>
            </a:fld>
            <a:endParaRPr lang="en-AU">
              <a:latin typeface="Arial" pitchFamily="-109"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a:latin typeface="Arial" pitchFamily="-109" charset="0"/>
                <a:ea typeface="ＭＳ Ｐゴシック" pitchFamily="-109" charset="-128"/>
                <a:cs typeface="ＭＳ Ｐゴシック" pitchFamily="-109" charset="-128"/>
              </a:rPr>
              <a:t>GRANT command has the following syntax: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TO { user | role | PUBLIC }</a:t>
            </a:r>
          </a:p>
          <a:p>
            <a:r>
              <a:rPr lang="en-US" dirty="0">
                <a:latin typeface="Arial" pitchFamily="-109" charset="0"/>
                <a:ea typeface="ＭＳ Ｐゴシック" pitchFamily="-109" charset="-128"/>
                <a:cs typeface="ＭＳ Ｐゴシック" pitchFamily="-109" charset="-128"/>
              </a:rPr>
              <a:t>[IDENTIFIED BY password]</a:t>
            </a:r>
          </a:p>
          <a:p>
            <a:r>
              <a:rPr lang="en-US" dirty="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without the grant option.</a:t>
            </a:r>
            <a:endParaRPr lang="en-US" dirty="0">
              <a:latin typeface="Arial" pitchFamily="-109" charset="0"/>
              <a:ea typeface="ＭＳ Ｐゴシック" pitchFamily="-109" charset="-128"/>
              <a:cs typeface="ＭＳ Ｐゴシック" pitchFamily="-109" charset="-128"/>
            </a:endParaRP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As a simple example, consider the following statement.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SELECT ON ANY TABLE TO </a:t>
            </a:r>
            <a:r>
              <a:rPr lang="en-US" dirty="0" err="1">
                <a:latin typeface="Arial" pitchFamily="-109" charset="0"/>
                <a:ea typeface="ＭＳ Ｐゴシック" pitchFamily="-109" charset="-128"/>
                <a:cs typeface="ＭＳ Ｐゴシック" pitchFamily="-109" charset="-128"/>
              </a:rPr>
              <a:t>ricflair</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This statement enables user </a:t>
            </a:r>
            <a:r>
              <a:rPr lang="en-US" dirty="0" err="1">
                <a:latin typeface="Arial" pitchFamily="-109" charset="0"/>
                <a:ea typeface="ＭＳ Ｐゴシック" pitchFamily="-109" charset="-128"/>
                <a:cs typeface="ＭＳ Ｐゴシック" pitchFamily="-109" charset="-128"/>
              </a:rPr>
              <a:t>ricflair</a:t>
            </a:r>
            <a:r>
              <a:rPr lang="en-US" dirty="0">
                <a:latin typeface="Arial" pitchFamily="-109" charset="0"/>
                <a:ea typeface="ＭＳ Ｐゴシック" pitchFamily="-109" charset="-128"/>
                <a:cs typeface="ＭＳ Ｐゴシック" pitchFamily="-109" charset="-128"/>
              </a:rPr>
              <a:t> to query any table in the database.</a:t>
            </a:r>
          </a:p>
          <a:p>
            <a:r>
              <a:rPr lang="en-US" dirty="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following is a typical list: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Update: Semantics is similar to INSERT.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Delete: Grantee may delete rows from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a:latin typeface="Arial" pitchFamily="-109" charset="0"/>
                <a:ea typeface="ＭＳ Ｐゴシック" pitchFamily="-109" charset="-128"/>
                <a:cs typeface="ＭＳ Ｐゴシック" pitchFamily="-109" charset="-128"/>
              </a:rPr>
              <a:t>refer to the specified columns.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REVOKE command has the following syntax:</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REVOKE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FROM { user | role | PUBLIC }</a:t>
            </a:r>
          </a:p>
          <a:p>
            <a:r>
              <a:rPr lang="en-US" dirty="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a:latin typeface="Arial" pitchFamily="-109" charset="0"/>
                <a:ea typeface="ＭＳ Ｐゴシック" pitchFamily="-109" charset="-128"/>
                <a:cs typeface="ＭＳ Ｐゴシック" pitchFamily="-109" charset="-128"/>
              </a:rPr>
              <a:t>REVOKE SELECT ON ANY TABLE FROM </a:t>
            </a:r>
            <a:r>
              <a:rPr lang="en-US" dirty="0" err="1">
                <a:latin typeface="Arial" pitchFamily="-109" charset="0"/>
                <a:ea typeface="ＭＳ Ｐゴシック" pitchFamily="-109" charset="-128"/>
                <a:cs typeface="ＭＳ Ｐゴシック" pitchFamily="-109" charset="-128"/>
              </a:rPr>
              <a:t>ricflair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1066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09" charset="0"/>
                <a:ea typeface="ＭＳ Ｐゴシック" pitchFamily="-109" charset="-128"/>
                <a:cs typeface="ＭＳ Ｐゴシック" pitchFamily="-109" charset="-128"/>
              </a:rPr>
              <a:t>The grant option enables an access right to cascade through a number of </a:t>
            </a:r>
            <a:r>
              <a:rPr lang="en-US" dirty="0" err="1">
                <a:latin typeface="Arial" pitchFamily="-109" charset="0"/>
                <a:ea typeface="ＭＳ Ｐゴシック" pitchFamily="-109" charset="-128"/>
                <a:cs typeface="ＭＳ Ｐゴシック" pitchFamily="-109" charset="-128"/>
              </a:rPr>
              <a:t>users.We</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consider a specific access right and illustrate the cascade phenomenon in Figure 5.4 .</a:t>
            </a:r>
          </a:p>
          <a:p>
            <a:r>
              <a:rPr lang="en-US" dirty="0">
                <a:latin typeface="Arial" pitchFamily="-109" charset="0"/>
                <a:ea typeface="ＭＳ Ｐゴシック" pitchFamily="-109" charset="-128"/>
                <a:cs typeface="ＭＳ Ｐゴシック" pitchFamily="-109" charset="-128"/>
              </a:rPr>
              <a:t>The figure indicates that Ann grants the access right to Bob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10 and to</a:t>
            </a:r>
          </a:p>
          <a:p>
            <a:r>
              <a:rPr lang="en-US" dirty="0">
                <a:latin typeface="Arial" pitchFamily="-109" charset="0"/>
                <a:ea typeface="ＭＳ Ｐゴシック" pitchFamily="-109" charset="-128"/>
                <a:cs typeface="ＭＳ Ｐゴシック" pitchFamily="-109" charset="-128"/>
              </a:rPr>
              <a:t>Chris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20. Assume that the grant option is always used. Thus, Bob is able</a:t>
            </a:r>
          </a:p>
          <a:p>
            <a:r>
              <a:rPr lang="en-US" dirty="0">
                <a:latin typeface="Arial" pitchFamily="-109" charset="0"/>
                <a:ea typeface="ＭＳ Ｐゴシック" pitchFamily="-109" charset="-128"/>
                <a:cs typeface="ＭＳ Ｐゴシック" pitchFamily="-109" charset="-128"/>
              </a:rPr>
              <a:t>to grant the access right 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30. Chris redundantly grants the access right</a:t>
            </a:r>
          </a:p>
          <a:p>
            <a:r>
              <a:rPr lang="en-US" dirty="0">
                <a:latin typeface="Arial" pitchFamily="-109" charset="0"/>
                <a:ea typeface="ＭＳ Ｐゴシック" pitchFamily="-109" charset="-128"/>
                <a:cs typeface="ＭＳ Ｐゴシック" pitchFamily="-109" charset="-128"/>
              </a:rPr>
              <a:t>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50. Meanwhile, David grants the right to Ellen, who in turn grants it</a:t>
            </a:r>
          </a:p>
          <a:p>
            <a:r>
              <a:rPr lang="en-US" dirty="0">
                <a:latin typeface="Arial" pitchFamily="-109" charset="0"/>
                <a:ea typeface="ＭＳ Ｐゴシック" pitchFamily="-109" charset="-128"/>
                <a:cs typeface="ＭＳ Ｐゴシック" pitchFamily="-109" charset="-128"/>
              </a:rPr>
              <a:t>to Jim; and subsequently David grants the right to Frank.</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Just as the granting of privileges cascades from one user to another using</a:t>
            </a:r>
          </a:p>
          <a:p>
            <a:r>
              <a:rPr lang="en-US" dirty="0">
                <a:latin typeface="Arial" pitchFamily="-109" charset="0"/>
                <a:ea typeface="ＭＳ Ｐゴシック" pitchFamily="-109" charset="-128"/>
                <a:cs typeface="ＭＳ Ｐゴシック" pitchFamily="-109" charset="-128"/>
              </a:rPr>
              <a:t>the grant option, the revocation of privileges also cascaded. Thus, if Ann</a:t>
            </a:r>
          </a:p>
          <a:p>
            <a:r>
              <a:rPr lang="en-US" dirty="0">
                <a:latin typeface="Arial" pitchFamily="-109" charset="0"/>
                <a:ea typeface="ＭＳ Ｐゴシック" pitchFamily="-109" charset="-128"/>
                <a:cs typeface="ＭＳ Ｐゴシック" pitchFamily="-109" charset="-128"/>
              </a:rPr>
              <a:t>revokes the access right to Bob and Chris, then the access right is also revoked</a:t>
            </a:r>
          </a:p>
          <a:p>
            <a:r>
              <a:rPr lang="en-US" dirty="0">
                <a:latin typeface="Arial" pitchFamily="-109" charset="0"/>
                <a:ea typeface="ＭＳ Ｐゴシック" pitchFamily="-109" charset="-128"/>
                <a:cs typeface="ＭＳ Ｐゴシック" pitchFamily="-109" charset="-128"/>
              </a:rPr>
              <a:t>to David, Ellen, Jim, and Frank. A complication arises when a user receives the</a:t>
            </a:r>
          </a:p>
          <a:p>
            <a:r>
              <a:rPr lang="en-US" dirty="0">
                <a:latin typeface="Arial" pitchFamily="-109" charset="0"/>
                <a:ea typeface="ＭＳ Ｐゴシック" pitchFamily="-109" charset="-128"/>
                <a:cs typeface="ＭＳ Ｐゴシック" pitchFamily="-109" charset="-128"/>
              </a:rPr>
              <a:t>same access right multiple times, as happens in the case of David. Suppose that</a:t>
            </a:r>
          </a:p>
          <a:p>
            <a:r>
              <a:rPr lang="en-US" dirty="0">
                <a:latin typeface="Arial" pitchFamily="-109" charset="0"/>
                <a:ea typeface="ＭＳ Ｐゴシック" pitchFamily="-109" charset="-128"/>
                <a:cs typeface="ＭＳ Ｐゴシック" pitchFamily="-109" charset="-128"/>
              </a:rPr>
              <a:t>Bob revokes the privilege from David. David still has the access right because</a:t>
            </a:r>
          </a:p>
          <a:p>
            <a:r>
              <a:rPr lang="en-US" dirty="0">
                <a:latin typeface="Arial" pitchFamily="-109" charset="0"/>
                <a:ea typeface="ＭＳ Ｐゴシック" pitchFamily="-109" charset="-128"/>
                <a:cs typeface="ＭＳ Ｐゴシック" pitchFamily="-109" charset="-128"/>
              </a:rPr>
              <a:t>it was granted by Chris at </a:t>
            </a:r>
            <a:r>
              <a:rPr lang="en-US" i="1" dirty="0">
                <a:latin typeface="Arial" pitchFamily="-109" charset="0"/>
                <a:ea typeface="ＭＳ Ｐゴシック" pitchFamily="-109" charset="-128"/>
                <a:cs typeface="ＭＳ Ｐゴシック" pitchFamily="-109" charset="-128"/>
              </a:rPr>
              <a:t>t   = 50. However, David granted the access right to</a:t>
            </a:r>
          </a:p>
          <a:p>
            <a:r>
              <a:rPr lang="en-US" dirty="0">
                <a:latin typeface="Arial" pitchFamily="-109" charset="0"/>
                <a:ea typeface="ＭＳ Ｐゴシック" pitchFamily="-109" charset="-128"/>
                <a:cs typeface="ＭＳ Ｐゴシック" pitchFamily="-109" charset="-128"/>
              </a:rPr>
              <a:t>Ellen after receiving the right, with grant option, from Bob but prior to receiving</a:t>
            </a:r>
          </a:p>
          <a:p>
            <a:r>
              <a:rPr lang="en-US" dirty="0">
                <a:latin typeface="Arial" pitchFamily="-109" charset="0"/>
                <a:ea typeface="ＭＳ Ｐゴシック" pitchFamily="-109" charset="-128"/>
                <a:cs typeface="ＭＳ Ｐゴシック" pitchFamily="-109" charset="-128"/>
              </a:rPr>
              <a:t>it from Chris. Most implementations dictate that in this circumstance, the access</a:t>
            </a:r>
          </a:p>
          <a:p>
            <a:r>
              <a:rPr lang="en-US" dirty="0">
                <a:latin typeface="Arial" pitchFamily="-109" charset="0"/>
                <a:ea typeface="ＭＳ Ｐゴシック" pitchFamily="-109" charset="-128"/>
                <a:cs typeface="ＭＳ Ｐゴシック" pitchFamily="-109" charset="-128"/>
              </a:rPr>
              <a:t>right to Ellen and therefore Jim is revoked when Bob revokes the access right</a:t>
            </a:r>
          </a:p>
          <a:p>
            <a:r>
              <a:rPr lang="en-US" dirty="0">
                <a:latin typeface="Arial" pitchFamily="-109" charset="0"/>
                <a:ea typeface="ＭＳ Ｐゴシック" pitchFamily="-109" charset="-128"/>
                <a:cs typeface="ＭＳ Ｐゴシック" pitchFamily="-109" charset="-128"/>
              </a:rPr>
              <a:t>to David. This is because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40, when David granted the access right to</a:t>
            </a:r>
          </a:p>
          <a:p>
            <a:r>
              <a:rPr lang="en-US" dirty="0">
                <a:latin typeface="Arial" pitchFamily="-109" charset="0"/>
                <a:ea typeface="ＭＳ Ｐゴシック" pitchFamily="-109" charset="-128"/>
                <a:cs typeface="ＭＳ Ｐゴシック" pitchFamily="-109" charset="-128"/>
              </a:rPr>
              <a:t>Ellen, David only had the grant option to do this from Bob. When Bob revokes</a:t>
            </a:r>
          </a:p>
          <a:p>
            <a:r>
              <a:rPr lang="en-US" dirty="0">
                <a:latin typeface="Arial" pitchFamily="-109" charset="0"/>
                <a:ea typeface="ＭＳ Ｐゴシック" pitchFamily="-109" charset="-128"/>
                <a:cs typeface="ＭＳ Ｐゴシック" pitchFamily="-109" charset="-128"/>
              </a:rPr>
              <a:t>the right, this causes all subsequent cascaded grants that are traceable solely</a:t>
            </a:r>
          </a:p>
          <a:p>
            <a:r>
              <a:rPr lang="en-US" dirty="0">
                <a:latin typeface="Arial" pitchFamily="-109" charset="0"/>
                <a:ea typeface="ＭＳ Ｐゴシック" pitchFamily="-109" charset="-128"/>
                <a:cs typeface="ＭＳ Ｐゴシック" pitchFamily="-109" charset="-128"/>
              </a:rPr>
              <a:t>to Bob via David to be revoked. Because David granted the access right</a:t>
            </a:r>
          </a:p>
          <a:p>
            <a:r>
              <a:rPr lang="en-US" dirty="0">
                <a:latin typeface="Arial" pitchFamily="-109" charset="0"/>
                <a:ea typeface="ＭＳ Ｐゴシック" pitchFamily="-109" charset="-128"/>
                <a:cs typeface="ＭＳ Ｐゴシック" pitchFamily="-109" charset="-128"/>
              </a:rPr>
              <a:t>to Frank after David was granted the access right with grant option from Chris,</a:t>
            </a:r>
          </a:p>
          <a:p>
            <a:r>
              <a:rPr lang="en-US" dirty="0">
                <a:latin typeface="Arial" pitchFamily="-109" charset="0"/>
                <a:ea typeface="ＭＳ Ｐゴシック" pitchFamily="-109" charset="-128"/>
                <a:cs typeface="ＭＳ Ｐゴシック" pitchFamily="-109" charset="-128"/>
              </a:rPr>
              <a:t>the access right to Frank remains. These effects are shown in the lower portion of</a:t>
            </a:r>
          </a:p>
          <a:p>
            <a:r>
              <a:rPr lang="en-US" dirty="0">
                <a:latin typeface="Arial" pitchFamily="-109" charset="0"/>
                <a:ea typeface="ＭＳ Ｐゴシック" pitchFamily="-109" charset="-128"/>
                <a:cs typeface="ＭＳ Ｐゴシック" pitchFamily="-109" charset="-128"/>
              </a:rPr>
              <a:t>Figure 5.6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To generalize, the convention followed by most implementations is as follows.</a:t>
            </a:r>
          </a:p>
          <a:p>
            <a:r>
              <a:rPr lang="en-US" dirty="0">
                <a:latin typeface="Arial" pitchFamily="-109" charset="0"/>
                <a:ea typeface="ＭＳ Ｐゴシック" pitchFamily="-109" charset="-128"/>
                <a:cs typeface="ＭＳ Ｐゴシック" pitchFamily="-109" charset="-128"/>
              </a:rPr>
              <a:t>When user A revokes an access right, any cascaded access right is also revoked,</a:t>
            </a:r>
          </a:p>
          <a:p>
            <a:r>
              <a:rPr lang="en-US" dirty="0">
                <a:latin typeface="Arial" pitchFamily="-109" charset="0"/>
                <a:ea typeface="ＭＳ Ｐゴシック" pitchFamily="-109" charset="-128"/>
                <a:cs typeface="ＭＳ Ｐゴシック" pitchFamily="-109" charset="-128"/>
              </a:rPr>
              <a:t>unless that access right would exist even if the original grant from A had never</a:t>
            </a:r>
          </a:p>
          <a:p>
            <a:r>
              <a:rPr lang="en-US" dirty="0">
                <a:latin typeface="Arial" pitchFamily="-109" charset="0"/>
                <a:ea typeface="ＭＳ Ｐゴシック" pitchFamily="-109" charset="-128"/>
                <a:cs typeface="ＭＳ Ｐゴシック" pitchFamily="-109" charset="-128"/>
              </a:rPr>
              <a:t>occurred. This convention was first proposed in [GRIF76].</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15048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Char char="•"/>
              <a:tabLst/>
              <a:defRPr/>
            </a:pPr>
            <a:r>
              <a:rPr lang="en-US" sz="2000" dirty="0"/>
              <a:t>Categories of database users:</a:t>
            </a:r>
          </a:p>
          <a:p>
            <a:pPr lvl="0">
              <a:buChar char="•"/>
            </a:pPr>
            <a:endParaRPr lang="en-US" sz="2000" b="0" i="0" kern="1200" dirty="0">
              <a:solidFill>
                <a:schemeClr val="bg1"/>
              </a:solidFill>
              <a:effectLst/>
              <a:latin typeface="Arial" pitchFamily="-107" charset="0"/>
              <a:ea typeface="+mn-ea"/>
              <a:cs typeface="+mn-cs"/>
            </a:endParaRPr>
          </a:p>
          <a:p>
            <a:pPr lvl="0">
              <a:buChar char="•"/>
            </a:pPr>
            <a:r>
              <a:rPr lang="en-US" sz="2000" b="0" i="0" kern="1200" dirty="0">
                <a:solidFill>
                  <a:schemeClr val="bg1"/>
                </a:solidFill>
                <a:effectLst/>
                <a:latin typeface="Arial" pitchFamily="-107" charset="0"/>
                <a:ea typeface="+mn-ea"/>
                <a:cs typeface="+mn-cs"/>
              </a:rPr>
              <a:t>Application owner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owns database objects as part of an application</a:t>
            </a:r>
            <a:endParaRPr lang="en-US" sz="1800" kern="1200" dirty="0">
              <a:solidFill>
                <a:schemeClr val="tx1"/>
              </a:solidFill>
              <a:effectLst/>
              <a:latin typeface="Arial" pitchFamily="-107" charset="0"/>
              <a:ea typeface="ＭＳ Ｐゴシック" pitchFamily="-107" charset="-128"/>
              <a:cs typeface="+mn-cs"/>
            </a:endParaRPr>
          </a:p>
          <a:p>
            <a:pPr lvl="0">
              <a:buChar char="•"/>
            </a:pPr>
            <a:r>
              <a:rPr lang="en-US" sz="2000" kern="1200" dirty="0">
                <a:solidFill>
                  <a:schemeClr val="bg1"/>
                </a:solidFill>
                <a:effectLst/>
                <a:latin typeface="Arial" pitchFamily="-107" charset="0"/>
                <a:ea typeface="+mn-ea"/>
                <a:cs typeface="+mn-cs"/>
              </a:rPr>
              <a:t>End user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operates on database objects via a particular application but does not own any of the database objects</a:t>
            </a:r>
          </a:p>
          <a:p>
            <a:pPr lvl="0">
              <a:buChar char="•"/>
            </a:pPr>
            <a:r>
              <a:rPr lang="en-US" sz="2000" kern="1200" dirty="0">
                <a:solidFill>
                  <a:schemeClr val="bg1"/>
                </a:solidFill>
                <a:effectLst/>
                <a:latin typeface="Arial" pitchFamily="-107" charset="0"/>
                <a:ea typeface="+mn-ea"/>
                <a:cs typeface="+mn-cs"/>
              </a:rPr>
              <a:t>Administrator</a:t>
            </a:r>
          </a:p>
          <a:p>
            <a:pPr lvl="1">
              <a:buChar char="•"/>
            </a:pPr>
            <a:r>
              <a:rPr lang="en-US" sz="1600" kern="1200" dirty="0">
                <a:solidFill>
                  <a:schemeClr val="tx1"/>
                </a:solidFill>
                <a:effectLst/>
                <a:latin typeface="Arial" pitchFamily="-107" charset="0"/>
                <a:ea typeface="ＭＳ Ｐゴシック" pitchFamily="-109" charset="-128"/>
                <a:cs typeface="+mn-cs"/>
              </a:rPr>
              <a:t>User who has administrative responsibility for part or all of the database</a:t>
            </a:r>
          </a:p>
          <a:p>
            <a:pPr lvl="1">
              <a:buChar char="•"/>
            </a:pPr>
            <a:endParaRPr lang="en-US" sz="1600" kern="1200" dirty="0">
              <a:solidFill>
                <a:schemeClr val="tx1"/>
              </a:solidFill>
              <a:effectLst/>
              <a:latin typeface="Arial" pitchFamily="-107" charset="0"/>
              <a:ea typeface="ＭＳ Ｐゴシック" pitchFamily="-109" charset="-128"/>
              <a:cs typeface="+mn-cs"/>
            </a:endParaRPr>
          </a:p>
          <a:p>
            <a:r>
              <a:rPr lang="en-US" sz="1600" b="0" dirty="0">
                <a:latin typeface="Arial" pitchFamily="-109" charset="0"/>
                <a:ea typeface="ＭＳ Ｐゴシック" pitchFamily="-109" charset="-128"/>
                <a:cs typeface="ＭＳ Ｐゴシック" pitchFamily="-109" charset="-128"/>
              </a:rPr>
              <a:t>A role-based access control (RBAC) scheme is a natural fit for database access</a:t>
            </a:r>
          </a:p>
          <a:p>
            <a:r>
              <a:rPr lang="en-US" sz="1600" b="0" dirty="0">
                <a:latin typeface="Arial" pitchFamily="-109" charset="0"/>
                <a:ea typeface="ＭＳ Ｐゴシック" pitchFamily="-109" charset="-128"/>
                <a:cs typeface="ＭＳ Ｐゴシック" pitchFamily="-109" charset="-128"/>
              </a:rPr>
              <a:t>control. Unlike a file system associated with a single or a few applications, a</a:t>
            </a:r>
          </a:p>
          <a:p>
            <a:r>
              <a:rPr lang="en-US" sz="1600" b="0" dirty="0">
                <a:latin typeface="Arial" pitchFamily="-109" charset="0"/>
                <a:ea typeface="ＭＳ Ｐゴシック" pitchFamily="-109" charset="-128"/>
                <a:cs typeface="ＭＳ Ｐゴシック" pitchFamily="-109" charset="-128"/>
              </a:rPr>
              <a:t>database system often supports dozens of applications. In such an environment,</a:t>
            </a:r>
          </a:p>
          <a:p>
            <a:r>
              <a:rPr lang="en-US" sz="1600" b="0" dirty="0">
                <a:latin typeface="Arial" pitchFamily="-109" charset="0"/>
                <a:ea typeface="ＭＳ Ｐゴシック" pitchFamily="-109" charset="-128"/>
                <a:cs typeface="ＭＳ Ｐゴシック" pitchFamily="-109" charset="-128"/>
              </a:rPr>
              <a:t>an individual user may use a variety of applications to perform a variety of tasks,</a:t>
            </a:r>
          </a:p>
          <a:p>
            <a:r>
              <a:rPr lang="en-US" sz="1600" b="0" dirty="0">
                <a:latin typeface="Arial" pitchFamily="-109" charset="0"/>
                <a:ea typeface="ＭＳ Ｐゴシック" pitchFamily="-109" charset="-128"/>
                <a:cs typeface="ＭＳ Ｐゴシック" pitchFamily="-109" charset="-128"/>
              </a:rPr>
              <a:t>each of which requires its own set of privileges. It would be poor administrative</a:t>
            </a:r>
          </a:p>
          <a:p>
            <a:r>
              <a:rPr lang="en-US" sz="1600" b="0" dirty="0">
                <a:latin typeface="Arial" pitchFamily="-109" charset="0"/>
                <a:ea typeface="ＭＳ Ｐゴシック" pitchFamily="-109" charset="-128"/>
                <a:cs typeface="ＭＳ Ｐゴシック" pitchFamily="-109" charset="-128"/>
              </a:rPr>
              <a:t>practice to simply grant users all of the access rights they require for all the tasks</a:t>
            </a:r>
          </a:p>
          <a:p>
            <a:r>
              <a:rPr lang="en-US" sz="1600" b="0" dirty="0">
                <a:latin typeface="Arial" pitchFamily="-109" charset="0"/>
                <a:ea typeface="ＭＳ Ｐゴシック" pitchFamily="-109" charset="-128"/>
                <a:cs typeface="ＭＳ Ｐゴシック" pitchFamily="-109" charset="-128"/>
              </a:rPr>
              <a:t>they perform. RBAC provides a means of easing the administrative burden and</a:t>
            </a:r>
          </a:p>
          <a:p>
            <a:r>
              <a:rPr lang="en-US" sz="1600" b="0" dirty="0">
                <a:latin typeface="Arial" pitchFamily="-109" charset="0"/>
                <a:ea typeface="ＭＳ Ｐゴシック" pitchFamily="-109" charset="-128"/>
                <a:cs typeface="ＭＳ Ｐゴシック" pitchFamily="-109" charset="-128"/>
              </a:rPr>
              <a:t>improving security.</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In a discretionary access control environment, we can classify database users</a:t>
            </a:r>
          </a:p>
          <a:p>
            <a:r>
              <a:rPr lang="en-US" sz="1600" b="0" dirty="0">
                <a:latin typeface="Arial" pitchFamily="-109" charset="0"/>
                <a:ea typeface="ＭＳ Ｐゴシック" pitchFamily="-109" charset="-128"/>
                <a:cs typeface="ＭＳ Ｐゴシック" pitchFamily="-109" charset="-128"/>
              </a:rPr>
              <a:t>in three broad categories: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Application owner: An end user who owns database objects (tables, columns,</a:t>
            </a:r>
          </a:p>
          <a:p>
            <a:r>
              <a:rPr lang="en-US" sz="1600" b="0" dirty="0">
                <a:latin typeface="Arial" pitchFamily="-109" charset="0"/>
                <a:ea typeface="ＭＳ Ｐゴシック" pitchFamily="-109" charset="-128"/>
                <a:cs typeface="ＭＳ Ｐゴシック" pitchFamily="-109" charset="-128"/>
              </a:rPr>
              <a:t>rows) as part of an application. That is, the database objects are generated by</a:t>
            </a:r>
          </a:p>
          <a:p>
            <a:r>
              <a:rPr lang="en-US" sz="1600" b="0" dirty="0">
                <a:latin typeface="Arial" pitchFamily="-109" charset="0"/>
                <a:ea typeface="ＭＳ Ｐゴシック" pitchFamily="-109" charset="-128"/>
                <a:cs typeface="ＭＳ Ｐゴシック" pitchFamily="-109" charset="-128"/>
              </a:rPr>
              <a:t>the application or are prepared for use by the application.</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End user other than application owner: An end user who operates on database</a:t>
            </a:r>
          </a:p>
          <a:p>
            <a:r>
              <a:rPr lang="en-US" sz="1600" b="0" dirty="0">
                <a:latin typeface="Arial" pitchFamily="-109" charset="0"/>
                <a:ea typeface="ＭＳ Ｐゴシック" pitchFamily="-109" charset="-128"/>
                <a:cs typeface="ＭＳ Ｐゴシック" pitchFamily="-109" charset="-128"/>
              </a:rPr>
              <a:t>objects via a particular application but does not own any of the database objects.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Administrator: User who has administrative responsibility for part or all of the</a:t>
            </a:r>
          </a:p>
          <a:p>
            <a:r>
              <a:rPr lang="en-US" sz="1600" b="0" dirty="0">
                <a:latin typeface="Arial" pitchFamily="-109" charset="0"/>
                <a:ea typeface="ＭＳ Ｐゴシック" pitchFamily="-109" charset="-128"/>
                <a:cs typeface="ＭＳ Ｐゴシック" pitchFamily="-109" charset="-128"/>
              </a:rPr>
              <a:t>database.</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We can make some general statements about RBAC concerning these</a:t>
            </a:r>
          </a:p>
          <a:p>
            <a:r>
              <a:rPr lang="en-US" sz="1600" b="0" dirty="0">
                <a:latin typeface="Arial" pitchFamily="-109" charset="0"/>
                <a:ea typeface="ＭＳ Ｐゴシック" pitchFamily="-109" charset="-128"/>
                <a:cs typeface="ＭＳ Ｐゴシック" pitchFamily="-109" charset="-128"/>
              </a:rPr>
              <a:t>three types of users. An application has associated with it a number of tasks,</a:t>
            </a:r>
          </a:p>
          <a:p>
            <a:r>
              <a:rPr lang="en-US" sz="1600" b="0" dirty="0">
                <a:latin typeface="Arial" pitchFamily="-109" charset="0"/>
                <a:ea typeface="ＭＳ Ｐゴシック" pitchFamily="-109" charset="-128"/>
                <a:cs typeface="ＭＳ Ｐゴシック" pitchFamily="-109" charset="-128"/>
              </a:rPr>
              <a:t>with each task requiring specific access rights to portions of the database.</a:t>
            </a:r>
          </a:p>
          <a:p>
            <a:r>
              <a:rPr lang="en-US" sz="1600" b="0" dirty="0">
                <a:latin typeface="Arial" pitchFamily="-109" charset="0"/>
                <a:ea typeface="ＭＳ Ｐゴシック" pitchFamily="-109" charset="-128"/>
                <a:cs typeface="ＭＳ Ｐゴシック" pitchFamily="-109" charset="-128"/>
              </a:rPr>
              <a:t>For each task, one or more roles can be defined that specify the needed access</a:t>
            </a:r>
          </a:p>
          <a:p>
            <a:r>
              <a:rPr lang="en-US" sz="1600" b="0" dirty="0">
                <a:latin typeface="Arial" pitchFamily="-109" charset="0"/>
                <a:ea typeface="ＭＳ Ｐゴシック" pitchFamily="-109" charset="-128"/>
                <a:cs typeface="ＭＳ Ｐゴシック" pitchFamily="-109" charset="-128"/>
              </a:rPr>
              <a:t>rights. The application owner may assign roles to end users. Administrators are</a:t>
            </a:r>
          </a:p>
          <a:p>
            <a:r>
              <a:rPr lang="en-US" sz="1600" b="0" dirty="0">
                <a:latin typeface="Arial" pitchFamily="-109" charset="0"/>
                <a:ea typeface="ＭＳ Ｐゴシック" pitchFamily="-109" charset="-128"/>
                <a:cs typeface="ＭＳ Ｐゴシック" pitchFamily="-109" charset="-128"/>
              </a:rPr>
              <a:t>responsible for more sensitive or general roles, including those having to do</a:t>
            </a:r>
          </a:p>
          <a:p>
            <a:r>
              <a:rPr lang="en-US" sz="1600" b="0" dirty="0">
                <a:latin typeface="Arial" pitchFamily="-109" charset="0"/>
                <a:ea typeface="ＭＳ Ｐゴシック" pitchFamily="-109" charset="-128"/>
                <a:cs typeface="ＭＳ Ｐゴシック" pitchFamily="-109" charset="-128"/>
              </a:rPr>
              <a:t>with managing physical and logical database components, such as data files,</a:t>
            </a:r>
          </a:p>
          <a:p>
            <a:r>
              <a:rPr lang="en-US" sz="1600" b="0" dirty="0">
                <a:latin typeface="Arial" pitchFamily="-109" charset="0"/>
                <a:ea typeface="ＭＳ Ｐゴシック" pitchFamily="-109" charset="-128"/>
                <a:cs typeface="ＭＳ Ｐゴシック" pitchFamily="-109" charset="-128"/>
              </a:rPr>
              <a:t>users, and security mechanisms. The system needs to be set up to give certain</a:t>
            </a:r>
          </a:p>
          <a:p>
            <a:r>
              <a:rPr lang="en-US" sz="1600" b="0" dirty="0">
                <a:latin typeface="Arial" pitchFamily="-109" charset="0"/>
                <a:ea typeface="ＭＳ Ｐゴシック" pitchFamily="-109" charset="-128"/>
                <a:cs typeface="ＭＳ Ｐゴシック" pitchFamily="-109" charset="-128"/>
              </a:rPr>
              <a:t>administrators certain privileges. Administrators in turn can assign users to</a:t>
            </a:r>
          </a:p>
          <a:p>
            <a:r>
              <a:rPr lang="en-US" sz="1600" b="0" dirty="0">
                <a:latin typeface="Arial" pitchFamily="-109" charset="0"/>
                <a:ea typeface="ＭＳ Ｐゴシック" pitchFamily="-109" charset="-128"/>
                <a:cs typeface="ＭＳ Ｐゴシック" pitchFamily="-109" charset="-128"/>
              </a:rPr>
              <a:t>administrative-related roles.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A database RBAC facility needs to provide the following capabilities: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Create and delete roles.</a:t>
            </a:r>
          </a:p>
          <a:p>
            <a:r>
              <a:rPr lang="en-US" sz="1600" b="0" dirty="0">
                <a:latin typeface="Arial" pitchFamily="-109" charset="0"/>
                <a:ea typeface="ＭＳ Ｐゴシック" pitchFamily="-109" charset="-128"/>
                <a:cs typeface="ＭＳ Ｐゴシック" pitchFamily="-109" charset="-128"/>
              </a:rPr>
              <a:t>• Define permissions for a role.</a:t>
            </a:r>
          </a:p>
          <a:p>
            <a:r>
              <a:rPr lang="en-US" sz="1600" b="0" dirty="0">
                <a:latin typeface="Arial" pitchFamily="-109" charset="0"/>
                <a:ea typeface="ＭＳ Ｐゴシック" pitchFamily="-109" charset="-128"/>
                <a:cs typeface="ＭＳ Ｐゴシック" pitchFamily="-109" charset="-128"/>
              </a:rPr>
              <a:t>• Assign and cancel assignment of users to roles.</a:t>
            </a:r>
          </a:p>
          <a:p>
            <a:endParaRPr lang="en-US" sz="1600" b="0" dirty="0">
              <a:latin typeface="Times New Roman" pitchFamily="-109" charset="0"/>
              <a:ea typeface="ＭＳ Ｐゴシック" pitchFamily="-109" charset="-128"/>
              <a:cs typeface="ＭＳ Ｐゴシック" pitchFamily="-109" charset="-128"/>
            </a:endParaRPr>
          </a:p>
          <a:p>
            <a:pPr lvl="0">
              <a:buChar char="•"/>
            </a:pPr>
            <a:endParaRPr lang="en-US" sz="1600" kern="1200" dirty="0">
              <a:solidFill>
                <a:schemeClr val="tx1"/>
              </a:solidFill>
              <a:effectLst/>
              <a:latin typeface="Arial" pitchFamily="-107" charset="0"/>
              <a:ea typeface="ＭＳ Ｐゴシック" pitchFamily="-109" charset="-128"/>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947996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330556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205C64A-2167-0E48-9646-7AAF3D7FCD35}" type="slidenum">
              <a:rPr lang="en-AU">
                <a:latin typeface="Arial" pitchFamily="-109" charset="0"/>
              </a:rPr>
              <a:pPr/>
              <a:t>23</a:t>
            </a:fld>
            <a:endParaRPr lang="en-AU">
              <a:latin typeface="Arial" pitchFamily="-109"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Inference, as it relates to database security, is the process of performing authorized</a:t>
            </a:r>
          </a:p>
          <a:p>
            <a:r>
              <a:rPr lang="en-US" dirty="0">
                <a:latin typeface="Arial" pitchFamily="-109" charset="0"/>
                <a:ea typeface="ＭＳ Ｐゴシック" pitchFamily="-109" charset="-128"/>
                <a:cs typeface="ＭＳ Ｐゴシック" pitchFamily="-109" charset="-128"/>
              </a:rPr>
              <a:t>queries and deducing unauthorized information from the legitimate responses</a:t>
            </a:r>
          </a:p>
          <a:p>
            <a:r>
              <a:rPr lang="en-US" dirty="0">
                <a:latin typeface="Arial" pitchFamily="-109" charset="0"/>
                <a:ea typeface="ＭＳ Ｐゴシック" pitchFamily="-109" charset="-128"/>
                <a:cs typeface="ＭＳ Ｐゴシック" pitchFamily="-109" charset="-128"/>
              </a:rPr>
              <a:t>received. The inference problem arises when the combination of a number of</a:t>
            </a:r>
          </a:p>
          <a:p>
            <a:r>
              <a:rPr lang="en-US" dirty="0">
                <a:latin typeface="Arial" pitchFamily="-109" charset="0"/>
                <a:ea typeface="ＭＳ Ｐゴシック" pitchFamily="-109" charset="-128"/>
                <a:cs typeface="ＭＳ Ｐゴシック" pitchFamily="-109" charset="-128"/>
              </a:rPr>
              <a:t>data items is more sensitive than the individual items, or when a combination of</a:t>
            </a:r>
          </a:p>
          <a:p>
            <a:r>
              <a:rPr lang="en-US" dirty="0">
                <a:latin typeface="Arial" pitchFamily="-109" charset="0"/>
                <a:ea typeface="ＭＳ Ｐゴシック" pitchFamily="-109" charset="-128"/>
                <a:cs typeface="ＭＳ Ｐゴシック" pitchFamily="-109" charset="-128"/>
              </a:rPr>
              <a:t>data items can be used to infer data of a higher sensitivity. Figure 5.7 illustrates</a:t>
            </a:r>
          </a:p>
          <a:p>
            <a:r>
              <a:rPr lang="en-US" dirty="0">
                <a:latin typeface="Arial" pitchFamily="-109" charset="0"/>
                <a:ea typeface="ＭＳ Ｐゴシック" pitchFamily="-109" charset="-128"/>
                <a:cs typeface="ＭＳ Ｐゴシック" pitchFamily="-109" charset="-128"/>
              </a:rPr>
              <a:t>the process. The attacker may make use of </a:t>
            </a:r>
            <a:r>
              <a:rPr lang="en-US" dirty="0" err="1">
                <a:latin typeface="Arial" pitchFamily="-109" charset="0"/>
                <a:ea typeface="ＭＳ Ｐゴシック" pitchFamily="-109" charset="-128"/>
                <a:cs typeface="ＭＳ Ｐゴシック" pitchFamily="-109" charset="-128"/>
              </a:rPr>
              <a:t>nonsensitive</a:t>
            </a:r>
            <a:r>
              <a:rPr lang="en-US" dirty="0">
                <a:latin typeface="Arial" pitchFamily="-109" charset="0"/>
                <a:ea typeface="ＭＳ Ｐゴシック" pitchFamily="-109" charset="-128"/>
                <a:cs typeface="ＭＳ Ｐゴシック" pitchFamily="-109" charset="-128"/>
              </a:rPr>
              <a:t> data as well as metadata.</a:t>
            </a:r>
          </a:p>
          <a:p>
            <a:r>
              <a:rPr lang="en-US" dirty="0">
                <a:latin typeface="Arial" pitchFamily="-109" charset="0"/>
                <a:ea typeface="ＭＳ Ｐゴシック" pitchFamily="-109" charset="-128"/>
                <a:cs typeface="ＭＳ Ｐゴシック" pitchFamily="-109" charset="-128"/>
              </a:rPr>
              <a:t>Metadata refers to knowledge about correlations or dependencies among data</a:t>
            </a:r>
          </a:p>
          <a:p>
            <a:r>
              <a:rPr lang="en-US" dirty="0">
                <a:latin typeface="Arial" pitchFamily="-109" charset="0"/>
                <a:ea typeface="ＭＳ Ｐゴシック" pitchFamily="-109" charset="-128"/>
                <a:cs typeface="ＭＳ Ｐゴシック" pitchFamily="-109" charset="-128"/>
              </a:rPr>
              <a:t>items that can be used to deduce information not otherwise available to a</a:t>
            </a:r>
          </a:p>
          <a:p>
            <a:r>
              <a:rPr lang="en-US" dirty="0">
                <a:latin typeface="Arial" pitchFamily="-109" charset="0"/>
                <a:ea typeface="ＭＳ Ｐゴシック" pitchFamily="-109" charset="-128"/>
                <a:cs typeface="ＭＳ Ｐゴシック" pitchFamily="-109" charset="-128"/>
              </a:rPr>
              <a:t>particular user. The information transfer path by which unauthorized data is</a:t>
            </a:r>
          </a:p>
          <a:p>
            <a:r>
              <a:rPr lang="en-US" dirty="0">
                <a:latin typeface="Arial" pitchFamily="-109" charset="0"/>
                <a:ea typeface="ＭＳ Ｐゴシック" pitchFamily="-109" charset="-128"/>
                <a:cs typeface="ＭＳ Ｐゴシック" pitchFamily="-109" charset="-128"/>
              </a:rPr>
              <a:t>obtained is referred to as an </a:t>
            </a:r>
            <a:r>
              <a:rPr lang="en-US" b="1" dirty="0">
                <a:latin typeface="Arial" pitchFamily="-109" charset="0"/>
                <a:ea typeface="ＭＳ Ｐゴシック" pitchFamily="-109" charset="-128"/>
                <a:cs typeface="ＭＳ Ｐゴシック" pitchFamily="-109" charset="-128"/>
              </a:rPr>
              <a:t>inference channel .</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41938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7F0CFB9-E128-4B40-BB91-6403C7E178AB}" type="slidenum">
              <a:rPr lang="en-AU">
                <a:latin typeface="Arial" pitchFamily="-109" charset="0"/>
              </a:rPr>
              <a:pPr/>
              <a:t>25</a:t>
            </a:fld>
            <a:endParaRPr lang="en-AU">
              <a:latin typeface="Arial" pitchFamily="-109"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 general terms, two inference techniques can be used to derive additional</a:t>
            </a:r>
          </a:p>
          <a:p>
            <a:r>
              <a:rPr lang="en-US" dirty="0">
                <a:latin typeface="Arial" pitchFamily="-109" charset="0"/>
                <a:ea typeface="ＭＳ Ｐゴシック" pitchFamily="-109" charset="-128"/>
                <a:cs typeface="ＭＳ Ｐゴシック" pitchFamily="-109" charset="-128"/>
              </a:rPr>
              <a:t>information: analyzing functional dependencies between attributes within a table</a:t>
            </a:r>
          </a:p>
          <a:p>
            <a:r>
              <a:rPr lang="en-US" dirty="0">
                <a:latin typeface="Arial" pitchFamily="-109" charset="0"/>
                <a:ea typeface="ＭＳ Ｐゴシック" pitchFamily="-109" charset="-128"/>
                <a:cs typeface="ＭＳ Ｐゴシック" pitchFamily="-109" charset="-128"/>
              </a:rPr>
              <a:t>or across tables, and merging views with the same constraints.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An example of the latter shown in Figure 5.8 , illustrates</a:t>
            </a:r>
          </a:p>
          <a:p>
            <a:r>
              <a:rPr lang="en-US" dirty="0">
                <a:latin typeface="Arial" pitchFamily="-109" charset="0"/>
                <a:ea typeface="ＭＳ Ｐゴシック" pitchFamily="-109" charset="-128"/>
                <a:cs typeface="ＭＳ Ｐゴシック" pitchFamily="-109" charset="-128"/>
              </a:rPr>
              <a:t>the inference problem. </a:t>
            </a:r>
          </a:p>
          <a:p>
            <a:endParaRPr lang="en-US" dirty="0">
              <a:latin typeface="Arial" pitchFamily="-109" charset="0"/>
              <a:ea typeface="ＭＳ Ｐゴシック" pitchFamily="-109" charset="-128"/>
              <a:cs typeface="ＭＳ Ｐゴシック" pitchFamily="-109"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Users of these views are not authorized to access the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 and Salary. A user who has access to either or both views cannot infer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relationship by functional dependencies. That is, there is not a functional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between Name and Salary such that knowing Name and perhaps other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is sufficient to deduce Salary. However, suppose the two views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created with the access constraint that Name and Salary cannot be accessed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together. A user who knows the structure of the Employee table and who knows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view tables maintain the same row order as the Employee table is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able to merge the two views to construct the table shown in Figure 5.8c.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violates the access control policy that the relationship of attributes Name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Salary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must not be disclosed.</a:t>
            </a:r>
            <a:endParaRPr lang="en-US" dirty="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355657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pitchFamily="-109" charset="0"/>
                <a:ea typeface="ＭＳ Ｐゴシック" pitchFamily="-109" charset="-128"/>
                <a:cs typeface="ＭＳ Ｐゴシック" pitchFamily="-109" charset="-128"/>
              </a:rPr>
              <a:t> Consider a database containing personnel information,</a:t>
            </a:r>
          </a:p>
          <a:p>
            <a:r>
              <a:rPr lang="en-US" altLang="zh-CN" b="0" dirty="0">
                <a:latin typeface="Arial" pitchFamily="-109" charset="0"/>
                <a:ea typeface="ＭＳ Ｐゴシック" pitchFamily="-109" charset="-128"/>
                <a:cs typeface="ＭＳ Ｐゴシック" pitchFamily="-109" charset="-128"/>
              </a:rPr>
              <a:t>including names, addresses, and salaries of employees. Individually, the name,</a:t>
            </a:r>
          </a:p>
          <a:p>
            <a:r>
              <a:rPr lang="en-US" altLang="zh-CN" b="0" dirty="0">
                <a:latin typeface="Arial" pitchFamily="-109" charset="0"/>
                <a:ea typeface="ＭＳ Ｐゴシック" pitchFamily="-109" charset="-128"/>
                <a:cs typeface="ＭＳ Ｐゴシック" pitchFamily="-109" charset="-128"/>
              </a:rPr>
              <a:t>address, and salary information is available to a subordinate role, such as</a:t>
            </a:r>
          </a:p>
          <a:p>
            <a:r>
              <a:rPr lang="en-US" altLang="zh-CN" b="0" dirty="0">
                <a:latin typeface="Arial" pitchFamily="-109" charset="0"/>
                <a:ea typeface="ＭＳ Ｐゴシック" pitchFamily="-109" charset="-128"/>
                <a:cs typeface="ＭＳ Ｐゴシック" pitchFamily="-109" charset="-128"/>
              </a:rPr>
              <a:t>Clerk, but the association of names and salaries is restricted to a superior role,</a:t>
            </a:r>
          </a:p>
          <a:p>
            <a:r>
              <a:rPr lang="en-US" altLang="zh-CN" b="0" dirty="0">
                <a:latin typeface="Arial" pitchFamily="-109" charset="0"/>
                <a:ea typeface="ＭＳ Ｐゴシック" pitchFamily="-109" charset="-128"/>
                <a:cs typeface="ＭＳ Ｐゴシック" pitchFamily="-109" charset="-128"/>
              </a:rPr>
              <a:t>such as Administrator. This is similar to the problem illustrated in Figure 5.8.</a:t>
            </a:r>
          </a:p>
          <a:p>
            <a:r>
              <a:rPr lang="en-US" altLang="zh-CN" b="0" dirty="0">
                <a:latin typeface="Arial" pitchFamily="-109" charset="0"/>
                <a:ea typeface="ＭＳ Ｐゴシック" pitchFamily="-109" charset="-128"/>
                <a:cs typeface="ＭＳ Ｐゴシック" pitchFamily="-109" charset="-128"/>
              </a:rPr>
              <a:t>One solution to this problem is to construct three tables, which include the</a:t>
            </a:r>
          </a:p>
          <a:p>
            <a:r>
              <a:rPr lang="en-US" altLang="zh-CN" b="0" dirty="0">
                <a:latin typeface="Arial" pitchFamily="-109" charset="0"/>
                <a:ea typeface="ＭＳ Ｐゴシック" pitchFamily="-109" charset="-128"/>
                <a:cs typeface="ＭＳ Ｐゴシック" pitchFamily="-109" charset="-128"/>
              </a:rPr>
              <a:t>following information:</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where each line consists of the table name followed by a list of column names for that</a:t>
            </a:r>
          </a:p>
          <a:p>
            <a:r>
              <a:rPr lang="en-US" altLang="zh-CN" b="0" dirty="0">
                <a:latin typeface="Arial" pitchFamily="-109" charset="0"/>
                <a:ea typeface="ＭＳ Ｐゴシック" pitchFamily="-109" charset="-128"/>
                <a:cs typeface="ＭＳ Ｐゴシック" pitchFamily="-109" charset="-128"/>
              </a:rPr>
              <a:t>table. In this case, each employee is assigned a unique employee number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a:t>
            </a:r>
          </a:p>
          <a:p>
            <a:r>
              <a:rPr lang="en-US" altLang="zh-CN" b="0" dirty="0">
                <a:latin typeface="Arial" pitchFamily="-109" charset="0"/>
                <a:ea typeface="ＭＳ Ｐゴシック" pitchFamily="-109" charset="-128"/>
                <a:cs typeface="ＭＳ Ｐゴシック" pitchFamily="-109" charset="-128"/>
              </a:rPr>
              <a:t>and a unique salary number (S#). The Employees table and the Salaries table</a:t>
            </a:r>
          </a:p>
          <a:p>
            <a:r>
              <a:rPr lang="en-US" altLang="zh-CN" b="0" dirty="0">
                <a:latin typeface="Arial" pitchFamily="-109" charset="0"/>
                <a:ea typeface="ＭＳ Ｐゴシック" pitchFamily="-109" charset="-128"/>
                <a:cs typeface="ＭＳ Ｐゴシック" pitchFamily="-109" charset="-128"/>
              </a:rPr>
              <a:t>are accessible to the Clerk role, but the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table is only available to the</a:t>
            </a:r>
          </a:p>
          <a:p>
            <a:r>
              <a:rPr lang="en-US" altLang="zh-CN" b="0" dirty="0">
                <a:latin typeface="Arial" pitchFamily="-109" charset="0"/>
                <a:ea typeface="ＭＳ Ｐゴシック" pitchFamily="-109" charset="-128"/>
                <a:cs typeface="ＭＳ Ｐゴシック" pitchFamily="-109" charset="-128"/>
              </a:rPr>
              <a:t>Administrator role. In this structure, the sensitive relationship between employees</a:t>
            </a:r>
          </a:p>
          <a:p>
            <a:r>
              <a:rPr lang="en-US" altLang="zh-CN" b="0" dirty="0">
                <a:latin typeface="Arial" pitchFamily="-109" charset="0"/>
                <a:ea typeface="ＭＳ Ｐゴシック" pitchFamily="-109" charset="-128"/>
                <a:cs typeface="ＭＳ Ｐゴシック" pitchFamily="-109" charset="-128"/>
              </a:rPr>
              <a:t>and salaries is protected from users assigned the Clerk role. Now suppose that we</a:t>
            </a:r>
          </a:p>
          <a:p>
            <a:r>
              <a:rPr lang="en-US" altLang="zh-CN" b="0" dirty="0">
                <a:latin typeface="Arial" pitchFamily="-109" charset="0"/>
                <a:ea typeface="ＭＳ Ｐゴシック" pitchFamily="-109" charset="-128"/>
                <a:cs typeface="ＭＳ Ｐゴシック" pitchFamily="-109" charset="-128"/>
              </a:rPr>
              <a:t>want to add a new attribute, employee start date, which is not sensitive. This could</a:t>
            </a:r>
          </a:p>
          <a:p>
            <a:r>
              <a:rPr lang="en-US" altLang="zh-CN" b="0" dirty="0">
                <a:latin typeface="Arial" pitchFamily="-109" charset="0"/>
                <a:ea typeface="ＭＳ Ｐゴシック" pitchFamily="-109" charset="-128"/>
                <a:cs typeface="ＭＳ Ｐゴシック" pitchFamily="-109" charset="-128"/>
              </a:rPr>
              <a:t>be added to the Salaries table as follows: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 Start-Date)</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However, an employee’s start date is an easily observable or discoverable</a:t>
            </a:r>
          </a:p>
          <a:p>
            <a:r>
              <a:rPr lang="en-US" altLang="zh-CN" b="0" dirty="0">
                <a:latin typeface="Arial" pitchFamily="-109" charset="0"/>
                <a:ea typeface="ＭＳ Ｐゴシック" pitchFamily="-109" charset="-128"/>
                <a:cs typeface="ＭＳ Ｐゴシック" pitchFamily="-109" charset="-128"/>
              </a:rPr>
              <a:t>attribute of an employee. Thus a user in the Clerk role should be able to infer (or</a:t>
            </a:r>
          </a:p>
          <a:p>
            <a:r>
              <a:rPr lang="en-US" altLang="zh-CN" b="0" dirty="0">
                <a:latin typeface="Arial" pitchFamily="-109" charset="0"/>
                <a:ea typeface="ＭＳ Ｐゴシック" pitchFamily="-109" charset="-128"/>
                <a:cs typeface="ＭＳ Ｐゴシック" pitchFamily="-109" charset="-128"/>
              </a:rPr>
              <a:t>partially infer) the employee’s name. This would compromise the relationship between</a:t>
            </a:r>
          </a:p>
          <a:p>
            <a:r>
              <a:rPr lang="en-US" altLang="zh-CN" b="0" dirty="0">
                <a:latin typeface="Arial" pitchFamily="-109" charset="0"/>
                <a:ea typeface="ＭＳ Ｐゴシック" pitchFamily="-109" charset="-128"/>
                <a:cs typeface="ＭＳ Ｐゴシック" pitchFamily="-109" charset="-128"/>
              </a:rPr>
              <a:t>employee and salary. A straightforward way to remove the inference channel is to</a:t>
            </a:r>
          </a:p>
          <a:p>
            <a:r>
              <a:rPr lang="en-US" altLang="zh-CN" b="0" dirty="0">
                <a:latin typeface="Arial" pitchFamily="-109" charset="0"/>
                <a:ea typeface="ＭＳ Ｐゴシック" pitchFamily="-109" charset="-128"/>
                <a:cs typeface="ＭＳ Ｐゴシック" pitchFamily="-109" charset="-128"/>
              </a:rPr>
              <a:t>add the start-date column to the Employees table rather than to the Salaries table.</a:t>
            </a:r>
          </a:p>
          <a:p>
            <a:endParaRPr lang="zh-CN" altLang="en-US" dirty="0"/>
          </a:p>
        </p:txBody>
      </p:sp>
      <p:sp>
        <p:nvSpPr>
          <p:cNvPr id="4" name="灯片编号占位符 3"/>
          <p:cNvSpPr>
            <a:spLocks noGrp="1"/>
          </p:cNvSpPr>
          <p:nvPr>
            <p:ph type="sldNum" sz="quarter" idx="10"/>
          </p:nvPr>
        </p:nvSpPr>
        <p:spPr/>
        <p:txBody>
          <a:bodyPr/>
          <a:lstStyle/>
          <a:p>
            <a:pPr>
              <a:defRPr/>
            </a:pPr>
            <a:fld id="{3C198186-20EE-9348-AA27-7E60E141A490}" type="slidenum">
              <a:rPr lang="en-AU" smtClean="0"/>
              <a:pPr>
                <a:defRPr/>
              </a:pPr>
              <a:t>26</a:t>
            </a:fld>
            <a:endParaRPr lang="en-AU"/>
          </a:p>
        </p:txBody>
      </p:sp>
    </p:spTree>
    <p:extLst>
      <p:ext uri="{BB962C8B-B14F-4D97-AF65-F5344CB8AC3E}">
        <p14:creationId xmlns:p14="http://schemas.microsoft.com/office/powerpoint/2010/main" val="257498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225898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09" charset="0"/>
                <a:ea typeface="ＭＳ Ｐゴシック" pitchFamily="-109" charset="-128"/>
                <a:cs typeface="ＭＳ Ｐゴシック" pitchFamily="-109" charset="-128"/>
              </a:rPr>
              <a:t>In general terms, there are two approaches to dealing with the threat of</a:t>
            </a:r>
          </a:p>
          <a:p>
            <a:r>
              <a:rPr lang="en-US" b="0" dirty="0">
                <a:latin typeface="Arial" pitchFamily="-109" charset="0"/>
                <a:ea typeface="ＭＳ Ｐゴシック" pitchFamily="-109" charset="-128"/>
                <a:cs typeface="ＭＳ Ｐゴシック" pitchFamily="-109" charset="-128"/>
              </a:rPr>
              <a:t>disclosure by inference: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during database design: This approach removes an</a:t>
            </a:r>
          </a:p>
          <a:p>
            <a:r>
              <a:rPr lang="en-US" b="0" dirty="0">
                <a:latin typeface="Arial" pitchFamily="-109" charset="0"/>
                <a:ea typeface="ＭＳ Ｐゴシック" pitchFamily="-109" charset="-128"/>
                <a:cs typeface="ＭＳ Ｐゴシック" pitchFamily="-109" charset="-128"/>
              </a:rPr>
              <a:t>inference channel by altering the database structure or by changing the</a:t>
            </a:r>
          </a:p>
          <a:p>
            <a:r>
              <a:rPr lang="en-US" b="0" dirty="0">
                <a:latin typeface="Arial" pitchFamily="-109" charset="0"/>
                <a:ea typeface="ＭＳ Ｐゴシック" pitchFamily="-109" charset="-128"/>
                <a:cs typeface="ＭＳ Ｐゴシック" pitchFamily="-109" charset="-128"/>
              </a:rPr>
              <a:t>access control regime to prevent inference. Examples include removing</a:t>
            </a:r>
          </a:p>
          <a:p>
            <a:r>
              <a:rPr lang="en-US" b="0" dirty="0">
                <a:latin typeface="Arial" pitchFamily="-109" charset="0"/>
                <a:ea typeface="ＭＳ Ｐゴシック" pitchFamily="-109" charset="-128"/>
                <a:cs typeface="ＭＳ Ｐゴシック" pitchFamily="-109" charset="-128"/>
              </a:rPr>
              <a:t>data dependencies by splitting a table into multiple tables or using more</a:t>
            </a:r>
          </a:p>
          <a:p>
            <a:r>
              <a:rPr lang="en-US" b="0" dirty="0">
                <a:latin typeface="Arial" pitchFamily="-109" charset="0"/>
                <a:ea typeface="ＭＳ Ｐゴシック" pitchFamily="-109" charset="-128"/>
                <a:cs typeface="ＭＳ Ｐゴシック" pitchFamily="-109" charset="-128"/>
              </a:rPr>
              <a:t>fine-grained access control roles in an RBAC scheme. Techniques in</a:t>
            </a:r>
          </a:p>
          <a:p>
            <a:r>
              <a:rPr lang="en-US" b="0" dirty="0">
                <a:latin typeface="Arial" pitchFamily="-109" charset="0"/>
                <a:ea typeface="ＭＳ Ｐゴシック" pitchFamily="-109" charset="-128"/>
                <a:cs typeface="ＭＳ Ｐゴシック" pitchFamily="-109" charset="-128"/>
              </a:rPr>
              <a:t>this category often result in unnecessarily stricter access controls that</a:t>
            </a:r>
          </a:p>
          <a:p>
            <a:r>
              <a:rPr lang="en-US" b="0" dirty="0">
                <a:latin typeface="Arial" pitchFamily="-109" charset="0"/>
                <a:ea typeface="ＭＳ Ｐゴシック" pitchFamily="-109" charset="-128"/>
                <a:cs typeface="ＭＳ Ｐゴシック" pitchFamily="-109" charset="-128"/>
              </a:rPr>
              <a:t>reduce availability.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at query time: This approach seeks to eliminate an</a:t>
            </a:r>
          </a:p>
          <a:p>
            <a:r>
              <a:rPr lang="en-US" b="0" dirty="0">
                <a:latin typeface="Arial" pitchFamily="-109" charset="0"/>
                <a:ea typeface="ＭＳ Ｐゴシック" pitchFamily="-109" charset="-128"/>
                <a:cs typeface="ＭＳ Ｐゴシック" pitchFamily="-109" charset="-128"/>
              </a:rPr>
              <a:t>inference channel violation during a query or series of queries. If an inference</a:t>
            </a:r>
          </a:p>
          <a:p>
            <a:r>
              <a:rPr lang="en-US" b="0" dirty="0">
                <a:latin typeface="Arial" pitchFamily="-109" charset="0"/>
                <a:ea typeface="ＭＳ Ｐゴシック" pitchFamily="-109" charset="-128"/>
                <a:cs typeface="ＭＳ Ｐゴシック" pitchFamily="-109" charset="-128"/>
              </a:rPr>
              <a:t>channel is detected, the query is denied or altered.</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For either of the preceding approaches, some inference detection</a:t>
            </a:r>
          </a:p>
          <a:p>
            <a:r>
              <a:rPr lang="en-US" b="0" dirty="0">
                <a:latin typeface="Arial" pitchFamily="-109" charset="0"/>
                <a:ea typeface="ＭＳ Ｐゴシック" pitchFamily="-109" charset="-128"/>
                <a:cs typeface="ＭＳ Ｐゴシック" pitchFamily="-109" charset="-128"/>
              </a:rPr>
              <a:t>algorithm is needed. This is a difficult problem and the subject of ongoing</a:t>
            </a:r>
          </a:p>
          <a:p>
            <a:r>
              <a:rPr lang="en-US" b="0" dirty="0">
                <a:latin typeface="Arial" pitchFamily="-109" charset="0"/>
                <a:ea typeface="ＭＳ Ｐゴシック" pitchFamily="-109" charset="-128"/>
                <a:cs typeface="ＭＳ Ｐゴシック" pitchFamily="-109" charset="-128"/>
              </a:rPr>
              <a:t>research. To give some appreciation of the difficulty, we present an example</a:t>
            </a:r>
          </a:p>
          <a:p>
            <a:r>
              <a:rPr lang="en-US" b="0" dirty="0">
                <a:latin typeface="Arial" pitchFamily="-109" charset="0"/>
                <a:ea typeface="ＭＳ Ｐゴシック" pitchFamily="-109" charset="-128"/>
                <a:cs typeface="ＭＳ Ｐゴシック" pitchFamily="-109" charset="-128"/>
              </a:rPr>
              <a:t>taken from [LUNT89].</a:t>
            </a:r>
          </a:p>
          <a:p>
            <a:r>
              <a:rPr lang="en-US" b="0" dirty="0">
                <a:latin typeface="Arial" pitchFamily="-109" charset="0"/>
                <a:ea typeface="ＭＳ Ｐゴシック" pitchFamily="-109" charset="-128"/>
                <a:cs typeface="ＭＳ Ｐゴシック" pitchFamily="-109" charset="-128"/>
              </a:rPr>
              <a:t>The first security problem indicated in this sample, that it was possible to infer</a:t>
            </a:r>
          </a:p>
          <a:p>
            <a:r>
              <a:rPr lang="en-US" b="0" dirty="0">
                <a:latin typeface="Arial" pitchFamily="-109" charset="0"/>
                <a:ea typeface="ＭＳ Ｐゴシック" pitchFamily="-109" charset="-128"/>
                <a:cs typeface="ＭＳ Ｐゴシック" pitchFamily="-109" charset="-128"/>
              </a:rPr>
              <a:t>the relationship between employee and salary, can be detected through analysis</a:t>
            </a:r>
          </a:p>
          <a:p>
            <a:r>
              <a:rPr lang="en-US" b="0" dirty="0">
                <a:latin typeface="Arial" pitchFamily="-109" charset="0"/>
                <a:ea typeface="ＭＳ Ｐゴシック" pitchFamily="-109" charset="-128"/>
                <a:cs typeface="ＭＳ Ｐゴシック" pitchFamily="-109" charset="-128"/>
              </a:rPr>
              <a:t>of the data structures and security constraints that are available to the DBMS.</a:t>
            </a:r>
          </a:p>
          <a:p>
            <a:r>
              <a:rPr lang="en-US" b="0" dirty="0">
                <a:latin typeface="Arial" pitchFamily="-109" charset="0"/>
                <a:ea typeface="ＭＳ Ｐゴシック" pitchFamily="-109" charset="-128"/>
                <a:cs typeface="ＭＳ Ｐゴシック" pitchFamily="-109" charset="-128"/>
              </a:rPr>
              <a:t>However, the second security problem, in which the start-date column was added</a:t>
            </a:r>
          </a:p>
          <a:p>
            <a:r>
              <a:rPr lang="en-US" b="0" dirty="0">
                <a:latin typeface="Arial" pitchFamily="-109" charset="0"/>
                <a:ea typeface="ＭＳ Ｐゴシック" pitchFamily="-109" charset="-128"/>
                <a:cs typeface="ＭＳ Ｐゴシック" pitchFamily="-109" charset="-128"/>
              </a:rPr>
              <a:t>to the Salaries table, cannot be detected using only the information stored in the</a:t>
            </a:r>
          </a:p>
          <a:p>
            <a:r>
              <a:rPr lang="en-US" b="0" dirty="0">
                <a:latin typeface="Arial" pitchFamily="-109" charset="0"/>
                <a:ea typeface="ＭＳ Ｐゴシック" pitchFamily="-109" charset="-128"/>
                <a:cs typeface="ＭＳ Ｐゴシック" pitchFamily="-109" charset="-128"/>
              </a:rPr>
              <a:t>database. In particular, the database does not indicate that the employee name can</a:t>
            </a:r>
          </a:p>
          <a:p>
            <a:r>
              <a:rPr lang="en-US" b="0" dirty="0">
                <a:latin typeface="Arial" pitchFamily="-109" charset="0"/>
                <a:ea typeface="ＭＳ Ｐゴシック" pitchFamily="-109" charset="-128"/>
                <a:cs typeface="ＭＳ Ｐゴシック" pitchFamily="-109" charset="-128"/>
              </a:rPr>
              <a:t>be inferred from the start date.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the general case of a relational database, inference detection is a complex</a:t>
            </a:r>
          </a:p>
          <a:p>
            <a:r>
              <a:rPr lang="en-US" b="0" dirty="0">
                <a:latin typeface="Arial" pitchFamily="-109" charset="0"/>
                <a:ea typeface="ＭＳ Ｐゴシック" pitchFamily="-109" charset="-128"/>
                <a:cs typeface="ＭＳ Ｐゴシック" pitchFamily="-109" charset="-128"/>
              </a:rPr>
              <a:t>and difficult problem. For multilevel secure databases, discussed in Chapter 13 ,</a:t>
            </a:r>
          </a:p>
          <a:p>
            <a:r>
              <a:rPr lang="en-US" b="0" dirty="0">
                <a:latin typeface="Arial" pitchFamily="-109" charset="0"/>
                <a:ea typeface="ＭＳ Ｐゴシック" pitchFamily="-109" charset="-128"/>
                <a:cs typeface="ＭＳ Ｐゴシック" pitchFamily="-109" charset="-128"/>
              </a:rPr>
              <a:t>and statistical databases, discussed in the next section, progress has been made in</a:t>
            </a:r>
          </a:p>
          <a:p>
            <a:r>
              <a:rPr lang="en-US" b="0" dirty="0">
                <a:latin typeface="Arial" pitchFamily="-109" charset="0"/>
                <a:ea typeface="ＭＳ Ｐゴシック" pitchFamily="-109" charset="-128"/>
                <a:cs typeface="ＭＳ Ｐゴシック" pitchFamily="-109" charset="-128"/>
              </a:rPr>
              <a:t>devising specific inference detection techniques.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301072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93475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ＭＳ Ｐゴシック" pitchFamily="-110" charset="-128"/>
                <a:cs typeface="ＭＳ Ｐゴシック" pitchFamily="-110" charset="-128"/>
              </a:rPr>
              <a:t>The database is typically the most valuable information resource for any organization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and is therefore protected by multiple layers of security, including firewalls,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authentication mechanisms, general access control systems, and database access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control systems. In addition, for particularly sensitive data, database encryption 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warranted and often implemented. Encryption becomes the last line of defense in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database security.</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There are two disadvantages to database encryption:</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Key management: Authorized users must have access to the decryption key for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data for which they have access. Because a database is typically accessible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a wide range of users and a number of applications, providing secure keys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selected parts of the database to authorized users and applications is a</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complex task.</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Inflexibility: When part or all of the database is encrypted, it becomes more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difficult to perform record searching.</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Encryption can be applied to the entire database, at the record level (encrypt</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selected records), at the attribute level (encrypt selected columns), or at the level of</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individual field.</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number of approaches have been taken to database encryption. In this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section, we look at a representative approach for a multiuser database.</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DBMS is a complex collection of hardware and software. It requires a large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storage capacity and requires skilled personnel to perform maintenance, disaster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protection, update, and security. For many small and medium-sized organizations,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 attractive solution is to outsource the DBMS and the database to a service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provider. The service provider maintains the database off site and can provide high</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availability, disaster prevention, and efficient access and update. The main concern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with such a solution is the confidentiality of the data.</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378672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4393787-4D88-6946-A8EA-F4EDF3C3DB04}" type="slidenum">
              <a:rPr lang="en-AU">
                <a:latin typeface="Arial" pitchFamily="-109" charset="0"/>
              </a:rPr>
              <a:pPr/>
              <a:t>31</a:t>
            </a:fld>
            <a:endParaRPr lang="en-AU">
              <a:latin typeface="Arial" pitchFamily="-109" charset="0"/>
            </a:endParaRPr>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10" charset="0"/>
                <a:ea typeface="ＭＳ Ｐゴシック" pitchFamily="-110" charset="-128"/>
                <a:cs typeface="ＭＳ Ｐゴシック" pitchFamily="-110" charset="-128"/>
              </a:rPr>
              <a:t>A straightforward solution to the security problem in this context is to encrypt</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entire database and not provide the encryption/decryption keys to the service</a:t>
            </a:r>
          </a:p>
          <a:p>
            <a:r>
              <a:rPr lang="en-US" sz="1200" kern="1200" baseline="0" dirty="0">
                <a:solidFill>
                  <a:schemeClr val="tx1"/>
                </a:solidFill>
                <a:latin typeface="Arial" pitchFamily="-110" charset="0"/>
                <a:ea typeface="ＭＳ Ｐゴシック" pitchFamily="-110" charset="-128"/>
                <a:cs typeface="ＭＳ Ｐゴシック" pitchFamily="-110" charset="-128"/>
              </a:rPr>
              <a:t>provider. This solution by itself is inflexible. The user has little ability to access</a:t>
            </a:r>
          </a:p>
          <a:p>
            <a:r>
              <a:rPr lang="en-US" sz="1200" kern="1200" baseline="0" dirty="0">
                <a:solidFill>
                  <a:schemeClr val="tx1"/>
                </a:solidFill>
                <a:latin typeface="Arial" pitchFamily="-110" charset="0"/>
                <a:ea typeface="ＭＳ Ｐゴシック" pitchFamily="-110" charset="-128"/>
                <a:cs typeface="ＭＳ Ｐゴシック" pitchFamily="-110" charset="-128"/>
              </a:rPr>
              <a:t>individual data items based on searches or indexing on key parameters, but rather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would have to download entire tables from the database, decrypt the tables,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work with the results. To provide more flexibility, it must be possible to work with</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database in its encrypted form.</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example of such an approach, depicted in Figure 5.9 , is reported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[DAMI05] and [DAMI03]. A similar approach is described in [HACI02]. Four</a:t>
            </a:r>
          </a:p>
          <a:p>
            <a:r>
              <a:rPr lang="en-US" sz="1200" kern="1200" baseline="0" dirty="0">
                <a:solidFill>
                  <a:schemeClr val="tx1"/>
                </a:solidFill>
                <a:latin typeface="Arial" pitchFamily="-110" charset="0"/>
                <a:ea typeface="ＭＳ Ｐゴシック" pitchFamily="-110" charset="-128"/>
                <a:cs typeface="ＭＳ Ｐゴシック" pitchFamily="-110" charset="-128"/>
              </a:rPr>
              <a:t>entities are involved: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Data owner: An organization that produces data to be made available for</a:t>
            </a:r>
          </a:p>
          <a:p>
            <a:r>
              <a:rPr lang="en-US" sz="1200" kern="1200" baseline="0" dirty="0">
                <a:solidFill>
                  <a:schemeClr val="tx1"/>
                </a:solidFill>
                <a:latin typeface="Arial" pitchFamily="-110" charset="0"/>
                <a:ea typeface="ＭＳ Ｐゴシック" pitchFamily="-110" charset="-128"/>
                <a:cs typeface="ＭＳ Ｐゴシック" pitchFamily="-110" charset="-128"/>
              </a:rPr>
              <a:t>controlled release, either within the organization or to external users.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User: Human entity that presents requests (queries) to the system. The user</a:t>
            </a:r>
          </a:p>
          <a:p>
            <a:r>
              <a:rPr lang="en-US" sz="1200" kern="1200" baseline="0" dirty="0">
                <a:solidFill>
                  <a:schemeClr val="tx1"/>
                </a:solidFill>
                <a:latin typeface="Arial" pitchFamily="-110" charset="0"/>
                <a:ea typeface="ＭＳ Ｐゴシック" pitchFamily="-110" charset="-128"/>
                <a:cs typeface="ＭＳ Ｐゴシック" pitchFamily="-110" charset="-128"/>
              </a:rPr>
              <a:t>could be an employee of the organization who is granted access to the database</a:t>
            </a:r>
          </a:p>
          <a:p>
            <a:r>
              <a:rPr lang="en-US" sz="1200" kern="1200" baseline="0" dirty="0">
                <a:solidFill>
                  <a:schemeClr val="tx1"/>
                </a:solidFill>
                <a:latin typeface="Arial" pitchFamily="-110" charset="0"/>
                <a:ea typeface="ＭＳ Ｐゴシック" pitchFamily="-110" charset="-128"/>
                <a:cs typeface="ＭＳ Ｐゴシック" pitchFamily="-110" charset="-128"/>
              </a:rPr>
              <a:t>via the server, or a user external to the organization who, after authentication,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is granted access.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b="1" kern="1200" baseline="0" dirty="0">
                <a:solidFill>
                  <a:schemeClr val="tx1"/>
                </a:solidFill>
                <a:latin typeface="Arial" pitchFamily="-110" charset="0"/>
                <a:ea typeface="ＭＳ Ｐゴシック" pitchFamily="-110" charset="-128"/>
                <a:cs typeface="ＭＳ Ｐゴシック" pitchFamily="-110" charset="-128"/>
              </a:rPr>
              <a:t>Client: Frontend that transforms user queries into queries on the encrypted</a:t>
            </a:r>
          </a:p>
          <a:p>
            <a:r>
              <a:rPr lang="en-US" sz="1200" kern="1200" baseline="0" dirty="0">
                <a:solidFill>
                  <a:schemeClr val="tx1"/>
                </a:solidFill>
                <a:latin typeface="Arial" pitchFamily="-110" charset="0"/>
                <a:ea typeface="ＭＳ Ｐゴシック" pitchFamily="-110" charset="-128"/>
                <a:cs typeface="ＭＳ Ｐゴシック" pitchFamily="-110" charset="-128"/>
              </a:rPr>
              <a:t>data stored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Server: An organization that receives the encrypted data from a data owner</a:t>
            </a:r>
          </a:p>
          <a:p>
            <a:r>
              <a:rPr lang="en-US" sz="1200" kern="1200" baseline="0" dirty="0">
                <a:solidFill>
                  <a:schemeClr val="tx1"/>
                </a:solidFill>
                <a:latin typeface="Arial" pitchFamily="-110" charset="0"/>
                <a:ea typeface="ＭＳ Ｐゴシック" pitchFamily="-110" charset="-128"/>
                <a:cs typeface="ＭＳ Ｐゴシック" pitchFamily="-110" charset="-128"/>
              </a:rPr>
              <a:t>and makes them available for distribution to clients. The server could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fact be owned by the data owner but, more typically, is a facility owned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maintained by an external provider.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914349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10" charset="0"/>
                <a:ea typeface="ＭＳ Ｐゴシック" pitchFamily="-110" charset="-128"/>
                <a:cs typeface="ＭＳ Ｐゴシック" pitchFamily="-110" charset="-128"/>
              </a:rPr>
              <a:t> Each record (row)</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table in the database is encrypted as a block. Referring to the abstract model</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relational database in Figure 5.3,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is treated as a contiguous block</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1</a:t>
            </a:r>
            <a:r>
              <a:rPr lang="en-US" sz="1200" b="0" kern="1200" dirty="0">
                <a:solidFill>
                  <a:schemeClr val="tx1"/>
                </a:solidFill>
                <a:effectLst/>
                <a:latin typeface="Arial" pitchFamily="-110" charset="0"/>
                <a:ea typeface="ＭＳ Ｐゴシック" pitchFamily="-110" charset="-128"/>
                <a:cs typeface="ＭＳ Ｐゴシック" pitchFamily="-110" charset="-128"/>
              </a:rPr>
              <a:t> ||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baseline="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Thus, each attribute value in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 regardless of whether it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is text or numeric, is treated as a sequence of bits, and all of the attribute values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that row are concatenated together to form a single binary block. The entire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row is encrypted, expressed as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 </a:t>
            </a:r>
            <a:r>
              <a:rPr lang="en-US" sz="1200" b="0" i="0" kern="1200" baseline="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To assist in data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retrieval, attribute indexes are associated with each table. For some or all of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attributes an index value is created. For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of the unencrypted database,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mapping is as follows (see Figure 5.10):</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I</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each row in the original database, there is one row in the encrypted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The index values are provided to assist in data retrieval. We can proceed as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follows. For any attribute, the range of attribute values is divided into a set of non-overlapping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partitions that encompass all possible values, and an index value is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assigned to each partition.</a:t>
            </a:r>
          </a:p>
          <a:p>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3757418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5.3 provides an example of this mapping. Suppose employee ID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lie in the range [1, 1000]. We can divide these values into five partitions: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[1, 200], [201, 400], [401, 600], [601, 800], and [801, 1000]; then assign index values 1,</a:t>
            </a:r>
          </a:p>
          <a:p>
            <a:r>
              <a:rPr lang="en-US" sz="1200" kern="1200" dirty="0">
                <a:solidFill>
                  <a:schemeClr val="tx1"/>
                </a:solidFill>
                <a:effectLst/>
                <a:latin typeface="Arial" pitchFamily="-110" charset="0"/>
                <a:ea typeface="ＭＳ Ｐゴシック" pitchFamily="-110" charset="-128"/>
                <a:cs typeface="ＭＳ Ｐゴシック" pitchFamily="-110" charset="-128"/>
              </a:rPr>
              <a:t>2, 3, 4, and 5, respectively. For a text field, we can derive an index from the first letter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attribute value. For the attribute </a:t>
            </a:r>
            <a:r>
              <a:rPr lang="en-US" sz="1200" kern="1200" dirty="0" err="1">
                <a:solidFill>
                  <a:schemeClr val="tx1"/>
                </a:solidFill>
                <a:effectLst/>
                <a:latin typeface="Arial" pitchFamily="-110" charset="0"/>
                <a:ea typeface="ＭＳ Ｐゴシック" pitchFamily="-110" charset="-128"/>
                <a:cs typeface="ＭＳ Ｐゴシック" pitchFamily="-110" charset="-128"/>
              </a:rPr>
              <a:t>ename</a:t>
            </a:r>
            <a:r>
              <a:rPr lang="en-US" sz="1200" kern="1200" dirty="0">
                <a:solidFill>
                  <a:schemeClr val="tx1"/>
                </a:solidFill>
                <a:effectLst/>
                <a:latin typeface="Arial" pitchFamily="-110" charset="0"/>
                <a:ea typeface="ＭＳ Ｐゴシック" pitchFamily="-110" charset="-128"/>
                <a:cs typeface="ＭＳ Ｐゴシック" pitchFamily="-110" charset="-128"/>
              </a:rPr>
              <a:t> , let us assign index 1 to values starting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A or B, index 2 to values starting with C or D, and so on. Similar partitioning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schemes can be used for each of the attributes. Table 5.3b shows the resulting 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values in the first column represent the encrypted values for each row. The actual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depend on the encryption algorithm and the encryption key. The remaining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columns show index values for the corresponding attribute values. The mapping functions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between attribute values and index values constitute metadata that are 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client and data owner locations but not at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arrangement provides for more efficient data retrieval. Suppose,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example,</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a user requests records for all employees with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6 &lt; 300. The query processor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requests all records with I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 =  2. These are returned by the server. The query</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processor decrypts all rows returned, discards those that do not match the original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and returns the requested unencrypted data to the user.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indexing scheme just described does provide a certain amount of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an attacker, namely a rough relative ordering of rows by a given attribute.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obscure such information, the ordering of indexes can be randomized. For example,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values could be partitioned by mapping [1, 200], [201, 400], [401, 600],</a:t>
            </a:r>
          </a:p>
          <a:p>
            <a:r>
              <a:rPr lang="en-US" sz="1200" kern="1200" dirty="0">
                <a:solidFill>
                  <a:schemeClr val="tx1"/>
                </a:solidFill>
                <a:effectLst/>
                <a:latin typeface="Arial" pitchFamily="-110" charset="0"/>
                <a:ea typeface="ＭＳ Ｐゴシック" pitchFamily="-110" charset="-128"/>
                <a:cs typeface="ＭＳ Ｐゴシック" pitchFamily="-110" charset="-128"/>
              </a:rPr>
              <a:t>[601, 800], and [801, 1000] into 2, 3, 5, 1, and 4, respectively. Because the metadata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stored at the server, an attacker could not gain this information from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could be incorporated into a role-based access control system.</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401677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kern="1200" dirty="0">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kern="1200" dirty="0">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kern="1200" dirty="0">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kern="1200" dirty="0">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kern="1200" dirty="0">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kern="1200" dirty="0">
                <a:latin typeface="Arial" pitchFamily="-110" charset="0"/>
                <a:ea typeface="ＭＳ Ｐゴシック" pitchFamily="-110" charset="-128"/>
                <a:cs typeface="ＭＳ Ｐゴシック" pitchFamily="-110" charset="-128"/>
              </a:rPr>
              <a:t>could be incorporated into a role-based access control system.</a:t>
            </a:r>
          </a:p>
          <a:p>
            <a:endParaRPr lang="en-US" kern="1200" dirty="0">
              <a:latin typeface="Arial" pitchFamily="-110" charset="0"/>
              <a:ea typeface="ＭＳ Ｐゴシック" pitchFamily="-110" charset="-128"/>
              <a:cs typeface="ＭＳ Ｐゴシック" pitchFamily="-110" charset="-128"/>
            </a:endParaRPr>
          </a:p>
          <a:p>
            <a:endParaRPr lang="en-SE"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260779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49E7852-0CE3-1F42-AE1F-2C6BEDCEB64F}" type="slidenum">
              <a:rPr lang="en-AU">
                <a:latin typeface="Arial" pitchFamily="-109" charset="0"/>
              </a:rPr>
              <a:pPr/>
              <a:t>3</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13377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relation ,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tuples , and columns are referred to as 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primary key 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a:t>
            </a:r>
            <a:r>
              <a:rPr lang="en-US" b="0" dirty="0" err="1">
                <a:latin typeface="Arial" pitchFamily="-109" charset="0"/>
                <a:ea typeface="ＭＳ Ｐゴシック" pitchFamily="-109" charset="-128"/>
                <a:cs typeface="ＭＳ Ｐゴシック" pitchFamily="-109" charset="-128"/>
              </a:rPr>
              <a:t>PhoneNumber</a:t>
            </a:r>
            <a:r>
              <a:rPr lang="en-US" b="0" dirty="0">
                <a:latin typeface="Arial" pitchFamily="-109" charset="0"/>
                <a:ea typeface="ＭＳ Ｐゴシック" pitchFamily="-109" charset="-128"/>
                <a:cs typeface="ＭＳ Ｐゴシック" pitchFamily="-109" charset="-128"/>
              </a:rPr>
              <a:t>, is sufficient to</a:t>
            </a:r>
          </a:p>
          <a:p>
            <a:pPr eaLnBrk="1" hangingPunct="1"/>
            <a:r>
              <a:rPr lang="en-US" b="0" dirty="0">
                <a:latin typeface="Arial" pitchFamily="-109" charset="0"/>
                <a:ea typeface="ＭＳ Ｐゴシック" pitchFamily="-109" charset="-128"/>
                <a:cs typeface="ＭＳ Ｐゴシック" pitchFamily="-109" charset="-128"/>
              </a:rPr>
              <a:t>uniquely identify a row in a particular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foreign key .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In essence,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7631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F36489-DBA9-A943-B7AE-CDDB5A4708C7}" type="slidenum">
              <a:rPr lang="en-AU">
                <a:latin typeface="Arial" pitchFamily="-109" charset="0"/>
              </a:rPr>
              <a:pPr/>
              <a:t>6</a:t>
            </a:fld>
            <a:endParaRPr lang="en-AU">
              <a:latin typeface="Arial" pitchFamily="-109"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5.4a provides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In the Department table, the department ID (Did ) is the primary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value is unique. This table gives the ID, name, and account number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The Employee table contains the name, salary code, employee ID,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phone number of each employee. The Employee table also indicates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which each employee is assigned by including Did . Did  is identified as a foreign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Did , so that the view table includes data from each row of the Employee table,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rows, with the salary code column deleted. A view can be qualified to include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Did =  15.</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506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9E3DD2A-7E87-A440-850D-3601378074C8}" type="slidenum">
              <a:rPr lang="en-AU">
                <a:latin typeface="Arial" pitchFamily="-109" charset="0"/>
              </a:rPr>
              <a:pPr/>
              <a:t>7</a:t>
            </a:fld>
            <a:endParaRPr lang="en-AU">
              <a:latin typeface="Arial" pitchFamily="-109"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create, select, insert, update, join, delete…</a:t>
            </a:r>
          </a:p>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896543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70242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SQL injection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Imperva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Imperva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Veracode 2013 State of Software Security Report [VERA13]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around 32% and that</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account for 26% of all reported breaches. Veracode also considers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among the most dangerous threats, reporting that three of the biggest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injection attacks in 2012 resulted in millions of email addresses,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names, and passwords being exposed and damaged the respective brands.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Trustwave 2013 Global Security Report [TRUS13] lists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The report notes that poor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have allowed the SQL injection attack vector to remain on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landscape for more than 15 years, but that proper programming and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measures can prevent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(DoS) attacks.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403074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184B84-23F2-2A4C-964E-7C5BEF8C3A53}" type="slidenum">
              <a:rPr lang="en-AU"/>
              <a:pPr/>
              <a:t>11</a:t>
            </a:fld>
            <a:endParaRPr lang="en-AU"/>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Another widely exploited variant of this attack is SQL injection . In this attack,</a:t>
            </a:r>
          </a:p>
          <a:p>
            <a:r>
              <a:rPr lang="en-US" sz="1200" b="0" kern="1200" baseline="0" dirty="0">
                <a:solidFill>
                  <a:schemeClr val="tx1"/>
                </a:solidFill>
                <a:latin typeface="Arial" pitchFamily="-110" charset="0"/>
                <a:ea typeface="+mn-ea"/>
                <a:cs typeface="+mn-cs"/>
              </a:rPr>
              <a:t>the user-supplied input is used to construct a SQL request to retrieve information</a:t>
            </a:r>
          </a:p>
          <a:p>
            <a:r>
              <a:rPr lang="en-US" sz="1200" b="0" kern="1200" baseline="0" dirty="0">
                <a:solidFill>
                  <a:schemeClr val="tx1"/>
                </a:solidFill>
                <a:latin typeface="Arial" pitchFamily="-110" charset="0"/>
                <a:ea typeface="+mn-ea"/>
                <a:cs typeface="+mn-cs"/>
              </a:rPr>
              <a:t>from a database. Consider </a:t>
            </a:r>
            <a:r>
              <a:rPr lang="en-US" sz="1200" kern="1200" baseline="0" dirty="0">
                <a:solidFill>
                  <a:schemeClr val="tx1"/>
                </a:solidFill>
                <a:latin typeface="Arial" pitchFamily="-110" charset="0"/>
                <a:ea typeface="+mn-ea"/>
                <a:cs typeface="+mn-cs"/>
              </a:rPr>
              <a:t>the excerpt of PHP code from a CGI script shown in</a:t>
            </a:r>
          </a:p>
          <a:p>
            <a:r>
              <a:rPr lang="en-US" sz="1200" kern="1200" baseline="0" dirty="0">
                <a:solidFill>
                  <a:schemeClr val="tx1"/>
                </a:solidFill>
                <a:latin typeface="Arial" pitchFamily="-110" charset="0"/>
                <a:ea typeface="+mn-ea"/>
                <a:cs typeface="+mn-cs"/>
              </a:rPr>
              <a:t>Figure 11.3a . It takes a name provided as input to the script, typically from a form</a:t>
            </a:r>
          </a:p>
          <a:p>
            <a:r>
              <a:rPr lang="en-US" sz="1200" kern="1200" baseline="0" dirty="0">
                <a:solidFill>
                  <a:schemeClr val="tx1"/>
                </a:solidFill>
                <a:latin typeface="Arial" pitchFamily="-110" charset="0"/>
                <a:ea typeface="+mn-ea"/>
                <a:cs typeface="+mn-cs"/>
              </a:rPr>
              <a:t>field similar to that shown in Figure 11.2b . It uses this value to construct a request</a:t>
            </a:r>
          </a:p>
          <a:p>
            <a:r>
              <a:rPr lang="en-US" sz="1200" kern="1200" baseline="0" dirty="0">
                <a:solidFill>
                  <a:schemeClr val="tx1"/>
                </a:solidFill>
                <a:latin typeface="Arial" pitchFamily="-110" charset="0"/>
                <a:ea typeface="+mn-ea"/>
                <a:cs typeface="+mn-cs"/>
              </a:rPr>
              <a:t>to retrieve the records relating to that name from the database. The vulnerability in</a:t>
            </a:r>
          </a:p>
          <a:p>
            <a:r>
              <a:rPr lang="en-US" sz="1200" kern="1200" baseline="0" dirty="0">
                <a:solidFill>
                  <a:schemeClr val="tx1"/>
                </a:solidFill>
                <a:latin typeface="Arial" pitchFamily="-110" charset="0"/>
                <a:ea typeface="+mn-ea"/>
                <a:cs typeface="+mn-cs"/>
              </a:rPr>
              <a:t>this code is very similar to that in the command injection example. The difference</a:t>
            </a:r>
          </a:p>
          <a:p>
            <a:r>
              <a:rPr lang="en-US" sz="1200" kern="1200" baseline="0" dirty="0">
                <a:solidFill>
                  <a:schemeClr val="tx1"/>
                </a:solidFill>
                <a:latin typeface="Arial" pitchFamily="-110" charset="0"/>
                <a:ea typeface="+mn-ea"/>
                <a:cs typeface="+mn-cs"/>
              </a:rPr>
              <a:t>is that SQL metacharacters are used, rather than shell metacharacters. If a suitable</a:t>
            </a:r>
          </a:p>
          <a:p>
            <a:r>
              <a:rPr lang="en-US" sz="1200" kern="1200" baseline="0" dirty="0">
                <a:solidFill>
                  <a:schemeClr val="tx1"/>
                </a:solidFill>
                <a:latin typeface="Arial" pitchFamily="-110" charset="0"/>
                <a:ea typeface="+mn-ea"/>
                <a:cs typeface="+mn-cs"/>
              </a:rPr>
              <a:t>name is provided, for example, Bob, then the code works as intended, retrieving</a:t>
            </a:r>
          </a:p>
          <a:p>
            <a:r>
              <a:rPr lang="en-US" sz="1200" kern="1200" baseline="0" dirty="0">
                <a:solidFill>
                  <a:schemeClr val="tx1"/>
                </a:solidFill>
                <a:latin typeface="Arial" pitchFamily="-110" charset="0"/>
                <a:ea typeface="+mn-ea"/>
                <a:cs typeface="+mn-cs"/>
              </a:rPr>
              <a:t>the desired record. However, an input such as Bob'; drop table suppliers</a:t>
            </a:r>
          </a:p>
          <a:p>
            <a:r>
              <a:rPr lang="en-US" sz="1200" kern="1200" baseline="0" dirty="0">
                <a:solidFill>
                  <a:schemeClr val="tx1"/>
                </a:solidFill>
                <a:latin typeface="Arial" pitchFamily="-110" charset="0"/>
                <a:ea typeface="+mn-ea"/>
                <a:cs typeface="+mn-cs"/>
              </a:rPr>
              <a:t>results in the specified record being retrieved, followed by deletion of the entire</a:t>
            </a:r>
          </a:p>
          <a:p>
            <a:r>
              <a:rPr lang="en-US" sz="1200" kern="1200" baseline="0" dirty="0">
                <a:solidFill>
                  <a:schemeClr val="tx1"/>
                </a:solidFill>
                <a:latin typeface="Arial" pitchFamily="-110" charset="0"/>
                <a:ea typeface="+mn-ea"/>
                <a:cs typeface="+mn-cs"/>
              </a:rPr>
              <a:t>table! This would have rather unfortunate consequences for subsequent users. To</a:t>
            </a:r>
          </a:p>
          <a:p>
            <a:r>
              <a:rPr lang="en-US" sz="1200" kern="1200" baseline="0" dirty="0">
                <a:solidFill>
                  <a:schemeClr val="tx1"/>
                </a:solidFill>
                <a:latin typeface="Arial" pitchFamily="-110" charset="0"/>
                <a:ea typeface="+mn-ea"/>
                <a:cs typeface="+mn-cs"/>
              </a:rPr>
              <a:t>prevent this type of attack, the input must be validated before use. Any metacharacters</a:t>
            </a:r>
          </a:p>
          <a:p>
            <a:r>
              <a:rPr lang="en-US" sz="1200" kern="1200" baseline="0" dirty="0">
                <a:solidFill>
                  <a:schemeClr val="tx1"/>
                </a:solidFill>
                <a:latin typeface="Arial" pitchFamily="-110" charset="0"/>
                <a:ea typeface="+mn-ea"/>
                <a:cs typeface="+mn-cs"/>
              </a:rPr>
              <a:t>must either be escaped, canceling their effect, or the input rejected entirely.</a:t>
            </a:r>
          </a:p>
          <a:p>
            <a:r>
              <a:rPr lang="en-US" sz="1200" kern="1200" baseline="0" dirty="0">
                <a:solidFill>
                  <a:schemeClr val="tx1"/>
                </a:solidFill>
                <a:latin typeface="Arial" pitchFamily="-110" charset="0"/>
                <a:ea typeface="+mn-ea"/>
                <a:cs typeface="+mn-cs"/>
              </a:rPr>
              <a:t>Given the widespread recognition of SQL injection attacks, many languages used</a:t>
            </a:r>
          </a:p>
          <a:p>
            <a:r>
              <a:rPr lang="en-US" sz="1200" kern="1200" baseline="0" dirty="0">
                <a:solidFill>
                  <a:schemeClr val="tx1"/>
                </a:solidFill>
                <a:latin typeface="Arial" pitchFamily="-110" charset="0"/>
                <a:ea typeface="+mn-ea"/>
                <a:cs typeface="+mn-cs"/>
              </a:rPr>
              <a:t>by CGI scripts contain functions that can sanitize any input that is subsequently</a:t>
            </a:r>
          </a:p>
          <a:p>
            <a:r>
              <a:rPr lang="en-US" sz="1200" kern="1200" baseline="0" dirty="0">
                <a:solidFill>
                  <a:schemeClr val="tx1"/>
                </a:solidFill>
                <a:latin typeface="Arial" pitchFamily="-110" charset="0"/>
                <a:ea typeface="+mn-ea"/>
                <a:cs typeface="+mn-cs"/>
              </a:rPr>
              <a:t>included in a SQL request. The code shown in Figure 11.3b illustrates the use of a</a:t>
            </a:r>
          </a:p>
          <a:p>
            <a:r>
              <a:rPr lang="en-US" sz="1200" kern="1200" baseline="0" dirty="0">
                <a:solidFill>
                  <a:schemeClr val="tx1"/>
                </a:solidFill>
                <a:latin typeface="Arial" pitchFamily="-110" charset="0"/>
                <a:ea typeface="+mn-ea"/>
                <a:cs typeface="+mn-cs"/>
              </a:rPr>
              <a:t>suitable PHP function to correct this vulnerability. </a:t>
            </a:r>
            <a:r>
              <a:rPr lang="en-US" sz="1200" b="0" i="0" u="none" strike="noStrike" kern="1200" baseline="0" dirty="0">
                <a:solidFill>
                  <a:schemeClr val="tx1"/>
                </a:solidFill>
                <a:latin typeface="Arial" pitchFamily="-110" charset="0"/>
                <a:ea typeface="+mn-ea"/>
                <a:cs typeface="+mn-cs"/>
              </a:rPr>
              <a:t>Alternatively, rather than constructing SQL statements</a:t>
            </a:r>
          </a:p>
          <a:p>
            <a:r>
              <a:rPr lang="en-US" sz="1200" b="0" i="0" u="none" strike="noStrike" kern="1200" baseline="0" dirty="0">
                <a:solidFill>
                  <a:schemeClr val="tx1"/>
                </a:solidFill>
                <a:latin typeface="Arial" pitchFamily="-110" charset="0"/>
                <a:ea typeface="+mn-ea"/>
                <a:cs typeface="+mn-cs"/>
              </a:rPr>
              <a:t>directly by concatenating values, recent advisories recommend the use of SQL</a:t>
            </a:r>
          </a:p>
          <a:p>
            <a:r>
              <a:rPr lang="en-US" sz="1200" b="0" i="0" u="none" strike="noStrike" kern="1200" baseline="0" dirty="0">
                <a:solidFill>
                  <a:schemeClr val="tx1"/>
                </a:solidFill>
                <a:latin typeface="Arial" pitchFamily="-110" charset="0"/>
                <a:ea typeface="+mn-ea"/>
                <a:cs typeface="+mn-cs"/>
              </a:rPr>
              <a:t>placeholders or parameters to securely build SQL statements. Combined with the</a:t>
            </a:r>
          </a:p>
          <a:p>
            <a:r>
              <a:rPr lang="en-US" sz="1200" b="0" i="0" u="none" strike="noStrike" kern="1200" baseline="0" dirty="0">
                <a:solidFill>
                  <a:schemeClr val="tx1"/>
                </a:solidFill>
                <a:latin typeface="Arial" pitchFamily="-110" charset="0"/>
                <a:ea typeface="+mn-ea"/>
                <a:cs typeface="+mn-cs"/>
              </a:rPr>
              <a:t>use of stored procedures, this can result in more robust and secure code.</a:t>
            </a:r>
            <a:endParaRPr lang="en-US" dirty="0"/>
          </a:p>
        </p:txBody>
      </p:sp>
    </p:spTree>
    <p:extLst>
      <p:ext uri="{BB962C8B-B14F-4D97-AF65-F5344CB8AC3E}">
        <p14:creationId xmlns:p14="http://schemas.microsoft.com/office/powerpoint/2010/main" val="260494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2350525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545242795"/>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5"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400" dirty="0"/>
              <a:t>CH05 Database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D4E13-CA3E-4010-91E4-6F004ED5030B}"/>
              </a:ext>
            </a:extLst>
          </p:cNvPr>
          <p:cNvSpPr>
            <a:spLocks noGrp="1"/>
          </p:cNvSpPr>
          <p:nvPr>
            <p:ph type="title"/>
          </p:nvPr>
        </p:nvSpPr>
        <p:spPr>
          <a:xfrm>
            <a:off x="355546" y="188640"/>
            <a:ext cx="8568952" cy="868362"/>
          </a:xfrm>
        </p:spPr>
        <p:txBody>
          <a:bodyPr/>
          <a:lstStyle/>
          <a:p>
            <a:r>
              <a:rPr lang="en-US" dirty="0"/>
              <a:t>SQL Injection Attacks (</a:t>
            </a:r>
            <a:r>
              <a:rPr lang="en-US" dirty="0" err="1"/>
              <a:t>SQLi</a:t>
            </a:r>
            <a:r>
              <a:rPr lang="en-US" dirty="0"/>
              <a:t>)</a:t>
            </a:r>
            <a:endParaRPr lang="en-SE" dirty="0"/>
          </a:p>
        </p:txBody>
      </p:sp>
      <p:sp>
        <p:nvSpPr>
          <p:cNvPr id="7" name="Content Placeholder 6">
            <a:extLst>
              <a:ext uri="{FF2B5EF4-FFF2-40B4-BE49-F238E27FC236}">
                <a16:creationId xmlns:a16="http://schemas.microsoft.com/office/drawing/2014/main" id="{81B5A247-0C27-4233-B547-297CE9AA423B}"/>
              </a:ext>
            </a:extLst>
          </p:cNvPr>
          <p:cNvSpPr>
            <a:spLocks noGrp="1"/>
          </p:cNvSpPr>
          <p:nvPr>
            <p:ph idx="1"/>
          </p:nvPr>
        </p:nvSpPr>
        <p:spPr/>
        <p:txBody>
          <a:bodyPr>
            <a:normAutofit fontScale="92500" lnSpcReduction="10000"/>
          </a:bodyPr>
          <a:lstStyle/>
          <a:p>
            <a:r>
              <a:rPr lang="en-US" dirty="0"/>
              <a:t>Sends malicious SQL commands to the database</a:t>
            </a:r>
          </a:p>
          <a:p>
            <a:r>
              <a:rPr lang="en-US" dirty="0"/>
              <a:t>One of the most prevalent and dangerous network-based security threats</a:t>
            </a:r>
          </a:p>
          <a:p>
            <a:r>
              <a:rPr lang="en-US" dirty="0"/>
              <a:t>Designed to exploit the nature of Web application pages</a:t>
            </a:r>
          </a:p>
          <a:p>
            <a:r>
              <a:rPr lang="en-US" dirty="0"/>
              <a:t>Can be used to </a:t>
            </a:r>
          </a:p>
          <a:p>
            <a:pPr lvl="1"/>
            <a:r>
              <a:rPr lang="en-US" dirty="0"/>
              <a:t>Modify or delete data</a:t>
            </a:r>
          </a:p>
          <a:p>
            <a:pPr lvl="1"/>
            <a:r>
              <a:rPr lang="en-US" dirty="0"/>
              <a:t>Execute arbitrary OS commands</a:t>
            </a:r>
          </a:p>
          <a:p>
            <a:pPr lvl="1"/>
            <a:r>
              <a:rPr lang="en-US" dirty="0"/>
              <a:t>Launch DoS attacks</a:t>
            </a:r>
          </a:p>
        </p:txBody>
      </p:sp>
      <p:sp>
        <p:nvSpPr>
          <p:cNvPr id="4" name="Slide Number Placeholder 3">
            <a:extLst>
              <a:ext uri="{FF2B5EF4-FFF2-40B4-BE49-F238E27FC236}">
                <a16:creationId xmlns:a16="http://schemas.microsoft.com/office/drawing/2014/main" id="{927AA519-A0EC-483C-BA49-73AB0CED354B}"/>
              </a:ext>
            </a:extLst>
          </p:cNvPr>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92211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6" name="内容占位符 2"/>
          <p:cNvSpPr>
            <a:spLocks noGrp="1"/>
          </p:cNvSpPr>
          <p:nvPr>
            <p:ph idx="1"/>
          </p:nvPr>
        </p:nvSpPr>
        <p:spPr>
          <a:xfrm>
            <a:off x="65161" y="3576520"/>
            <a:ext cx="9187359" cy="3288971"/>
          </a:xfrm>
        </p:spPr>
        <p:txBody>
          <a:bodyPr>
            <a:normAutofit fontScale="92500" lnSpcReduction="20000"/>
          </a:bodyPr>
          <a:lstStyle/>
          <a:p>
            <a:r>
              <a:rPr lang="en-US" altLang="zh-CN" sz="2400" dirty="0">
                <a:solidFill>
                  <a:schemeClr val="tx1"/>
                </a:solidFill>
                <a:latin typeface="Arial" pitchFamily="-110" charset="0"/>
                <a:ea typeface="ＭＳ Ｐゴシック" pitchFamily="-110" charset="-128"/>
                <a:cs typeface="ＭＳ Ｐゴシック" pitchFamily="-110" charset="-128"/>
              </a:rPr>
              <a:t>This query works fine if the input $name = Bob</a:t>
            </a:r>
            <a:r>
              <a:rPr lang="zh-CN" altLang="en-US" sz="2400" dirty="0">
                <a:solidFill>
                  <a:schemeClr val="tx1"/>
                </a:solidFill>
                <a:latin typeface="Arial" pitchFamily="-110" charset="0"/>
                <a:ea typeface="ＭＳ Ｐゴシック" pitchFamily="-110" charset="-128"/>
                <a:cs typeface="ＭＳ Ｐゴシック" pitchFamily="-110" charset="-128"/>
              </a:rPr>
              <a:t>； </a:t>
            </a:r>
            <a:r>
              <a:rPr lang="en-US" altLang="zh-CN" sz="2400" dirty="0">
                <a:solidFill>
                  <a:schemeClr val="tx1"/>
                </a:solidFill>
                <a:latin typeface="Arial" pitchFamily="-110" charset="0"/>
                <a:ea typeface="ＭＳ Ｐゴシック" pitchFamily="-110" charset="-128"/>
                <a:cs typeface="ＭＳ Ｐゴシック" pitchFamily="-110" charset="-128"/>
              </a:rPr>
              <a:t>but if the input is $name = Bob'; drop table suppliers, then the query becomes </a:t>
            </a:r>
          </a:p>
          <a:p>
            <a:pPr lvl="1"/>
            <a:r>
              <a:rPr lang="en-US" altLang="zh-CN" sz="1600" dirty="0">
                <a:solidFill>
                  <a:schemeClr val="tx1"/>
                </a:solidFill>
                <a:latin typeface="Arial" pitchFamily="-110" charset="0"/>
                <a:ea typeface="ＭＳ Ｐゴシック" pitchFamily="-110" charset="-128"/>
                <a:cs typeface="ＭＳ Ｐゴシック" pitchFamily="-110" charset="-128"/>
              </a:rPr>
              <a:t>SELECT * FROM suppliers WHERE name = ‘Bob‘; drop table suppliers;</a:t>
            </a:r>
          </a:p>
          <a:p>
            <a:pPr lvl="1"/>
            <a:r>
              <a:rPr lang="en-US" altLang="zh-CN" sz="1600" dirty="0">
                <a:solidFill>
                  <a:schemeClr val="tx1"/>
                </a:solidFill>
                <a:latin typeface="Arial" pitchFamily="-110" charset="0"/>
                <a:ea typeface="ＭＳ Ｐゴシック" pitchFamily="-110" charset="-128"/>
                <a:cs typeface="ＭＳ Ｐゴシック" pitchFamily="-110" charset="-128"/>
              </a:rPr>
              <a:t>The database views this line as 2 separate SQL statements: first select all entries with name Bob, then delete the entire supplier table.</a:t>
            </a:r>
          </a:p>
          <a:p>
            <a:r>
              <a:rPr lang="en-US" altLang="zh-CN" sz="2400" dirty="0" err="1">
                <a:solidFill>
                  <a:schemeClr val="tx1"/>
                </a:solidFill>
                <a:latin typeface="Arial" pitchFamily="-110" charset="0"/>
                <a:ea typeface="ＭＳ Ｐゴシック" pitchFamily="-110" charset="-128"/>
                <a:cs typeface="ＭＳ Ｐゴシック" pitchFamily="-110" charset="-128"/>
              </a:rPr>
              <a:t>mysql_real_escape_string</a:t>
            </a:r>
            <a:r>
              <a:rPr lang="en-US" altLang="zh-CN" sz="2400" dirty="0">
                <a:solidFill>
                  <a:schemeClr val="tx1"/>
                </a:solidFill>
                <a:latin typeface="Arial" pitchFamily="-110" charset="0"/>
                <a:ea typeface="ＭＳ Ｐゴシック" pitchFamily="-110" charset="-128"/>
                <a:cs typeface="ＭＳ Ｐゴシック" pitchFamily="-110" charset="-128"/>
              </a:rPr>
              <a:t>() prepends backslashes to the some special characters, including \n, \r, \, ', " </a:t>
            </a:r>
          </a:p>
          <a:p>
            <a:pPr lvl="1"/>
            <a:r>
              <a:rPr lang="en-US" altLang="zh-CN" sz="1600" dirty="0">
                <a:solidFill>
                  <a:schemeClr val="tx1"/>
                </a:solidFill>
                <a:latin typeface="Arial" pitchFamily="-110" charset="0"/>
                <a:ea typeface="ＭＳ Ｐゴシック" pitchFamily="-110" charset="-128"/>
                <a:cs typeface="ＭＳ Ｐゴシック" pitchFamily="-110" charset="-128"/>
              </a:rPr>
              <a:t>Query becomes SELECT * FROM suppliers WHERE name = ‘Bob\‘\; drop table suppliers’</a:t>
            </a:r>
          </a:p>
          <a:p>
            <a:pPr lvl="1"/>
            <a:r>
              <a:rPr lang="en-US" altLang="zh-CN" sz="1600" dirty="0">
                <a:solidFill>
                  <a:schemeClr val="tx1"/>
                </a:solidFill>
                <a:latin typeface="Arial" pitchFamily="-110" charset="0"/>
                <a:ea typeface="ＭＳ Ｐゴシック" pitchFamily="-110" charset="-128"/>
                <a:cs typeface="ＭＳ Ｐゴシック" pitchFamily="-110" charset="-128"/>
              </a:rPr>
              <a:t>It looks for a database entry with name matching “Bob’; drop table suppliers”, and returns null.</a:t>
            </a:r>
          </a:p>
          <a:p>
            <a:r>
              <a:rPr lang="en-US" altLang="zh-CN" sz="2400" dirty="0">
                <a:solidFill>
                  <a:schemeClr val="tx1"/>
                </a:solidFill>
                <a:latin typeface="Arial" pitchFamily="-110" charset="0"/>
                <a:ea typeface="ＭＳ Ｐゴシック" pitchFamily="-110" charset="-128"/>
                <a:cs typeface="ＭＳ Ｐゴシック" pitchFamily="-110" charset="-128"/>
              </a:rPr>
              <a:t>Or, perform input validation:</a:t>
            </a:r>
          </a:p>
          <a:p>
            <a:pPr lvl="1"/>
            <a:r>
              <a:rPr lang="en-US" altLang="zh-CN" sz="1600" dirty="0">
                <a:solidFill>
                  <a:schemeClr val="tx1"/>
                </a:solidFill>
                <a:latin typeface="Arial" pitchFamily="-110" charset="0"/>
                <a:ea typeface="ＭＳ Ｐゴシック" pitchFamily="-110" charset="-128"/>
                <a:cs typeface="ＭＳ Ｐゴシック" pitchFamily="-110" charset="-128"/>
              </a:rPr>
              <a:t>die "The specified name contains illegal characters!“ unless ($name =~ /^\w+$/)</a:t>
            </a:r>
          </a:p>
          <a:p>
            <a:pPr lvl="1"/>
            <a:r>
              <a:rPr lang="en-US" altLang="zh-CN" sz="1600" dirty="0">
                <a:solidFill>
                  <a:schemeClr val="tx1"/>
                </a:solidFill>
                <a:latin typeface="Arial" pitchFamily="-110" charset="0"/>
                <a:ea typeface="ＭＳ Ｐゴシック" pitchFamily="-110" charset="-128"/>
                <a:cs typeface="ＭＳ Ｐゴシック" pitchFamily="-110" charset="-128"/>
              </a:rPr>
              <a:t>But this does not handle the name O’Connor</a:t>
            </a:r>
          </a:p>
        </p:txBody>
      </p:sp>
      <p:pic>
        <p:nvPicPr>
          <p:cNvPr id="3" name="图片 2">
            <a:extLst>
              <a:ext uri="{FF2B5EF4-FFF2-40B4-BE49-F238E27FC236}">
                <a16:creationId xmlns:a16="http://schemas.microsoft.com/office/drawing/2014/main" id="{8326C0EE-C45D-4E2B-82FF-747B59968173}"/>
              </a:ext>
            </a:extLst>
          </p:cNvPr>
          <p:cNvPicPr>
            <a:picLocks noChangeAspect="1"/>
          </p:cNvPicPr>
          <p:nvPr/>
        </p:nvPicPr>
        <p:blipFill>
          <a:blip r:embed="rId3"/>
          <a:stretch>
            <a:fillRect/>
          </a:stretch>
        </p:blipFill>
        <p:spPr>
          <a:xfrm>
            <a:off x="827584" y="120137"/>
            <a:ext cx="7796439" cy="3456384"/>
          </a:xfrm>
          <a:prstGeom prst="rect">
            <a:avLst/>
          </a:prstGeom>
        </p:spPr>
      </p:pic>
    </p:spTree>
    <p:extLst>
      <p:ext uri="{BB962C8B-B14F-4D97-AF65-F5344CB8AC3E}">
        <p14:creationId xmlns:p14="http://schemas.microsoft.com/office/powerpoint/2010/main" val="2572616495"/>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SQLi</a:t>
            </a:r>
            <a:r>
              <a:rPr lang="en-US" altLang="zh-CN" dirty="0"/>
              <a:t> is Application-Level Attack</a:t>
            </a:r>
            <a:endParaRPr lang="zh-CN" altLang="en-US" dirty="0"/>
          </a:p>
        </p:txBody>
      </p:sp>
      <p:sp>
        <p:nvSpPr>
          <p:cNvPr id="3" name="内容占位符 2"/>
          <p:cNvSpPr>
            <a:spLocks noGrp="1"/>
          </p:cNvSpPr>
          <p:nvPr>
            <p:ph idx="1"/>
          </p:nvPr>
        </p:nvSpPr>
        <p:spPr/>
        <p:txBody>
          <a:bodyPr/>
          <a:lstStyle/>
          <a:p>
            <a:r>
              <a:rPr lang="en-US" altLang="zh-CN" dirty="0"/>
              <a:t>Not detectable by lower-layer defense mechanisms such as firewalls</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9" name="图片 8"/>
          <p:cNvPicPr>
            <a:picLocks noChangeAspect="1"/>
          </p:cNvPicPr>
          <p:nvPr/>
        </p:nvPicPr>
        <p:blipFill>
          <a:blip r:embed="rId2"/>
          <a:stretch>
            <a:fillRect/>
          </a:stretch>
        </p:blipFill>
        <p:spPr>
          <a:xfrm>
            <a:off x="1433083" y="2636912"/>
            <a:ext cx="6896200" cy="3863454"/>
          </a:xfrm>
          <a:prstGeom prst="rect">
            <a:avLst/>
          </a:prstGeom>
        </p:spPr>
      </p:pic>
    </p:spTree>
    <p:extLst>
      <p:ext uri="{BB962C8B-B14F-4D97-AF65-F5344CB8AC3E}">
        <p14:creationId xmlns:p14="http://schemas.microsoft.com/office/powerpoint/2010/main" val="111197058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a:t>
            </a:r>
            <a:r>
              <a:rPr lang="en-US" dirty="0"/>
              <a:t> Countermeasures</a:t>
            </a:r>
          </a:p>
        </p:txBody>
      </p:sp>
      <p:sp>
        <p:nvSpPr>
          <p:cNvPr id="3" name="Content Placeholder 2"/>
          <p:cNvSpPr>
            <a:spLocks noGrp="1"/>
          </p:cNvSpPr>
          <p:nvPr>
            <p:ph idx="1"/>
          </p:nvPr>
        </p:nvSpPr>
        <p:spPr>
          <a:xfrm>
            <a:off x="457200" y="908721"/>
            <a:ext cx="8229600" cy="5544616"/>
          </a:xfrm>
        </p:spPr>
        <p:txBody>
          <a:bodyPr>
            <a:normAutofit/>
          </a:bodyPr>
          <a:lstStyle/>
          <a:p>
            <a:pPr lvl="0"/>
            <a:r>
              <a:rPr lang="en-US" sz="3200" dirty="0"/>
              <a:t>Defensive coding</a:t>
            </a:r>
          </a:p>
          <a:p>
            <a:pPr lvl="1">
              <a:buChar char="•"/>
            </a:pPr>
            <a:r>
              <a:rPr lang="en-US" sz="2800" dirty="0"/>
              <a:t>Parameterized query insertion</a:t>
            </a:r>
          </a:p>
          <a:p>
            <a:pPr lvl="1">
              <a:buChar char="•"/>
            </a:pPr>
            <a:r>
              <a:rPr lang="en-US" sz="2800" dirty="0"/>
              <a:t>SQL DOM</a:t>
            </a:r>
          </a:p>
          <a:p>
            <a:pPr lvl="0"/>
            <a:r>
              <a:rPr lang="en-US" sz="3200" dirty="0"/>
              <a:t>Detection </a:t>
            </a:r>
          </a:p>
          <a:p>
            <a:pPr lvl="1">
              <a:buChar char="•"/>
            </a:pPr>
            <a:r>
              <a:rPr lang="en-US" sz="2800" dirty="0"/>
              <a:t>Signature based</a:t>
            </a:r>
          </a:p>
          <a:p>
            <a:pPr lvl="1">
              <a:buChar char="•"/>
            </a:pPr>
            <a:r>
              <a:rPr lang="en-US" sz="2800" dirty="0"/>
              <a:t>Anomaly based</a:t>
            </a:r>
          </a:p>
          <a:p>
            <a:pPr lvl="1">
              <a:buChar char="•"/>
            </a:pPr>
            <a:r>
              <a:rPr lang="en-US" sz="2800" dirty="0"/>
              <a:t>Code analysis</a:t>
            </a:r>
          </a:p>
          <a:p>
            <a:pPr lvl="0"/>
            <a:r>
              <a:rPr lang="en-US" sz="3200" dirty="0"/>
              <a:t>Run-time prevention</a:t>
            </a:r>
          </a:p>
          <a:p>
            <a:pPr lvl="1">
              <a:buChar char="•"/>
            </a:pPr>
            <a:r>
              <a:rPr lang="en-US" sz="2800" dirty="0"/>
              <a:t>Check queries at runtime to see if they conform to a model of expected queries</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421936365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solidFill>
                  <a:srgbClr val="C00000"/>
                </a:solidFill>
              </a:rPr>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spTree>
    <p:extLst>
      <p:ext uri="{BB962C8B-B14F-4D97-AF65-F5344CB8AC3E}">
        <p14:creationId xmlns:p14="http://schemas.microsoft.com/office/powerpoint/2010/main" val="382860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1ADBE-C043-4BE6-8977-81BCCA137018}"/>
              </a:ext>
            </a:extLst>
          </p:cNvPr>
          <p:cNvSpPr>
            <a:spLocks noGrp="1"/>
          </p:cNvSpPr>
          <p:nvPr>
            <p:ph type="title"/>
          </p:nvPr>
        </p:nvSpPr>
        <p:spPr/>
        <p:txBody>
          <a:bodyPr/>
          <a:lstStyle/>
          <a:p>
            <a:r>
              <a:rPr lang="en-US" dirty="0"/>
              <a:t>Database Access Control </a:t>
            </a:r>
            <a:endParaRPr lang="en-SE" dirty="0"/>
          </a:p>
        </p:txBody>
      </p:sp>
      <p:sp>
        <p:nvSpPr>
          <p:cNvPr id="5" name="Content Placeholder 4">
            <a:extLst>
              <a:ext uri="{FF2B5EF4-FFF2-40B4-BE49-F238E27FC236}">
                <a16:creationId xmlns:a16="http://schemas.microsoft.com/office/drawing/2014/main" id="{E70961D9-46CD-44A9-B2C3-69F6EA2982A3}"/>
              </a:ext>
            </a:extLst>
          </p:cNvPr>
          <p:cNvSpPr>
            <a:spLocks noGrp="1"/>
          </p:cNvSpPr>
          <p:nvPr>
            <p:ph idx="1"/>
          </p:nvPr>
        </p:nvSpPr>
        <p:spPr/>
        <p:txBody>
          <a:bodyPr>
            <a:normAutofit fontScale="70000" lnSpcReduction="20000"/>
          </a:bodyPr>
          <a:lstStyle/>
          <a:p>
            <a:r>
              <a:rPr lang="en-US" dirty="0"/>
              <a:t>Access control determines:</a:t>
            </a:r>
          </a:p>
          <a:p>
            <a:pPr lvl="1"/>
            <a:r>
              <a:rPr lang="en-US" dirty="0"/>
              <a:t>If the user has access to the entire database or just portions of it</a:t>
            </a:r>
          </a:p>
          <a:p>
            <a:pPr lvl="1"/>
            <a:r>
              <a:rPr lang="en-US" dirty="0"/>
              <a:t>What access rights the user has (create, insert, delete, update, read, write)</a:t>
            </a:r>
          </a:p>
          <a:p>
            <a:r>
              <a:rPr lang="en-US" dirty="0"/>
              <a:t>Can support a range of administrative policies:</a:t>
            </a:r>
          </a:p>
          <a:p>
            <a:pPr lvl="1"/>
            <a:r>
              <a:rPr lang="en-US" dirty="0"/>
              <a:t>Centralized administration</a:t>
            </a:r>
          </a:p>
          <a:p>
            <a:pPr lvl="2"/>
            <a:r>
              <a:rPr lang="en-US" dirty="0"/>
              <a:t>Small number of privileged users may grant and revoke access rights</a:t>
            </a:r>
          </a:p>
          <a:p>
            <a:pPr lvl="1"/>
            <a:r>
              <a:rPr lang="en-US" dirty="0"/>
              <a:t>Ownership-based administration</a:t>
            </a:r>
          </a:p>
          <a:p>
            <a:pPr lvl="2"/>
            <a:r>
              <a:rPr lang="en-US" dirty="0"/>
              <a:t>The creator of a table may grant and revoke access rights to the table</a:t>
            </a:r>
          </a:p>
          <a:p>
            <a:pPr lvl="1"/>
            <a:r>
              <a:rPr lang="en-US" dirty="0"/>
              <a:t>Decentralized administration</a:t>
            </a:r>
          </a:p>
          <a:p>
            <a:pPr lvl="2"/>
            <a:r>
              <a:rPr lang="en-US" dirty="0"/>
              <a:t>The owner of the table may grant and revoke authorization rights to other users, allowing them to grant and revoke access rights to the table</a:t>
            </a:r>
          </a:p>
          <a:p>
            <a:endParaRPr lang="en-SE" dirty="0"/>
          </a:p>
        </p:txBody>
      </p:sp>
      <p:sp>
        <p:nvSpPr>
          <p:cNvPr id="3" name="Slide Number Placeholder 2">
            <a:extLst>
              <a:ext uri="{FF2B5EF4-FFF2-40B4-BE49-F238E27FC236}">
                <a16:creationId xmlns:a16="http://schemas.microsoft.com/office/drawing/2014/main" id="{0C21A242-5664-49A0-8113-FC12ECC8FA0C}"/>
              </a:ext>
            </a:extLst>
          </p:cNvPr>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Tree>
    <p:extLst>
      <p:ext uri="{BB962C8B-B14F-4D97-AF65-F5344CB8AC3E}">
        <p14:creationId xmlns:p14="http://schemas.microsoft.com/office/powerpoint/2010/main" val="383690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SQL Access Controls</a:t>
            </a:r>
          </a:p>
        </p:txBody>
      </p:sp>
      <p:sp>
        <p:nvSpPr>
          <p:cNvPr id="221187" name="Rectangle 3"/>
          <p:cNvSpPr>
            <a:spLocks noGrp="1" noChangeArrowheads="1"/>
          </p:cNvSpPr>
          <p:nvPr>
            <p:ph idx="1"/>
          </p:nvPr>
        </p:nvSpPr>
        <p:spPr>
          <a:xfrm>
            <a:off x="457200" y="1196752"/>
            <a:ext cx="8229600" cy="5591169"/>
          </a:xfrm>
        </p:spPr>
        <p:txBody>
          <a:bodyPr wrap="square" numCol="1" anchor="t" anchorCtr="0" compatLnSpc="1">
            <a:prstTxWarp prst="textNoShape">
              <a:avLst/>
            </a:prstTxWarp>
            <a:normAutofit fontScale="85000" lnSpcReduction="20000"/>
          </a:bodyPr>
          <a:lstStyle/>
          <a:p>
            <a:r>
              <a:rPr lang="en-US" altLang="zh-CN" sz="2800" dirty="0">
                <a:latin typeface="Arial" pitchFamily="-109" charset="0"/>
                <a:ea typeface="ＭＳ Ｐゴシック" pitchFamily="-109" charset="-128"/>
                <a:cs typeface="ＭＳ Ｐゴシック" pitchFamily="-109" charset="-128"/>
              </a:rPr>
              <a:t>Two commands for managing access rights:</a:t>
            </a:r>
          </a:p>
          <a:p>
            <a:pPr lvl="1"/>
            <a:r>
              <a:rPr lang="en-US" altLang="zh-CN" sz="2400" dirty="0">
                <a:latin typeface="Arial" pitchFamily="-109" charset="0"/>
                <a:ea typeface="ＭＳ Ｐゴシック" pitchFamily="-109" charset="-128"/>
                <a:cs typeface="ＭＳ Ｐゴシック" pitchFamily="-109" charset="-128"/>
              </a:rPr>
              <a:t>GRANT and REVOKE</a:t>
            </a:r>
          </a:p>
          <a:p>
            <a:r>
              <a:rPr lang="en-US" altLang="zh-CN" sz="2800" dirty="0">
                <a:latin typeface="Arial" pitchFamily="-109" charset="0"/>
                <a:ea typeface="ＭＳ Ｐゴシック" pitchFamily="-109" charset="-128"/>
                <a:cs typeface="ＭＳ Ｐゴシック" pitchFamily="-109" charset="-128"/>
              </a:rPr>
              <a:t>Typical access rights are:</a:t>
            </a:r>
          </a:p>
          <a:p>
            <a:pPr lvl="1"/>
            <a:r>
              <a:rPr lang="en-US" altLang="zh-CN" sz="2400" dirty="0">
                <a:latin typeface="Arial" pitchFamily="-109" charset="0"/>
                <a:ea typeface="ＭＳ Ｐゴシック" pitchFamily="-109" charset="-128"/>
                <a:cs typeface="ＭＳ Ｐゴシック" pitchFamily="-109" charset="-128"/>
              </a:rPr>
              <a:t>Select</a:t>
            </a:r>
          </a:p>
          <a:p>
            <a:pPr lvl="1"/>
            <a:r>
              <a:rPr lang="en-US" altLang="zh-CN" sz="2400" dirty="0">
                <a:latin typeface="Arial" pitchFamily="-109" charset="0"/>
                <a:ea typeface="ＭＳ Ｐゴシック" pitchFamily="-109" charset="-128"/>
                <a:cs typeface="ＭＳ Ｐゴシック" pitchFamily="-109" charset="-128"/>
              </a:rPr>
              <a:t>Insert</a:t>
            </a:r>
          </a:p>
          <a:p>
            <a:pPr lvl="1"/>
            <a:r>
              <a:rPr lang="en-US" altLang="zh-CN" sz="2400" dirty="0">
                <a:latin typeface="Arial" pitchFamily="-109" charset="0"/>
                <a:ea typeface="ＭＳ Ｐゴシック" pitchFamily="-109" charset="-128"/>
                <a:cs typeface="ＭＳ Ｐゴシック" pitchFamily="-109" charset="-128"/>
              </a:rPr>
              <a:t>Update</a:t>
            </a:r>
          </a:p>
          <a:p>
            <a:pPr lvl="1"/>
            <a:r>
              <a:rPr lang="en-US" altLang="zh-CN" sz="2400" dirty="0">
                <a:latin typeface="Arial" pitchFamily="-109" charset="0"/>
                <a:ea typeface="ＭＳ Ｐゴシック" pitchFamily="-109" charset="-128"/>
                <a:cs typeface="ＭＳ Ｐゴシック" pitchFamily="-109" charset="-128"/>
              </a:rPr>
              <a:t>Delete</a:t>
            </a:r>
          </a:p>
          <a:p>
            <a:pPr lvl="1"/>
            <a:r>
              <a:rPr lang="en-US" altLang="zh-CN" sz="2400" dirty="0">
                <a:latin typeface="Arial" pitchFamily="-109" charset="0"/>
                <a:ea typeface="ＭＳ Ｐゴシック" pitchFamily="-109" charset="-128"/>
                <a:cs typeface="ＭＳ Ｐゴシック" pitchFamily="-109" charset="-128"/>
              </a:rPr>
              <a:t>References</a:t>
            </a:r>
          </a:p>
          <a:p>
            <a:r>
              <a:rPr lang="en-US" altLang="zh-CN" sz="2800" dirty="0">
                <a:latin typeface="Arial" pitchFamily="-109" charset="0"/>
                <a:ea typeface="ＭＳ Ｐゴシック" pitchFamily="-109" charset="-128"/>
                <a:cs typeface="ＭＳ Ｐゴシック" pitchFamily="-109" charset="-128"/>
              </a:rPr>
              <a:t>Examples:</a:t>
            </a:r>
          </a:p>
          <a:p>
            <a:pPr lvl="1"/>
            <a:r>
              <a:rPr lang="en-US" altLang="zh-CN" sz="2200" dirty="0">
                <a:latin typeface="Arial" pitchFamily="-109" charset="0"/>
                <a:ea typeface="ＭＳ Ｐゴシック" pitchFamily="-109" charset="-128"/>
                <a:cs typeface="ＭＳ Ｐゴシック" pitchFamily="-109" charset="-128"/>
              </a:rPr>
              <a:t>GRANT SELECT on ANY TABLE to Alice</a:t>
            </a:r>
          </a:p>
          <a:p>
            <a:pPr lvl="2"/>
            <a:r>
              <a:rPr lang="en-US" altLang="zh-CN" sz="2200" dirty="0">
                <a:latin typeface="Arial" pitchFamily="-109" charset="0"/>
                <a:ea typeface="ＭＳ Ｐゴシック" pitchFamily="-109" charset="-128"/>
                <a:cs typeface="ＭＳ Ｐゴシック" pitchFamily="-109" charset="-128"/>
              </a:rPr>
              <a:t>It enables user Alice to query any table in the database; but Alice cannot further propagate the access to other users, due to lack of “WITH GRANT OPTION” (similar to * in Access Control Matrix in CH05)</a:t>
            </a:r>
          </a:p>
          <a:p>
            <a:pPr lvl="1"/>
            <a:r>
              <a:rPr lang="en-US" altLang="zh-CN" sz="2200" dirty="0">
                <a:latin typeface="Arial" pitchFamily="-109" charset="0"/>
                <a:ea typeface="ＭＳ Ｐゴシック" pitchFamily="-109" charset="-128"/>
                <a:cs typeface="ＭＳ Ｐゴシック" pitchFamily="-109" charset="-128"/>
              </a:rPr>
              <a:t>REVOKE SELECT on ANY TABLE from Alice</a:t>
            </a:r>
          </a:p>
          <a:p>
            <a:pPr lvl="2"/>
            <a:r>
              <a:rPr lang="en-US" altLang="zh-CN" sz="2200" dirty="0">
                <a:latin typeface="Arial" pitchFamily="-109" charset="0"/>
                <a:ea typeface="ＭＳ Ｐゴシック" pitchFamily="-109" charset="-128"/>
                <a:cs typeface="ＭＳ Ｐゴシック" pitchFamily="-109" charset="-128"/>
              </a:rPr>
              <a:t>Revokes the SELECT right from Alice</a:t>
            </a:r>
          </a:p>
          <a:p>
            <a:pPr lvl="1"/>
            <a:r>
              <a:rPr lang="zh-CN" altLang="en-US" sz="2200" dirty="0">
                <a:latin typeface="Arial" pitchFamily="-109" charset="0"/>
                <a:ea typeface="ＭＳ Ｐゴシック" pitchFamily="-109" charset="-128"/>
                <a:cs typeface="ＭＳ Ｐゴシック" pitchFamily="-109" charset="-128"/>
              </a:rPr>
              <a:t>（</a:t>
            </a:r>
            <a:r>
              <a:rPr lang="en-US" altLang="zh-CN" sz="2200" dirty="0">
                <a:latin typeface="Arial" pitchFamily="-109" charset="0"/>
                <a:ea typeface="ＭＳ Ｐゴシック" pitchFamily="-109" charset="-128"/>
                <a:cs typeface="ＭＳ Ｐゴシック" pitchFamily="-109" charset="-128"/>
              </a:rPr>
              <a:t>This is Discretionary Access Control</a:t>
            </a:r>
            <a:r>
              <a:rPr lang="zh-CN" altLang="en-US" sz="2200" dirty="0">
                <a:latin typeface="Arial" pitchFamily="-109" charset="0"/>
                <a:ea typeface="ＭＳ Ｐゴシック" pitchFamily="-109" charset="-128"/>
                <a:cs typeface="ＭＳ Ｐゴシック" pitchFamily="-109" charset="-128"/>
              </a:rPr>
              <a:t>）</a:t>
            </a:r>
            <a:endParaRPr lang="en-US" altLang="zh-CN" sz="2200" dirty="0">
              <a:latin typeface="Arial" pitchFamily="-109" charset="0"/>
              <a:ea typeface="ＭＳ Ｐゴシック" pitchFamily="-109" charset="-128"/>
              <a:cs typeface="ＭＳ Ｐゴシック" pitchFamily="-109"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4" name="矩形 3"/>
          <p:cNvSpPr/>
          <p:nvPr/>
        </p:nvSpPr>
        <p:spPr>
          <a:xfrm>
            <a:off x="3017567"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GRANT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TO { user | role | PUBLIC }</a:t>
            </a:r>
          </a:p>
          <a:p>
            <a:r>
              <a:rPr lang="en-US" altLang="zh-CN" sz="1600" dirty="0">
                <a:latin typeface="Arial" pitchFamily="-109" charset="0"/>
                <a:ea typeface="ＭＳ Ｐゴシック" pitchFamily="-109" charset="-128"/>
                <a:cs typeface="ＭＳ Ｐゴシック" pitchFamily="-109" charset="-128"/>
              </a:rPr>
              <a:t>[IDENTIFIED BY password]</a:t>
            </a:r>
          </a:p>
          <a:p>
            <a:r>
              <a:rPr lang="en-US" altLang="zh-CN" sz="1600" dirty="0">
                <a:latin typeface="Arial" pitchFamily="-109" charset="0"/>
                <a:ea typeface="ＭＳ Ｐゴシック" pitchFamily="-109" charset="-128"/>
                <a:cs typeface="ＭＳ Ｐゴシック" pitchFamily="-109" charset="-128"/>
              </a:rPr>
              <a:t>[WITH GRANT OPTION]</a:t>
            </a:r>
          </a:p>
        </p:txBody>
      </p:sp>
      <p:sp>
        <p:nvSpPr>
          <p:cNvPr id="7" name="矩形 6"/>
          <p:cNvSpPr/>
          <p:nvPr/>
        </p:nvSpPr>
        <p:spPr>
          <a:xfrm>
            <a:off x="5868144"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REVOKE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FROM { user | role | PUBLIC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396E-0C1B-4DA0-B2AA-4A97DEFE8401}"/>
              </a:ext>
            </a:extLst>
          </p:cNvPr>
          <p:cNvSpPr>
            <a:spLocks noGrp="1"/>
          </p:cNvSpPr>
          <p:nvPr>
            <p:ph type="title"/>
          </p:nvPr>
        </p:nvSpPr>
        <p:spPr/>
        <p:txBody>
          <a:bodyPr/>
          <a:lstStyle/>
          <a:p>
            <a:r>
              <a:rPr lang="en-US" altLang="zh-CN" dirty="0"/>
              <a:t>Cascaded Grants</a:t>
            </a:r>
            <a:endParaRPr lang="en-SE" dirty="0"/>
          </a:p>
        </p:txBody>
      </p:sp>
      <p:sp>
        <p:nvSpPr>
          <p:cNvPr id="4" name="Slide Number Placeholder 3">
            <a:extLst>
              <a:ext uri="{FF2B5EF4-FFF2-40B4-BE49-F238E27FC236}">
                <a16:creationId xmlns:a16="http://schemas.microsoft.com/office/drawing/2014/main" id="{949249AD-7AC9-439F-A5B8-721F1973D1E5}"/>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pic>
        <p:nvPicPr>
          <p:cNvPr id="5" name="Picture 4">
            <a:extLst>
              <a:ext uri="{FF2B5EF4-FFF2-40B4-BE49-F238E27FC236}">
                <a16:creationId xmlns:a16="http://schemas.microsoft.com/office/drawing/2014/main" id="{D15D23E8-7A49-4DDF-A02A-FAF865599542}"/>
              </a:ext>
            </a:extLst>
          </p:cNvPr>
          <p:cNvPicPr>
            <a:picLocks noChangeAspect="1"/>
          </p:cNvPicPr>
          <p:nvPr/>
        </p:nvPicPr>
        <p:blipFill>
          <a:blip r:embed="rId2"/>
          <a:stretch>
            <a:fillRect/>
          </a:stretch>
        </p:blipFill>
        <p:spPr>
          <a:xfrm>
            <a:off x="1416720" y="1059062"/>
            <a:ext cx="6382567" cy="5728859"/>
          </a:xfrm>
          <a:prstGeom prst="rect">
            <a:avLst/>
          </a:prstGeom>
        </p:spPr>
      </p:pic>
    </p:spTree>
    <p:extLst>
      <p:ext uri="{BB962C8B-B14F-4D97-AF65-F5344CB8AC3E}">
        <p14:creationId xmlns:p14="http://schemas.microsoft.com/office/powerpoint/2010/main" val="310122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197A-7751-4666-B18E-B0FC6C7F56F3}"/>
              </a:ext>
            </a:extLst>
          </p:cNvPr>
          <p:cNvSpPr>
            <a:spLocks noGrp="1"/>
          </p:cNvSpPr>
          <p:nvPr>
            <p:ph type="title"/>
          </p:nvPr>
        </p:nvSpPr>
        <p:spPr/>
        <p:txBody>
          <a:bodyPr/>
          <a:lstStyle/>
          <a:p>
            <a:r>
              <a:rPr lang="en-US" altLang="zh-CN" dirty="0"/>
              <a:t>Cascaded Grants Explanations</a:t>
            </a:r>
            <a:endParaRPr lang="en-SE" dirty="0"/>
          </a:p>
        </p:txBody>
      </p:sp>
      <p:sp>
        <p:nvSpPr>
          <p:cNvPr id="3" name="Content Placeholder 2">
            <a:extLst>
              <a:ext uri="{FF2B5EF4-FFF2-40B4-BE49-F238E27FC236}">
                <a16:creationId xmlns:a16="http://schemas.microsoft.com/office/drawing/2014/main" id="{93F4DECA-3E00-43C7-8BB7-9CADF1EB0F68}"/>
              </a:ext>
            </a:extLst>
          </p:cNvPr>
          <p:cNvSpPr>
            <a:spLocks noGrp="1"/>
          </p:cNvSpPr>
          <p:nvPr>
            <p:ph idx="1"/>
          </p:nvPr>
        </p:nvSpPr>
        <p:spPr>
          <a:xfrm>
            <a:off x="323528" y="1196752"/>
            <a:ext cx="8568952" cy="5760639"/>
          </a:xfrm>
        </p:spPr>
        <p:txBody>
          <a:bodyPr>
            <a:normAutofit fontScale="55000" lnSpcReduction="20000"/>
          </a:bodyPr>
          <a:lstStyle/>
          <a:p>
            <a:r>
              <a:rPr lang="en-US" dirty="0">
                <a:latin typeface="Arial" pitchFamily="-109" charset="0"/>
                <a:ea typeface="ＭＳ Ｐゴシック" pitchFamily="-109" charset="-128"/>
                <a:cs typeface="ＭＳ Ｐゴシック" pitchFamily="-109" charset="-128"/>
              </a:rPr>
              <a:t>The revocation of privileges is cascaded: </a:t>
            </a:r>
            <a:r>
              <a:rPr lang="en-US" altLang="zh-CN" dirty="0">
                <a:latin typeface="Arial" pitchFamily="-109" charset="0"/>
                <a:ea typeface="ＭＳ Ｐゴシック" pitchFamily="-109" charset="-128"/>
                <a:cs typeface="ＭＳ Ｐゴシック" pitchFamily="-109" charset="-128"/>
              </a:rPr>
              <a:t>when user A revokes an access right, any cascaded access right is also revoked, unless that access right would exist even if the original grant from A had never occurred. 	</a:t>
            </a:r>
          </a:p>
          <a:p>
            <a:r>
              <a:rPr lang="en-US" altLang="zh-CN" dirty="0">
                <a:latin typeface="Arial" pitchFamily="-109" charset="0"/>
                <a:ea typeface="ＭＳ Ｐゴシック" pitchFamily="-109" charset="-128"/>
                <a:cs typeface="ＭＳ Ｐゴシック" pitchFamily="-109" charset="-128"/>
              </a:rPr>
              <a:t>The figure indicates that Ann grants the access right to Bob at time t = 10 and to Chris at time t = 20. Assume that the </a:t>
            </a:r>
            <a:r>
              <a:rPr lang="en-US" altLang="zh-CN" i="1" dirty="0">
                <a:latin typeface="Arial" pitchFamily="-109" charset="0"/>
                <a:ea typeface="ＭＳ Ｐゴシック" pitchFamily="-109" charset="-128"/>
                <a:cs typeface="ＭＳ Ｐゴシック" pitchFamily="-109" charset="-128"/>
              </a:rPr>
              <a:t>grant option </a:t>
            </a:r>
            <a:r>
              <a:rPr lang="en-US" altLang="zh-CN" dirty="0">
                <a:latin typeface="Arial" pitchFamily="-109" charset="0"/>
                <a:ea typeface="ＭＳ Ｐゴシック" pitchFamily="-109" charset="-128"/>
                <a:cs typeface="ＭＳ Ｐゴシック" pitchFamily="-109" charset="-128"/>
              </a:rPr>
              <a:t>is always used. Thus, Bob is able to grant the access right to David at t = 30. Chris redundantly grants the access right to David at t = 50. Meanwhile, David grants the right to Ellen, who in turn grants it to Jim; and subsequently David grants the right to Frank.</a:t>
            </a:r>
          </a:p>
          <a:p>
            <a:pPr lvl="1"/>
            <a:r>
              <a:rPr lang="en-US" altLang="zh-CN" dirty="0">
                <a:latin typeface="Arial" pitchFamily="-109" charset="0"/>
                <a:ea typeface="ＭＳ Ｐゴシック" pitchFamily="-109" charset="-128"/>
                <a:cs typeface="ＭＳ Ｐゴシック" pitchFamily="-109" charset="-128"/>
              </a:rPr>
              <a:t>if Ann revokes the access right to Bob and Chris, then the access right is also revoked to David, Ellen, Jim, and Frank.</a:t>
            </a:r>
          </a:p>
          <a:p>
            <a:r>
              <a:rPr lang="en-US" dirty="0">
                <a:latin typeface="Arial" pitchFamily="-109" charset="0"/>
                <a:ea typeface="ＭＳ Ｐゴシック" pitchFamily="-109" charset="-128"/>
                <a:cs typeface="ＭＳ Ｐゴシック" pitchFamily="-109" charset="-128"/>
              </a:rPr>
              <a:t>A complication arises when a user (David) receives the same access right multiple times.</a:t>
            </a:r>
            <a:endParaRPr lang="en-US" altLang="zh-CN" dirty="0">
              <a:latin typeface="Arial" pitchFamily="-109" charset="0"/>
              <a:ea typeface="ＭＳ Ｐゴシック" pitchFamily="-109" charset="-128"/>
              <a:cs typeface="ＭＳ Ｐゴシック" pitchFamily="-109" charset="-128"/>
            </a:endParaRPr>
          </a:p>
          <a:p>
            <a:pPr lvl="1"/>
            <a:r>
              <a:rPr lang="en-US" altLang="zh-CN" dirty="0"/>
              <a:t>If the grant from Bob to David at t=30 is revoked, the grants from David to Ellen at time t=40, and from Ellen to Jim at t=70, are also revoked, since they depend on the grant from Bob to David at t=30. </a:t>
            </a:r>
          </a:p>
          <a:p>
            <a:pPr lvl="1"/>
            <a:r>
              <a:rPr lang="en-US" altLang="zh-CN" dirty="0"/>
              <a:t>But the grant from David to Frank at t=60 remains, since it depends on the grant from Chris to David at t=50.</a:t>
            </a:r>
          </a:p>
          <a:p>
            <a:pPr lvl="1"/>
            <a:endParaRPr lang="zh-CN" altLang="en-US" dirty="0"/>
          </a:p>
          <a:p>
            <a:endParaRPr lang="en-SE" dirty="0"/>
          </a:p>
        </p:txBody>
      </p:sp>
      <p:sp>
        <p:nvSpPr>
          <p:cNvPr id="4" name="Slide Number Placeholder 3">
            <a:extLst>
              <a:ext uri="{FF2B5EF4-FFF2-40B4-BE49-F238E27FC236}">
                <a16:creationId xmlns:a16="http://schemas.microsoft.com/office/drawing/2014/main" id="{5FB056AC-3704-4148-BAFE-D48FF01320D3}"/>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3513480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86DB4-A5E9-412E-872E-C60FCA77C6FC}"/>
              </a:ext>
            </a:extLst>
          </p:cNvPr>
          <p:cNvSpPr>
            <a:spLocks noGrp="1"/>
          </p:cNvSpPr>
          <p:nvPr>
            <p:ph type="title"/>
          </p:nvPr>
        </p:nvSpPr>
        <p:spPr/>
        <p:txBody>
          <a:bodyPr/>
          <a:lstStyle/>
          <a:p>
            <a:r>
              <a:rPr lang="en-US" altLang="zh-CN" dirty="0"/>
              <a:t>Cascaded Grants Quiz </a:t>
            </a:r>
            <a:endParaRPr lang="zh-CN" altLang="en-US" dirty="0"/>
          </a:p>
        </p:txBody>
      </p:sp>
      <p:sp>
        <p:nvSpPr>
          <p:cNvPr id="3" name="内容占位符 2">
            <a:extLst>
              <a:ext uri="{FF2B5EF4-FFF2-40B4-BE49-F238E27FC236}">
                <a16:creationId xmlns:a16="http://schemas.microsoft.com/office/drawing/2014/main" id="{D97DFC93-D86D-4E4F-9AC3-5A53569FC17E}"/>
              </a:ext>
            </a:extLst>
          </p:cNvPr>
          <p:cNvSpPr>
            <a:spLocks noGrp="1"/>
          </p:cNvSpPr>
          <p:nvPr>
            <p:ph idx="1"/>
          </p:nvPr>
        </p:nvSpPr>
        <p:spPr>
          <a:xfrm>
            <a:off x="457200" y="1196752"/>
            <a:ext cx="8229600" cy="2808312"/>
          </a:xfrm>
        </p:spPr>
        <p:txBody>
          <a:bodyPr>
            <a:normAutofit fontScale="47500" lnSpcReduction="20000"/>
          </a:bodyPr>
          <a:lstStyle/>
          <a:p>
            <a:pPr algn="just"/>
            <a:r>
              <a:rPr lang="en-US" altLang="zh-CN" dirty="0"/>
              <a:t>Q: If the grant from Chris to David at t=30 is revoked at time 65, what happens to downstream grants?</a:t>
            </a:r>
          </a:p>
          <a:p>
            <a:pPr algn="just"/>
            <a:r>
              <a:rPr lang="en-US" altLang="zh-CN" dirty="0"/>
              <a:t>ANS: None of the downstream grants will be revoked, since they now depend on the grant from Bob to David at t=10, not the grant from Chris to David at t=30 </a:t>
            </a:r>
          </a:p>
          <a:p>
            <a:pPr algn="just"/>
            <a:r>
              <a:rPr lang="en-US" altLang="zh-CN" dirty="0"/>
              <a:t>Q: If the grant from Ann to Chris at t=20 is revoked at time 65, what happens to downstream grants?</a:t>
            </a:r>
          </a:p>
          <a:p>
            <a:pPr algn="just"/>
            <a:r>
              <a:rPr lang="en-US" altLang="zh-CN" dirty="0"/>
              <a:t>A: The grant from Chris to David at t=30 will be revoked; all other grants remain</a:t>
            </a:r>
          </a:p>
          <a:p>
            <a:pPr algn="just"/>
            <a:r>
              <a:rPr lang="en-US" altLang="zh-CN" dirty="0"/>
              <a:t>Q: If the grant from Ann to Bob at t=10 is revoked at time 65, what happens to downstream grants?</a:t>
            </a:r>
          </a:p>
          <a:p>
            <a:pPr algn="just"/>
            <a:r>
              <a:rPr lang="en-US" altLang="zh-CN" dirty="0"/>
              <a:t>A: The grant from Bob to David, from David to Ellen, and from Ellen to Jim will be revoked; all other grants remain</a:t>
            </a:r>
            <a:endParaRPr lang="zh-CN" altLang="en-US" dirty="0"/>
          </a:p>
          <a:p>
            <a:pPr algn="just"/>
            <a:endParaRPr lang="zh-CN" altLang="en-US" dirty="0"/>
          </a:p>
        </p:txBody>
      </p:sp>
      <p:sp>
        <p:nvSpPr>
          <p:cNvPr id="4" name="灯片编号占位符 3">
            <a:extLst>
              <a:ext uri="{FF2B5EF4-FFF2-40B4-BE49-F238E27FC236}">
                <a16:creationId xmlns:a16="http://schemas.microsoft.com/office/drawing/2014/main" id="{F73329F5-82A1-4ED0-BC63-08D98996E542}"/>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pic>
        <p:nvPicPr>
          <p:cNvPr id="5" name="Picture 4">
            <a:extLst>
              <a:ext uri="{FF2B5EF4-FFF2-40B4-BE49-F238E27FC236}">
                <a16:creationId xmlns:a16="http://schemas.microsoft.com/office/drawing/2014/main" id="{3F5F5D74-BDB5-4A82-8AB4-BE739D08FBDD}"/>
              </a:ext>
            </a:extLst>
          </p:cNvPr>
          <p:cNvPicPr>
            <a:picLocks noChangeAspect="1"/>
          </p:cNvPicPr>
          <p:nvPr/>
        </p:nvPicPr>
        <p:blipFill>
          <a:blip r:embed="rId2"/>
          <a:stretch>
            <a:fillRect/>
          </a:stretch>
        </p:blipFill>
        <p:spPr>
          <a:xfrm>
            <a:off x="2121190" y="3809569"/>
            <a:ext cx="4901620" cy="2996952"/>
          </a:xfrm>
          <a:prstGeom prst="rect">
            <a:avLst/>
          </a:prstGeom>
        </p:spPr>
      </p:pic>
    </p:spTree>
    <p:extLst>
      <p:ext uri="{BB962C8B-B14F-4D97-AF65-F5344CB8AC3E}">
        <p14:creationId xmlns:p14="http://schemas.microsoft.com/office/powerpoint/2010/main" val="4236935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solidFill>
                  <a:srgbClr val="C00000"/>
                </a:solidFill>
              </a:rPr>
              <a:t>Relational databases</a:t>
            </a:r>
          </a:p>
          <a:p>
            <a:r>
              <a:rPr lang="en-US" dirty="0"/>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15118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80C-B60A-4BA9-96A0-4D790A2D74CF}"/>
              </a:ext>
            </a:extLst>
          </p:cNvPr>
          <p:cNvSpPr>
            <a:spLocks noGrp="1"/>
          </p:cNvSpPr>
          <p:nvPr>
            <p:ph type="title"/>
          </p:nvPr>
        </p:nvSpPr>
        <p:spPr/>
        <p:txBody>
          <a:bodyPr/>
          <a:lstStyle/>
          <a:p>
            <a:r>
              <a:rPr lang="en-US" sz="3600" dirty="0"/>
              <a:t>Role-Based Access Control</a:t>
            </a:r>
            <a:br>
              <a:rPr lang="en-US" sz="3600" dirty="0"/>
            </a:br>
            <a:r>
              <a:rPr lang="en-US" sz="3600" dirty="0"/>
              <a:t>(RBAC)</a:t>
            </a:r>
            <a:endParaRPr lang="en-SE" sz="3600" dirty="0"/>
          </a:p>
        </p:txBody>
      </p:sp>
      <p:sp>
        <p:nvSpPr>
          <p:cNvPr id="3" name="Content Placeholder 2">
            <a:extLst>
              <a:ext uri="{FF2B5EF4-FFF2-40B4-BE49-F238E27FC236}">
                <a16:creationId xmlns:a16="http://schemas.microsoft.com/office/drawing/2014/main" id="{5D872A0E-BCEF-4EE2-A3EF-70307235D4AD}"/>
              </a:ext>
            </a:extLst>
          </p:cNvPr>
          <p:cNvSpPr>
            <a:spLocks noGrp="1"/>
          </p:cNvSpPr>
          <p:nvPr>
            <p:ph idx="1"/>
          </p:nvPr>
        </p:nvSpPr>
        <p:spPr/>
        <p:txBody>
          <a:bodyPr>
            <a:normAutofit fontScale="85000" lnSpcReduction="20000"/>
          </a:bodyPr>
          <a:lstStyle/>
          <a:p>
            <a:r>
              <a:rPr lang="en-US" dirty="0"/>
              <a:t>RBAC is a natural fit for database access control. </a:t>
            </a:r>
          </a:p>
          <a:p>
            <a:pPr lvl="1"/>
            <a:r>
              <a:rPr lang="en-US" dirty="0"/>
              <a:t>A database system supports multiple of applications. An individual user may use a variety of applications to perform a variety of tasks, each of which requires its own set of privileges</a:t>
            </a:r>
          </a:p>
          <a:p>
            <a:r>
              <a:rPr lang="en-US" dirty="0"/>
              <a:t>RBAC eases administrative burden and improves security</a:t>
            </a:r>
          </a:p>
          <a:p>
            <a:r>
              <a:rPr lang="en-US" dirty="0"/>
              <a:t>A database RBAC needs to provide the following capabilities:</a:t>
            </a:r>
          </a:p>
          <a:p>
            <a:pPr lvl="1"/>
            <a:r>
              <a:rPr lang="en-US" dirty="0"/>
              <a:t>Create and delete roles</a:t>
            </a:r>
          </a:p>
          <a:p>
            <a:pPr lvl="1"/>
            <a:r>
              <a:rPr lang="en-US" dirty="0"/>
              <a:t>Define permissions for a role</a:t>
            </a:r>
          </a:p>
          <a:p>
            <a:pPr lvl="1"/>
            <a:r>
              <a:rPr lang="en-US" dirty="0"/>
              <a:t>Assign and cancel assignment of users to roles</a:t>
            </a:r>
          </a:p>
        </p:txBody>
      </p:sp>
      <p:sp>
        <p:nvSpPr>
          <p:cNvPr id="4" name="Slide Number Placeholder 3">
            <a:extLst>
              <a:ext uri="{FF2B5EF4-FFF2-40B4-BE49-F238E27FC236}">
                <a16:creationId xmlns:a16="http://schemas.microsoft.com/office/drawing/2014/main" id="{95138D98-7A80-467A-B56B-9573904700D5}"/>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220092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3D3-5FF3-4174-8369-84BF779495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7B8027DD-CF0E-44D7-96AF-67C370EC82A8}"/>
              </a:ext>
            </a:extLst>
          </p:cNvPr>
          <p:cNvSpPr>
            <a:spLocks noGrp="1"/>
          </p:cNvSpPr>
          <p:nvPr>
            <p:ph idx="1"/>
          </p:nvPr>
        </p:nvSpPr>
        <p:spPr>
          <a:xfrm>
            <a:off x="-5909" y="1844824"/>
            <a:ext cx="1858439" cy="2808311"/>
          </a:xfrm>
        </p:spPr>
        <p:txBody>
          <a:bodyPr>
            <a:normAutofit/>
          </a:bodyPr>
          <a:lstStyle/>
          <a:p>
            <a:pPr marL="0" indent="0" algn="ctr">
              <a:buNone/>
            </a:pPr>
            <a:r>
              <a:rPr lang="en-US" sz="2800" dirty="0"/>
              <a:t>Table 5.2 Fixed Roles in Microsoft SQL Server </a:t>
            </a:r>
          </a:p>
          <a:p>
            <a:endParaRPr lang="en-SE" sz="2800" dirty="0"/>
          </a:p>
        </p:txBody>
      </p:sp>
      <p:sp>
        <p:nvSpPr>
          <p:cNvPr id="4" name="Slide Number Placeholder 3">
            <a:extLst>
              <a:ext uri="{FF2B5EF4-FFF2-40B4-BE49-F238E27FC236}">
                <a16:creationId xmlns:a16="http://schemas.microsoft.com/office/drawing/2014/main" id="{BA04DD68-664A-4FFA-8290-5773B24CE70B}"/>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pic>
        <p:nvPicPr>
          <p:cNvPr id="5" name="Picture 4">
            <a:extLst>
              <a:ext uri="{FF2B5EF4-FFF2-40B4-BE49-F238E27FC236}">
                <a16:creationId xmlns:a16="http://schemas.microsoft.com/office/drawing/2014/main" id="{83801323-9514-4604-B883-04E7739F9733}"/>
              </a:ext>
            </a:extLst>
          </p:cNvPr>
          <p:cNvPicPr>
            <a:picLocks noChangeAspect="1"/>
          </p:cNvPicPr>
          <p:nvPr/>
        </p:nvPicPr>
        <p:blipFill>
          <a:blip r:embed="rId2"/>
          <a:stretch>
            <a:fillRect/>
          </a:stretch>
        </p:blipFill>
        <p:spPr>
          <a:xfrm>
            <a:off x="1858439" y="0"/>
            <a:ext cx="7285561" cy="7042201"/>
          </a:xfrm>
          <a:prstGeom prst="rect">
            <a:avLst/>
          </a:prstGeom>
        </p:spPr>
      </p:pic>
    </p:spTree>
    <p:extLst>
      <p:ext uri="{BB962C8B-B14F-4D97-AF65-F5344CB8AC3E}">
        <p14:creationId xmlns:p14="http://schemas.microsoft.com/office/powerpoint/2010/main" val="271141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solidFill>
                  <a:srgbClr val="C00000"/>
                </a:solidFill>
              </a:rPr>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spTree>
    <p:extLst>
      <p:ext uri="{BB962C8B-B14F-4D97-AF65-F5344CB8AC3E}">
        <p14:creationId xmlns:p14="http://schemas.microsoft.com/office/powerpoint/2010/main" val="4014146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pic>
        <p:nvPicPr>
          <p:cNvPr id="6" name="Picture 5" descr="f7.pdf">
            <a:extLst>
              <a:ext uri="{FF2B5EF4-FFF2-40B4-BE49-F238E27FC236}">
                <a16:creationId xmlns:a16="http://schemas.microsoft.com/office/drawing/2014/main" id="{01C4C95D-CA1D-4C56-80E5-5C20841FB174}"/>
              </a:ext>
            </a:extLst>
          </p:cNvPr>
          <p:cNvPicPr>
            <a:picLocks noChangeAspect="1"/>
          </p:cNvPicPr>
          <p:nvPr/>
        </p:nvPicPr>
        <p:blipFill rotWithShape="1">
          <a:blip r:embed="rId3">
            <a:extLst>
              <a:ext uri="{28A0092B-C50C-407E-A947-70E740481C1C}">
                <a14:useLocalDpi xmlns:a14="http://schemas.microsoft.com/office/drawing/2010/main" val="0"/>
              </a:ext>
            </a:extLst>
          </a:blip>
          <a:srcRect t="12211" b="15824"/>
          <a:stretch/>
        </p:blipFill>
        <p:spPr>
          <a:xfrm>
            <a:off x="899591" y="0"/>
            <a:ext cx="7363847" cy="6858000"/>
          </a:xfrm>
          <a:prstGeom prst="rect">
            <a:avLst/>
          </a:prstGeom>
          <a:solidFill>
            <a:sysClr val="window" lastClr="FFFFFF"/>
          </a:solidFill>
        </p:spPr>
      </p:pic>
      <p:sp>
        <p:nvSpPr>
          <p:cNvPr id="7" name="横卷形 3">
            <a:extLst>
              <a:ext uri="{FF2B5EF4-FFF2-40B4-BE49-F238E27FC236}">
                <a16:creationId xmlns:a16="http://schemas.microsoft.com/office/drawing/2014/main" id="{DB00285F-F791-4235-8D28-7AF2AC63E006}"/>
              </a:ext>
            </a:extLst>
          </p:cNvPr>
          <p:cNvSpPr/>
          <p:nvPr/>
        </p:nvSpPr>
        <p:spPr>
          <a:xfrm>
            <a:off x="1691680" y="5229200"/>
            <a:ext cx="6192688" cy="1152128"/>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Arial" pitchFamily="-109" charset="0"/>
                <a:ea typeface="ＭＳ Ｐゴシック" pitchFamily="-109" charset="-128"/>
                <a:cs typeface="ＭＳ Ｐゴシック" pitchFamily="-109" charset="-128"/>
              </a:rPr>
              <a:t>Inference: performing authorized queries and deducing unauthorized information from the legitimate responses</a:t>
            </a:r>
          </a:p>
          <a:p>
            <a:r>
              <a:rPr lang="en-US" altLang="zh-CN" dirty="0">
                <a:latin typeface="Arial" pitchFamily="-109" charset="0"/>
                <a:ea typeface="ＭＳ Ｐゴシック" pitchFamily="-109" charset="-128"/>
                <a:cs typeface="ＭＳ Ｐゴシック" pitchFamily="-109" charset="-128"/>
              </a:rPr>
              <a:t>received.</a:t>
            </a:r>
            <a:endParaRPr lang="zh-CN" altLang="en-US" dirty="0"/>
          </a:p>
        </p:txBody>
      </p:sp>
    </p:spTree>
  </p:cSld>
  <p:clrMapOvr>
    <a:masterClrMapping/>
  </p:clrMapOvr>
  <p:transition spd="slow">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78C05-FDA8-4AC8-B14B-05F10AC68089}"/>
              </a:ext>
            </a:extLst>
          </p:cNvPr>
          <p:cNvSpPr>
            <a:spLocks noGrp="1"/>
          </p:cNvSpPr>
          <p:nvPr>
            <p:ph type="title"/>
          </p:nvPr>
        </p:nvSpPr>
        <p:spPr/>
        <p:txBody>
          <a:bodyPr/>
          <a:lstStyle/>
          <a:p>
            <a:r>
              <a:rPr lang="en-US" altLang="zh-CN" dirty="0"/>
              <a:t>Inference Attack Examples</a:t>
            </a:r>
            <a:endParaRPr lang="zh-CN" altLang="en-US" dirty="0"/>
          </a:p>
        </p:txBody>
      </p:sp>
      <p:sp>
        <p:nvSpPr>
          <p:cNvPr id="3" name="内容占位符 2">
            <a:extLst>
              <a:ext uri="{FF2B5EF4-FFF2-40B4-BE49-F238E27FC236}">
                <a16:creationId xmlns:a16="http://schemas.microsoft.com/office/drawing/2014/main" id="{03AA0D7B-0AB4-4B0E-AC19-407A54649E76}"/>
              </a:ext>
            </a:extLst>
          </p:cNvPr>
          <p:cNvSpPr>
            <a:spLocks noGrp="1"/>
          </p:cNvSpPr>
          <p:nvPr>
            <p:ph idx="1"/>
          </p:nvPr>
        </p:nvSpPr>
        <p:spPr>
          <a:xfrm>
            <a:off x="457200" y="1600200"/>
            <a:ext cx="8229600" cy="4925144"/>
          </a:xfrm>
        </p:spPr>
        <p:txBody>
          <a:bodyPr>
            <a:normAutofit fontScale="70000" lnSpcReduction="20000"/>
          </a:bodyPr>
          <a:lstStyle/>
          <a:p>
            <a:r>
              <a:rPr lang="en-US" altLang="zh-CN" dirty="0"/>
              <a:t>Consider a database of student grades with schema (</a:t>
            </a:r>
            <a:r>
              <a:rPr lang="en-US" altLang="zh-CN" dirty="0" err="1"/>
              <a:t>StudentID</a:t>
            </a:r>
            <a:r>
              <a:rPr lang="en-US" altLang="zh-CN" dirty="0"/>
              <a:t>, Standing (junior or senior), Exam Score). Attacker wants to find exam score of some student. Any student should be able to query for the average exam score </a:t>
            </a:r>
          </a:p>
          <a:p>
            <a:r>
              <a:rPr lang="en-US" altLang="zh-CN" dirty="0"/>
              <a:t>Example 1:</a:t>
            </a:r>
          </a:p>
          <a:p>
            <a:pPr lvl="1"/>
            <a:r>
              <a:rPr lang="en-US" altLang="zh-CN" dirty="0"/>
              <a:t>The target student Alice takes the exam late</a:t>
            </a:r>
          </a:p>
          <a:p>
            <a:pPr lvl="1"/>
            <a:r>
              <a:rPr lang="en-US" altLang="zh-CN" dirty="0"/>
              <a:t>Attacker queries for the average scores before and after Alice takes the exam, then calculate Alice’s score </a:t>
            </a:r>
          </a:p>
          <a:p>
            <a:r>
              <a:rPr lang="en-US" altLang="zh-CN" dirty="0"/>
              <a:t>Example 2: </a:t>
            </a:r>
          </a:p>
          <a:p>
            <a:pPr lvl="1"/>
            <a:r>
              <a:rPr lang="en-US" altLang="zh-CN" dirty="0"/>
              <a:t>Only one student Bob has junior standing in a class full of seniors</a:t>
            </a:r>
          </a:p>
          <a:p>
            <a:pPr lvl="1"/>
            <a:r>
              <a:rPr lang="en-US" altLang="zh-CN" dirty="0"/>
              <a:t>Attacker queries for the average score of all students with junior standing. This query discloses core of Bob</a:t>
            </a:r>
            <a:endParaRPr lang="zh-CN" altLang="en-US" dirty="0"/>
          </a:p>
        </p:txBody>
      </p:sp>
      <p:sp>
        <p:nvSpPr>
          <p:cNvPr id="4" name="灯片编号占位符 3">
            <a:extLst>
              <a:ext uri="{FF2B5EF4-FFF2-40B4-BE49-F238E27FC236}">
                <a16:creationId xmlns:a16="http://schemas.microsoft.com/office/drawing/2014/main" id="{B0DF11BD-69D8-44CA-A4B1-247AF52E70C3}"/>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Tree>
    <p:extLst>
      <p:ext uri="{BB962C8B-B14F-4D97-AF65-F5344CB8AC3E}">
        <p14:creationId xmlns:p14="http://schemas.microsoft.com/office/powerpoint/2010/main" val="272745256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4" name="内容占位符 2"/>
          <p:cNvSpPr>
            <a:spLocks noGrp="1"/>
          </p:cNvSpPr>
          <p:nvPr>
            <p:ph idx="1"/>
          </p:nvPr>
        </p:nvSpPr>
        <p:spPr>
          <a:xfrm>
            <a:off x="-121600" y="986725"/>
            <a:ext cx="3935651" cy="5708600"/>
          </a:xfrm>
        </p:spPr>
        <p:txBody>
          <a:bodyPr>
            <a:normAutofit fontScale="70000" lnSpcReduction="20000"/>
          </a:bodyPr>
          <a:lstStyle/>
          <a:p>
            <a:r>
              <a:rPr lang="en-US" altLang="zh-CN" dirty="0">
                <a:solidFill>
                  <a:schemeClr val="tx1"/>
                </a:solidFill>
                <a:latin typeface="Arial" pitchFamily="-110" charset="0"/>
                <a:ea typeface="ＭＳ Ｐゴシック" pitchFamily="-110" charset="-128"/>
                <a:cs typeface="ＭＳ Ｐゴシック" pitchFamily="-110" charset="-128"/>
              </a:rPr>
              <a:t>Each employee’s salary should be confidential</a:t>
            </a:r>
          </a:p>
          <a:p>
            <a:r>
              <a:rPr lang="en-US" altLang="zh-CN" dirty="0">
                <a:solidFill>
                  <a:schemeClr val="tx1"/>
                </a:solidFill>
                <a:latin typeface="Arial" pitchFamily="-110" charset="0"/>
                <a:ea typeface="ＭＳ Ｐゴシック" pitchFamily="-110" charset="-128"/>
                <a:cs typeface="ＭＳ Ｐゴシック" pitchFamily="-110" charset="-128"/>
              </a:rPr>
              <a:t>RBAC constraint: Name and Salary cannot be accessed together in the same query. </a:t>
            </a:r>
          </a:p>
          <a:p>
            <a:r>
              <a:rPr lang="en-US" altLang="zh-CN" dirty="0">
                <a:solidFill>
                  <a:schemeClr val="tx1"/>
                </a:solidFill>
                <a:latin typeface="Arial" pitchFamily="-110" charset="0"/>
                <a:ea typeface="ＭＳ Ｐゴシック" pitchFamily="-110" charset="-128"/>
                <a:cs typeface="ＭＳ Ｐゴシック" pitchFamily="-110" charset="-128"/>
              </a:rPr>
              <a:t>But a user who knows </a:t>
            </a:r>
          </a:p>
          <a:p>
            <a:pPr lvl="1"/>
            <a:r>
              <a:rPr lang="en-US" altLang="zh-CN" dirty="0">
                <a:solidFill>
                  <a:schemeClr val="tx1"/>
                </a:solidFill>
                <a:latin typeface="Arial" pitchFamily="-110" charset="0"/>
                <a:ea typeface="ＭＳ Ｐゴシック" pitchFamily="-110" charset="-128"/>
                <a:cs typeface="ＭＳ Ｐゴシック" pitchFamily="-110" charset="-128"/>
              </a:rPr>
              <a:t>1. the structure of the Employee table and </a:t>
            </a:r>
          </a:p>
          <a:p>
            <a:pPr lvl="1"/>
            <a:r>
              <a:rPr lang="en-US" altLang="zh-CN" dirty="0">
                <a:solidFill>
                  <a:schemeClr val="tx1"/>
                </a:solidFill>
                <a:latin typeface="Arial" pitchFamily="-110" charset="0"/>
                <a:ea typeface="ＭＳ Ｐゴシック" pitchFamily="-110" charset="-128"/>
                <a:cs typeface="ＭＳ Ｐゴシック" pitchFamily="-110" charset="-128"/>
              </a:rPr>
              <a:t>2. the view tables maintain the same row order as the Employee table </a:t>
            </a:r>
          </a:p>
          <a:p>
            <a:r>
              <a:rPr lang="en-US" altLang="zh-CN" dirty="0">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s able to merge the two views in (b) to construct the table shown in (c) </a:t>
            </a:r>
            <a:endParaRPr lang="zh-CN" altLang="en-US" dirty="0"/>
          </a:p>
        </p:txBody>
      </p:sp>
      <p:pic>
        <p:nvPicPr>
          <p:cNvPr id="6" name="Picture 5">
            <a:extLst>
              <a:ext uri="{FF2B5EF4-FFF2-40B4-BE49-F238E27FC236}">
                <a16:creationId xmlns:a16="http://schemas.microsoft.com/office/drawing/2014/main" id="{F2B53CAA-7519-4E89-B00B-1C0A6EFC598E}"/>
              </a:ext>
            </a:extLst>
          </p:cNvPr>
          <p:cNvPicPr>
            <a:picLocks noChangeAspect="1"/>
          </p:cNvPicPr>
          <p:nvPr/>
        </p:nvPicPr>
        <p:blipFill>
          <a:blip r:embed="rId3"/>
          <a:stretch>
            <a:fillRect/>
          </a:stretch>
        </p:blipFill>
        <p:spPr>
          <a:xfrm>
            <a:off x="3837845" y="989581"/>
            <a:ext cx="5229955" cy="5382376"/>
          </a:xfrm>
          <a:prstGeom prst="rect">
            <a:avLst/>
          </a:prstGeom>
        </p:spPr>
      </p:pic>
      <p:sp>
        <p:nvSpPr>
          <p:cNvPr id="7" name="标题 1">
            <a:extLst>
              <a:ext uri="{FF2B5EF4-FFF2-40B4-BE49-F238E27FC236}">
                <a16:creationId xmlns:a16="http://schemas.microsoft.com/office/drawing/2014/main" id="{94E3A88C-FE58-453C-A455-13BA8631EF1E}"/>
              </a:ext>
            </a:extLst>
          </p:cNvPr>
          <p:cNvSpPr>
            <a:spLocks noGrp="1"/>
          </p:cNvSpPr>
          <p:nvPr>
            <p:ph type="title"/>
          </p:nvPr>
        </p:nvSpPr>
        <p:spPr>
          <a:xfrm>
            <a:off x="323528" y="188640"/>
            <a:ext cx="8568952" cy="868362"/>
          </a:xfrm>
        </p:spPr>
        <p:txBody>
          <a:bodyPr/>
          <a:lstStyle/>
          <a:p>
            <a:r>
              <a:rPr lang="en-US" altLang="zh-CN" dirty="0"/>
              <a:t>Inference Attack Examples cont’d</a:t>
            </a:r>
            <a:endParaRPr lang="zh-CN" altLang="en-US" dirty="0"/>
          </a:p>
        </p:txBody>
      </p:sp>
    </p:spTree>
  </p:cSld>
  <p:clrMapOvr>
    <a:masterClrMapping/>
  </p:clrMapOvr>
  <p:transition spd="slow">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a:xfrm>
            <a:off x="457200" y="980728"/>
            <a:ext cx="8229600" cy="5544616"/>
          </a:xfrm>
        </p:spPr>
        <p:txBody>
          <a:bodyPr>
            <a:normAutofit fontScale="47500" lnSpcReduction="20000"/>
          </a:bodyPr>
          <a:lstStyle/>
          <a:p>
            <a:r>
              <a:rPr lang="en-US" altLang="zh-CN" dirty="0">
                <a:latin typeface="Arial" pitchFamily="-109" charset="0"/>
                <a:ea typeface="ＭＳ Ｐゴシック" pitchFamily="-109" charset="-128"/>
                <a:cs typeface="ＭＳ Ｐゴシック" pitchFamily="-109" charset="-128"/>
              </a:rPr>
              <a:t>Construct three tables, which include the following information:</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Each line consists of the table name followed by a list of column names for that table. In this case, each employee is assigned a unique employee number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 and a unique salary number (S#). The Employees table and the Salaries table are accessible to the Clerk role, but the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-Salary table is only available to the Administrator role. In this structure, the sensitive relationship between employees and salaries is protected from users assigned the Clerk role.</a:t>
            </a:r>
          </a:p>
          <a:p>
            <a:r>
              <a:rPr lang="en-US" altLang="zh-CN" b="1" dirty="0">
                <a:latin typeface="Arial" pitchFamily="-109" charset="0"/>
                <a:ea typeface="ＭＳ Ｐゴシック" pitchFamily="-109" charset="-128"/>
                <a:cs typeface="ＭＳ Ｐゴシック" pitchFamily="-109" charset="-128"/>
              </a:rPr>
              <a:t>Another inference channel</a:t>
            </a:r>
            <a:r>
              <a:rPr lang="en-US" altLang="zh-CN" dirty="0">
                <a:latin typeface="Arial" pitchFamily="-109" charset="0"/>
                <a:ea typeface="ＭＳ Ｐゴシック" pitchFamily="-109" charset="-128"/>
                <a:cs typeface="ＭＳ Ｐゴシック" pitchFamily="-109" charset="-128"/>
              </a:rPr>
              <a:t>: suppose that we want to add a new attribute, employee start date, which is not sensitive. This could be added to the Salaries table as follows:</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 Start-Date)</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However, an employee’s start date is an easily observable or discoverable attribute of an employee. Thus a user in the Clerk role may be able to infer the employee’s name. This would compromise the relationship between employee and salary. </a:t>
            </a:r>
          </a:p>
          <a:p>
            <a:r>
              <a:rPr lang="en-US" altLang="zh-CN" dirty="0">
                <a:latin typeface="Arial" pitchFamily="-109" charset="0"/>
                <a:ea typeface="ＭＳ Ｐゴシック" pitchFamily="-109" charset="-128"/>
                <a:cs typeface="ＭＳ Ｐゴシック" pitchFamily="-109" charset="-128"/>
              </a:rPr>
              <a:t>A straightforward way to remove the inference channel is to add the start-date column to the Employees table instead of the Salaries table.</a:t>
            </a:r>
          </a:p>
          <a:p>
            <a:endParaRPr lang="en-US" altLang="zh-CN" dirty="0">
              <a:latin typeface="Arial" pitchFamily="-109" charset="0"/>
              <a:ea typeface="ＭＳ Ｐゴシック" pitchFamily="-109" charset="-128"/>
              <a:cs typeface="ＭＳ Ｐゴシック" pitchFamily="-109" charset="-128"/>
            </a:endParaRP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Tree>
    <p:extLst>
      <p:ext uri="{BB962C8B-B14F-4D97-AF65-F5344CB8AC3E}">
        <p14:creationId xmlns:p14="http://schemas.microsoft.com/office/powerpoint/2010/main" val="342126550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Inference Detection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latin typeface="Arial" pitchFamily="-109" charset="0"/>
                <a:ea typeface="ＭＳ Ｐゴシック" pitchFamily="-109" charset="-128"/>
                <a:cs typeface="ＭＳ Ｐゴシック" pitchFamily="-109" charset="-128"/>
              </a:rPr>
              <a:t>The first inference problem, that it was possible to infer the relationship between employee and salary, can be detected through analysis of the data structures and security constraints.</a:t>
            </a:r>
          </a:p>
          <a:p>
            <a:r>
              <a:rPr lang="en-US" altLang="zh-CN" dirty="0">
                <a:latin typeface="Arial" pitchFamily="-109" charset="0"/>
                <a:ea typeface="ＭＳ Ｐゴシック" pitchFamily="-109" charset="-128"/>
                <a:cs typeface="ＭＳ Ｐゴシック" pitchFamily="-109" charset="-128"/>
              </a:rPr>
              <a:t>However, the second inference problem, in which the start-date column was added to the Salaries table, cannot be detected using only the information stored in the database. In particular, the database does not indicate that the employee name can be inferred from the start date.</a:t>
            </a:r>
          </a:p>
          <a:p>
            <a:pPr lvl="1"/>
            <a:r>
              <a:rPr lang="en-US" altLang="zh-CN" sz="3300" dirty="0"/>
              <a:t>Need human understanding of application semantics</a:t>
            </a:r>
            <a:endParaRPr lang="zh-CN" altLang="en-US" sz="47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155176999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0BDC-81F9-4CEB-AB76-DA6E28F19F9E}"/>
              </a:ext>
            </a:extLst>
          </p:cNvPr>
          <p:cNvSpPr>
            <a:spLocks noGrp="1"/>
          </p:cNvSpPr>
          <p:nvPr>
            <p:ph type="title"/>
          </p:nvPr>
        </p:nvSpPr>
        <p:spPr/>
        <p:txBody>
          <a:bodyPr/>
          <a:lstStyle/>
          <a:p>
            <a:r>
              <a:rPr lang="en-US" sz="3600" dirty="0"/>
              <a:t>Two Approaches to Inference Detection</a:t>
            </a:r>
            <a:endParaRPr lang="en-SE" sz="3600" dirty="0"/>
          </a:p>
        </p:txBody>
      </p:sp>
      <p:sp>
        <p:nvSpPr>
          <p:cNvPr id="3" name="Content Placeholder 2">
            <a:extLst>
              <a:ext uri="{FF2B5EF4-FFF2-40B4-BE49-F238E27FC236}">
                <a16:creationId xmlns:a16="http://schemas.microsoft.com/office/drawing/2014/main" id="{C0FAB34E-6CE5-4BB5-80CF-345641993834}"/>
              </a:ext>
            </a:extLst>
          </p:cNvPr>
          <p:cNvSpPr>
            <a:spLocks noGrp="1"/>
          </p:cNvSpPr>
          <p:nvPr>
            <p:ph idx="1"/>
          </p:nvPr>
        </p:nvSpPr>
        <p:spPr/>
        <p:txBody>
          <a:bodyPr>
            <a:normAutofit fontScale="92500" lnSpcReduction="20000"/>
          </a:bodyPr>
          <a:lstStyle/>
          <a:p>
            <a:r>
              <a:rPr lang="en-US" dirty="0"/>
              <a:t>During database design</a:t>
            </a:r>
          </a:p>
          <a:p>
            <a:pPr lvl="1"/>
            <a:r>
              <a:rPr lang="en-US" dirty="0"/>
              <a:t>Remove an inference channel by altering the database structure or by changing the access control regime to prevent inference</a:t>
            </a:r>
          </a:p>
          <a:p>
            <a:pPr lvl="1"/>
            <a:r>
              <a:rPr lang="en-US" dirty="0"/>
              <a:t>Techniques in this category often result in unnecessarily stricter access controls that reduce availability</a:t>
            </a:r>
          </a:p>
          <a:p>
            <a:r>
              <a:rPr lang="en-US" dirty="0"/>
              <a:t>Inference detection at query time</a:t>
            </a:r>
          </a:p>
          <a:p>
            <a:pPr lvl="1"/>
            <a:r>
              <a:rPr lang="en-US" dirty="0"/>
              <a:t>Seek to eliminate an inference channel violation during a query or series of queries</a:t>
            </a:r>
          </a:p>
          <a:p>
            <a:pPr lvl="1"/>
            <a:r>
              <a:rPr lang="en-US" dirty="0"/>
              <a:t>If an inference channel is detected, the query is denied or altered</a:t>
            </a:r>
          </a:p>
          <a:p>
            <a:endParaRPr lang="en-SE" dirty="0"/>
          </a:p>
        </p:txBody>
      </p:sp>
      <p:sp>
        <p:nvSpPr>
          <p:cNvPr id="4" name="Slide Number Placeholder 3">
            <a:extLst>
              <a:ext uri="{FF2B5EF4-FFF2-40B4-BE49-F238E27FC236}">
                <a16:creationId xmlns:a16="http://schemas.microsoft.com/office/drawing/2014/main" id="{C3BE2688-044B-4965-A963-D1E909014BFE}"/>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3003618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t>Inference </a:t>
            </a:r>
          </a:p>
          <a:p>
            <a:r>
              <a:rPr lang="en-US" dirty="0">
                <a:solidFill>
                  <a:srgbClr val="C00000"/>
                </a:solidFill>
              </a:rPr>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12780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152400"/>
            <a:ext cx="8229600" cy="968962"/>
          </a:xfrm>
        </p:spPr>
        <p:txBody>
          <a:bodyPr/>
          <a:lstStyle/>
          <a:p>
            <a:pPr eaLnBrk="1" fontAlgn="auto" hangingPunct="1">
              <a:spcAft>
                <a:spcPts val="0"/>
              </a:spcAft>
              <a:defRPr/>
            </a:pPr>
            <a:r>
              <a:rPr lang="en-US" altLang="en-US" dirty="0"/>
              <a:t>Relational Database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1CCB896A-556B-4C3D-A2E0-BF5B44275789}"/>
              </a:ext>
            </a:extLst>
          </p:cNvPr>
          <p:cNvPicPr>
            <a:picLocks noChangeAspect="1"/>
          </p:cNvPicPr>
          <p:nvPr/>
        </p:nvPicPr>
        <p:blipFill>
          <a:blip r:embed="rId3"/>
          <a:stretch>
            <a:fillRect/>
          </a:stretch>
        </p:blipFill>
        <p:spPr>
          <a:xfrm>
            <a:off x="4494015" y="1044897"/>
            <a:ext cx="4544059" cy="5344271"/>
          </a:xfrm>
          <a:prstGeom prst="rect">
            <a:avLst/>
          </a:prstGeom>
        </p:spPr>
      </p:pic>
      <p:sp>
        <p:nvSpPr>
          <p:cNvPr id="8" name="Content Placeholder 2">
            <a:extLst>
              <a:ext uri="{FF2B5EF4-FFF2-40B4-BE49-F238E27FC236}">
                <a16:creationId xmlns:a16="http://schemas.microsoft.com/office/drawing/2014/main" id="{725BE5C5-98A2-480A-9A30-D20E5EF217D4}"/>
              </a:ext>
            </a:extLst>
          </p:cNvPr>
          <p:cNvSpPr>
            <a:spLocks noGrp="1"/>
          </p:cNvSpPr>
          <p:nvPr>
            <p:ph idx="1"/>
          </p:nvPr>
        </p:nvSpPr>
        <p:spPr>
          <a:xfrm>
            <a:off x="0" y="970840"/>
            <a:ext cx="4283968" cy="5832648"/>
          </a:xfrm>
        </p:spPr>
        <p:txBody>
          <a:bodyPr>
            <a:normAutofit fontScale="62500" lnSpcReduction="20000"/>
          </a:bodyPr>
          <a:lstStyle/>
          <a:p>
            <a:r>
              <a:rPr lang="en-US" dirty="0"/>
              <a:t>A relational database consists of tables</a:t>
            </a:r>
          </a:p>
          <a:p>
            <a:r>
              <a:rPr lang="en-US" dirty="0"/>
              <a:t>A table is defined by a schema and consists of tuples</a:t>
            </a:r>
          </a:p>
          <a:p>
            <a:pPr lvl="1"/>
            <a:r>
              <a:rPr lang="en-US" dirty="0"/>
              <a:t>Each tuple (row) stores attribute values as define by schema</a:t>
            </a:r>
          </a:p>
          <a:p>
            <a:pPr lvl="1"/>
            <a:r>
              <a:rPr lang="en-US" dirty="0"/>
              <a:t>Typically, one column contains the primary key, each uniquely identifies a tuple</a:t>
            </a:r>
          </a:p>
          <a:p>
            <a:r>
              <a:rPr lang="en-US" dirty="0"/>
              <a:t>Enables the creation of multiple tables linked together by keys</a:t>
            </a:r>
          </a:p>
          <a:p>
            <a:r>
              <a:rPr lang="en-US" dirty="0"/>
              <a:t>Structed Query Language (SQL)</a:t>
            </a:r>
          </a:p>
          <a:p>
            <a:pPr lvl="1"/>
            <a:r>
              <a:rPr lang="en-US" dirty="0"/>
              <a:t>Provides a uniform interface to the database</a:t>
            </a:r>
          </a:p>
          <a:p>
            <a:endParaRPr lang="en-US" dirty="0"/>
          </a:p>
          <a:p>
            <a:endParaRPr lang="en-SE"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EC6F-DE6A-49DE-A8A9-EFAF2652D5A0}"/>
              </a:ext>
            </a:extLst>
          </p:cNvPr>
          <p:cNvSpPr>
            <a:spLocks noGrp="1"/>
          </p:cNvSpPr>
          <p:nvPr>
            <p:ph type="title"/>
          </p:nvPr>
        </p:nvSpPr>
        <p:spPr/>
        <p:txBody>
          <a:bodyPr/>
          <a:lstStyle/>
          <a:p>
            <a:r>
              <a:rPr lang="en-US" dirty="0"/>
              <a:t>Database Encryption</a:t>
            </a:r>
            <a:endParaRPr lang="en-SE" dirty="0"/>
          </a:p>
        </p:txBody>
      </p:sp>
      <p:sp>
        <p:nvSpPr>
          <p:cNvPr id="3" name="Content Placeholder 2">
            <a:extLst>
              <a:ext uri="{FF2B5EF4-FFF2-40B4-BE49-F238E27FC236}">
                <a16:creationId xmlns:a16="http://schemas.microsoft.com/office/drawing/2014/main" id="{0BBE5D8F-5067-4D3B-BB39-F7F3E227B942}"/>
              </a:ext>
            </a:extLst>
          </p:cNvPr>
          <p:cNvSpPr>
            <a:spLocks noGrp="1"/>
          </p:cNvSpPr>
          <p:nvPr>
            <p:ph idx="1"/>
          </p:nvPr>
        </p:nvSpPr>
        <p:spPr/>
        <p:txBody>
          <a:bodyPr>
            <a:normAutofit fontScale="70000" lnSpcReduction="20000"/>
          </a:bodyPr>
          <a:lstStyle/>
          <a:p>
            <a:r>
              <a:rPr lang="en-US" dirty="0"/>
              <a:t>The database is typically the most valuable information resource for any organization, protected by multiple layers of security</a:t>
            </a:r>
          </a:p>
          <a:p>
            <a:pPr lvl="1"/>
            <a:r>
              <a:rPr lang="en-US" dirty="0"/>
              <a:t>Firewalls, authentication, general access control systems, DB access control systems</a:t>
            </a:r>
          </a:p>
          <a:p>
            <a:pPr lvl="1"/>
            <a:r>
              <a:rPr lang="en-US" dirty="0"/>
              <a:t>Encryption becomes the last line of defense in database security. Can be applied to the entire database, at the record level, the attribute level, or level of the individual field</a:t>
            </a:r>
          </a:p>
          <a:p>
            <a:r>
              <a:rPr lang="en-US" dirty="0"/>
              <a:t>Disadvantages to encryption:</a:t>
            </a:r>
          </a:p>
          <a:p>
            <a:pPr lvl="1"/>
            <a:r>
              <a:rPr lang="en-US" dirty="0"/>
              <a:t>Key management</a:t>
            </a:r>
          </a:p>
          <a:p>
            <a:pPr lvl="2"/>
            <a:r>
              <a:rPr lang="en-US" dirty="0"/>
              <a:t>Authorized users must have access to the decryption key for the data for which they have access</a:t>
            </a:r>
          </a:p>
          <a:p>
            <a:pPr lvl="1"/>
            <a:r>
              <a:rPr lang="en-US" dirty="0"/>
              <a:t>Inflexibility</a:t>
            </a:r>
          </a:p>
          <a:p>
            <a:pPr lvl="2"/>
            <a:r>
              <a:rPr lang="en-US" dirty="0"/>
              <a:t>When part or all of the database is encrypted it becomes more difficult to perform record searching</a:t>
            </a:r>
          </a:p>
          <a:p>
            <a:endParaRPr lang="en-SE" dirty="0"/>
          </a:p>
        </p:txBody>
      </p:sp>
      <p:sp>
        <p:nvSpPr>
          <p:cNvPr id="4" name="Slide Number Placeholder 3">
            <a:extLst>
              <a:ext uri="{FF2B5EF4-FFF2-40B4-BE49-F238E27FC236}">
                <a16:creationId xmlns:a16="http://schemas.microsoft.com/office/drawing/2014/main" id="{D528E3C5-4199-4EE1-A3C7-2724D1A2F6FF}"/>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102816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021270"/>
            <a:ext cx="3119264" cy="5355312"/>
          </a:xfrm>
          <a:prstGeom prst="rect">
            <a:avLst/>
          </a:prstGeom>
          <a:noFill/>
        </p:spPr>
        <p:txBody>
          <a:bodyPr wrap="square" rtlCol="0">
            <a:spAutoFit/>
          </a:bodyPr>
          <a:lstStyle/>
          <a:p>
            <a:r>
              <a:rPr lang="en-US" b="1" dirty="0"/>
              <a:t>Data owner</a:t>
            </a:r>
            <a:r>
              <a:rPr lang="en-US" dirty="0"/>
              <a:t>: organization that produces data to be made available for controlled release</a:t>
            </a:r>
          </a:p>
          <a:p>
            <a:endParaRPr lang="en-US" dirty="0"/>
          </a:p>
          <a:p>
            <a:r>
              <a:rPr lang="en-US" b="1" dirty="0"/>
              <a:t>User</a:t>
            </a:r>
            <a:r>
              <a:rPr lang="en-US" dirty="0"/>
              <a:t>: human entity that presents queries to the system</a:t>
            </a:r>
          </a:p>
          <a:p>
            <a:endParaRPr lang="en-US" dirty="0"/>
          </a:p>
          <a:p>
            <a:r>
              <a:rPr lang="en-US" b="1" dirty="0"/>
              <a:t>Client</a:t>
            </a:r>
            <a:r>
              <a:rPr lang="en-US" dirty="0"/>
              <a:t>: frontend that transforms user queries into queries on the encrypted data stored on the server</a:t>
            </a:r>
          </a:p>
          <a:p>
            <a:endParaRPr lang="en-US" dirty="0"/>
          </a:p>
          <a:p>
            <a:r>
              <a:rPr lang="en-US" b="1" dirty="0"/>
              <a:t>Server</a:t>
            </a:r>
            <a:r>
              <a:rPr lang="en-US" dirty="0"/>
              <a:t>: an organization that receives the encrypted data from a data owner and makes them available for distribution to clients</a:t>
            </a:r>
          </a:p>
        </p:txBody>
      </p:sp>
      <p:sp>
        <p:nvSpPr>
          <p:cNvPr id="5" name="Title 4">
            <a:extLst>
              <a:ext uri="{FF2B5EF4-FFF2-40B4-BE49-F238E27FC236}">
                <a16:creationId xmlns:a16="http://schemas.microsoft.com/office/drawing/2014/main" id="{71044DDD-0876-48E1-8066-74D4B987CE36}"/>
              </a:ext>
            </a:extLst>
          </p:cNvPr>
          <p:cNvSpPr>
            <a:spLocks noGrp="1"/>
          </p:cNvSpPr>
          <p:nvPr>
            <p:ph type="title"/>
          </p:nvPr>
        </p:nvSpPr>
        <p:spPr/>
        <p:txBody>
          <a:bodyPr/>
          <a:lstStyle/>
          <a:p>
            <a:r>
              <a:rPr lang="en-US" dirty="0"/>
              <a:t>A Database Encryption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pic>
        <p:nvPicPr>
          <p:cNvPr id="4" name="Picture 3">
            <a:extLst>
              <a:ext uri="{FF2B5EF4-FFF2-40B4-BE49-F238E27FC236}">
                <a16:creationId xmlns:a16="http://schemas.microsoft.com/office/drawing/2014/main" id="{0F11FD8A-4114-4B64-A63A-0812F71601FF}"/>
              </a:ext>
            </a:extLst>
          </p:cNvPr>
          <p:cNvPicPr>
            <a:picLocks noChangeAspect="1"/>
          </p:cNvPicPr>
          <p:nvPr/>
        </p:nvPicPr>
        <p:blipFill>
          <a:blip r:embed="rId3"/>
          <a:stretch>
            <a:fillRect/>
          </a:stretch>
        </p:blipFill>
        <p:spPr>
          <a:xfrm>
            <a:off x="3047269" y="1340768"/>
            <a:ext cx="6066632" cy="4727025"/>
          </a:xfrm>
          <a:prstGeom prst="rect">
            <a:avLst/>
          </a:prstGeom>
        </p:spPr>
      </p:pic>
    </p:spTree>
  </p:cSld>
  <p:clrMapOvr>
    <a:masterClrMapping/>
  </p:clrMapOvr>
  <p:transition spd="slow">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DE0-DC7A-4115-A989-580AB3DD6C36}"/>
              </a:ext>
            </a:extLst>
          </p:cNvPr>
          <p:cNvSpPr>
            <a:spLocks noGrp="1"/>
          </p:cNvSpPr>
          <p:nvPr>
            <p:ph type="title"/>
          </p:nvPr>
        </p:nvSpPr>
        <p:spPr/>
        <p:txBody>
          <a:bodyPr/>
          <a:lstStyle/>
          <a:p>
            <a:endParaRPr lang="en-SE"/>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1AA2F-28ED-40FE-8B04-5D067BC74F06}"/>
                  </a:ext>
                </a:extLst>
              </p:cNvPr>
              <p:cNvSpPr>
                <a:spLocks noGrp="1"/>
              </p:cNvSpPr>
              <p:nvPr>
                <p:ph idx="1"/>
              </p:nvPr>
            </p:nvSpPr>
            <p:spPr>
              <a:xfrm>
                <a:off x="323528" y="1196753"/>
                <a:ext cx="4212469" cy="5256584"/>
              </a:xfrm>
            </p:spPr>
            <p:txBody>
              <a:bodyPr>
                <a:normAutofit fontScale="70000" lnSpcReduction="20000"/>
              </a:bodyPr>
              <a:lstStyle/>
              <a:p>
                <a:r>
                  <a:rPr lang="en-US" kern="1200" dirty="0">
                    <a:latin typeface="Arial" pitchFamily="-110" charset="0"/>
                    <a:ea typeface="ＭＳ Ｐゴシック" pitchFamily="-110" charset="-128"/>
                    <a:cs typeface="ＭＳ Ｐゴシック" pitchFamily="-110" charset="-128"/>
                  </a:rPr>
                  <a:t>Each row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𝑅</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oMath>
                </a14:m>
                <a:r>
                  <a:rPr lang="en-US" kern="1200" dirty="0">
                    <a:latin typeface="Arial" pitchFamily="-110" charset="0"/>
                    <a:ea typeface="ＭＳ Ｐゴシック" pitchFamily="-110" charset="-128"/>
                    <a:cs typeface="ＭＳ Ｐゴシック" pitchFamily="-110" charset="-128"/>
                  </a:rPr>
                  <a:t> is treated as a contiguous binary block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𝑥</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b="0" i="1" kern="1200" dirty="0" smtClean="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The entire row is encrypted as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𝐸</m:t>
                    </m:r>
                    <m:r>
                      <a:rPr lang="en-US" b="0" i="1" kern="1200" smtClean="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𝑘</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r>
                  <a:rPr lang="en-US" kern="1200" dirty="0">
                    <a:latin typeface="Arial" pitchFamily="-110" charset="0"/>
                    <a:ea typeface="ＭＳ Ｐゴシック" pitchFamily="-110" charset="-128"/>
                    <a:cs typeface="ＭＳ Ｐゴシック" pitchFamily="-110" charset="-128"/>
                  </a:rPr>
                  <a:t>.</a:t>
                </a:r>
              </a:p>
              <a:p>
                <a:r>
                  <a:rPr lang="en-US" kern="1200" dirty="0">
                    <a:latin typeface="Arial" pitchFamily="-110" charset="0"/>
                    <a:ea typeface="ＭＳ Ｐゴシック" pitchFamily="-110" charset="-128"/>
                    <a:cs typeface="ＭＳ Ｐゴシック" pitchFamily="-110" charset="-128"/>
                  </a:rPr>
                  <a:t>To assist in data retrieval, attribute indexes are created for some or all of the attributes. For each row, the mapping from unencrypted to encrypted database is as follows:</a:t>
                </a:r>
              </a:p>
              <a:p>
                <a14:m>
                  <m:oMath xmlns:m="http://schemas.openxmlformats.org/officeDocument/2006/math">
                    <m:d>
                      <m:dPr>
                        <m:ctrlPr>
                          <a:rPr lang="en-US" i="1" kern="1200">
                            <a:latin typeface="Cambria Math" panose="02040503050406030204" pitchFamily="18" charset="0"/>
                            <a:ea typeface="ＭＳ Ｐゴシック" pitchFamily="-110" charset="-128"/>
                            <a:cs typeface="ＭＳ Ｐゴシック" pitchFamily="-110" charset="-128"/>
                          </a:rPr>
                        </m:ctrlPr>
                      </m:dPr>
                      <m:e>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i="1" kern="1200" dirty="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𝑖𝑀</m:t>
                            </m:r>
                          </m:sub>
                        </m:sSub>
                      </m:e>
                    </m:d>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𝐸</m:t>
                    </m:r>
                    <m:d>
                      <m:dPr>
                        <m:ctrlPr>
                          <a:rPr lang="en-US" i="1" kern="1200">
                            <a:latin typeface="Cambria Math" panose="02040503050406030204" pitchFamily="18" charset="0"/>
                            <a:ea typeface="ＭＳ Ｐゴシック" pitchFamily="-110" charset="-128"/>
                            <a:cs typeface="ＭＳ Ｐゴシック" pitchFamily="-110" charset="-128"/>
                          </a:rPr>
                        </m:ctrlPr>
                      </m:dPr>
                      <m:e>
                        <m:r>
                          <a:rPr lang="en-US" i="1" kern="1200">
                            <a:latin typeface="Cambria Math" panose="02040503050406030204" pitchFamily="18" charset="0"/>
                            <a:ea typeface="ＭＳ Ｐゴシック" pitchFamily="-110" charset="-128"/>
                            <a:cs typeface="ＭＳ Ｐゴシック" pitchFamily="-110" charset="-128"/>
                          </a:rPr>
                          <m:t>𝑘</m:t>
                        </m:r>
                        <m:r>
                          <a:rPr lang="en-US" i="1" kern="120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𝐵</m:t>
                            </m:r>
                          </m:e>
                          <m:sub>
                            <m:r>
                              <a:rPr lang="en-US" i="1" kern="1200">
                                <a:latin typeface="Cambria Math" panose="02040503050406030204" pitchFamily="18" charset="0"/>
                                <a:ea typeface="ＭＳ Ｐゴシック" pitchFamily="-110" charset="-128"/>
                                <a:cs typeface="ＭＳ Ｐゴシック" pitchFamily="-110" charset="-128"/>
                              </a:rPr>
                              <m:t>𝑖</m:t>
                            </m:r>
                          </m:sub>
                        </m:sSub>
                      </m:e>
                    </m:d>
                    <m:r>
                      <a:rPr lang="en-US" b="0" i="1" kern="1200" smtClean="0">
                        <a:latin typeface="Cambria Math" panose="02040503050406030204" pitchFamily="18" charset="0"/>
                        <a:ea typeface="ＭＳ Ｐゴシック" pitchFamily="-110" charset="-128"/>
                        <a:cs typeface="ＭＳ Ｐゴシック" pitchFamily="-110" charset="-128"/>
                      </a:rPr>
                      <m:t>, </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𝐼</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a:rPr lang="en-US" i="1" kern="120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endParaRPr lang="en-US" kern="1200" dirty="0">
                  <a:latin typeface="Arial" pitchFamily="-110" charset="0"/>
                  <a:ea typeface="ＭＳ Ｐゴシック" pitchFamily="-110" charset="-128"/>
                  <a:cs typeface="ＭＳ Ｐゴシック" pitchFamily="-110" charset="-128"/>
                </a:endParaRPr>
              </a:p>
            </p:txBody>
          </p:sp>
        </mc:Choice>
        <mc:Fallback xmlns="">
          <p:sp>
            <p:nvSpPr>
              <p:cNvPr id="3" name="Content Placeholder 2">
                <a:extLst>
                  <a:ext uri="{FF2B5EF4-FFF2-40B4-BE49-F238E27FC236}">
                    <a16:creationId xmlns:a16="http://schemas.microsoft.com/office/drawing/2014/main" id="{1341AA2F-28ED-40FE-8B04-5D067BC74F06}"/>
                  </a:ext>
                </a:extLst>
              </p:cNvPr>
              <p:cNvSpPr>
                <a:spLocks noGrp="1" noRot="1" noChangeAspect="1" noMove="1" noResize="1" noEditPoints="1" noAdjustHandles="1" noChangeArrowheads="1" noChangeShapeType="1" noTextEdit="1"/>
              </p:cNvSpPr>
              <p:nvPr>
                <p:ph idx="1"/>
              </p:nvPr>
            </p:nvSpPr>
            <p:spPr>
              <a:xfrm>
                <a:off x="323528" y="1196753"/>
                <a:ext cx="4212469" cy="5256584"/>
              </a:xfrm>
              <a:blipFill>
                <a:blip r:embed="rId3"/>
                <a:stretch>
                  <a:fillRect l="-2315" t="-2317" r="-202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93B5062-5F73-49D5-A81F-B1C01E4893C4}"/>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pic>
        <p:nvPicPr>
          <p:cNvPr id="5" name="Picture 4">
            <a:extLst>
              <a:ext uri="{FF2B5EF4-FFF2-40B4-BE49-F238E27FC236}">
                <a16:creationId xmlns:a16="http://schemas.microsoft.com/office/drawing/2014/main" id="{7D748F0D-CAFC-441B-B561-81D0603D3590}"/>
              </a:ext>
            </a:extLst>
          </p:cNvPr>
          <p:cNvPicPr>
            <a:picLocks noChangeAspect="1"/>
          </p:cNvPicPr>
          <p:nvPr/>
        </p:nvPicPr>
        <p:blipFill>
          <a:blip r:embed="rId4"/>
          <a:stretch>
            <a:fillRect/>
          </a:stretch>
        </p:blipFill>
        <p:spPr>
          <a:xfrm>
            <a:off x="4332813" y="3507233"/>
            <a:ext cx="4724149" cy="2946104"/>
          </a:xfrm>
          <a:prstGeom prst="rect">
            <a:avLst/>
          </a:prstGeom>
        </p:spPr>
      </p:pic>
      <p:pic>
        <p:nvPicPr>
          <p:cNvPr id="6" name="Picture 5" descr="f3.pdf">
            <a:extLst>
              <a:ext uri="{FF2B5EF4-FFF2-40B4-BE49-F238E27FC236}">
                <a16:creationId xmlns:a16="http://schemas.microsoft.com/office/drawing/2014/main" id="{DF6C6E56-A52B-46B3-BE3A-CFDAAC6EDA25}"/>
              </a:ext>
            </a:extLst>
          </p:cNvPr>
          <p:cNvPicPr>
            <a:picLocks noChangeAspect="1"/>
          </p:cNvPicPr>
          <p:nvPr/>
        </p:nvPicPr>
        <p:blipFill rotWithShape="1">
          <a:blip r:embed="rId5">
            <a:extLst>
              <a:ext uri="{28A0092B-C50C-407E-A947-70E740481C1C}">
                <a14:useLocalDpi xmlns:a14="http://schemas.microsoft.com/office/drawing/2010/main" val="0"/>
              </a:ext>
            </a:extLst>
          </a:blip>
          <a:srcRect l="22080" t="10830" r="17750" b="52644"/>
          <a:stretch/>
        </p:blipFill>
        <p:spPr>
          <a:xfrm>
            <a:off x="4608004" y="37614"/>
            <a:ext cx="4448958" cy="3495101"/>
          </a:xfrm>
          <a:prstGeom prst="rect">
            <a:avLst/>
          </a:prstGeom>
          <a:solidFill>
            <a:sysClr val="window" lastClr="FFFFFF"/>
          </a:solidFill>
        </p:spPr>
      </p:pic>
    </p:spTree>
    <p:extLst>
      <p:ext uri="{BB962C8B-B14F-4D97-AF65-F5344CB8AC3E}">
        <p14:creationId xmlns:p14="http://schemas.microsoft.com/office/powerpoint/2010/main" val="1096342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503-DA92-4BF9-A1EC-B1BB24B79E61}"/>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7A03A2-E028-49B9-983C-5303DE51DF93}"/>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E8FE5BB7-56D8-4E57-81DC-268EAB888AD8}"/>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pic>
        <p:nvPicPr>
          <p:cNvPr id="5" name="Picture 4">
            <a:extLst>
              <a:ext uri="{FF2B5EF4-FFF2-40B4-BE49-F238E27FC236}">
                <a16:creationId xmlns:a16="http://schemas.microsoft.com/office/drawing/2014/main" id="{86D3D5D6-B376-43E8-9395-5CADE796E870}"/>
              </a:ext>
            </a:extLst>
          </p:cNvPr>
          <p:cNvPicPr>
            <a:picLocks noChangeAspect="1"/>
          </p:cNvPicPr>
          <p:nvPr/>
        </p:nvPicPr>
        <p:blipFill>
          <a:blip r:embed="rId3"/>
          <a:stretch>
            <a:fillRect/>
          </a:stretch>
        </p:blipFill>
        <p:spPr>
          <a:xfrm>
            <a:off x="683568" y="70079"/>
            <a:ext cx="7704856" cy="6628354"/>
          </a:xfrm>
          <a:prstGeom prst="rect">
            <a:avLst/>
          </a:prstGeom>
        </p:spPr>
      </p:pic>
    </p:spTree>
    <p:extLst>
      <p:ext uri="{BB962C8B-B14F-4D97-AF65-F5344CB8AC3E}">
        <p14:creationId xmlns:p14="http://schemas.microsoft.com/office/powerpoint/2010/main" val="4213302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9C1-C367-4526-AF21-6E2842BC567E}"/>
              </a:ext>
            </a:extLst>
          </p:cNvPr>
          <p:cNvSpPr>
            <a:spLocks noGrp="1"/>
          </p:cNvSpPr>
          <p:nvPr>
            <p:ph type="title"/>
          </p:nvPr>
        </p:nvSpPr>
        <p:spPr/>
        <p:txBody>
          <a:bodyPr/>
          <a:lstStyle/>
          <a:p>
            <a:r>
              <a:rPr lang="en-US" kern="1200" dirty="0">
                <a:latin typeface="Arial" pitchFamily="-110" charset="0"/>
                <a:ea typeface="ＭＳ Ｐゴシック" pitchFamily="-110" charset="-128"/>
                <a:cs typeface="ＭＳ Ｐゴシック" pitchFamily="-110" charset="-128"/>
              </a:rPr>
              <a:t>Table 5.3 Explanations</a:t>
            </a:r>
            <a:endParaRPr lang="en-SE" dirty="0"/>
          </a:p>
        </p:txBody>
      </p:sp>
      <p:sp>
        <p:nvSpPr>
          <p:cNvPr id="3" name="Content Placeholder 2">
            <a:extLst>
              <a:ext uri="{FF2B5EF4-FFF2-40B4-BE49-F238E27FC236}">
                <a16:creationId xmlns:a16="http://schemas.microsoft.com/office/drawing/2014/main" id="{40A33FA0-E810-4782-A59E-9F312AACBAF7}"/>
              </a:ext>
            </a:extLst>
          </p:cNvPr>
          <p:cNvSpPr>
            <a:spLocks noGrp="1"/>
          </p:cNvSpPr>
          <p:nvPr>
            <p:ph idx="1"/>
          </p:nvPr>
        </p:nvSpPr>
        <p:spPr/>
        <p:txBody>
          <a:bodyPr>
            <a:normAutofit fontScale="47500" lnSpcReduction="20000"/>
          </a:bodyPr>
          <a:lstStyle/>
          <a:p>
            <a:r>
              <a:rPr lang="en-US" kern="1200" dirty="0">
                <a:latin typeface="Arial" pitchFamily="-110" charset="0"/>
                <a:ea typeface="ＭＳ Ｐゴシック" pitchFamily="-110" charset="-128"/>
                <a:cs typeface="ＭＳ Ｐゴシック" pitchFamily="-110" charset="-128"/>
              </a:rPr>
              <a:t>Suppose employee ID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lie in the range [1, 1000]. We can divide these values into five partitions: [1, 200], [201, 400], [401, 600], [601, 800], and [801, 1000], assigned index values 1, 2, 3, 4, and 5, respectively. For a text field, we can derive an index from the first letter of the attribute value. For the attribute </a:t>
            </a:r>
            <a:r>
              <a:rPr lang="en-US" kern="1200" dirty="0" err="1">
                <a:latin typeface="Arial" pitchFamily="-110" charset="0"/>
                <a:ea typeface="ＭＳ Ｐゴシック" pitchFamily="-110" charset="-128"/>
                <a:cs typeface="ＭＳ Ｐゴシック" pitchFamily="-110" charset="-128"/>
              </a:rPr>
              <a:t>ename</a:t>
            </a:r>
            <a:r>
              <a:rPr lang="en-US" kern="1200" dirty="0">
                <a:latin typeface="Arial" pitchFamily="-110" charset="0"/>
                <a:ea typeface="ＭＳ Ｐゴシック" pitchFamily="-110" charset="-128"/>
                <a:cs typeface="ＭＳ Ｐゴシック" pitchFamily="-110" charset="-128"/>
              </a:rPr>
              <a:t> , let us assign index 1 to values starting with A or B, index 2 to values starting with C or D, and so on. Similar partitioning schemes can be used for each of the attributes. </a:t>
            </a:r>
          </a:p>
          <a:p>
            <a:r>
              <a:rPr lang="en-US" kern="1200" dirty="0">
                <a:latin typeface="Arial" pitchFamily="-110" charset="0"/>
                <a:ea typeface="ＭＳ Ｐゴシック" pitchFamily="-110" charset="-128"/>
                <a:cs typeface="ＭＳ Ｐゴシック" pitchFamily="-110" charset="-128"/>
              </a:rPr>
              <a:t>In Table 5.3b, the values in the first column represent the encrypted values for each row. The remaining columns show index values for the corresponding attribute values. The mapping functions between attribute values and index values constitute metadata that are stored at the client and data owner locations but not at the server.</a:t>
            </a:r>
          </a:p>
          <a:p>
            <a:r>
              <a:rPr lang="en-US" kern="1200" dirty="0">
                <a:latin typeface="Arial" pitchFamily="-110" charset="0"/>
                <a:ea typeface="ＭＳ Ｐゴシック" pitchFamily="-110" charset="-128"/>
                <a:cs typeface="ＭＳ Ｐゴシック" pitchFamily="-110" charset="-128"/>
              </a:rPr>
              <a:t>This arrangement provides for more efficient data retrieval. Suppose, for example,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6 &lt; 300. The query processor requests all records with I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 =  2. These are returned by the server. The query processor decrypts all rows returned, discards those that do not match the original query, and returns the requested unencrypted data to the user. </a:t>
            </a:r>
          </a:p>
          <a:p>
            <a:r>
              <a:rPr lang="en-US" kern="1200" dirty="0">
                <a:latin typeface="Arial" pitchFamily="-110" charset="0"/>
                <a:ea typeface="ＭＳ Ｐゴシック" pitchFamily="-110" charset="-128"/>
                <a:cs typeface="ＭＳ Ｐゴシック" pitchFamily="-110" charset="-128"/>
              </a:rPr>
              <a:t>The indexing scheme provides some information to an attacker, namely a rough relative ordering of rows by a given attribute. To obscure such information, the ordering of indexes can be randomized. For example, the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could be partitioned by mapping [1, 200], [201, 400], [401, 600], [601, 800], and [801, 1000] into 2, 3, 5, 1, and 4, respectively. Because the metadata are not stored at the server, an attacker could not gain this information from the server.</a:t>
            </a:r>
          </a:p>
        </p:txBody>
      </p:sp>
      <p:sp>
        <p:nvSpPr>
          <p:cNvPr id="4" name="Slide Number Placeholder 3">
            <a:extLst>
              <a:ext uri="{FF2B5EF4-FFF2-40B4-BE49-F238E27FC236}">
                <a16:creationId xmlns:a16="http://schemas.microsoft.com/office/drawing/2014/main" id="{D72294F6-29D2-451C-BC16-1F7BB4EB54E2}"/>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147776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CD46-BB77-4C36-816E-2CE531F85788}"/>
              </a:ext>
            </a:extLst>
          </p:cNvPr>
          <p:cNvSpPr>
            <a:spLocks noGrp="1"/>
          </p:cNvSpPr>
          <p:nvPr>
            <p:ph type="title"/>
          </p:nvPr>
        </p:nvSpPr>
        <p:spPr/>
        <p:txBody>
          <a:bodyPr/>
          <a:lstStyle/>
          <a:p>
            <a:r>
              <a:rPr lang="en-US" dirty="0"/>
              <a:t>Relational Database Elements</a:t>
            </a:r>
            <a:endParaRPr lang="en-SE" dirty="0"/>
          </a:p>
        </p:txBody>
      </p:sp>
      <p:sp>
        <p:nvSpPr>
          <p:cNvPr id="3" name="Content Placeholder 2">
            <a:extLst>
              <a:ext uri="{FF2B5EF4-FFF2-40B4-BE49-F238E27FC236}">
                <a16:creationId xmlns:a16="http://schemas.microsoft.com/office/drawing/2014/main" id="{454F993E-D631-43F1-9635-897CDD122315}"/>
              </a:ext>
            </a:extLst>
          </p:cNvPr>
          <p:cNvSpPr>
            <a:spLocks noGrp="1"/>
          </p:cNvSpPr>
          <p:nvPr>
            <p:ph idx="1"/>
          </p:nvPr>
        </p:nvSpPr>
        <p:spPr>
          <a:xfrm>
            <a:off x="323528" y="1196753"/>
            <a:ext cx="8568952" cy="3570753"/>
          </a:xfrm>
        </p:spPr>
        <p:txBody>
          <a:bodyPr>
            <a:normAutofit fontScale="85000" lnSpcReduction="20000"/>
          </a:bodyPr>
          <a:lstStyle/>
          <a:p>
            <a:r>
              <a:rPr lang="en-US" dirty="0"/>
              <a:t>Primary key</a:t>
            </a:r>
          </a:p>
          <a:p>
            <a:pPr lvl="1"/>
            <a:r>
              <a:rPr lang="en-US" dirty="0"/>
              <a:t>Uniquely identifies a row</a:t>
            </a:r>
          </a:p>
          <a:p>
            <a:pPr lvl="1"/>
            <a:r>
              <a:rPr lang="en-US" dirty="0"/>
              <a:t>Consists of one or more column names</a:t>
            </a:r>
          </a:p>
          <a:p>
            <a:r>
              <a:rPr lang="en-US" dirty="0"/>
              <a:t>Foreign key</a:t>
            </a:r>
          </a:p>
          <a:p>
            <a:pPr lvl="1"/>
            <a:r>
              <a:rPr lang="en-US" dirty="0"/>
              <a:t>Links one table to attributes in another</a:t>
            </a:r>
          </a:p>
          <a:p>
            <a:r>
              <a:rPr lang="en-US" dirty="0"/>
              <a:t>View/virtual table</a:t>
            </a:r>
          </a:p>
          <a:p>
            <a:pPr lvl="1"/>
            <a:r>
              <a:rPr lang="en-US" dirty="0"/>
              <a:t>Result of a query that returns selected rows and columns from one or more tables</a:t>
            </a:r>
          </a:p>
          <a:p>
            <a:endParaRPr lang="en-SE" dirty="0"/>
          </a:p>
        </p:txBody>
      </p:sp>
      <p:sp>
        <p:nvSpPr>
          <p:cNvPr id="4" name="Slide Number Placeholder 3">
            <a:extLst>
              <a:ext uri="{FF2B5EF4-FFF2-40B4-BE49-F238E27FC236}">
                <a16:creationId xmlns:a16="http://schemas.microsoft.com/office/drawing/2014/main" id="{A774DE00-6060-4557-B8EB-0F039D568D5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pic>
        <p:nvPicPr>
          <p:cNvPr id="5" name="Picture 3">
            <a:extLst>
              <a:ext uri="{FF2B5EF4-FFF2-40B4-BE49-F238E27FC236}">
                <a16:creationId xmlns:a16="http://schemas.microsoft.com/office/drawing/2014/main" id="{C6DEE6B5-54E8-4328-BC1A-5F16652C7467}"/>
              </a:ext>
            </a:extLst>
          </p:cNvPr>
          <p:cNvPicPr>
            <a:picLocks noChangeAspect="1"/>
          </p:cNvPicPr>
          <p:nvPr/>
        </p:nvPicPr>
        <p:blipFill rotWithShape="1">
          <a:blip r:embed="rId3"/>
          <a:srcRect l="20228" r="20308" b="13892"/>
          <a:stretch/>
        </p:blipFill>
        <p:spPr>
          <a:xfrm>
            <a:off x="1547664" y="4589477"/>
            <a:ext cx="6732704" cy="1953969"/>
          </a:xfrm>
          <a:prstGeom prst="rect">
            <a:avLst/>
          </a:prstGeom>
        </p:spPr>
      </p:pic>
    </p:spTree>
    <p:extLst>
      <p:ext uri="{BB962C8B-B14F-4D97-AF65-F5344CB8AC3E}">
        <p14:creationId xmlns:p14="http://schemas.microsoft.com/office/powerpoint/2010/main" val="59296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0F6-B453-4C74-9C35-385D617DB099}"/>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DAFEC07-2EDC-4D87-B5A0-38572575972E}"/>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9F331018-46B6-4D02-BA09-339BE90B82C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pic>
        <p:nvPicPr>
          <p:cNvPr id="6" name="Picture 5" descr="f3.pdf">
            <a:extLst>
              <a:ext uri="{FF2B5EF4-FFF2-40B4-BE49-F238E27FC236}">
                <a16:creationId xmlns:a16="http://schemas.microsoft.com/office/drawing/2014/main" id="{6BC0C6C2-661F-410D-9C7B-C802E0A58E18}"/>
              </a:ext>
            </a:extLst>
          </p:cNvPr>
          <p:cNvPicPr>
            <a:picLocks noChangeAspect="1"/>
          </p:cNvPicPr>
          <p:nvPr/>
        </p:nvPicPr>
        <p:blipFill rotWithShape="1">
          <a:blip r:embed="rId2">
            <a:extLst>
              <a:ext uri="{28A0092B-C50C-407E-A947-70E740481C1C}">
                <a14:useLocalDpi xmlns:a14="http://schemas.microsoft.com/office/drawing/2010/main" val="0"/>
              </a:ext>
            </a:extLst>
          </a:blip>
          <a:srcRect l="22080" t="10830" r="17750" b="52644"/>
          <a:stretch/>
        </p:blipFill>
        <p:spPr>
          <a:xfrm>
            <a:off x="251520" y="130726"/>
            <a:ext cx="8318429" cy="6534957"/>
          </a:xfrm>
          <a:prstGeom prst="rect">
            <a:avLst/>
          </a:prstGeom>
          <a:solidFill>
            <a:sysClr val="window" lastClr="FFFFFF"/>
          </a:solidFill>
        </p:spPr>
      </p:pic>
    </p:spTree>
    <p:extLst>
      <p:ext uri="{BB962C8B-B14F-4D97-AF65-F5344CB8AC3E}">
        <p14:creationId xmlns:p14="http://schemas.microsoft.com/office/powerpoint/2010/main" val="309070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pic>
        <p:nvPicPr>
          <p:cNvPr id="6" name="Picture 5" descr="f4.pdf">
            <a:extLst>
              <a:ext uri="{FF2B5EF4-FFF2-40B4-BE49-F238E27FC236}">
                <a16:creationId xmlns:a16="http://schemas.microsoft.com/office/drawing/2014/main" id="{EDFE5FE5-29F3-42A5-A1AC-45BF301BE06E}"/>
              </a:ext>
            </a:extLst>
          </p:cNvPr>
          <p:cNvPicPr>
            <a:picLocks noChangeAspect="1"/>
          </p:cNvPicPr>
          <p:nvPr/>
        </p:nvPicPr>
        <p:blipFill rotWithShape="1">
          <a:blip r:embed="rId3">
            <a:extLst>
              <a:ext uri="{28A0092B-C50C-407E-A947-70E740481C1C}">
                <a14:useLocalDpi xmlns:a14="http://schemas.microsoft.com/office/drawing/2010/main" val="0"/>
              </a:ext>
            </a:extLst>
          </a:blip>
          <a:srcRect l="4793" t="14259" r="4619" b="16482"/>
          <a:stretch/>
        </p:blipFill>
        <p:spPr>
          <a:xfrm>
            <a:off x="1151620" y="0"/>
            <a:ext cx="6840760" cy="6768372"/>
          </a:xfrm>
          <a:prstGeom prst="rect">
            <a:avLst/>
          </a:prstGeom>
          <a:solidFill>
            <a:sysClr val="window" lastClr="FFFFFF"/>
          </a:solidFill>
        </p:spPr>
      </p:pic>
    </p:spTree>
  </p:cSld>
  <p:clrMapOvr>
    <a:masterClrMapping/>
  </p:clrMapOvr>
  <p:transition spd="slow">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0" y="260649"/>
            <a:ext cx="9144000" cy="1152128"/>
          </a:xfrm>
        </p:spPr>
        <p:txBody>
          <a:bodyPr wrap="square" numCol="1" anchorCtr="0" compatLnSpc="1">
            <a:prstTxWarp prst="textNoShape">
              <a:avLst/>
            </a:prstTxWarp>
            <a:noAutofit/>
          </a:bodyPr>
          <a:lstStyle/>
          <a:p>
            <a:pPr eaLnBrk="1" hangingPunct="1"/>
            <a:r>
              <a:rPr lang="en-US" sz="4400" dirty="0"/>
              <a:t>Structured Query Language </a:t>
            </a:r>
            <a:br>
              <a:rPr lang="en-US" sz="4400" dirty="0"/>
            </a:br>
            <a:r>
              <a:rPr lang="en-US" sz="4400" dirty="0"/>
              <a:t>(SQL)</a:t>
            </a:r>
          </a:p>
        </p:txBody>
      </p:sp>
      <p:sp>
        <p:nvSpPr>
          <p:cNvPr id="217091" name="Rectangle 3"/>
          <p:cNvSpPr>
            <a:spLocks noGrp="1" noChangeArrowheads="1"/>
          </p:cNvSpPr>
          <p:nvPr>
            <p:ph idx="1"/>
          </p:nvPr>
        </p:nvSpPr>
        <p:spPr>
          <a:xfrm>
            <a:off x="381000" y="1447800"/>
            <a:ext cx="8305800" cy="5410200"/>
          </a:xfrm>
        </p:spPr>
        <p:txBody>
          <a:bodyPr wrap="square" numCol="1" anchor="t" anchorCtr="0" compatLnSpc="1">
            <a:prstTxWarp prst="textNoShape">
              <a:avLst/>
            </a:prstTxWarp>
            <a:normAutofit lnSpcReduction="10000"/>
          </a:bodyPr>
          <a:lstStyle/>
          <a:p>
            <a:pPr marL="342900" lvl="1" indent="-342900" eaLnBrk="1" hangingPunct="1">
              <a:spcBef>
                <a:spcPts val="2000"/>
              </a:spcBef>
              <a:buClr>
                <a:schemeClr val="accent2"/>
              </a:buClr>
              <a:buFont typeface="Wingdings" pitchFamily="-110" charset="2"/>
              <a:buChar char=""/>
              <a:defRPr/>
            </a:pPr>
            <a:r>
              <a:rPr lang="en-US" sz="2400" dirty="0"/>
              <a:t>Standardized language to define schema, manipulate, and query data in a relational database. </a:t>
            </a:r>
          </a:p>
          <a:p>
            <a:pPr marL="342900" lvl="1" indent="-342900" eaLnBrk="1" hangingPunct="1">
              <a:spcBef>
                <a:spcPts val="2000"/>
              </a:spcBef>
              <a:buClr>
                <a:schemeClr val="accent2"/>
              </a:buClr>
              <a:buFont typeface="Wingdings" pitchFamily="-110" charset="2"/>
              <a:buChar char=""/>
              <a:defRPr/>
            </a:pPr>
            <a:r>
              <a:rPr lang="en-US" sz="2400" dirty="0"/>
              <a:t>Operations include: </a:t>
            </a:r>
          </a:p>
          <a:p>
            <a:pPr marL="742950" lvl="2" indent="-342900">
              <a:spcBef>
                <a:spcPts val="2000"/>
              </a:spcBef>
              <a:buClr>
                <a:schemeClr val="accent2"/>
              </a:buClr>
              <a:buFont typeface="Wingdings" pitchFamily="-110" charset="2"/>
              <a:buChar char=""/>
              <a:defRPr/>
            </a:pPr>
            <a:r>
              <a:rPr lang="en-US" sz="2000" dirty="0"/>
              <a:t>Create tables </a:t>
            </a:r>
          </a:p>
          <a:p>
            <a:pPr marL="742950" lvl="2" indent="-342900">
              <a:spcBef>
                <a:spcPts val="2000"/>
              </a:spcBef>
              <a:buClr>
                <a:schemeClr val="accent2"/>
              </a:buClr>
              <a:buFont typeface="Wingdings" pitchFamily="-110" charset="2"/>
              <a:buChar char=""/>
              <a:defRPr/>
            </a:pPr>
            <a:r>
              <a:rPr lang="en-US" sz="2000" dirty="0"/>
              <a:t>Insert and delete data in tables </a:t>
            </a:r>
          </a:p>
          <a:p>
            <a:pPr marL="742950" lvl="2" indent="-342900">
              <a:spcBef>
                <a:spcPts val="2000"/>
              </a:spcBef>
              <a:buClr>
                <a:schemeClr val="accent2"/>
              </a:buClr>
              <a:buFont typeface="Wingdings" pitchFamily="-110" charset="2"/>
              <a:buChar char=""/>
              <a:defRPr/>
            </a:pPr>
            <a:r>
              <a:rPr lang="en-US" sz="2000" dirty="0"/>
              <a:t>Create views </a:t>
            </a:r>
          </a:p>
          <a:p>
            <a:pPr marL="742950" lvl="2" indent="-342900">
              <a:spcBef>
                <a:spcPts val="2000"/>
              </a:spcBef>
              <a:buClr>
                <a:schemeClr val="accent2"/>
              </a:buClr>
              <a:buFont typeface="Wingdings" pitchFamily="-110" charset="2"/>
              <a:buChar char=""/>
              <a:defRPr/>
            </a:pPr>
            <a:r>
              <a:rPr lang="en-US" sz="2000" dirty="0"/>
              <a:t>Retrieve data with query statements</a:t>
            </a:r>
          </a:p>
          <a:p>
            <a:pPr marL="342900" lvl="1" indent="-342900" eaLnBrk="1" hangingPunct="1">
              <a:spcBef>
                <a:spcPts val="2000"/>
              </a:spcBef>
              <a:buClr>
                <a:schemeClr val="accent2"/>
              </a:buClr>
              <a:buFont typeface="Wingdings" pitchFamily="-110" charset="2"/>
              <a:buChar char=""/>
              <a:defRPr/>
            </a:pPr>
            <a:r>
              <a:rPr lang="en-US" sz="2400" dirty="0"/>
              <a:t>Example: SELECT * FROM EMLPOYEE WHERE DID=‘15’</a:t>
            </a:r>
          </a:p>
          <a:p>
            <a:pPr marL="742950" lvl="2" indent="-342900">
              <a:spcBef>
                <a:spcPts val="2000"/>
              </a:spcBef>
              <a:buClr>
                <a:schemeClr val="accent2"/>
              </a:buClr>
              <a:buFont typeface="Wingdings" pitchFamily="-110" charset="2"/>
              <a:buChar char=""/>
              <a:defRPr/>
            </a:pPr>
            <a:r>
              <a:rPr lang="en-US" altLang="zh-CN" sz="2400" dirty="0"/>
              <a:t>return all tuples in EMPLOYEE table with attribute DID=‘15’</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A67-12CF-4F8B-A0F9-04A9EC060836}"/>
              </a:ext>
            </a:extLst>
          </p:cNvPr>
          <p:cNvSpPr>
            <a:spLocks noGrp="1"/>
          </p:cNvSpPr>
          <p:nvPr>
            <p:ph type="title"/>
          </p:nvPr>
        </p:nvSpPr>
        <p:spPr/>
        <p:txBody>
          <a:bodyPr/>
          <a:lstStyle/>
          <a:p>
            <a:r>
              <a:rPr lang="en-US" dirty="0"/>
              <a:t>OS vs. Database Security</a:t>
            </a:r>
            <a:endParaRPr lang="en-SE" dirty="0"/>
          </a:p>
        </p:txBody>
      </p:sp>
      <p:sp>
        <p:nvSpPr>
          <p:cNvPr id="3" name="Content Placeholder 2">
            <a:extLst>
              <a:ext uri="{FF2B5EF4-FFF2-40B4-BE49-F238E27FC236}">
                <a16:creationId xmlns:a16="http://schemas.microsoft.com/office/drawing/2014/main" id="{E375B524-E533-401E-94B4-FDCF9DC10271}"/>
              </a:ext>
            </a:extLst>
          </p:cNvPr>
          <p:cNvSpPr>
            <a:spLocks noGrp="1"/>
          </p:cNvSpPr>
          <p:nvPr>
            <p:ph idx="1"/>
          </p:nvPr>
        </p:nvSpPr>
        <p:spPr/>
        <p:txBody>
          <a:bodyPr>
            <a:normAutofit fontScale="92500" lnSpcReduction="20000"/>
          </a:bodyPr>
          <a:lstStyle/>
          <a:p>
            <a:r>
              <a:rPr lang="en-US" dirty="0">
                <a:latin typeface="Arial" pitchFamily="-109" charset="0"/>
                <a:ea typeface="ＭＳ Ｐゴシック" pitchFamily="-109" charset="-128"/>
                <a:cs typeface="ＭＳ Ｐゴシック" pitchFamily="-109" charset="-128"/>
              </a:rPr>
              <a:t>OS security mechanisms typically control read and write access to entire files, but not to limit access to specific records or fields in that file. </a:t>
            </a:r>
          </a:p>
          <a:p>
            <a:r>
              <a:rPr lang="en-US" dirty="0">
                <a:latin typeface="Arial" pitchFamily="-109" charset="0"/>
                <a:ea typeface="ＭＳ Ｐゴシック" pitchFamily="-109" charset="-128"/>
                <a:cs typeface="ＭＳ Ｐゴシック" pitchFamily="-109" charset="-128"/>
              </a:rPr>
              <a:t>A database typically allows this type of fine-grained access control, expressed with SQL commands, such as to select, insert, update, or delete specified items in the database. </a:t>
            </a:r>
          </a:p>
          <a:p>
            <a:r>
              <a:rPr lang="en-US" dirty="0">
                <a:latin typeface="Arial" pitchFamily="-109" charset="0"/>
                <a:ea typeface="ＭＳ Ｐゴシック" pitchFamily="-109" charset="-128"/>
                <a:cs typeface="ＭＳ Ｐゴシック" pitchFamily="-109" charset="-128"/>
              </a:rPr>
              <a:t>Thus, security services and mechanisms are needed that are designed specifically for database systems.</a:t>
            </a:r>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a:extLst>
              <a:ext uri="{FF2B5EF4-FFF2-40B4-BE49-F238E27FC236}">
                <a16:creationId xmlns:a16="http://schemas.microsoft.com/office/drawing/2014/main" id="{C0A0A925-B09E-495B-BE84-FBC27E211C1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16034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solidFill>
                  <a:srgbClr val="C00000"/>
                </a:solidFill>
              </a:rPr>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34211096"/>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144</TotalTime>
  <Words>9397</Words>
  <Application>Microsoft Office PowerPoint</Application>
  <PresentationFormat>On-screen Show (4:3)</PresentationFormat>
  <Paragraphs>917</Paragraphs>
  <Slides>34</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Gloria Hallelujah</vt:lpstr>
      <vt:lpstr>Arial</vt:lpstr>
      <vt:lpstr>Cambria Math</vt:lpstr>
      <vt:lpstr>Times New Roman</vt:lpstr>
      <vt:lpstr>Wingdings</vt:lpstr>
      <vt:lpstr>1_Default Design</vt:lpstr>
      <vt:lpstr>CH05 Database Security</vt:lpstr>
      <vt:lpstr>Outline</vt:lpstr>
      <vt:lpstr>Relational Database</vt:lpstr>
      <vt:lpstr>Relational Database Elements</vt:lpstr>
      <vt:lpstr>PowerPoint Presentation</vt:lpstr>
      <vt:lpstr>PowerPoint Presentation</vt:lpstr>
      <vt:lpstr>Structured Query Language  (SQL)</vt:lpstr>
      <vt:lpstr>OS vs. Database Security</vt:lpstr>
      <vt:lpstr>Outline</vt:lpstr>
      <vt:lpstr>SQL Injection Attacks (SQLi)</vt:lpstr>
      <vt:lpstr>PowerPoint Presentation</vt:lpstr>
      <vt:lpstr>SQLi is Application-Level Attack</vt:lpstr>
      <vt:lpstr>SQLi Countermeasures</vt:lpstr>
      <vt:lpstr>Outline</vt:lpstr>
      <vt:lpstr>Database Access Control </vt:lpstr>
      <vt:lpstr>SQL Access Controls</vt:lpstr>
      <vt:lpstr>Cascaded Grants</vt:lpstr>
      <vt:lpstr>Cascaded Grants Explanations</vt:lpstr>
      <vt:lpstr>Cascaded Grants Quiz </vt:lpstr>
      <vt:lpstr>Role-Based Access Control (RBAC)</vt:lpstr>
      <vt:lpstr>PowerPoint Presentation</vt:lpstr>
      <vt:lpstr>Outline</vt:lpstr>
      <vt:lpstr>PowerPoint Presentation</vt:lpstr>
      <vt:lpstr>Inference Attack Examples</vt:lpstr>
      <vt:lpstr>Inference Attack Examples cont’d</vt:lpstr>
      <vt:lpstr>Solution</vt:lpstr>
      <vt:lpstr>Inference Detection</vt:lpstr>
      <vt:lpstr>Two Approaches to Inference Detection</vt:lpstr>
      <vt:lpstr>Outline</vt:lpstr>
      <vt:lpstr>Database Encryption</vt:lpstr>
      <vt:lpstr>A Database Encryption Scheme</vt:lpstr>
      <vt:lpstr>PowerPoint Presentation</vt:lpstr>
      <vt:lpstr>PowerPoint Presentation</vt:lpstr>
      <vt:lpstr>Table 5.3 Explanations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17</cp:revision>
  <dcterms:created xsi:type="dcterms:W3CDTF">2020-04-19T18:21:47Z</dcterms:created>
  <dcterms:modified xsi:type="dcterms:W3CDTF">2020-04-22T17:19:51Z</dcterms:modified>
</cp:coreProperties>
</file>