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30"/>
  </p:notesMasterIdLst>
  <p:handoutMasterIdLst>
    <p:handoutMasterId r:id="rId31"/>
  </p:handoutMasterIdLst>
  <p:sldIdLst>
    <p:sldId id="402" r:id="rId2"/>
    <p:sldId id="388" r:id="rId3"/>
    <p:sldId id="359" r:id="rId4"/>
    <p:sldId id="363" r:id="rId5"/>
    <p:sldId id="422" r:id="rId6"/>
    <p:sldId id="367" r:id="rId7"/>
    <p:sldId id="409" r:id="rId8"/>
    <p:sldId id="413" r:id="rId9"/>
    <p:sldId id="431" r:id="rId10"/>
    <p:sldId id="427" r:id="rId11"/>
    <p:sldId id="429" r:id="rId12"/>
    <p:sldId id="373" r:id="rId13"/>
    <p:sldId id="424" r:id="rId14"/>
    <p:sldId id="375" r:id="rId15"/>
    <p:sldId id="376" r:id="rId16"/>
    <p:sldId id="377" r:id="rId17"/>
    <p:sldId id="411" r:id="rId18"/>
    <p:sldId id="394" r:id="rId19"/>
    <p:sldId id="380" r:id="rId20"/>
    <p:sldId id="416" r:id="rId21"/>
    <p:sldId id="425" r:id="rId22"/>
    <p:sldId id="382" r:id="rId23"/>
    <p:sldId id="415" r:id="rId24"/>
    <p:sldId id="417" r:id="rId25"/>
    <p:sldId id="418" r:id="rId26"/>
    <p:sldId id="421" r:id="rId27"/>
    <p:sldId id="383" r:id="rId28"/>
    <p:sldId id="403"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5" autoAdjust="0"/>
    <p:restoredTop sz="86634" autoAdjust="0"/>
  </p:normalViewPr>
  <p:slideViewPr>
    <p:cSldViewPr>
      <p:cViewPr varScale="1">
        <p:scale>
          <a:sx n="95" d="100"/>
          <a:sy n="95"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5100"/>
    </p:cViewPr>
  </p:sorterViewPr>
  <p:notesViewPr>
    <p:cSldViewPr>
      <p:cViewPr varScale="1">
        <p:scale>
          <a:sx n="84" d="100"/>
          <a:sy n="84" d="100"/>
        </p:scale>
        <p:origin x="31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A1221-7895-9A46-8777-244D9A4FFCB5}"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3C8162DC-9A38-234A-BF50-29269EF60E37}">
      <dgm:prSet custT="1"/>
      <dgm:spPr>
        <a:solidFill>
          <a:schemeClr val="accent1">
            <a:lumMod val="60000"/>
            <a:lumOff val="40000"/>
          </a:schemeClr>
        </a:solidFill>
      </dgm:spPr>
      <dgm:t>
        <a:bodyPr/>
        <a:lstStyle/>
        <a:p>
          <a:pPr rtl="0"/>
          <a:r>
            <a:rPr lang="en-US" altLang="zh-CN" sz="3600" b="0" dirty="0">
              <a:solidFill>
                <a:srgbClr val="800000"/>
              </a:solidFill>
              <a:effectLst>
                <a:outerShdw blurRad="38100" dist="38100" dir="2700000" algn="tl">
                  <a:srgbClr val="000000">
                    <a:alpha val="43137"/>
                  </a:srgbClr>
                </a:outerShdw>
              </a:effectLst>
              <a:latin typeface="+mj-lt"/>
            </a:rPr>
            <a:t>Three</a:t>
          </a:r>
          <a:r>
            <a:rPr lang="en-US" sz="3600" b="0" dirty="0">
              <a:solidFill>
                <a:srgbClr val="800000"/>
              </a:solidFill>
              <a:effectLst>
                <a:outerShdw blurRad="38100" dist="38100" dir="2700000" algn="tl">
                  <a:srgbClr val="000000">
                    <a:alpha val="43137"/>
                  </a:srgbClr>
                </a:outerShdw>
              </a:effectLst>
              <a:latin typeface="+mj-lt"/>
            </a:rPr>
            <a:t> means of authentication</a:t>
          </a:r>
        </a:p>
      </dgm:t>
    </dgm:pt>
    <dgm:pt modelId="{15376F90-9FB9-6441-9554-858E91071F1F}" type="parTrans" cxnId="{2CC17927-1A37-9B43-A607-4BA4F5CF900A}">
      <dgm:prSet/>
      <dgm:spPr/>
      <dgm:t>
        <a:bodyPr/>
        <a:lstStyle/>
        <a:p>
          <a:endParaRPr lang="en-US"/>
        </a:p>
      </dgm:t>
    </dgm:pt>
    <dgm:pt modelId="{57A63946-7EED-6443-8972-11A5E69850AC}" type="sibTrans" cxnId="{2CC17927-1A37-9B43-A607-4BA4F5CF900A}">
      <dgm:prSet/>
      <dgm:spPr/>
      <dgm:t>
        <a:bodyPr/>
        <a:lstStyle/>
        <a:p>
          <a:endParaRPr lang="en-US"/>
        </a:p>
      </dgm:t>
    </dgm:pt>
    <dgm:pt modelId="{9A425725-5BC3-9E48-8D4B-C57007FBE638}">
      <dgm:prSet/>
      <dgm:spPr>
        <a:solidFill>
          <a:schemeClr val="accent1">
            <a:lumMod val="60000"/>
            <a:lumOff val="40000"/>
          </a:schemeClr>
        </a:solidFill>
      </dgm:spPr>
      <dgm:t>
        <a:bodyPr/>
        <a:lstStyle/>
        <a:p>
          <a:pPr algn="ctr" rtl="0"/>
          <a:r>
            <a:rPr lang="en-US" b="0" dirty="0">
              <a:ln>
                <a:solidFill>
                  <a:schemeClr val="bg2">
                    <a:lumMod val="50000"/>
                  </a:schemeClr>
                </a:solidFill>
              </a:ln>
              <a:solidFill>
                <a:srgbClr val="0000FF"/>
              </a:solidFill>
              <a:latin typeface="+mj-lt"/>
            </a:rPr>
            <a:t>Something one knows</a:t>
          </a:r>
        </a:p>
      </dgm:t>
    </dgm:pt>
    <dgm:pt modelId="{66A970E0-3EAB-754C-AA2E-B2846BF273CE}" type="parTrans" cxnId="{5DC6B2A8-F686-5642-8173-64C8874E07C9}">
      <dgm:prSet/>
      <dgm:spPr/>
      <dgm:t>
        <a:bodyPr/>
        <a:lstStyle/>
        <a:p>
          <a:endParaRPr lang="en-US"/>
        </a:p>
      </dgm:t>
    </dgm:pt>
    <dgm:pt modelId="{2F6C71E9-4AE4-B245-8F52-0C7990E20B80}" type="sibTrans" cxnId="{5DC6B2A8-F686-5642-8173-64C8874E07C9}">
      <dgm:prSet/>
      <dgm:spPr/>
      <dgm:t>
        <a:bodyPr/>
        <a:lstStyle/>
        <a:p>
          <a:endParaRPr lang="en-US"/>
        </a:p>
      </dgm:t>
    </dgm:pt>
    <dgm:pt modelId="{DA094B08-D6EC-3A40-9D64-2185244C2134}">
      <dgm:prSet/>
      <dgm:spPr>
        <a:solidFill>
          <a:schemeClr val="accent1">
            <a:lumMod val="60000"/>
            <a:lumOff val="40000"/>
          </a:schemeClr>
        </a:solidFill>
      </dgm:spPr>
      <dgm:t>
        <a:bodyPr/>
        <a:lstStyle/>
        <a:p>
          <a:pPr algn="l" rtl="0"/>
          <a:r>
            <a:rPr lang="en-US" b="0" dirty="0">
              <a:solidFill>
                <a:srgbClr val="800000"/>
              </a:solidFill>
              <a:latin typeface="+mj-lt"/>
            </a:rPr>
            <a:t>Password, PIN, answers to prearranged questions</a:t>
          </a:r>
        </a:p>
      </dgm:t>
    </dgm:pt>
    <dgm:pt modelId="{18D841F5-114F-294C-BA24-406997EE8226}" type="parTrans" cxnId="{6C86A8AA-F03A-614A-8B2B-006CA15AA635}">
      <dgm:prSet/>
      <dgm:spPr/>
      <dgm:t>
        <a:bodyPr/>
        <a:lstStyle/>
        <a:p>
          <a:endParaRPr lang="en-US"/>
        </a:p>
      </dgm:t>
    </dgm:pt>
    <dgm:pt modelId="{1750BC11-6B46-644A-AD2C-4A05463E92F7}" type="sibTrans" cxnId="{6C86A8AA-F03A-614A-8B2B-006CA15AA635}">
      <dgm:prSet/>
      <dgm:spPr/>
      <dgm:t>
        <a:bodyPr/>
        <a:lstStyle/>
        <a:p>
          <a:endParaRPr lang="en-US"/>
        </a:p>
      </dgm:t>
    </dgm:pt>
    <dgm:pt modelId="{490135F2-5863-F54B-85A0-238664A3B643}">
      <dgm:prSet/>
      <dgm:spPr>
        <a:solidFill>
          <a:schemeClr val="accent1">
            <a:lumMod val="60000"/>
            <a:lumOff val="40000"/>
          </a:schemeClr>
        </a:solidFill>
      </dgm:spPr>
      <dgm:t>
        <a:bodyPr/>
        <a:lstStyle/>
        <a:p>
          <a:pPr algn="ctr" rtl="0"/>
          <a:r>
            <a:rPr lang="en-US" b="0" dirty="0">
              <a:ln>
                <a:solidFill>
                  <a:schemeClr val="bg2">
                    <a:lumMod val="50000"/>
                  </a:schemeClr>
                </a:solidFill>
              </a:ln>
              <a:solidFill>
                <a:srgbClr val="0000FF"/>
              </a:solidFill>
              <a:latin typeface="+mj-lt"/>
            </a:rPr>
            <a:t>Something one possesses (token)</a:t>
          </a:r>
        </a:p>
      </dgm:t>
    </dgm:pt>
    <dgm:pt modelId="{319E5F9E-199F-D646-A5DD-76D10B86F2A5}" type="parTrans" cxnId="{F346C330-4186-CF46-A48F-B37F8D782A3C}">
      <dgm:prSet/>
      <dgm:spPr/>
      <dgm:t>
        <a:bodyPr/>
        <a:lstStyle/>
        <a:p>
          <a:endParaRPr lang="en-US"/>
        </a:p>
      </dgm:t>
    </dgm:pt>
    <dgm:pt modelId="{129DA994-79FE-934D-A1C5-EDDC22B1AD0A}" type="sibTrans" cxnId="{F346C330-4186-CF46-A48F-B37F8D782A3C}">
      <dgm:prSet/>
      <dgm:spPr/>
      <dgm:t>
        <a:bodyPr/>
        <a:lstStyle/>
        <a:p>
          <a:endParaRPr lang="en-US"/>
        </a:p>
      </dgm:t>
    </dgm:pt>
    <dgm:pt modelId="{70BCDC5B-1DFE-D44E-B10C-19879EEB2220}">
      <dgm:prSet/>
      <dgm:spPr>
        <a:solidFill>
          <a:schemeClr val="accent1">
            <a:lumMod val="60000"/>
            <a:lumOff val="40000"/>
          </a:schemeClr>
        </a:solidFill>
      </dgm:spPr>
      <dgm:t>
        <a:bodyPr/>
        <a:lstStyle/>
        <a:p>
          <a:pPr algn="l" rtl="0"/>
          <a:r>
            <a:rPr lang="en-US" b="0" dirty="0">
              <a:solidFill>
                <a:srgbClr val="800000"/>
              </a:solidFill>
              <a:latin typeface="+mj-lt"/>
            </a:rPr>
            <a:t>Smartcard, electronic keycard, physical key</a:t>
          </a:r>
        </a:p>
      </dgm:t>
    </dgm:pt>
    <dgm:pt modelId="{995CF7EC-C73B-B54A-9F3A-94B5C720ED68}" type="parTrans" cxnId="{2ECFC01E-761A-734A-A0B1-27C40E6CF113}">
      <dgm:prSet/>
      <dgm:spPr/>
      <dgm:t>
        <a:bodyPr/>
        <a:lstStyle/>
        <a:p>
          <a:endParaRPr lang="en-US"/>
        </a:p>
      </dgm:t>
    </dgm:pt>
    <dgm:pt modelId="{A59289C0-7DA3-D54A-BB56-CD02D399341A}" type="sibTrans" cxnId="{2ECFC01E-761A-734A-A0B1-27C40E6CF113}">
      <dgm:prSet/>
      <dgm:spPr/>
      <dgm:t>
        <a:bodyPr/>
        <a:lstStyle/>
        <a:p>
          <a:endParaRPr lang="en-US"/>
        </a:p>
      </dgm:t>
    </dgm:pt>
    <dgm:pt modelId="{2494B512-93B2-CD4E-A97A-F5D3578693A5}">
      <dgm:prSet/>
      <dgm:spPr>
        <a:solidFill>
          <a:schemeClr val="accent1">
            <a:lumMod val="60000"/>
            <a:lumOff val="40000"/>
          </a:schemeClr>
        </a:solidFill>
      </dgm:spPr>
      <dgm:t>
        <a:bodyPr/>
        <a:lstStyle/>
        <a:p>
          <a:pPr algn="ctr" rtl="0"/>
          <a:r>
            <a:rPr lang="en-US" b="0" dirty="0">
              <a:ln>
                <a:solidFill>
                  <a:schemeClr val="bg2">
                    <a:lumMod val="50000"/>
                  </a:schemeClr>
                </a:solidFill>
              </a:ln>
              <a:solidFill>
                <a:srgbClr val="0000FF"/>
              </a:solidFill>
              <a:latin typeface="+mj-lt"/>
            </a:rPr>
            <a:t>Something one </a:t>
          </a:r>
          <a:r>
            <a:rPr lang="en-US" b="0">
              <a:ln>
                <a:solidFill>
                  <a:schemeClr val="bg2">
                    <a:lumMod val="50000"/>
                  </a:schemeClr>
                </a:solidFill>
              </a:ln>
              <a:solidFill>
                <a:srgbClr val="0000FF"/>
              </a:solidFill>
              <a:latin typeface="+mj-lt"/>
            </a:rPr>
            <a:t>is (biometrics</a:t>
          </a:r>
          <a:r>
            <a:rPr lang="en-US" b="0" dirty="0">
              <a:ln>
                <a:solidFill>
                  <a:schemeClr val="bg2">
                    <a:lumMod val="50000"/>
                  </a:schemeClr>
                </a:solidFill>
              </a:ln>
              <a:solidFill>
                <a:srgbClr val="0000FF"/>
              </a:solidFill>
              <a:latin typeface="+mj-lt"/>
            </a:rPr>
            <a:t>)</a:t>
          </a:r>
        </a:p>
      </dgm:t>
    </dgm:pt>
    <dgm:pt modelId="{F83CB3DE-5D3F-6046-AB1F-FE5F4773E567}" type="parTrans" cxnId="{D4C05942-5341-B843-9DE9-E1451246169F}">
      <dgm:prSet/>
      <dgm:spPr/>
      <dgm:t>
        <a:bodyPr/>
        <a:lstStyle/>
        <a:p>
          <a:endParaRPr lang="en-US"/>
        </a:p>
      </dgm:t>
    </dgm:pt>
    <dgm:pt modelId="{B96E484E-7A8C-AF4B-AD2C-C80711D7E208}" type="sibTrans" cxnId="{D4C05942-5341-B843-9DE9-E1451246169F}">
      <dgm:prSet/>
      <dgm:spPr/>
      <dgm:t>
        <a:bodyPr/>
        <a:lstStyle/>
        <a:p>
          <a:endParaRPr lang="en-US"/>
        </a:p>
      </dgm:t>
    </dgm:pt>
    <dgm:pt modelId="{19D906B0-C045-4441-BB75-E10C4668B4F2}">
      <dgm:prSet/>
      <dgm:spPr>
        <a:solidFill>
          <a:schemeClr val="accent1">
            <a:lumMod val="60000"/>
            <a:lumOff val="40000"/>
          </a:schemeClr>
        </a:solidFill>
      </dgm:spPr>
      <dgm:t>
        <a:bodyPr/>
        <a:lstStyle/>
        <a:p>
          <a:pPr algn="l" rtl="0"/>
          <a:r>
            <a:rPr lang="en-US" b="0" dirty="0">
              <a:solidFill>
                <a:srgbClr val="800000"/>
              </a:solidFill>
              <a:latin typeface="+mj-lt"/>
            </a:rPr>
            <a:t>Fingerprint, retina, face, voice…</a:t>
          </a:r>
        </a:p>
      </dgm:t>
    </dgm:pt>
    <dgm:pt modelId="{7C29C5C0-9240-C245-89FF-1D864E2780E2}" type="parTrans" cxnId="{229AC9E0-E552-CB4D-9807-D28F6510C7D9}">
      <dgm:prSet/>
      <dgm:spPr/>
      <dgm:t>
        <a:bodyPr/>
        <a:lstStyle/>
        <a:p>
          <a:endParaRPr lang="en-US"/>
        </a:p>
      </dgm:t>
    </dgm:pt>
    <dgm:pt modelId="{DB0C8628-3B90-D346-8162-77FF036E8D8B}" type="sibTrans" cxnId="{229AC9E0-E552-CB4D-9807-D28F6510C7D9}">
      <dgm:prSet/>
      <dgm:spPr/>
      <dgm:t>
        <a:bodyPr/>
        <a:lstStyle/>
        <a:p>
          <a:endParaRPr lang="en-US"/>
        </a:p>
      </dgm:t>
    </dgm:pt>
    <dgm:pt modelId="{4DE75C25-8AB6-AC48-8CCE-CC14CE5AFDD6}">
      <dgm:prSet/>
      <dgm:spPr/>
      <dgm:t>
        <a:bodyPr/>
        <a:lstStyle/>
        <a:p>
          <a:endParaRPr lang="en-US" dirty="0"/>
        </a:p>
      </dgm:t>
    </dgm:pt>
    <dgm:pt modelId="{903A8029-00E0-0F45-84C0-751562C032E2}" type="parTrans" cxnId="{45FE3C7E-946A-4E41-96FC-A255609384F5}">
      <dgm:prSet/>
      <dgm:spPr/>
      <dgm:t>
        <a:bodyPr/>
        <a:lstStyle/>
        <a:p>
          <a:endParaRPr lang="en-US"/>
        </a:p>
      </dgm:t>
    </dgm:pt>
    <dgm:pt modelId="{1E4A610B-7136-FF4C-AA80-249B00558E9F}" type="sibTrans" cxnId="{45FE3C7E-946A-4E41-96FC-A255609384F5}">
      <dgm:prSet/>
      <dgm:spPr/>
      <dgm:t>
        <a:bodyPr/>
        <a:lstStyle/>
        <a:p>
          <a:endParaRPr lang="en-US"/>
        </a:p>
      </dgm:t>
    </dgm:pt>
    <dgm:pt modelId="{76FFD0A6-90B3-4069-9847-C38266A1E5ED}">
      <dgm:prSet/>
      <dgm:spPr>
        <a:solidFill>
          <a:schemeClr val="accent1">
            <a:lumMod val="60000"/>
            <a:lumOff val="40000"/>
          </a:schemeClr>
        </a:solidFill>
      </dgm:spPr>
      <dgm:t>
        <a:bodyPr/>
        <a:lstStyle/>
        <a:p>
          <a:pPr algn="l" rtl="0"/>
          <a:endParaRPr lang="en-US" b="0" dirty="0">
            <a:solidFill>
              <a:srgbClr val="800000"/>
            </a:solidFill>
            <a:latin typeface="+mj-lt"/>
          </a:endParaRPr>
        </a:p>
      </dgm:t>
    </dgm:pt>
    <dgm:pt modelId="{02EDFA39-0680-4314-8B99-7770ADE9F362}" type="parTrans" cxnId="{960874AC-FDA3-4263-A684-C95B0E4FEC78}">
      <dgm:prSet/>
      <dgm:spPr/>
    </dgm:pt>
    <dgm:pt modelId="{19B4B0FA-EC57-4109-83F4-5AD2CB34D6CD}" type="sibTrans" cxnId="{960874AC-FDA3-4263-A684-C95B0E4FEC78}">
      <dgm:prSet/>
      <dgm:spPr/>
    </dgm:pt>
    <dgm:pt modelId="{5BDAED95-C48D-644A-87B0-7F68122F3229}" type="pres">
      <dgm:prSet presAssocID="{293A1221-7895-9A46-8777-244D9A4FFCB5}" presName="composite" presStyleCnt="0">
        <dgm:presLayoutVars>
          <dgm:chMax val="1"/>
          <dgm:dir/>
          <dgm:resizeHandles val="exact"/>
        </dgm:presLayoutVars>
      </dgm:prSet>
      <dgm:spPr/>
    </dgm:pt>
    <dgm:pt modelId="{D2C1D77E-6AC8-8E42-B99A-293D993351D8}" type="pres">
      <dgm:prSet presAssocID="{3C8162DC-9A38-234A-BF50-29269EF60E37}" presName="roof" presStyleLbl="dkBgShp" presStyleIdx="0" presStyleCnt="2"/>
      <dgm:spPr/>
    </dgm:pt>
    <dgm:pt modelId="{7478F3E0-8E09-F64C-B855-BD7879D406BD}" type="pres">
      <dgm:prSet presAssocID="{3C8162DC-9A38-234A-BF50-29269EF60E37}" presName="pillars" presStyleCnt="0"/>
      <dgm:spPr/>
    </dgm:pt>
    <dgm:pt modelId="{198BB093-4285-EC44-88FF-71FB54257C73}" type="pres">
      <dgm:prSet presAssocID="{3C8162DC-9A38-234A-BF50-29269EF60E37}" presName="pillar1" presStyleLbl="node1" presStyleIdx="0" presStyleCnt="3">
        <dgm:presLayoutVars>
          <dgm:bulletEnabled val="1"/>
        </dgm:presLayoutVars>
      </dgm:prSet>
      <dgm:spPr/>
    </dgm:pt>
    <dgm:pt modelId="{0B6B2944-485F-D94E-91E5-D49764415E8F}" type="pres">
      <dgm:prSet presAssocID="{490135F2-5863-F54B-85A0-238664A3B643}" presName="pillarX" presStyleLbl="node1" presStyleIdx="1" presStyleCnt="3">
        <dgm:presLayoutVars>
          <dgm:bulletEnabled val="1"/>
        </dgm:presLayoutVars>
      </dgm:prSet>
      <dgm:spPr/>
    </dgm:pt>
    <dgm:pt modelId="{BCF55D28-D450-0B40-8AFF-C3F11E85BEFF}" type="pres">
      <dgm:prSet presAssocID="{2494B512-93B2-CD4E-A97A-F5D3578693A5}" presName="pillarX" presStyleLbl="node1" presStyleIdx="2" presStyleCnt="3">
        <dgm:presLayoutVars>
          <dgm:bulletEnabled val="1"/>
        </dgm:presLayoutVars>
      </dgm:prSet>
      <dgm:spPr/>
    </dgm:pt>
    <dgm:pt modelId="{216527E0-2AA5-794B-AC2B-3E3DC5EF240C}" type="pres">
      <dgm:prSet presAssocID="{3C8162DC-9A38-234A-BF50-29269EF60E37}" presName="base" presStyleLbl="dkBgShp" presStyleIdx="1" presStyleCnt="2"/>
      <dgm:spPr/>
    </dgm:pt>
  </dgm:ptLst>
  <dgm:cxnLst>
    <dgm:cxn modelId="{55387907-C94F-9C45-A32C-5AE215E99F96}" type="presOf" srcId="{3C8162DC-9A38-234A-BF50-29269EF60E37}" destId="{D2C1D77E-6AC8-8E42-B99A-293D993351D8}" srcOrd="0" destOrd="0" presId="urn:microsoft.com/office/officeart/2005/8/layout/hList3"/>
    <dgm:cxn modelId="{3434451E-3847-C342-948D-5170E6038810}" type="presOf" srcId="{293A1221-7895-9A46-8777-244D9A4FFCB5}" destId="{5BDAED95-C48D-644A-87B0-7F68122F3229}" srcOrd="0" destOrd="0" presId="urn:microsoft.com/office/officeart/2005/8/layout/hList3"/>
    <dgm:cxn modelId="{2ECFC01E-761A-734A-A0B1-27C40E6CF113}" srcId="{490135F2-5863-F54B-85A0-238664A3B643}" destId="{70BCDC5B-1DFE-D44E-B10C-19879EEB2220}" srcOrd="0" destOrd="0" parTransId="{995CF7EC-C73B-B54A-9F3A-94B5C720ED68}" sibTransId="{A59289C0-7DA3-D54A-BB56-CD02D399341A}"/>
    <dgm:cxn modelId="{BCCBF41E-F2B7-9A40-BDAA-C6A3E40DFB7F}" type="presOf" srcId="{19D906B0-C045-4441-BB75-E10C4668B4F2}" destId="{BCF55D28-D450-0B40-8AFF-C3F11E85BEFF}" srcOrd="0" destOrd="1" presId="urn:microsoft.com/office/officeart/2005/8/layout/hList3"/>
    <dgm:cxn modelId="{E99AE321-8152-9B43-B0C1-9DED6815B668}" type="presOf" srcId="{70BCDC5B-1DFE-D44E-B10C-19879EEB2220}" destId="{0B6B2944-485F-D94E-91E5-D49764415E8F}" srcOrd="0" destOrd="1" presId="urn:microsoft.com/office/officeart/2005/8/layout/hList3"/>
    <dgm:cxn modelId="{2CC17927-1A37-9B43-A607-4BA4F5CF900A}" srcId="{293A1221-7895-9A46-8777-244D9A4FFCB5}" destId="{3C8162DC-9A38-234A-BF50-29269EF60E37}" srcOrd="0" destOrd="0" parTransId="{15376F90-9FB9-6441-9554-858E91071F1F}" sibTransId="{57A63946-7EED-6443-8972-11A5E69850AC}"/>
    <dgm:cxn modelId="{F346C330-4186-CF46-A48F-B37F8D782A3C}" srcId="{3C8162DC-9A38-234A-BF50-29269EF60E37}" destId="{490135F2-5863-F54B-85A0-238664A3B643}" srcOrd="1" destOrd="0" parTransId="{319E5F9E-199F-D646-A5DD-76D10B86F2A5}" sibTransId="{129DA994-79FE-934D-A1C5-EDDC22B1AD0A}"/>
    <dgm:cxn modelId="{AF4DA540-982C-C242-A754-77E763105A94}" type="presOf" srcId="{490135F2-5863-F54B-85A0-238664A3B643}" destId="{0B6B2944-485F-D94E-91E5-D49764415E8F}" srcOrd="0" destOrd="0" presId="urn:microsoft.com/office/officeart/2005/8/layout/hList3"/>
    <dgm:cxn modelId="{D4C05942-5341-B843-9DE9-E1451246169F}" srcId="{3C8162DC-9A38-234A-BF50-29269EF60E37}" destId="{2494B512-93B2-CD4E-A97A-F5D3578693A5}" srcOrd="2" destOrd="0" parTransId="{F83CB3DE-5D3F-6046-AB1F-FE5F4773E567}" sibTransId="{B96E484E-7A8C-AF4B-AD2C-C80711D7E208}"/>
    <dgm:cxn modelId="{9200AE44-AA47-1943-9FF7-369FF37D3DCB}" type="presOf" srcId="{DA094B08-D6EC-3A40-9D64-2185244C2134}" destId="{198BB093-4285-EC44-88FF-71FB54257C73}" srcOrd="0" destOrd="1" presId="urn:microsoft.com/office/officeart/2005/8/layout/hList3"/>
    <dgm:cxn modelId="{45FE3C7E-946A-4E41-96FC-A255609384F5}" srcId="{293A1221-7895-9A46-8777-244D9A4FFCB5}" destId="{4DE75C25-8AB6-AC48-8CCE-CC14CE5AFDD6}" srcOrd="1" destOrd="0" parTransId="{903A8029-00E0-0F45-84C0-751562C032E2}" sibTransId="{1E4A610B-7136-FF4C-AA80-249B00558E9F}"/>
    <dgm:cxn modelId="{75BFAF9D-A7B7-45F5-A108-51E86D8BF031}" type="presOf" srcId="{76FFD0A6-90B3-4069-9847-C38266A1E5ED}" destId="{BCF55D28-D450-0B40-8AFF-C3F11E85BEFF}" srcOrd="0" destOrd="2" presId="urn:microsoft.com/office/officeart/2005/8/layout/hList3"/>
    <dgm:cxn modelId="{5DC6B2A8-F686-5642-8173-64C8874E07C9}" srcId="{3C8162DC-9A38-234A-BF50-29269EF60E37}" destId="{9A425725-5BC3-9E48-8D4B-C57007FBE638}" srcOrd="0" destOrd="0" parTransId="{66A970E0-3EAB-754C-AA2E-B2846BF273CE}" sibTransId="{2F6C71E9-4AE4-B245-8F52-0C7990E20B80}"/>
    <dgm:cxn modelId="{6C86A8AA-F03A-614A-8B2B-006CA15AA635}" srcId="{9A425725-5BC3-9E48-8D4B-C57007FBE638}" destId="{DA094B08-D6EC-3A40-9D64-2185244C2134}" srcOrd="0" destOrd="0" parTransId="{18D841F5-114F-294C-BA24-406997EE8226}" sibTransId="{1750BC11-6B46-644A-AD2C-4A05463E92F7}"/>
    <dgm:cxn modelId="{960874AC-FDA3-4263-A684-C95B0E4FEC78}" srcId="{2494B512-93B2-CD4E-A97A-F5D3578693A5}" destId="{76FFD0A6-90B3-4069-9847-C38266A1E5ED}" srcOrd="1" destOrd="0" parTransId="{02EDFA39-0680-4314-8B99-7770ADE9F362}" sibTransId="{19B4B0FA-EC57-4109-83F4-5AD2CB34D6CD}"/>
    <dgm:cxn modelId="{229AC9E0-E552-CB4D-9807-D28F6510C7D9}" srcId="{2494B512-93B2-CD4E-A97A-F5D3578693A5}" destId="{19D906B0-C045-4441-BB75-E10C4668B4F2}" srcOrd="0" destOrd="0" parTransId="{7C29C5C0-9240-C245-89FF-1D864E2780E2}" sibTransId="{DB0C8628-3B90-D346-8162-77FF036E8D8B}"/>
    <dgm:cxn modelId="{12B400F4-AFD8-474B-8C4B-7A3DC822B164}" type="presOf" srcId="{2494B512-93B2-CD4E-A97A-F5D3578693A5}" destId="{BCF55D28-D450-0B40-8AFF-C3F11E85BEFF}" srcOrd="0" destOrd="0" presId="urn:microsoft.com/office/officeart/2005/8/layout/hList3"/>
    <dgm:cxn modelId="{0568D2FC-A046-7E40-8FF6-30C6C2E7994B}" type="presOf" srcId="{9A425725-5BC3-9E48-8D4B-C57007FBE638}" destId="{198BB093-4285-EC44-88FF-71FB54257C73}" srcOrd="0" destOrd="0" presId="urn:microsoft.com/office/officeart/2005/8/layout/hList3"/>
    <dgm:cxn modelId="{A622117E-22EE-594E-9B25-360ACE63EBB6}" type="presParOf" srcId="{5BDAED95-C48D-644A-87B0-7F68122F3229}" destId="{D2C1D77E-6AC8-8E42-B99A-293D993351D8}" srcOrd="0" destOrd="0" presId="urn:microsoft.com/office/officeart/2005/8/layout/hList3"/>
    <dgm:cxn modelId="{FBBF7710-5E4C-8243-8B75-2883F6361741}" type="presParOf" srcId="{5BDAED95-C48D-644A-87B0-7F68122F3229}" destId="{7478F3E0-8E09-F64C-B855-BD7879D406BD}" srcOrd="1" destOrd="0" presId="urn:microsoft.com/office/officeart/2005/8/layout/hList3"/>
    <dgm:cxn modelId="{6DD8A3BF-0B0A-6A42-951B-F4361AC10129}" type="presParOf" srcId="{7478F3E0-8E09-F64C-B855-BD7879D406BD}" destId="{198BB093-4285-EC44-88FF-71FB54257C73}" srcOrd="0" destOrd="0" presId="urn:microsoft.com/office/officeart/2005/8/layout/hList3"/>
    <dgm:cxn modelId="{2C40E6CB-FEF5-3C49-BC00-D6CC97DE6C32}" type="presParOf" srcId="{7478F3E0-8E09-F64C-B855-BD7879D406BD}" destId="{0B6B2944-485F-D94E-91E5-D49764415E8F}" srcOrd="1" destOrd="0" presId="urn:microsoft.com/office/officeart/2005/8/layout/hList3"/>
    <dgm:cxn modelId="{8314629A-7A70-ED40-8A3F-349D4EB66ED5}" type="presParOf" srcId="{7478F3E0-8E09-F64C-B855-BD7879D406BD}" destId="{BCF55D28-D450-0B40-8AFF-C3F11E85BEFF}" srcOrd="2" destOrd="0" presId="urn:microsoft.com/office/officeart/2005/8/layout/hList3"/>
    <dgm:cxn modelId="{0F3E7904-91A8-0546-A8B7-DC7C526B7AE6}" type="presParOf" srcId="{5BDAED95-C48D-644A-87B0-7F68122F3229}" destId="{216527E0-2AA5-794B-AC2B-3E3DC5EF240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7C4421-7743-494C-903B-70BFAA8292D1}"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4E72030-0C60-0443-8B17-CF9D2CC015EB}">
      <dgm:prSet custT="1"/>
      <dgm:spPr/>
      <dgm:t>
        <a:bodyPr/>
        <a:lstStyle/>
        <a:p>
          <a:pPr rtl="0"/>
          <a:r>
            <a:rPr lang="en-US" sz="2400" b="1" dirty="0">
              <a:ln>
                <a:noFill/>
              </a:ln>
              <a:solidFill>
                <a:schemeClr val="tx1"/>
              </a:solidFill>
              <a:effectLst/>
            </a:rPr>
            <a:t>User education</a:t>
          </a:r>
        </a:p>
      </dgm:t>
    </dgm:pt>
    <dgm:pt modelId="{42B7A277-2923-534E-8393-8F87431D9BDF}" type="parTrans" cxnId="{E5CDCB7C-6204-7B4E-9C57-C610A4248CC2}">
      <dgm:prSet/>
      <dgm:spPr/>
      <dgm:t>
        <a:bodyPr/>
        <a:lstStyle/>
        <a:p>
          <a:endParaRPr lang="en-US"/>
        </a:p>
      </dgm:t>
    </dgm:pt>
    <dgm:pt modelId="{25D5FD08-8AB5-F94B-8AA0-7AF95B6F071A}" type="sibTrans" cxnId="{E5CDCB7C-6204-7B4E-9C57-C610A4248CC2}">
      <dgm:prSet/>
      <dgm:spPr/>
      <dgm:t>
        <a:bodyPr/>
        <a:lstStyle/>
        <a:p>
          <a:endParaRPr lang="en-US"/>
        </a:p>
      </dgm:t>
    </dgm:pt>
    <dgm:pt modelId="{CB1DDC3C-5413-C445-9A13-4275C2B0FD8C}">
      <dgm:prSet custT="1"/>
      <dgm:spPr/>
      <dgm:t>
        <a:bodyPr/>
        <a:lstStyle/>
        <a:p>
          <a:pPr rtl="0"/>
          <a:r>
            <a:rPr lang="en-US" sz="1800" b="1" dirty="0"/>
            <a:t>Users can be told the importance of using hard to guess passwords and can be provided with guidelines for selecting strong passwords</a:t>
          </a:r>
          <a:endParaRPr lang="en-US" sz="1800" dirty="0"/>
        </a:p>
      </dgm:t>
    </dgm:pt>
    <dgm:pt modelId="{CAF9889E-2C5C-E04A-A7A0-30D4611D8C41}" type="parTrans" cxnId="{3E28FFA1-FEFC-794E-9A91-5DC4813D97A9}">
      <dgm:prSet/>
      <dgm:spPr/>
      <dgm:t>
        <a:bodyPr/>
        <a:lstStyle/>
        <a:p>
          <a:endParaRPr lang="en-US"/>
        </a:p>
      </dgm:t>
    </dgm:pt>
    <dgm:pt modelId="{5EBD917B-C51F-AE42-BB9C-1839C2AA9B4E}" type="sibTrans" cxnId="{3E28FFA1-FEFC-794E-9A91-5DC4813D97A9}">
      <dgm:prSet/>
      <dgm:spPr/>
      <dgm:t>
        <a:bodyPr/>
        <a:lstStyle/>
        <a:p>
          <a:endParaRPr lang="en-US"/>
        </a:p>
      </dgm:t>
    </dgm:pt>
    <dgm:pt modelId="{588E17AB-9003-C946-94A7-CC6266FC6FC6}">
      <dgm:prSet custT="1"/>
      <dgm:spPr/>
      <dgm:t>
        <a:bodyPr/>
        <a:lstStyle/>
        <a:p>
          <a:pPr rtl="0"/>
          <a:r>
            <a:rPr lang="en-US" sz="2400" b="1" dirty="0">
              <a:ln>
                <a:noFill/>
              </a:ln>
              <a:solidFill>
                <a:schemeClr val="tx1"/>
              </a:solidFill>
              <a:effectLst/>
            </a:rPr>
            <a:t>Computer generated passwords</a:t>
          </a:r>
        </a:p>
      </dgm:t>
    </dgm:pt>
    <dgm:pt modelId="{9FD87379-B3C2-034B-878C-A2A4F8E2BC49}" type="parTrans" cxnId="{693D7D58-0DB7-514A-AD53-3635A6DA9C88}">
      <dgm:prSet/>
      <dgm:spPr/>
      <dgm:t>
        <a:bodyPr/>
        <a:lstStyle/>
        <a:p>
          <a:endParaRPr lang="en-US"/>
        </a:p>
      </dgm:t>
    </dgm:pt>
    <dgm:pt modelId="{2ADF9D27-DEDD-114A-86CA-AFCC808F6E58}" type="sibTrans" cxnId="{693D7D58-0DB7-514A-AD53-3635A6DA9C88}">
      <dgm:prSet/>
      <dgm:spPr/>
      <dgm:t>
        <a:bodyPr/>
        <a:lstStyle/>
        <a:p>
          <a:endParaRPr lang="en-US"/>
        </a:p>
      </dgm:t>
    </dgm:pt>
    <dgm:pt modelId="{210D3FDB-069E-B643-9746-57321C8501D5}">
      <dgm:prSet custT="1"/>
      <dgm:spPr/>
      <dgm:t>
        <a:bodyPr/>
        <a:lstStyle/>
        <a:p>
          <a:pPr rtl="0"/>
          <a:r>
            <a:rPr lang="en-US" sz="1800" b="1" dirty="0"/>
            <a:t>Users have trouble remembering them</a:t>
          </a:r>
        </a:p>
      </dgm:t>
    </dgm:pt>
    <dgm:pt modelId="{EB55D521-EE85-C143-AEDB-015FB9EA03CD}" type="parTrans" cxnId="{34CD2087-8251-1645-B8D0-3FC13896B3B3}">
      <dgm:prSet/>
      <dgm:spPr/>
      <dgm:t>
        <a:bodyPr/>
        <a:lstStyle/>
        <a:p>
          <a:endParaRPr lang="en-US"/>
        </a:p>
      </dgm:t>
    </dgm:pt>
    <dgm:pt modelId="{40AD993A-5B59-FC48-B6B7-4241942AE0FE}" type="sibTrans" cxnId="{34CD2087-8251-1645-B8D0-3FC13896B3B3}">
      <dgm:prSet/>
      <dgm:spPr/>
      <dgm:t>
        <a:bodyPr/>
        <a:lstStyle/>
        <a:p>
          <a:endParaRPr lang="en-US"/>
        </a:p>
      </dgm:t>
    </dgm:pt>
    <dgm:pt modelId="{5A04B812-6B9E-824D-80C7-AF137353AC52}">
      <dgm:prSet custT="1"/>
      <dgm:spPr/>
      <dgm:t>
        <a:bodyPr/>
        <a:lstStyle/>
        <a:p>
          <a:pPr rtl="0"/>
          <a:r>
            <a:rPr lang="en-US" sz="2400" b="1" dirty="0">
              <a:ln>
                <a:noFill/>
              </a:ln>
              <a:solidFill>
                <a:schemeClr val="tx1"/>
              </a:solidFill>
              <a:effectLst/>
            </a:rPr>
            <a:t>Reactive password checking</a:t>
          </a:r>
        </a:p>
      </dgm:t>
    </dgm:pt>
    <dgm:pt modelId="{06F5C964-74CB-8148-8526-30F4A5429BFA}" type="parTrans" cxnId="{09E844B8-B7E2-AE4C-8F90-CA2930797013}">
      <dgm:prSet/>
      <dgm:spPr/>
      <dgm:t>
        <a:bodyPr/>
        <a:lstStyle/>
        <a:p>
          <a:endParaRPr lang="en-US"/>
        </a:p>
      </dgm:t>
    </dgm:pt>
    <dgm:pt modelId="{FC4DA392-EF24-7D40-8DE0-5BE113125EB5}" type="sibTrans" cxnId="{09E844B8-B7E2-AE4C-8F90-CA2930797013}">
      <dgm:prSet/>
      <dgm:spPr/>
      <dgm:t>
        <a:bodyPr/>
        <a:lstStyle/>
        <a:p>
          <a:endParaRPr lang="en-US"/>
        </a:p>
      </dgm:t>
    </dgm:pt>
    <dgm:pt modelId="{12E46908-F5FD-BD42-9196-081A53E4C6C8}">
      <dgm:prSet custT="1"/>
      <dgm:spPr/>
      <dgm:t>
        <a:bodyPr/>
        <a:lstStyle/>
        <a:p>
          <a:pPr rtl="0"/>
          <a:r>
            <a:rPr lang="en-US" sz="1800" b="1" dirty="0"/>
            <a:t>System periodically runs its own password cracker to find guessable passwords</a:t>
          </a:r>
        </a:p>
      </dgm:t>
    </dgm:pt>
    <dgm:pt modelId="{AA85B2E7-69C6-EF4F-8B80-3CBA14904189}" type="parTrans" cxnId="{A4DE716D-D998-684A-A767-33158264FE47}">
      <dgm:prSet/>
      <dgm:spPr/>
      <dgm:t>
        <a:bodyPr/>
        <a:lstStyle/>
        <a:p>
          <a:endParaRPr lang="en-US"/>
        </a:p>
      </dgm:t>
    </dgm:pt>
    <dgm:pt modelId="{7F097837-8F55-D64C-A2F8-C572AF9ED2B9}" type="sibTrans" cxnId="{A4DE716D-D998-684A-A767-33158264FE47}">
      <dgm:prSet/>
      <dgm:spPr/>
      <dgm:t>
        <a:bodyPr/>
        <a:lstStyle/>
        <a:p>
          <a:endParaRPr lang="en-US"/>
        </a:p>
      </dgm:t>
    </dgm:pt>
    <dgm:pt modelId="{975A0467-F42B-A241-9513-0B6CD540ADC0}">
      <dgm:prSet custT="1"/>
      <dgm:spPr/>
      <dgm:t>
        <a:bodyPr/>
        <a:lstStyle/>
        <a:p>
          <a:pPr rtl="0"/>
          <a:r>
            <a:rPr lang="en-US" sz="2400" b="1" dirty="0">
              <a:ln>
                <a:noFill/>
              </a:ln>
              <a:solidFill>
                <a:schemeClr val="tx1"/>
              </a:solidFill>
              <a:effectLst/>
            </a:rPr>
            <a:t>Complex password policy</a:t>
          </a:r>
        </a:p>
      </dgm:t>
    </dgm:pt>
    <dgm:pt modelId="{2D2A6A79-BD38-4F4F-BE8F-C2CADAB04647}" type="parTrans" cxnId="{AFDE664B-C235-6E49-B71D-9047089F19CE}">
      <dgm:prSet/>
      <dgm:spPr/>
      <dgm:t>
        <a:bodyPr/>
        <a:lstStyle/>
        <a:p>
          <a:endParaRPr lang="en-US"/>
        </a:p>
      </dgm:t>
    </dgm:pt>
    <dgm:pt modelId="{047F20C8-C766-B74C-BDCA-58F0DFB857C5}" type="sibTrans" cxnId="{AFDE664B-C235-6E49-B71D-9047089F19CE}">
      <dgm:prSet/>
      <dgm:spPr/>
      <dgm:t>
        <a:bodyPr/>
        <a:lstStyle/>
        <a:p>
          <a:endParaRPr lang="en-US"/>
        </a:p>
      </dgm:t>
    </dgm:pt>
    <dgm:pt modelId="{C48775E6-0E6F-1648-AD4E-674F69B5BD63}">
      <dgm:prSet custT="1"/>
      <dgm:spPr/>
      <dgm:t>
        <a:bodyPr/>
        <a:lstStyle/>
        <a:p>
          <a:pPr rtl="0"/>
          <a:r>
            <a:rPr lang="en-US" altLang="zh-CN" sz="1800" dirty="0"/>
            <a:t>Forcing users to pick stronger passwords</a:t>
          </a:r>
          <a:endParaRPr lang="en-US" sz="1800" dirty="0"/>
        </a:p>
      </dgm:t>
    </dgm:pt>
    <dgm:pt modelId="{F72FED51-8CF4-0241-86AB-D741B43F07F2}" type="parTrans" cxnId="{CE19C793-E957-E84D-8C9B-C617EC6B08DA}">
      <dgm:prSet/>
      <dgm:spPr/>
      <dgm:t>
        <a:bodyPr/>
        <a:lstStyle/>
        <a:p>
          <a:endParaRPr lang="en-US"/>
        </a:p>
      </dgm:t>
    </dgm:pt>
    <dgm:pt modelId="{0B3058A4-63B2-D04C-A11A-CE9292D1741C}" type="sibTrans" cxnId="{CE19C793-E957-E84D-8C9B-C617EC6B08DA}">
      <dgm:prSet/>
      <dgm:spPr/>
      <dgm:t>
        <a:bodyPr/>
        <a:lstStyle/>
        <a:p>
          <a:endParaRPr lang="en-US"/>
        </a:p>
      </dgm:t>
    </dgm:pt>
    <dgm:pt modelId="{2374836F-E08C-E849-B671-28C02E307471}" type="pres">
      <dgm:prSet presAssocID="{2F7C4421-7743-494C-903B-70BFAA8292D1}" presName="Name0" presStyleCnt="0">
        <dgm:presLayoutVars>
          <dgm:dir/>
          <dgm:animLvl val="lvl"/>
          <dgm:resizeHandles val="exact"/>
        </dgm:presLayoutVars>
      </dgm:prSet>
      <dgm:spPr/>
    </dgm:pt>
    <dgm:pt modelId="{1E29E8C5-7807-9446-BB28-5614C6BE4638}" type="pres">
      <dgm:prSet presAssocID="{975A0467-F42B-A241-9513-0B6CD540ADC0}" presName="boxAndChildren" presStyleCnt="0"/>
      <dgm:spPr/>
    </dgm:pt>
    <dgm:pt modelId="{DE56FC7C-E6A5-CA48-87EB-19A8AAF4F22C}" type="pres">
      <dgm:prSet presAssocID="{975A0467-F42B-A241-9513-0B6CD540ADC0}" presName="parentTextBox" presStyleLbl="node1" presStyleIdx="0" presStyleCnt="4"/>
      <dgm:spPr/>
    </dgm:pt>
    <dgm:pt modelId="{F858A043-AEB7-DF49-B0C7-99C98D85774A}" type="pres">
      <dgm:prSet presAssocID="{975A0467-F42B-A241-9513-0B6CD540ADC0}" presName="entireBox" presStyleLbl="node1" presStyleIdx="0" presStyleCnt="4" custLinFactNeighborX="-31858" custLinFactNeighborY="189"/>
      <dgm:spPr/>
    </dgm:pt>
    <dgm:pt modelId="{85FAE131-6ECD-D741-A33B-A722526F6B59}" type="pres">
      <dgm:prSet presAssocID="{975A0467-F42B-A241-9513-0B6CD540ADC0}" presName="descendantBox" presStyleCnt="0"/>
      <dgm:spPr/>
    </dgm:pt>
    <dgm:pt modelId="{3C44AD89-49B6-D943-ACA0-428E0665597D}" type="pres">
      <dgm:prSet presAssocID="{C48775E6-0E6F-1648-AD4E-674F69B5BD63}" presName="childTextBox" presStyleLbl="fgAccFollowNode1" presStyleIdx="0" presStyleCnt="4">
        <dgm:presLayoutVars>
          <dgm:bulletEnabled val="1"/>
        </dgm:presLayoutVars>
      </dgm:prSet>
      <dgm:spPr/>
    </dgm:pt>
    <dgm:pt modelId="{9AD70124-9B2D-4B41-AA22-AC594AD1CB0F}" type="pres">
      <dgm:prSet presAssocID="{FC4DA392-EF24-7D40-8DE0-5BE113125EB5}" presName="sp" presStyleCnt="0"/>
      <dgm:spPr/>
    </dgm:pt>
    <dgm:pt modelId="{5DE44892-A818-4E41-AAF0-2804E25A70F5}" type="pres">
      <dgm:prSet presAssocID="{5A04B812-6B9E-824D-80C7-AF137353AC52}" presName="arrowAndChildren" presStyleCnt="0"/>
      <dgm:spPr/>
    </dgm:pt>
    <dgm:pt modelId="{6885BD27-1142-3944-9E04-C45CA7F77367}" type="pres">
      <dgm:prSet presAssocID="{5A04B812-6B9E-824D-80C7-AF137353AC52}" presName="parentTextArrow" presStyleLbl="node1" presStyleIdx="0" presStyleCnt="4"/>
      <dgm:spPr/>
    </dgm:pt>
    <dgm:pt modelId="{573FB75E-857C-1949-B778-45CABA8452C7}" type="pres">
      <dgm:prSet presAssocID="{5A04B812-6B9E-824D-80C7-AF137353AC52}" presName="arrow" presStyleLbl="node1" presStyleIdx="1" presStyleCnt="4"/>
      <dgm:spPr/>
    </dgm:pt>
    <dgm:pt modelId="{1FAE94A9-37FF-0B4B-8DDD-D301F1F94850}" type="pres">
      <dgm:prSet presAssocID="{5A04B812-6B9E-824D-80C7-AF137353AC52}" presName="descendantArrow" presStyleCnt="0"/>
      <dgm:spPr/>
    </dgm:pt>
    <dgm:pt modelId="{87C515BD-8FB6-6145-9EF2-5A9D1AF6403D}" type="pres">
      <dgm:prSet presAssocID="{12E46908-F5FD-BD42-9196-081A53E4C6C8}" presName="childTextArrow" presStyleLbl="fgAccFollowNode1" presStyleIdx="1" presStyleCnt="4">
        <dgm:presLayoutVars>
          <dgm:bulletEnabled val="1"/>
        </dgm:presLayoutVars>
      </dgm:prSet>
      <dgm:spPr/>
    </dgm:pt>
    <dgm:pt modelId="{7F21A3E8-3F4E-4A4D-9386-8618FE4E9B01}" type="pres">
      <dgm:prSet presAssocID="{2ADF9D27-DEDD-114A-86CA-AFCC808F6E58}" presName="sp" presStyleCnt="0"/>
      <dgm:spPr/>
    </dgm:pt>
    <dgm:pt modelId="{7B543CFB-FE82-A949-A94A-49A5DD7E9321}" type="pres">
      <dgm:prSet presAssocID="{588E17AB-9003-C946-94A7-CC6266FC6FC6}" presName="arrowAndChildren" presStyleCnt="0"/>
      <dgm:spPr/>
    </dgm:pt>
    <dgm:pt modelId="{80383991-D6D8-2144-866D-13F3982A4220}" type="pres">
      <dgm:prSet presAssocID="{588E17AB-9003-C946-94A7-CC6266FC6FC6}" presName="parentTextArrow" presStyleLbl="node1" presStyleIdx="1" presStyleCnt="4"/>
      <dgm:spPr/>
    </dgm:pt>
    <dgm:pt modelId="{E5F5AB94-6F42-3045-A75B-DECAB4E676C4}" type="pres">
      <dgm:prSet presAssocID="{588E17AB-9003-C946-94A7-CC6266FC6FC6}" presName="arrow" presStyleLbl="node1" presStyleIdx="2" presStyleCnt="4"/>
      <dgm:spPr/>
    </dgm:pt>
    <dgm:pt modelId="{F67C2544-BB1D-4540-B5AA-1120950A5E4E}" type="pres">
      <dgm:prSet presAssocID="{588E17AB-9003-C946-94A7-CC6266FC6FC6}" presName="descendantArrow" presStyleCnt="0"/>
      <dgm:spPr/>
    </dgm:pt>
    <dgm:pt modelId="{473476BE-03A0-034D-8273-ADB6465722C2}" type="pres">
      <dgm:prSet presAssocID="{210D3FDB-069E-B643-9746-57321C8501D5}" presName="childTextArrow" presStyleLbl="fgAccFollowNode1" presStyleIdx="2" presStyleCnt="4">
        <dgm:presLayoutVars>
          <dgm:bulletEnabled val="1"/>
        </dgm:presLayoutVars>
      </dgm:prSet>
      <dgm:spPr/>
    </dgm:pt>
    <dgm:pt modelId="{BC4290E8-3806-8041-997C-152B48668B65}" type="pres">
      <dgm:prSet presAssocID="{25D5FD08-8AB5-F94B-8AA0-7AF95B6F071A}" presName="sp" presStyleCnt="0"/>
      <dgm:spPr/>
    </dgm:pt>
    <dgm:pt modelId="{FBA86CD1-AB9E-1C4C-8170-16F31F499F3C}" type="pres">
      <dgm:prSet presAssocID="{34E72030-0C60-0443-8B17-CF9D2CC015EB}" presName="arrowAndChildren" presStyleCnt="0"/>
      <dgm:spPr/>
    </dgm:pt>
    <dgm:pt modelId="{A25D7EB0-D30D-3C47-892C-5C19BEC13048}" type="pres">
      <dgm:prSet presAssocID="{34E72030-0C60-0443-8B17-CF9D2CC015EB}" presName="parentTextArrow" presStyleLbl="node1" presStyleIdx="2" presStyleCnt="4"/>
      <dgm:spPr/>
    </dgm:pt>
    <dgm:pt modelId="{0AFDD328-F6FE-8742-B842-B0DB5587933C}" type="pres">
      <dgm:prSet presAssocID="{34E72030-0C60-0443-8B17-CF9D2CC015EB}" presName="arrow" presStyleLbl="node1" presStyleIdx="3" presStyleCnt="4"/>
      <dgm:spPr/>
    </dgm:pt>
    <dgm:pt modelId="{9E552DC4-924E-F241-894D-BD73935D1B03}" type="pres">
      <dgm:prSet presAssocID="{34E72030-0C60-0443-8B17-CF9D2CC015EB}" presName="descendantArrow" presStyleCnt="0"/>
      <dgm:spPr/>
    </dgm:pt>
    <dgm:pt modelId="{57322FFB-B0D4-8943-B89E-579608E192F2}" type="pres">
      <dgm:prSet presAssocID="{CB1DDC3C-5413-C445-9A13-4275C2B0FD8C}" presName="childTextArrow" presStyleLbl="fgAccFollowNode1" presStyleIdx="3" presStyleCnt="4">
        <dgm:presLayoutVars>
          <dgm:bulletEnabled val="1"/>
        </dgm:presLayoutVars>
      </dgm:prSet>
      <dgm:spPr/>
    </dgm:pt>
  </dgm:ptLst>
  <dgm:cxnLst>
    <dgm:cxn modelId="{54BEC043-DC4C-4349-A28D-CEF09290E0D0}" type="presOf" srcId="{34E72030-0C60-0443-8B17-CF9D2CC015EB}" destId="{0AFDD328-F6FE-8742-B842-B0DB5587933C}" srcOrd="1" destOrd="0" presId="urn:microsoft.com/office/officeart/2005/8/layout/process4"/>
    <dgm:cxn modelId="{005F7869-E344-1346-B49E-AFFA28723655}" type="presOf" srcId="{5A04B812-6B9E-824D-80C7-AF137353AC52}" destId="{6885BD27-1142-3944-9E04-C45CA7F77367}" srcOrd="0" destOrd="0" presId="urn:microsoft.com/office/officeart/2005/8/layout/process4"/>
    <dgm:cxn modelId="{AFDE664B-C235-6E49-B71D-9047089F19CE}" srcId="{2F7C4421-7743-494C-903B-70BFAA8292D1}" destId="{975A0467-F42B-A241-9513-0B6CD540ADC0}" srcOrd="3" destOrd="0" parTransId="{2D2A6A79-BD38-4F4F-BE8F-C2CADAB04647}" sibTransId="{047F20C8-C766-B74C-BDCA-58F0DFB857C5}"/>
    <dgm:cxn modelId="{CC76EC4C-E53F-4143-A395-C231299CE153}" type="presOf" srcId="{5A04B812-6B9E-824D-80C7-AF137353AC52}" destId="{573FB75E-857C-1949-B778-45CABA8452C7}" srcOrd="1" destOrd="0" presId="urn:microsoft.com/office/officeart/2005/8/layout/process4"/>
    <dgm:cxn modelId="{A4DE716D-D998-684A-A767-33158264FE47}" srcId="{5A04B812-6B9E-824D-80C7-AF137353AC52}" destId="{12E46908-F5FD-BD42-9196-081A53E4C6C8}" srcOrd="0" destOrd="0" parTransId="{AA85B2E7-69C6-EF4F-8B80-3CBA14904189}" sibTransId="{7F097837-8F55-D64C-A2F8-C572AF9ED2B9}"/>
    <dgm:cxn modelId="{E47D186F-B426-AE4B-87BF-611AC2762C34}" type="presOf" srcId="{CB1DDC3C-5413-C445-9A13-4275C2B0FD8C}" destId="{57322FFB-B0D4-8943-B89E-579608E192F2}" srcOrd="0" destOrd="0" presId="urn:microsoft.com/office/officeart/2005/8/layout/process4"/>
    <dgm:cxn modelId="{693D7D58-0DB7-514A-AD53-3635A6DA9C88}" srcId="{2F7C4421-7743-494C-903B-70BFAA8292D1}" destId="{588E17AB-9003-C946-94A7-CC6266FC6FC6}" srcOrd="1" destOrd="0" parTransId="{9FD87379-B3C2-034B-878C-A2A4F8E2BC49}" sibTransId="{2ADF9D27-DEDD-114A-86CA-AFCC808F6E58}"/>
    <dgm:cxn modelId="{E5CDCB7C-6204-7B4E-9C57-C610A4248CC2}" srcId="{2F7C4421-7743-494C-903B-70BFAA8292D1}" destId="{34E72030-0C60-0443-8B17-CF9D2CC015EB}" srcOrd="0" destOrd="0" parTransId="{42B7A277-2923-534E-8393-8F87431D9BDF}" sibTransId="{25D5FD08-8AB5-F94B-8AA0-7AF95B6F071A}"/>
    <dgm:cxn modelId="{34CD2087-8251-1645-B8D0-3FC13896B3B3}" srcId="{588E17AB-9003-C946-94A7-CC6266FC6FC6}" destId="{210D3FDB-069E-B643-9746-57321C8501D5}" srcOrd="0" destOrd="0" parTransId="{EB55D521-EE85-C143-AEDB-015FB9EA03CD}" sibTransId="{40AD993A-5B59-FC48-B6B7-4241942AE0FE}"/>
    <dgm:cxn modelId="{8EEE6E8D-A755-804B-BBDA-C8C602674379}" type="presOf" srcId="{34E72030-0C60-0443-8B17-CF9D2CC015EB}" destId="{A25D7EB0-D30D-3C47-892C-5C19BEC13048}" srcOrd="0" destOrd="0" presId="urn:microsoft.com/office/officeart/2005/8/layout/process4"/>
    <dgm:cxn modelId="{CE19C793-E957-E84D-8C9B-C617EC6B08DA}" srcId="{975A0467-F42B-A241-9513-0B6CD540ADC0}" destId="{C48775E6-0E6F-1648-AD4E-674F69B5BD63}" srcOrd="0" destOrd="0" parTransId="{F72FED51-8CF4-0241-86AB-D741B43F07F2}" sibTransId="{0B3058A4-63B2-D04C-A11A-CE9292D1741C}"/>
    <dgm:cxn modelId="{AA696DA0-4213-EE4F-AB21-624F1922F64F}" type="presOf" srcId="{975A0467-F42B-A241-9513-0B6CD540ADC0}" destId="{DE56FC7C-E6A5-CA48-87EB-19A8AAF4F22C}" srcOrd="0" destOrd="0" presId="urn:microsoft.com/office/officeart/2005/8/layout/process4"/>
    <dgm:cxn modelId="{3E28FFA1-FEFC-794E-9A91-5DC4813D97A9}" srcId="{34E72030-0C60-0443-8B17-CF9D2CC015EB}" destId="{CB1DDC3C-5413-C445-9A13-4275C2B0FD8C}" srcOrd="0" destOrd="0" parTransId="{CAF9889E-2C5C-E04A-A7A0-30D4611D8C41}" sibTransId="{5EBD917B-C51F-AE42-BB9C-1839C2AA9B4E}"/>
    <dgm:cxn modelId="{47B77EA7-FA91-7644-B743-B7C15F77EC6F}" type="presOf" srcId="{2F7C4421-7743-494C-903B-70BFAA8292D1}" destId="{2374836F-E08C-E849-B671-28C02E307471}" srcOrd="0" destOrd="0" presId="urn:microsoft.com/office/officeart/2005/8/layout/process4"/>
    <dgm:cxn modelId="{D9AFA6A8-DB1D-314F-96FE-DDD8E25CCC0B}" type="presOf" srcId="{588E17AB-9003-C946-94A7-CC6266FC6FC6}" destId="{E5F5AB94-6F42-3045-A75B-DECAB4E676C4}" srcOrd="1" destOrd="0" presId="urn:microsoft.com/office/officeart/2005/8/layout/process4"/>
    <dgm:cxn modelId="{09E844B8-B7E2-AE4C-8F90-CA2930797013}" srcId="{2F7C4421-7743-494C-903B-70BFAA8292D1}" destId="{5A04B812-6B9E-824D-80C7-AF137353AC52}" srcOrd="2" destOrd="0" parTransId="{06F5C964-74CB-8148-8526-30F4A5429BFA}" sibTransId="{FC4DA392-EF24-7D40-8DE0-5BE113125EB5}"/>
    <dgm:cxn modelId="{BAE39FB9-669D-F440-81E1-2CD43523A079}" type="presOf" srcId="{975A0467-F42B-A241-9513-0B6CD540ADC0}" destId="{F858A043-AEB7-DF49-B0C7-99C98D85774A}" srcOrd="1" destOrd="0" presId="urn:microsoft.com/office/officeart/2005/8/layout/process4"/>
    <dgm:cxn modelId="{BCA38DD1-4398-CB4A-8EB8-8A36E8D98751}" type="presOf" srcId="{C48775E6-0E6F-1648-AD4E-674F69B5BD63}" destId="{3C44AD89-49B6-D943-ACA0-428E0665597D}" srcOrd="0" destOrd="0" presId="urn:microsoft.com/office/officeart/2005/8/layout/process4"/>
    <dgm:cxn modelId="{C9F11AE3-3351-5040-BA35-4C377F60EBCA}" type="presOf" srcId="{12E46908-F5FD-BD42-9196-081A53E4C6C8}" destId="{87C515BD-8FB6-6145-9EF2-5A9D1AF6403D}" srcOrd="0" destOrd="0" presId="urn:microsoft.com/office/officeart/2005/8/layout/process4"/>
    <dgm:cxn modelId="{FF819CE7-5A9F-944C-A3AA-0CB66CA08D5F}" type="presOf" srcId="{588E17AB-9003-C946-94A7-CC6266FC6FC6}" destId="{80383991-D6D8-2144-866D-13F3982A4220}" srcOrd="0" destOrd="0" presId="urn:microsoft.com/office/officeart/2005/8/layout/process4"/>
    <dgm:cxn modelId="{14EB77EA-3CCA-774F-98DA-CFBFD2B6B0E4}" type="presOf" srcId="{210D3FDB-069E-B643-9746-57321C8501D5}" destId="{473476BE-03A0-034D-8273-ADB6465722C2}" srcOrd="0" destOrd="0" presId="urn:microsoft.com/office/officeart/2005/8/layout/process4"/>
    <dgm:cxn modelId="{7FB69562-5A5B-8145-BCE4-4CEA02EE3A21}" type="presParOf" srcId="{2374836F-E08C-E849-B671-28C02E307471}" destId="{1E29E8C5-7807-9446-BB28-5614C6BE4638}" srcOrd="0" destOrd="0" presId="urn:microsoft.com/office/officeart/2005/8/layout/process4"/>
    <dgm:cxn modelId="{F5692E5F-F4CD-6B47-9CC3-4ED820F4E739}" type="presParOf" srcId="{1E29E8C5-7807-9446-BB28-5614C6BE4638}" destId="{DE56FC7C-E6A5-CA48-87EB-19A8AAF4F22C}" srcOrd="0" destOrd="0" presId="urn:microsoft.com/office/officeart/2005/8/layout/process4"/>
    <dgm:cxn modelId="{F027C1AE-E785-EF4C-AC18-DBEE8EC95FE2}" type="presParOf" srcId="{1E29E8C5-7807-9446-BB28-5614C6BE4638}" destId="{F858A043-AEB7-DF49-B0C7-99C98D85774A}" srcOrd="1" destOrd="0" presId="urn:microsoft.com/office/officeart/2005/8/layout/process4"/>
    <dgm:cxn modelId="{DF88E4C5-8578-1F43-9E69-F98E4E124375}" type="presParOf" srcId="{1E29E8C5-7807-9446-BB28-5614C6BE4638}" destId="{85FAE131-6ECD-D741-A33B-A722526F6B59}" srcOrd="2" destOrd="0" presId="urn:microsoft.com/office/officeart/2005/8/layout/process4"/>
    <dgm:cxn modelId="{58392709-FA0A-6C44-9FC8-1C6F04FA0E70}" type="presParOf" srcId="{85FAE131-6ECD-D741-A33B-A722526F6B59}" destId="{3C44AD89-49B6-D943-ACA0-428E0665597D}" srcOrd="0" destOrd="0" presId="urn:microsoft.com/office/officeart/2005/8/layout/process4"/>
    <dgm:cxn modelId="{8B4A2DAB-05C7-304D-B471-C159453AF544}" type="presParOf" srcId="{2374836F-E08C-E849-B671-28C02E307471}" destId="{9AD70124-9B2D-4B41-AA22-AC594AD1CB0F}" srcOrd="1" destOrd="0" presId="urn:microsoft.com/office/officeart/2005/8/layout/process4"/>
    <dgm:cxn modelId="{EAEF5F1D-EB47-3543-B801-8367F6293A11}" type="presParOf" srcId="{2374836F-E08C-E849-B671-28C02E307471}" destId="{5DE44892-A818-4E41-AAF0-2804E25A70F5}" srcOrd="2" destOrd="0" presId="urn:microsoft.com/office/officeart/2005/8/layout/process4"/>
    <dgm:cxn modelId="{A1A417C4-D1E5-AD4D-BE82-B1C616188A72}" type="presParOf" srcId="{5DE44892-A818-4E41-AAF0-2804E25A70F5}" destId="{6885BD27-1142-3944-9E04-C45CA7F77367}" srcOrd="0" destOrd="0" presId="urn:microsoft.com/office/officeart/2005/8/layout/process4"/>
    <dgm:cxn modelId="{EBBAACE0-5E69-6541-BAA2-8A69978F39DE}" type="presParOf" srcId="{5DE44892-A818-4E41-AAF0-2804E25A70F5}" destId="{573FB75E-857C-1949-B778-45CABA8452C7}" srcOrd="1" destOrd="0" presId="urn:microsoft.com/office/officeart/2005/8/layout/process4"/>
    <dgm:cxn modelId="{DA7D5C10-549B-3E4F-839F-8BA417C0D7B0}" type="presParOf" srcId="{5DE44892-A818-4E41-AAF0-2804E25A70F5}" destId="{1FAE94A9-37FF-0B4B-8DDD-D301F1F94850}" srcOrd="2" destOrd="0" presId="urn:microsoft.com/office/officeart/2005/8/layout/process4"/>
    <dgm:cxn modelId="{CDA0DCC9-196B-1C49-8609-0787777CF493}" type="presParOf" srcId="{1FAE94A9-37FF-0B4B-8DDD-D301F1F94850}" destId="{87C515BD-8FB6-6145-9EF2-5A9D1AF6403D}" srcOrd="0" destOrd="0" presId="urn:microsoft.com/office/officeart/2005/8/layout/process4"/>
    <dgm:cxn modelId="{02BB6B53-DA19-E545-9593-4FDFA3E67C52}" type="presParOf" srcId="{2374836F-E08C-E849-B671-28C02E307471}" destId="{7F21A3E8-3F4E-4A4D-9386-8618FE4E9B01}" srcOrd="3" destOrd="0" presId="urn:microsoft.com/office/officeart/2005/8/layout/process4"/>
    <dgm:cxn modelId="{0DFE57CC-472B-104C-BDF4-8B53D668E373}" type="presParOf" srcId="{2374836F-E08C-E849-B671-28C02E307471}" destId="{7B543CFB-FE82-A949-A94A-49A5DD7E9321}" srcOrd="4" destOrd="0" presId="urn:microsoft.com/office/officeart/2005/8/layout/process4"/>
    <dgm:cxn modelId="{33C36B3E-26BC-3D42-ADCE-AA5692EDE767}" type="presParOf" srcId="{7B543CFB-FE82-A949-A94A-49A5DD7E9321}" destId="{80383991-D6D8-2144-866D-13F3982A4220}" srcOrd="0" destOrd="0" presId="urn:microsoft.com/office/officeart/2005/8/layout/process4"/>
    <dgm:cxn modelId="{0BE5C660-33F9-1047-B4C3-4E13B1023F36}" type="presParOf" srcId="{7B543CFB-FE82-A949-A94A-49A5DD7E9321}" destId="{E5F5AB94-6F42-3045-A75B-DECAB4E676C4}" srcOrd="1" destOrd="0" presId="urn:microsoft.com/office/officeart/2005/8/layout/process4"/>
    <dgm:cxn modelId="{44D025C4-46B1-8740-98D5-70F963639973}" type="presParOf" srcId="{7B543CFB-FE82-A949-A94A-49A5DD7E9321}" destId="{F67C2544-BB1D-4540-B5AA-1120950A5E4E}" srcOrd="2" destOrd="0" presId="urn:microsoft.com/office/officeart/2005/8/layout/process4"/>
    <dgm:cxn modelId="{9530A90B-F6FC-8344-A58D-3383EF541333}" type="presParOf" srcId="{F67C2544-BB1D-4540-B5AA-1120950A5E4E}" destId="{473476BE-03A0-034D-8273-ADB6465722C2}" srcOrd="0" destOrd="0" presId="urn:microsoft.com/office/officeart/2005/8/layout/process4"/>
    <dgm:cxn modelId="{2B636BF4-B32D-D541-A1CC-535324EF3398}" type="presParOf" srcId="{2374836F-E08C-E849-B671-28C02E307471}" destId="{BC4290E8-3806-8041-997C-152B48668B65}" srcOrd="5" destOrd="0" presId="urn:microsoft.com/office/officeart/2005/8/layout/process4"/>
    <dgm:cxn modelId="{867E43E7-AFDD-0045-996D-E99849523D6D}" type="presParOf" srcId="{2374836F-E08C-E849-B671-28C02E307471}" destId="{FBA86CD1-AB9E-1C4C-8170-16F31F499F3C}" srcOrd="6" destOrd="0" presId="urn:microsoft.com/office/officeart/2005/8/layout/process4"/>
    <dgm:cxn modelId="{33088825-40EE-4148-923B-49D1DDE0611B}" type="presParOf" srcId="{FBA86CD1-AB9E-1C4C-8170-16F31F499F3C}" destId="{A25D7EB0-D30D-3C47-892C-5C19BEC13048}" srcOrd="0" destOrd="0" presId="urn:microsoft.com/office/officeart/2005/8/layout/process4"/>
    <dgm:cxn modelId="{DBDA4842-8381-0D4D-994E-1991C2A005B8}" type="presParOf" srcId="{FBA86CD1-AB9E-1C4C-8170-16F31F499F3C}" destId="{0AFDD328-F6FE-8742-B842-B0DB5587933C}" srcOrd="1" destOrd="0" presId="urn:microsoft.com/office/officeart/2005/8/layout/process4"/>
    <dgm:cxn modelId="{7803772B-572A-474F-BF36-B38513AEC083}" type="presParOf" srcId="{FBA86CD1-AB9E-1C4C-8170-16F31F499F3C}" destId="{9E552DC4-924E-F241-894D-BD73935D1B03}" srcOrd="2" destOrd="0" presId="urn:microsoft.com/office/officeart/2005/8/layout/process4"/>
    <dgm:cxn modelId="{E7EFA436-34EA-2D44-BD5E-05EA01BC069F}" type="presParOf" srcId="{9E552DC4-924E-F241-894D-BD73935D1B03}" destId="{57322FFB-B0D4-8943-B89E-579608E192F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8235E6-AE49-2943-939E-2142B5850E01}" type="doc">
      <dgm:prSet loTypeId="urn:microsoft.com/office/officeart/2005/8/layout/radial3" loCatId="relationship" qsTypeId="urn:microsoft.com/office/officeart/2005/8/quickstyle/simple3" qsCatId="simple" csTypeId="urn:microsoft.com/office/officeart/2005/8/colors/accent1_2" csCatId="accent1" phldr="1"/>
      <dgm:spPr/>
      <dgm:t>
        <a:bodyPr/>
        <a:lstStyle/>
        <a:p>
          <a:endParaRPr lang="en-US"/>
        </a:p>
      </dgm:t>
    </dgm:pt>
    <dgm:pt modelId="{4934E031-B8F8-674F-9746-8CF9C6F4B217}">
      <dgm:prSet phldrT="[Text]"/>
      <dgm:spPr/>
      <dgm:t>
        <a:bodyPr/>
        <a:lstStyle/>
        <a:p>
          <a:r>
            <a:rPr lang="en-GB" b="1"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Authentication</a:t>
          </a:r>
          <a:r>
            <a:rPr lang="en-US" b="1"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         Security Issues</a:t>
          </a:r>
          <a:endParaRPr lang="en-US" b="1"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endParaRPr>
        </a:p>
      </dgm:t>
    </dgm:pt>
    <dgm:pt modelId="{13373D51-121E-6A48-A8BD-2CCC1D2EDC39}" type="parTrans" cxnId="{94C6D0C1-9ABE-3941-83B6-9E6B56B805C6}">
      <dgm:prSet/>
      <dgm:spPr/>
      <dgm:t>
        <a:bodyPr/>
        <a:lstStyle/>
        <a:p>
          <a:endParaRPr lang="en-US"/>
        </a:p>
      </dgm:t>
    </dgm:pt>
    <dgm:pt modelId="{34120A44-EE18-FB4E-9A8D-85B0E99E7AD4}" type="sibTrans" cxnId="{94C6D0C1-9ABE-3941-83B6-9E6B56B805C6}">
      <dgm:prSet/>
      <dgm:spPr/>
      <dgm:t>
        <a:bodyPr/>
        <a:lstStyle/>
        <a:p>
          <a:endParaRPr lang="en-US"/>
        </a:p>
      </dgm:t>
    </dgm:pt>
    <dgm:pt modelId="{E60C5DC3-4274-5449-ABA8-AB6398A1AA4D}">
      <dgm:prSet phldrT="[Text]" custT="1"/>
      <dgm:spPr/>
      <dgm:t>
        <a:bodyPr/>
        <a:lstStyle/>
        <a:p>
          <a:pPr rtl="0"/>
          <a:r>
            <a:rPr lang="en-US" sz="1800" b="1" dirty="0">
              <a:solidFill>
                <a:schemeClr val="bg1"/>
              </a:solidFill>
            </a:rPr>
            <a:t>Eavesdropping</a:t>
          </a:r>
        </a:p>
        <a:p>
          <a:pPr rtl="0"/>
          <a:r>
            <a:rPr lang="en-US" sz="1400" b="1" dirty="0">
              <a:solidFill>
                <a:schemeClr val="bg1"/>
              </a:solidFill>
            </a:rPr>
            <a:t>Adversary attempts to learn the password by some sort of attack that involves the physical proximity of user and adversary</a:t>
          </a:r>
        </a:p>
      </dgm:t>
    </dgm:pt>
    <dgm:pt modelId="{E2B7393E-B61C-C54D-B6E9-1CAC56C6DB51}" type="parTrans" cxnId="{D1715A33-B1D9-AD4D-B243-8954F3EE3017}">
      <dgm:prSet/>
      <dgm:spPr/>
      <dgm:t>
        <a:bodyPr/>
        <a:lstStyle/>
        <a:p>
          <a:endParaRPr lang="en-US"/>
        </a:p>
      </dgm:t>
    </dgm:pt>
    <dgm:pt modelId="{4D15A6C1-5DC6-9148-B6C6-657F4B8EFDB1}" type="sibTrans" cxnId="{D1715A33-B1D9-AD4D-B243-8954F3EE3017}">
      <dgm:prSet/>
      <dgm:spPr/>
      <dgm:t>
        <a:bodyPr/>
        <a:lstStyle/>
        <a:p>
          <a:endParaRPr lang="en-US"/>
        </a:p>
      </dgm:t>
    </dgm:pt>
    <dgm:pt modelId="{439688C5-511D-114A-B82F-9DDCBDC6DE2A}">
      <dgm:prSet phldrT="[Text]" custT="1"/>
      <dgm:spPr/>
      <dgm:t>
        <a:bodyPr/>
        <a:lstStyle/>
        <a:p>
          <a:pPr rtl="0"/>
          <a:r>
            <a:rPr lang="en-US" sz="1800" b="1" dirty="0">
              <a:solidFill>
                <a:schemeClr val="bg1"/>
              </a:solidFill>
            </a:rPr>
            <a:t>Host Attacks</a:t>
          </a:r>
        </a:p>
        <a:p>
          <a:pPr rtl="0"/>
          <a:r>
            <a:rPr lang="en-US" sz="1400" b="1" dirty="0">
              <a:solidFill>
                <a:schemeClr val="bg1"/>
              </a:solidFill>
            </a:rPr>
            <a:t>Directed at the user file at the host where passwords, token passcodes, or biometric templates are stored</a:t>
          </a:r>
          <a:endParaRPr lang="en-US" sz="1400" dirty="0">
            <a:solidFill>
              <a:schemeClr val="bg1"/>
            </a:solidFill>
          </a:endParaRPr>
        </a:p>
      </dgm:t>
    </dgm:pt>
    <dgm:pt modelId="{FE180398-9D4F-A74F-983A-5416187D8D7B}" type="parTrans" cxnId="{6A5DE053-9FE2-1741-AAFD-F5DC4C634D77}">
      <dgm:prSet/>
      <dgm:spPr/>
      <dgm:t>
        <a:bodyPr/>
        <a:lstStyle/>
        <a:p>
          <a:endParaRPr lang="en-US"/>
        </a:p>
      </dgm:t>
    </dgm:pt>
    <dgm:pt modelId="{0271F2EF-2B73-D14B-A129-E11D7B293D2B}" type="sibTrans" cxnId="{6A5DE053-9FE2-1741-AAFD-F5DC4C634D77}">
      <dgm:prSet/>
      <dgm:spPr/>
      <dgm:t>
        <a:bodyPr/>
        <a:lstStyle/>
        <a:p>
          <a:endParaRPr lang="en-US"/>
        </a:p>
      </dgm:t>
    </dgm:pt>
    <dgm:pt modelId="{ACFABCED-47F4-2E43-8160-C641B2CDA211}">
      <dgm:prSet phldrT="[Text]" custT="1"/>
      <dgm:spPr/>
      <dgm:t>
        <a:bodyPr/>
        <a:lstStyle/>
        <a:p>
          <a:r>
            <a:rPr lang="en-US" sz="1800" b="1" dirty="0">
              <a:solidFill>
                <a:schemeClr val="bg1"/>
              </a:solidFill>
            </a:rPr>
            <a:t>Replay</a:t>
          </a:r>
        </a:p>
        <a:p>
          <a:pPr rtl="0"/>
          <a:r>
            <a:rPr lang="en-US" sz="1400" b="1" dirty="0">
              <a:solidFill>
                <a:schemeClr val="bg1"/>
              </a:solidFill>
            </a:rPr>
            <a:t>Adversary repeats a previously captured user response</a:t>
          </a:r>
          <a:endParaRPr lang="en-US" sz="1400" dirty="0">
            <a:solidFill>
              <a:schemeClr val="bg1"/>
            </a:solidFill>
          </a:endParaRPr>
        </a:p>
      </dgm:t>
    </dgm:pt>
    <dgm:pt modelId="{EFE51C9D-AAD2-3D4F-8C72-E6824796FFB9}" type="parTrans" cxnId="{AAABA085-1BA4-F543-AFC6-C0DA0F114184}">
      <dgm:prSet/>
      <dgm:spPr/>
      <dgm:t>
        <a:bodyPr/>
        <a:lstStyle/>
        <a:p>
          <a:endParaRPr lang="en-US"/>
        </a:p>
      </dgm:t>
    </dgm:pt>
    <dgm:pt modelId="{776D60C1-585F-3044-A15C-5183B37C5555}" type="sibTrans" cxnId="{AAABA085-1BA4-F543-AFC6-C0DA0F114184}">
      <dgm:prSet/>
      <dgm:spPr/>
      <dgm:t>
        <a:bodyPr/>
        <a:lstStyle/>
        <a:p>
          <a:endParaRPr lang="en-US"/>
        </a:p>
      </dgm:t>
    </dgm:pt>
    <dgm:pt modelId="{500025F6-D3C8-7B40-B7DA-D92443978067}">
      <dgm:prSet phldrT="[Text]" custT="1"/>
      <dgm:spPr/>
      <dgm:t>
        <a:bodyPr/>
        <a:lstStyle/>
        <a:p>
          <a:pPr rtl="0"/>
          <a:r>
            <a:rPr lang="en-US" sz="1800" b="1" dirty="0">
              <a:solidFill>
                <a:schemeClr val="bg1"/>
              </a:solidFill>
            </a:rPr>
            <a:t>Client Attacks</a:t>
          </a:r>
        </a:p>
        <a:p>
          <a:pPr rtl="0"/>
          <a:r>
            <a:rPr lang="en-US" sz="1400" b="1" dirty="0">
              <a:solidFill>
                <a:schemeClr val="bg1"/>
              </a:solidFill>
            </a:rPr>
            <a:t>Adversary attempts to achieve user authentication without access to the remote host or the intervening communications path</a:t>
          </a:r>
          <a:endParaRPr lang="en-US" sz="1400" dirty="0">
            <a:solidFill>
              <a:schemeClr val="bg1"/>
            </a:solidFill>
          </a:endParaRPr>
        </a:p>
      </dgm:t>
    </dgm:pt>
    <dgm:pt modelId="{4ABB047E-A77E-0543-8B8B-2F747FE67EDD}" type="parTrans" cxnId="{A8FC3921-38B0-EE47-9F28-81257BB3E2C3}">
      <dgm:prSet/>
      <dgm:spPr/>
      <dgm:t>
        <a:bodyPr/>
        <a:lstStyle/>
        <a:p>
          <a:endParaRPr lang="en-US"/>
        </a:p>
      </dgm:t>
    </dgm:pt>
    <dgm:pt modelId="{6AD53F1F-4DA6-6B4C-883D-E27052EC9227}" type="sibTrans" cxnId="{A8FC3921-38B0-EE47-9F28-81257BB3E2C3}">
      <dgm:prSet/>
      <dgm:spPr/>
      <dgm:t>
        <a:bodyPr/>
        <a:lstStyle/>
        <a:p>
          <a:endParaRPr lang="en-US"/>
        </a:p>
      </dgm:t>
    </dgm:pt>
    <dgm:pt modelId="{D75C3278-381F-E346-B329-287FBC7EF762}">
      <dgm:prSet phldrT="[Text]" custT="1"/>
      <dgm:spPr/>
      <dgm:t>
        <a:bodyPr/>
        <a:lstStyle/>
        <a:p>
          <a:pPr rtl="0"/>
          <a:r>
            <a:rPr lang="en-US" sz="1800" b="1" dirty="0">
              <a:solidFill>
                <a:schemeClr val="bg1"/>
              </a:solidFill>
            </a:rPr>
            <a:t>Trojan Horse                                  </a:t>
          </a:r>
          <a:r>
            <a:rPr lang="en-US" sz="1400" b="1" dirty="0">
              <a:solidFill>
                <a:schemeClr val="bg1"/>
              </a:solidFill>
            </a:rPr>
            <a:t>An application or physical device masquerades as an authentic application or device for the purpose of capturing a user password, passcode, or biometric</a:t>
          </a:r>
          <a:endParaRPr lang="en-US" sz="1800" b="1" dirty="0">
            <a:solidFill>
              <a:schemeClr val="bg1"/>
            </a:solidFill>
          </a:endParaRPr>
        </a:p>
      </dgm:t>
    </dgm:pt>
    <dgm:pt modelId="{ECB7D321-4405-F940-83E7-AEDD8E163486}" type="parTrans" cxnId="{E27B67B7-529F-7E4D-A668-70A5BACFF9BE}">
      <dgm:prSet/>
      <dgm:spPr/>
      <dgm:t>
        <a:bodyPr/>
        <a:lstStyle/>
        <a:p>
          <a:endParaRPr lang="en-US"/>
        </a:p>
      </dgm:t>
    </dgm:pt>
    <dgm:pt modelId="{41F36E61-0E91-5647-89E6-F85137370096}" type="sibTrans" cxnId="{E27B67B7-529F-7E4D-A668-70A5BACFF9BE}">
      <dgm:prSet/>
      <dgm:spPr/>
      <dgm:t>
        <a:bodyPr/>
        <a:lstStyle/>
        <a:p>
          <a:endParaRPr lang="en-US"/>
        </a:p>
      </dgm:t>
    </dgm:pt>
    <dgm:pt modelId="{9C5B263E-C272-F243-9E27-15E6D732682B}">
      <dgm:prSet phldrT="[Text]" custT="1"/>
      <dgm:spPr/>
      <dgm:t>
        <a:bodyPr/>
        <a:lstStyle/>
        <a:p>
          <a:pPr rtl="0"/>
          <a:r>
            <a:rPr lang="en-US" sz="1800" b="1" dirty="0">
              <a:solidFill>
                <a:schemeClr val="bg1"/>
              </a:solidFill>
            </a:rPr>
            <a:t>Denial-of-Service                  </a:t>
          </a:r>
        </a:p>
        <a:p>
          <a:pPr rtl="0"/>
          <a:r>
            <a:rPr lang="en-US" sz="1400" b="1" dirty="0">
              <a:solidFill>
                <a:schemeClr val="bg1"/>
              </a:solidFill>
            </a:rPr>
            <a:t>Attempts to disable a user authentication service by flooding the service with numerous authentication attempts</a:t>
          </a:r>
          <a:endParaRPr lang="en-US" sz="1800" b="1" dirty="0">
            <a:solidFill>
              <a:schemeClr val="bg1"/>
            </a:solidFill>
          </a:endParaRPr>
        </a:p>
      </dgm:t>
    </dgm:pt>
    <dgm:pt modelId="{023DAE27-A30D-C040-A960-A743D387B1EC}" type="parTrans" cxnId="{CC4F5CA0-E8C7-A641-B957-E680C4F943D7}">
      <dgm:prSet/>
      <dgm:spPr/>
      <dgm:t>
        <a:bodyPr/>
        <a:lstStyle/>
        <a:p>
          <a:endParaRPr lang="en-US"/>
        </a:p>
      </dgm:t>
    </dgm:pt>
    <dgm:pt modelId="{B39C57FD-A254-EB45-895D-2CE1EC4D1C89}" type="sibTrans" cxnId="{CC4F5CA0-E8C7-A641-B957-E680C4F943D7}">
      <dgm:prSet/>
      <dgm:spPr/>
      <dgm:t>
        <a:bodyPr/>
        <a:lstStyle/>
        <a:p>
          <a:endParaRPr lang="en-US"/>
        </a:p>
      </dgm:t>
    </dgm:pt>
    <dgm:pt modelId="{82107661-9B5E-A944-A316-84DED04798AA}" type="pres">
      <dgm:prSet presAssocID="{908235E6-AE49-2943-939E-2142B5850E01}" presName="composite" presStyleCnt="0">
        <dgm:presLayoutVars>
          <dgm:chMax val="1"/>
          <dgm:dir/>
          <dgm:resizeHandles val="exact"/>
        </dgm:presLayoutVars>
      </dgm:prSet>
      <dgm:spPr/>
    </dgm:pt>
    <dgm:pt modelId="{9E231904-62C7-9445-873B-C11A9DA981D8}" type="pres">
      <dgm:prSet presAssocID="{908235E6-AE49-2943-939E-2142B5850E01}" presName="radial" presStyleCnt="0">
        <dgm:presLayoutVars>
          <dgm:animLvl val="ctr"/>
        </dgm:presLayoutVars>
      </dgm:prSet>
      <dgm:spPr/>
    </dgm:pt>
    <dgm:pt modelId="{4DA0E7FB-61E5-954C-BCED-5276058B0501}" type="pres">
      <dgm:prSet presAssocID="{4934E031-B8F8-674F-9746-8CF9C6F4B217}" presName="centerShape" presStyleLbl="vennNode1" presStyleIdx="0" presStyleCnt="7"/>
      <dgm:spPr/>
    </dgm:pt>
    <dgm:pt modelId="{B435D657-C144-8741-9BC2-C7249D5BD679}" type="pres">
      <dgm:prSet presAssocID="{E60C5DC3-4274-5449-ABA8-AB6398A1AA4D}" presName="node" presStyleLbl="vennNode1" presStyleIdx="1" presStyleCnt="7" custScaleX="149081" custScaleY="136629" custRadScaleRad="86122" custRadScaleInc="1465">
        <dgm:presLayoutVars>
          <dgm:bulletEnabled val="1"/>
        </dgm:presLayoutVars>
      </dgm:prSet>
      <dgm:spPr/>
    </dgm:pt>
    <dgm:pt modelId="{5008F7C2-3B2F-E648-A07F-1C856BC2504D}" type="pres">
      <dgm:prSet presAssocID="{439688C5-511D-114A-B82F-9DDCBDC6DE2A}" presName="node" presStyleLbl="vennNode1" presStyleIdx="2" presStyleCnt="7" custScaleX="138702" custScaleY="128374" custRadScaleRad="104601" custRadScaleInc="1171">
        <dgm:presLayoutVars>
          <dgm:bulletEnabled val="1"/>
        </dgm:presLayoutVars>
      </dgm:prSet>
      <dgm:spPr/>
    </dgm:pt>
    <dgm:pt modelId="{003E0A61-2997-D14C-9833-807AF7126595}" type="pres">
      <dgm:prSet presAssocID="{ACFABCED-47F4-2E43-8160-C641B2CDA211}" presName="node" presStyleLbl="vennNode1" presStyleIdx="3" presStyleCnt="7" custScaleX="130212" custScaleY="132705" custRadScaleRad="109001" custRadScaleInc="-11510">
        <dgm:presLayoutVars>
          <dgm:bulletEnabled val="1"/>
        </dgm:presLayoutVars>
      </dgm:prSet>
      <dgm:spPr/>
    </dgm:pt>
    <dgm:pt modelId="{A46758A4-57EB-5C4E-8B9E-2702AAF1C17A}" type="pres">
      <dgm:prSet presAssocID="{500025F6-D3C8-7B40-B7DA-D92443978067}" presName="node" presStyleLbl="vennNode1" presStyleIdx="4" presStyleCnt="7" custScaleX="137334" custScaleY="126014" custRadScaleRad="81463" custRadScaleInc="-17014">
        <dgm:presLayoutVars>
          <dgm:bulletEnabled val="1"/>
        </dgm:presLayoutVars>
      </dgm:prSet>
      <dgm:spPr/>
    </dgm:pt>
    <dgm:pt modelId="{73CC81F9-E056-5D48-AB2E-5424D642560D}" type="pres">
      <dgm:prSet presAssocID="{D75C3278-381F-E346-B329-287FBC7EF762}" presName="node" presStyleLbl="vennNode1" presStyleIdx="5" presStyleCnt="7" custScaleX="144444" custScaleY="138258" custRadScaleRad="103705" custRadScaleInc="-6738">
        <dgm:presLayoutVars>
          <dgm:bulletEnabled val="1"/>
        </dgm:presLayoutVars>
      </dgm:prSet>
      <dgm:spPr/>
    </dgm:pt>
    <dgm:pt modelId="{905CC022-C6AF-0E41-B566-BB7DFF9510F7}" type="pres">
      <dgm:prSet presAssocID="{9C5B263E-C272-F243-9E27-15E6D732682B}" presName="node" presStyleLbl="vennNode1" presStyleIdx="6" presStyleCnt="7" custScaleX="145853" custScaleY="139474" custRadScaleRad="107960" custRadScaleInc="-10614">
        <dgm:presLayoutVars>
          <dgm:bulletEnabled val="1"/>
        </dgm:presLayoutVars>
      </dgm:prSet>
      <dgm:spPr/>
    </dgm:pt>
  </dgm:ptLst>
  <dgm:cxnLst>
    <dgm:cxn modelId="{952AFD0C-DC98-134A-8ACA-1DE59F5438B2}" type="presOf" srcId="{908235E6-AE49-2943-939E-2142B5850E01}" destId="{82107661-9B5E-A944-A316-84DED04798AA}" srcOrd="0" destOrd="0" presId="urn:microsoft.com/office/officeart/2005/8/layout/radial3"/>
    <dgm:cxn modelId="{A8FC3921-38B0-EE47-9F28-81257BB3E2C3}" srcId="{4934E031-B8F8-674F-9746-8CF9C6F4B217}" destId="{500025F6-D3C8-7B40-B7DA-D92443978067}" srcOrd="3" destOrd="0" parTransId="{4ABB047E-A77E-0543-8B8B-2F747FE67EDD}" sibTransId="{6AD53F1F-4DA6-6B4C-883D-E27052EC9227}"/>
    <dgm:cxn modelId="{455F3129-9827-F146-A8F8-9764BA801CF4}" type="presOf" srcId="{500025F6-D3C8-7B40-B7DA-D92443978067}" destId="{A46758A4-57EB-5C4E-8B9E-2702AAF1C17A}" srcOrd="0" destOrd="0" presId="urn:microsoft.com/office/officeart/2005/8/layout/radial3"/>
    <dgm:cxn modelId="{D1715A33-B1D9-AD4D-B243-8954F3EE3017}" srcId="{4934E031-B8F8-674F-9746-8CF9C6F4B217}" destId="{E60C5DC3-4274-5449-ABA8-AB6398A1AA4D}" srcOrd="0" destOrd="0" parTransId="{E2B7393E-B61C-C54D-B6E9-1CAC56C6DB51}" sibTransId="{4D15A6C1-5DC6-9148-B6C6-657F4B8EFDB1}"/>
    <dgm:cxn modelId="{D311696B-D516-EC49-8B9B-3769968B50CB}" type="presOf" srcId="{9C5B263E-C272-F243-9E27-15E6D732682B}" destId="{905CC022-C6AF-0E41-B566-BB7DFF9510F7}" srcOrd="0" destOrd="0" presId="urn:microsoft.com/office/officeart/2005/8/layout/radial3"/>
    <dgm:cxn modelId="{6A5DE053-9FE2-1741-AAFD-F5DC4C634D77}" srcId="{4934E031-B8F8-674F-9746-8CF9C6F4B217}" destId="{439688C5-511D-114A-B82F-9DDCBDC6DE2A}" srcOrd="1" destOrd="0" parTransId="{FE180398-9D4F-A74F-983A-5416187D8D7B}" sibTransId="{0271F2EF-2B73-D14B-A129-E11D7B293D2B}"/>
    <dgm:cxn modelId="{B467E175-6CDA-D74A-ADBE-FC4A7AD3750B}" type="presOf" srcId="{4934E031-B8F8-674F-9746-8CF9C6F4B217}" destId="{4DA0E7FB-61E5-954C-BCED-5276058B0501}" srcOrd="0" destOrd="0" presId="urn:microsoft.com/office/officeart/2005/8/layout/radial3"/>
    <dgm:cxn modelId="{EB70BA7D-8180-0348-B9D8-C869CA48C7AD}" type="presOf" srcId="{439688C5-511D-114A-B82F-9DDCBDC6DE2A}" destId="{5008F7C2-3B2F-E648-A07F-1C856BC2504D}" srcOrd="0" destOrd="0" presId="urn:microsoft.com/office/officeart/2005/8/layout/radial3"/>
    <dgm:cxn modelId="{9E0E847E-A505-AB45-9338-419DA1208071}" type="presOf" srcId="{D75C3278-381F-E346-B329-287FBC7EF762}" destId="{73CC81F9-E056-5D48-AB2E-5424D642560D}" srcOrd="0" destOrd="0" presId="urn:microsoft.com/office/officeart/2005/8/layout/radial3"/>
    <dgm:cxn modelId="{AAABA085-1BA4-F543-AFC6-C0DA0F114184}" srcId="{4934E031-B8F8-674F-9746-8CF9C6F4B217}" destId="{ACFABCED-47F4-2E43-8160-C641B2CDA211}" srcOrd="2" destOrd="0" parTransId="{EFE51C9D-AAD2-3D4F-8C72-E6824796FFB9}" sibTransId="{776D60C1-585F-3044-A15C-5183B37C5555}"/>
    <dgm:cxn modelId="{CC4F5CA0-E8C7-A641-B957-E680C4F943D7}" srcId="{4934E031-B8F8-674F-9746-8CF9C6F4B217}" destId="{9C5B263E-C272-F243-9E27-15E6D732682B}" srcOrd="5" destOrd="0" parTransId="{023DAE27-A30D-C040-A960-A743D387B1EC}" sibTransId="{B39C57FD-A254-EB45-895D-2CE1EC4D1C89}"/>
    <dgm:cxn modelId="{E27B67B7-529F-7E4D-A668-70A5BACFF9BE}" srcId="{4934E031-B8F8-674F-9746-8CF9C6F4B217}" destId="{D75C3278-381F-E346-B329-287FBC7EF762}" srcOrd="4" destOrd="0" parTransId="{ECB7D321-4405-F940-83E7-AEDD8E163486}" sibTransId="{41F36E61-0E91-5647-89E6-F85137370096}"/>
    <dgm:cxn modelId="{3EE527BD-5A1A-F84F-BFCA-5484B8AE7F5E}" type="presOf" srcId="{ACFABCED-47F4-2E43-8160-C641B2CDA211}" destId="{003E0A61-2997-D14C-9833-807AF7126595}" srcOrd="0" destOrd="0" presId="urn:microsoft.com/office/officeart/2005/8/layout/radial3"/>
    <dgm:cxn modelId="{94C6D0C1-9ABE-3941-83B6-9E6B56B805C6}" srcId="{908235E6-AE49-2943-939E-2142B5850E01}" destId="{4934E031-B8F8-674F-9746-8CF9C6F4B217}" srcOrd="0" destOrd="0" parTransId="{13373D51-121E-6A48-A8BD-2CCC1D2EDC39}" sibTransId="{34120A44-EE18-FB4E-9A8D-85B0E99E7AD4}"/>
    <dgm:cxn modelId="{C3DE7AE8-EA10-7044-8236-430C0C7C6D73}" type="presOf" srcId="{E60C5DC3-4274-5449-ABA8-AB6398A1AA4D}" destId="{B435D657-C144-8741-9BC2-C7249D5BD679}" srcOrd="0" destOrd="0" presId="urn:microsoft.com/office/officeart/2005/8/layout/radial3"/>
    <dgm:cxn modelId="{B296E344-4E9A-C042-92F2-80149D0E323E}" type="presParOf" srcId="{82107661-9B5E-A944-A316-84DED04798AA}" destId="{9E231904-62C7-9445-873B-C11A9DA981D8}" srcOrd="0" destOrd="0" presId="urn:microsoft.com/office/officeart/2005/8/layout/radial3"/>
    <dgm:cxn modelId="{DB5D12BE-1BE2-9F44-83C4-C329C95F4F4F}" type="presParOf" srcId="{9E231904-62C7-9445-873B-C11A9DA981D8}" destId="{4DA0E7FB-61E5-954C-BCED-5276058B0501}" srcOrd="0" destOrd="0" presId="urn:microsoft.com/office/officeart/2005/8/layout/radial3"/>
    <dgm:cxn modelId="{B8DF30EC-F8D0-0F43-BC4A-D7930A5DEE14}" type="presParOf" srcId="{9E231904-62C7-9445-873B-C11A9DA981D8}" destId="{B435D657-C144-8741-9BC2-C7249D5BD679}" srcOrd="1" destOrd="0" presId="urn:microsoft.com/office/officeart/2005/8/layout/radial3"/>
    <dgm:cxn modelId="{BC067C77-60D5-124F-BF66-91F3C5D8BC85}" type="presParOf" srcId="{9E231904-62C7-9445-873B-C11A9DA981D8}" destId="{5008F7C2-3B2F-E648-A07F-1C856BC2504D}" srcOrd="2" destOrd="0" presId="urn:microsoft.com/office/officeart/2005/8/layout/radial3"/>
    <dgm:cxn modelId="{148E19A3-9FF3-2C47-B40E-8743B6FAB304}" type="presParOf" srcId="{9E231904-62C7-9445-873B-C11A9DA981D8}" destId="{003E0A61-2997-D14C-9833-807AF7126595}" srcOrd="3" destOrd="0" presId="urn:microsoft.com/office/officeart/2005/8/layout/radial3"/>
    <dgm:cxn modelId="{24E6BAEF-314E-E842-B8E4-9B173803C666}" type="presParOf" srcId="{9E231904-62C7-9445-873B-C11A9DA981D8}" destId="{A46758A4-57EB-5C4E-8B9E-2702AAF1C17A}" srcOrd="4" destOrd="0" presId="urn:microsoft.com/office/officeart/2005/8/layout/radial3"/>
    <dgm:cxn modelId="{8F5F2E99-4EAC-B640-B292-B3006F92B8BB}" type="presParOf" srcId="{9E231904-62C7-9445-873B-C11A9DA981D8}" destId="{73CC81F9-E056-5D48-AB2E-5424D642560D}" srcOrd="5" destOrd="0" presId="urn:microsoft.com/office/officeart/2005/8/layout/radial3"/>
    <dgm:cxn modelId="{C1909C97-6261-AF4D-99ED-3A71514A848B}" type="presParOf" srcId="{9E231904-62C7-9445-873B-C11A9DA981D8}" destId="{905CC022-C6AF-0E41-B566-BB7DFF9510F7}"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1D77E-6AC8-8E42-B99A-293D993351D8}">
      <dsp:nvSpPr>
        <dsp:cNvPr id="0" name=""/>
        <dsp:cNvSpPr/>
      </dsp:nvSpPr>
      <dsp:spPr>
        <a:xfrm>
          <a:off x="0" y="0"/>
          <a:ext cx="8229600" cy="1440180"/>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altLang="zh-CN" sz="3600" b="0" kern="1200" dirty="0">
              <a:solidFill>
                <a:srgbClr val="800000"/>
              </a:solidFill>
              <a:effectLst>
                <a:outerShdw blurRad="38100" dist="38100" dir="2700000" algn="tl">
                  <a:srgbClr val="000000">
                    <a:alpha val="43137"/>
                  </a:srgbClr>
                </a:outerShdw>
              </a:effectLst>
              <a:latin typeface="+mj-lt"/>
            </a:rPr>
            <a:t>Three</a:t>
          </a:r>
          <a:r>
            <a:rPr lang="en-US" sz="3600" b="0" kern="1200" dirty="0">
              <a:solidFill>
                <a:srgbClr val="800000"/>
              </a:solidFill>
              <a:effectLst>
                <a:outerShdw blurRad="38100" dist="38100" dir="2700000" algn="tl">
                  <a:srgbClr val="000000">
                    <a:alpha val="43137"/>
                  </a:srgbClr>
                </a:outerShdw>
              </a:effectLst>
              <a:latin typeface="+mj-lt"/>
            </a:rPr>
            <a:t> means of authentication</a:t>
          </a:r>
        </a:p>
      </dsp:txBody>
      <dsp:txXfrm>
        <a:off x="0" y="0"/>
        <a:ext cx="8229600" cy="1440180"/>
      </dsp:txXfrm>
    </dsp:sp>
    <dsp:sp modelId="{198BB093-4285-EC44-88FF-71FB54257C73}">
      <dsp:nvSpPr>
        <dsp:cNvPr id="0" name=""/>
        <dsp:cNvSpPr/>
      </dsp:nvSpPr>
      <dsp:spPr>
        <a:xfrm>
          <a:off x="4018" y="1440180"/>
          <a:ext cx="2740521" cy="3024378"/>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ctr" defTabSz="1289050" rtl="0">
            <a:lnSpc>
              <a:spcPct val="90000"/>
            </a:lnSpc>
            <a:spcBef>
              <a:spcPct val="0"/>
            </a:spcBef>
            <a:spcAft>
              <a:spcPct val="35000"/>
            </a:spcAft>
            <a:buNone/>
          </a:pPr>
          <a:r>
            <a:rPr lang="en-US" sz="2900" b="0" kern="1200" dirty="0">
              <a:ln>
                <a:solidFill>
                  <a:schemeClr val="bg2">
                    <a:lumMod val="50000"/>
                  </a:schemeClr>
                </a:solidFill>
              </a:ln>
              <a:solidFill>
                <a:srgbClr val="0000FF"/>
              </a:solidFill>
              <a:latin typeface="+mj-lt"/>
            </a:rPr>
            <a:t>Something one knows</a:t>
          </a:r>
        </a:p>
        <a:p>
          <a:pPr marL="228600" lvl="1" indent="-228600" algn="l" defTabSz="1022350" rtl="0">
            <a:lnSpc>
              <a:spcPct val="90000"/>
            </a:lnSpc>
            <a:spcBef>
              <a:spcPct val="0"/>
            </a:spcBef>
            <a:spcAft>
              <a:spcPct val="15000"/>
            </a:spcAft>
            <a:buChar char="•"/>
          </a:pPr>
          <a:r>
            <a:rPr lang="en-US" sz="2300" b="0" kern="1200" dirty="0">
              <a:solidFill>
                <a:srgbClr val="800000"/>
              </a:solidFill>
              <a:latin typeface="+mj-lt"/>
            </a:rPr>
            <a:t>Password, PIN, answers to prearranged questions</a:t>
          </a:r>
        </a:p>
      </dsp:txBody>
      <dsp:txXfrm>
        <a:off x="4018" y="1440180"/>
        <a:ext cx="2740521" cy="3024378"/>
      </dsp:txXfrm>
    </dsp:sp>
    <dsp:sp modelId="{0B6B2944-485F-D94E-91E5-D49764415E8F}">
      <dsp:nvSpPr>
        <dsp:cNvPr id="0" name=""/>
        <dsp:cNvSpPr/>
      </dsp:nvSpPr>
      <dsp:spPr>
        <a:xfrm>
          <a:off x="2744539" y="1440180"/>
          <a:ext cx="2740521" cy="3024378"/>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ctr" defTabSz="1289050" rtl="0">
            <a:lnSpc>
              <a:spcPct val="90000"/>
            </a:lnSpc>
            <a:spcBef>
              <a:spcPct val="0"/>
            </a:spcBef>
            <a:spcAft>
              <a:spcPct val="35000"/>
            </a:spcAft>
            <a:buNone/>
          </a:pPr>
          <a:r>
            <a:rPr lang="en-US" sz="2900" b="0" kern="1200" dirty="0">
              <a:ln>
                <a:solidFill>
                  <a:schemeClr val="bg2">
                    <a:lumMod val="50000"/>
                  </a:schemeClr>
                </a:solidFill>
              </a:ln>
              <a:solidFill>
                <a:srgbClr val="0000FF"/>
              </a:solidFill>
              <a:latin typeface="+mj-lt"/>
            </a:rPr>
            <a:t>Something one possesses (token)</a:t>
          </a:r>
        </a:p>
        <a:p>
          <a:pPr marL="228600" lvl="1" indent="-228600" algn="l" defTabSz="1022350" rtl="0">
            <a:lnSpc>
              <a:spcPct val="90000"/>
            </a:lnSpc>
            <a:spcBef>
              <a:spcPct val="0"/>
            </a:spcBef>
            <a:spcAft>
              <a:spcPct val="15000"/>
            </a:spcAft>
            <a:buChar char="•"/>
          </a:pPr>
          <a:r>
            <a:rPr lang="en-US" sz="2300" b="0" kern="1200" dirty="0">
              <a:solidFill>
                <a:srgbClr val="800000"/>
              </a:solidFill>
              <a:latin typeface="+mj-lt"/>
            </a:rPr>
            <a:t>Smartcard, electronic keycard, physical key</a:t>
          </a:r>
        </a:p>
      </dsp:txBody>
      <dsp:txXfrm>
        <a:off x="2744539" y="1440180"/>
        <a:ext cx="2740521" cy="3024378"/>
      </dsp:txXfrm>
    </dsp:sp>
    <dsp:sp modelId="{BCF55D28-D450-0B40-8AFF-C3F11E85BEFF}">
      <dsp:nvSpPr>
        <dsp:cNvPr id="0" name=""/>
        <dsp:cNvSpPr/>
      </dsp:nvSpPr>
      <dsp:spPr>
        <a:xfrm>
          <a:off x="5485060" y="1440180"/>
          <a:ext cx="2740521" cy="3024378"/>
        </a:xfrm>
        <a:prstGeom prst="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ctr" defTabSz="1289050" rtl="0">
            <a:lnSpc>
              <a:spcPct val="90000"/>
            </a:lnSpc>
            <a:spcBef>
              <a:spcPct val="0"/>
            </a:spcBef>
            <a:spcAft>
              <a:spcPct val="35000"/>
            </a:spcAft>
            <a:buNone/>
          </a:pPr>
          <a:r>
            <a:rPr lang="en-US" sz="2900" b="0" kern="1200" dirty="0">
              <a:ln>
                <a:solidFill>
                  <a:schemeClr val="bg2">
                    <a:lumMod val="50000"/>
                  </a:schemeClr>
                </a:solidFill>
              </a:ln>
              <a:solidFill>
                <a:srgbClr val="0000FF"/>
              </a:solidFill>
              <a:latin typeface="+mj-lt"/>
            </a:rPr>
            <a:t>Something one </a:t>
          </a:r>
          <a:r>
            <a:rPr lang="en-US" sz="2900" b="0" kern="1200">
              <a:ln>
                <a:solidFill>
                  <a:schemeClr val="bg2">
                    <a:lumMod val="50000"/>
                  </a:schemeClr>
                </a:solidFill>
              </a:ln>
              <a:solidFill>
                <a:srgbClr val="0000FF"/>
              </a:solidFill>
              <a:latin typeface="+mj-lt"/>
            </a:rPr>
            <a:t>is (biometrics</a:t>
          </a:r>
          <a:r>
            <a:rPr lang="en-US" sz="2900" b="0" kern="1200" dirty="0">
              <a:ln>
                <a:solidFill>
                  <a:schemeClr val="bg2">
                    <a:lumMod val="50000"/>
                  </a:schemeClr>
                </a:solidFill>
              </a:ln>
              <a:solidFill>
                <a:srgbClr val="0000FF"/>
              </a:solidFill>
              <a:latin typeface="+mj-lt"/>
            </a:rPr>
            <a:t>)</a:t>
          </a:r>
        </a:p>
        <a:p>
          <a:pPr marL="228600" lvl="1" indent="-228600" algn="l" defTabSz="1022350" rtl="0">
            <a:lnSpc>
              <a:spcPct val="90000"/>
            </a:lnSpc>
            <a:spcBef>
              <a:spcPct val="0"/>
            </a:spcBef>
            <a:spcAft>
              <a:spcPct val="15000"/>
            </a:spcAft>
            <a:buChar char="•"/>
          </a:pPr>
          <a:r>
            <a:rPr lang="en-US" sz="2300" b="0" kern="1200" dirty="0">
              <a:solidFill>
                <a:srgbClr val="800000"/>
              </a:solidFill>
              <a:latin typeface="+mj-lt"/>
            </a:rPr>
            <a:t>Fingerprint, retina, face, voice…</a:t>
          </a:r>
        </a:p>
        <a:p>
          <a:pPr marL="228600" lvl="1" indent="-228600" algn="l" defTabSz="1022350" rtl="0">
            <a:lnSpc>
              <a:spcPct val="90000"/>
            </a:lnSpc>
            <a:spcBef>
              <a:spcPct val="0"/>
            </a:spcBef>
            <a:spcAft>
              <a:spcPct val="15000"/>
            </a:spcAft>
            <a:buChar char="•"/>
          </a:pPr>
          <a:endParaRPr lang="en-US" sz="2300" b="0" kern="1200" dirty="0">
            <a:solidFill>
              <a:srgbClr val="800000"/>
            </a:solidFill>
            <a:latin typeface="+mj-lt"/>
          </a:endParaRPr>
        </a:p>
      </dsp:txBody>
      <dsp:txXfrm>
        <a:off x="5485060" y="1440180"/>
        <a:ext cx="2740521" cy="3024378"/>
      </dsp:txXfrm>
    </dsp:sp>
    <dsp:sp modelId="{216527E0-2AA5-794B-AC2B-3E3DC5EF240C}">
      <dsp:nvSpPr>
        <dsp:cNvPr id="0" name=""/>
        <dsp:cNvSpPr/>
      </dsp:nvSpPr>
      <dsp:spPr>
        <a:xfrm>
          <a:off x="0" y="4464558"/>
          <a:ext cx="8229600" cy="336042"/>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8A043-AEB7-DF49-B0C7-99C98D85774A}">
      <dsp:nvSpPr>
        <dsp:cNvPr id="0" name=""/>
        <dsp:cNvSpPr/>
      </dsp:nvSpPr>
      <dsp:spPr>
        <a:xfrm>
          <a:off x="0" y="4457791"/>
          <a:ext cx="8519864" cy="97485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b="1" kern="1200" dirty="0">
              <a:ln>
                <a:noFill/>
              </a:ln>
              <a:solidFill>
                <a:schemeClr val="tx1"/>
              </a:solidFill>
              <a:effectLst/>
            </a:rPr>
            <a:t>Complex password policy</a:t>
          </a:r>
        </a:p>
      </dsp:txBody>
      <dsp:txXfrm>
        <a:off x="0" y="4457791"/>
        <a:ext cx="8519864" cy="526420"/>
      </dsp:txXfrm>
    </dsp:sp>
    <dsp:sp modelId="{3C44AD89-49B6-D943-ACA0-428E0665597D}">
      <dsp:nvSpPr>
        <dsp:cNvPr id="0" name=""/>
        <dsp:cNvSpPr/>
      </dsp:nvSpPr>
      <dsp:spPr>
        <a:xfrm>
          <a:off x="0" y="4962872"/>
          <a:ext cx="8519864" cy="44843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rtl="0">
            <a:lnSpc>
              <a:spcPct val="90000"/>
            </a:lnSpc>
            <a:spcBef>
              <a:spcPct val="0"/>
            </a:spcBef>
            <a:spcAft>
              <a:spcPct val="35000"/>
            </a:spcAft>
            <a:buNone/>
          </a:pPr>
          <a:r>
            <a:rPr lang="en-US" altLang="zh-CN" sz="1800" kern="1200" dirty="0"/>
            <a:t>Forcing users to pick stronger passwords</a:t>
          </a:r>
          <a:endParaRPr lang="en-US" sz="1800" kern="1200" dirty="0"/>
        </a:p>
      </dsp:txBody>
      <dsp:txXfrm>
        <a:off x="0" y="4962872"/>
        <a:ext cx="8519864" cy="448432"/>
      </dsp:txXfrm>
    </dsp:sp>
    <dsp:sp modelId="{573FB75E-857C-1949-B778-45CABA8452C7}">
      <dsp:nvSpPr>
        <dsp:cNvPr id="0" name=""/>
        <dsp:cNvSpPr/>
      </dsp:nvSpPr>
      <dsp:spPr>
        <a:xfrm rot="10800000">
          <a:off x="0" y="2971248"/>
          <a:ext cx="8519864" cy="1499323"/>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b="1" kern="1200" dirty="0">
              <a:ln>
                <a:noFill/>
              </a:ln>
              <a:solidFill>
                <a:schemeClr val="tx1"/>
              </a:solidFill>
              <a:effectLst/>
            </a:rPr>
            <a:t>Reactive password checking</a:t>
          </a:r>
        </a:p>
      </dsp:txBody>
      <dsp:txXfrm rot="-10800000">
        <a:off x="0" y="2971248"/>
        <a:ext cx="8519864" cy="526262"/>
      </dsp:txXfrm>
    </dsp:sp>
    <dsp:sp modelId="{87C515BD-8FB6-6145-9EF2-5A9D1AF6403D}">
      <dsp:nvSpPr>
        <dsp:cNvPr id="0" name=""/>
        <dsp:cNvSpPr/>
      </dsp:nvSpPr>
      <dsp:spPr>
        <a:xfrm>
          <a:off x="0" y="3497511"/>
          <a:ext cx="8519864" cy="44829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t>System periodically runs its own password cracker to find guessable passwords</a:t>
          </a:r>
        </a:p>
      </dsp:txBody>
      <dsp:txXfrm>
        <a:off x="0" y="3497511"/>
        <a:ext cx="8519864" cy="448297"/>
      </dsp:txXfrm>
    </dsp:sp>
    <dsp:sp modelId="{E5F5AB94-6F42-3045-A75B-DECAB4E676C4}">
      <dsp:nvSpPr>
        <dsp:cNvPr id="0" name=""/>
        <dsp:cNvSpPr/>
      </dsp:nvSpPr>
      <dsp:spPr>
        <a:xfrm rot="10800000">
          <a:off x="0" y="1486547"/>
          <a:ext cx="8519864" cy="1499323"/>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b="1" kern="1200" dirty="0">
              <a:ln>
                <a:noFill/>
              </a:ln>
              <a:solidFill>
                <a:schemeClr val="tx1"/>
              </a:solidFill>
              <a:effectLst/>
            </a:rPr>
            <a:t>Computer generated passwords</a:t>
          </a:r>
        </a:p>
      </dsp:txBody>
      <dsp:txXfrm rot="-10800000">
        <a:off x="0" y="1486547"/>
        <a:ext cx="8519864" cy="526262"/>
      </dsp:txXfrm>
    </dsp:sp>
    <dsp:sp modelId="{473476BE-03A0-034D-8273-ADB6465722C2}">
      <dsp:nvSpPr>
        <dsp:cNvPr id="0" name=""/>
        <dsp:cNvSpPr/>
      </dsp:nvSpPr>
      <dsp:spPr>
        <a:xfrm>
          <a:off x="0" y="2012810"/>
          <a:ext cx="8519864" cy="44829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t>Users have trouble remembering them</a:t>
          </a:r>
        </a:p>
      </dsp:txBody>
      <dsp:txXfrm>
        <a:off x="0" y="2012810"/>
        <a:ext cx="8519864" cy="448297"/>
      </dsp:txXfrm>
    </dsp:sp>
    <dsp:sp modelId="{0AFDD328-F6FE-8742-B842-B0DB5587933C}">
      <dsp:nvSpPr>
        <dsp:cNvPr id="0" name=""/>
        <dsp:cNvSpPr/>
      </dsp:nvSpPr>
      <dsp:spPr>
        <a:xfrm rot="10800000">
          <a:off x="0" y="1846"/>
          <a:ext cx="8519864" cy="1499323"/>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b="1" kern="1200" dirty="0">
              <a:ln>
                <a:noFill/>
              </a:ln>
              <a:solidFill>
                <a:schemeClr val="tx1"/>
              </a:solidFill>
              <a:effectLst/>
            </a:rPr>
            <a:t>User education</a:t>
          </a:r>
        </a:p>
      </dsp:txBody>
      <dsp:txXfrm rot="-10800000">
        <a:off x="0" y="1846"/>
        <a:ext cx="8519864" cy="526262"/>
      </dsp:txXfrm>
    </dsp:sp>
    <dsp:sp modelId="{57322FFB-B0D4-8943-B89E-579608E192F2}">
      <dsp:nvSpPr>
        <dsp:cNvPr id="0" name=""/>
        <dsp:cNvSpPr/>
      </dsp:nvSpPr>
      <dsp:spPr>
        <a:xfrm>
          <a:off x="0" y="528109"/>
          <a:ext cx="8519864" cy="44829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t>Users can be told the importance of using hard to guess passwords and can be provided with guidelines for selecting strong passwords</a:t>
          </a:r>
          <a:endParaRPr lang="en-US" sz="1800" kern="1200" dirty="0"/>
        </a:p>
      </dsp:txBody>
      <dsp:txXfrm>
        <a:off x="0" y="528109"/>
        <a:ext cx="8519864" cy="448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0E7FB-61E5-954C-BCED-5276058B0501}">
      <dsp:nvSpPr>
        <dsp:cNvPr id="0" name=""/>
        <dsp:cNvSpPr/>
      </dsp:nvSpPr>
      <dsp:spPr>
        <a:xfrm>
          <a:off x="2551579" y="1577451"/>
          <a:ext cx="3804046" cy="3804046"/>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GB" sz="2500" b="1" kern="1200"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Authentication</a:t>
          </a:r>
          <a:r>
            <a:rPr lang="en-US" sz="2500" b="1" kern="1200"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latin typeface="+mj-lt"/>
              <a:ea typeface="ＭＳ Ｐゴシック" pitchFamily="-110" charset="-128"/>
              <a:cs typeface="ＭＳ Ｐゴシック" pitchFamily="-110" charset="-128"/>
            </a:rPr>
            <a:t>         Security Issues</a:t>
          </a:r>
          <a:endParaRPr lang="en-US" sz="2500" b="1" kern="1200" cap="all" spc="0" dirty="0">
            <a:ln w="9000" cmpd="sng">
              <a:solidFill>
                <a:schemeClr val="accent4">
                  <a:shade val="50000"/>
                  <a:satMod val="120000"/>
                </a:schemeClr>
              </a:solidFill>
              <a:prstDash val="solid"/>
            </a:ln>
            <a:solidFill>
              <a:schemeClr val="tx2">
                <a:lumMod val="25000"/>
              </a:schemeClr>
            </a:solidFill>
            <a:effectLst>
              <a:reflection blurRad="12700" stA="28000" endPos="45000" dist="1000" dir="5400000" sy="-100000" algn="bl" rotWithShape="0"/>
            </a:effectLst>
          </a:endParaRPr>
        </a:p>
      </dsp:txBody>
      <dsp:txXfrm>
        <a:off x="3108669" y="2134541"/>
        <a:ext cx="2689866" cy="2689866"/>
      </dsp:txXfrm>
    </dsp:sp>
    <dsp:sp modelId="{B435D657-C144-8741-9BC2-C7249D5BD679}">
      <dsp:nvSpPr>
        <dsp:cNvPr id="0" name=""/>
        <dsp:cNvSpPr/>
      </dsp:nvSpPr>
      <dsp:spPr>
        <a:xfrm>
          <a:off x="3068555" y="46859"/>
          <a:ext cx="2835555" cy="2598715"/>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Eavesdropping</a:t>
          </a:r>
        </a:p>
        <a:p>
          <a:pPr marL="0" lvl="0" indent="0" algn="ctr" defTabSz="800100" rtl="0">
            <a:lnSpc>
              <a:spcPct val="90000"/>
            </a:lnSpc>
            <a:spcBef>
              <a:spcPct val="0"/>
            </a:spcBef>
            <a:spcAft>
              <a:spcPct val="35000"/>
            </a:spcAft>
            <a:buNone/>
          </a:pPr>
          <a:r>
            <a:rPr lang="en-US" sz="1400" b="1" kern="1200" dirty="0">
              <a:solidFill>
                <a:schemeClr val="bg1"/>
              </a:solidFill>
            </a:rPr>
            <a:t>Adversary attempts to learn the password by some sort of attack that involves the physical proximity of user and adversary</a:t>
          </a:r>
        </a:p>
      </dsp:txBody>
      <dsp:txXfrm>
        <a:off x="3483812" y="427432"/>
        <a:ext cx="2005041" cy="1837569"/>
      </dsp:txXfrm>
    </dsp:sp>
    <dsp:sp modelId="{5008F7C2-3B2F-E648-A07F-1C856BC2504D}">
      <dsp:nvSpPr>
        <dsp:cNvPr id="0" name=""/>
        <dsp:cNvSpPr/>
      </dsp:nvSpPr>
      <dsp:spPr>
        <a:xfrm>
          <a:off x="5394373" y="990593"/>
          <a:ext cx="2638144" cy="2441703"/>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Host Attacks</a:t>
          </a:r>
        </a:p>
        <a:p>
          <a:pPr marL="0" lvl="0" indent="0" algn="ctr" defTabSz="800100" rtl="0">
            <a:lnSpc>
              <a:spcPct val="90000"/>
            </a:lnSpc>
            <a:spcBef>
              <a:spcPct val="0"/>
            </a:spcBef>
            <a:spcAft>
              <a:spcPct val="35000"/>
            </a:spcAft>
            <a:buNone/>
          </a:pPr>
          <a:r>
            <a:rPr lang="en-US" sz="1400" b="1" kern="1200" dirty="0">
              <a:solidFill>
                <a:schemeClr val="bg1"/>
              </a:solidFill>
            </a:rPr>
            <a:t>Directed at the user file at the host where passwords, token passcodes, or biometric templates are stored</a:t>
          </a:r>
          <a:endParaRPr lang="en-US" sz="1400" kern="1200" dirty="0">
            <a:solidFill>
              <a:schemeClr val="bg1"/>
            </a:solidFill>
          </a:endParaRPr>
        </a:p>
      </dsp:txBody>
      <dsp:txXfrm>
        <a:off x="5780720" y="1348172"/>
        <a:ext cx="1865450" cy="1726545"/>
      </dsp:txXfrm>
    </dsp:sp>
    <dsp:sp modelId="{003E0A61-2997-D14C-9833-807AF7126595}">
      <dsp:nvSpPr>
        <dsp:cNvPr id="0" name=""/>
        <dsp:cNvSpPr/>
      </dsp:nvSpPr>
      <dsp:spPr>
        <a:xfrm>
          <a:off x="5699169" y="3276599"/>
          <a:ext cx="2476662" cy="2524080"/>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Replay</a:t>
          </a:r>
        </a:p>
        <a:p>
          <a:pPr marL="0" lvl="0" indent="0" algn="ctr" defTabSz="800100" rtl="0">
            <a:lnSpc>
              <a:spcPct val="90000"/>
            </a:lnSpc>
            <a:spcBef>
              <a:spcPct val="0"/>
            </a:spcBef>
            <a:spcAft>
              <a:spcPct val="35000"/>
            </a:spcAft>
            <a:buNone/>
          </a:pPr>
          <a:r>
            <a:rPr lang="en-US" sz="1400" b="1" kern="1200" dirty="0">
              <a:solidFill>
                <a:schemeClr val="bg1"/>
              </a:solidFill>
            </a:rPr>
            <a:t>Adversary repeats a previously captured user response</a:t>
          </a:r>
          <a:endParaRPr lang="en-US" sz="1400" kern="1200" dirty="0">
            <a:solidFill>
              <a:schemeClr val="bg1"/>
            </a:solidFill>
          </a:endParaRPr>
        </a:p>
      </dsp:txBody>
      <dsp:txXfrm>
        <a:off x="6061868" y="3646242"/>
        <a:ext cx="1751264" cy="1784794"/>
      </dsp:txXfrm>
    </dsp:sp>
    <dsp:sp modelId="{A46758A4-57EB-5C4E-8B9E-2702AAF1C17A}">
      <dsp:nvSpPr>
        <dsp:cNvPr id="0" name=""/>
        <dsp:cNvSpPr/>
      </dsp:nvSpPr>
      <dsp:spPr>
        <a:xfrm>
          <a:off x="3505205" y="4267210"/>
          <a:ext cx="2612124" cy="2396815"/>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Client Attacks</a:t>
          </a:r>
        </a:p>
        <a:p>
          <a:pPr marL="0" lvl="0" indent="0" algn="ctr" defTabSz="800100" rtl="0">
            <a:lnSpc>
              <a:spcPct val="90000"/>
            </a:lnSpc>
            <a:spcBef>
              <a:spcPct val="0"/>
            </a:spcBef>
            <a:spcAft>
              <a:spcPct val="35000"/>
            </a:spcAft>
            <a:buNone/>
          </a:pPr>
          <a:r>
            <a:rPr lang="en-US" sz="1400" b="1" kern="1200" dirty="0">
              <a:solidFill>
                <a:schemeClr val="bg1"/>
              </a:solidFill>
            </a:rPr>
            <a:t>Adversary attempts to achieve user authentication without access to the remote host or the intervening communications path</a:t>
          </a:r>
          <a:endParaRPr lang="en-US" sz="1400" kern="1200" dirty="0">
            <a:solidFill>
              <a:schemeClr val="bg1"/>
            </a:solidFill>
          </a:endParaRPr>
        </a:p>
      </dsp:txBody>
      <dsp:txXfrm>
        <a:off x="3887742" y="4618215"/>
        <a:ext cx="1847050" cy="1694805"/>
      </dsp:txXfrm>
    </dsp:sp>
    <dsp:sp modelId="{73CC81F9-E056-5D48-AB2E-5424D642560D}">
      <dsp:nvSpPr>
        <dsp:cNvPr id="0" name=""/>
        <dsp:cNvSpPr/>
      </dsp:nvSpPr>
      <dsp:spPr>
        <a:xfrm>
          <a:off x="951122" y="3602834"/>
          <a:ext cx="2747358" cy="2629699"/>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Trojan Horse                                  </a:t>
          </a:r>
          <a:r>
            <a:rPr lang="en-US" sz="1400" b="1" kern="1200" dirty="0">
              <a:solidFill>
                <a:schemeClr val="bg1"/>
              </a:solidFill>
            </a:rPr>
            <a:t>An application or physical device masquerades as an authentic application or device for the purpose of capturing a user password, passcode, or biometric</a:t>
          </a:r>
          <a:endParaRPr lang="en-US" sz="1800" b="1" kern="1200" dirty="0">
            <a:solidFill>
              <a:schemeClr val="bg1"/>
            </a:solidFill>
          </a:endParaRPr>
        </a:p>
      </dsp:txBody>
      <dsp:txXfrm>
        <a:off x="1353463" y="3987945"/>
        <a:ext cx="1942676" cy="1859477"/>
      </dsp:txXfrm>
    </dsp:sp>
    <dsp:sp modelId="{905CC022-C6AF-0E41-B566-BB7DFF9510F7}">
      <dsp:nvSpPr>
        <dsp:cNvPr id="0" name=""/>
        <dsp:cNvSpPr/>
      </dsp:nvSpPr>
      <dsp:spPr>
        <a:xfrm>
          <a:off x="616300" y="1080974"/>
          <a:ext cx="2774158" cy="2652828"/>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Denial-of-Service                  </a:t>
          </a:r>
        </a:p>
        <a:p>
          <a:pPr marL="0" lvl="0" indent="0" algn="ctr" defTabSz="800100" rtl="0">
            <a:lnSpc>
              <a:spcPct val="90000"/>
            </a:lnSpc>
            <a:spcBef>
              <a:spcPct val="0"/>
            </a:spcBef>
            <a:spcAft>
              <a:spcPct val="35000"/>
            </a:spcAft>
            <a:buNone/>
          </a:pPr>
          <a:r>
            <a:rPr lang="en-US" sz="1400" b="1" kern="1200" dirty="0">
              <a:solidFill>
                <a:schemeClr val="bg1"/>
              </a:solidFill>
            </a:rPr>
            <a:t>Attempts to disable a user authentication service by flooding the service with numerous authentication attempts</a:t>
          </a:r>
          <a:endParaRPr lang="en-US" sz="1800" b="1" kern="1200" dirty="0">
            <a:solidFill>
              <a:schemeClr val="bg1"/>
            </a:solidFill>
          </a:endParaRPr>
        </a:p>
      </dsp:txBody>
      <dsp:txXfrm>
        <a:off x="1022566" y="1469472"/>
        <a:ext cx="1961626" cy="187583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71F1844-B895-4970-9BDE-36102F116D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A1C3F4D-54DC-44A1-AE20-60445410C0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08EE5-7CEC-4645-8BEC-7FAAFBE2B7FB}" type="datetimeFigureOut">
              <a:rPr lang="zh-CN" altLang="en-US" smtClean="0"/>
              <a:pPr/>
              <a:t>2019/5/9</a:t>
            </a:fld>
            <a:endParaRPr lang="zh-CN" altLang="en-US"/>
          </a:p>
        </p:txBody>
      </p:sp>
      <p:sp>
        <p:nvSpPr>
          <p:cNvPr id="4" name="页脚占位符 3">
            <a:extLst>
              <a:ext uri="{FF2B5EF4-FFF2-40B4-BE49-F238E27FC236}">
                <a16:creationId xmlns:a16="http://schemas.microsoft.com/office/drawing/2014/main" id="{3E692CF8-36A6-4DDE-9E37-894D3A08E8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9094D7D-5F89-484C-993F-B87AE03D17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93EC4-34C0-4CBF-8BC4-46BD2C6CC939}" type="slidenum">
              <a:rPr lang="zh-CN" altLang="en-US" smtClean="0"/>
              <a:pPr/>
              <a:t>‹#›</a:t>
            </a:fld>
            <a:endParaRPr lang="zh-CN" altLang="en-US"/>
          </a:p>
        </p:txBody>
      </p:sp>
    </p:spTree>
    <p:extLst>
      <p:ext uri="{BB962C8B-B14F-4D97-AF65-F5344CB8AC3E}">
        <p14:creationId xmlns:p14="http://schemas.microsoft.com/office/powerpoint/2010/main" val="2272928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96B4704-35C5-FE4A-8DDF-C541CD54E575}" type="slidenum">
              <a:rPr lang="en-AU"/>
              <a:pPr>
                <a:defRPr/>
              </a:pPr>
              <a:t>‹#›</a:t>
            </a:fld>
            <a:endParaRPr lang="en-AU" dirty="0"/>
          </a:p>
        </p:txBody>
      </p:sp>
    </p:spTree>
    <p:extLst>
      <p:ext uri="{BB962C8B-B14F-4D97-AF65-F5344CB8AC3E}">
        <p14:creationId xmlns:p14="http://schemas.microsoft.com/office/powerpoint/2010/main" val="26634033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defRPr/>
            </a:pPr>
            <a:r>
              <a:rPr lang="en-US" sz="1200" kern="1200" dirty="0">
                <a:solidFill>
                  <a:schemeClr val="tx1"/>
                </a:solidFill>
                <a:latin typeface="Arial" pitchFamily="-110" charset="0"/>
                <a:ea typeface="ＭＳ Ｐゴシック" pitchFamily="-110" charset="-128"/>
                <a:cs typeface="ＭＳ Ｐゴシック" pitchFamily="-110" charset="-128"/>
              </a:rPr>
              <a:t>In most computer security contexts, user authentication is the fundamental building</a:t>
            </a:r>
          </a:p>
          <a:p>
            <a:pPr eaLnBrk="1" hangingPunct="1">
              <a:defRPr/>
            </a:pPr>
            <a:r>
              <a:rPr lang="en-US" sz="1200" kern="1200" dirty="0">
                <a:solidFill>
                  <a:schemeClr val="tx1"/>
                </a:solidFill>
                <a:latin typeface="Arial" pitchFamily="-110" charset="0"/>
                <a:ea typeface="ＭＳ Ｐゴシック" pitchFamily="-110" charset="-128"/>
                <a:cs typeface="ＭＳ Ｐゴシック" pitchFamily="-110" charset="-128"/>
              </a:rPr>
              <a:t>block and the primary line of defense. User authentication is the basis for most</a:t>
            </a:r>
          </a:p>
          <a:p>
            <a:pPr eaLnBrk="1" hangingPunct="1">
              <a:defRPr/>
            </a:pPr>
            <a:r>
              <a:rPr lang="en-US" sz="1200" kern="1200" dirty="0">
                <a:solidFill>
                  <a:schemeClr val="tx1"/>
                </a:solidFill>
                <a:latin typeface="Arial" pitchFamily="-110" charset="0"/>
                <a:ea typeface="ＭＳ Ｐゴシック" pitchFamily="-110" charset="-128"/>
                <a:cs typeface="ＭＳ Ｐゴシック" pitchFamily="-110" charset="-128"/>
              </a:rPr>
              <a:t>types of access control and for user accountability. </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3279080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11</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1484766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94B06EA-C492-8740-BC87-64DAA7CFB181}" type="slidenum">
              <a:rPr lang="en-AU"/>
              <a:pPr/>
              <a:t>12</a:t>
            </a:fld>
            <a:endParaRPr lang="en-AU"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unguessable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openwall.com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p:txBody>
      </p:sp>
    </p:spTree>
    <p:extLst>
      <p:ext uri="{BB962C8B-B14F-4D97-AF65-F5344CB8AC3E}">
        <p14:creationId xmlns:p14="http://schemas.microsoft.com/office/powerpoint/2010/main" val="66762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2F16768-244D-C24A-BB64-B996A8720A13}" type="slidenum">
              <a:rPr lang="en-AU"/>
              <a:pPr/>
              <a:t>14</a:t>
            </a:fld>
            <a:endParaRPr lang="en-AU"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Objects that a user possesses for the purpose of user authentication are called</a:t>
            </a:r>
          </a:p>
          <a:p>
            <a:r>
              <a:rPr lang="en-US" dirty="0"/>
              <a:t>tokens. In this section, we examine two types of tokens that are widely used; these</a:t>
            </a:r>
          </a:p>
          <a:p>
            <a:r>
              <a:rPr lang="en-US" dirty="0"/>
              <a:t>are cards that have the appearance and size of bank cards (see Table 3.2).</a:t>
            </a:r>
            <a:endParaRPr lang="en-US" dirty="0">
              <a:latin typeface="Times New Roman" pitchFamily="-110" charset="0"/>
            </a:endParaRPr>
          </a:p>
        </p:txBody>
      </p:sp>
    </p:spTree>
    <p:extLst>
      <p:ext uri="{BB962C8B-B14F-4D97-AF65-F5344CB8AC3E}">
        <p14:creationId xmlns:p14="http://schemas.microsoft.com/office/powerpoint/2010/main" val="907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2883B1A-6685-B346-9691-B9575FF86ECE}" type="slidenum">
              <a:rPr lang="en-AU"/>
              <a:pPr/>
              <a:t>15</a:t>
            </a:fld>
            <a:endParaRPr lang="en-AU"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p:txBody>
      </p:sp>
    </p:spTree>
    <p:extLst>
      <p:ext uri="{BB962C8B-B14F-4D97-AF65-F5344CB8AC3E}">
        <p14:creationId xmlns:p14="http://schemas.microsoft.com/office/powerpoint/2010/main" val="1943317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AA801DF-7CDF-0149-8CF3-685900F808C1}" type="slidenum">
              <a:rPr lang="en-AU"/>
              <a:pPr/>
              <a:t>16</a:t>
            </a:fld>
            <a:endParaRPr lang="en-AU"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p:txBody>
      </p:sp>
    </p:spTree>
    <p:extLst>
      <p:ext uri="{BB962C8B-B14F-4D97-AF65-F5344CB8AC3E}">
        <p14:creationId xmlns:p14="http://schemas.microsoft.com/office/powerpoint/2010/main" val="1608824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AA801DF-7CDF-0149-8CF3-685900F808C1}" type="slidenum">
              <a:rPr lang="en-AU"/>
              <a:pPr/>
              <a:t>17</a:t>
            </a:fld>
            <a:endParaRPr lang="en-AU"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p:txBody>
      </p:sp>
    </p:spTree>
    <p:extLst>
      <p:ext uri="{BB962C8B-B14F-4D97-AF65-F5344CB8AC3E}">
        <p14:creationId xmlns:p14="http://schemas.microsoft.com/office/powerpoint/2010/main" val="2641314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p:txBody>
      </p:sp>
      <p:sp>
        <p:nvSpPr>
          <p:cNvPr id="63492" name="Slide Number Placeholder 3"/>
          <p:cNvSpPr>
            <a:spLocks noGrp="1"/>
          </p:cNvSpPr>
          <p:nvPr>
            <p:ph type="sldNum" sz="quarter" idx="5"/>
          </p:nvPr>
        </p:nvSpPr>
        <p:spPr>
          <a:noFill/>
        </p:spPr>
        <p:txBody>
          <a:bodyPr/>
          <a:lstStyle/>
          <a:p>
            <a:fld id="{E58E8A16-903B-6945-9B99-DC18A818EE9B}" type="slidenum">
              <a:rPr lang="en-AU" smtClean="0"/>
              <a:pPr/>
              <a:t>18</a:t>
            </a:fld>
            <a:endParaRPr lang="en-AU" dirty="0"/>
          </a:p>
        </p:txBody>
      </p:sp>
    </p:spTree>
    <p:extLst>
      <p:ext uri="{BB962C8B-B14F-4D97-AF65-F5344CB8AC3E}">
        <p14:creationId xmlns:p14="http://schemas.microsoft.com/office/powerpoint/2010/main" val="4192061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19</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304D27B-A5CF-924E-8467-86E25FC51EEC}" type="slidenum">
              <a:rPr lang="en-AU"/>
              <a:pPr/>
              <a:t>22</a:t>
            </a:fld>
            <a:endParaRPr lang="en-AU"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p:txBody>
      </p:sp>
    </p:spTree>
    <p:extLst>
      <p:ext uri="{BB962C8B-B14F-4D97-AF65-F5344CB8AC3E}">
        <p14:creationId xmlns:p14="http://schemas.microsoft.com/office/powerpoint/2010/main" val="369121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23</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2</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t>RFC 4949 defines user authentication as follows:</a:t>
            </a:r>
          </a:p>
          <a:p>
            <a:pPr eaLnBrk="1" hangingPunct="1"/>
            <a:endParaRPr lang="en-US" dirty="0"/>
          </a:p>
          <a:p>
            <a:pPr eaLnBrk="1" hangingPunct="1"/>
            <a:r>
              <a:rPr lang="en-US" dirty="0"/>
              <a:t>The process of verifying an identity claimed by or for a system entity. </a:t>
            </a:r>
            <a:endParaRPr lang="en-US" dirty="0">
              <a:latin typeface="Times New Roman" pitchFamily="-110" charset="0"/>
            </a:endParaRPr>
          </a:p>
        </p:txBody>
      </p:sp>
    </p:spTree>
    <p:extLst>
      <p:ext uri="{BB962C8B-B14F-4D97-AF65-F5344CB8AC3E}">
        <p14:creationId xmlns:p14="http://schemas.microsoft.com/office/powerpoint/2010/main" val="1931838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ADF4852-9B16-3F4A-B681-834D6C1DEE79}" type="slidenum">
              <a:rPr lang="en-AU"/>
              <a:pPr/>
              <a:t>27</a:t>
            </a:fld>
            <a:endParaRPr lang="en-AU"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keylogging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p:txBody>
      </p:sp>
    </p:spTree>
    <p:extLst>
      <p:ext uri="{BB962C8B-B14F-4D97-AF65-F5344CB8AC3E}">
        <p14:creationId xmlns:p14="http://schemas.microsoft.com/office/powerpoint/2010/main" val="818197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28</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 3 </a:t>
            </a:r>
            <a:r>
              <a:rPr lang="en-US" dirty="0">
                <a:latin typeface="Times New Roman" pitchFamily="-107" charset="0"/>
              </a:rPr>
              <a:t>summary.</a:t>
            </a:r>
          </a:p>
        </p:txBody>
      </p:sp>
    </p:spTree>
    <p:extLst>
      <p:ext uri="{BB962C8B-B14F-4D97-AF65-F5344CB8AC3E}">
        <p14:creationId xmlns:p14="http://schemas.microsoft.com/office/powerpoint/2010/main" val="170211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DEFB21B-16CD-494D-A5E0-E64C915D2EB4}" type="slidenum">
              <a:rPr lang="en-AU"/>
              <a:pPr/>
              <a:t>3</a:t>
            </a:fld>
            <a:endParaRPr lang="en-AU"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p:txBody>
      </p:sp>
    </p:spTree>
    <p:extLst>
      <p:ext uri="{BB962C8B-B14F-4D97-AF65-F5344CB8AC3E}">
        <p14:creationId xmlns:p14="http://schemas.microsoft.com/office/powerpoint/2010/main" val="1768750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A23D415-03AD-4749-9717-E66872E9B2DD}" type="slidenum">
              <a:rPr lang="en-AU"/>
              <a:pPr/>
              <a:t>4</a:t>
            </a:fld>
            <a:endParaRPr lang="en-AU"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p:txBody>
      </p:sp>
    </p:spTree>
    <p:extLst>
      <p:ext uri="{BB962C8B-B14F-4D97-AF65-F5344CB8AC3E}">
        <p14:creationId xmlns:p14="http://schemas.microsoft.com/office/powerpoint/2010/main" val="401961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6</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endParaRPr lang="en-US" dirty="0"/>
          </a:p>
        </p:txBody>
      </p:sp>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7</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8</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3488519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10</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772617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400"/>
            </a:lvl1pPr>
          </a:lstStyle>
          <a:p>
            <a:r>
              <a:rPr lang="en-US" dirty="0"/>
              <a:t>Click to edit 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8639"/>
            <a:ext cx="8229600" cy="1274241"/>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756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6" r:id="rId5"/>
    <p:sldLayoutId id="2147483747" r:id="rId6"/>
  </p:sldLayoutIdLst>
  <p:hf hdr="0" ftr="0" dt="0"/>
  <p:txStyles>
    <p:title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3</a:t>
            </a:r>
          </a:p>
        </p:txBody>
      </p:sp>
      <p:sp>
        <p:nvSpPr>
          <p:cNvPr id="13" name="Subtitle 12"/>
          <p:cNvSpPr>
            <a:spLocks noGrp="1"/>
          </p:cNvSpPr>
          <p:nvPr>
            <p:ph type="subTitle" idx="1"/>
          </p:nvPr>
        </p:nvSpPr>
        <p:spPr/>
        <p:txBody>
          <a:bodyPr>
            <a:normAutofit/>
          </a:bodyPr>
          <a:lstStyle/>
          <a:p>
            <a:pPr algn="ctr"/>
            <a:r>
              <a:rPr lang="en-US" sz="3200" dirty="0"/>
              <a:t>User Authentication</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
        <p:nvSpPr>
          <p:cNvPr id="4" name="Content Placeholder 2"/>
          <p:cNvSpPr txBox="1">
            <a:spLocks/>
          </p:cNvSpPr>
          <p:nvPr/>
        </p:nvSpPr>
        <p:spPr>
          <a:xfrm>
            <a:off x="179512" y="1196752"/>
            <a:ext cx="8640960" cy="619265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lvl="0"/>
            <a:r>
              <a:rPr lang="en-US" altLang="zh-CN" sz="2800" dirty="0">
                <a:solidFill>
                  <a:schemeClr val="tx1"/>
                </a:solidFill>
                <a:latin typeface="Arial" pitchFamily="-110" charset="0"/>
                <a:ea typeface="ＭＳ Ｐゴシック" pitchFamily="-110" charset="-128"/>
              </a:rPr>
              <a:t>Recommended hash function is based on MD5</a:t>
            </a:r>
          </a:p>
          <a:p>
            <a:pPr lvl="1">
              <a:lnSpc>
                <a:spcPct val="80000"/>
              </a:lnSpc>
            </a:pPr>
            <a:r>
              <a:rPr lang="en-US" altLang="zh-CN" sz="1800" dirty="0">
                <a:solidFill>
                  <a:schemeClr val="tx1"/>
                </a:solidFill>
                <a:latin typeface="Arial" pitchFamily="-110" charset="0"/>
                <a:ea typeface="ＭＳ Ｐゴシック" pitchFamily="-110" charset="-128"/>
              </a:rPr>
              <a:t>Password length is unlimited</a:t>
            </a:r>
          </a:p>
          <a:p>
            <a:pPr lvl="1">
              <a:lnSpc>
                <a:spcPct val="80000"/>
              </a:lnSpc>
            </a:pPr>
            <a:r>
              <a:rPr lang="en-US" altLang="zh-CN" sz="1800" dirty="0">
                <a:solidFill>
                  <a:schemeClr val="tx1"/>
                </a:solidFill>
                <a:latin typeface="Arial" pitchFamily="-110" charset="0"/>
                <a:ea typeface="ＭＳ Ｐゴシック" pitchFamily="-110" charset="-128"/>
              </a:rPr>
              <a:t>Uses 48-bit salt to create 128-bit hash value</a:t>
            </a:r>
          </a:p>
          <a:p>
            <a:pPr lvl="1">
              <a:lnSpc>
                <a:spcPct val="80000"/>
              </a:lnSpc>
            </a:pPr>
            <a:r>
              <a:rPr lang="en-US" altLang="zh-CN" sz="1800" dirty="0">
                <a:solidFill>
                  <a:schemeClr val="tx1"/>
                </a:solidFill>
                <a:latin typeface="Arial" pitchFamily="-110" charset="0"/>
                <a:ea typeface="ＭＳ Ｐゴシック" pitchFamily="-110" charset="-128"/>
              </a:rPr>
              <a:t>Uses an inner loop with 1000 iterations to achieve slowdown</a:t>
            </a:r>
          </a:p>
          <a:p>
            <a:pPr lvl="0"/>
            <a:r>
              <a:rPr lang="en-US" altLang="zh-CN" sz="2800" dirty="0">
                <a:solidFill>
                  <a:schemeClr val="tx1"/>
                </a:solidFill>
                <a:latin typeface="Arial" pitchFamily="-110" charset="0"/>
                <a:ea typeface="ＭＳ Ｐゴシック" pitchFamily="-110" charset="-128"/>
              </a:rPr>
              <a:t>OpenBSD uses Blowfish block cipher based hash algorithm called </a:t>
            </a:r>
            <a:r>
              <a:rPr lang="en-US" altLang="zh-CN" sz="2800" dirty="0" err="1">
                <a:solidFill>
                  <a:schemeClr val="tx1"/>
                </a:solidFill>
                <a:latin typeface="Arial" pitchFamily="-110" charset="0"/>
                <a:ea typeface="ＭＳ Ｐゴシック" pitchFamily="-110" charset="-128"/>
              </a:rPr>
              <a:t>Bcrypt</a:t>
            </a:r>
            <a:endParaRPr lang="en-US" altLang="zh-CN" sz="2800" dirty="0">
              <a:solidFill>
                <a:schemeClr val="tx1"/>
              </a:solidFill>
              <a:latin typeface="Arial" pitchFamily="-110" charset="0"/>
              <a:ea typeface="ＭＳ Ｐゴシック" pitchFamily="-110" charset="-128"/>
            </a:endParaRPr>
          </a:p>
          <a:p>
            <a:pPr lvl="1">
              <a:lnSpc>
                <a:spcPct val="80000"/>
              </a:lnSpc>
            </a:pPr>
            <a:r>
              <a:rPr lang="en-US" altLang="zh-CN" sz="1800" dirty="0">
                <a:solidFill>
                  <a:schemeClr val="tx1"/>
                </a:solidFill>
                <a:latin typeface="Arial" pitchFamily="-110" charset="0"/>
                <a:ea typeface="ＭＳ Ｐゴシック" pitchFamily="-110" charset="-128"/>
              </a:rPr>
              <a:t>Most secure version of Unix hash/salt scheme</a:t>
            </a:r>
          </a:p>
          <a:p>
            <a:pPr lvl="1">
              <a:lnSpc>
                <a:spcPct val="80000"/>
              </a:lnSpc>
            </a:pPr>
            <a:r>
              <a:rPr lang="en-US" altLang="zh-CN" sz="1800" dirty="0">
                <a:solidFill>
                  <a:schemeClr val="tx1"/>
                </a:solidFill>
                <a:latin typeface="Arial" pitchFamily="-110" charset="0"/>
                <a:ea typeface="ＭＳ Ｐゴシック" pitchFamily="-110" charset="-128"/>
              </a:rPr>
              <a:t>Uses 128-bit salt to create 192-bit hash value</a:t>
            </a:r>
          </a:p>
          <a:p>
            <a:pPr lvl="0"/>
            <a:endParaRPr lang="en-US" altLang="zh-CN" sz="1800" dirty="0"/>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lvl="0"/>
            <a:r>
              <a:rPr lang="en-US" altLang="zh-CN" dirty="0"/>
              <a:t>The Hash Function</a:t>
            </a:r>
            <a:endParaRPr lang="zh-CN" altLang="en-US" dirty="0"/>
          </a:p>
        </p:txBody>
      </p:sp>
    </p:spTree>
    <p:extLst>
      <p:ext uri="{BB962C8B-B14F-4D97-AF65-F5344CB8AC3E}">
        <p14:creationId xmlns:p14="http://schemas.microsoft.com/office/powerpoint/2010/main" val="15340054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4" name="Content Placeholder 2"/>
          <p:cNvSpPr txBox="1">
            <a:spLocks/>
          </p:cNvSpPr>
          <p:nvPr/>
        </p:nvSpPr>
        <p:spPr>
          <a:xfrm>
            <a:off x="179512" y="1196752"/>
            <a:ext cx="8640960" cy="619265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lvl="0"/>
            <a:r>
              <a:rPr lang="en-US" altLang="zh-CN" sz="2800" dirty="0">
                <a:solidFill>
                  <a:schemeClr val="tx1"/>
                </a:solidFill>
                <a:latin typeface="Arial" pitchFamily="-110" charset="0"/>
                <a:ea typeface="ＭＳ Ｐゴシック" pitchFamily="-110" charset="-128"/>
              </a:rPr>
              <a:t>Password hashes are stored in a non-public shadow password file separate from the user IDs, only readable by privileged users, e.g., root.</a:t>
            </a:r>
          </a:p>
          <a:p>
            <a:pPr lvl="1">
              <a:lnSpc>
                <a:spcPct val="80000"/>
              </a:lnSpc>
            </a:pPr>
            <a:r>
              <a:rPr lang="en-US" altLang="zh-CN" sz="2000" dirty="0">
                <a:solidFill>
                  <a:schemeClr val="tx1"/>
                </a:solidFill>
                <a:latin typeface="Arial" pitchFamily="-110" charset="0"/>
                <a:ea typeface="ＭＳ Ｐゴシック" pitchFamily="-110" charset="-128"/>
              </a:rPr>
              <a:t>Helps mitigate password attacks</a:t>
            </a:r>
          </a:p>
          <a:p>
            <a:pPr lvl="1">
              <a:lnSpc>
                <a:spcPct val="80000"/>
              </a:lnSpc>
            </a:pPr>
            <a:r>
              <a:rPr lang="en-US" altLang="zh-CN" sz="2000" dirty="0">
                <a:solidFill>
                  <a:schemeClr val="tx1"/>
                </a:solidFill>
                <a:latin typeface="Arial" pitchFamily="-110" charset="0"/>
                <a:ea typeface="ＭＳ Ｐゴシック" pitchFamily="-110" charset="-128"/>
              </a:rPr>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a:t>
            </a:r>
            <a:endParaRPr lang="en-US" altLang="zh-CN" sz="2000" dirty="0"/>
          </a:p>
        </p:txBody>
      </p:sp>
      <p:sp>
        <p:nvSpPr>
          <p:cNvPr id="5" name="Rectangle 2"/>
          <p:cNvSpPr txBox="1">
            <a:spLocks noChangeArrowheads="1"/>
          </p:cNvSpPr>
          <p:nvPr/>
        </p:nvSpPr>
        <p:spPr>
          <a:xfrm>
            <a:off x="457200" y="288032"/>
            <a:ext cx="8507288"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lvl="0"/>
            <a:r>
              <a:rPr lang="en-US" altLang="zh-CN" dirty="0"/>
              <a:t>Shadow Password Scheme</a:t>
            </a:r>
            <a:endParaRPr lang="zh-CN" altLang="en-US" dirty="0"/>
          </a:p>
        </p:txBody>
      </p:sp>
    </p:spTree>
    <p:extLst>
      <p:ext uri="{BB962C8B-B14F-4D97-AF65-F5344CB8AC3E}">
        <p14:creationId xmlns:p14="http://schemas.microsoft.com/office/powerpoint/2010/main" val="29511966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idx="4294967295"/>
          </p:nvPr>
        </p:nvSpPr>
        <p:spPr>
          <a:xfrm>
            <a:off x="0" y="0"/>
            <a:ext cx="9144000" cy="1143000"/>
          </a:xfrm>
        </p:spPr>
        <p:txBody>
          <a:bodyPr>
            <a:normAutofit/>
          </a:bodyPr>
          <a:lstStyle/>
          <a:p>
            <a:pPr eaLnBrk="1" hangingPunct="1">
              <a:defRPr/>
            </a:pPr>
            <a:r>
              <a:rPr lang="en-US" dirty="0">
                <a:solidFill>
                  <a:schemeClr val="tx1"/>
                </a:solidFill>
              </a:rPr>
              <a:t>Password Selection Strategies</a:t>
            </a:r>
          </a:p>
        </p:txBody>
      </p:sp>
      <p:graphicFrame>
        <p:nvGraphicFramePr>
          <p:cNvPr id="10" name="Diagram 9"/>
          <p:cNvGraphicFramePr/>
          <p:nvPr>
            <p:extLst>
              <p:ext uri="{D42A27DB-BD31-4B8C-83A1-F6EECF244321}">
                <p14:modId xmlns:p14="http://schemas.microsoft.com/office/powerpoint/2010/main" val="4225613170"/>
              </p:ext>
            </p:extLst>
          </p:nvPr>
        </p:nvGraphicFramePr>
        <p:xfrm>
          <a:off x="395536" y="1196752"/>
          <a:ext cx="8519864" cy="5432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p:txBody>
          <a:bodyPr>
            <a:normAutofit/>
          </a:bodyPr>
          <a:lstStyle/>
          <a:p>
            <a:r>
              <a:rPr lang="en-US" altLang="zh-CN" sz="2800" dirty="0"/>
              <a:t>Attackers can exploit user biases in unlock patterns</a:t>
            </a:r>
          </a:p>
          <a:p>
            <a:pPr lvl="1"/>
            <a:r>
              <a:rPr lang="en-US" altLang="zh-CN" sz="2000" dirty="0"/>
              <a:t>There is a bias in starting near the top left of the screen</a:t>
            </a:r>
          </a:p>
          <a:p>
            <a:pPr lvl="1"/>
            <a:r>
              <a:rPr lang="en-US" altLang="zh-CN" sz="2000" dirty="0"/>
              <a:t>The ease of moving from current to next point introduces bias</a:t>
            </a:r>
          </a:p>
          <a:p>
            <a:pPr lvl="1"/>
            <a:r>
              <a:rPr lang="en-US" altLang="zh-CN" sz="2000" dirty="0"/>
              <a:t>Would anyone choose such a secure, but complex pattern?</a:t>
            </a:r>
            <a:endParaRPr lang="zh-CN" altLang="en-US" sz="20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43408"/>
            <a:ext cx="8229600" cy="1600200"/>
          </a:xfrm>
        </p:spPr>
        <p:txBody>
          <a:bodyPr>
            <a:normAutofit/>
          </a:bodyPr>
          <a:lstStyle/>
          <a:p>
            <a:pPr>
              <a:defRPr/>
            </a:pPr>
            <a:r>
              <a:rPr lang="en-US" dirty="0">
                <a:solidFill>
                  <a:schemeClr val="tx1"/>
                </a:solidFill>
                <a:effectLst/>
              </a:rPr>
              <a:t>Table 3.2 </a:t>
            </a:r>
            <a:r>
              <a:rPr lang="en-US" altLang="zh-CN" dirty="0">
                <a:solidFill>
                  <a:srgbClr val="FFFFFF"/>
                </a:solidFill>
              </a:rPr>
              <a:t>Types of Cards Used as Tokens </a:t>
            </a:r>
            <a:r>
              <a:rPr lang="en-US" dirty="0">
                <a:solidFill>
                  <a:schemeClr val="tx1"/>
                </a:solidFill>
                <a:effectLst/>
              </a:rPr>
              <a:t> </a:t>
            </a:r>
            <a:endParaRPr lang="en-US" dirty="0">
              <a:solidFill>
                <a:schemeClr val="tx1"/>
              </a:solidFill>
            </a:endParaRPr>
          </a:p>
        </p:txBody>
      </p:sp>
      <p:sp useBgFill="1">
        <p:nvSpPr>
          <p:cNvPr id="52228" name="TextBox 5"/>
          <p:cNvSpPr txBox="1">
            <a:spLocks noChangeArrowheads="1"/>
          </p:cNvSpPr>
          <p:nvPr/>
        </p:nvSpPr>
        <p:spPr bwMode="auto">
          <a:xfrm>
            <a:off x="0" y="5029200"/>
            <a:ext cx="9144000" cy="369888"/>
          </a:xfrm>
          <a:prstGeom prst="rect">
            <a:avLst/>
          </a:prstGeom>
          <a:ln w="9525">
            <a:noFill/>
            <a:miter lim="800000"/>
            <a:headEnd/>
            <a:tailEnd/>
          </a:ln>
        </p:spPr>
        <p:txBody>
          <a:bodyPr>
            <a:prstTxWarp prst="textNoShape">
              <a:avLst/>
            </a:prstTxWarp>
            <a:spAutoFit/>
          </a:bodyPr>
          <a:lstStyle/>
          <a:p>
            <a:endParaRPr lang="en-US" dirty="0"/>
          </a:p>
        </p:txBody>
      </p:sp>
      <p:pic>
        <p:nvPicPr>
          <p:cNvPr id="2" name="Picture 1"/>
          <p:cNvPicPr>
            <a:picLocks noChangeAspect="1"/>
          </p:cNvPicPr>
          <p:nvPr/>
        </p:nvPicPr>
        <p:blipFill>
          <a:blip r:embed="rId3"/>
          <a:stretch>
            <a:fillRect/>
          </a:stretch>
        </p:blipFill>
        <p:spPr>
          <a:xfrm>
            <a:off x="179512" y="2060848"/>
            <a:ext cx="8815475" cy="3018242"/>
          </a:xfrm>
          <a:prstGeom prst="rect">
            <a:avLst/>
          </a:prstGeom>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0" y="274638"/>
            <a:ext cx="9144000" cy="1143000"/>
          </a:xfrm>
        </p:spPr>
        <p:txBody>
          <a:bodyPr wrap="square" numCol="1" anchorCtr="0" compatLnSpc="1">
            <a:prstTxWarp prst="textNoShape">
              <a:avLst/>
            </a:prstTxWarp>
            <a:normAutofit/>
          </a:bodyPr>
          <a:lstStyle/>
          <a:p>
            <a:pPr eaLnBrk="1" hangingPunct="1"/>
            <a:r>
              <a:rPr lang="en-US" dirty="0">
                <a:solidFill>
                  <a:schemeClr val="tx1"/>
                </a:solidFill>
                <a:effectLst>
                  <a:outerShdw blurRad="38100" dist="38100" dir="2700000" algn="tl" rotWithShape="0">
                    <a:srgbClr val="0E0A99"/>
                  </a:outerShdw>
                </a:effectLst>
              </a:rPr>
              <a:t>Memory Cards</a:t>
            </a:r>
          </a:p>
        </p:txBody>
      </p:sp>
      <p:sp>
        <p:nvSpPr>
          <p:cNvPr id="235523"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eaLnBrk="1" hangingPunct="1">
              <a:lnSpc>
                <a:spcPct val="110000"/>
              </a:lnSpc>
              <a:buSzPct val="120000"/>
            </a:pPr>
            <a:r>
              <a:rPr lang="en-US" sz="2200" dirty="0">
                <a:effectLst>
                  <a:outerShdw blurRad="38100" dist="38100" dir="2700000" algn="tl">
                    <a:srgbClr val="0064E2"/>
                  </a:outerShdw>
                </a:effectLst>
              </a:rPr>
              <a:t>The most common is the magnetic stripe card</a:t>
            </a:r>
          </a:p>
          <a:p>
            <a:pPr eaLnBrk="1" hangingPunct="1">
              <a:lnSpc>
                <a:spcPct val="110000"/>
              </a:lnSpc>
              <a:buSzPct val="120000"/>
            </a:pPr>
            <a:r>
              <a:rPr lang="en-US" sz="2200" dirty="0">
                <a:effectLst>
                  <a:outerShdw blurRad="38100" dist="38100" dir="2700000" algn="tl">
                    <a:srgbClr val="0064E2"/>
                  </a:outerShdw>
                </a:effectLst>
              </a:rPr>
              <a:t>Can be used alone for physical access</a:t>
            </a:r>
          </a:p>
          <a:p>
            <a:pPr lvl="1" eaLnBrk="1" hangingPunct="1">
              <a:lnSpc>
                <a:spcPct val="110000"/>
              </a:lnSpc>
              <a:buSzPct val="120000"/>
            </a:pPr>
            <a:r>
              <a:rPr lang="en-US" sz="1800" dirty="0">
                <a:effectLst>
                  <a:outerShdw blurRad="38100" dist="38100" dir="2700000" algn="tl">
                    <a:srgbClr val="0064E2"/>
                  </a:outerShdw>
                </a:effectLst>
              </a:rPr>
              <a:t>Hotel room, ATM…</a:t>
            </a:r>
          </a:p>
          <a:p>
            <a:pPr eaLnBrk="1" hangingPunct="1">
              <a:lnSpc>
                <a:spcPct val="110000"/>
              </a:lnSpc>
              <a:buSzPct val="120000"/>
            </a:pPr>
            <a:r>
              <a:rPr lang="en-US" sz="2200" dirty="0">
                <a:effectLst>
                  <a:outerShdw blurRad="38100" dist="38100" dir="2700000" algn="tl">
                    <a:srgbClr val="0064E2"/>
                  </a:outerShdw>
                </a:effectLst>
              </a:rPr>
              <a:t>Can be easily cloned</a:t>
            </a:r>
          </a:p>
        </p:txBody>
      </p:sp>
      <p:pic>
        <p:nvPicPr>
          <p:cNvPr id="54277" name="Picture 4"/>
          <p:cNvPicPr>
            <a:picLocks noChangeAspect="1"/>
          </p:cNvPicPr>
          <p:nvPr/>
        </p:nvPicPr>
        <p:blipFill>
          <a:blip r:embed="rId3"/>
          <a:srcRect/>
          <a:stretch>
            <a:fillRect/>
          </a:stretch>
        </p:blipFill>
        <p:spPr bwMode="auto">
          <a:xfrm rot="1785796">
            <a:off x="7269995" y="1930204"/>
            <a:ext cx="1511300" cy="111760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277813"/>
            <a:ext cx="9144000" cy="1139825"/>
          </a:xfrm>
        </p:spPr>
        <p:txBody>
          <a:bodyPr>
            <a:normAutofit/>
          </a:bodyPr>
          <a:lstStyle/>
          <a:p>
            <a:pPr eaLnBrk="1" fontAlgn="auto" hangingPunct="1">
              <a:spcAft>
                <a:spcPts val="0"/>
              </a:spcAft>
              <a:defRPr/>
            </a:pPr>
            <a:r>
              <a:rPr lang="en-US" dirty="0">
                <a:solidFill>
                  <a:schemeClr val="tx1"/>
                </a:solidFill>
                <a:effectLst>
                  <a:outerShdw blurRad="38100" dist="38100" dir="2700000" algn="tl" rotWithShape="0">
                    <a:srgbClr val="0E0A99"/>
                  </a:outerShdw>
                </a:effectLst>
              </a:rPr>
              <a:t>Smart Tokens</a:t>
            </a:r>
          </a:p>
        </p:txBody>
      </p:sp>
      <p:sp>
        <p:nvSpPr>
          <p:cNvPr id="237571" name="Rectangle 3"/>
          <p:cNvSpPr>
            <a:spLocks noGrp="1" noChangeArrowheads="1"/>
          </p:cNvSpPr>
          <p:nvPr>
            <p:ph idx="1"/>
          </p:nvPr>
        </p:nvSpPr>
        <p:spPr>
          <a:xfrm>
            <a:off x="457200" y="1905000"/>
            <a:ext cx="8382000" cy="4606925"/>
          </a:xfrm>
        </p:spPr>
        <p:txBody>
          <a:bodyPr>
            <a:normAutofit/>
          </a:bodyPr>
          <a:lstStyle/>
          <a:p>
            <a:pPr fontAlgn="auto">
              <a:lnSpc>
                <a:spcPct val="110000"/>
              </a:lnSpc>
              <a:spcAft>
                <a:spcPts val="0"/>
              </a:spcAft>
              <a:buSzPct val="140000"/>
              <a:defRPr/>
            </a:pPr>
            <a:r>
              <a:rPr lang="en-US" dirty="0">
                <a:effectLst>
                  <a:outerShdw blurRad="38100" dist="38100" dir="2700000" algn="tl">
                    <a:srgbClr val="0064E2"/>
                  </a:outerShdw>
                </a:effectLst>
              </a:rPr>
              <a:t>Physical characteristics:</a:t>
            </a:r>
          </a:p>
          <a:p>
            <a:pPr lvl="1">
              <a:buSzPct val="110000"/>
              <a:buFont typeface="Courier New"/>
              <a:buChar char="o"/>
              <a:defRPr/>
            </a:pPr>
            <a:r>
              <a:rPr lang="en-US" sz="1800" dirty="0"/>
              <a:t>Include an embedded microprocessor, e.g., U</a:t>
            </a:r>
            <a:r>
              <a:rPr lang="zh-CN" altLang="en-US" sz="1800" dirty="0"/>
              <a:t>盾</a:t>
            </a:r>
            <a:endParaRPr lang="en-US" sz="1800" dirty="0"/>
          </a:p>
          <a:p>
            <a:pPr marL="342900" lvl="2" indent="-342900">
              <a:lnSpc>
                <a:spcPct val="110000"/>
              </a:lnSpc>
              <a:buSzPct val="140000"/>
              <a:defRPr/>
            </a:pPr>
            <a:r>
              <a:rPr lang="en-US" sz="2400" dirty="0">
                <a:effectLst>
                  <a:outerShdw blurRad="38100" dist="38100" dir="2700000" algn="tl">
                    <a:srgbClr val="0064E2"/>
                  </a:outerShdw>
                </a:effectLst>
              </a:rPr>
              <a:t>Interface:</a:t>
            </a:r>
          </a:p>
          <a:p>
            <a:pPr lvl="1">
              <a:buSzPct val="110000"/>
              <a:buFont typeface="Courier New"/>
              <a:buChar char="o"/>
              <a:defRPr/>
            </a:pPr>
            <a:r>
              <a:rPr lang="en-US" altLang="zh-CN" sz="1800" dirty="0"/>
              <a:t>C</a:t>
            </a:r>
            <a:r>
              <a:rPr lang="en-US" sz="1800" dirty="0"/>
              <a:t>ommunication with a compatible reader/writer</a:t>
            </a:r>
          </a:p>
          <a:p>
            <a:pPr marL="342900" lvl="2" indent="-342900" fontAlgn="auto">
              <a:lnSpc>
                <a:spcPct val="110000"/>
              </a:lnSpc>
              <a:spcAft>
                <a:spcPts val="0"/>
              </a:spcAft>
              <a:buSzPct val="140000"/>
              <a:defRPr/>
            </a:pPr>
            <a:r>
              <a:rPr lang="en-US" sz="2400" dirty="0">
                <a:effectLst>
                  <a:outerShdw blurRad="38100" dist="38100" dir="2700000" algn="tl">
                    <a:srgbClr val="0064E2"/>
                  </a:outerShdw>
                </a:effectLst>
              </a:rPr>
              <a:t>Authentication protocol, three categories:  </a:t>
            </a:r>
          </a:p>
          <a:p>
            <a:pPr lvl="1">
              <a:buSzPct val="110000"/>
              <a:buFont typeface="Courier New"/>
              <a:buChar char="o"/>
              <a:defRPr/>
            </a:pPr>
            <a:r>
              <a:rPr lang="en-US" sz="1800" dirty="0"/>
              <a:t>Static: </a:t>
            </a:r>
            <a:r>
              <a:rPr lang="en-US" altLang="zh-CN" sz="1800" dirty="0"/>
              <a:t>token authenticates the user to the computer.</a:t>
            </a:r>
          </a:p>
          <a:p>
            <a:pPr lvl="1">
              <a:buSzPct val="110000"/>
              <a:buFont typeface="Courier New"/>
              <a:buChar char="o"/>
              <a:defRPr/>
            </a:pPr>
            <a:r>
              <a:rPr lang="en-US" sz="1800" dirty="0"/>
              <a:t>Dynamic password generator: the token generates a unique password periodically (e.g., every minute).</a:t>
            </a:r>
          </a:p>
          <a:p>
            <a:pPr lvl="1">
              <a:buSzPct val="110000"/>
              <a:buFont typeface="Courier New"/>
              <a:buChar char="o"/>
              <a:defRPr/>
            </a:pPr>
            <a:r>
              <a:rPr lang="en-US" sz="1800" dirty="0"/>
              <a:t>Challenge-response: computer system generates a challenge, (a nonce, a random string). The smart token generates a response, e.g., </a:t>
            </a:r>
            <a:r>
              <a:rPr lang="en-US" altLang="zh-CN" sz="1800" dirty="0"/>
              <a:t>by encrypting the nonce with its private key.</a:t>
            </a:r>
          </a:p>
          <a:p>
            <a:pPr lvl="2">
              <a:buSzPct val="110000"/>
              <a:buFont typeface="Courier New"/>
              <a:buChar char="o"/>
              <a:defRPr/>
            </a:pPr>
            <a:r>
              <a:rPr lang="en-US" sz="1800" dirty="0"/>
              <a:t>Prevents replay attacks</a:t>
            </a:r>
          </a:p>
          <a:p>
            <a:pPr lvl="2" eaLnBrk="1" fontAlgn="auto" hangingPunct="1">
              <a:spcAft>
                <a:spcPts val="0"/>
              </a:spcAft>
              <a:buClr>
                <a:schemeClr val="accent2"/>
              </a:buClr>
              <a:buFont typeface="Wingdings" pitchFamily="2" charset="2"/>
              <a:buChar char=""/>
              <a:defRPr/>
            </a:pPr>
            <a:endParaRPr lang="en-US" sz="2400" dirty="0">
              <a:ea typeface="+mn-ea"/>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 calcmode="lin" valueType="num">
                                      <p:cBhvr>
                                        <p:cTn id="7" dur="500" decel="50000" fill="hold">
                                          <p:stCondLst>
                                            <p:cond delay="0"/>
                                          </p:stCondLst>
                                        </p:cTn>
                                        <p:tgtEl>
                                          <p:spTgt spid="237571">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7571">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7571">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7571">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7571">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7571">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7571">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7571">
                                            <p:txEl>
                                              <p:pRg st="0" end="0"/>
                                            </p:txEl>
                                          </p:spTgt>
                                        </p:tgtEl>
                                      </p:cBhvr>
                                    </p:animEffect>
                                  </p:childTnLst>
                                </p:cTn>
                              </p:par>
                            </p:childTnLst>
                          </p:cTn>
                        </p:par>
                        <p:par>
                          <p:cTn id="15" fill="hold">
                            <p:stCondLst>
                              <p:cond delay="1000"/>
                            </p:stCondLst>
                            <p:childTnLst>
                              <p:par>
                                <p:cTn id="16" presetID="1" presetClass="entr" presetSubtype="0" fill="hold" grpId="1" nodeType="afterEffect">
                                  <p:stCondLst>
                                    <p:cond delay="0"/>
                                  </p:stCondLst>
                                  <p:childTnLst>
                                    <p:set>
                                      <p:cBhvr>
                                        <p:cTn id="17" dur="1" fill="hold">
                                          <p:stCondLst>
                                            <p:cond delay="0"/>
                                          </p:stCondLst>
                                        </p:cTn>
                                        <p:tgtEl>
                                          <p:spTgt spid="237571">
                                            <p:txEl>
                                              <p:pRg st="1" end="1"/>
                                            </p:txEl>
                                          </p:spTgt>
                                        </p:tgtEl>
                                        <p:attrNameLst>
                                          <p:attrName>style.visibility</p:attrName>
                                        </p:attrNameLst>
                                      </p:cBhvr>
                                      <p:to>
                                        <p:strVal val="visible"/>
                                      </p:to>
                                    </p:set>
                                  </p:childTnLst>
                                </p:cTn>
                              </p:par>
                              <p:par>
                                <p:cTn id="18" presetID="25" presetClass="entr" presetSubtype="0" fill="hold" grpId="0" nodeType="withEffect">
                                  <p:stCondLst>
                                    <p:cond delay="750"/>
                                  </p:stCondLst>
                                  <p:childTnLst>
                                    <p:set>
                                      <p:cBhvr>
                                        <p:cTn id="19" dur="1" fill="hold">
                                          <p:stCondLst>
                                            <p:cond delay="0"/>
                                          </p:stCondLst>
                                        </p:cTn>
                                        <p:tgtEl>
                                          <p:spTgt spid="237571">
                                            <p:txEl>
                                              <p:pRg st="2" end="2"/>
                                            </p:txEl>
                                          </p:spTgt>
                                        </p:tgtEl>
                                        <p:attrNameLst>
                                          <p:attrName>style.visibility</p:attrName>
                                        </p:attrNameLst>
                                      </p:cBhvr>
                                      <p:to>
                                        <p:strVal val="visible"/>
                                      </p:to>
                                    </p:set>
                                    <p:anim calcmode="lin" valueType="num">
                                      <p:cBhvr>
                                        <p:cTn id="20" dur="500" decel="50000" fill="hold">
                                          <p:stCondLst>
                                            <p:cond delay="0"/>
                                          </p:stCondLst>
                                        </p:cTn>
                                        <p:tgtEl>
                                          <p:spTgt spid="237571">
                                            <p:txEl>
                                              <p:pRg st="2" end="2"/>
                                            </p:txEl>
                                          </p:spTgt>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237571">
                                            <p:txEl>
                                              <p:pRg st="2" end="2"/>
                                            </p:txEl>
                                          </p:spTgt>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237571">
                                            <p:txEl>
                                              <p:pRg st="2" end="2"/>
                                            </p:txEl>
                                          </p:spTgt>
                                        </p:tgtEl>
                                        <p:attrNameLst>
                                          <p:attrName>ppt_w</p:attrName>
                                        </p:attrNameLst>
                                      </p:cBhvr>
                                      <p:tavLst>
                                        <p:tav tm="0">
                                          <p:val>
                                            <p:strVal val="#ppt_w*.05"/>
                                          </p:val>
                                        </p:tav>
                                        <p:tav tm="100000">
                                          <p:val>
                                            <p:strVal val="#ppt_w"/>
                                          </p:val>
                                        </p:tav>
                                      </p:tavLst>
                                    </p:anim>
                                    <p:anim calcmode="lin" valueType="num">
                                      <p:cBhvr>
                                        <p:cTn id="23" dur="1000" fill="hold"/>
                                        <p:tgtEl>
                                          <p:spTgt spid="237571">
                                            <p:txEl>
                                              <p:pRg st="2" end="2"/>
                                            </p:txEl>
                                          </p:spTgt>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237571">
                                            <p:txEl>
                                              <p:pRg st="2" end="2"/>
                                            </p:txEl>
                                          </p:spTgt>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237571">
                                            <p:txEl>
                                              <p:pRg st="2" end="2"/>
                                            </p:txEl>
                                          </p:spTgt>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237571">
                                            <p:txEl>
                                              <p:pRg st="2" end="2"/>
                                            </p:txEl>
                                          </p:spTgt>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237571">
                                            <p:txEl>
                                              <p:pRg st="2" end="2"/>
                                            </p:txEl>
                                          </p:spTgt>
                                        </p:tgtEl>
                                      </p:cBhvr>
                                    </p:animEffect>
                                  </p:childTnLst>
                                </p:cTn>
                              </p:par>
                              <p:par>
                                <p:cTn id="28" presetID="1" presetClass="entr" presetSubtype="0" fill="hold" grpId="1" nodeType="withEffect">
                                  <p:stCondLst>
                                    <p:cond delay="0"/>
                                  </p:stCondLst>
                                  <p:childTnLst>
                                    <p:set>
                                      <p:cBhvr>
                                        <p:cTn id="29" dur="1" fill="hold">
                                          <p:stCondLst>
                                            <p:cond delay="0"/>
                                          </p:stCondLst>
                                        </p:cTn>
                                        <p:tgtEl>
                                          <p:spTgt spid="237571">
                                            <p:txEl>
                                              <p:pRg st="3" end="3"/>
                                            </p:txEl>
                                          </p:spTgt>
                                        </p:tgtEl>
                                        <p:attrNameLst>
                                          <p:attrName>style.visibility</p:attrName>
                                        </p:attrNameLst>
                                      </p:cBhvr>
                                      <p:to>
                                        <p:strVal val="visible"/>
                                      </p:to>
                                    </p:set>
                                  </p:childTnLst>
                                </p:cTn>
                              </p:par>
                              <p:par>
                                <p:cTn id="30" presetID="25" presetClass="entr" presetSubtype="0" fill="hold" grpId="0" nodeType="withEffect">
                                  <p:stCondLst>
                                    <p:cond delay="750"/>
                                  </p:stCondLst>
                                  <p:childTnLst>
                                    <p:set>
                                      <p:cBhvr>
                                        <p:cTn id="31" dur="1" fill="hold">
                                          <p:stCondLst>
                                            <p:cond delay="0"/>
                                          </p:stCondLst>
                                        </p:cTn>
                                        <p:tgtEl>
                                          <p:spTgt spid="237571">
                                            <p:txEl>
                                              <p:pRg st="4" end="4"/>
                                            </p:txEl>
                                          </p:spTgt>
                                        </p:tgtEl>
                                        <p:attrNameLst>
                                          <p:attrName>style.visibility</p:attrName>
                                        </p:attrNameLst>
                                      </p:cBhvr>
                                      <p:to>
                                        <p:strVal val="visible"/>
                                      </p:to>
                                    </p:set>
                                    <p:anim calcmode="lin" valueType="num">
                                      <p:cBhvr>
                                        <p:cTn id="32" dur="500" decel="50000" fill="hold">
                                          <p:stCondLst>
                                            <p:cond delay="0"/>
                                          </p:stCondLst>
                                        </p:cTn>
                                        <p:tgtEl>
                                          <p:spTgt spid="237571">
                                            <p:txEl>
                                              <p:pRg st="4" end="4"/>
                                            </p:txEl>
                                          </p:spTgt>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237571">
                                            <p:txEl>
                                              <p:pRg st="4" end="4"/>
                                            </p:txEl>
                                          </p:spTgt>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237571">
                                            <p:txEl>
                                              <p:pRg st="4" end="4"/>
                                            </p:txEl>
                                          </p:spTgt>
                                        </p:tgtEl>
                                        <p:attrNameLst>
                                          <p:attrName>ppt_w</p:attrName>
                                        </p:attrNameLst>
                                      </p:cBhvr>
                                      <p:tavLst>
                                        <p:tav tm="0">
                                          <p:val>
                                            <p:strVal val="#ppt_w*.05"/>
                                          </p:val>
                                        </p:tav>
                                        <p:tav tm="100000">
                                          <p:val>
                                            <p:strVal val="#ppt_w"/>
                                          </p:val>
                                        </p:tav>
                                      </p:tavLst>
                                    </p:anim>
                                    <p:anim calcmode="lin" valueType="num">
                                      <p:cBhvr>
                                        <p:cTn id="35" dur="1000" fill="hold"/>
                                        <p:tgtEl>
                                          <p:spTgt spid="237571">
                                            <p:txEl>
                                              <p:pRg st="4" end="4"/>
                                            </p:txEl>
                                          </p:spTgt>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237571">
                                            <p:txEl>
                                              <p:pRg st="4" end="4"/>
                                            </p:txEl>
                                          </p:spTgt>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237571">
                                            <p:txEl>
                                              <p:pRg st="4" end="4"/>
                                            </p:txEl>
                                          </p:spTgt>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237571">
                                            <p:txEl>
                                              <p:pRg st="4" end="4"/>
                                            </p:txEl>
                                          </p:spTgt>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237571">
                                            <p:txEl>
                                              <p:pRg st="4" end="4"/>
                                            </p:txEl>
                                          </p:spTgt>
                                        </p:tgtEl>
                                      </p:cBhvr>
                                    </p:animEffect>
                                  </p:childTnLst>
                                </p:cTn>
                              </p:par>
                              <p:par>
                                <p:cTn id="40" presetID="1" presetClass="entr" presetSubtype="0" fill="hold" grpId="1" nodeType="withEffect">
                                  <p:stCondLst>
                                    <p:cond delay="0"/>
                                  </p:stCondLst>
                                  <p:childTnLst>
                                    <p:set>
                                      <p:cBhvr>
                                        <p:cTn id="41" dur="1" fill="hold">
                                          <p:stCondLst>
                                            <p:cond delay="0"/>
                                          </p:stCondLst>
                                        </p:cTn>
                                        <p:tgtEl>
                                          <p:spTgt spid="237571">
                                            <p:txEl>
                                              <p:pRg st="5" end="5"/>
                                            </p:txEl>
                                          </p:spTgt>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237571">
                                            <p:txEl>
                                              <p:pRg st="6" end="6"/>
                                            </p:txEl>
                                          </p:spTgt>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237571">
                                            <p:txEl>
                                              <p:pRg st="7" end="7"/>
                                            </p:txEl>
                                          </p:spTgt>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237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P spid="237571"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116632"/>
            <a:ext cx="9144000" cy="1139825"/>
          </a:xfrm>
        </p:spPr>
        <p:txBody>
          <a:bodyPr>
            <a:normAutofit/>
          </a:bodyPr>
          <a:lstStyle/>
          <a:p>
            <a:pPr eaLnBrk="1" fontAlgn="auto" hangingPunct="1">
              <a:spcAft>
                <a:spcPts val="0"/>
              </a:spcAft>
              <a:defRPr/>
            </a:pPr>
            <a:r>
              <a:rPr lang="en-US" dirty="0">
                <a:solidFill>
                  <a:schemeClr val="tx1"/>
                </a:solidFill>
                <a:effectLst>
                  <a:outerShdw blurRad="38100" dist="38100" dir="2700000" algn="tl" rotWithShape="0">
                    <a:srgbClr val="0E0A99"/>
                  </a:outerShdw>
                </a:effectLst>
              </a:rPr>
              <a:t>Smart Cards</a:t>
            </a:r>
          </a:p>
        </p:txBody>
      </p:sp>
      <p:sp>
        <p:nvSpPr>
          <p:cNvPr id="237571" name="Rectangle 3"/>
          <p:cNvSpPr>
            <a:spLocks noGrp="1" noChangeArrowheads="1"/>
          </p:cNvSpPr>
          <p:nvPr>
            <p:ph idx="1"/>
          </p:nvPr>
        </p:nvSpPr>
        <p:spPr>
          <a:xfrm>
            <a:off x="457200" y="1628800"/>
            <a:ext cx="8382000" cy="4883125"/>
          </a:xfrm>
        </p:spPr>
        <p:txBody>
          <a:bodyPr>
            <a:normAutofit/>
          </a:bodyPr>
          <a:lstStyle/>
          <a:p>
            <a:pPr marL="342900" lvl="2" indent="-342900">
              <a:lnSpc>
                <a:spcPct val="110000"/>
              </a:lnSpc>
              <a:buSzPct val="140000"/>
              <a:defRPr/>
            </a:pPr>
            <a:r>
              <a:rPr lang="en-US" sz="2200" dirty="0">
                <a:effectLst>
                  <a:outerShdw blurRad="38100" dist="38100" dir="2700000" algn="tl">
                    <a:srgbClr val="0064E2"/>
                  </a:outerShdw>
                </a:effectLst>
              </a:rPr>
              <a:t>Contains </a:t>
            </a:r>
            <a:r>
              <a:rPr lang="en-US" altLang="zh-CN" sz="2200" dirty="0">
                <a:effectLst>
                  <a:outerShdw blurRad="38100" dist="38100" dir="2700000" algn="tl">
                    <a:srgbClr val="0064E2"/>
                  </a:outerShdw>
                </a:effectLst>
              </a:rPr>
              <a:t>a</a:t>
            </a:r>
            <a:r>
              <a:rPr lang="en-US" sz="2200" dirty="0">
                <a:effectLst>
                  <a:outerShdw blurRad="38100" dist="38100" dir="2700000" algn="tl">
                    <a:srgbClr val="0064E2"/>
                  </a:outerShdw>
                </a:effectLst>
              </a:rPr>
              <a:t>n embedded microprocessor and three types of memory:</a:t>
            </a:r>
          </a:p>
          <a:p>
            <a:pPr lvl="1">
              <a:buSzPct val="110000"/>
              <a:buFont typeface="Courier New"/>
              <a:buChar char="o"/>
              <a:defRPr/>
            </a:pPr>
            <a:r>
              <a:rPr lang="en-US" sz="1800" dirty="0"/>
              <a:t>Read-only memory (ROM)</a:t>
            </a:r>
          </a:p>
          <a:p>
            <a:pPr lvl="2">
              <a:buSzPct val="110000"/>
              <a:buFont typeface="Arial"/>
              <a:buChar char="•"/>
              <a:defRPr/>
            </a:pPr>
            <a:r>
              <a:rPr lang="en-US" sz="1800" dirty="0"/>
              <a:t>Stores data that does not change during the card’s life</a:t>
            </a:r>
          </a:p>
          <a:p>
            <a:pPr lvl="1">
              <a:buSzPct val="110000"/>
              <a:buFont typeface="Courier New"/>
              <a:buChar char="o"/>
              <a:defRPr/>
            </a:pPr>
            <a:r>
              <a:rPr lang="en-US" sz="1800" dirty="0"/>
              <a:t>Electrically erasable programmable ROM (EEPROM)</a:t>
            </a:r>
          </a:p>
          <a:p>
            <a:pPr lvl="2">
              <a:buSzPct val="110000"/>
              <a:buFont typeface="Arial"/>
              <a:buChar char="•"/>
              <a:defRPr/>
            </a:pPr>
            <a:r>
              <a:rPr lang="en-US" sz="1800" dirty="0"/>
              <a:t>Holds application data and programs</a:t>
            </a:r>
          </a:p>
          <a:p>
            <a:pPr lvl="1">
              <a:buSzPct val="110000"/>
              <a:buFont typeface="Courier New"/>
              <a:buChar char="o"/>
              <a:defRPr/>
            </a:pPr>
            <a:r>
              <a:rPr lang="en-US" sz="1800" dirty="0"/>
              <a:t>Random access memory (RAM)</a:t>
            </a:r>
          </a:p>
          <a:p>
            <a:pPr lvl="2">
              <a:buSzPct val="110000"/>
              <a:buFont typeface="Arial"/>
              <a:buChar char="•"/>
              <a:defRPr/>
            </a:pPr>
            <a:r>
              <a:rPr lang="en-US" sz="1800" dirty="0"/>
              <a:t>Holds temporary data generated when applications are executed</a:t>
            </a:r>
          </a:p>
          <a:p>
            <a:pPr>
              <a:buSzPct val="110000"/>
              <a:buFont typeface="Arial"/>
              <a:buChar char="•"/>
              <a:defRPr/>
            </a:pPr>
            <a:r>
              <a:rPr lang="en-US" altLang="zh-CN" sz="2200" dirty="0">
                <a:effectLst>
                  <a:outerShdw blurRad="38100" dist="38100" dir="2700000" algn="tl">
                    <a:srgbClr val="0064E2"/>
                  </a:outerShdw>
                </a:effectLst>
              </a:rPr>
              <a:t>Cannot be easily cloned like a memory card</a:t>
            </a:r>
          </a:p>
          <a:p>
            <a:pPr lvl="1">
              <a:buSzPct val="110000"/>
              <a:buFont typeface="Arial"/>
              <a:buChar char="•"/>
              <a:defRPr/>
            </a:pPr>
            <a:endParaRPr lang="en-US" sz="1800" dirty="0"/>
          </a:p>
        </p:txBody>
      </p:sp>
      <p:pic>
        <p:nvPicPr>
          <p:cNvPr id="4" name="Picture 3"/>
          <p:cNvPicPr>
            <a:picLocks noChangeAspect="1"/>
          </p:cNvPicPr>
          <p:nvPr/>
        </p:nvPicPr>
        <p:blipFill>
          <a:blip r:embed="rId3"/>
          <a:stretch>
            <a:fillRect/>
          </a:stretch>
        </p:blipFill>
        <p:spPr>
          <a:xfrm>
            <a:off x="7236296" y="0"/>
            <a:ext cx="1590675" cy="1666875"/>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extLst>
      <p:ext uri="{BB962C8B-B14F-4D97-AF65-F5344CB8AC3E}">
        <p14:creationId xmlns:p14="http://schemas.microsoft.com/office/powerpoint/2010/main" val="358433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59432"/>
            <a:ext cx="8229600" cy="1600200"/>
          </a:xfrm>
        </p:spPr>
        <p:txBody>
          <a:bodyPr/>
          <a:lstStyle/>
          <a:p>
            <a:pPr>
              <a:defRPr/>
            </a:pPr>
            <a:r>
              <a:rPr lang="en-US" dirty="0">
                <a:effectLst>
                  <a:outerShdw blurRad="38100" dist="38100" dir="2700000" algn="tl" rotWithShape="0">
                    <a:srgbClr val="0E0A99"/>
                  </a:outerShdw>
                </a:effectLst>
              </a:rPr>
              <a:t>Biometric Authentication</a:t>
            </a:r>
          </a:p>
        </p:txBody>
      </p:sp>
      <p:sp>
        <p:nvSpPr>
          <p:cNvPr id="3" name="Content Placeholder 2"/>
          <p:cNvSpPr>
            <a:spLocks noGrp="1"/>
          </p:cNvSpPr>
          <p:nvPr>
            <p:ph idx="1"/>
          </p:nvPr>
        </p:nvSpPr>
        <p:spPr>
          <a:xfrm>
            <a:off x="323528" y="1412776"/>
            <a:ext cx="4248472" cy="5445224"/>
          </a:xfrm>
        </p:spPr>
        <p:txBody>
          <a:bodyPr>
            <a:normAutofit/>
          </a:bodyPr>
          <a:lstStyle/>
          <a:p>
            <a:pPr marL="347472">
              <a:spcBef>
                <a:spcPts val="1200"/>
              </a:spcBef>
              <a:defRPr/>
            </a:pPr>
            <a:r>
              <a:rPr lang="en-US" dirty="0"/>
              <a:t>Authentication based on unique physical characteristics</a:t>
            </a:r>
          </a:p>
          <a:p>
            <a:pPr marL="747522" lvl="1">
              <a:spcBef>
                <a:spcPts val="1200"/>
              </a:spcBef>
              <a:defRPr/>
            </a:pPr>
            <a:r>
              <a:rPr lang="en-US" sz="1800" dirty="0"/>
              <a:t>Face, fingerprints, </a:t>
            </a:r>
            <a:r>
              <a:rPr lang="en-US" altLang="zh-CN" sz="1800" dirty="0"/>
              <a:t>r</a:t>
            </a:r>
            <a:r>
              <a:rPr lang="en-US" sz="1800" dirty="0"/>
              <a:t>etina, voice…</a:t>
            </a:r>
          </a:p>
          <a:p>
            <a:pPr marL="347472">
              <a:spcBef>
                <a:spcPts val="1200"/>
              </a:spcBef>
              <a:defRPr/>
            </a:pPr>
            <a:r>
              <a:rPr lang="en-US" dirty="0"/>
              <a:t>Attacks are possible</a:t>
            </a:r>
          </a:p>
          <a:p>
            <a:pPr marL="747522" lvl="1">
              <a:spcBef>
                <a:spcPts val="1200"/>
              </a:spcBef>
              <a:defRPr/>
            </a:pPr>
            <a:r>
              <a:rPr lang="en-US" sz="1800" dirty="0"/>
              <a:t>Lifted fingerprints</a:t>
            </a:r>
          </a:p>
          <a:p>
            <a:pPr marL="747522" lvl="1">
              <a:spcBef>
                <a:spcPts val="1200"/>
              </a:spcBef>
              <a:defRPr/>
            </a:pPr>
            <a:r>
              <a:rPr lang="en-US" dirty="0"/>
              <a:t>Fake voice (computer-generated)</a:t>
            </a:r>
          </a:p>
          <a:p>
            <a:pPr marL="747522" lvl="1">
              <a:spcBef>
                <a:spcPts val="1200"/>
              </a:spcBef>
              <a:defRPr/>
            </a:pPr>
            <a:r>
              <a:rPr lang="en-US" dirty="0"/>
              <a: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pic>
        <p:nvPicPr>
          <p:cNvPr id="8" name="Picture 1" descr="f7.pdf">
            <a:extLst>
              <a:ext uri="{FF2B5EF4-FFF2-40B4-BE49-F238E27FC236}">
                <a16:creationId xmlns:a16="http://schemas.microsoft.com/office/drawing/2014/main" id="{0C73C916-ABB5-46D9-A2C3-12FDD69B3B0C}"/>
              </a:ext>
            </a:extLst>
          </p:cNvPr>
          <p:cNvPicPr>
            <a:picLocks noChangeAspect="1"/>
          </p:cNvPicPr>
          <p:nvPr/>
        </p:nvPicPr>
        <p:blipFill rotWithShape="1">
          <a:blip r:embed="rId3">
            <a:extLst>
              <a:ext uri="{28A0092B-C50C-407E-A947-70E740481C1C}">
                <a14:useLocalDpi xmlns:a14="http://schemas.microsoft.com/office/drawing/2010/main" val="0"/>
              </a:ext>
            </a:extLst>
          </a:blip>
          <a:srcRect l="3217" t="25158" r="5380" b="22088"/>
          <a:stretch/>
        </p:blipFill>
        <p:spPr>
          <a:xfrm>
            <a:off x="4237771" y="2060848"/>
            <a:ext cx="4867482" cy="3635482"/>
          </a:xfrm>
          <a:prstGeom prst="rect">
            <a:avLst/>
          </a:prstGeom>
          <a:solidFill>
            <a:schemeClr val="tx1"/>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9.pdf"/>
          <p:cNvPicPr>
            <a:picLocks noChangeAspect="1"/>
          </p:cNvPicPr>
          <p:nvPr/>
        </p:nvPicPr>
        <p:blipFill rotWithShape="1">
          <a:blip r:embed="rId3">
            <a:extLst>
              <a:ext uri="{28A0092B-C50C-407E-A947-70E740481C1C}">
                <a14:useLocalDpi xmlns:a14="http://schemas.microsoft.com/office/drawing/2010/main" val="0"/>
              </a:ext>
            </a:extLst>
          </a:blip>
          <a:srcRect l="3934" t="2977" r="5859" b="2439"/>
          <a:stretch/>
        </p:blipFill>
        <p:spPr>
          <a:xfrm>
            <a:off x="537494" y="234867"/>
            <a:ext cx="8005784" cy="6486608"/>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duotone>
              <a:prstClr val="black"/>
              <a:schemeClr val="tx2">
                <a:tint val="45000"/>
                <a:satMod val="400000"/>
              </a:schemeClr>
            </a:duotone>
            <a:lum bright="-1000" contrast="-25000"/>
            <a:alphaModFix amt="32000"/>
          </a:blip>
          <a:stretch>
            <a:fillRect/>
          </a:stretch>
        </p:blipFill>
        <p:spPr>
          <a:xfrm rot="1320044">
            <a:off x="3556273" y="3195421"/>
            <a:ext cx="2513342" cy="3523377"/>
          </a:xfrm>
          <a:prstGeom prst="rect">
            <a:avLst/>
          </a:prstGeom>
          <a:effectLst>
            <a:outerShdw blurRad="63500" dir="13500000" kx="2700000" rotWithShape="0">
              <a:srgbClr val="000000">
                <a:alpha val="20000"/>
              </a:srgbClr>
            </a:outerShdw>
            <a:softEdge rad="127000"/>
          </a:effectLst>
        </p:spPr>
      </p:pic>
      <p:sp>
        <p:nvSpPr>
          <p:cNvPr id="200706" name="Rectangle 2"/>
          <p:cNvSpPr>
            <a:spLocks noGrp="1" noChangeArrowheads="1"/>
          </p:cNvSpPr>
          <p:nvPr>
            <p:ph type="title"/>
          </p:nvPr>
        </p:nvSpPr>
        <p:spPr>
          <a:xfrm>
            <a:off x="457200" y="0"/>
            <a:ext cx="8229600" cy="1268760"/>
          </a:xfrm>
        </p:spPr>
        <p:txBody>
          <a:bodyPr/>
          <a:lstStyle/>
          <a:p>
            <a:pPr eaLnBrk="1" fontAlgn="auto" hangingPunct="1">
              <a:spcAft>
                <a:spcPts val="0"/>
              </a:spcAft>
              <a:defRPr/>
            </a:pPr>
            <a:r>
              <a:rPr lang="en-GB" dirty="0">
                <a:solidFill>
                  <a:schemeClr val="accent6">
                    <a:lumMod val="40000"/>
                    <a:lumOff val="60000"/>
                  </a:schemeClr>
                </a:solidFill>
                <a:ea typeface="+mj-ea"/>
                <a:cs typeface="+mj-cs"/>
              </a:rPr>
              <a:t>RFC </a:t>
            </a:r>
            <a:r>
              <a:rPr lang="en-GB" dirty="0">
                <a:solidFill>
                  <a:schemeClr val="accent6">
                    <a:lumMod val="40000"/>
                    <a:lumOff val="60000"/>
                  </a:schemeClr>
                </a:solidFill>
              </a:rPr>
              <a:t>4949</a:t>
            </a:r>
            <a:endParaRPr lang="en-AU" dirty="0">
              <a:solidFill>
                <a:schemeClr val="accent6">
                  <a:lumMod val="40000"/>
                  <a:lumOff val="60000"/>
                </a:schemeClr>
              </a:solidFill>
            </a:endParaRPr>
          </a:p>
        </p:txBody>
      </p:sp>
      <p:sp>
        <p:nvSpPr>
          <p:cNvPr id="200707" name="Rectangle 3"/>
          <p:cNvSpPr>
            <a:spLocks noGrp="1" noChangeArrowheads="1"/>
          </p:cNvSpPr>
          <p:nvPr>
            <p:ph idx="1"/>
          </p:nvPr>
        </p:nvSpPr>
        <p:spPr>
          <a:xfrm>
            <a:off x="467544" y="1484784"/>
            <a:ext cx="8229600" cy="4525963"/>
          </a:xfrm>
        </p:spPr>
        <p:txBody>
          <a:bodyPr/>
          <a:lstStyle/>
          <a:p>
            <a:pPr eaLnBrk="1" fontAlgn="auto" hangingPunct="1">
              <a:spcAft>
                <a:spcPts val="0"/>
              </a:spcAft>
              <a:buFont typeface="Wingdings" pitchFamily="-107" charset="2"/>
              <a:buNone/>
              <a:defRPr/>
            </a:pPr>
            <a:r>
              <a:rPr lang="en-US" dirty="0">
                <a:effectLst>
                  <a:outerShdw blurRad="38100" dist="38100" dir="2700000" algn="tl">
                    <a:srgbClr val="000000">
                      <a:alpha val="43137"/>
                    </a:srgbClr>
                  </a:outerShdw>
                </a:effectLst>
                <a:ea typeface="+mn-ea"/>
                <a:cs typeface="+mn-cs"/>
              </a:rPr>
              <a:t>	</a:t>
            </a:r>
            <a:r>
              <a:rPr lang="en-US" sz="2800" dirty="0">
                <a:effectLst>
                  <a:outerShdw blurRad="38100" dist="38100" dir="2700000" algn="tl">
                    <a:srgbClr val="000000">
                      <a:alpha val="43137"/>
                    </a:srgbClr>
                  </a:outerShdw>
                </a:effectLst>
              </a:rPr>
              <a:t>RFC 4949 defines user authentication as:</a:t>
            </a:r>
          </a:p>
          <a:p>
            <a:pPr algn="ctr" eaLnBrk="1" fontAlgn="auto" hangingPunct="1">
              <a:spcAft>
                <a:spcPts val="0"/>
              </a:spcAft>
              <a:buFont typeface="Wingdings" pitchFamily="-107" charset="2"/>
              <a:buNone/>
              <a:defRPr/>
            </a:pPr>
            <a:r>
              <a:rPr lang="en-US" sz="2800" dirty="0">
                <a:effectLst>
                  <a:outerShdw blurRad="38100" dist="38100" dir="2700000" algn="tl">
                    <a:srgbClr val="000000">
                      <a:alpha val="43137"/>
                    </a:srgbClr>
                  </a:outerShdw>
                </a:effectLst>
              </a:rPr>
              <a:t>“The process of verifying an identity claimed by or for a system entity.”</a:t>
            </a:r>
            <a:endParaRPr lang="en-AU" sz="2800"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3.9</a:t>
            </a:r>
            <a:endParaRPr lang="zh-CN" altLang="en-US" dirty="0"/>
          </a:p>
        </p:txBody>
      </p:sp>
      <p:sp>
        <p:nvSpPr>
          <p:cNvPr id="3" name="内容占位符 2"/>
          <p:cNvSpPr>
            <a:spLocks noGrp="1"/>
          </p:cNvSpPr>
          <p:nvPr>
            <p:ph idx="1"/>
          </p:nvPr>
        </p:nvSpPr>
        <p:spPr>
          <a:xfrm>
            <a:off x="457200" y="1600200"/>
            <a:ext cx="8229600" cy="4997152"/>
          </a:xfrm>
        </p:spPr>
        <p:txBody>
          <a:bodyPr>
            <a:normAutofit fontScale="70000" lnSpcReduction="20000"/>
          </a:bodyPr>
          <a:lstStyle/>
          <a:p>
            <a:r>
              <a:rPr lang="en-US" altLang="zh-CN" dirty="0"/>
              <a:t>The matching score s is a random variable with probability density function (PDF) typically forming a bell curve. </a:t>
            </a:r>
          </a:p>
          <a:p>
            <a:pPr lvl="1"/>
            <a:r>
              <a:rPr lang="en-US" altLang="zh-CN" sz="1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1900" dirty="0"/>
              <a:t>Higher threshold: decrease in false match rate; increase in false non-match rate; more secure and less convenient </a:t>
            </a:r>
          </a:p>
          <a:p>
            <a:pPr lvl="1"/>
            <a:r>
              <a:rPr lang="en-US" altLang="zh-CN" sz="1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D884D-0453-46D8-B99A-891F95514E97}"/>
              </a:ext>
            </a:extLst>
          </p:cNvPr>
          <p:cNvSpPr>
            <a:spLocks noGrp="1"/>
          </p:cNvSpPr>
          <p:nvPr>
            <p:ph type="title"/>
          </p:nvPr>
        </p:nvSpPr>
        <p:spPr>
          <a:xfrm>
            <a:off x="179512" y="188639"/>
            <a:ext cx="8856984" cy="1274241"/>
          </a:xfrm>
        </p:spPr>
        <p:txBody>
          <a:bodyPr/>
          <a:lstStyle/>
          <a:p>
            <a:r>
              <a:rPr lang="en-US" altLang="zh-CN" dirty="0"/>
              <a:t>Multi-Factor Authentication</a:t>
            </a:r>
            <a:endParaRPr lang="zh-CN" altLang="en-US" dirty="0"/>
          </a:p>
        </p:txBody>
      </p:sp>
      <p:sp>
        <p:nvSpPr>
          <p:cNvPr id="3" name="内容占位符 2">
            <a:extLst>
              <a:ext uri="{FF2B5EF4-FFF2-40B4-BE49-F238E27FC236}">
                <a16:creationId xmlns:a16="http://schemas.microsoft.com/office/drawing/2014/main" id="{716F2D75-274C-4620-A40A-E6A430F3221B}"/>
              </a:ext>
            </a:extLst>
          </p:cNvPr>
          <p:cNvSpPr>
            <a:spLocks noGrp="1"/>
          </p:cNvSpPr>
          <p:nvPr>
            <p:ph idx="1"/>
          </p:nvPr>
        </p:nvSpPr>
        <p:spPr/>
        <p:txBody>
          <a:bodyPr>
            <a:normAutofit/>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p:txBody>
      </p:sp>
      <p:sp>
        <p:nvSpPr>
          <p:cNvPr id="4" name="灯片编号占位符 3">
            <a:extLst>
              <a:ext uri="{FF2B5EF4-FFF2-40B4-BE49-F238E27FC236}">
                <a16:creationId xmlns:a16="http://schemas.microsoft.com/office/drawing/2014/main" id="{6C0FADEC-B90D-470D-9A6F-C513ADDE8D10}"/>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extLst>
      <p:ext uri="{BB962C8B-B14F-4D97-AF65-F5344CB8AC3E}">
        <p14:creationId xmlns:p14="http://schemas.microsoft.com/office/powerpoint/2010/main" val="132503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0"/>
            <a:ext cx="9144000" cy="1340768"/>
          </a:xfrm>
        </p:spPr>
        <p:txBody>
          <a:bodyPr/>
          <a:lstStyle/>
          <a:p>
            <a:pPr eaLnBrk="1" fontAlgn="auto" hangingPunct="1">
              <a:spcAft>
                <a:spcPts val="0"/>
              </a:spcAft>
              <a:defRPr/>
            </a:pPr>
            <a:r>
              <a:rPr lang="en-GB" dirty="0">
                <a:solidFill>
                  <a:schemeClr val="tx1"/>
                </a:solidFill>
                <a:effectLst>
                  <a:outerShdw blurRad="38100" dist="38100" dir="2700000" algn="tl" rotWithShape="0">
                    <a:srgbClr val="0E0A99"/>
                  </a:outerShdw>
                </a:effectLst>
              </a:rPr>
              <a:t>Remote Authentication</a:t>
            </a:r>
            <a:endParaRPr lang="en-US" dirty="0">
              <a:solidFill>
                <a:schemeClr val="tx1"/>
              </a:solidFill>
              <a:effectLst>
                <a:outerShdw blurRad="38100" dist="38100" dir="2700000" algn="tl" rotWithShape="0">
                  <a:srgbClr val="0E0A99"/>
                </a:outerShdw>
              </a:effectLst>
            </a:endParaRPr>
          </a:p>
        </p:txBody>
      </p:sp>
      <p:sp>
        <p:nvSpPr>
          <p:cNvPr id="247811" name="Rectangle 3"/>
          <p:cNvSpPr>
            <a:spLocks noGrp="1" noChangeArrowheads="1"/>
          </p:cNvSpPr>
          <p:nvPr>
            <p:ph idx="1"/>
          </p:nvPr>
        </p:nvSpPr>
        <p:spPr>
          <a:xfrm>
            <a:off x="457200" y="1700808"/>
            <a:ext cx="8229600" cy="4928592"/>
          </a:xfrm>
        </p:spPr>
        <p:txBody>
          <a:bodyPr wrap="square" numCol="1" anchor="t" anchorCtr="0" compatLnSpc="1">
            <a:prstTxWarp prst="textNoShape">
              <a:avLst/>
            </a:prstTxWarp>
          </a:bodyPr>
          <a:lstStyle/>
          <a:p>
            <a:pPr eaLnBrk="1" hangingPunct="1">
              <a:lnSpc>
                <a:spcPct val="90000"/>
              </a:lnSpc>
              <a:spcAft>
                <a:spcPts val="1200"/>
              </a:spcAft>
              <a:buSzPct val="120000"/>
            </a:pPr>
            <a:r>
              <a:rPr lang="en-US" dirty="0">
                <a:solidFill>
                  <a:schemeClr val="tx1"/>
                </a:solidFill>
                <a:effectLst>
                  <a:outerShdw blurRad="38100" dist="38100" dir="2700000" algn="tl">
                    <a:srgbClr val="0064E2"/>
                  </a:outerShdw>
                </a:effectLst>
              </a:rPr>
              <a:t>Authentication over a network (the Internet)</a:t>
            </a:r>
          </a:p>
          <a:p>
            <a:pPr marL="342900" lvl="1" indent="-342900">
              <a:lnSpc>
                <a:spcPct val="90000"/>
              </a:lnSpc>
              <a:buSzPct val="120000"/>
              <a:buFont typeface="Arial" pitchFamily="34" charset="0"/>
              <a:buChar char="•"/>
            </a:pPr>
            <a:r>
              <a:rPr lang="en-US" sz="2400" dirty="0">
                <a:solidFill>
                  <a:schemeClr val="tx1"/>
                </a:solidFill>
                <a:effectLst>
                  <a:outerShdw blurRad="38100" dist="38100" dir="2700000" algn="tl">
                    <a:srgbClr val="0064E2"/>
                  </a:outerShdw>
                </a:effectLst>
              </a:rPr>
              <a:t>Security threats include:</a:t>
            </a:r>
          </a:p>
          <a:p>
            <a:pPr marL="1028700" lvl="3" indent="-342900" eaLnBrk="1" hangingPunct="1">
              <a:lnSpc>
                <a:spcPct val="90000"/>
              </a:lnSpc>
              <a:spcBef>
                <a:spcPts val="2000"/>
              </a:spcBef>
              <a:spcAft>
                <a:spcPts val="1800"/>
              </a:spcAft>
            </a:pPr>
            <a:r>
              <a:rPr lang="en-US" sz="2000" dirty="0">
                <a:solidFill>
                  <a:schemeClr val="tx1"/>
                </a:solidFill>
                <a:effectLst>
                  <a:outerShdw blurRad="38100" dist="38100" dir="2700000" algn="tl">
                    <a:srgbClr val="0064E2"/>
                  </a:outerShdw>
                </a:effectLst>
              </a:rPr>
              <a:t>Eavesdropping, capturing a password, replaying an authentication sequence that has been observed</a:t>
            </a:r>
          </a:p>
          <a:p>
            <a:pPr eaLnBrk="1" hangingPunct="1">
              <a:lnSpc>
                <a:spcPct val="90000"/>
              </a:lnSpc>
              <a:buSzPct val="120000"/>
            </a:pPr>
            <a:r>
              <a:rPr lang="en-US" dirty="0">
                <a:solidFill>
                  <a:schemeClr val="tx1"/>
                </a:solidFill>
                <a:effectLst>
                  <a:outerShdw blurRad="38100" dist="38100" dir="2700000" algn="tl">
                    <a:srgbClr val="0064E2"/>
                  </a:outerShdw>
                </a:effectLst>
              </a:rPr>
              <a:t>Generally rely on some form of a challenge-response protocol to counter threats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Challenge-Response Protocol for Password Authentication</a:t>
            </a:r>
            <a:endParaRPr lang="zh-CN" altLang="en-US" sz="4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pic>
        <p:nvPicPr>
          <p:cNvPr id="5" name="图片 4"/>
          <p:cNvPicPr>
            <a:picLocks noChangeAspect="1"/>
          </p:cNvPicPr>
          <p:nvPr/>
        </p:nvPicPr>
        <p:blipFill>
          <a:blip r:embed="rId3"/>
          <a:stretch>
            <a:fillRect/>
          </a:stretch>
        </p:blipFill>
        <p:spPr>
          <a:xfrm>
            <a:off x="5292080" y="2293238"/>
            <a:ext cx="3791925" cy="3472459"/>
          </a:xfrm>
          <a:prstGeom prst="rect">
            <a:avLst/>
          </a:prstGeom>
        </p:spPr>
      </p:pic>
      <p:sp>
        <p:nvSpPr>
          <p:cNvPr id="3" name="内容占位符 2"/>
          <p:cNvSpPr>
            <a:spLocks noGrp="1"/>
          </p:cNvSpPr>
          <p:nvPr>
            <p:ph idx="1"/>
          </p:nvPr>
        </p:nvSpPr>
        <p:spPr>
          <a:xfrm>
            <a:off x="-108520" y="1600200"/>
            <a:ext cx="5472608" cy="5213176"/>
          </a:xfrm>
        </p:spPr>
        <p:txBody>
          <a:bodyPr>
            <a:normAutofit fontScale="77500" lnSpcReduction="20000"/>
          </a:bodyPr>
          <a:lstStyle/>
          <a:p>
            <a:pPr>
              <a:defRPr/>
            </a:pPr>
            <a:r>
              <a:rPr lang="en-US" altLang="zh-CN" dirty="0"/>
              <a:t>User first transmits his or her identity to the remote host. </a:t>
            </a:r>
          </a:p>
          <a:p>
            <a:pPr>
              <a:defRPr/>
            </a:pPr>
            <a:r>
              <a:rPr lang="en-US" altLang="zh-CN" dirty="0"/>
              <a:t>Host generates a random number </a:t>
            </a:r>
            <a:r>
              <a:rPr lang="en-US" altLang="zh-CN" i="1" dirty="0"/>
              <a:t>r, called a </a:t>
            </a:r>
            <a:r>
              <a:rPr lang="en-US" altLang="zh-CN" b="1" i="1" dirty="0"/>
              <a:t>nonce, </a:t>
            </a:r>
            <a:r>
              <a:rPr lang="en-US" altLang="zh-CN" i="1" dirty="0"/>
              <a:t>and </a:t>
            </a:r>
            <a:r>
              <a:rPr lang="en-US" altLang="zh-CN" dirty="0"/>
              <a:t>returns it to the user. In addition, the host specifies two functions, h() and f(), to be used in the response. This transmission from host to user is the challenge.</a:t>
            </a:r>
          </a:p>
          <a:p>
            <a:pPr>
              <a:defRPr/>
            </a:pPr>
            <a:r>
              <a:rPr lang="en-US" altLang="zh-CN" dirty="0"/>
              <a:t>User’s response is the quantity f(</a:t>
            </a:r>
            <a:r>
              <a:rPr lang="en-US" altLang="zh-CN" i="1" dirty="0"/>
              <a:t>r’, h(P’)), where r’ = r, </a:t>
            </a:r>
            <a:r>
              <a:rPr lang="en-US" altLang="zh-CN" dirty="0"/>
              <a:t>and</a:t>
            </a:r>
            <a:r>
              <a:rPr lang="en-US" altLang="zh-CN" i="1" dirty="0"/>
              <a:t> P’ </a:t>
            </a:r>
            <a:r>
              <a:rPr lang="en-US" altLang="zh-CN" dirty="0"/>
              <a:t>is user’s password. The function h() is a hash function, so that the response consists of the hash function of user’s password combined with the random number using the function f(). </a:t>
            </a:r>
          </a:p>
          <a:p>
            <a:pPr>
              <a:defRPr/>
            </a:pPr>
            <a:r>
              <a:rPr lang="en-US" altLang="zh-CN" dirty="0"/>
              <a:t>Host stores the hash function of each user’s password, (P(U)) for user U. When the response arrives, the host compares the incoming f(r’, h(P’)) to the calculated f(r, h(P(U))). If the quantities match, the user is authenticated.</a:t>
            </a:r>
          </a:p>
        </p:txBody>
      </p:sp>
    </p:spTree>
    <p:extLst>
      <p:ext uri="{BB962C8B-B14F-4D97-AF65-F5344CB8AC3E}">
        <p14:creationId xmlns:p14="http://schemas.microsoft.com/office/powerpoint/2010/main" val="45515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Benefits of Challenge-Response Protocol</a:t>
            </a:r>
            <a:endParaRPr lang="zh-CN" altLang="en-US" dirty="0"/>
          </a:p>
        </p:txBody>
      </p:sp>
      <p:sp>
        <p:nvSpPr>
          <p:cNvPr id="3" name="内容占位符 2"/>
          <p:cNvSpPr>
            <a:spLocks noGrp="1"/>
          </p:cNvSpPr>
          <p:nvPr>
            <p:ph idx="1"/>
          </p:nvPr>
        </p:nvSpPr>
        <p:spPr>
          <a:xfrm>
            <a:off x="179512" y="1600200"/>
            <a:ext cx="8640960" cy="4756150"/>
          </a:xfrm>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f() in which the password hash is one of the arguments. Thus the password hash cannot be captured during transmission. </a:t>
            </a:r>
          </a:p>
          <a:p>
            <a:pPr lvl="1">
              <a:defRPr/>
            </a:pPr>
            <a:r>
              <a:rPr lang="en-US" altLang="zh-CN" sz="2000" dirty="0"/>
              <a:t>Use of a random number (nonce) as one of the arguments of f() defends against a replay attack, in which an adversary captures the user’s transmission and attempts to log into a system by retransmitting the user’s messages.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Other Challenge-Response Protocols: Token</a:t>
            </a:r>
            <a:endParaRPr lang="zh-CN" altLang="en-US" sz="4800" dirty="0"/>
          </a:p>
        </p:txBody>
      </p:sp>
      <p:sp>
        <p:nvSpPr>
          <p:cNvPr id="3" name="内容占位符 2"/>
          <p:cNvSpPr>
            <a:spLocks noGrp="1"/>
          </p:cNvSpPr>
          <p:nvPr>
            <p:ph idx="1"/>
          </p:nvPr>
        </p:nvSpPr>
        <p:spPr>
          <a:xfrm>
            <a:off x="179512" y="1600200"/>
            <a:ext cx="4464496" cy="4637111"/>
          </a:xfrm>
        </p:spPr>
        <p:txBody>
          <a:bodyPr>
            <a:normAutofit fontScale="77500" lnSpcReduction="20000"/>
          </a:bodyPr>
          <a:lstStyle/>
          <a:p>
            <a:r>
              <a:rPr lang="en-US" altLang="zh-CN" dirty="0"/>
              <a:t>User side: the token (e.g., U</a:t>
            </a:r>
            <a:r>
              <a:rPr lang="zh-CN" altLang="en-US" dirty="0"/>
              <a:t>盾</a:t>
            </a:r>
            <a:r>
              <a:rPr lang="en-US" altLang="zh-CN" dirty="0"/>
              <a:t>) provides a passcode </a:t>
            </a:r>
            <a:r>
              <a:rPr lang="en-US" altLang="zh-CN" i="1" dirty="0"/>
              <a:t>W.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f(</a:t>
            </a:r>
            <a:r>
              <a:rPr lang="en-US" altLang="zh-CN" i="1" dirty="0"/>
              <a:t>r</a:t>
            </a:r>
            <a:r>
              <a:rPr lang="en-US" altLang="zh-CN" dirty="0"/>
              <a:t>, h(</a:t>
            </a:r>
            <a:r>
              <a:rPr lang="en-US" altLang="zh-CN" i="1" dirty="0"/>
              <a:t>W</a:t>
            </a:r>
            <a:r>
              <a:rPr lang="en-US" altLang="zh-CN" dirty="0"/>
              <a:t>)).</a:t>
            </a:r>
          </a:p>
          <a:p>
            <a:r>
              <a:rPr lang="en-US" altLang="zh-CN" dirty="0"/>
              <a:t>Host side: For a static passcode, the host stores the hashed value h(</a:t>
            </a:r>
            <a:r>
              <a:rPr lang="en-US" altLang="zh-CN" i="1" dirty="0"/>
              <a:t>W</a:t>
            </a:r>
            <a:r>
              <a:rPr lang="en-US" altLang="zh-CN" dirty="0"/>
              <a:t>(</a:t>
            </a:r>
            <a:r>
              <a:rPr lang="en-US" altLang="zh-CN" i="1" dirty="0"/>
              <a:t>U</a:t>
            </a:r>
            <a:r>
              <a:rPr lang="en-US" altLang="zh-CN" dirty="0"/>
              <a:t>)); for a dynamic passcode, the host generates a one-time passcode (identical to that generated by the token) and takes its hash.</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pic>
        <p:nvPicPr>
          <p:cNvPr id="11" name="图片 10"/>
          <p:cNvPicPr>
            <a:picLocks noChangeAspect="1"/>
          </p:cNvPicPr>
          <p:nvPr/>
        </p:nvPicPr>
        <p:blipFill>
          <a:blip r:embed="rId2"/>
          <a:stretch>
            <a:fillRect/>
          </a:stretch>
        </p:blipFill>
        <p:spPr>
          <a:xfrm>
            <a:off x="4648247" y="1600200"/>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Other Challenge-Response Protocols: Static Biometric</a:t>
            </a:r>
            <a:endParaRPr lang="zh-CN" altLang="en-US" sz="4800" dirty="0"/>
          </a:p>
        </p:txBody>
      </p:sp>
      <p:sp>
        <p:nvSpPr>
          <p:cNvPr id="3" name="内容占位符 2"/>
          <p:cNvSpPr>
            <a:spLocks noGrp="1"/>
          </p:cNvSpPr>
          <p:nvPr>
            <p:ph idx="1"/>
          </p:nvPr>
        </p:nvSpPr>
        <p:spPr>
          <a:xfrm>
            <a:off x="179512" y="1600199"/>
            <a:ext cx="4464496" cy="5121275"/>
          </a:xfrm>
        </p:spPr>
        <p:txBody>
          <a:bodyPr>
            <a:normAutofit fontScale="92500" lnSpcReduction="20000"/>
          </a:bodyPr>
          <a:lstStyle/>
          <a:p>
            <a:r>
              <a:rPr lang="en-US" altLang="zh-CN" dirty="0"/>
              <a:t>Host sends nonce r and  identifier for an encryption function E()</a:t>
            </a:r>
          </a:p>
          <a:p>
            <a:r>
              <a:rPr lang="en-US" altLang="zh-CN" dirty="0"/>
              <a:t>User controls a biometric device, which generates a biometric template </a:t>
            </a:r>
            <a:r>
              <a:rPr lang="en-US" altLang="zh-CN" i="1" dirty="0"/>
              <a:t>BT’,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r>
              <a:rPr lang="en-US" altLang="zh-CN" i="1" dirty="0"/>
              <a:t>B’,</a:t>
            </a:r>
            <a:r>
              <a:rPr lang="en-US" altLang="zh-CN" dirty="0"/>
              <a:t> and returns the ciphertext E(</a:t>
            </a:r>
            <a:r>
              <a:rPr lang="en-US" altLang="zh-CN" i="1" dirty="0"/>
              <a:t>r’, D’, BT’)</a:t>
            </a:r>
            <a:r>
              <a:rPr lang="en-US" altLang="zh-CN" dirty="0"/>
              <a:t>, where </a:t>
            </a:r>
            <a:r>
              <a:rPr lang="en-US" altLang="zh-CN" i="1" dirty="0"/>
              <a:t>D’ </a:t>
            </a:r>
            <a:r>
              <a:rPr lang="en-US" altLang="zh-CN" dirty="0"/>
              <a:t>is ID for this particular biometric device.</a:t>
            </a:r>
          </a:p>
          <a:p>
            <a:r>
              <a:rPr lang="en-US" altLang="zh-CN" dirty="0"/>
              <a:t>Host decrypts the message. </a:t>
            </a:r>
          </a:p>
          <a:p>
            <a:pPr lvl="1"/>
            <a:r>
              <a:rPr lang="en-US" altLang="zh-CN" dirty="0"/>
              <a:t>Nonce must match (r’ = r). </a:t>
            </a:r>
          </a:p>
          <a:p>
            <a:pPr lvl="1"/>
            <a:r>
              <a:rPr lang="en-US" altLang="zh-CN" dirty="0"/>
              <a:t>Device ID must be in the host database (D’=D)</a:t>
            </a:r>
          </a:p>
          <a:p>
            <a:pPr lvl="1"/>
            <a:r>
              <a:rPr lang="en-US" altLang="zh-CN" dirty="0"/>
              <a:t>Matching score between </a:t>
            </a:r>
            <a:r>
              <a:rPr lang="en-US" altLang="zh-CN" i="1" dirty="0"/>
              <a:t>BT’</a:t>
            </a:r>
            <a:r>
              <a:rPr lang="en-US" altLang="zh-CN" dirty="0"/>
              <a:t> and the stored template BT(U) must exceed a predefined threshold (BT’=BT(U))</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图片 5"/>
          <p:cNvPicPr>
            <a:picLocks noChangeAspect="1"/>
          </p:cNvPicPr>
          <p:nvPr/>
        </p:nvPicPr>
        <p:blipFill>
          <a:blip r:embed="rId2"/>
          <a:stretch>
            <a:fillRect/>
          </a:stretch>
        </p:blipFill>
        <p:spPr>
          <a:xfrm>
            <a:off x="4753775" y="1511198"/>
            <a:ext cx="4183414" cy="4893805"/>
          </a:xfrm>
          <a:prstGeom prst="rect">
            <a:avLst/>
          </a:prstGeom>
        </p:spPr>
      </p:pic>
    </p:spTree>
    <p:extLst>
      <p:ext uri="{BB962C8B-B14F-4D97-AF65-F5344CB8AC3E}">
        <p14:creationId xmlns:p14="http://schemas.microsoft.com/office/powerpoint/2010/main" val="1278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108535090"/>
              </p:ext>
            </p:extLst>
          </p:nvPr>
        </p:nvGraphicFramePr>
        <p:xfrm>
          <a:off x="0" y="0"/>
          <a:ext cx="88392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580112" y="1123685"/>
            <a:ext cx="3419872" cy="5760640"/>
          </a:xfrm>
        </p:spPr>
        <p:txBody>
          <a:bodyPr>
            <a:normAutofit/>
          </a:bodyPr>
          <a:lstStyle/>
          <a:p>
            <a:pPr marL="342900" lvl="1" indent="-342900">
              <a:buFont typeface="Arial" pitchFamily="34" charset="0"/>
              <a:buChar char="•"/>
            </a:pPr>
            <a:r>
              <a:rPr lang="en-AU" sz="2400" dirty="0"/>
              <a:t>Biometric authentication</a:t>
            </a:r>
          </a:p>
          <a:p>
            <a:pPr lvl="1"/>
            <a:r>
              <a:rPr lang="en-AU" dirty="0"/>
              <a:t>Physical characteristics used in biometric applications</a:t>
            </a:r>
          </a:p>
          <a:p>
            <a:pPr lvl="1"/>
            <a:r>
              <a:rPr lang="en-AU" dirty="0"/>
              <a:t>Operation of a biometric authentication system</a:t>
            </a:r>
          </a:p>
          <a:p>
            <a:pPr marL="342900" lvl="1" indent="-342900">
              <a:buFont typeface="Arial" pitchFamily="34" charset="0"/>
              <a:buChar char="•"/>
            </a:pPr>
            <a:r>
              <a:rPr lang="en-AU" sz="2400" dirty="0"/>
              <a:t>Remote user authentication</a:t>
            </a:r>
          </a:p>
          <a:p>
            <a:pPr lvl="1"/>
            <a:r>
              <a:rPr lang="en-AU" dirty="0"/>
              <a:t>Challenge-Response Protocol</a:t>
            </a:r>
          </a:p>
        </p:txBody>
      </p:sp>
      <p:sp>
        <p:nvSpPr>
          <p:cNvPr id="2" name="Content Placeholder 1"/>
          <p:cNvSpPr>
            <a:spLocks noGrp="1"/>
          </p:cNvSpPr>
          <p:nvPr>
            <p:ph sz="quarter" idx="13"/>
          </p:nvPr>
        </p:nvSpPr>
        <p:spPr>
          <a:xfrm>
            <a:off x="179512" y="1124744"/>
            <a:ext cx="4041648" cy="5733256"/>
          </a:xfrm>
        </p:spPr>
        <p:txBody>
          <a:bodyPr>
            <a:normAutofit/>
          </a:bodyPr>
          <a:lstStyle/>
          <a:p>
            <a:r>
              <a:rPr lang="en-US" dirty="0"/>
              <a:t>Electronic user authentication principles</a:t>
            </a:r>
          </a:p>
          <a:p>
            <a:r>
              <a:rPr lang="en-US" dirty="0"/>
              <a:t>Password-based authentication </a:t>
            </a:r>
          </a:p>
          <a:p>
            <a:pPr lvl="1"/>
            <a:r>
              <a:rPr lang="en-US" dirty="0"/>
              <a:t>The vulnerability of passwords</a:t>
            </a:r>
          </a:p>
          <a:p>
            <a:pPr lvl="1"/>
            <a:r>
              <a:rPr lang="en-US" dirty="0"/>
              <a:t>The use of hashed passwords</a:t>
            </a:r>
          </a:p>
          <a:p>
            <a:pPr lvl="1"/>
            <a:r>
              <a:rPr lang="en-US" dirty="0"/>
              <a:t>Password cracking of user-chosen passwords</a:t>
            </a:r>
          </a:p>
          <a:p>
            <a:pPr lvl="1"/>
            <a:r>
              <a:rPr lang="en-US" dirty="0"/>
              <a:t>Password file access control</a:t>
            </a:r>
          </a:p>
          <a:p>
            <a:pPr lvl="1"/>
            <a:r>
              <a:rPr lang="en-US" dirty="0"/>
              <a:t>Password selection strategies</a:t>
            </a:r>
          </a:p>
          <a:p>
            <a:r>
              <a:rPr lang="en-US" dirty="0"/>
              <a:t>Token-based authentication</a:t>
            </a:r>
          </a:p>
          <a:p>
            <a:pPr lvl="1"/>
            <a:r>
              <a:rPr lang="en-US" dirty="0"/>
              <a:t>Memory cards</a:t>
            </a:r>
          </a:p>
          <a:p>
            <a:pPr lvl="1"/>
            <a:r>
              <a:rPr lang="en-US" dirty="0"/>
              <a:t>Smart cards</a:t>
            </a:r>
          </a:p>
          <a:p>
            <a:pPr lvl="1"/>
            <a:r>
              <a:rPr lang="en-US" dirty="0"/>
              <a:t>Electronic identity cards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779912" y="2564904"/>
            <a:ext cx="1872208" cy="1604244"/>
          </a:xfrm>
          <a:prstGeom prst="round1Rect">
            <a:avLst/>
          </a:prstGeom>
          <a:effectLst>
            <a:softEdge rad="127000"/>
          </a:effectLst>
        </p:spPr>
      </p:pic>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67544" y="-315416"/>
            <a:ext cx="8229600" cy="1600200"/>
          </a:xfrm>
        </p:spPr>
        <p:txBody>
          <a:bodyPr/>
          <a:lstStyle/>
          <a:p>
            <a:pPr eaLnBrk="1" fontAlgn="auto" hangingPunct="1">
              <a:spcAft>
                <a:spcPts val="0"/>
              </a:spcAft>
              <a:defRPr/>
            </a:pPr>
            <a:r>
              <a:rPr kumimoji="1" lang="en-GB" dirty="0">
                <a:solidFill>
                  <a:schemeClr val="accent6">
                    <a:lumMod val="40000"/>
                    <a:lumOff val="60000"/>
                  </a:schemeClr>
                </a:solidFill>
                <a:ea typeface="+mj-ea"/>
                <a:cs typeface="+mj-cs"/>
              </a:rPr>
              <a:t>Authentication Process</a:t>
            </a:r>
            <a:endParaRPr kumimoji="1" lang="en-AU" dirty="0">
              <a:solidFill>
                <a:schemeClr val="accent6">
                  <a:lumMod val="40000"/>
                  <a:lumOff val="60000"/>
                </a:schemeClr>
              </a:solidFill>
              <a:ea typeface="+mj-ea"/>
              <a:cs typeface="+mj-cs"/>
            </a:endParaRPr>
          </a:p>
        </p:txBody>
      </p:sp>
      <p:sp>
        <p:nvSpPr>
          <p:cNvPr id="200707" name="Rectangle 3"/>
          <p:cNvSpPr>
            <a:spLocks noGrp="1" noChangeArrowheads="1"/>
          </p:cNvSpPr>
          <p:nvPr>
            <p:ph sz="half" idx="2"/>
          </p:nvPr>
        </p:nvSpPr>
        <p:spPr>
          <a:xfrm>
            <a:off x="467544" y="1916832"/>
            <a:ext cx="3096344" cy="4536504"/>
          </a:xfrm>
        </p:spPr>
        <p:txBody>
          <a:bodyPr wrap="square" numCol="1" anchor="t" anchorCtr="0" compatLnSpc="1">
            <a:prstTxWarp prst="textNoShape">
              <a:avLst/>
            </a:prstTxWarp>
          </a:bodyPr>
          <a:lstStyle/>
          <a:p>
            <a:pPr eaLnBrk="1" hangingPunct="1">
              <a:buSzPct val="150000"/>
              <a:defRPr/>
            </a:pPr>
            <a:r>
              <a:rPr lang="en-US" sz="2800" dirty="0">
                <a:effectLst>
                  <a:outerShdw blurRad="38100" dist="38100" dir="2700000" algn="tl">
                    <a:srgbClr val="0064E2"/>
                  </a:outerShdw>
                </a:effectLst>
              </a:rPr>
              <a:t>Fundamental building block and primary line of defense</a:t>
            </a:r>
          </a:p>
          <a:p>
            <a:pPr eaLnBrk="1" hangingPunct="1">
              <a:buSzPct val="150000"/>
              <a:buFont typeface="Wingdings" pitchFamily="-110" charset="2"/>
              <a:buNone/>
              <a:defRPr/>
            </a:pPr>
            <a:endParaRPr lang="en-US" sz="2800" dirty="0">
              <a:effectLst>
                <a:outerShdw blurRad="38100" dist="38100" dir="2700000" algn="tl">
                  <a:srgbClr val="0064E2"/>
                </a:outerShdw>
              </a:effectLst>
            </a:endParaRPr>
          </a:p>
          <a:p>
            <a:pPr eaLnBrk="1" hangingPunct="1">
              <a:buSzPct val="150000"/>
              <a:defRPr/>
            </a:pPr>
            <a:r>
              <a:rPr lang="en-US" sz="2800" dirty="0">
                <a:effectLst>
                  <a:outerShdw blurRad="38100" dist="38100" dir="2700000" algn="tl">
                    <a:srgbClr val="0064E2"/>
                  </a:outerShdw>
                </a:effectLst>
              </a:rPr>
              <a:t>Basis for access control and user accountability</a:t>
            </a:r>
          </a:p>
        </p:txBody>
      </p:sp>
      <p:sp>
        <p:nvSpPr>
          <p:cNvPr id="12" name="Content Placeholder 11"/>
          <p:cNvSpPr>
            <a:spLocks noGrp="1"/>
          </p:cNvSpPr>
          <p:nvPr>
            <p:ph sz="quarter" idx="13"/>
          </p:nvPr>
        </p:nvSpPr>
        <p:spPr>
          <a:xfrm>
            <a:off x="5287963" y="1905000"/>
            <a:ext cx="3856037" cy="4953000"/>
          </a:xfrm>
        </p:spPr>
        <p:txBody>
          <a:bodyPr/>
          <a:lstStyle/>
          <a:p>
            <a:pPr fontAlgn="auto">
              <a:spcAft>
                <a:spcPts val="0"/>
              </a:spcAft>
              <a:buSzPct val="150000"/>
              <a:defRPr/>
            </a:pPr>
            <a:r>
              <a:rPr lang="en-US" sz="2800" dirty="0">
                <a:solidFill>
                  <a:schemeClr val="tx1"/>
                </a:solidFill>
                <a:effectLst>
                  <a:outerShdw blurRad="38100" dist="38100" dir="2700000" algn="tl">
                    <a:srgbClr val="0064E2"/>
                  </a:outerShdw>
                </a:effectLst>
              </a:rPr>
              <a:t>Identification step</a:t>
            </a:r>
          </a:p>
          <a:p>
            <a:pPr lvl="2" eaLnBrk="1" fontAlgn="auto" hangingPunct="1">
              <a:spcAft>
                <a:spcPts val="0"/>
              </a:spcAft>
              <a:buClr>
                <a:schemeClr val="accent1"/>
              </a:buClr>
              <a:buFont typeface="Wingdings" pitchFamily="2" charset="2"/>
              <a:buChar char=""/>
              <a:defRPr/>
            </a:pPr>
            <a:r>
              <a:rPr lang="en-US" sz="2000" dirty="0"/>
              <a:t>P</a:t>
            </a:r>
            <a:r>
              <a:rPr lang="en-US" sz="2000" dirty="0">
                <a:ea typeface="+mn-ea"/>
              </a:rPr>
              <a:t>resenting an identifier to the security system</a:t>
            </a:r>
          </a:p>
          <a:p>
            <a:pPr marL="342900" lvl="1" indent="-342900">
              <a:buSzPct val="150000"/>
              <a:buFont typeface="Arial" pitchFamily="34" charset="0"/>
              <a:buChar char="•"/>
              <a:defRPr/>
            </a:pPr>
            <a:r>
              <a:rPr lang="en-US" sz="2800" dirty="0">
                <a:effectLst>
                  <a:outerShdw blurRad="38100" dist="38100" dir="2700000" algn="tl">
                    <a:srgbClr val="0064E2"/>
                  </a:outerShdw>
                </a:effectLst>
              </a:rPr>
              <a:t>Verification step</a:t>
            </a:r>
          </a:p>
          <a:p>
            <a:pPr lvl="2" eaLnBrk="1" fontAlgn="auto" hangingPunct="1">
              <a:spcAft>
                <a:spcPts val="0"/>
              </a:spcAft>
              <a:buClr>
                <a:schemeClr val="accent1"/>
              </a:buClr>
              <a:buFont typeface="Wingdings" pitchFamily="2" charset="2"/>
              <a:buChar char=""/>
              <a:defRPr/>
            </a:pPr>
            <a:r>
              <a:rPr lang="en-US" sz="2000" dirty="0"/>
              <a:t>P</a:t>
            </a:r>
            <a:r>
              <a:rPr lang="en-US" sz="2000" dirty="0">
                <a:ea typeface="+mn-ea"/>
              </a:rPr>
              <a:t>resenting or generating authentication information that corroborates the binding between         the entity and the  identifier</a:t>
            </a:r>
          </a:p>
        </p:txBody>
      </p:sp>
      <p:pic>
        <p:nvPicPr>
          <p:cNvPr id="21509" name="Picture 13"/>
          <p:cNvPicPr>
            <a:picLocks noChangeAspect="1"/>
          </p:cNvPicPr>
          <p:nvPr/>
        </p:nvPicPr>
        <p:blipFill>
          <a:blip r:embed="rId3"/>
          <a:srcRect/>
          <a:stretch>
            <a:fillRect/>
          </a:stretch>
        </p:blipFill>
        <p:spPr bwMode="auto">
          <a:xfrm>
            <a:off x="3581400" y="3810000"/>
            <a:ext cx="2125663" cy="2205038"/>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3996870074"/>
              </p:ext>
            </p:extLst>
          </p:nvPr>
        </p:nvGraphicFramePr>
        <p:xfrm>
          <a:off x="478985" y="1002851"/>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9C8CF-42BE-40EE-8976-706CF9BE5473}"/>
              </a:ext>
            </a:extLst>
          </p:cNvPr>
          <p:cNvSpPr>
            <a:spLocks noGrp="1"/>
          </p:cNvSpPr>
          <p:nvPr>
            <p:ph type="title"/>
          </p:nvPr>
        </p:nvSpPr>
        <p:spPr/>
        <p:txBody>
          <a:bodyPr/>
          <a:lstStyle/>
          <a:p>
            <a:r>
              <a:rPr lang="en-US" altLang="zh-CN" dirty="0">
                <a:effectLst>
                  <a:outerShdw blurRad="38100" dist="38100" dir="2700000" algn="tl">
                    <a:srgbClr val="0064E2"/>
                  </a:outerShdw>
                </a:effectLst>
              </a:rPr>
              <a:t>Password Authentication</a:t>
            </a:r>
            <a:endParaRPr lang="zh-CN" altLang="en-US" dirty="0"/>
          </a:p>
        </p:txBody>
      </p:sp>
      <p:sp>
        <p:nvSpPr>
          <p:cNvPr id="3" name="内容占位符 2">
            <a:extLst>
              <a:ext uri="{FF2B5EF4-FFF2-40B4-BE49-F238E27FC236}">
                <a16:creationId xmlns:a16="http://schemas.microsoft.com/office/drawing/2014/main" id="{B15832CE-1897-46E2-870A-C19E25ED20CE}"/>
              </a:ext>
            </a:extLst>
          </p:cNvPr>
          <p:cNvSpPr>
            <a:spLocks noGrp="1"/>
          </p:cNvSpPr>
          <p:nvPr>
            <p:ph idx="1"/>
          </p:nvPr>
        </p:nvSpPr>
        <p:spPr>
          <a:xfrm>
            <a:off x="107505" y="1462879"/>
            <a:ext cx="8928989" cy="2773841"/>
          </a:xfrm>
        </p:spPr>
        <p:txBody>
          <a:bodyPr>
            <a:normAutofit fontScale="70000" lnSpcReduction="20000"/>
          </a:bodyPr>
          <a:lstStyle/>
          <a:p>
            <a:pPr>
              <a:defRPr/>
            </a:pPr>
            <a:r>
              <a:rPr lang="en-US" altLang="zh-CN" sz="2800" dirty="0">
                <a:effectLst>
                  <a:outerShdw blurRad="38100" dist="38100" dir="2700000" algn="tl">
                    <a:srgbClr val="0064E2"/>
                  </a:outerShdw>
                </a:effectLst>
              </a:rPr>
              <a:t>User provides user ID/password, and system compares password with the one stored for the specified user ID. How to store passwords?</a:t>
            </a:r>
          </a:p>
          <a:p>
            <a:pPr>
              <a:defRPr/>
            </a:pPr>
            <a:r>
              <a:rPr lang="en-US" altLang="zh-CN" sz="2800" dirty="0">
                <a:effectLst>
                  <a:outerShdw blurRad="38100" dist="38100" dir="2700000" algn="tl">
                    <a:srgbClr val="0064E2"/>
                  </a:outerShdw>
                </a:effectLst>
              </a:rPr>
              <a:t>Method 1: store a list of passwords, one for each user, in a file readable only by the root/admin user. Drawbacks:</a:t>
            </a:r>
          </a:p>
          <a:p>
            <a:pPr lvl="1">
              <a:defRPr/>
            </a:pPr>
            <a:r>
              <a:rPr lang="en-US" altLang="zh-CN" sz="2000" dirty="0">
                <a:effectLst>
                  <a:outerShdw blurRad="38100" dist="38100" dir="2700000" algn="tl">
                    <a:srgbClr val="0064E2"/>
                  </a:outerShdw>
                </a:effectLst>
              </a:rPr>
              <a:t>The admin should not know the user’s passwords</a:t>
            </a:r>
          </a:p>
          <a:p>
            <a:pPr lvl="1">
              <a:defRPr/>
            </a:pPr>
            <a:r>
              <a:rPr lang="en-US" altLang="zh-CN" sz="2000" dirty="0">
                <a:effectLst>
                  <a:outerShdw blurRad="38100" dist="38100" dir="2700000" algn="tl">
                    <a:srgbClr val="0064E2"/>
                  </a:outerShdw>
                </a:effectLst>
              </a:rPr>
              <a:t>If permissions are set incorrectly, or an attacker gets in, and the password file is exposed</a:t>
            </a:r>
          </a:p>
          <a:p>
            <a:pPr>
              <a:defRPr/>
            </a:pPr>
            <a:r>
              <a:rPr lang="en-US" altLang="zh-CN" sz="2800" dirty="0">
                <a:effectLst>
                  <a:outerShdw blurRad="38100" dist="38100" dir="2700000" algn="tl">
                    <a:srgbClr val="0064E2"/>
                  </a:outerShdw>
                </a:effectLst>
              </a:rPr>
              <a:t>Method 2: store a list of hash values computed by a one-way hash function H applied to each password concatenated with a salt H(password || salt) </a:t>
            </a:r>
          </a:p>
          <a:p>
            <a:pPr lvl="1">
              <a:defRPr/>
            </a:pPr>
            <a:r>
              <a:rPr lang="en-US" altLang="zh-CN" sz="2000" dirty="0">
                <a:effectLst>
                  <a:outerShdw blurRad="38100" dist="38100" dir="2700000" algn="tl">
                    <a:srgbClr val="0064E2"/>
                  </a:outerShdw>
                </a:effectLst>
              </a:rPr>
              <a:t>Used in almost all systems today, including UNIX</a:t>
            </a:r>
          </a:p>
          <a:p>
            <a:pPr lvl="1">
              <a:defRPr/>
            </a:pPr>
            <a:r>
              <a:rPr lang="en-US" altLang="zh-CN" sz="2000" dirty="0">
                <a:effectLst>
                  <a:outerShdw blurRad="38100" dist="38100" dir="2700000" algn="tl">
                    <a:srgbClr val="0064E2"/>
                  </a:outerShdw>
                </a:effectLst>
              </a:rPr>
              <a:t>Example: user1 and user2 both have password “password123”</a:t>
            </a:r>
          </a:p>
          <a:p>
            <a:pPr>
              <a:defRPr/>
            </a:pPr>
            <a:endParaRPr lang="en-US" altLang="zh-CN" sz="2800" dirty="0">
              <a:effectLst>
                <a:outerShdw blurRad="38100" dist="38100" dir="2700000" algn="tl">
                  <a:srgbClr val="0064E2"/>
                </a:outerShdw>
              </a:effectLst>
            </a:endParaRPr>
          </a:p>
          <a:p>
            <a:endParaRPr lang="zh-CN" altLang="en-US" dirty="0"/>
          </a:p>
        </p:txBody>
      </p:sp>
      <p:sp>
        <p:nvSpPr>
          <p:cNvPr id="4" name="灯片编号占位符 3">
            <a:extLst>
              <a:ext uri="{FF2B5EF4-FFF2-40B4-BE49-F238E27FC236}">
                <a16:creationId xmlns:a16="http://schemas.microsoft.com/office/drawing/2014/main" id="{844104FA-2D29-41B7-A8D7-698496242946}"/>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graphicFrame>
        <p:nvGraphicFramePr>
          <p:cNvPr id="8" name="表格 7">
            <a:extLst>
              <a:ext uri="{FF2B5EF4-FFF2-40B4-BE49-F238E27FC236}">
                <a16:creationId xmlns:a16="http://schemas.microsoft.com/office/drawing/2014/main" id="{66B270F9-A565-44BE-A847-89441660FD37}"/>
              </a:ext>
            </a:extLst>
          </p:cNvPr>
          <p:cNvGraphicFramePr>
            <a:graphicFrameLocks noGrp="1"/>
          </p:cNvGraphicFramePr>
          <p:nvPr>
            <p:extLst>
              <p:ext uri="{D42A27DB-BD31-4B8C-83A1-F6EECF244321}">
                <p14:modId xmlns:p14="http://schemas.microsoft.com/office/powerpoint/2010/main" val="1972363007"/>
              </p:ext>
            </p:extLst>
          </p:nvPr>
        </p:nvGraphicFramePr>
        <p:xfrm>
          <a:off x="99064" y="4307807"/>
          <a:ext cx="8997748" cy="2174628"/>
        </p:xfrm>
        <a:graphic>
          <a:graphicData uri="http://schemas.openxmlformats.org/drawingml/2006/table">
            <a:tbl>
              <a:tblPr/>
              <a:tblGrid>
                <a:gridCol w="1076869">
                  <a:extLst>
                    <a:ext uri="{9D8B030D-6E8A-4147-A177-3AD203B41FA5}">
                      <a16:colId xmlns:a16="http://schemas.microsoft.com/office/drawing/2014/main" val="235470268"/>
                    </a:ext>
                  </a:extLst>
                </a:gridCol>
                <a:gridCol w="1872208">
                  <a:extLst>
                    <a:ext uri="{9D8B030D-6E8A-4147-A177-3AD203B41FA5}">
                      <a16:colId xmlns:a16="http://schemas.microsoft.com/office/drawing/2014/main" val="1211269020"/>
                    </a:ext>
                  </a:extLst>
                </a:gridCol>
                <a:gridCol w="2880320">
                  <a:extLst>
                    <a:ext uri="{9D8B030D-6E8A-4147-A177-3AD203B41FA5}">
                      <a16:colId xmlns:a16="http://schemas.microsoft.com/office/drawing/2014/main" val="547558615"/>
                    </a:ext>
                  </a:extLst>
                </a:gridCol>
                <a:gridCol w="3168351">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421583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100" y="0"/>
            <a:ext cx="5299365" cy="6858000"/>
          </a:xfrm>
          <a:prstGeom prst="rect">
            <a:avLst/>
          </a:prstGeom>
          <a:solidFill>
            <a:schemeClr val="tx1"/>
          </a:solidFill>
        </p:spPr>
      </p:pic>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Content Placeholder 2"/>
          <p:cNvSpPr txBox="1">
            <a:spLocks/>
          </p:cNvSpPr>
          <p:nvPr/>
        </p:nvSpPr>
        <p:spPr>
          <a:xfrm>
            <a:off x="-2465" y="764704"/>
            <a:ext cx="3849566"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The password and salt (a random number) are used as input to a hashing algorithm to produce a hash code. The hashing algorithm is designed to be slow to execute in order to make it difficult for the attacker to try many passwords. </a:t>
            </a:r>
          </a:p>
          <a:p>
            <a:r>
              <a:rPr lang="en-US" altLang="zh-CN" sz="1800" dirty="0">
                <a:solidFill>
                  <a:schemeClr val="tx1"/>
                </a:solidFill>
                <a:latin typeface="Arial" pitchFamily="-110" charset="0"/>
                <a:ea typeface="ＭＳ Ｐゴシック" pitchFamily="-110" charset="-128"/>
                <a:cs typeface="ＭＳ Ｐゴシック" pitchFamily="-110" charset="-128"/>
              </a:rPr>
              <a:t>The hashed password is then stored, together with the salt,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for the corresponding user ID. </a:t>
            </a:r>
          </a:p>
          <a:p>
            <a:r>
              <a:rPr lang="en-US" altLang="zh-CN" sz="1800" dirty="0">
                <a:solidFill>
                  <a:schemeClr val="tx1"/>
                </a:solidFill>
                <a:latin typeface="Arial" pitchFamily="-110" charset="0"/>
                <a:ea typeface="ＭＳ Ｐゴシック" pitchFamily="-110" charset="-128"/>
                <a:cs typeface="ＭＳ Ｐゴシック" pitchFamily="-110" charset="-128"/>
              </a:rPr>
              <a:t>When a user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provides an ID and a password. The system uses the ID retrieve the salt and the password, which are used as input to the hashing algorithm. If the result matches the stored value, the password is accepted.</a:t>
            </a: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r>
              <a:rPr lang="en-US" sz="4800" dirty="0">
                <a:solidFill>
                  <a:schemeClr val="accent1"/>
                </a:solidFill>
              </a:rPr>
              <a:t>The UNIX Password Scheme</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a:xfrm>
            <a:off x="457200" y="1462880"/>
            <a:ext cx="8435280" cy="4893470"/>
          </a:xfrm>
        </p:spPr>
        <p:txBody>
          <a:bodyPr>
            <a:normAutofit fontScale="92500" lnSpcReduction="10000"/>
          </a:bodyPr>
          <a:lstStyle/>
          <a:p>
            <a:pPr marL="342900" lvl="1" indent="-342900">
              <a:buFont typeface="Arial" pitchFamily="34" charset="0"/>
              <a:buChar char="•"/>
            </a:pPr>
            <a:r>
              <a:rPr lang="en-US" sz="2800" dirty="0"/>
              <a:t>Dictionary attacks</a:t>
            </a:r>
          </a:p>
          <a:p>
            <a:pPr lvl="1"/>
            <a:r>
              <a:rPr lang="en-US" sz="1800" dirty="0"/>
              <a:t>Develop a large dictionary of possible passwords and try each against the password file</a:t>
            </a:r>
          </a:p>
          <a:p>
            <a:pPr lvl="2"/>
            <a:r>
              <a:rPr lang="en-US" altLang="zh-CN" sz="1800" dirty="0"/>
              <a:t>Numerous leaked password files are available online</a:t>
            </a:r>
          </a:p>
          <a:p>
            <a:pPr lvl="1"/>
            <a:r>
              <a:rPr lang="en-US" sz="1800" dirty="0"/>
              <a:t>Each password must be hashed using each salt value and then compared to stored hash values</a:t>
            </a:r>
          </a:p>
          <a:p>
            <a:pPr lvl="1"/>
            <a:r>
              <a:rPr lang="en-US" sz="1800" dirty="0"/>
              <a:t>A modern GPU can do 10</a:t>
            </a:r>
            <a:r>
              <a:rPr lang="en-US" sz="1800" baseline="30000" dirty="0"/>
              <a:t>8</a:t>
            </a:r>
            <a:r>
              <a:rPr lang="en-US" sz="1800" dirty="0"/>
              <a:t> hashes/sec</a:t>
            </a:r>
          </a:p>
          <a:p>
            <a:pPr lvl="1"/>
            <a:r>
              <a:rPr lang="en-US" sz="1800" dirty="0"/>
              <a:t>6 random upper-case/lower-case/digits have 62</a:t>
            </a:r>
            <a:r>
              <a:rPr lang="en-US" sz="1800" baseline="30000" dirty="0"/>
              <a:t>6 </a:t>
            </a:r>
            <a:r>
              <a:rPr lang="en-US" sz="1800" dirty="0"/>
              <a:t>possible passwords, which can be all tried by the GPU in about 10 min.</a:t>
            </a:r>
          </a:p>
          <a:p>
            <a:pPr lvl="1"/>
            <a:r>
              <a:rPr lang="en-US" altLang="zh-CN" sz="1800" dirty="0"/>
              <a:t>Can be countered by using longer password length</a:t>
            </a:r>
          </a:p>
          <a:p>
            <a:pPr lvl="0"/>
            <a:r>
              <a:rPr lang="en-US" altLang="zh-CN" sz="2800" dirty="0"/>
              <a:t>Rainbow table attacks</a:t>
            </a:r>
          </a:p>
          <a:p>
            <a:pPr lvl="1"/>
            <a:r>
              <a:rPr lang="en-US" altLang="zh-CN" sz="1800" dirty="0"/>
              <a:t>To avoid computing hash values, attacker pre-computes a huge tables of hash values for all password/salt combinations</a:t>
            </a:r>
          </a:p>
          <a:p>
            <a:pPr lvl="2"/>
            <a:r>
              <a:rPr lang="en-US" altLang="zh-CN" sz="1800" dirty="0"/>
              <a:t>Try popular passwords first</a:t>
            </a:r>
          </a:p>
          <a:p>
            <a:pPr lvl="1"/>
            <a:r>
              <a:rPr lang="en-US" altLang="zh-CN" sz="1800" dirty="0"/>
              <a:t>Can be countered by using a sufficiently large salt value and/or hash length</a:t>
            </a:r>
          </a:p>
          <a:p>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dirty="0">
                <a:solidFill>
                  <a:schemeClr val="tx1"/>
                </a:solidFill>
                <a:latin typeface="Arial" pitchFamily="-110" charset="0"/>
                <a:ea typeface="ＭＳ Ｐゴシック" pitchFamily="-110" charset="-128"/>
                <a:cs typeface="ＭＳ Ｐゴシック" pitchFamily="-110" charset="-128"/>
              </a:rPr>
              <a:t>It prevents duplicate passwords from being visible in the password file. Even if two users have the same password, they have different salt values, so their password hashes are different.</a:t>
            </a:r>
          </a:p>
          <a:p>
            <a:r>
              <a:rPr lang="en-US" altLang="zh-CN" sz="2000" dirty="0">
                <a:solidFill>
                  <a:schemeClr val="tx1"/>
                </a:solidFill>
                <a:latin typeface="Arial" pitchFamily="-110" charset="0"/>
                <a:ea typeface="ＭＳ Ｐゴシック" pitchFamily="-110" charset="-128"/>
                <a:cs typeface="ＭＳ Ｐゴシック" pitchFamily="-110" charset="-128"/>
              </a:rPr>
              <a:t>It makes it difficult to find out whether a person with accounts on two or more systems has used the same password on all of them.</a:t>
            </a:r>
          </a:p>
          <a:p>
            <a:r>
              <a:rPr lang="en-US" altLang="zh-CN" sz="2000" dirty="0">
                <a:solidFill>
                  <a:schemeClr val="tx1"/>
                </a:solidFill>
                <a:latin typeface="Arial" pitchFamily="-110" charset="0"/>
                <a:ea typeface="ＭＳ Ｐゴシック" pitchFamily="-110" charset="-128"/>
                <a:cs typeface="ＭＳ Ｐゴシック" pitchFamily="-110" charset="-128"/>
              </a:rPr>
              <a:t>It greatly increases the difficulty of dictionary or rainbow table attacks. Assuming </a:t>
            </a:r>
            <a:r>
              <a:rPr lang="en-US" altLang="zh-CN" sz="2000" dirty="0">
                <a:solidFill>
                  <a:schemeClr val="tx1"/>
                </a:solidFill>
                <a:latin typeface="Arial" pitchFamily="-110" charset="0"/>
                <a:ea typeface="ＭＳ Ｐゴシック" pitchFamily="-110" charset="-128"/>
              </a:rPr>
              <a:t>attacker obtains a copy of the password file. </a:t>
            </a:r>
          </a:p>
          <a:p>
            <a:pPr lvl="1"/>
            <a:r>
              <a:rPr lang="en-US" altLang="zh-CN" sz="1800" dirty="0">
                <a:solidFill>
                  <a:schemeClr val="tx1"/>
                </a:solidFill>
                <a:latin typeface="Arial" pitchFamily="-110" charset="0"/>
                <a:ea typeface="ＭＳ Ｐゴシック" pitchFamily="-110" charset="-128"/>
                <a:cs typeface="ＭＳ Ｐゴシック" pitchFamily="-110" charset="-128"/>
              </a:rPr>
              <a:t>For dictionary attacks, to</a:t>
            </a:r>
            <a:r>
              <a:rPr lang="en-US" altLang="zh-CN" sz="1800" dirty="0">
                <a:solidFill>
                  <a:schemeClr val="tx1"/>
                </a:solidFill>
                <a:latin typeface="Arial" pitchFamily="-110" charset="0"/>
                <a:ea typeface="ＭＳ Ｐゴシック" pitchFamily="-110" charset="-128"/>
              </a:rPr>
              <a:t> crack a single password of any user. </a:t>
            </a:r>
          </a:p>
          <a:p>
            <a:pPr lvl="2"/>
            <a:r>
              <a:rPr lang="en-US" altLang="zh-CN" dirty="0">
                <a:solidFill>
                  <a:schemeClr val="tx1"/>
                </a:solidFill>
                <a:latin typeface="Arial" pitchFamily="-110" charset="0"/>
                <a:ea typeface="ＭＳ Ｐゴシック" pitchFamily="-110" charset="-128"/>
                <a:cs typeface="ＭＳ Ｐゴシック" pitchFamily="-110" charset="-128"/>
              </a:rPr>
              <a:t>Without the salt: for each password attempt[</a:t>
            </a:r>
            <a:r>
              <a:rPr lang="en-US" altLang="zh-CN" dirty="0" err="1">
                <a:solidFill>
                  <a:schemeClr val="tx1"/>
                </a:solidFill>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 in the dictionary, he computes hash(attempt[</a:t>
            </a:r>
            <a:r>
              <a:rPr lang="en-US" altLang="zh-CN" dirty="0" err="1">
                <a:solidFill>
                  <a:schemeClr val="tx1"/>
                </a:solidFill>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 then checks whether that hash appears anywhere in the password file. The likelihood of a match, i.e. cracking one of the passwords, increases with the number of passwords in the file. </a:t>
            </a:r>
          </a:p>
          <a:p>
            <a:pPr lvl="2"/>
            <a:r>
              <a:rPr lang="en-US" altLang="zh-CN" dirty="0">
                <a:solidFill>
                  <a:schemeClr val="tx1"/>
                </a:solidFill>
                <a:latin typeface="Arial" pitchFamily="-110" charset="0"/>
                <a:ea typeface="ＭＳ Ｐゴシック" pitchFamily="-110" charset="-128"/>
                <a:cs typeface="ＭＳ Ｐゴシック" pitchFamily="-110" charset="-128"/>
              </a:rPr>
              <a:t>With the salt: each password is hashed and compared separately for each salt, i.e., for each password attempt[</a:t>
            </a:r>
            <a:r>
              <a:rPr lang="en-US" altLang="zh-CN" dirty="0" err="1">
                <a:solidFill>
                  <a:schemeClr val="tx1"/>
                </a:solidFill>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 he computes hash(attempt[</a:t>
            </a:r>
            <a:r>
              <a:rPr lang="en-US" altLang="zh-CN" dirty="0" err="1">
                <a:solidFill>
                  <a:schemeClr val="tx1"/>
                </a:solidFill>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 || salt[a]) for user a, compares against password hash of user a; computes hash(attempt[</a:t>
            </a:r>
            <a:r>
              <a:rPr lang="en-US" altLang="zh-CN" dirty="0" err="1">
                <a:solidFill>
                  <a:schemeClr val="tx1"/>
                </a:solidFill>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 || salt[b]) for user b, compares against password hash of user b, and so on. </a:t>
            </a:r>
          </a:p>
          <a:p>
            <a:pPr lvl="1"/>
            <a:r>
              <a:rPr lang="en-US" altLang="zh-CN" sz="1800" dirty="0">
                <a:solidFill>
                  <a:schemeClr val="tx1"/>
                </a:solidFill>
                <a:latin typeface="Arial" pitchFamily="-110" charset="0"/>
                <a:ea typeface="ＭＳ Ｐゴシック" pitchFamily="-110" charset="-128"/>
                <a:cs typeface="ＭＳ Ｐゴシック" pitchFamily="-110" charset="-128"/>
              </a:rPr>
              <a:t>For rainbow table attacks, size of the rainbow table is increased by a factor of 2</a:t>
            </a:r>
            <a:r>
              <a:rPr lang="en-US" altLang="zh-CN" sz="1800" baseline="30000" dirty="0">
                <a:solidFill>
                  <a:schemeClr val="tx1"/>
                </a:solidFill>
                <a:latin typeface="Arial" pitchFamily="-110" charset="0"/>
                <a:ea typeface="ＭＳ Ｐゴシック" pitchFamily="-110" charset="-128"/>
                <a:cs typeface="ＭＳ Ｐゴシック" pitchFamily="-110" charset="-128"/>
              </a:rPr>
              <a:t>b</a:t>
            </a:r>
            <a:r>
              <a:rPr lang="en-US" altLang="zh-CN" sz="1800" dirty="0">
                <a:solidFill>
                  <a:schemeClr val="tx1"/>
                </a:solidFill>
                <a:latin typeface="Arial" pitchFamily="-110" charset="0"/>
                <a:ea typeface="ＭＳ Ｐゴシック" pitchFamily="-110" charset="-128"/>
                <a:cs typeface="ＭＳ Ｐゴシック" pitchFamily="-110" charset="-128"/>
              </a:rPr>
              <a:t> for a salt of length b bits. Passwords chosen by humans often have regularities, but the salt is a random number.</a:t>
            </a: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r>
              <a:rPr lang="en-US" dirty="0">
                <a:solidFill>
                  <a:schemeClr val="tx1">
                    <a:lumMod val="85000"/>
                  </a:schemeClr>
                </a:solidFill>
              </a:rPr>
              <a:t>Purposes of the Salt</a:t>
            </a:r>
          </a:p>
        </p:txBody>
      </p:sp>
    </p:spTree>
    <p:extLst>
      <p:ext uri="{BB962C8B-B14F-4D97-AF65-F5344CB8AC3E}">
        <p14:creationId xmlns:p14="http://schemas.microsoft.com/office/powerpoint/2010/main" val="11536718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latin typeface="Arial" pitchFamily="-110" charset="0"/>
                <a:ea typeface="ＭＳ Ｐゴシック" pitchFamily="-110" charset="-128"/>
                <a:cs typeface="ＭＳ Ｐゴシック" pitchFamily="-110" charset="-128"/>
              </a:rPr>
              <a:t>Q: Assuming attacker obtains a copy of the password file, and he wants to use dictionary attack to crack the password of a specific user Alice. Does the salt increase the difficulty of this attack?</a:t>
            </a:r>
          </a:p>
          <a:p>
            <a:r>
              <a:rPr lang="en-US" altLang="zh-CN" dirty="0">
                <a:solidFill>
                  <a:schemeClr val="tx1"/>
                </a:solidFill>
                <a:latin typeface="Arial" pitchFamily="-110" charset="0"/>
                <a:ea typeface="ＭＳ Ｐゴシック" pitchFamily="-110" charset="-128"/>
                <a:cs typeface="ＭＳ Ｐゴシック" pitchFamily="-110" charset="-128"/>
              </a:rPr>
              <a:t>A: No. For each password guess attempt[</a:t>
            </a:r>
            <a:r>
              <a:rPr lang="en-US" altLang="zh-CN" dirty="0" err="1">
                <a:solidFill>
                  <a:schemeClr val="tx1"/>
                </a:solidFill>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 in the dictionary, he simply computes all hash(attempt[</a:t>
            </a:r>
            <a:r>
              <a:rPr lang="en-US" altLang="zh-CN" dirty="0" err="1">
                <a:solidFill>
                  <a:schemeClr val="tx1"/>
                </a:solidFill>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 || salt[Alice]) for the same salt[Alice])</a:t>
            </a: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r>
              <a:rPr lang="en-US" dirty="0">
                <a:solidFill>
                  <a:schemeClr val="tx1">
                    <a:lumMod val="85000"/>
                  </a:schemeClr>
                </a:solidFill>
              </a:rPr>
              <a:t>Quiz: Salt</a:t>
            </a: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63973</TotalTime>
  <Words>9352</Words>
  <Application>Microsoft Office PowerPoint</Application>
  <PresentationFormat>全屏显示(4:3)</PresentationFormat>
  <Paragraphs>822</Paragraphs>
  <Slides>28</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Century Gothic</vt:lpstr>
      <vt:lpstr>Courier New</vt:lpstr>
      <vt:lpstr>Palatino Linotype</vt:lpstr>
      <vt:lpstr>Times</vt:lpstr>
      <vt:lpstr>Times New Roman</vt:lpstr>
      <vt:lpstr>Wingdings</vt:lpstr>
      <vt:lpstr>Executive</vt:lpstr>
      <vt:lpstr>Chapter 3</vt:lpstr>
      <vt:lpstr>RFC 4949</vt:lpstr>
      <vt:lpstr>Authentication Process</vt:lpstr>
      <vt:lpstr>PowerPoint 演示文稿</vt:lpstr>
      <vt:lpstr>Password Authentication</vt:lpstr>
      <vt:lpstr>PowerPoint 演示文稿</vt:lpstr>
      <vt:lpstr>Password Cracking</vt:lpstr>
      <vt:lpstr>PowerPoint 演示文稿</vt:lpstr>
      <vt:lpstr>PowerPoint 演示文稿</vt:lpstr>
      <vt:lpstr>PowerPoint 演示文稿</vt:lpstr>
      <vt:lpstr>PowerPoint 演示文稿</vt:lpstr>
      <vt:lpstr>Password Selection Strategies</vt:lpstr>
      <vt:lpstr>Unlock Patterns as Passwords</vt:lpstr>
      <vt:lpstr>Table 3.2 Types of Cards Used as Tokens  </vt:lpstr>
      <vt:lpstr>Memory Cards</vt:lpstr>
      <vt:lpstr>Smart Tokens</vt:lpstr>
      <vt:lpstr>Smart Cards</vt:lpstr>
      <vt:lpstr>Biometric Authentication</vt:lpstr>
      <vt:lpstr>PowerPoint 演示文稿</vt:lpstr>
      <vt:lpstr>Fig. 3.9</vt:lpstr>
      <vt:lpstr>Multi-Factor Authentication</vt:lpstr>
      <vt:lpstr>Remote Authentication</vt:lpstr>
      <vt:lpstr>Challenge-Response Protocol for Password Authentication</vt:lpstr>
      <vt:lpstr>Benefits of Challenge-Response Protocol</vt:lpstr>
      <vt:lpstr>Other Challenge-Response Protocols: Token</vt:lpstr>
      <vt:lpstr>Other Challenge-Response Protocols: Static Biometric</vt:lpstr>
      <vt:lpstr>PowerPoint 演示文稿</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3 Lecture Overheads</dc:subject>
  <dc:creator>Dr Lawrie Brown</dc:creator>
  <cp:keywords/>
  <dc:description/>
  <cp:lastModifiedBy>Zonghua Gu</cp:lastModifiedBy>
  <cp:revision>270</cp:revision>
  <dcterms:created xsi:type="dcterms:W3CDTF">2012-03-07T02:43:26Z</dcterms:created>
  <dcterms:modified xsi:type="dcterms:W3CDTF">2019-05-09T01:41:01Z</dcterms:modified>
  <cp:category/>
</cp:coreProperties>
</file>