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6" autoAdjust="0"/>
    <p:restoredTop sz="85176" autoAdjust="0"/>
  </p:normalViewPr>
  <p:slideViewPr>
    <p:cSldViewPr>
      <p:cViewPr varScale="1">
        <p:scale>
          <a:sx n="75" d="100"/>
          <a:sy n="75" d="100"/>
        </p:scale>
        <p:origin x="1694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CEB4B-0D62-444C-A05C-70565453F06B}" type="datetimeFigureOut">
              <a:rPr lang="en-US" smtClean="0"/>
              <a:pPr/>
              <a:t>6/3/2020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59C4A7-EF62-4E76-99C8-FC7A8F3772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59C4A7-EF62-4E76-99C8-FC7A8F37722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Identifying a unique </a:t>
            </a:r>
            <a:r>
              <a:rPr lang="en-US" altLang="zh-CN" dirty="0" err="1"/>
              <a:t>elementrow</a:t>
            </a:r>
            <a:r>
              <a:rPr lang="en-US" altLang="zh-CN" dirty="0"/>
              <a:t> (the one which changed markings) violates privacy.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9C4A7-EF62-4E76-99C8-FC7A8F37722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68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“Close” is defined by epsilon.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9C4A7-EF62-4E76-99C8-FC7A8F37722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7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9C4A7-EF62-4E76-99C8-FC7A8F37722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927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9C4A7-EF62-4E76-99C8-FC7A8F37722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372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38E7-FCD4-418C-87D0-DD707A52F1FF}" type="datetimeFigureOut">
              <a:rPr lang="en-US" smtClean="0"/>
              <a:pPr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534FCAD-71A6-4072-BED8-554A229ECF01}"/>
              </a:ext>
            </a:extLst>
          </p:cNvPr>
          <p:cNvSpPr txBox="1">
            <a:spLocks/>
          </p:cNvSpPr>
          <p:nvPr userDrawn="1"/>
        </p:nvSpPr>
        <p:spPr>
          <a:xfrm>
            <a:off x="6980534" y="64214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A80A60-093F-4BCA-AE36-E5BEF79E0B3D}" type="slidenum">
              <a:rPr lang="en-US" sz="1400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1422"/>
            <a:ext cx="8839200" cy="1143000"/>
          </a:xfrm>
        </p:spPr>
        <p:txBody>
          <a:bodyPr>
            <a:normAutofit/>
          </a:bodyPr>
          <a:lstStyle>
            <a:lvl1pPr>
              <a:defRPr sz="44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85860"/>
            <a:ext cx="8839200" cy="520701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29CB529-40A6-4FD3-993F-E6538A12F49D}"/>
              </a:ext>
            </a:extLst>
          </p:cNvPr>
          <p:cNvSpPr txBox="1">
            <a:spLocks/>
          </p:cNvSpPr>
          <p:nvPr userDrawn="1"/>
        </p:nvSpPr>
        <p:spPr>
          <a:xfrm>
            <a:off x="6980534" y="64214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A80A60-093F-4BCA-AE36-E5BEF79E0B3D}" type="slidenum">
              <a:rPr lang="en-US" sz="1400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938E7-FCD4-418C-87D0-DD707A52F1FF}" type="datetimeFigureOut">
              <a:rPr lang="en-US" smtClean="0"/>
              <a:pPr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80A60-093F-4BCA-AE36-E5BEF79E0B3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Differential Privacy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E" dirty="0" smtClean="0"/>
              <a:t>Z. Gu </a:t>
            </a:r>
            <a:r>
              <a:rPr lang="en-US" dirty="0" smtClean="0"/>
              <a:t>20</a:t>
            </a:r>
            <a:r>
              <a:rPr lang="en-SE" dirty="0" smtClean="0"/>
              <a:t>20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CD0F20-9365-44AC-8C75-D59FAACC5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327" y="124118"/>
            <a:ext cx="8839200" cy="1143000"/>
          </a:xfrm>
        </p:spPr>
        <p:txBody>
          <a:bodyPr/>
          <a:lstStyle/>
          <a:p>
            <a:r>
              <a:rPr lang="en-US" altLang="zh-CN" dirty="0"/>
              <a:t>Adding Noise to give Privacy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F576447-98DF-4D00-A293-D566564438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We add noise from a Laplace distribution with width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=0.003</m:t>
                    </m:r>
                  </m:oMath>
                </a14:m>
                <a:r>
                  <a:rPr lang="en-SE" altLang="zh-CN" dirty="0" smtClean="0"/>
                  <a:t> </a:t>
                </a:r>
                <a:r>
                  <a:rPr lang="en-SE" altLang="zh-CN" smtClean="0"/>
                  <a:t>(b in previous slide)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F576447-98DF-4D00-A293-D566564438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86" t="-1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NewImage">
            <a:extLst>
              <a:ext uri="{FF2B5EF4-FFF2-40B4-BE49-F238E27FC236}">
                <a16:creationId xmlns:a16="http://schemas.microsoft.com/office/drawing/2014/main" id="{5EBD3D6A-18B6-4413-B469-BF6161BEE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088" y="2636912"/>
            <a:ext cx="5705475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589A31A-1363-4283-A25D-05EDB16D810D}"/>
                  </a:ext>
                </a:extLst>
              </p:cNvPr>
              <p:cNvSpPr/>
              <p:nvPr/>
            </p:nvSpPr>
            <p:spPr>
              <a:xfrm>
                <a:off x="5324327" y="2924944"/>
                <a:ext cx="3819673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/>
                  <a:t>The shaded </a:t>
                </a:r>
                <a:r>
                  <a:rPr lang="en-US" altLang="zh-CN" sz="2400" dirty="0">
                    <a:solidFill>
                      <a:srgbClr val="00B050"/>
                    </a:solidFill>
                  </a:rPr>
                  <a:t>green region </a:t>
                </a:r>
                <a:r>
                  <a:rPr lang="en-US" altLang="zh-CN" sz="2400" dirty="0"/>
                  <a:t>represents the chance that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sz="2400" dirty="0"/>
                  <a:t>, the probability that the adversary will mistake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2400" dirty="0"/>
                  <a:t> for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sz="2400" dirty="0"/>
                  <a:t> in a round of the game. We’ve now made that probability non-zero, but it’s still very likely that if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sz="2400" dirty="0"/>
                  <a:t>, then 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sz="2400" dirty="0"/>
                  <a:t>.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589A31A-1363-4283-A25D-05EDB16D81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327" y="2924944"/>
                <a:ext cx="3819673" cy="3416320"/>
              </a:xfrm>
              <a:prstGeom prst="rect">
                <a:avLst/>
              </a:prstGeom>
              <a:blipFill>
                <a:blip r:embed="rId4"/>
                <a:stretch>
                  <a:fillRect l="-2392" t="-1429" r="-2552" b="-32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822649" y="6203134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102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DFEFD3-48CF-4BF6-947D-506FD5966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Adding Larger Noise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7D5FAC8-629A-47FC-916E-2D12A6EA10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We add larger noise from a Laplace distribution with width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=0.03&gt;0.01=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7D5FAC8-629A-47FC-916E-2D12A6EA10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86" t="-1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NewImage">
            <a:extLst>
              <a:ext uri="{FF2B5EF4-FFF2-40B4-BE49-F238E27FC236}">
                <a16:creationId xmlns:a16="http://schemas.microsoft.com/office/drawing/2014/main" id="{F7615A82-D010-4E5F-940A-B3BFEC301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2" y="2781940"/>
            <a:ext cx="5440571" cy="3887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5D0E6CD-9590-4FED-8FF9-BD8C972FBF1D}"/>
                  </a:ext>
                </a:extLst>
              </p:cNvPr>
              <p:cNvSpPr/>
              <p:nvPr/>
            </p:nvSpPr>
            <p:spPr>
              <a:xfrm>
                <a:off x="5324327" y="2924944"/>
                <a:ext cx="3819673" cy="48936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/>
                  <a:t>We have achieved differential privacy, with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sz="2400" dirty="0"/>
                  <a:t> equal to the absolute value of the log-ratio of the shaded green region and the shaded orange region. Now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/>
                  <a:t>is no longer strong evidence of 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altLang="zh-CN" sz="4000" dirty="0"/>
              </a:p>
              <a:p>
                <a:endParaRPr lang="en-US" altLang="zh-CN" sz="4000" dirty="0"/>
              </a:p>
              <a:p>
                <a:endParaRPr lang="en-US" altLang="zh-CN" sz="4000" dirty="0"/>
              </a:p>
              <a:p>
                <a:endParaRPr lang="zh-CN" altLang="en-US" sz="4000" dirty="0"/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5D0E6CD-9590-4FED-8FF9-BD8C972FBF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327" y="2924944"/>
                <a:ext cx="3819673" cy="4893647"/>
              </a:xfrm>
              <a:prstGeom prst="rect">
                <a:avLst/>
              </a:prstGeom>
              <a:blipFill>
                <a:blip r:embed="rId5"/>
                <a:stretch>
                  <a:fillRect l="-2392" t="-996" r="-3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822649" y="6203134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2029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6834B1-A565-47EF-AB55-928DB4CE3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E49E70-3DA9-4D21-985A-F3F58E427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Large companies collect lots of data from consumers, but how to protect privacy of each individual?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6E45D9B-7DA1-4DC2-AEB1-B0A52AFEE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18" y="3284984"/>
            <a:ext cx="8471869" cy="313617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FA43F88-D0CA-4768-8D2C-9AA80BCB52F9}"/>
              </a:ext>
            </a:extLst>
          </p:cNvPr>
          <p:cNvSpPr/>
          <p:nvPr/>
        </p:nvSpPr>
        <p:spPr>
          <a:xfrm>
            <a:off x="2123728" y="6379647"/>
            <a:ext cx="54726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https://www.apple.com/privacy/approach-to-privacy/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61D15C7-440E-4050-9719-094AB53D7678}"/>
              </a:ext>
            </a:extLst>
          </p:cNvPr>
          <p:cNvSpPr/>
          <p:nvPr/>
        </p:nvSpPr>
        <p:spPr>
          <a:xfrm>
            <a:off x="152400" y="5085184"/>
            <a:ext cx="8415887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07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76559C-B5DF-4A0B-9934-D19BD289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Formal Definition of DP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77BBB75-90C0-4AF4-9271-FB1554725B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A summary statistic function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altLang="zh-CN" dirty="0"/>
                  <a:t> gives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dirty="0"/>
                  <a:t>-differential privacy if for all pairs of datasets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differing in only one element, and all choices of the test set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zh-CN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≤(1+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, or equivalently: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d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</m:d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e>
                                    </m:d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</m:d>
                              </m:e>
                            </m:func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where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dirty="0"/>
                  <a:t> is the </a:t>
                </a:r>
                <a:r>
                  <a:rPr lang="en-US" altLang="zh-CN" i="1" dirty="0"/>
                  <a:t>privacy loss</a:t>
                </a:r>
                <a:endParaRPr lang="en-US" altLang="zh-CN" dirty="0"/>
              </a:p>
              <a:p>
                <a:r>
                  <a:rPr lang="en-US" altLang="zh-CN" dirty="0"/>
                  <a:t>Thanks to randomness introduced by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()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77BBB75-90C0-4AF4-9271-FB1554725B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86" t="-14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718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6A4B5C-223D-48A6-A3AC-8BDF6FD01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/>
              <a:t>DP Toy Example</a:t>
            </a:r>
            <a:endParaRPr lang="zh-CN" altLang="en-US" sz="4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C6DB25-1B67-4051-A509-B54478BDA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203" y="980728"/>
            <a:ext cx="8937587" cy="2736304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Suppose I want to know the average percentage of people who pick their nose without revealing whether any specific individual picks his/her nose</a:t>
            </a:r>
          </a:p>
          <a:p>
            <a:r>
              <a:rPr lang="en-US" altLang="zh-CN" dirty="0"/>
              <a:t>I can use a survey to collect yes/no answers, then add noise by flipping a coin for each individual as follows</a:t>
            </a:r>
          </a:p>
          <a:p>
            <a:pPr lvl="1"/>
            <a:r>
              <a:rPr lang="en-US" altLang="zh-CN" dirty="0"/>
              <a:t>DP only works for sufficiently large datasets</a:t>
            </a:r>
          </a:p>
          <a:p>
            <a:pPr lvl="1"/>
            <a:r>
              <a:rPr lang="en-US" altLang="zh-CN" dirty="0"/>
              <a:t>Will introduce non-negligible errors for small datasets </a:t>
            </a:r>
          </a:p>
          <a:p>
            <a:pPr lvl="1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818D012-6540-4545-9615-D96DCBF67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049" y="3212976"/>
            <a:ext cx="5832648" cy="335636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989D9F3-AF75-4D96-A64F-AAD4B48E7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12" y="3212976"/>
            <a:ext cx="2886060" cy="115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88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6E56F9-B7FF-4150-AD74-873AAD8AC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Properties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3C8873F-C759-4C77-A4FA-5D3B471B71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zh-CN" dirty="0"/>
                  <a:t>Future proof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does not change with (current and future) side information, post-processing</a:t>
                </a:r>
              </a:p>
              <a:p>
                <a:r>
                  <a:rPr lang="en-US" altLang="zh-CN" dirty="0"/>
                  <a:t>Automatically yields group privacy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dirty="0"/>
                  <a:t> for group of size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Understand behavior under composition</a:t>
                </a:r>
              </a:p>
              <a:p>
                <a:pPr lvl="1"/>
                <a:r>
                  <a:rPr lang="en-US" altLang="zh-CN" dirty="0"/>
                  <a:t>Can bound cumulative privacy loss over multiple analyses</a:t>
                </a:r>
              </a:p>
              <a:p>
                <a:pPr lvl="1"/>
                <a:r>
                  <a:rPr lang="en-US" altLang="zh-CN" dirty="0"/>
                  <a:t>“The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dirty="0"/>
                  <a:t>’s add up”</a:t>
                </a:r>
              </a:p>
              <a:p>
                <a:r>
                  <a:rPr lang="en-US" altLang="zh-CN" dirty="0"/>
                  <a:t>Programmable</a:t>
                </a:r>
              </a:p>
              <a:p>
                <a:pPr lvl="1"/>
                <a:r>
                  <a:rPr lang="en-US" altLang="zh-CN" dirty="0"/>
                  <a:t>Complicated private analyses from simple private building blocks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3C8873F-C759-4C77-A4FA-5D3B471B71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79" t="-2342" r="-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928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92DE93-51C4-4D9E-997C-A9432D72B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DP in the Presence of Adversary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A355DD-7A09-48EF-808F-C6DF94C197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fontAlgn="base"/>
                <a:r>
                  <a:rPr lang="en-US" altLang="zh-CN" dirty="0"/>
                  <a:t>A learner implements a summary statistic function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altLang="zh-CN" dirty="0"/>
                  <a:t>. An adversary proposes two datasets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/>
                  <a:t> that differ by only one element; Q is a subset of the possible values that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altLang="zh-CN" dirty="0"/>
                  <a:t> can return.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altLang="zh-CN" dirty="0"/>
                  <a:t> gives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dirty="0"/>
                  <a:t>-differential privacy if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d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</m:d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e>
                                    </m:d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</m:d>
                              </m:e>
                            </m:func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|≤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altLang="zh-CN" dirty="0"/>
              </a:p>
              <a:p>
                <a:pPr fontAlgn="base"/>
                <a:r>
                  <a:rPr lang="en-US" altLang="zh-CN" dirty="0"/>
                  <a:t>for all of the adversary’s possible choices of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altLang="zh-CN" dirty="0"/>
              </a:p>
              <a:p>
                <a:pPr fontAlgn="base"/>
                <a:r>
                  <a:rPr lang="en-US" altLang="zh-CN" dirty="0"/>
                  <a:t>The adversary’s goal is to use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altLang="zh-CN" dirty="0"/>
                  <a:t> to tell between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/>
                  <a:t>, representing a failure of privacy. The learner wants to extract useful statistics from S and S’ without violating privacy. If the adversary can tell which set 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/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/>
                  <a:t>) the learner is working on by the value of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altLang="zh-CN" dirty="0"/>
                  <a:t>, then privacy is violated.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A355DD-7A09-48EF-808F-C6DF94C197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72" t="-1874" r="-1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486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1D7DFD-D3C7-4073-AEF7-AF0E82F3E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DP in the Presence of Adversary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F4259AD-C2F6-498A-B844-D63E0C9C5C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285860"/>
                <a:ext cx="8839200" cy="5500718"/>
              </a:xfrm>
            </p:spPr>
            <p:txBody>
              <a:bodyPr>
                <a:normAutofit fontScale="85000" lnSpcReduction="20000"/>
              </a:bodyPr>
              <a:lstStyle/>
              <a:p>
                <a:pPr fontAlgn="base"/>
                <a:r>
                  <a:rPr lang="en-US" altLang="zh-CN" dirty="0"/>
                  <a:t>Assume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altLang="zh-CN" dirty="0"/>
                  <a:t> returns the (approximate) expected value of a set 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altLang="zh-CN" dirty="0"/>
                  <a:t>. The adversary has chosen two sets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dirty="0"/>
                  <a:t> of size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altLang="zh-CN" dirty="0"/>
                  <a:t>:</a:t>
                </a:r>
              </a:p>
              <a:p>
                <a:pPr lvl="1" fontAlgn="base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dirty="0"/>
                      <m:t>= {0,0,0,…,0}</m:t>
                    </m:r>
                  </m:oMath>
                </a14:m>
                <a:r>
                  <a:rPr lang="en-US" altLang="zh-CN" dirty="0"/>
                  <a:t> (100 zeros)</a:t>
                </a:r>
              </a:p>
              <a:p>
                <a:pPr lvl="1" fontAlgn="base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′</m:t>
                    </m:r>
                    <m:r>
                      <m:rPr>
                        <m:nor/>
                      </m:rPr>
                      <a:rPr lang="en-US" altLang="zh-CN" dirty="0"/>
                      <m:t>= {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altLang="zh-CN" dirty="0"/>
                      <m:t>,0,0,…,0}</m:t>
                    </m:r>
                  </m:oMath>
                </a14:m>
                <a:r>
                  <a:rPr lang="en-US" altLang="zh-CN" dirty="0"/>
                  <a:t> (1 one and 99 zeroes)</a:t>
                </a:r>
              </a:p>
              <a:p>
                <a:pPr fontAlgn="base"/>
                <a:r>
                  <a:rPr lang="en-US" altLang="zh-CN" dirty="0"/>
                  <a:t>The set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zh-CN" dirty="0"/>
                  <a:t> will be an interval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,1]</m:t>
                    </m:r>
                  </m:oMath>
                </a14:m>
                <a:endParaRPr lang="en-US" altLang="zh-CN" dirty="0"/>
              </a:p>
              <a:p>
                <a:pPr fontAlgn="base"/>
                <a:r>
                  <a:rPr lang="en-US" altLang="zh-CN" dirty="0"/>
                  <a:t>The adversary’s goal is to pick threshold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dirty="0"/>
                  <a:t> such that when he sees that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dirty="0"/>
                  <a:t>, he knows that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altLang="zh-CN" dirty="0"/>
                  <a:t> has just evaluated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dirty="0"/>
                  <a:t>. </a:t>
                </a:r>
              </a:p>
              <a:p>
                <a:pPr fontAlgn="base"/>
                <a:r>
                  <a:rPr lang="en-US" altLang="zh-CN" dirty="0"/>
                  <a:t>The learner has two (competing) goals:</a:t>
                </a:r>
              </a:p>
              <a:p>
                <a:pPr lvl="1" fontAlgn="base"/>
                <a:r>
                  <a:rPr lang="en-US" altLang="zh-CN" dirty="0"/>
                  <a:t>To pick an algorithm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altLang="zh-CN" dirty="0"/>
                  <a:t> such that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are so “close” that the adversary can’t pick a reliable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dirty="0"/>
                  <a:t>, to preserve differential privacy. </a:t>
                </a:r>
              </a:p>
              <a:p>
                <a:pPr lvl="1" fontAlgn="base"/>
                <a:r>
                  <a:rPr lang="en-US" altLang="zh-CN" dirty="0"/>
                  <a:t>To have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altLang="zh-CN" dirty="0"/>
                  <a:t> be a good estimate of the expectation, for performing useful analysis.</a:t>
                </a:r>
              </a:p>
              <a:p>
                <a:pPr fontAlgn="base"/>
                <a:endParaRPr lang="en-US" altLang="zh-CN" dirty="0"/>
              </a:p>
              <a:p>
                <a:pPr fontAlgn="base"/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F4259AD-C2F6-498A-B844-D63E0C9C5C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285860"/>
                <a:ext cx="8839200" cy="5500718"/>
              </a:xfrm>
              <a:blipFill>
                <a:blip r:embed="rId3"/>
                <a:stretch>
                  <a:fillRect l="-1172" t="-2328" r="-3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408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ewImage">
            <a:extLst>
              <a:ext uri="{FF2B5EF4-FFF2-40B4-BE49-F238E27FC236}">
                <a16:creationId xmlns:a16="http://schemas.microsoft.com/office/drawing/2014/main" id="{2C7C2886-E2F5-42F4-9EE8-115A7D444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27238"/>
            <a:ext cx="5330151" cy="3808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A8F4921-4B97-4B90-AB8D-DA96A7403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Deterministic Case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5A9EE94-FBE2-4139-8472-CFD123AB8C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285861"/>
                <a:ext cx="8839200" cy="1927115"/>
              </a:xfrm>
            </p:spPr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simply returns the expected value mean of set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dirty="0"/>
                  <a:t>, so it always returns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 when evaluating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/>
                  <a:t>, 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.01</m:t>
                    </m:r>
                  </m:oMath>
                </a14:m>
                <a:r>
                  <a:rPr lang="en-US" altLang="zh-CN" dirty="0"/>
                  <a:t> when evaluating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dirty="0"/>
                  <a:t>. This is clearly not differentially private for any value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dirty="0"/>
                  <a:t>. If the adversary picks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=0.005</m:t>
                    </m:r>
                  </m:oMath>
                </a14:m>
                <a:r>
                  <a:rPr lang="en-US" altLang="zh-CN" dirty="0"/>
                  <a:t>, then he can reliably identify when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altLang="zh-CN" dirty="0"/>
                  <a:t> has evaluated the set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dirty="0"/>
                  <a:t>, every time they play a round of the game.</a:t>
                </a:r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5A9EE94-FBE2-4139-8472-CFD123AB8C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285861"/>
                <a:ext cx="8839200" cy="1927115"/>
              </a:xfrm>
              <a:blipFill>
                <a:blip r:embed="rId4"/>
                <a:stretch>
                  <a:fillRect l="-966" t="-6013" b="-79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D1D55101-5013-4759-BF5F-09E6DB9D2454}"/>
                  </a:ext>
                </a:extLst>
              </p:cNvPr>
              <p:cNvSpPr/>
              <p:nvPr/>
            </p:nvSpPr>
            <p:spPr>
              <a:xfrm>
                <a:off x="5136560" y="3408005"/>
                <a:ext cx="3982888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i="1" dirty="0">
                    <a:solidFill>
                      <a:srgbClr val="00B050"/>
                    </a:solidFill>
                    <a:latin typeface="Noto Serif"/>
                  </a:rPr>
                  <a:t>Set1</a:t>
                </a:r>
                <a:r>
                  <a:rPr lang="en-US" altLang="zh-CN" sz="2400" dirty="0">
                    <a:solidFill>
                      <a:srgbClr val="00B050"/>
                    </a:solidFill>
                    <a:latin typeface="Noto Serif"/>
                  </a:rPr>
                  <a:t> in green</a:t>
                </a:r>
                <a:r>
                  <a:rPr lang="en-US" altLang="zh-CN" sz="2400" dirty="0">
                    <a:solidFill>
                      <a:srgbClr val="333333"/>
                    </a:solidFill>
                    <a:latin typeface="Noto Serif"/>
                  </a:rPr>
                  <a:t> represents the distribution of values returned by calls to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altLang="zh-CN" sz="2400" dirty="0">
                    <a:solidFill>
                      <a:srgbClr val="333333"/>
                    </a:solidFill>
                    <a:latin typeface="Noto Serif"/>
                  </a:rPr>
                  <a:t>, and </a:t>
                </a:r>
                <a:r>
                  <a:rPr lang="en-US" altLang="zh-CN" sz="2400" i="1" dirty="0">
                    <a:solidFill>
                      <a:schemeClr val="accent6">
                        <a:lumMod val="50000"/>
                      </a:schemeClr>
                    </a:solidFill>
                    <a:latin typeface="Noto Serif"/>
                  </a:rPr>
                  <a:t>set2</a:t>
                </a:r>
                <a:r>
                  <a:rPr lang="en-US" altLang="zh-CN" sz="2400" dirty="0">
                    <a:solidFill>
                      <a:schemeClr val="accent6">
                        <a:lumMod val="50000"/>
                      </a:schemeClr>
                    </a:solidFill>
                    <a:latin typeface="Noto Serif"/>
                  </a:rPr>
                  <a:t> in orange</a:t>
                </a:r>
                <a:r>
                  <a:rPr lang="en-US" altLang="zh-CN" sz="2400" dirty="0">
                    <a:solidFill>
                      <a:srgbClr val="333333"/>
                    </a:solidFill>
                    <a:latin typeface="Noto Serif"/>
                  </a:rPr>
                  <a:t> returns the distribution of values returned by calls to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lang="en-US" altLang="zh-CN" sz="2400" dirty="0">
                    <a:solidFill>
                      <a:srgbClr val="333333"/>
                    </a:solidFill>
                    <a:latin typeface="Noto Serif"/>
                  </a:rPr>
                  <a:t>. I’ve plotted </a:t>
                </a:r>
                <a:r>
                  <a:rPr lang="en-US" altLang="zh-CN" sz="2400" i="1" dirty="0">
                    <a:solidFill>
                      <a:schemeClr val="accent6">
                        <a:lumMod val="50000"/>
                      </a:schemeClr>
                    </a:solidFill>
                    <a:latin typeface="Noto Serif"/>
                  </a:rPr>
                  <a:t>set2</a:t>
                </a:r>
                <a:r>
                  <a:rPr lang="en-US" altLang="zh-CN" sz="2400" dirty="0">
                    <a:solidFill>
                      <a:srgbClr val="333333"/>
                    </a:solidFill>
                    <a:latin typeface="Noto Serif"/>
                  </a:rPr>
                  <a:t> upside down for clarity.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D1D55101-5013-4759-BF5F-09E6DB9D24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6560" y="3408005"/>
                <a:ext cx="3982888" cy="3046988"/>
              </a:xfrm>
              <a:prstGeom prst="rect">
                <a:avLst/>
              </a:prstGeom>
              <a:blipFill>
                <a:blip r:embed="rId5"/>
                <a:stretch>
                  <a:fillRect l="-2450" t="-1600" r="-3369" b="-36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945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1422"/>
            <a:ext cx="4419600" cy="1143000"/>
          </a:xfrm>
        </p:spPr>
        <p:txBody>
          <a:bodyPr>
            <a:normAutofit fontScale="90000"/>
          </a:bodyPr>
          <a:lstStyle/>
          <a:p>
            <a:r>
              <a:rPr lang="en-SE" dirty="0" smtClean="0"/>
              <a:t>Laplacian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Probability density plots of Laplace distributi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456" y="-171400"/>
            <a:ext cx="4896544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3" y="3423540"/>
            <a:ext cx="7731968" cy="337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46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2" id="{BAEAE2F9-63C4-40D2-8F9E-CF5C715A15CE}" vid="{418F07C8-CCCE-4064-885F-C3B84951D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_Gu Template</Template>
  <TotalTime>114</TotalTime>
  <Words>393</Words>
  <Application>Microsoft Office PowerPoint</Application>
  <PresentationFormat>On-screen Show (4:3)</PresentationFormat>
  <Paragraphs>61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Noto Serif</vt:lpstr>
      <vt:lpstr>宋体</vt:lpstr>
      <vt:lpstr>Arial</vt:lpstr>
      <vt:lpstr>Calibri</vt:lpstr>
      <vt:lpstr>Cambria Math</vt:lpstr>
      <vt:lpstr>_Template</vt:lpstr>
      <vt:lpstr>Introduction to Differential Privacy</vt:lpstr>
      <vt:lpstr>Motivation</vt:lpstr>
      <vt:lpstr>Formal Definition of DP</vt:lpstr>
      <vt:lpstr>DP Toy Example</vt:lpstr>
      <vt:lpstr>Properties</vt:lpstr>
      <vt:lpstr>DP in the Presence of Adversary</vt:lpstr>
      <vt:lpstr>DP in the Presence of Adversary</vt:lpstr>
      <vt:lpstr>The Deterministic Case</vt:lpstr>
      <vt:lpstr>Laplacian Distribution</vt:lpstr>
      <vt:lpstr>Adding Noise to give Privacy</vt:lpstr>
      <vt:lpstr>Adding Larger Noise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Gu Zonghua</cp:lastModifiedBy>
  <cp:revision>35</cp:revision>
  <dcterms:created xsi:type="dcterms:W3CDTF">2019-06-19T04:41:58Z</dcterms:created>
  <dcterms:modified xsi:type="dcterms:W3CDTF">2020-06-03T08:28:19Z</dcterms:modified>
</cp:coreProperties>
</file>