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5"/>
  </p:notesMasterIdLst>
  <p:handoutMasterIdLst>
    <p:handoutMasterId r:id="rId36"/>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54" r:id="rId28"/>
    <p:sldId id="444" r:id="rId29"/>
    <p:sldId id="415" r:id="rId30"/>
    <p:sldId id="417" r:id="rId31"/>
    <p:sldId id="418" r:id="rId32"/>
    <p:sldId id="421" r:id="rId33"/>
    <p:sldId id="445"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80021" autoAdjust="0"/>
  </p:normalViewPr>
  <p:slideViewPr>
    <p:cSldViewPr>
      <p:cViewPr varScale="1">
        <p:scale>
          <a:sx n="104" d="100"/>
          <a:sy n="104" d="100"/>
        </p:scale>
        <p:origin x="16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29</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323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323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p:txBody>
          <a:bodyPr>
            <a:normAutofit fontScale="85000" lnSpcReduction="20000"/>
          </a:bodyPr>
          <a:lstStyle/>
          <a:p>
            <a:r>
              <a:rPr lang="en-US" dirty="0"/>
              <a:t>Password hashes are stored in a non-public shadow password file separate from the user IDs, only readable by privileged users, e.g., root.</a:t>
            </a:r>
          </a:p>
          <a:p>
            <a:pPr lvl="1"/>
            <a:r>
              <a:rPr lang="en-US" dirty="0"/>
              <a:t>Helps mitigate password attacks</a:t>
            </a:r>
          </a:p>
          <a:p>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2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77500" lnSpcReduction="2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Authentication protocols:  </a:t>
            </a:r>
          </a:p>
          <a:p>
            <a:pPr lvl="1"/>
            <a:r>
              <a:rPr lang="en-US" dirty="0"/>
              <a:t>Static: token authenticates the user to the computer.</a:t>
            </a:r>
          </a:p>
          <a:p>
            <a:pPr lvl="1"/>
            <a:r>
              <a:rPr lang="en-US" dirty="0"/>
              <a:t>Dynamic password generator: the token generates a unique password periodically (e.g., every minute).</a:t>
            </a:r>
          </a:p>
          <a:p>
            <a:pPr lvl="1"/>
            <a:r>
              <a:rPr lang="en-US" dirty="0"/>
              <a:t>Challenge-response: computer system generates a </a:t>
            </a:r>
            <a:r>
              <a:rPr lang="en-US" dirty="0" err="1"/>
              <a:t>a</a:t>
            </a:r>
            <a:r>
              <a:rPr lang="en-US" dirty="0"/>
              <a:t>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91146223-FAF1-4B96-9715-67A1BC05260D}"/>
                  </a:ext>
                </a:extLst>
              </p:cNvPr>
              <p:cNvSpPr/>
              <p:nvPr/>
            </p:nvSpPr>
            <p:spPr>
              <a:xfrm>
                <a:off x="7256672" y="5661248"/>
                <a:ext cx="1824154" cy="307777"/>
              </a:xfrm>
              <a:prstGeom prst="rect">
                <a:avLst/>
              </a:prstGeom>
            </p:spPr>
            <p:txBody>
              <a:bodyPr wrap="none">
                <a:spAutoFit/>
              </a:bodyPr>
              <a:lstStyle/>
              <a:p>
                <a:r>
                  <a:rPr lang="en-US" altLang="zh-CN" sz="1400" dirty="0"/>
                  <a:t>Typo: </a:t>
                </a:r>
                <a14:m>
                  <m:oMath xmlns:m="http://schemas.openxmlformats.org/officeDocument/2006/math">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𝑈</m:t>
                    </m:r>
                    <m:r>
                      <a:rPr lang="en-US" altLang="zh-CN" sz="1400" i="1" dirty="0">
                        <a:latin typeface="Cambria Math" panose="02040503050406030204" pitchFamily="18" charset="0"/>
                      </a:rPr>
                      <m:t>))</m:t>
                    </m:r>
                  </m:oMath>
                </a14:m>
                <a:endParaRPr lang="en-SE" sz="1400" dirty="0"/>
              </a:p>
            </p:txBody>
          </p:sp>
        </mc:Choice>
        <mc:Fallback>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7256672" y="5661248"/>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323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the salt and the hash value </a:t>
            </a:r>
            <a:r>
              <a:rPr lang="en-US" sz="1800" i="0" dirty="0">
                <a:solidFill>
                  <a:schemeClr val="tx1"/>
                </a:solidFill>
                <a:latin typeface="+mj-lt"/>
              </a:rPr>
              <a:t>H(</a:t>
            </a:r>
            <a:r>
              <a:rPr lang="en-US" sz="1800" b="0" i="0" dirty="0" err="1">
                <a:solidFill>
                  <a:schemeClr val="tx1"/>
                </a:solidFill>
                <a:latin typeface="+mj-lt"/>
              </a:rPr>
              <a:t>pwd</a:t>
            </a:r>
            <a:r>
              <a:rPr lang="en-US" sz="1800" b="0" i="0" dirty="0">
                <a:solidFill>
                  <a:schemeClr val="tx1"/>
                </a:solidFill>
                <a:latin typeface="+mj-lt"/>
              </a:rPr>
              <a:t>[Bob] </a:t>
            </a:r>
            <a:r>
              <a:rPr lang="en-US" sz="1800" i="0" dirty="0">
                <a:solidFill>
                  <a:schemeClr val="tx1"/>
                </a:solidFill>
                <a:latin typeface="+mj-lt"/>
              </a:rPr>
              <a:t>|| salt</a:t>
            </a:r>
            <a:r>
              <a:rPr lang="en-US" sz="1800" dirty="0">
                <a:solidFill>
                  <a:schemeClr val="tx1"/>
                </a:solidFill>
              </a:rPr>
              <a:t>[Bob]</a:t>
            </a:r>
            <a:r>
              <a:rPr lang="en-US" sz="1800" i="0" dirty="0">
                <a:solidFill>
                  <a:schemeClr val="tx1"/>
                </a:solidFill>
                <a:latin typeface="+mj-lt"/>
              </a:rPr>
              <a:t>)</a:t>
            </a:r>
            <a:r>
              <a:rPr lang="en-US" sz="1800" dirty="0">
                <a:solidFill>
                  <a:schemeClr val="tx1"/>
                </a:solidFill>
              </a:rPr>
              <a:t> </a:t>
            </a:r>
            <a:r>
              <a:rPr lang="en-US" altLang="zh-CN" sz="1800" dirty="0">
                <a:solidFill>
                  <a:schemeClr val="tx1"/>
                </a:solidFill>
                <a:latin typeface="Arial" pitchFamily="-110" charset="0"/>
                <a:ea typeface="ＭＳ Ｐゴシック" pitchFamily="-110" charset="-128"/>
                <a:cs typeface="ＭＳ Ｐゴシック" pitchFamily="-110" charset="-128"/>
              </a:rPr>
              <a:t>are stored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a:t>
            </a:r>
          </a:p>
          <a:p>
            <a:r>
              <a:rPr lang="en-US" altLang="zh-CN" sz="1800" dirty="0">
                <a:solidFill>
                  <a:schemeClr val="tx1"/>
                </a:solidFill>
                <a:latin typeface="Arial" pitchFamily="-110" charset="0"/>
                <a:ea typeface="ＭＳ Ｐゴシック" pitchFamily="-110" charset="-128"/>
                <a:cs typeface="ＭＳ Ｐゴシック" pitchFamily="-110" charset="-128"/>
              </a:rPr>
              <a:t>When Bob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enters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and Password. The system uses the user ID </a:t>
            </a:r>
            <a:r>
              <a:rPr lang="en-US" sz="1800" i="0" dirty="0">
                <a:solidFill>
                  <a:schemeClr val="tx1"/>
                </a:solidFill>
                <a:latin typeface="+mj-lt"/>
              </a:rPr>
              <a:t>Bob</a:t>
            </a:r>
            <a:r>
              <a:rPr lang="en-US" altLang="zh-CN" sz="1800" dirty="0">
                <a:solidFill>
                  <a:schemeClr val="tx1"/>
                </a:solidFill>
                <a:latin typeface="Arial" pitchFamily="-110" charset="0"/>
                <a:ea typeface="ＭＳ Ｐゴシック" pitchFamily="-110" charset="-128"/>
                <a:cs typeface="ＭＳ Ｐゴシック" pitchFamily="-110" charset="-128"/>
              </a:rPr>
              <a:t> to retrieve </a:t>
            </a:r>
            <a:r>
              <a:rPr lang="en-US" sz="1800" i="0" dirty="0">
                <a:solidFill>
                  <a:schemeClr val="tx1"/>
                </a:solidFill>
                <a:latin typeface="+mj-lt"/>
              </a:rPr>
              <a:t>salt</a:t>
            </a:r>
            <a:r>
              <a:rPr lang="en-US" sz="1800" dirty="0">
                <a:solidFill>
                  <a:schemeClr val="tx1"/>
                </a:solidFill>
              </a:rPr>
              <a:t>[Bob]</a:t>
            </a:r>
            <a:r>
              <a:rPr lang="en-US" altLang="zh-CN" sz="1800" dirty="0">
                <a:solidFill>
                  <a:schemeClr val="tx1"/>
                </a:solidFill>
                <a:latin typeface="Arial" pitchFamily="-110" charset="0"/>
                <a:ea typeface="ＭＳ Ｐゴシック" pitchFamily="-110" charset="-128"/>
                <a:cs typeface="ＭＳ Ｐゴシック" pitchFamily="-110" charset="-128"/>
              </a:rPr>
              <a:t>, and computes </a:t>
            </a:r>
            <a:r>
              <a:rPr lang="en-US" sz="1800" i="0" dirty="0">
                <a:solidFill>
                  <a:schemeClr val="tx1"/>
                </a:solidFill>
                <a:latin typeface="+mj-lt"/>
              </a:rPr>
              <a:t>H(</a:t>
            </a:r>
            <a:r>
              <a:rPr lang="en-US" sz="1800" b="0" i="0" dirty="0">
                <a:solidFill>
                  <a:schemeClr val="tx1"/>
                </a:solidFill>
                <a:latin typeface="+mj-lt"/>
              </a:rPr>
              <a:t>Password </a:t>
            </a:r>
            <a:r>
              <a:rPr lang="en-US" sz="1800" i="0" dirty="0">
                <a:solidFill>
                  <a:schemeClr val="tx1"/>
                </a:solidFill>
                <a:latin typeface="+mj-lt"/>
              </a:rPr>
              <a:t>|| </a:t>
            </a:r>
            <a:r>
              <a:rPr lang="en-US" sz="1800" b="0" i="0" dirty="0">
                <a:solidFill>
                  <a:schemeClr val="tx1"/>
                </a:solidFill>
                <a:latin typeface="+mj-lt"/>
              </a:rPr>
              <a:t>salt</a:t>
            </a:r>
            <a:r>
              <a:rPr lang="en-US" sz="1800" dirty="0">
                <a:solidFill>
                  <a:schemeClr val="tx1"/>
                </a:solidFill>
              </a:rPr>
              <a:t>[Bob]</a:t>
            </a:r>
            <a:r>
              <a:rPr lang="en-US" sz="1800" i="0" dirty="0">
                <a:latin typeface="+mj-lt"/>
              </a:rPr>
              <a:t>)</a:t>
            </a:r>
            <a:r>
              <a:rPr lang="en-US" altLang="zh-CN" sz="1800" dirty="0">
                <a:solidFill>
                  <a:schemeClr val="tx1"/>
                </a:solidFill>
                <a:latin typeface="Arial" pitchFamily="-110" charset="0"/>
                <a:ea typeface="ＭＳ Ｐゴシック" pitchFamily="-110" charset="-128"/>
                <a:cs typeface="ＭＳ Ｐゴシック" pitchFamily="-110" charset="-128"/>
              </a:rPr>
              <a:t>. If the result matches the stored value </a:t>
            </a:r>
            <a:r>
              <a:rPr lang="en-US" sz="1800" dirty="0">
                <a:solidFill>
                  <a:schemeClr val="tx1"/>
                </a:solidFill>
              </a:rPr>
              <a:t>H(</a:t>
            </a:r>
            <a:r>
              <a:rPr lang="en-US" sz="1800" dirty="0" err="1">
                <a:solidFill>
                  <a:schemeClr val="tx1"/>
                </a:solidFill>
              </a:rPr>
              <a:t>pwd</a:t>
            </a:r>
            <a:r>
              <a:rPr lang="en-US" sz="1800" dirty="0">
                <a:solidFill>
                  <a:schemeClr val="tx1"/>
                </a:solidFill>
              </a:rPr>
              <a:t>[Bob] || salt[Bob])</a:t>
            </a:r>
            <a:r>
              <a:rPr lang="en-US" altLang="zh-CN" sz="1800" dirty="0">
                <a:solidFill>
                  <a:schemeClr val="tx1"/>
                </a:solidFill>
                <a:latin typeface="Arial" pitchFamily="-110" charset="0"/>
                <a:ea typeface="ＭＳ Ｐゴシック" pitchFamily="-110" charset="-128"/>
                <a:cs typeface="ＭＳ Ｐゴシック" pitchFamily="-110" charset="-128"/>
              </a:rPr>
              <a:t>, then Bob is authenticated.</a:t>
            </a:r>
          </a:p>
          <a:p>
            <a:r>
              <a:rPr lang="en-US" altLang="zh-CN" sz="1800" dirty="0">
                <a:solidFill>
                  <a:schemeClr val="tx1"/>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dirty="0">
              <a:solidFill>
                <a:schemeClr val="tx1"/>
              </a:solidFill>
              <a:latin typeface="Arial" pitchFamily="-110" charset="0"/>
              <a:ea typeface="ＭＳ Ｐゴシック" pitchFamily="-110" charset="-128"/>
              <a:cs typeface="ＭＳ Ｐゴシック" pitchFamily="-110" charset="-128"/>
            </a:endParaRP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47898</TotalTime>
  <Words>10002</Words>
  <Application>Microsoft Office PowerPoint</Application>
  <PresentationFormat>On-screen Show (4:3)</PresentationFormat>
  <Paragraphs>867</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419</cp:revision>
  <dcterms:created xsi:type="dcterms:W3CDTF">2014-08-18T03:27:50Z</dcterms:created>
  <dcterms:modified xsi:type="dcterms:W3CDTF">2020-04-23T05:09:06Z</dcterms:modified>
</cp:coreProperties>
</file>