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40"/>
  </p:notesMasterIdLst>
  <p:handoutMasterIdLst>
    <p:handoutMasterId r:id="rId41"/>
  </p:handoutMasterIdLst>
  <p:sldIdLst>
    <p:sldId id="384" r:id="rId2"/>
    <p:sldId id="463" r:id="rId3"/>
    <p:sldId id="416" r:id="rId4"/>
    <p:sldId id="451" r:id="rId5"/>
    <p:sldId id="452" r:id="rId6"/>
    <p:sldId id="468" r:id="rId7"/>
    <p:sldId id="453" r:id="rId8"/>
    <p:sldId id="454" r:id="rId9"/>
    <p:sldId id="366" r:id="rId10"/>
    <p:sldId id="455" r:id="rId11"/>
    <p:sldId id="456" r:id="rId12"/>
    <p:sldId id="414" r:id="rId13"/>
    <p:sldId id="413" r:id="rId14"/>
    <p:sldId id="419" r:id="rId15"/>
    <p:sldId id="376" r:id="rId16"/>
    <p:sldId id="457" r:id="rId17"/>
    <p:sldId id="458" r:id="rId18"/>
    <p:sldId id="421" r:id="rId19"/>
    <p:sldId id="402" r:id="rId20"/>
    <p:sldId id="469" r:id="rId21"/>
    <p:sldId id="369" r:id="rId22"/>
    <p:sldId id="380" r:id="rId23"/>
    <p:sldId id="370" r:id="rId24"/>
    <p:sldId id="460" r:id="rId25"/>
    <p:sldId id="459" r:id="rId26"/>
    <p:sldId id="391" r:id="rId27"/>
    <p:sldId id="470" r:id="rId28"/>
    <p:sldId id="411" r:id="rId29"/>
    <p:sldId id="461" r:id="rId30"/>
    <p:sldId id="462" r:id="rId31"/>
    <p:sldId id="371" r:id="rId32"/>
    <p:sldId id="396" r:id="rId33"/>
    <p:sldId id="417" r:id="rId34"/>
    <p:sldId id="471" r:id="rId35"/>
    <p:sldId id="464" r:id="rId36"/>
    <p:sldId id="465" r:id="rId37"/>
    <p:sldId id="466" r:id="rId38"/>
    <p:sldId id="467"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366"/>
            <p14:sldId id="455"/>
            <p14:sldId id="456"/>
            <p14:sldId id="414"/>
            <p14:sldId id="413"/>
            <p14:sldId id="419"/>
            <p14:sldId id="376"/>
            <p14:sldId id="457"/>
            <p14:sldId id="458"/>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57055" autoAdjust="0"/>
  </p:normalViewPr>
  <p:slideViewPr>
    <p:cSldViewPr>
      <p:cViewPr varScale="1">
        <p:scale>
          <a:sx n="74" d="100"/>
          <a:sy n="74" d="100"/>
        </p:scale>
        <p:origin x="2442" y="6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13</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15</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three bits define special additional behavior for files or directories.</a:t>
            </a:r>
          </a:p>
          <a:p>
            <a:r>
              <a:rPr lang="en-US" dirty="0"/>
              <a:t>Two of these are the “set user ID” (</a:t>
            </a:r>
            <a:r>
              <a:rPr lang="en-US" dirty="0" err="1"/>
              <a:t>SetUID</a:t>
            </a:r>
            <a:r>
              <a:rPr lang="en-US" dirty="0"/>
              <a:t>) and “set group ID” (</a:t>
            </a:r>
            <a:r>
              <a:rPr lang="en-US" dirty="0" err="1"/>
              <a:t>SetGID</a:t>
            </a:r>
            <a:r>
              <a:rPr lang="en-US" dirty="0"/>
              <a:t>)</a:t>
            </a:r>
          </a:p>
          <a:p>
            <a:r>
              <a:rPr lang="en-US" dirty="0"/>
              <a:t>permissions. If these are set on an executable file, the operating system functions as</a:t>
            </a:r>
          </a:p>
          <a:p>
            <a:r>
              <a:rPr lang="en-US" dirty="0"/>
              <a:t>follows. When a user (with execute privileges for this file) executes the file, the system</a:t>
            </a:r>
          </a:p>
          <a:p>
            <a:r>
              <a:rPr lang="en-US" dirty="0"/>
              <a:t>temporarily allocates the rights of the user’s ID of the file creator, or the file’s group,</a:t>
            </a:r>
          </a:p>
          <a:p>
            <a:r>
              <a:rPr lang="en-US" dirty="0"/>
              <a:t>respectively, to those of the user executing the file. These are known as the “effective</a:t>
            </a:r>
          </a:p>
          <a:p>
            <a:r>
              <a:rPr lang="en-US" dirty="0"/>
              <a:t>user ID” and “effective group ID” and are used in addition to the “real user ID” and</a:t>
            </a:r>
          </a:p>
          <a:p>
            <a:r>
              <a:rPr lang="en-US" dirty="0"/>
              <a:t>“real group ID” of the executing user when making access control decisions for this</a:t>
            </a:r>
          </a:p>
          <a:p>
            <a:r>
              <a:rPr lang="en-US" dirty="0"/>
              <a:t>program. This change is only effective while the program is being executed. This feature</a:t>
            </a:r>
          </a:p>
          <a:p>
            <a:r>
              <a:rPr lang="en-US" dirty="0"/>
              <a:t>enables the creation and use of privileged programs that may use files normally</a:t>
            </a:r>
          </a:p>
          <a:p>
            <a:r>
              <a:rPr lang="en-US" dirty="0"/>
              <a:t>inaccessible to other users. It enables users to access certain files in a controlled fashion.</a:t>
            </a:r>
          </a:p>
          <a:p>
            <a:r>
              <a:rPr lang="en-US" dirty="0"/>
              <a:t>Alternatively, when applied to a directory, the </a:t>
            </a:r>
            <a:r>
              <a:rPr lang="en-US" dirty="0" err="1"/>
              <a:t>SetGID</a:t>
            </a:r>
            <a:r>
              <a:rPr lang="en-US" dirty="0"/>
              <a:t> permission indicates that newly</a:t>
            </a:r>
          </a:p>
          <a:p>
            <a:r>
              <a:rPr lang="en-US" dirty="0"/>
              <a:t>created files will inherit the group of this directory. The </a:t>
            </a:r>
            <a:r>
              <a:rPr lang="en-US" dirty="0" err="1"/>
              <a:t>SetUID</a:t>
            </a:r>
            <a:r>
              <a:rPr lang="en-US" dirty="0"/>
              <a:t> permission is ignored.</a:t>
            </a:r>
          </a:p>
          <a:p>
            <a:endParaRPr lang="en-US" dirty="0"/>
          </a:p>
          <a:p>
            <a:r>
              <a:rPr lang="en-US" dirty="0"/>
              <a:t>The final permission bit is the “Sticky” bit. When set on a file, this originally</a:t>
            </a:r>
          </a:p>
          <a:p>
            <a:r>
              <a:rPr lang="en-US" dirty="0"/>
              <a:t>indicated that the system should retain the file contents in memory following execution.</a:t>
            </a:r>
          </a:p>
          <a:p>
            <a:r>
              <a:rPr lang="en-US" dirty="0"/>
              <a:t>This is no longer used. When applied to a directory, though, it specifies that</a:t>
            </a:r>
          </a:p>
          <a:p>
            <a:r>
              <a:rPr lang="en-US" dirty="0"/>
              <a:t>only the owner of any file in the directory can rename, move, or delete that file. This</a:t>
            </a:r>
          </a:p>
          <a:p>
            <a:r>
              <a:rPr lang="en-US" dirty="0"/>
              <a:t>is useful for managing files in shared temporary directories.</a:t>
            </a:r>
          </a:p>
          <a:p>
            <a:endParaRPr lang="en-US" dirty="0"/>
          </a:p>
          <a:p>
            <a:r>
              <a:rPr lang="en-US" dirty="0"/>
              <a:t>One particular user ID is designated as “superuser.” The superuser is</a:t>
            </a:r>
          </a:p>
          <a:p>
            <a:r>
              <a:rPr lang="en-US" dirty="0"/>
              <a:t>exempt from the usual file access control constraints and has systemwide access.</a:t>
            </a:r>
          </a:p>
          <a:p>
            <a:r>
              <a:rPr lang="en-US" dirty="0"/>
              <a:t>Any program that is owned by, and </a:t>
            </a:r>
            <a:r>
              <a:rPr lang="en-US" dirty="0" err="1"/>
              <a:t>SetUID</a:t>
            </a:r>
            <a:r>
              <a:rPr lang="en-US" dirty="0"/>
              <a:t> to, the “superuser” potentially grants</a:t>
            </a:r>
          </a:p>
          <a:p>
            <a:r>
              <a:rPr lang="en-US" dirty="0"/>
              <a:t>unrestricted access to the system to any user executing that program. Hence great</a:t>
            </a:r>
          </a:p>
          <a:p>
            <a:r>
              <a:rPr lang="en-US" dirty="0"/>
              <a:t>care is needed when writing such programs.</a:t>
            </a:r>
            <a:br>
              <a:rPr lang="en-US" dirty="0"/>
            </a:br>
            <a:r>
              <a:rPr lang="en-US" altLang="zh-CN" sz="1200" dirty="0">
                <a:effectLst>
                  <a:outerShdw blurRad="38100" dist="38100" dir="2700000" algn="tl">
                    <a:srgbClr val="0064E2"/>
                  </a:outerShdw>
                </a:effectLst>
              </a:rPr>
              <a:t>If they are set on an executable program: when a user (with execute right for this file) executes the program, the system temporarily elevates the user’s access rights to the rights of the file creator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SetUID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or the file’s group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SetGID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known as the “effective user ID”/“effective group ID”.</a:t>
            </a:r>
            <a:endParaRPr lang="en-US" dirty="0"/>
          </a:p>
          <a:p>
            <a:r>
              <a:rPr lang="en-US" dirty="0"/>
              <a:t> (if its owner is already root, then this command has no effect)</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97022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19</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21</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22</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23</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26</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28</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31</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32</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CD5BC7-2CB1-CB48-A6C1-313F1D3336FC}" type="slidenum">
              <a:rPr lang="en-AU"/>
              <a:pPr/>
              <a:t>9</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[SAND94] proposes a data structure that is not sparse, like the access matrix,</a:t>
            </a:r>
          </a:p>
          <a:p>
            <a:r>
              <a:rPr lang="en-US" dirty="0"/>
              <a:t>but is more convenient than either </a:t>
            </a:r>
            <a:r>
              <a:rPr lang="en-US" dirty="0" err="1"/>
              <a:t>ACLs</a:t>
            </a:r>
            <a:r>
              <a:rPr lang="en-US" dirty="0"/>
              <a:t> or capability lists (Table 4.1). An authorization</a:t>
            </a:r>
          </a:p>
          <a:p>
            <a:r>
              <a:rPr lang="en-US" dirty="0"/>
              <a:t>table contains one row for one access right of one subject to one resource.</a:t>
            </a:r>
          </a:p>
          <a:p>
            <a:r>
              <a:rPr lang="en-US" dirty="0"/>
              <a:t>Sorting or accessing the table by subject is equivalent to a capability list. Sorting or</a:t>
            </a:r>
          </a:p>
          <a:p>
            <a:r>
              <a:rPr lang="en-US" dirty="0"/>
              <a:t>accessing the table by object is equivalent to an ACL. A relational database can</a:t>
            </a:r>
          </a:p>
          <a:p>
            <a:r>
              <a:rPr lang="en-US" dirty="0"/>
              <a:t>easily implement an authorization table of this type.</a:t>
            </a:r>
          </a:p>
        </p:txBody>
      </p:sp>
    </p:spTree>
    <p:extLst>
      <p:ext uri="{BB962C8B-B14F-4D97-AF65-F5344CB8AC3E}">
        <p14:creationId xmlns:p14="http://schemas.microsoft.com/office/powerpoint/2010/main" val="303101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12</a:t>
            </a:fld>
            <a:endParaRPr lang="en-AU"/>
          </a:p>
        </p:txBody>
      </p:sp>
    </p:spTree>
    <p:extLst>
      <p:ext uri="{BB962C8B-B14F-4D97-AF65-F5344CB8AC3E}">
        <p14:creationId xmlns:p14="http://schemas.microsoft.com/office/powerpoint/2010/main" val="247177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38"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t>
            </a:r>
            <a:r>
              <a:rPr lang="en-US" altLang="zh-CN" sz="2000" i="1" dirty="0"/>
              <a:t>A[S</a:t>
            </a:r>
            <a:r>
              <a:rPr lang="en-US" altLang="zh-CN" sz="2000" i="1" baseline="-25000" dirty="0"/>
              <a:t>0</a:t>
            </a:r>
            <a:r>
              <a:rPr lang="en-US" altLang="zh-CN" sz="2000" i="1" dirty="0"/>
              <a:t>, X], then S</a:t>
            </a:r>
            <a:r>
              <a:rPr lang="en-US" altLang="zh-CN" sz="2000" i="1" baseline="-25000" dirty="0"/>
              <a:t>0</a:t>
            </a:r>
            <a:r>
              <a:rPr lang="en-US" altLang="zh-CN" sz="2000" i="1" dirty="0"/>
              <a:t> has access right α to </a:t>
            </a:r>
            <a:r>
              <a:rPr lang="en-US" altLang="zh-CN" sz="2000" dirty="0"/>
              <a:t>subject </a:t>
            </a:r>
            <a:r>
              <a:rPr lang="en-US" altLang="zh-CN" sz="2000" i="1" dirty="0"/>
              <a:t>X and, because of the presence of the copy flag, can transfer this right, with </a:t>
            </a:r>
            <a:r>
              <a:rPr lang="en-US" altLang="zh-CN" sz="2000" dirty="0"/>
              <a:t>or without copy flag, to another subject. A subject would transfer the access right without the copy flag if there were a concern that the new subject would maliciously transfer the right to another subject that should not have that access right.</a:t>
            </a:r>
            <a:r>
              <a:rPr lang="en-US" altLang="zh-CN" sz="2000" i="1" dirty="0"/>
              <a:t> </a:t>
            </a:r>
          </a:p>
          <a:p>
            <a:pPr>
              <a:defRPr/>
            </a:pPr>
            <a:r>
              <a:rPr lang="en-US" altLang="zh-CN" sz="2000" i="1" dirty="0"/>
              <a:t>R2 states that if S</a:t>
            </a:r>
            <a:r>
              <a:rPr lang="en-US" altLang="zh-CN" sz="2000" i="1" baseline="-25000" dirty="0"/>
              <a:t>0</a:t>
            </a:r>
            <a:r>
              <a:rPr lang="en-US" altLang="zh-CN" sz="2000" i="1" dirty="0"/>
              <a:t> is designated as the owner of object X, then S</a:t>
            </a:r>
            <a:r>
              <a:rPr lang="en-US" altLang="zh-CN" sz="2000" i="1" baseline="-25000" dirty="0"/>
              <a:t>0</a:t>
            </a:r>
            <a:r>
              <a:rPr lang="en-US" altLang="zh-CN" sz="2000" i="1" dirty="0"/>
              <a:t> can grant an access right to that object X for any other subject S.</a:t>
            </a:r>
          </a:p>
          <a:p>
            <a:pPr>
              <a:defRPr/>
            </a:pPr>
            <a:r>
              <a:rPr lang="en-US" altLang="zh-CN" sz="2000" dirty="0"/>
              <a:t>R3 permits </a:t>
            </a:r>
            <a:r>
              <a:rPr lang="en-US" altLang="zh-CN" sz="2000" i="1" dirty="0"/>
              <a:t>S</a:t>
            </a:r>
            <a:r>
              <a:rPr lang="en-US" altLang="zh-CN" sz="2000" i="1" baseline="-25000" dirty="0"/>
              <a:t>0</a:t>
            </a:r>
            <a:r>
              <a:rPr lang="en-US" altLang="zh-CN" sz="2000" i="1" dirty="0"/>
              <a:t> to delete any access right from any matrix entry in a row for </a:t>
            </a:r>
            <a:r>
              <a:rPr lang="en-US" altLang="zh-CN" sz="2000" dirty="0"/>
              <a:t>which </a:t>
            </a:r>
            <a:r>
              <a:rPr lang="en-US" altLang="zh-CN" sz="2000" i="1" dirty="0"/>
              <a:t>S</a:t>
            </a:r>
            <a:r>
              <a:rPr lang="en-US" altLang="zh-CN" sz="2000" i="1" baseline="-25000" dirty="0"/>
              <a:t>0</a:t>
            </a:r>
            <a:r>
              <a:rPr lang="en-US" altLang="zh-CN" sz="2000" i="1" dirty="0"/>
              <a:t> controls the subject and for any matrix entry in a column for which S</a:t>
            </a:r>
            <a:r>
              <a:rPr lang="en-US" altLang="zh-CN" sz="2000" i="1" baseline="-25000" dirty="0"/>
              <a:t>0</a:t>
            </a:r>
            <a:r>
              <a:rPr lang="en-US" altLang="zh-CN" sz="2000" i="1" dirty="0"/>
              <a:t> owns </a:t>
            </a:r>
            <a:r>
              <a:rPr lang="en-US" altLang="zh-CN" sz="2000" dirty="0"/>
              <a:t>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a:t>
            </a:r>
          </a:p>
          <a:p>
            <a:pPr>
              <a:defRPr/>
            </a:pPr>
            <a:r>
              <a:rPr lang="en-US" altLang="zh-CN" sz="2000" dirty="0"/>
              <a:t>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p:cTn id="7" dur="500" decel="50000" fill="hold">
                                          <p:stCondLst>
                                            <p:cond delay="0"/>
                                          </p:stCondLst>
                                        </p:cTn>
                                        <p:tgtEl>
                                          <p:spTgt spid="23142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142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142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3142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142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142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142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1427">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1427">
                                            <p:txEl>
                                              <p:pRg st="1" end="1"/>
                                            </p:txEl>
                                          </p:spTgt>
                                        </p:tgtEl>
                                        <p:attrNameLst>
                                          <p:attrName>style.visibility</p:attrName>
                                        </p:attrNameLst>
                                      </p:cBhvr>
                                      <p:to>
                                        <p:strVal val="visible"/>
                                      </p:to>
                                    </p:set>
                                    <p:anim calcmode="lin" valueType="num">
                                      <p:cBhvr>
                                        <p:cTn id="17" dur="500" decel="50000" fill="hold">
                                          <p:stCondLst>
                                            <p:cond delay="0"/>
                                          </p:stCondLst>
                                        </p:cTn>
                                        <p:tgtEl>
                                          <p:spTgt spid="231427">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1427">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1427">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231427">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1427">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1427">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1427">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1427">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31427">
                                            <p:txEl>
                                              <p:pRg st="2" end="2"/>
                                            </p:txEl>
                                          </p:spTgt>
                                        </p:tgtEl>
                                        <p:attrNameLst>
                                          <p:attrName>style.visibility</p:attrName>
                                        </p:attrNameLst>
                                      </p:cBhvr>
                                      <p:to>
                                        <p:strVal val="visible"/>
                                      </p:to>
                                    </p:set>
                                    <p:anim calcmode="lin" valueType="num">
                                      <p:cBhvr>
                                        <p:cTn id="27" dur="500" decel="50000" fill="hold">
                                          <p:stCondLst>
                                            <p:cond delay="0"/>
                                          </p:stCondLst>
                                        </p:cTn>
                                        <p:tgtEl>
                                          <p:spTgt spid="231427">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1427">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1427">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231427">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1427">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1427">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1427">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1427">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31427">
                                            <p:txEl>
                                              <p:pRg st="3" end="3"/>
                                            </p:txEl>
                                          </p:spTgt>
                                        </p:tgtEl>
                                        <p:attrNameLst>
                                          <p:attrName>style.visibility</p:attrName>
                                        </p:attrNameLst>
                                      </p:cBhvr>
                                      <p:to>
                                        <p:strVal val="visible"/>
                                      </p:to>
                                    </p:set>
                                    <p:anim calcmode="lin" valueType="num">
                                      <p:cBhvr>
                                        <p:cTn id="37" dur="500" decel="50000" fill="hold">
                                          <p:stCondLst>
                                            <p:cond delay="0"/>
                                          </p:stCondLst>
                                        </p:cTn>
                                        <p:tgtEl>
                                          <p:spTgt spid="23142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142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142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23142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142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142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142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1427">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31427">
                                            <p:txEl>
                                              <p:pRg st="4" end="4"/>
                                            </p:txEl>
                                          </p:spTgt>
                                        </p:tgtEl>
                                        <p:attrNameLst>
                                          <p:attrName>style.visibility</p:attrName>
                                        </p:attrNameLst>
                                      </p:cBhvr>
                                      <p:to>
                                        <p:strVal val="visible"/>
                                      </p:to>
                                    </p:set>
                                    <p:anim calcmode="lin" valueType="num">
                                      <p:cBhvr>
                                        <p:cTn id="47" dur="500" decel="50000" fill="hold">
                                          <p:stCondLst>
                                            <p:cond delay="0"/>
                                          </p:stCondLst>
                                        </p:cTn>
                                        <p:tgtEl>
                                          <p:spTgt spid="23142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142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142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23142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142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142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142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1427">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31427">
                                            <p:txEl>
                                              <p:pRg st="5" end="5"/>
                                            </p:txEl>
                                          </p:spTgt>
                                        </p:tgtEl>
                                        <p:attrNameLst>
                                          <p:attrName>style.visibility</p:attrName>
                                        </p:attrNameLst>
                                      </p:cBhvr>
                                      <p:to>
                                        <p:strVal val="visible"/>
                                      </p:to>
                                    </p:set>
                                    <p:anim calcmode="lin" valueType="num">
                                      <p:cBhvr>
                                        <p:cTn id="57" dur="500" decel="50000" fill="hold">
                                          <p:stCondLst>
                                            <p:cond delay="0"/>
                                          </p:stCondLst>
                                        </p:cTn>
                                        <p:tgtEl>
                                          <p:spTgt spid="231427">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31427">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31427">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231427">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31427">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31427">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31427">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31427">
                                            <p:txEl>
                                              <p:pRg st="5" end="5"/>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31427">
                                            <p:txEl>
                                              <p:pRg st="6" end="6"/>
                                            </p:txEl>
                                          </p:spTgt>
                                        </p:tgtEl>
                                        <p:attrNameLst>
                                          <p:attrName>style.visibility</p:attrName>
                                        </p:attrNameLst>
                                      </p:cBhvr>
                                      <p:to>
                                        <p:strVal val="visible"/>
                                      </p:to>
                                    </p:set>
                                    <p:anim calcmode="lin" valueType="num">
                                      <p:cBhvr>
                                        <p:cTn id="67" dur="500" decel="50000" fill="hold">
                                          <p:stCondLst>
                                            <p:cond delay="0"/>
                                          </p:stCondLst>
                                        </p:cTn>
                                        <p:tgtEl>
                                          <p:spTgt spid="231427">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31427">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31427">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231427">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31427">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31427">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31427">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31427">
                                            <p:txEl>
                                              <p:pRg st="6" end="6"/>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231427">
                                            <p:txEl>
                                              <p:pRg st="7" end="7"/>
                                            </p:txEl>
                                          </p:spTgt>
                                        </p:tgtEl>
                                        <p:attrNameLst>
                                          <p:attrName>style.visibility</p:attrName>
                                        </p:attrNameLst>
                                      </p:cBhvr>
                                      <p:to>
                                        <p:strVal val="visible"/>
                                      </p:to>
                                    </p:set>
                                    <p:anim calcmode="lin" valueType="num">
                                      <p:cBhvr>
                                        <p:cTn id="77" dur="500" decel="50000" fill="hold">
                                          <p:stCondLst>
                                            <p:cond delay="0"/>
                                          </p:stCondLst>
                                        </p:cTn>
                                        <p:tgtEl>
                                          <p:spTgt spid="231427">
                                            <p:txEl>
                                              <p:pRg st="7" end="7"/>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231427">
                                            <p:txEl>
                                              <p:pRg st="7" end="7"/>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231427">
                                            <p:txEl>
                                              <p:pRg st="7" end="7"/>
                                            </p:txEl>
                                          </p:spTgt>
                                        </p:tgtEl>
                                        <p:attrNameLst>
                                          <p:attrName>ppt_w</p:attrName>
                                        </p:attrNameLst>
                                      </p:cBhvr>
                                      <p:tavLst>
                                        <p:tav tm="0">
                                          <p:val>
                                            <p:strVal val="#ppt_w*.05"/>
                                          </p:val>
                                        </p:tav>
                                        <p:tav tm="100000">
                                          <p:val>
                                            <p:strVal val="#ppt_w"/>
                                          </p:val>
                                        </p:tav>
                                      </p:tavLst>
                                    </p:anim>
                                    <p:anim calcmode="lin" valueType="num">
                                      <p:cBhvr>
                                        <p:cTn id="80" dur="1000" fill="hold"/>
                                        <p:tgtEl>
                                          <p:spTgt spid="231427">
                                            <p:txEl>
                                              <p:pRg st="7" end="7"/>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231427">
                                            <p:txEl>
                                              <p:pRg st="7" end="7"/>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231427">
                                            <p:txEl>
                                              <p:pRg st="7" end="7"/>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231427">
                                            <p:txEl>
                                              <p:pRg st="7" end="7"/>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231427">
                                            <p:txEl>
                                              <p:pRg st="7" end="7"/>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231427">
                                            <p:txEl>
                                              <p:pRg st="8" end="8"/>
                                            </p:txEl>
                                          </p:spTgt>
                                        </p:tgtEl>
                                        <p:attrNameLst>
                                          <p:attrName>style.visibility</p:attrName>
                                        </p:attrNameLst>
                                      </p:cBhvr>
                                      <p:to>
                                        <p:strVal val="visible"/>
                                      </p:to>
                                    </p:set>
                                    <p:anim calcmode="lin" valueType="num">
                                      <p:cBhvr>
                                        <p:cTn id="87" dur="500" decel="50000" fill="hold">
                                          <p:stCondLst>
                                            <p:cond delay="0"/>
                                          </p:stCondLst>
                                        </p:cTn>
                                        <p:tgtEl>
                                          <p:spTgt spid="231427">
                                            <p:txEl>
                                              <p:pRg st="8" end="8"/>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31427">
                                            <p:txEl>
                                              <p:pRg st="8" end="8"/>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31427">
                                            <p:txEl>
                                              <p:pRg st="8" end="8"/>
                                            </p:txEl>
                                          </p:spTgt>
                                        </p:tgtEl>
                                        <p:attrNameLst>
                                          <p:attrName>ppt_w</p:attrName>
                                        </p:attrNameLst>
                                      </p:cBhvr>
                                      <p:tavLst>
                                        <p:tav tm="0">
                                          <p:val>
                                            <p:strVal val="#ppt_w*.05"/>
                                          </p:val>
                                        </p:tav>
                                        <p:tav tm="100000">
                                          <p:val>
                                            <p:strVal val="#ppt_w"/>
                                          </p:val>
                                        </p:tav>
                                      </p:tavLst>
                                    </p:anim>
                                    <p:anim calcmode="lin" valueType="num">
                                      <p:cBhvr>
                                        <p:cTn id="90" dur="1000" fill="hold"/>
                                        <p:tgtEl>
                                          <p:spTgt spid="231427">
                                            <p:txEl>
                                              <p:pRg st="8" end="8"/>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31427">
                                            <p:txEl>
                                              <p:pRg st="8" end="8"/>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31427">
                                            <p:txEl>
                                              <p:pRg st="8" end="8"/>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31427">
                                            <p:txEl>
                                              <p:pRg st="8" end="8"/>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31427">
                                            <p:txEl>
                                              <p:pRg st="8" end="8"/>
                                            </p:txEl>
                                          </p:spTgt>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231427">
                                            <p:txEl>
                                              <p:pRg st="9" end="9"/>
                                            </p:txEl>
                                          </p:spTgt>
                                        </p:tgtEl>
                                        <p:attrNameLst>
                                          <p:attrName>style.visibility</p:attrName>
                                        </p:attrNameLst>
                                      </p:cBhvr>
                                      <p:to>
                                        <p:strVal val="visible"/>
                                      </p:to>
                                    </p:set>
                                    <p:anim calcmode="lin" valueType="num">
                                      <p:cBhvr>
                                        <p:cTn id="97" dur="500" decel="50000" fill="hold">
                                          <p:stCondLst>
                                            <p:cond delay="0"/>
                                          </p:stCondLst>
                                        </p:cTn>
                                        <p:tgtEl>
                                          <p:spTgt spid="231427">
                                            <p:txEl>
                                              <p:pRg st="9" end="9"/>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231427">
                                            <p:txEl>
                                              <p:pRg st="9" end="9"/>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231427">
                                            <p:txEl>
                                              <p:pRg st="9" end="9"/>
                                            </p:txEl>
                                          </p:spTgt>
                                        </p:tgtEl>
                                        <p:attrNameLst>
                                          <p:attrName>ppt_w</p:attrName>
                                        </p:attrNameLst>
                                      </p:cBhvr>
                                      <p:tavLst>
                                        <p:tav tm="0">
                                          <p:val>
                                            <p:strVal val="#ppt_w*.05"/>
                                          </p:val>
                                        </p:tav>
                                        <p:tav tm="100000">
                                          <p:val>
                                            <p:strVal val="#ppt_w"/>
                                          </p:val>
                                        </p:tav>
                                      </p:tavLst>
                                    </p:anim>
                                    <p:anim calcmode="lin" valueType="num">
                                      <p:cBhvr>
                                        <p:cTn id="100" dur="1000" fill="hold"/>
                                        <p:tgtEl>
                                          <p:spTgt spid="231427">
                                            <p:txEl>
                                              <p:pRg st="9" end="9"/>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231427">
                                            <p:txEl>
                                              <p:pRg st="9" end="9"/>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231427">
                                            <p:txEl>
                                              <p:pRg st="9" end="9"/>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231427">
                                            <p:txEl>
                                              <p:pRg st="9" end="9"/>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231427">
                                            <p:txEl>
                                              <p:pRg st="9" end="9"/>
                                            </p:txEl>
                                          </p:spTgt>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231427">
                                            <p:txEl>
                                              <p:pRg st="10" end="10"/>
                                            </p:txEl>
                                          </p:spTgt>
                                        </p:tgtEl>
                                        <p:attrNameLst>
                                          <p:attrName>style.visibility</p:attrName>
                                        </p:attrNameLst>
                                      </p:cBhvr>
                                      <p:to>
                                        <p:strVal val="visible"/>
                                      </p:to>
                                    </p:set>
                                    <p:anim calcmode="lin" valueType="num">
                                      <p:cBhvr>
                                        <p:cTn id="107" dur="500" decel="50000" fill="hold">
                                          <p:stCondLst>
                                            <p:cond delay="0"/>
                                          </p:stCondLst>
                                        </p:cTn>
                                        <p:tgtEl>
                                          <p:spTgt spid="231427">
                                            <p:txEl>
                                              <p:pRg st="10" end="10"/>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231427">
                                            <p:txEl>
                                              <p:pRg st="10" end="10"/>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231427">
                                            <p:txEl>
                                              <p:pRg st="10" end="10"/>
                                            </p:txEl>
                                          </p:spTgt>
                                        </p:tgtEl>
                                        <p:attrNameLst>
                                          <p:attrName>ppt_w</p:attrName>
                                        </p:attrNameLst>
                                      </p:cBhvr>
                                      <p:tavLst>
                                        <p:tav tm="0">
                                          <p:val>
                                            <p:strVal val="#ppt_w*.05"/>
                                          </p:val>
                                        </p:tav>
                                        <p:tav tm="100000">
                                          <p:val>
                                            <p:strVal val="#ppt_w"/>
                                          </p:val>
                                        </p:tav>
                                      </p:tavLst>
                                    </p:anim>
                                    <p:anim calcmode="lin" valueType="num">
                                      <p:cBhvr>
                                        <p:cTn id="110" dur="1000" fill="hold"/>
                                        <p:tgtEl>
                                          <p:spTgt spid="231427">
                                            <p:txEl>
                                              <p:pRg st="10" end="10"/>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231427">
                                            <p:txEl>
                                              <p:pRg st="10" end="10"/>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231427">
                                            <p:txEl>
                                              <p:pRg st="10" end="10"/>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231427">
                                            <p:txEl>
                                              <p:pRg st="10" end="10"/>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231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Each file has 3 permission types: read, write, execute, denoted as </a:t>
            </a:r>
            <a:r>
              <a:rPr lang="en-US" altLang="zh-CN" sz="2800" dirty="0" err="1"/>
              <a:t>r,w,x</a:t>
            </a:r>
            <a:r>
              <a:rPr lang="en-US" altLang="zh-CN" sz="2800" dirty="0"/>
              <a:t>, respectively</a:t>
            </a:r>
          </a:p>
          <a:p>
            <a:pPr fontAlgn="base"/>
            <a:r>
              <a:rPr lang="en-US" altLang="zh-CN" sz="2800" dirty="0"/>
              <a:t>For a given file, there are 3 classes of subjects, with different access rights for each class:</a:t>
            </a:r>
          </a:p>
          <a:p>
            <a:pPr lvl="1" fontAlgn="base"/>
            <a:r>
              <a:rPr lang="en-US" altLang="zh-CN" sz="1800" dirty="0"/>
              <a:t>Owner: This may be the creator of the resource; ownership can be changed with “</a:t>
            </a:r>
            <a:r>
              <a:rPr lang="en-US" altLang="zh-CN" sz="1800" dirty="0" err="1"/>
              <a:t>chown</a:t>
            </a:r>
            <a:r>
              <a:rPr lang="en-US" altLang="zh-CN" sz="1800" dirty="0"/>
              <a:t>” command</a:t>
            </a:r>
          </a:p>
          <a:p>
            <a:pPr lvl="1" fontAlgn="base"/>
            <a:r>
              <a:rPr lang="en-US" altLang="zh-CN" sz="1800" dirty="0"/>
              <a:t>Group: A named group of users may be granted access rights; a user may belong to multiple groups</a:t>
            </a:r>
          </a:p>
          <a:p>
            <a:pPr lvl="1" fontAlgn="base"/>
            <a:r>
              <a:rPr lang="en-US" altLang="zh-CN" sz="1800" dirty="0"/>
              <a:t>Other: All other users who are neither the owner,  nor members of any group relevant to the resource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1057002"/>
            <a:ext cx="8568952" cy="3032582"/>
          </a:xfrm>
        </p:spPr>
        <p:txBody>
          <a:bodyPr>
            <a:normAutofit fontScale="55000" lnSpcReduction="20000"/>
          </a:bodyPr>
          <a:lstStyle/>
          <a:p>
            <a:r>
              <a:rPr lang="en-US" dirty="0"/>
              <a:t>Each UNIX user is assigned a unique user ID (root has ID 0). A user is also a member of a primary group, and possibly a number of other groups, each identified by a group ID. When a file is created, its owner is user ID of its creator, and its group ID is its creator’s primary group. </a:t>
            </a:r>
          </a:p>
          <a:p>
            <a:r>
              <a:rPr lang="en-US" dirty="0"/>
              <a:t>12 permission bits; 9 bits specify read, write, and execute permission for user (owner), group, and all other users</a:t>
            </a:r>
          </a:p>
          <a:p>
            <a:pPr lvl="1"/>
            <a:r>
              <a:rPr lang="en-US" dirty="0"/>
              <a:t>Command “</a:t>
            </a:r>
            <a:r>
              <a:rPr lang="en-US" dirty="0" err="1"/>
              <a:t>chmod</a:t>
            </a:r>
            <a:r>
              <a:rPr lang="en-US" dirty="0"/>
              <a:t> 640 file1” sets the permission bits of file1 to that shown in Fig. (a)</a:t>
            </a:r>
          </a:p>
          <a:p>
            <a:pPr lvl="2"/>
            <a:r>
              <a:rPr lang="en-US" dirty="0"/>
              <a:t>Decimal number 640 is 110 100 000 in binary</a:t>
            </a:r>
          </a:p>
          <a:p>
            <a:pPr lvl="1"/>
            <a:r>
              <a:rPr lang="en-US" dirty="0"/>
              <a:t>Command “</a:t>
            </a:r>
            <a:r>
              <a:rPr lang="en-US" dirty="0" err="1"/>
              <a:t>chown</a:t>
            </a:r>
            <a:r>
              <a:rPr lang="en-US" dirty="0"/>
              <a:t> root passwd” sets owner of file “passwd” to root.</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Picture 4">
            <a:extLst>
              <a:ext uri="{FF2B5EF4-FFF2-40B4-BE49-F238E27FC236}">
                <a16:creationId xmlns:a16="http://schemas.microsoft.com/office/drawing/2014/main" id="{45586CEA-61DC-4410-94C6-7D6D90338A78}"/>
              </a:ext>
            </a:extLst>
          </p:cNvPr>
          <p:cNvPicPr>
            <a:picLocks noChangeAspect="1"/>
          </p:cNvPicPr>
          <p:nvPr/>
        </p:nvPicPr>
        <p:blipFill>
          <a:blip r:embed="rId3"/>
          <a:stretch>
            <a:fillRect/>
          </a:stretch>
        </p:blipFill>
        <p:spPr>
          <a:xfrm>
            <a:off x="4738381" y="4010512"/>
            <a:ext cx="3722051" cy="2777409"/>
          </a:xfrm>
          <a:prstGeom prst="rect">
            <a:avLst/>
          </a:prstGeom>
        </p:spPr>
      </p:pic>
    </p:spTree>
    <p:extLst>
      <p:ext uri="{BB962C8B-B14F-4D97-AF65-F5344CB8AC3E}">
        <p14:creationId xmlns:p14="http://schemas.microsoft.com/office/powerpoint/2010/main" val="315895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B46D-D485-4295-BA38-341E5FB9398B}"/>
              </a:ext>
            </a:extLst>
          </p:cNvPr>
          <p:cNvSpPr>
            <a:spLocks noGrp="1"/>
          </p:cNvSpPr>
          <p:nvPr>
            <p:ph type="title"/>
          </p:nvPr>
        </p:nvSpPr>
        <p:spPr/>
        <p:txBody>
          <a:bodyPr/>
          <a:lstStyle/>
          <a:p>
            <a:r>
              <a:rPr lang="en-US" dirty="0"/>
              <a:t>The Other 3 bits: </a:t>
            </a:r>
            <a:r>
              <a:rPr lang="en-US" dirty="0" err="1"/>
              <a:t>setuid</a:t>
            </a:r>
            <a:r>
              <a:rPr lang="en-US" dirty="0"/>
              <a:t> &amp; </a:t>
            </a:r>
            <a:r>
              <a:rPr lang="en-US" dirty="0" err="1"/>
              <a:t>setgid</a:t>
            </a:r>
            <a:r>
              <a:rPr lang="en-US" dirty="0"/>
              <a:t> </a:t>
            </a:r>
            <a:endParaRPr lang="en-SE" dirty="0"/>
          </a:p>
        </p:txBody>
      </p:sp>
      <p:sp>
        <p:nvSpPr>
          <p:cNvPr id="3" name="Content Placeholder 2">
            <a:extLst>
              <a:ext uri="{FF2B5EF4-FFF2-40B4-BE49-F238E27FC236}">
                <a16:creationId xmlns:a16="http://schemas.microsoft.com/office/drawing/2014/main" id="{1996D989-6693-431B-9642-0FC6C42264F5}"/>
              </a:ext>
            </a:extLst>
          </p:cNvPr>
          <p:cNvSpPr>
            <a:spLocks noGrp="1"/>
          </p:cNvSpPr>
          <p:nvPr>
            <p:ph idx="1"/>
          </p:nvPr>
        </p:nvSpPr>
        <p:spPr>
          <a:xfrm>
            <a:off x="323528" y="1196753"/>
            <a:ext cx="8568952" cy="5591168"/>
          </a:xfrm>
        </p:spPr>
        <p:txBody>
          <a:bodyPr>
            <a:normAutofit fontScale="77500" lnSpcReduction="20000"/>
          </a:bodyPr>
          <a:lstStyle/>
          <a:p>
            <a:r>
              <a:rPr lang="en-US" dirty="0"/>
              <a:t>“Set user ID”(</a:t>
            </a:r>
            <a:r>
              <a:rPr lang="en-US" dirty="0" err="1"/>
              <a:t>setuid</a:t>
            </a:r>
            <a:r>
              <a:rPr lang="en-US" dirty="0"/>
              <a:t>) and “Set group ID”(</a:t>
            </a:r>
            <a:r>
              <a:rPr lang="en-US" dirty="0" err="1"/>
              <a:t>setgid</a:t>
            </a:r>
            <a:r>
              <a:rPr lang="en-US" dirty="0"/>
              <a:t>)</a:t>
            </a:r>
          </a:p>
          <a:p>
            <a:pPr lvl="1"/>
            <a:r>
              <a:rPr lang="en-US" dirty="0"/>
              <a:t>Allow users to run an executable program with the permissions of its owner, or group, respectively, i.e., with temporarily elevated privileges in order to perform a specific task</a:t>
            </a:r>
          </a:p>
          <a:p>
            <a:pPr lvl="1"/>
            <a:r>
              <a:rPr lang="en-US" dirty="0"/>
              <a:t>e.g.,  the “passwd” program has root as its owner, and its </a:t>
            </a:r>
            <a:r>
              <a:rPr lang="en-US" dirty="0" err="1"/>
              <a:t>setuid</a:t>
            </a:r>
            <a:r>
              <a:rPr lang="en-US" dirty="0"/>
              <a:t> bit is set. Therefore, any user can execute the “passwd” program and change his own password by modifying the “password” file, since its permissions are temporarily raised to those of root while executing the “passwd” program</a:t>
            </a:r>
          </a:p>
          <a:p>
            <a:pPr lvl="1"/>
            <a:r>
              <a:rPr lang="en-US" dirty="0"/>
              <a:t>The command “</a:t>
            </a:r>
            <a:r>
              <a:rPr lang="en-US" dirty="0" err="1"/>
              <a:t>chmod</a:t>
            </a:r>
            <a:r>
              <a:rPr lang="en-US" dirty="0"/>
              <a:t> 6711 passwd” sets both </a:t>
            </a:r>
            <a:r>
              <a:rPr lang="en-US" dirty="0" err="1"/>
              <a:t>setuid</a:t>
            </a:r>
            <a:r>
              <a:rPr lang="en-US" dirty="0"/>
              <a:t> and </a:t>
            </a:r>
            <a:r>
              <a:rPr lang="en-US" dirty="0" err="1"/>
              <a:t>setgid</a:t>
            </a:r>
            <a:r>
              <a:rPr lang="en-US" dirty="0"/>
              <a:t> bits for executable file “passwd”</a:t>
            </a:r>
          </a:p>
          <a:p>
            <a:pPr lvl="2"/>
            <a:r>
              <a:rPr lang="en-US" dirty="0"/>
              <a:t>Decimal number 6711 is binary number 110 111 001 001 </a:t>
            </a:r>
          </a:p>
          <a:p>
            <a:pPr lvl="2"/>
            <a:r>
              <a:rPr lang="en-US" dirty="0"/>
              <a:t>The first 2 bits indicate that </a:t>
            </a:r>
            <a:r>
              <a:rPr lang="en-US" dirty="0" err="1"/>
              <a:t>setuid</a:t>
            </a:r>
            <a:r>
              <a:rPr lang="en-US" dirty="0"/>
              <a:t>=1; </a:t>
            </a:r>
            <a:r>
              <a:rPr lang="en-US" dirty="0" err="1"/>
              <a:t>setgid</a:t>
            </a:r>
            <a:r>
              <a:rPr lang="en-US" dirty="0"/>
              <a:t>=1</a:t>
            </a:r>
          </a:p>
          <a:p>
            <a:r>
              <a:rPr lang="en-US" dirty="0"/>
              <a:t>The 3</a:t>
            </a:r>
            <a:r>
              <a:rPr lang="en-US" baseline="30000" dirty="0"/>
              <a:t>rd</a:t>
            </a:r>
            <a:r>
              <a:rPr lang="en-US" dirty="0"/>
              <a:t> bit is Sticky Bit (omitted)</a:t>
            </a:r>
          </a:p>
          <a:p>
            <a:endParaRPr lang="en-SE" dirty="0"/>
          </a:p>
        </p:txBody>
      </p:sp>
      <p:sp>
        <p:nvSpPr>
          <p:cNvPr id="4" name="Slide Number Placeholder 3">
            <a:extLst>
              <a:ext uri="{FF2B5EF4-FFF2-40B4-BE49-F238E27FC236}">
                <a16:creationId xmlns:a16="http://schemas.microsoft.com/office/drawing/2014/main" id="{6FEDF7DD-C020-42E6-B4DF-184B966B052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420467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0</a:t>
            </a:r>
            <a:r>
              <a:rPr lang="en-US" dirty="0"/>
              <a:t> (without role hierarchies and constraints).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625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77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Web services have been pioneering technologies through the introduction of the </a:t>
            </a:r>
            <a:r>
              <a:rPr lang="en-US" dirty="0" err="1"/>
              <a:t>eXtensible</a:t>
            </a:r>
            <a:r>
              <a:rPr lang="en-US" dirty="0"/>
              <a:t> Access Control Markup Language (XAMCL)</a:t>
            </a:r>
          </a:p>
          <a:p>
            <a:pPr lvl="0"/>
            <a:r>
              <a:rPr lang="en-US" dirty="0"/>
              <a:t>There is considerable interest in applying the model to cloud services</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70000" lnSpcReduction="20000"/>
          </a:bodyPr>
          <a:lstStyle/>
          <a:p>
            <a:r>
              <a:rPr lang="en-US" dirty="0"/>
              <a:t>Subject attributes</a:t>
            </a:r>
          </a:p>
          <a:p>
            <a:pPr lvl="1"/>
            <a:r>
              <a:rPr lang="en-US" dirty="0"/>
              <a:t>A subject is an active entity that causes information to flow among objects or changes the system state</a:t>
            </a:r>
          </a:p>
          <a:p>
            <a:pPr lvl="1"/>
            <a:r>
              <a:rPr lang="en-US" dirty="0"/>
              <a:t>Attributes define the identity and characteristics of the subject</a:t>
            </a:r>
          </a:p>
          <a:p>
            <a:r>
              <a:rPr lang="en-US" dirty="0"/>
              <a:t>Object attributes</a:t>
            </a:r>
          </a:p>
          <a:p>
            <a:pPr lvl="1"/>
            <a:r>
              <a:rPr lang="en-US" dirty="0"/>
              <a:t>An object (or resource) is a passive entity containing or receiving information</a:t>
            </a:r>
          </a:p>
          <a:p>
            <a:pPr lvl="1"/>
            <a:r>
              <a:rPr lang="en-US" dirty="0"/>
              <a:t>Objects have attributes that can be leverages to make access control decisions</a:t>
            </a:r>
          </a:p>
          <a:p>
            <a:r>
              <a:rPr lang="en-US" dirty="0"/>
              <a:t>Environment attributes</a:t>
            </a:r>
          </a:p>
          <a:p>
            <a:pPr lvl="1"/>
            <a:r>
              <a:rPr lang="en-US" dirty="0"/>
              <a:t>Describe the operational, technical, and even situational environment or context in which the information access occurs</a:t>
            </a:r>
          </a:p>
          <a:p>
            <a:pPr lvl="1"/>
            <a:r>
              <a:rPr lang="en-US" dirty="0"/>
              <a:t>e.g., A stock brokerage system may specify that transactions are permitted only during workdays 9am – 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fontScale="85000" lnSpcReduction="20000"/>
          </a:bodyPr>
          <a:lstStyle/>
          <a:p>
            <a:r>
              <a:rPr lang="en-US" dirty="0"/>
              <a:t>Controls access to objects by evaluating rules against the attributes of entities, operations, and the environment relevant to a request.</a:t>
            </a:r>
          </a:p>
          <a:p>
            <a:r>
              <a:rPr lang="en-US" dirty="0"/>
              <a:t>Relies upon the evaluation of attributes of the subject and the object, and access control rule defining the allowable operations for subject-object attribute combinations in a given environment.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“top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31</a:t>
            </a:fld>
            <a:endParaRPr lang="en-US" altLang="zh-CN" dirty="0"/>
          </a:p>
        </p:txBody>
      </p:sp>
    </p:spTree>
  </p:cSld>
  <p:clrMapOvr>
    <a:masterClrMapping/>
  </p:clrMapOvr>
  <p:transition spd="med">
    <p:wipe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38</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700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fontScale="85000" lnSpcReduction="10000"/>
          </a:bodyPr>
          <a:lstStyle/>
          <a:p>
            <a:r>
              <a:rPr lang="en-US" dirty="0"/>
              <a:t>Subject</a:t>
            </a:r>
          </a:p>
          <a:p>
            <a:pPr lvl="1"/>
            <a:r>
              <a:rPr lang="en-US" dirty="0"/>
              <a:t>An entity capable of accessing objects</a:t>
            </a:r>
          </a:p>
          <a:p>
            <a:pPr lvl="1"/>
            <a:r>
              <a:rPr lang="en-US" dirty="0"/>
              <a:t>Three classes: Owner, Group, World </a:t>
            </a:r>
          </a:p>
          <a:p>
            <a:r>
              <a:rPr lang="en-US" dirty="0"/>
              <a:t>Object</a:t>
            </a:r>
          </a:p>
          <a:p>
            <a:pPr lvl="1"/>
            <a:r>
              <a:rPr lang="en-US" dirty="0"/>
              <a:t>A resource to which access is controlled</a:t>
            </a:r>
          </a:p>
          <a:p>
            <a:pPr lvl="1"/>
            <a:r>
              <a:rPr lang="en-US" dirty="0"/>
              <a:t>Entity used to contain and/or receive information</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20000"/>
          </a:bodyPr>
          <a:lstStyle/>
          <a:p>
            <a:r>
              <a:rPr lang="en-US" dirty="0"/>
              <a:t>A user may enable another user to access some resource</a:t>
            </a:r>
          </a:p>
          <a:p>
            <a:r>
              <a:rPr lang="en-US" dirty="0"/>
              <a:t>The Access Control Matrix</a:t>
            </a:r>
          </a:p>
          <a:p>
            <a:pPr lvl="1"/>
            <a:r>
              <a:rPr lang="en-US" dirty="0"/>
              <a:t>Each entry indicates the access rights of a subject for an object</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332657"/>
            <a:ext cx="8568952" cy="1508418"/>
          </a:xfrm>
        </p:spPr>
        <p:txBody>
          <a:bodyPr>
            <a:normAutofit fontScale="85000" lnSpcReduction="10000"/>
          </a:bodyPr>
          <a:lstStyle/>
          <a:p>
            <a:r>
              <a:rPr lang="en-US" dirty="0"/>
              <a:t>An access matrix is usually sparse and is implemented by decomposition in one of two ways: access control list, or capability list.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82434" y="1597662"/>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0608" y="44624"/>
            <a:ext cx="8030339" cy="6957392"/>
          </a:xfrm>
          <a:prstGeom prst="rect">
            <a:avLst/>
          </a:prstGeom>
        </p:spPr>
      </p:pic>
      <p:sp>
        <p:nvSpPr>
          <p:cNvPr id="5" name="Title 4">
            <a:extLst>
              <a:ext uri="{FF2B5EF4-FFF2-40B4-BE49-F238E27FC236}">
                <a16:creationId xmlns:a16="http://schemas.microsoft.com/office/drawing/2014/main" id="{8D7CAD94-AD70-4E5B-A535-6F6400862638}"/>
              </a:ext>
            </a:extLst>
          </p:cNvPr>
          <p:cNvSpPr>
            <a:spLocks noGrp="1"/>
          </p:cNvSpPr>
          <p:nvPr>
            <p:ph type="title"/>
          </p:nvPr>
        </p:nvSpPr>
        <p:spPr/>
        <p:txBody>
          <a:bodyPr/>
          <a:lstStyle/>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F2F9884D-F3F3-460A-AB96-2F84079EEE55}"/>
              </a:ext>
            </a:extLst>
          </p:cNvPr>
          <p:cNvSpPr>
            <a:spLocks noGrp="1"/>
          </p:cNvSpPr>
          <p:nvPr>
            <p:ph idx="1"/>
          </p:nvPr>
        </p:nvSpPr>
        <p:spPr>
          <a:xfrm>
            <a:off x="6300192" y="1988839"/>
            <a:ext cx="2592288" cy="4464497"/>
          </a:xfrm>
        </p:spPr>
        <p:txBody>
          <a:bodyPr>
            <a:normAutofit/>
          </a:bodyPr>
          <a:lstStyle/>
          <a:p>
            <a:pPr marL="0" indent="0">
              <a:buNone/>
            </a:pPr>
            <a:r>
              <a:rPr lang="en-US" sz="2800" dirty="0"/>
              <a:t>An Authorization Table may be used when the access matrix is not sparse </a:t>
            </a:r>
          </a:p>
        </p:txBody>
      </p:sp>
    </p:spTree>
  </p:cSld>
  <p:clrMapOvr>
    <a:masterClrMapping/>
  </p:clrMapOvr>
  <p:transition spd="med">
    <p:pull dir="ld"/>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48042</TotalTime>
  <Words>10791</Words>
  <Application>Microsoft Office PowerPoint</Application>
  <PresentationFormat>On-screen Show (4:3)</PresentationFormat>
  <Paragraphs>899</Paragraphs>
  <Slides>38</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The Other 3 bits: setuid &amp; setgid </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428</cp:revision>
  <dcterms:created xsi:type="dcterms:W3CDTF">2014-08-18T03:27:50Z</dcterms:created>
  <dcterms:modified xsi:type="dcterms:W3CDTF">2020-04-23T10:55:53Z</dcterms:modified>
</cp:coreProperties>
</file>