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78" r:id="rId1"/>
  </p:sldMasterIdLst>
  <p:notesMasterIdLst>
    <p:notesMasterId r:id="rId13"/>
  </p:notesMasterIdLst>
  <p:handoutMasterIdLst>
    <p:handoutMasterId r:id="rId14"/>
  </p:handoutMasterIdLst>
  <p:sldIdLst>
    <p:sldId id="384" r:id="rId2"/>
    <p:sldId id="444" r:id="rId3"/>
    <p:sldId id="443" r:id="rId4"/>
    <p:sldId id="441" r:id="rId5"/>
    <p:sldId id="448" r:id="rId6"/>
    <p:sldId id="445" r:id="rId7"/>
    <p:sldId id="446" r:id="rId8"/>
    <p:sldId id="447" r:id="rId9"/>
    <p:sldId id="367" r:id="rId10"/>
    <p:sldId id="407" r:id="rId11"/>
    <p:sldId id="404" r:id="rId12"/>
  </p:sldIdLst>
  <p:sldSz cx="9144000" cy="6858000" type="screen4x3"/>
  <p:notesSz cx="6858000" cy="9144000"/>
  <p:defaultTextStyle>
    <a:defPPr>
      <a:defRPr lang="en-A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7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7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7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7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7" charset="0"/>
        <a:ea typeface="+mn-ea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pitchFamily="-107" charset="0"/>
        <a:ea typeface="+mn-ea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pitchFamily="-107" charset="0"/>
        <a:ea typeface="+mn-ea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pitchFamily="-107" charset="0"/>
        <a:ea typeface="+mn-ea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pitchFamily="-107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8C710E1-5338-4C4D-944C-9DF3E14EF5DF}">
          <p14:sldIdLst>
            <p14:sldId id="384"/>
            <p14:sldId id="444"/>
            <p14:sldId id="443"/>
            <p14:sldId id="441"/>
            <p14:sldId id="448"/>
            <p14:sldId id="445"/>
            <p14:sldId id="446"/>
            <p14:sldId id="447"/>
            <p14:sldId id="367"/>
            <p14:sldId id="407"/>
            <p14:sldId id="40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onghua Gu" initials="ZG" lastIdx="1" clrIdx="0">
    <p:extLst>
      <p:ext uri="{19B8F6BF-5375-455C-9EA6-DF929625EA0E}">
        <p15:presenceInfo xmlns:p15="http://schemas.microsoft.com/office/powerpoint/2012/main" userId="S::zogu0002@ad.umu.se::1b36911e-7552-492e-883b-bf3bc3e0cab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B5064"/>
    <a:srgbClr val="E3A988"/>
    <a:srgbClr val="E39891"/>
    <a:srgbClr val="4E5174"/>
    <a:srgbClr val="354415"/>
    <a:srgbClr val="0A442F"/>
    <a:srgbClr val="9998FF"/>
    <a:srgbClr val="0000FF"/>
    <a:srgbClr val="FF6666"/>
    <a:srgbClr val="4C4C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58" autoAdjust="0"/>
    <p:restoredTop sz="69619" autoAdjust="0"/>
  </p:normalViewPr>
  <p:slideViewPr>
    <p:cSldViewPr snapToGrid="0">
      <p:cViewPr varScale="1">
        <p:scale>
          <a:sx n="90" d="100"/>
          <a:sy n="90" d="100"/>
        </p:scale>
        <p:origin x="2502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427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>
      <p:cViewPr varScale="1">
        <p:scale>
          <a:sx n="115" d="100"/>
          <a:sy n="115" d="100"/>
        </p:scale>
        <p:origin x="-1888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9DDEF9-8F79-3F4A-8C1A-CB2E900DCD92}" type="datetimeFigureOut">
              <a:rPr lang="en-US" smtClean="0"/>
              <a:pPr/>
              <a:t>3/24/2022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6E06BC-6ADC-E14E-A693-35C906D05F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4253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AU" dirty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AU" dirty="0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2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AU" dirty="0"/>
          </a:p>
        </p:txBody>
      </p:sp>
      <p:sp>
        <p:nvSpPr>
          <p:cNvPr id="22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8560DBF-F109-8946-ADF0-EE66B221E988}" type="slidenum">
              <a:rPr lang="en-AU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779082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This chapter provides an overview of computer security. We begin with a discussion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of what we mean by computer security. In essence, computer security deals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with computer-related assets that are subject to a variety of threats and for which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various measures are taken to protect those assets. Accordingly, the next section of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this chapter provides a brief overview of the categories of computer-related assets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that users and system managers wish to preserve and protect, and a look at the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various threats and attacks that can be made on those assets. Then, we survey the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measures that can be taken to deal with such threats and attacks. This we do from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three different viewpoints, in Sections 1.3 through 1.5. We then lay out in general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terms a computer security strategy.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The focus of this chapter, and indeed this book, is on three fundamental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questions: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1. What assets do we need to protect?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2. How are those assets threatened?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3. What can we do to counter those threats?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60DBF-F109-8946-ADF0-EE66B221E988}" type="slidenum">
              <a:rPr lang="en-AU" smtClean="0"/>
              <a:pPr/>
              <a:t>1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988891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Confidentiality</a:t>
            </a:r>
          </a:p>
          <a:p>
            <a:pPr lvl="1"/>
            <a:r>
              <a:rPr lang="en-US" dirty="0"/>
              <a:t>Preserving authorized restrictions on information access and disclosure, including means for protecting personal privacy and proprietary information</a:t>
            </a:r>
          </a:p>
          <a:p>
            <a:r>
              <a:rPr lang="en-US" dirty="0"/>
              <a:t>Integrity</a:t>
            </a:r>
          </a:p>
          <a:p>
            <a:pPr lvl="1"/>
            <a:r>
              <a:rPr lang="en-US" dirty="0"/>
              <a:t>Guarding against improper information modification or destruction, including ensuring information nonrepudiation and authenticity</a:t>
            </a:r>
          </a:p>
          <a:p>
            <a:r>
              <a:rPr lang="en-US" dirty="0"/>
              <a:t>Availability</a:t>
            </a:r>
          </a:p>
          <a:p>
            <a:pPr lvl="1"/>
            <a:r>
              <a:rPr lang="en-US" dirty="0"/>
              <a:t>Ensuring timely and reliable access to and use of information</a:t>
            </a:r>
          </a:p>
          <a:p>
            <a:endParaRPr lang="en-SE" dirty="0"/>
          </a:p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560DBF-F109-8946-ADF0-EE66B221E988}" type="slidenum">
              <a:rPr lang="en-AU" smtClean="0"/>
              <a:pPr/>
              <a:t>3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906161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sz="1200" b="0" i="1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HARDWARE A major threat to computer system hardware is the threat to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availability. Hardware is the most vulnerable to attack and the least susceptible to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automated controls. Threats include accidental and deliberate damage to equipment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as well as theft. The proliferation of personal computers and workstations and the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widespread use of LANs increase the potential for losses in this area. Theft of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CD-ROMs and DVDs can lead to loss of confidentiality. Physical and administrative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security measures are needed to deal with these threats.</a:t>
            </a:r>
          </a:p>
          <a:p>
            <a:endParaRPr lang="en-US" sz="1200" b="0" i="1" kern="1200" baseline="0" dirty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b="0" i="1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SOFTWARE Software includes the operating system, utilities, and application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programs. A key threat to software is an attack on availability. Software, especially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application software, is often easy to delete. Software can also be altered or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damaged to render it useless. Careful software configuration management, which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includes making backups of the most recent version of software, can maintain high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availability. A more difficult problem to deal with is software modification that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results in a program that still functions but that behaves differently than before,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which is a threat to integrity/authenticity. Computer viruses and related attacks fall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into this category. A final problem is protection against software piracy. Although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certain countermeasures are available, by and large the problem of unauthorized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copying of software has not been solved.</a:t>
            </a:r>
          </a:p>
          <a:p>
            <a:endParaRPr lang="en-US" sz="1200" b="0" i="1" kern="1200" baseline="0" dirty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b="0" i="1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DATA Hardware and software security are typically concerns of computing center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professionals or individual concerns of personal computer users. A much more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widespread problem is data security, which involves files and other forms of data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controlled by individuals, groups, and business organizations.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Security concerns with respect to data are broad, encompassing availability,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secrecy, and integrity. In the case of availability, the concern is with the destruction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of data files, which can occur either accidentally or maliciously.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The obvious concern with secrecy is the unauthorized reading of data files or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databases, and this area has been the subject of perhaps more research and effort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than any other area of computer security. A less obvious threat to secrecy involves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the analysis of data and manifests itself in the use of so-called statistical databases,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which provide summary or aggregate information. Presumably, the existence of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aggregate information does not threaten the privacy of the individuals involved.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However, as the use of statistical databases grows, there is an increasing potential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for disclosure of personal information. In essence, characteristics of constituent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individuals may be identified through careful analysis. For example, if one table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records the aggregate of the incomes of respondents A, B, C, and D and another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records the aggregate of the incomes of A, B, C, D, and E, the difference between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the two aggregates would be the income of E. This problem is exacerbated by the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increasing desire to combine data sets. In many cases, matching several sets of data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for consistency at different levels of aggregation requires access to individual units.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Thus, the individual units, which are the subject of privacy concerns, are available at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various stages in the processing of data sets.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Finally, data integrity is a major concern in most installations. Modifications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to data files can have consequences ranging from minor to disastrous.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60DBF-F109-8946-ADF0-EE66B221E988}" type="slidenum">
              <a:rPr lang="en-AU" smtClean="0"/>
              <a:pPr/>
              <a:t>4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64770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/>
              <a:t>– attempt to learn or make use of information from the system 	    that does not affect system resources</a:t>
            </a:r>
          </a:p>
          <a:p>
            <a:pPr lvl="1"/>
            <a:r>
              <a:rPr lang="en-US" dirty="0"/>
              <a:t>Active – attempt to alter system resources or affect their operation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In the context of security, our concern is with the vulnerabilities of system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resources. [NRC02] lists the following general categories of vulnerabilities of a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computer system or network asset: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• It can be corrupted , so that it does the wrong thing or gives wrong answers.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For example, stored data values may differ from what they should be because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they have been improperly modified.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• It can become leaky . For example, someone who should not have access to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some or all of the information available through the network obtains such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access.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• It can become unavailable or very slow. That is, using the system or network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becomes impossible or impractical.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These three general types of vulnerability correspond to the concepts of integrity,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confidentiality, and availability, enumerated earlier in this section.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Corresponding to the various types of vulnerabilities to a system resource are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threats that are capable of exploiting those vulnerabilities. A threat represents a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potential security harm to an asset. An attack is a threat that is carried out (threat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action) and, if successful, leads to an undesirable violation of security, or threat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consequence. The agent carrying out the attack is referred to as an attacker, or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threat agent . We can distinguish two types of attacks: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• Active attack: An attempt to alter system resources or affect their operation.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• Passive attack: An attempt to learn or make use of information from the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system that does not affect system resources.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We can also classify attacks based on the origin of the attack: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• Inside attack: Initiated by an entity inside the security perimeter (an “insider”).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The insider is authorized to access system resources but uses them in a way not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approved by those who granted the authorization.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• Outside attack: Initiated from outside the perimeter, by an unauthorized or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illegitimate user of the system (an “outsider”). On the Internet, potential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outside attackers range from amateur pranksters to organized criminals, international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terrorists, and hostile governments.</a:t>
            </a:r>
            <a:endParaRPr lang="en-US" b="0" dirty="0">
              <a:latin typeface="Times New Roman" pitchFamily="-107" charset="0"/>
            </a:endParaRPr>
          </a:p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560DBF-F109-8946-ADF0-EE66B221E988}" type="slidenum">
              <a:rPr lang="en-AU" smtClean="0"/>
              <a:pPr/>
              <a:t>6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388969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1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Network security attacks can be classified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as </a:t>
            </a:r>
            <a:r>
              <a:rPr lang="en-US" sz="1200" b="0" i="1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passive attacks and active attacks . A passive attack attempts to learn or make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use of information from the system but does not affect system resources. An active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attack attempts to alter system resources or affect their operation.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b="1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Passive attacks </a:t>
            </a:r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are in the nature of eavesdropping on, or monitoring of,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transmissions. The goal of the attacker is to obtain information that is being transmitted.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Two types of passive attacks are release of message contents and traffic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analysis.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The </a:t>
            </a:r>
            <a:r>
              <a:rPr lang="en-US" sz="1200" b="1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release of message contents </a:t>
            </a:r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is easily understood. A telephone conversation,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an electronic mail message, and a transferred file may contain sensitive or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confidential information. We would like to prevent an opponent from learning the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contents of these transmissions.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 second type of passive attack, </a:t>
            </a:r>
            <a:r>
              <a:rPr lang="en-US" sz="1200" b="1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traffic analysis </a:t>
            </a:r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, is subtler. Suppose that we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had a way of masking the contents of messages or other information traffic so that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opponents, even if they captured the message, could not extract the information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from the message. The common technique for masking contents is encryption. If we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had encryption protection in place, an opponent might still be able to observe the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pattern of these messages. The opponent could determine the location and identity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of communicating hosts and could observe the frequency and length of messages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being exchanged. This information might be useful in guessing the nature of the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communication that was taking place.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Passive attacks are very difficult to detect because they do not involve any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alteration of the data. Typically, the message traffic is sent and received in an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apparently normal fashion and neither the sender nor receiver is aware that a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third party has read the messages or observed the traffic pattern. However, it is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feasible to prevent the success of these attacks, usually by means of encryption.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Thus, the emphasis in dealing with passive attacks is on prevention rather than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detection.</a:t>
            </a:r>
          </a:p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560DBF-F109-8946-ADF0-EE66B221E988}" type="slidenum">
              <a:rPr lang="en-AU" smtClean="0"/>
              <a:pPr/>
              <a:t>7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93394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kern="1200" baseline="0" dirty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b="1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Active attacks</a:t>
            </a:r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 involve some modification of the data stream or the creation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of a false stream and can be subdivided into four categories: replay, masquerade,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modification of messages, and denial of service.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b="1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Replay</a:t>
            </a:r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 involves the passive capture of a data unit and its subsequent retransmission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to produce an unauthorized effect.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 </a:t>
            </a:r>
            <a:r>
              <a:rPr lang="en-US" sz="1200" b="1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masquerade</a:t>
            </a:r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 takes place when one entity pretends to be a different entity. A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masquerade attack usually includes one of the other forms of active attack. For example,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authentication sequences can be captured and replayed after a valid authentication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sequence has taken place, thus enabling an authorized entity with few privileges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to obtain extra privileges by impersonating an entity that has those privileges.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Modification of messages simply means that some portion of a legitimate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message is altered, or that messages are delayed or reordered, to produce an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unauthorized effect. For example, a message stating, “Allow John Smith to read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confidential file accounts” is modified to say, “Allow Fred Brown to read confidential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file accounts.”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The denial of service prevents or inhibits the normal use or management of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communications facilities. This attack may have a specific target; for example, an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entity may suppress all messages directed to a particular destination (e.g., the security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audit service). Another form of service denial is the disruption of an entire network,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either by disabling the network or by overloading it with messages so as to degrade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performance.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Active attacks present the opposite characteristics of passive attacks. Whereas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passive attacks are difficult to detect, measures are available to prevent their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success. On the other hand, it is quite difficult to prevent active attacks absolutely,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because to do so would require physical protection of all communications facilities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and paths at all times. Instead, the goal is to detect them and to recover from any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disruption or delays caused by them. Because the detection has a deterrent effect, it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may also contribute to prevention.</a:t>
            </a:r>
            <a:endParaRPr lang="en-US" b="0" dirty="0">
              <a:latin typeface="Times New Roman" pitchFamily="-107" charset="0"/>
            </a:endParaRPr>
          </a:p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560DBF-F109-8946-ADF0-EE66B221E988}" type="slidenum">
              <a:rPr lang="en-AU" smtClean="0"/>
              <a:pPr/>
              <a:t>8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880287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8A6553-8707-CA4A-B543-5C3E9B417634}" type="slidenum">
              <a:rPr lang="en-AU"/>
              <a:pPr/>
              <a:t>9</a:t>
            </a:fld>
            <a:endParaRPr lang="en-AU" dirty="0"/>
          </a:p>
        </p:txBody>
      </p:sp>
      <p:sp>
        <p:nvSpPr>
          <p:cNvPr id="218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Finally, a countermeasure is any means taken to deal with a security attack.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Ideally, a countermeasure can be devised to prevent a particular type of attack from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succeeding. When prevention is not possible, or fails in some instance, the goal is to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detect the attack and then recover from the effects of the attack. A countermeasure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may itself introduce new vulnerabilities. In any case, residual vulnerabilities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may remain after the imposition of countermeasures. Such vulnerabilities may be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exploited by threat agents representing a residual level of risk to the assets. Owners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will seek to minimize that risk given other constraints.</a:t>
            </a:r>
            <a:endParaRPr lang="en-US" b="0" dirty="0">
              <a:latin typeface="Times New Roman" pitchFamily="-107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93859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Attack surfaces can be categorized in the following way: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• Network attack surface:  This category refers to vulnerabilities over an enterprise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network, wide-area network, or the Internet. Included in this category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are network protocol vulnerabilities, such as those used for a denial-of-service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attack, disruption of communications links, and various forms of intruder attacks.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• Software attack surface:  This refers to vulnerabilities in application, utility,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or operating system code. A particular focus in this category is Web server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software.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• Human attack surface:  This category refers to vulnerabilities created by personnel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or outsiders, such as social engineering, human error, and trusted insiders.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An attack surface analysis is a useful technique for assessing the scale and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severity of threats to a system. A systematic analysis of points of vulnerability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makes developers and security analysts aware of where security mechanisms are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required. Once an attack surface is defined, designers may be able to find ways to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make the surface smaller, thus making the task of the adversary more difficult. The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attack surface also provides guidance on setting priorities for testing, strengthening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security measures, or modifying the service or application.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60DBF-F109-8946-ADF0-EE66B221E988}" type="slidenum">
              <a:rPr lang="en-AU" smtClean="0"/>
              <a:pPr/>
              <a:t>10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584634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 As illustrated in Figure 1.3, the use of layering, or defense in depth, and attack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surface reduction complement each other in mitigating security risk.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60DBF-F109-8946-ADF0-EE66B221E988}" type="slidenum">
              <a:rPr lang="en-AU" smtClean="0"/>
              <a:pPr/>
              <a:t>11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71946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2234679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zh-CN"/>
              <a:t>Click to edit Master title style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509120"/>
            <a:ext cx="6400800" cy="112968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CN"/>
              <a:t>Click to edit Master subtitle style</a:t>
            </a:r>
            <a:endParaRPr lang="zh-CN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C03966-D6FD-4DDD-A95C-2C7993E51B9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00060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568952" cy="868362"/>
          </a:xfrm>
        </p:spPr>
        <p:txBody>
          <a:bodyPr/>
          <a:lstStyle>
            <a:lvl1pPr>
              <a:defRPr lang="zh-CN" altLang="en-US" sz="4000" dirty="0">
                <a:solidFill>
                  <a:srgbClr val="9B37AA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/>
              <a:t>Click to edit Master title style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196753"/>
            <a:ext cx="8568952" cy="5256584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6200" y="6553200"/>
            <a:ext cx="2133600" cy="244475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553200"/>
            <a:ext cx="2895600" cy="244475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934200" y="6543446"/>
            <a:ext cx="2133600" cy="244475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7F456A-00AF-44E6-8D70-638C0D0130FF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89531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68760"/>
            <a:ext cx="4038600" cy="511256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68760"/>
            <a:ext cx="4038600" cy="511256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309577-EEFF-4D12-A7EE-88AD1DC7930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A23121B-F176-42ED-A02C-D9870EA9E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altLang="zh-CN"/>
              <a:t>Click to edit Master title style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8432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asic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609181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117825" tIns="117825" rIns="117825" bIns="117825" anchor="ctr" anchorCtr="0"/>
          <a:lstStyle>
            <a:lvl1pPr marL="0" marR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37AA"/>
              </a:buClr>
              <a:buSzPct val="100000"/>
              <a:buFont typeface="Gloria Hallelujah"/>
              <a:buChar char="●"/>
              <a:defRPr sz="3000" b="1">
                <a:solidFill>
                  <a:srgbClr val="9B37AA"/>
                </a:solidFill>
                <a:latin typeface="Gloria Hallelujah"/>
                <a:ea typeface="Gloria Hallelujah"/>
                <a:cs typeface="Gloria Hallelujah"/>
                <a:sym typeface="Gloria Hallelujah"/>
              </a:defRPr>
            </a:lvl1pPr>
            <a:lvl2pPr marL="0" marR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  <a:defRPr sz="3000"/>
            </a:lvl2pPr>
            <a:lvl3pPr marL="0" marR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■"/>
              <a:defRPr sz="3000"/>
            </a:lvl3pPr>
            <a:lvl4pPr marL="0" marR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  <a:defRPr sz="3000"/>
            </a:lvl4pPr>
            <a:lvl5pPr marL="0" marR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  <a:defRPr sz="3000"/>
            </a:lvl5pPr>
            <a:lvl6pPr marL="447675" marR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■"/>
              <a:defRPr sz="3000"/>
            </a:lvl6pPr>
            <a:lvl7pPr marL="885825" marR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  <a:defRPr sz="3000"/>
            </a:lvl7pPr>
            <a:lvl8pPr marL="1323975" marR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  <a:defRPr sz="3000"/>
            </a:lvl8pPr>
            <a:lvl9pPr marL="1762125" marR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■"/>
              <a:defRPr sz="30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>
            <a:off x="609181" y="1371601"/>
            <a:ext cx="7772400" cy="4904699"/>
          </a:xfrm>
          <a:prstGeom prst="rect">
            <a:avLst/>
          </a:prstGeom>
          <a:noFill/>
          <a:ln>
            <a:noFill/>
          </a:ln>
        </p:spPr>
        <p:txBody>
          <a:bodyPr lIns="117825" tIns="117825" rIns="117825" bIns="117825" anchor="t" anchorCtr="0"/>
          <a:lstStyle>
            <a:lvl1pPr marL="333375" marR="0" indent="-1905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ct val="100000"/>
              <a:buFont typeface="Gloria Hallelujah"/>
              <a:buChar char="●"/>
              <a:defRPr sz="2025">
                <a:latin typeface="Gloria Hallelujah"/>
                <a:ea typeface="Gloria Hallelujah"/>
                <a:cs typeface="Gloria Hallelujah"/>
                <a:sym typeface="Gloria Hallelujah"/>
              </a:defRPr>
            </a:lvl1pPr>
            <a:lvl2pPr marL="714375" marR="0" indent="-142875" algn="l" rtl="0">
              <a:lnSpc>
                <a:spcPct val="150000"/>
              </a:lnSpc>
              <a:spcBef>
                <a:spcPts val="525"/>
              </a:spcBef>
              <a:spcAft>
                <a:spcPts val="0"/>
              </a:spcAft>
              <a:buSzPct val="100000"/>
              <a:buFont typeface="Gloria Hallelujah"/>
              <a:buChar char="●"/>
              <a:defRPr sz="2025">
                <a:latin typeface="Gloria Hallelujah"/>
                <a:ea typeface="Gloria Hallelujah"/>
                <a:cs typeface="Gloria Hallelujah"/>
                <a:sym typeface="Gloria Hallelujah"/>
              </a:defRPr>
            </a:lvl2pPr>
            <a:lvl3pPr marL="1104900" marR="0" indent="-123825" algn="l" rtl="0">
              <a:lnSpc>
                <a:spcPct val="150000"/>
              </a:lnSpc>
              <a:spcBef>
                <a:spcPts val="450"/>
              </a:spcBef>
              <a:spcAft>
                <a:spcPts val="0"/>
              </a:spcAft>
              <a:buSzPct val="100000"/>
              <a:buFont typeface="Gloria Hallelujah"/>
              <a:buChar char="●"/>
              <a:defRPr sz="2025">
                <a:latin typeface="Gloria Hallelujah"/>
                <a:ea typeface="Gloria Hallelujah"/>
                <a:cs typeface="Gloria Hallelujah"/>
                <a:sym typeface="Gloria Hallelujah"/>
              </a:defRPr>
            </a:lvl3pPr>
            <a:lvl4pPr marL="1552575" marR="0" indent="-104775" algn="l" rtl="0">
              <a:lnSpc>
                <a:spcPct val="150000"/>
              </a:lnSpc>
              <a:spcBef>
                <a:spcPts val="375"/>
              </a:spcBef>
              <a:spcAft>
                <a:spcPts val="0"/>
              </a:spcAft>
              <a:buSzPct val="100000"/>
              <a:buFont typeface="Gloria Hallelujah"/>
              <a:buChar char="•"/>
              <a:defRPr sz="2025">
                <a:latin typeface="Gloria Hallelujah"/>
                <a:ea typeface="Gloria Hallelujah"/>
                <a:cs typeface="Gloria Hallelujah"/>
                <a:sym typeface="Gloria Hallelujah"/>
              </a:defRPr>
            </a:lvl4pPr>
            <a:lvl5pPr marL="1990725" marR="0" indent="-95250" algn="l" rtl="0">
              <a:lnSpc>
                <a:spcPct val="150000"/>
              </a:lnSpc>
              <a:spcBef>
                <a:spcPts val="375"/>
              </a:spcBef>
              <a:spcAft>
                <a:spcPts val="0"/>
              </a:spcAft>
              <a:buSzPct val="100000"/>
              <a:buFont typeface="Gloria Hallelujah"/>
              <a:buChar char="–"/>
              <a:defRPr sz="2025">
                <a:latin typeface="Gloria Hallelujah"/>
                <a:ea typeface="Gloria Hallelujah"/>
                <a:cs typeface="Gloria Hallelujah"/>
                <a:sym typeface="Gloria Hallelujah"/>
              </a:defRPr>
            </a:lvl5pPr>
            <a:lvl6pPr marL="2428875" marR="0" indent="-95250" algn="l" rtl="0">
              <a:lnSpc>
                <a:spcPct val="150000"/>
              </a:lnSpc>
              <a:spcBef>
                <a:spcPts val="375"/>
              </a:spcBef>
              <a:spcAft>
                <a:spcPts val="0"/>
              </a:spcAft>
              <a:buSzPct val="100000"/>
              <a:buFont typeface="Gloria Hallelujah"/>
              <a:buChar char="–"/>
              <a:defRPr sz="2025">
                <a:latin typeface="Gloria Hallelujah"/>
                <a:ea typeface="Gloria Hallelujah"/>
                <a:cs typeface="Gloria Hallelujah"/>
                <a:sym typeface="Gloria Hallelujah"/>
              </a:defRPr>
            </a:lvl6pPr>
            <a:lvl7pPr marL="2867025" marR="0" indent="-95250" algn="l" rtl="0">
              <a:lnSpc>
                <a:spcPct val="150000"/>
              </a:lnSpc>
              <a:spcBef>
                <a:spcPts val="375"/>
              </a:spcBef>
              <a:spcAft>
                <a:spcPts val="0"/>
              </a:spcAft>
              <a:buSzPct val="100000"/>
              <a:buFont typeface="Gloria Hallelujah"/>
              <a:buChar char="–"/>
              <a:defRPr sz="2025">
                <a:latin typeface="Gloria Hallelujah"/>
                <a:ea typeface="Gloria Hallelujah"/>
                <a:cs typeface="Gloria Hallelujah"/>
                <a:sym typeface="Gloria Hallelujah"/>
              </a:defRPr>
            </a:lvl7pPr>
            <a:lvl8pPr marL="3314700" marR="0" indent="-95250" algn="l" rtl="0">
              <a:lnSpc>
                <a:spcPct val="150000"/>
              </a:lnSpc>
              <a:spcBef>
                <a:spcPts val="375"/>
              </a:spcBef>
              <a:spcAft>
                <a:spcPts val="0"/>
              </a:spcAft>
              <a:buSzPct val="100000"/>
              <a:buFont typeface="Gloria Hallelujah"/>
              <a:buChar char="–"/>
              <a:defRPr sz="2025">
                <a:latin typeface="Gloria Hallelujah"/>
                <a:ea typeface="Gloria Hallelujah"/>
                <a:cs typeface="Gloria Hallelujah"/>
                <a:sym typeface="Gloria Hallelujah"/>
              </a:defRPr>
            </a:lvl8pPr>
            <a:lvl9pPr marL="3762375" marR="0" indent="-104775" algn="l" rtl="0">
              <a:lnSpc>
                <a:spcPct val="150000"/>
              </a:lnSpc>
              <a:spcBef>
                <a:spcPts val="375"/>
              </a:spcBef>
              <a:spcAft>
                <a:spcPts val="0"/>
              </a:spcAft>
              <a:buSzPct val="100000"/>
              <a:buFont typeface="Gloria Hallelujah"/>
              <a:buChar char="–"/>
              <a:defRPr sz="2025">
                <a:latin typeface="Gloria Hallelujah"/>
                <a:ea typeface="Gloria Hallelujah"/>
                <a:cs typeface="Gloria Hallelujah"/>
                <a:sym typeface="Gloria Hallelujah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8006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1BA6F-B221-4442-B3E0-4DE91DDD2916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0359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DF91A-7C92-3743-8A2E-356816C55239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70073643"/>
      </p:ext>
    </p:extLst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0113" y="3442447"/>
            <a:ext cx="7345362" cy="1532965"/>
          </a:xfrm>
        </p:spPr>
        <p:txBody>
          <a:bodyPr anchor="b" anchorCtr="0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0113" y="5029200"/>
            <a:ext cx="7345362" cy="9906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9259" y="6122894"/>
            <a:ext cx="2133600" cy="25931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4401"/>
            <a:ext cx="2895600" cy="25781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636493" y="533400"/>
            <a:ext cx="7836408" cy="2828925"/>
          </a:xfrm>
        </p:spPr>
        <p:txBody>
          <a:bodyPr>
            <a:normAutofit/>
          </a:bodyPr>
          <a:lstStyle>
            <a:lvl1pPr>
              <a:buNone/>
              <a:defRPr sz="2000"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05168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E093F-740F-2B40-9952-A828B8BE9AB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136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529B3-313B-4E43-B940-6E980F955E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845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88640"/>
            <a:ext cx="8229600" cy="86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  <a:endParaRPr lang="en-US" altLang="zh-CN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96752"/>
            <a:ext cx="8229600" cy="5204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76999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100" smtClean="0">
                <a:ea typeface="宋体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76999"/>
            <a:ext cx="2895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100" smtClean="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76999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ea typeface="宋体" charset="-122"/>
              </a:defRPr>
            </a:lvl1pPr>
          </a:lstStyle>
          <a:p>
            <a:pPr>
              <a:defRPr/>
            </a:pPr>
            <a:fld id="{FE160EA6-A35E-4F72-A219-BD66FDF9DC93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95990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9" r:id="rId1"/>
    <p:sldLayoutId id="2147483880" r:id="rId2"/>
    <p:sldLayoutId id="2147483881" r:id="rId3"/>
    <p:sldLayoutId id="2147483882" r:id="rId4"/>
    <p:sldLayoutId id="2147483883" r:id="rId5"/>
    <p:sldLayoutId id="2147483884" r:id="rId6"/>
    <p:sldLayoutId id="2147483885" r:id="rId7"/>
    <p:sldLayoutId id="2147483886" r:id="rId8"/>
    <p:sldLayoutId id="2147483887" r:id="rId9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/>
              <a:t>CH01 Overview</a:t>
            </a:r>
            <a:endParaRPr lang="en-US" sz="4400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AE50EE00-415B-4557-9062-379FD139A1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kern="0" dirty="0"/>
              <a:t>Zonghua Gu</a:t>
            </a:r>
            <a:endParaRPr lang="en-US" kern="0" dirty="0"/>
          </a:p>
          <a:p>
            <a:r>
              <a:rPr lang="en-US" kern="0"/>
              <a:t>2018</a:t>
            </a:r>
            <a:r>
              <a:rPr lang="en-US" kern="0" dirty="0"/>
              <a:t>, ZJU</a:t>
            </a:r>
            <a:endParaRPr lang="en-SE" kern="0" dirty="0"/>
          </a:p>
        </p:txBody>
      </p:sp>
      <p:sp>
        <p:nvSpPr>
          <p:cNvPr id="7" name="TextBox 6"/>
          <p:cNvSpPr txBox="1"/>
          <p:nvPr/>
        </p:nvSpPr>
        <p:spPr>
          <a:xfrm>
            <a:off x="4644935" y="197945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Attack Surface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6C9FC-DA22-1F47-8722-58727A1D436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B039C8-15C3-4C99-A4E7-84C4980C69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196753"/>
            <a:ext cx="8568952" cy="5591168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lang="en-US" dirty="0"/>
              <a:t>An attack surface consists of the reachable and exploitable vulnerabilities in a system, including:</a:t>
            </a:r>
            <a:endParaRPr lang="en-US" dirty="0">
              <a:latin typeface="+mj-lt"/>
            </a:endParaRPr>
          </a:p>
          <a:p>
            <a:pPr lvl="1"/>
            <a:r>
              <a:rPr lang="en-US" dirty="0">
                <a:latin typeface="+mj-lt"/>
              </a:rPr>
              <a:t>Network Attack Surface</a:t>
            </a:r>
          </a:p>
          <a:p>
            <a:pPr lvl="2"/>
            <a:r>
              <a:rPr lang="en-US" dirty="0">
                <a:latin typeface="+mj-lt"/>
              </a:rPr>
              <a:t>Vulnerabilities over an enterprise network, wide-area network, or the Internet</a:t>
            </a:r>
          </a:p>
          <a:p>
            <a:pPr lvl="2"/>
            <a:r>
              <a:rPr lang="en-US" dirty="0">
                <a:latin typeface="+mj-lt"/>
              </a:rPr>
              <a:t>Including network protocol vulnerabilities, such as those used for DoS attacks</a:t>
            </a:r>
          </a:p>
          <a:p>
            <a:pPr lvl="1"/>
            <a:r>
              <a:rPr lang="en-US" dirty="0">
                <a:latin typeface="+mj-lt"/>
              </a:rPr>
              <a:t>Software Attack Surface</a:t>
            </a:r>
          </a:p>
          <a:p>
            <a:pPr lvl="2"/>
            <a:r>
              <a:rPr lang="en-US" dirty="0">
                <a:latin typeface="+mj-lt"/>
              </a:rPr>
              <a:t>Vulnerabilities in application, utility, or operating system code</a:t>
            </a:r>
          </a:p>
          <a:p>
            <a:pPr lvl="1"/>
            <a:r>
              <a:rPr lang="en-US" dirty="0">
                <a:latin typeface="+mj-lt"/>
              </a:rPr>
              <a:t>Human Attack Surface</a:t>
            </a:r>
          </a:p>
          <a:p>
            <a:pPr lvl="2"/>
            <a:r>
              <a:rPr lang="en-US" dirty="0">
                <a:latin typeface="+mj-lt"/>
              </a:rPr>
              <a:t>Social engineering, human error, and trusted insiders</a:t>
            </a:r>
          </a:p>
          <a:p>
            <a:pPr lvl="0" rtl="0"/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769306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0AA1C9F-C262-4FDF-AE90-788ADE282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Risk</a:t>
            </a:r>
            <a:endParaRPr lang="en-S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F577CBC-7388-45A1-89A2-F6CABC616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978194"/>
            <a:ext cx="8568952" cy="1807535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Defense in depth is a concept used </a:t>
            </a:r>
            <a:r>
              <a:rPr lang="en-US"/>
              <a:t>in information </a:t>
            </a:r>
            <a:r>
              <a:rPr lang="en-US" dirty="0"/>
              <a:t>security in which multiple layers of security controls (defense) are placed throughout the system.</a:t>
            </a:r>
          </a:p>
          <a:p>
            <a:r>
              <a:rPr lang="en-US" dirty="0"/>
              <a:t>Security risk can be determined by defense in depth layering (shallow or deep) and attack Surface (small or large).</a:t>
            </a:r>
            <a:endParaRPr lang="en-SE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1BA6F-B221-4442-B3E0-4DE91DDD2916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6312FF-96DE-4C60-8AAE-DD7539AA56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1698" y="2705019"/>
            <a:ext cx="3600604" cy="4082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121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5166F-5628-481A-98F9-7524266CA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CIA Triad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BBA2BD-DCC1-4B88-8285-B94F7CB087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EB2CAB-0D96-4991-B1A3-B82A0D171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2</a:t>
            </a:fld>
            <a:endParaRPr lang="en-US" altLang="zh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EF621D-D381-4C1F-BDC9-1536C16AA7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5460" y="1244487"/>
            <a:ext cx="5513080" cy="5421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626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3D9F8-E81C-44C7-9921-FDB0E1260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CIA Triad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EE71C-73F3-42AC-BB9F-65223B11A0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057001"/>
            <a:ext cx="8568952" cy="4140031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Confidentiality:  this term covers two related concepts:</a:t>
            </a:r>
          </a:p>
          <a:p>
            <a:pPr lvl="1"/>
            <a:r>
              <a:rPr lang="en-US" dirty="0"/>
              <a:t>Data confidentiality:  Assures that private or confidential information is not made available or disclosed to unauthorized individuals.</a:t>
            </a:r>
          </a:p>
          <a:p>
            <a:pPr lvl="1"/>
            <a:r>
              <a:rPr lang="en-US" dirty="0"/>
              <a:t>Privacy:  Assures that individuals control or influence what information related to them may be collected and stored and by whom and to whom that information may be disclosed.</a:t>
            </a:r>
          </a:p>
          <a:p>
            <a:r>
              <a:rPr lang="en-US" dirty="0"/>
              <a:t>Integrity:  this term covers two related concepts:</a:t>
            </a:r>
          </a:p>
          <a:p>
            <a:pPr lvl="1"/>
            <a:r>
              <a:rPr lang="en-US" dirty="0"/>
              <a:t>Data integrity:  Assures that information and programs are changed only in a specified and authorized manner.</a:t>
            </a:r>
          </a:p>
          <a:p>
            <a:pPr lvl="1"/>
            <a:r>
              <a:rPr lang="en-US" dirty="0"/>
              <a:t>System integrity:  Assures that a system performs its intended function in an unimpaired manner, free from deliberate or inadvertent unauthorized manipulation of the system.</a:t>
            </a:r>
          </a:p>
          <a:p>
            <a:r>
              <a:rPr lang="en-US" dirty="0"/>
              <a:t>Availability:  Assures that systems work promptly and service is not denied to authorized users.</a:t>
            </a:r>
          </a:p>
          <a:p>
            <a:endParaRPr lang="en-US" dirty="0"/>
          </a:p>
          <a:p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A29722-16EA-488C-AFDA-6DEAEFC8F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25593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980728"/>
            <a:ext cx="8921829" cy="6040822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9BD72EF4-D371-41F3-BA4A-EC40B8241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942" y="94762"/>
            <a:ext cx="8568952" cy="868362"/>
          </a:xfrm>
        </p:spPr>
        <p:txBody>
          <a:bodyPr/>
          <a:lstStyle/>
          <a:p>
            <a:r>
              <a:rPr lang="en-US" dirty="0"/>
              <a:t>CIA Triad Examples</a:t>
            </a:r>
            <a:endParaRPr lang="en-SE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6C9FC-DA22-1F47-8722-58727A1D436E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135C2-6BA3-47FB-98BD-A0E3686CD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Concepts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10D1F0-90B8-4C76-A9C6-C72E7725D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2FFBC0-D3AC-40BD-982B-37BE50E0F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5</a:t>
            </a:fld>
            <a:endParaRPr lang="en-US" altLang="zh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C12BD6-BD6F-4B07-8D29-51388932EF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882" y="1286862"/>
            <a:ext cx="6770236" cy="5346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682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08E4A-C7ED-4DAC-9EAC-D68E349DF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Vulnerabilities, Threats and Attacks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6ABB1-F7E6-4269-910E-53FBE39221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Categories of vulnerabilities</a:t>
            </a:r>
          </a:p>
          <a:p>
            <a:pPr lvl="1"/>
            <a:r>
              <a:rPr lang="en-US" dirty="0"/>
              <a:t>Corrupted (loss of integrity)</a:t>
            </a:r>
          </a:p>
          <a:p>
            <a:pPr lvl="1"/>
            <a:r>
              <a:rPr lang="en-US" dirty="0"/>
              <a:t>Leaky (loss of confidentiality)</a:t>
            </a:r>
          </a:p>
          <a:p>
            <a:pPr lvl="1"/>
            <a:r>
              <a:rPr lang="en-US" dirty="0"/>
              <a:t>Unavailable or very slow (loss of availability)</a:t>
            </a:r>
          </a:p>
          <a:p>
            <a:r>
              <a:rPr lang="en-US" dirty="0"/>
              <a:t>Threats</a:t>
            </a:r>
          </a:p>
          <a:p>
            <a:pPr lvl="1"/>
            <a:r>
              <a:rPr lang="en-US" dirty="0"/>
              <a:t>Capable of exploiting vulnerabilities</a:t>
            </a:r>
          </a:p>
          <a:p>
            <a:pPr lvl="1"/>
            <a:r>
              <a:rPr lang="en-US" dirty="0"/>
              <a:t>Represent potential security harm to an asset</a:t>
            </a:r>
          </a:p>
          <a:p>
            <a:r>
              <a:rPr lang="en-US" dirty="0"/>
              <a:t>Attacks (threats carried out)</a:t>
            </a:r>
          </a:p>
          <a:p>
            <a:pPr lvl="1"/>
            <a:r>
              <a:rPr lang="en-US" dirty="0"/>
              <a:t>Insider vs. outsider</a:t>
            </a:r>
          </a:p>
          <a:p>
            <a:pPr lvl="1"/>
            <a:r>
              <a:rPr lang="en-US" dirty="0"/>
              <a:t>Passive vs. active</a:t>
            </a:r>
          </a:p>
          <a:p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5180DA-7843-45AB-B9F7-1C4294E34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03196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B2E27-FFF3-435F-839D-3DFCAE7EC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Passive Attacks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598BF2-C724-4D37-A253-B13781DC89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In passive attacks, attacker attempts to learn or make use of information from the system but does not affect system resources</a:t>
            </a:r>
          </a:p>
          <a:p>
            <a:pPr lvl="1"/>
            <a:r>
              <a:rPr lang="en-US" dirty="0"/>
              <a:t>Eavesdropping on, or monitoring of, transmissions</a:t>
            </a:r>
          </a:p>
          <a:p>
            <a:pPr lvl="1"/>
            <a:r>
              <a:rPr lang="en-US" dirty="0"/>
              <a:t>Goal of attacker is to obtain information that is being transmitted</a:t>
            </a:r>
          </a:p>
          <a:p>
            <a:r>
              <a:rPr lang="en-US" dirty="0"/>
              <a:t>Two categories :</a:t>
            </a:r>
          </a:p>
          <a:p>
            <a:pPr lvl="1"/>
            <a:r>
              <a:rPr lang="en-US" dirty="0"/>
              <a:t>Leaking of message content</a:t>
            </a:r>
          </a:p>
          <a:p>
            <a:pPr lvl="1"/>
            <a:r>
              <a:rPr lang="en-US" dirty="0"/>
              <a:t>Traffic analysis: attacker infers information from network traffic patterns, </a:t>
            </a:r>
            <a:r>
              <a:rPr lang="en-US" kern="1200" dirty="0">
                <a:latin typeface="Arial" pitchFamily="-107" charset="0"/>
              </a:rPr>
              <a:t>even though message content is not leaked (e.g., with encryption)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FF986F-1C60-4AF9-9F6E-F31B0082E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09455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64D30-6019-4740-84FF-D014C81D8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Active Attacks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74F37-A27F-4BAF-A02F-335C934010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1196753"/>
            <a:ext cx="8816280" cy="5472608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In active attacks, attacker attempts to alter system resources or affect their operation.</a:t>
            </a:r>
          </a:p>
          <a:p>
            <a:pPr lvl="1"/>
            <a:r>
              <a:rPr lang="en-US" dirty="0"/>
              <a:t>Involve some modification of the data stream or the creation of a false stream.</a:t>
            </a:r>
          </a:p>
          <a:p>
            <a:r>
              <a:rPr lang="en-US" dirty="0"/>
              <a:t>Four categories:</a:t>
            </a:r>
          </a:p>
          <a:p>
            <a:pPr lvl="2"/>
            <a:r>
              <a:rPr lang="en-US" dirty="0"/>
              <a:t>Replay: attacker captures a message and subsequent retransmits it to produce an unauthorized effect.</a:t>
            </a:r>
          </a:p>
          <a:p>
            <a:pPr lvl="2"/>
            <a:r>
              <a:rPr lang="en-US" dirty="0"/>
              <a:t>Masquerade: one entity pretends to be a different entity. </a:t>
            </a:r>
          </a:p>
          <a:p>
            <a:pPr lvl="2"/>
            <a:r>
              <a:rPr lang="en-US" dirty="0"/>
              <a:t>Modification of messages: some portion of a message is altered, or messages are delayed or reordered.</a:t>
            </a:r>
          </a:p>
          <a:p>
            <a:pPr lvl="2"/>
            <a:r>
              <a:rPr lang="en-US" dirty="0"/>
              <a:t>Denial of Service: </a:t>
            </a:r>
            <a:r>
              <a:rPr lang="en-US" kern="1200" dirty="0">
                <a:latin typeface="Arial" pitchFamily="-107" charset="0"/>
              </a:rPr>
              <a:t>prevents or inhibits the normal use of the target system.</a:t>
            </a:r>
            <a:endParaRPr lang="en-US" dirty="0"/>
          </a:p>
          <a:p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CAB9D3-4AA0-4E57-BA6E-CF7D2C173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12297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Countermeasures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6C9FC-DA22-1F47-8722-58727A1D436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15FA1-0F6E-41C4-8942-87FA36F42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>
                <a:latin typeface="+mj-lt"/>
              </a:rPr>
              <a:t>Means used to deal with security attacks</a:t>
            </a:r>
          </a:p>
          <a:p>
            <a:pPr lvl="1"/>
            <a:r>
              <a:rPr lang="en-US" dirty="0">
                <a:latin typeface="+mj-lt"/>
              </a:rPr>
              <a:t>Prevent, Detect, Recover</a:t>
            </a:r>
          </a:p>
          <a:p>
            <a:pPr lvl="1"/>
            <a:r>
              <a:rPr lang="en-US" dirty="0">
                <a:latin typeface="+mj-lt"/>
              </a:rPr>
              <a:t>Goal is to minimize residual level of risk to the assets</a:t>
            </a:r>
          </a:p>
          <a:p>
            <a:pPr lvl="0"/>
            <a:endParaRPr lang="en-US" dirty="0">
              <a:latin typeface="+mj-lt"/>
            </a:endParaRPr>
          </a:p>
          <a:p>
            <a:pPr lvl="0" rtl="0"/>
            <a:endParaRPr lang="en-US" dirty="0">
              <a:latin typeface="+mj-l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1" id="{E9C26A97-3C09-4DB8-935D-0460E3C1B65C}" vid="{4FED9468-2740-4C1C-AA0D-C2679B7D588D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_InfoSec20 Template</Template>
  <TotalTime>536</TotalTime>
  <Words>2806</Words>
  <Application>Microsoft Office PowerPoint</Application>
  <PresentationFormat>On-screen Show (4:3)</PresentationFormat>
  <Paragraphs>285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Gloria Hallelujah</vt:lpstr>
      <vt:lpstr>Arial</vt:lpstr>
      <vt:lpstr>Times New Roman</vt:lpstr>
      <vt:lpstr>1_Default Design</vt:lpstr>
      <vt:lpstr>CH01 Overview</vt:lpstr>
      <vt:lpstr>The CIA Triad</vt:lpstr>
      <vt:lpstr>The CIA Triad</vt:lpstr>
      <vt:lpstr>CIA Triad Examples</vt:lpstr>
      <vt:lpstr>Security Concepts</vt:lpstr>
      <vt:lpstr>Vulnerabilities, Threats and Attacks</vt:lpstr>
      <vt:lpstr>Passive Attacks</vt:lpstr>
      <vt:lpstr>Active Attacks</vt:lpstr>
      <vt:lpstr>Countermeasures</vt:lpstr>
      <vt:lpstr>Attack Surface</vt:lpstr>
      <vt:lpstr>Security Risk</vt:lpstr>
    </vt:vector>
  </TitlesOfParts>
  <Company>Computer Science, UNSW@ADFA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CH12 OS Security</dc:title>
  <dc:subject>Chapter 1 Lecture Overheads</dc:subject>
  <dc:creator>Zonghua Gu</dc:creator>
  <cp:lastModifiedBy>Zonghua Gu</cp:lastModifiedBy>
  <cp:revision>62</cp:revision>
  <dcterms:created xsi:type="dcterms:W3CDTF">2020-04-19T18:21:47Z</dcterms:created>
  <dcterms:modified xsi:type="dcterms:W3CDTF">2022-03-24T16:01:27Z</dcterms:modified>
</cp:coreProperties>
</file>