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6"/>
  </p:notesMasterIdLst>
  <p:handoutMasterIdLst>
    <p:handoutMasterId r:id="rId27"/>
  </p:handoutMasterIdLst>
  <p:sldIdLst>
    <p:sldId id="383" r:id="rId2"/>
    <p:sldId id="384" r:id="rId3"/>
    <p:sldId id="257" r:id="rId4"/>
    <p:sldId id="258" r:id="rId5"/>
    <p:sldId id="385" r:id="rId6"/>
    <p:sldId id="386" r:id="rId7"/>
    <p:sldId id="387" r:id="rId8"/>
    <p:sldId id="388" r:id="rId9"/>
    <p:sldId id="389" r:id="rId10"/>
    <p:sldId id="390" r:id="rId11"/>
    <p:sldId id="265" r:id="rId12"/>
    <p:sldId id="391" r:id="rId13"/>
    <p:sldId id="392" r:id="rId14"/>
    <p:sldId id="267" r:id="rId15"/>
    <p:sldId id="268" r:id="rId16"/>
    <p:sldId id="393" r:id="rId17"/>
    <p:sldId id="394" r:id="rId18"/>
    <p:sldId id="271" r:id="rId19"/>
    <p:sldId id="273" r:id="rId20"/>
    <p:sldId id="274" r:id="rId21"/>
    <p:sldId id="275" r:id="rId22"/>
    <p:sldId id="277" r:id="rId23"/>
    <p:sldId id="396" r:id="rId24"/>
    <p:sldId id="395"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5"/>
            <p14:sldId id="386"/>
            <p14:sldId id="387"/>
            <p14:sldId id="388"/>
            <p14:sldId id="389"/>
            <p14:sldId id="390"/>
            <p14:sldId id="265"/>
            <p14:sldId id="391"/>
            <p14:sldId id="392"/>
            <p14:sldId id="267"/>
            <p14:sldId id="268"/>
            <p14:sldId id="393"/>
            <p14:sldId id="394"/>
            <p14:sldId id="271"/>
            <p14:sldId id="273"/>
            <p14:sldId id="274"/>
            <p14:sldId id="275"/>
            <p14:sldId id="277"/>
            <p14:sldId id="396"/>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77518" autoAdjust="0"/>
  </p:normalViewPr>
  <p:slideViewPr>
    <p:cSldViewPr>
      <p:cViewPr varScale="1">
        <p:scale>
          <a:sx n="101" d="100"/>
          <a:sy n="101" d="100"/>
        </p:scale>
        <p:origin x="22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0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
                <a:schemeClr val="dk1"/>
              </a:buClr>
              <a:buSzPct val="25000"/>
              <a:buFont typeface="Arial"/>
              <a:buNone/>
              <a:tabLst/>
              <a:defRPr/>
            </a:pPr>
            <a:r>
              <a:rPr lang="en-US" dirty="0"/>
              <a:t>Suppose a website echoes user-supplied data, e.g., his name, back to user on the html page.</a:t>
            </a:r>
          </a:p>
          <a:p>
            <a:pPr lvl="0" rtl="0">
              <a:spcBef>
                <a:spcPts val="0"/>
              </a:spcBef>
              <a:buClr>
                <a:schemeClr val="dk1"/>
              </a:buClr>
              <a:buSzPct val="25000"/>
              <a:buFont typeface="Arial"/>
              <a:buNone/>
            </a:pPr>
            <a:endParaRPr lang="en-SE"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For example, when the user’s browser sends the user’s name to a web site, the web site </a:t>
            </a:r>
            <a:r>
              <a:rPr lang="en-US" sz="1200" dirty="0" err="1">
                <a:solidFill>
                  <a:schemeClr val="dk1"/>
                </a:solidFill>
              </a:rPr>
              <a:t>echos</a:t>
            </a:r>
            <a:r>
              <a:rPr lang="en-US" sz="1200" dirty="0">
                <a:solidFill>
                  <a:schemeClr val="dk1"/>
                </a:solidFill>
              </a:rPr>
              <a:t> the name back. If the browser sends a script as the name, then the script will be included in the html page and the user’s browser will execute the script.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What if the script is malicious, and the browser sent it to the web site without the user knowing about it? The browser will end up having to execute the malicious script when it is included in the html page sent back from the web site.</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This can happen in a cross-site scripting attack.</a:t>
            </a: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67013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endParaRPr lang="en-US" sz="1200" dirty="0">
              <a:solidFill>
                <a:schemeClr val="dk1"/>
              </a:solidFill>
            </a:endParaRPr>
          </a:p>
        </p:txBody>
      </p:sp>
      <p:sp>
        <p:nvSpPr>
          <p:cNvPr id="105" name="Shape 10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T</a:t>
            </a:r>
            <a:r>
              <a:rPr lang="en-US" dirty="0"/>
              <a:t>h</a:t>
            </a:r>
            <a:r>
              <a:rPr lang="en-SE" dirty="0"/>
              <a:t>e script is</a:t>
            </a:r>
            <a:r>
              <a:rPr lang="en-SE" baseline="0" dirty="0"/>
              <a:t> echoed back from naive.com, so the browser executes it. If the script is directly from evil.com, the browser may prevent its exedcution</a:t>
            </a:r>
          </a:p>
          <a:p>
            <a:pPr lvl="0" rtl="0">
              <a:spcBef>
                <a:spcPts val="0"/>
              </a:spcBef>
              <a:buClr>
                <a:schemeClr val="dk1"/>
              </a:buClr>
              <a:buSzPct val="25000"/>
              <a:buFont typeface="Arial"/>
              <a:buNone/>
            </a:pPr>
            <a:r>
              <a:rPr lang="en-US" sz="1200" dirty="0">
                <a:solidFill>
                  <a:schemeClr val="dk1"/>
                </a:solidFill>
              </a:rPr>
              <a:t>https://owasp.org/www-community/attacks/xss/</a:t>
            </a:r>
            <a:endParaRPr lang="en-SE" sz="1200" dirty="0">
              <a:solidFill>
                <a:schemeClr val="dk1"/>
              </a:solidFill>
            </a:endParaRPr>
          </a:p>
          <a:p>
            <a:r>
              <a:rPr lang="en-GB" sz="1200" b="1" i="0" kern="1200" dirty="0">
                <a:solidFill>
                  <a:schemeClr val="tx1"/>
                </a:solidFill>
                <a:effectLst/>
                <a:latin typeface="Arial" pitchFamily="-107" charset="0"/>
                <a:ea typeface="+mn-ea"/>
                <a:cs typeface="+mn-cs"/>
              </a:rPr>
              <a:t>Reflected XSS Attacks</a:t>
            </a:r>
          </a:p>
          <a:p>
            <a:r>
              <a:rPr lang="en-GB" sz="1200" b="0" i="0" kern="1200" dirty="0">
                <a:solidFill>
                  <a:schemeClr val="tx1"/>
                </a:solidFill>
                <a:effectLst/>
                <a:latin typeface="Arial" pitchFamily="-107" charset="0"/>
                <a:ea typeface="+mn-ea"/>
                <a:cs typeface="+mn-cs"/>
              </a:rPr>
              <a:t>Reflected attacks are those where the injected script is reflected off the web server, such as in an error message, search result, or any other response that includes some or all of the input sent to the server as part of the request. Reflected attacks are delivered to victims via another route, such as in an e-mail message, or on some other website. When a user is tricked into clicking on a malicious link, submitting a specially crafted form, or even just browsing to a malicious site, the injected code travels to the vulnerable web site, which reflects the attack back to the user’s browser. The browser then executes the code because it came from a “trusted” server. Reflected XSS is also sometimes referred to as Non-Persistent or Type-II XSS.</a:t>
            </a:r>
            <a:endParaRPr lang="en-SE" sz="1200" b="0" i="0" kern="1200" dirty="0">
              <a:solidFill>
                <a:schemeClr val="tx1"/>
              </a:solidFill>
              <a:effectLst/>
              <a:latin typeface="Arial" pitchFamily="-107" charset="0"/>
              <a:ea typeface="+mn-ea"/>
              <a:cs typeface="+mn-cs"/>
            </a:endParaRPr>
          </a:p>
          <a:p>
            <a:r>
              <a:rPr lang="en-GB" sz="1200" b="1" i="0" kern="1200" dirty="0">
                <a:solidFill>
                  <a:schemeClr val="tx1"/>
                </a:solidFill>
                <a:effectLst/>
                <a:latin typeface="Arial" pitchFamily="-107" charset="0"/>
                <a:ea typeface="+mn-ea"/>
                <a:cs typeface="+mn-cs"/>
              </a:rPr>
              <a:t>Stored XSS Attacks</a:t>
            </a:r>
          </a:p>
          <a:p>
            <a:r>
              <a:rPr lang="en-GB" sz="1200" b="0" i="0" kern="1200" dirty="0">
                <a:solidFill>
                  <a:schemeClr val="tx1"/>
                </a:solidFill>
                <a:effectLst/>
                <a:latin typeface="Arial" pitchFamily="-107" charset="0"/>
                <a:ea typeface="+mn-ea"/>
                <a:cs typeface="+mn-cs"/>
              </a:rPr>
              <a:t>Stored attacks are those where the injected script is permanently stored on the target servers, such as in a database, in a message forum, visitor log, comment field, etc. The victim then retrieves the malicious script from the server when it requests the stored information. Stored XSS is also sometimes referred to as Persistent or Type-I XSS.</a:t>
            </a:r>
          </a:p>
          <a:p>
            <a:endParaRPr lang="en-GB" sz="1200" b="0" i="0" kern="1200" dirty="0">
              <a:solidFill>
                <a:schemeClr val="tx1"/>
              </a:solidFill>
              <a:effectLst/>
              <a:latin typeface="Arial" pitchFamily="-107" charset="0"/>
              <a:ea typeface="+mn-ea"/>
              <a:cs typeface="+mn-cs"/>
            </a:endParaRPr>
          </a:p>
          <a:p>
            <a:pPr lvl="0" rtl="0">
              <a:spcBef>
                <a:spcPts val="0"/>
              </a:spcBef>
              <a:buClr>
                <a:schemeClr val="dk1"/>
              </a:buClr>
              <a:buSzPct val="25000"/>
              <a:buFont typeface="Arial"/>
              <a:buNone/>
            </a:pPr>
            <a:endParaRPr lang="en-US" sz="1200" dirty="0">
              <a:solidFill>
                <a:schemeClr val="dk1"/>
              </a:solidFill>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59626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Clr>
                <a:srgbClr val="000000"/>
              </a:buClr>
              <a:buSzPct val="25000"/>
              <a:buFont typeface="Arial"/>
              <a:buNone/>
            </a:pPr>
            <a:r>
              <a:rPr lang="en-US" sz="1200" dirty="0"/>
              <a:t>1. T. 2. T. (e.g., name should not be a script)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5189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Cross-site request forgery (XSRF) is another web-based attack.</a:t>
            </a:r>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A user’s browser may be running a script from a good site and also a malicious script from a bad site. </a:t>
            </a:r>
            <a:endParaRPr sz="1200" dirty="0">
              <a:solidFill>
                <a:schemeClr val="dk1"/>
              </a:solidFill>
            </a:endParaRPr>
          </a:p>
          <a:p>
            <a:pPr lvl="0">
              <a:spcBef>
                <a:spcPts val="0"/>
              </a:spcBef>
              <a:buClr>
                <a:schemeClr val="dk1"/>
              </a:buClr>
              <a:buSzPct val="25000"/>
              <a:buFont typeface="Arial"/>
              <a:buNone/>
            </a:pPr>
            <a:r>
              <a:rPr lang="en-US" sz="1200" dirty="0">
                <a:solidFill>
                  <a:schemeClr val="dk1"/>
                </a:solidFill>
              </a:rPr>
              <a:t>The malicious script can then forge a request to the good site using the user’s cookie. The good site does not know the request is not sent by the user.</a:t>
            </a:r>
          </a:p>
        </p:txBody>
      </p:sp>
      <p:sp>
        <p:nvSpPr>
          <p:cNvPr id="124" name="Shape 12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dirty="0"/>
              <a:t>Here is an :</a:t>
            </a:r>
          </a:p>
          <a:p>
            <a:pPr>
              <a:spcBef>
                <a:spcPts val="0"/>
              </a:spcBef>
              <a:buNone/>
            </a:pPr>
            <a:endParaRPr dirty="0"/>
          </a:p>
        </p:txBody>
      </p:sp>
      <p:sp>
        <p:nvSpPr>
          <p:cNvPr id="131" name="Shape 1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Tahoma"/>
              <a:buNone/>
            </a:pPr>
            <a:r>
              <a:rPr lang="en-US" sz="1200" dirty="0">
                <a:solidFill>
                  <a:schemeClr val="dk1"/>
                </a:solidFill>
              </a:rPr>
              <a:t>Here is an illustration of the example …</a:t>
            </a:r>
          </a:p>
          <a:p>
            <a:pPr lvl="0" rtl="0">
              <a:spcBef>
                <a:spcPts val="0"/>
              </a:spcBef>
              <a:buClr>
                <a:schemeClr val="dk1"/>
              </a:buClr>
              <a:buFont typeface="Tahoma"/>
              <a:buNone/>
            </a:pPr>
            <a:endParaRPr lang="en-US" sz="1200" dirty="0">
              <a:solidFill>
                <a:schemeClr val="dk1"/>
              </a:solidFill>
            </a:endParaRPr>
          </a:p>
          <a:p>
            <a:pPr lvl="0" rtl="0">
              <a:spcBef>
                <a:spcPts val="0"/>
              </a:spcBef>
              <a:buClr>
                <a:schemeClr val="dk1"/>
              </a:buClr>
              <a:buFont typeface="Arial"/>
              <a:buNone/>
            </a:pPr>
            <a:endParaRPr lang="en-US" sz="1200" dirty="0">
              <a:solidFill>
                <a:schemeClr val="dk1"/>
              </a:solidFill>
            </a:endParaRP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61891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80957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Comparing XSRF and XSS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XSS: user trusts a site, attacker injects a script to the site and it is echoed back to the user’s site, which then executes the malicious script.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XSRF: a site trusts requests are from the user, attacker forges user requests to the site, which executes the attacker’s malicious actions.</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They are both the result of security weakness of web sites, in particular, the lack of authenticating and validating user input.</a:t>
            </a:r>
          </a:p>
        </p:txBody>
      </p:sp>
      <p:sp>
        <p:nvSpPr>
          <p:cNvPr id="153" name="Shape 15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Before we discuss SQL Injection attacks, let’s quickly review SQL.</a:t>
            </a:r>
          </a:p>
        </p:txBody>
      </p:sp>
      <p:sp>
        <p:nvSpPr>
          <p:cNvPr id="175" name="Shape 17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spcAft>
                <a:spcPts val="1200"/>
              </a:spcAft>
              <a:buClr>
                <a:schemeClr val="dk1"/>
              </a:buClr>
              <a:buSzPct val="91666"/>
              <a:buFont typeface="Arial"/>
              <a:buNone/>
            </a:pPr>
            <a:r>
              <a:rPr lang="en-US" sz="1200" dirty="0">
                <a:solidFill>
                  <a:schemeClr val="dk1"/>
                </a:solidFill>
              </a:rPr>
              <a:t>The Web is an extension of our computing environment because most of our daily tasks involve interaction with the Web. </a:t>
            </a:r>
          </a:p>
          <a:p>
            <a:pPr lvl="0" rtl="0">
              <a:spcBef>
                <a:spcPts val="0"/>
              </a:spcBef>
              <a:spcAft>
                <a:spcPts val="1200"/>
              </a:spcAft>
              <a:buClr>
                <a:schemeClr val="dk1"/>
              </a:buClr>
              <a:buSzPct val="91666"/>
              <a:buFont typeface="Arial"/>
              <a:buNone/>
            </a:pPr>
            <a:r>
              <a:rPr lang="en-US" sz="1200" dirty="0">
                <a:solidFill>
                  <a:schemeClr val="dk1"/>
                </a:solidFill>
              </a:rPr>
              <a:t>In this lesson we will first review how the Web works, that is, how the browser interacts with websites, and the major </a:t>
            </a:r>
            <a:r>
              <a:rPr lang="en-US" sz="1200" dirty="0" err="1">
                <a:solidFill>
                  <a:schemeClr val="dk1"/>
                </a:solidFill>
              </a:rPr>
              <a:t>thr</a:t>
            </a:r>
            <a:r>
              <a:rPr lang="en-US" sz="1200">
                <a:solidFill>
                  <a:schemeClr val="dk1"/>
                </a:solidFill>
              </a:rPr>
              <a:t>   eat </a:t>
            </a:r>
            <a:r>
              <a:rPr lang="en-US" sz="1200" dirty="0">
                <a:solidFill>
                  <a:schemeClr val="dk1"/>
                </a:solidFill>
              </a:rPr>
              <a:t>vectors.</a:t>
            </a:r>
          </a:p>
          <a:p>
            <a:pPr lvl="0" rtl="0">
              <a:spcBef>
                <a:spcPts val="0"/>
              </a:spcBef>
              <a:spcAft>
                <a:spcPts val="1200"/>
              </a:spcAft>
              <a:buClr>
                <a:schemeClr val="dk1"/>
              </a:buClr>
              <a:buSzPct val="91666"/>
              <a:buFont typeface="Arial"/>
              <a:buNone/>
            </a:pPr>
            <a:r>
              <a:rPr lang="en-US" sz="1200" dirty="0">
                <a:solidFill>
                  <a:schemeClr val="dk1"/>
                </a:solidFill>
              </a:rPr>
              <a:t>We will then discuss several attacks: cross site scripting, cross site request forgery, and SQL injection</a:t>
            </a:r>
          </a:p>
          <a:p>
            <a:pPr lvl="0" rtl="0">
              <a:spcBef>
                <a:spcPts val="0"/>
              </a:spcBef>
              <a:spcAft>
                <a:spcPts val="1200"/>
              </a:spcAft>
              <a:buNone/>
            </a:pPr>
            <a:endParaRPr lang="en-US" sz="1200" dirty="0">
              <a:solidFill>
                <a:schemeClr val="dk1"/>
              </a:solidFill>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8653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Nowadays, many databases have a web front-end to allow users to query the database using the Web. The website typically offers a web form for entering the query, and runs a program to form the input into an SQL query and send it to the back-end database.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imes New Roman"/>
              <a:buNone/>
            </a:pPr>
            <a:r>
              <a:rPr lang="en-US" sz="1200">
                <a:solidFill>
                  <a:schemeClr val="dk1"/>
                </a:solidFill>
              </a:rPr>
              <a:t>The security threat here is that the input may be malicious. That is, the SQL to the database server is malicious and can lead to compromise of data confidentiality and integrity.</a:t>
            </a:r>
          </a:p>
          <a:p>
            <a:pPr>
              <a:spcBef>
                <a:spcPts val="0"/>
              </a:spcBef>
              <a:buNone/>
            </a:pPr>
            <a:endParaRPr/>
          </a:p>
        </p:txBody>
      </p:sp>
      <p:sp>
        <p:nvSpPr>
          <p:cNvPr id="183" name="Shape 18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Here is an example of web form. A user would enter his name and password.</a:t>
            </a:r>
            <a:endParaRPr lang="en-SE" sz="1200" dirty="0">
              <a:solidFill>
                <a:schemeClr val="dk1"/>
              </a:solidFill>
            </a:endParaRPr>
          </a:p>
          <a:p>
            <a:pPr lvl="0" rtl="0">
              <a:spcBef>
                <a:spcPts val="0"/>
              </a:spcBef>
              <a:buClr>
                <a:schemeClr val="dk1"/>
              </a:buClr>
              <a:buSzPct val="25000"/>
              <a:buFont typeface="Times New Roman"/>
              <a:buNone/>
            </a:pPr>
            <a:r>
              <a:rPr lang="en-GB" sz="1200" dirty="0">
                <a:solidFill>
                  <a:schemeClr val="dk1"/>
                </a:solidFill>
              </a:rPr>
              <a:t>The password is sent in encrypted hash form to the web server, and the web server needs to retrieve the user’s password hash from the database to compare and authenticate the user. That is, the web server issues a SQL query to the database.</a:t>
            </a:r>
          </a:p>
          <a:p>
            <a:pPr>
              <a:spcBef>
                <a:spcPts val="0"/>
              </a:spcBef>
              <a:buNone/>
            </a:pPr>
            <a:endParaRPr lang="en-GB" dirty="0"/>
          </a:p>
          <a:p>
            <a:pPr lvl="0" rtl="0">
              <a:spcBef>
                <a:spcPts val="0"/>
              </a:spcBef>
              <a:buClr>
                <a:schemeClr val="dk1"/>
              </a:buClr>
              <a:buSzPct val="25000"/>
              <a:buFont typeface="Times New Roman"/>
              <a:buNone/>
            </a:pPr>
            <a:endParaRPr lang="en-US" sz="1200" dirty="0">
              <a:solidFill>
                <a:schemeClr val="dk1"/>
              </a:solidFill>
            </a:endParaRPr>
          </a:p>
          <a:p>
            <a:pPr>
              <a:spcBef>
                <a:spcPts val="0"/>
              </a:spcBef>
              <a:buNone/>
            </a:pPr>
            <a:endParaRPr dirty="0"/>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sz="1200" dirty="0">
                <a:solidFill>
                  <a:schemeClr val="dk1"/>
                </a:solidFill>
              </a:rPr>
              <a:t>Now suppose an attacker enters this malicious string as the user name.</a:t>
            </a:r>
            <a:r>
              <a:rPr lang="en-SE" sz="1200" dirty="0">
                <a:solidFill>
                  <a:schemeClr val="dk1"/>
                </a:solidFill>
              </a:rPr>
              <a:t> </a:t>
            </a:r>
            <a:r>
              <a:rPr lang="en-US" sz="1200" dirty="0">
                <a:solidFill>
                  <a:schemeClr val="dk1"/>
                </a:solidFill>
              </a:rPr>
              <a:t>The actual SQL query to the backend database server is to delete all user records!</a:t>
            </a:r>
          </a:p>
          <a:p>
            <a:pPr>
              <a:spcBef>
                <a:spcPts val="0"/>
              </a:spcBef>
              <a:buNone/>
            </a:pPr>
            <a:endParaRPr lang="en-US" sz="1200" dirty="0">
              <a:solidFill>
                <a:schemeClr val="dk1"/>
              </a:solidFill>
            </a:endParaRPr>
          </a:p>
        </p:txBody>
      </p:sp>
      <p:sp>
        <p:nvSpPr>
          <p:cNvPr id="204" name="Shape 20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B. Blacklisting is hard because.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375100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Let’s briefly review how the web works.</a:t>
            </a:r>
          </a:p>
          <a:p>
            <a:pPr lvl="0" rtl="0">
              <a:spcBef>
                <a:spcPts val="0"/>
              </a:spcBef>
              <a:buClr>
                <a:schemeClr val="dk1"/>
              </a:buClr>
              <a:buFont typeface="Arial"/>
              <a:buNone/>
            </a:pPr>
            <a:endParaRPr sz="1200" dirty="0">
              <a:solidFill>
                <a:schemeClr val="dk1"/>
              </a:solidFill>
            </a:endParaRPr>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37" name="Shape 3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sz="1200" dirty="0">
                <a:solidFill>
                  <a:schemeClr val="dk1"/>
                </a:solidFill>
              </a:rPr>
              <a:t>As we discussed, cookies are added to the browser directories of website visitors.  So we should make sure we really understand what exactly it is we are letting onto our computers. </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True-Cookies are created by ads, widgets, and elements on the web page the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True-Cookies are created by websites a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cookies are not compile code. They are plaintext.</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 since cookies are not compiled code they cannot be used as a virus. They cannot replicate themselves, they cannot be executed and are not self-executing. These are all characteristics necessary to be a virus.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 cookies can be used as spyware. Cookies store user preferences and browsing history.</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1888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rgbClr val="000000"/>
              </a:buClr>
              <a:buSzPct val="25000"/>
              <a:buFont typeface="Arial"/>
              <a:buNone/>
            </a:pPr>
            <a:r>
              <a:rPr lang="en-US" sz="1200" dirty="0"/>
              <a:t>Let’s look at the main Web security issues.</a:t>
            </a:r>
          </a:p>
          <a:p>
            <a:pPr lvl="0" rtl="0">
              <a:spcBef>
                <a:spcPts val="0"/>
              </a:spcBef>
              <a:buClr>
                <a:srgbClr val="000000"/>
              </a:buClr>
              <a:buFont typeface="Arial"/>
              <a:buNone/>
            </a:pPr>
            <a:endParaRPr lang="en-US" sz="1200" dirty="0"/>
          </a:p>
          <a:p>
            <a:pPr lvl="0" rtl="0">
              <a:spcBef>
                <a:spcPts val="0"/>
              </a:spcBef>
              <a:buClr>
                <a:srgbClr val="000000"/>
              </a:buClr>
              <a:buSzPct val="25000"/>
              <a:buFont typeface="Arial"/>
              <a:buNone/>
            </a:pPr>
            <a:r>
              <a:rPr lang="en-US" sz="1200" dirty="0"/>
              <a:t>The Browser accepts contents, and often runs dynamic contents such as scripts, from web sites. The question is: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68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On the server side, a web site runs web applications that process requests from browsers, and often interacts with back-end servers to produce the contents for  users. </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87246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1. T. 2. F (can lead malware installation, data theft, etc.) 3. T (e.g., deface sites, and back-end servers can be compromised as well, e.g., stolen credit cards)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02553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a:p>
            <a:r>
              <a:rPr lang="en-US" dirty="0"/>
              <a:t>If a website allows users to input content without controls, </a:t>
            </a:r>
            <a:r>
              <a:rPr lang="en-SE" dirty="0"/>
              <a:t>,e.g., s</a:t>
            </a:r>
            <a:r>
              <a:rPr lang="en-US" dirty="0" err="1"/>
              <a:t>ocial</a:t>
            </a:r>
            <a:r>
              <a:rPr lang="en-US" dirty="0"/>
              <a:t> networking sites, blogs, forums, then attackers can insert malicious code as well.</a:t>
            </a:r>
            <a:endParaRPr lang="en-SE" dirty="0"/>
          </a:p>
          <a:p>
            <a:r>
              <a:rPr lang="en-GB" dirty="0"/>
              <a:t>malicious scripts are injected into otherwise benign and trusted websites. </a:t>
            </a:r>
            <a:endParaRPr lang="en-US" dirty="0"/>
          </a:p>
          <a:p>
            <a:endParaRPr lang="en-US" dirty="0"/>
          </a:p>
          <a:p>
            <a:pPr lvl="1"/>
            <a:endParaRPr lang="en-US" dirty="0"/>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318805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2480060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CH25 Web Security</a:t>
            </a: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5" name="Subtitle 3">
            <a:extLst>
              <a:ext uri="{FF2B5EF4-FFF2-40B4-BE49-F238E27FC236}">
                <a16:creationId xmlns:a16="http://schemas.microsoft.com/office/drawing/2014/main" id="{73E46BDC-43CF-46DB-8547-9BF5FB4DE69C}"/>
              </a:ext>
            </a:extLst>
          </p:cNvPr>
          <p:cNvSpPr>
            <a:spLocks noGrp="1"/>
          </p:cNvSpPr>
          <p:nvPr>
            <p:ph type="subTitle" idx="1"/>
          </p:nvPr>
        </p:nvSpPr>
        <p:spPr>
          <a:xfrm>
            <a:off x="1371600" y="4509120"/>
            <a:ext cx="6400800" cy="1129680"/>
          </a:xfrm>
        </p:spPr>
        <p:txBody>
          <a:bodyPr/>
          <a:lstStyle/>
          <a:p>
            <a:r>
              <a:rPr lang="en-US" altLang="zh-CN" kern="0" dirty="0"/>
              <a:t>Zonghua Gu</a:t>
            </a:r>
            <a:endParaRPr lang="en-US" kern="0" dirty="0"/>
          </a:p>
          <a:p>
            <a:r>
              <a:rPr lang="en-US" kern="0"/>
              <a:t>2018, ZJU</a:t>
            </a:r>
            <a:endParaRPr lang="en-SE"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5D01-8085-4C7C-84FB-580B4CDD5B90}"/>
              </a:ext>
            </a:extLst>
          </p:cNvPr>
          <p:cNvSpPr>
            <a:spLocks noGrp="1"/>
          </p:cNvSpPr>
          <p:nvPr>
            <p:ph type="title"/>
          </p:nvPr>
        </p:nvSpPr>
        <p:spPr/>
        <p:txBody>
          <a:bodyPr/>
          <a:lstStyle/>
          <a:p>
            <a:r>
              <a:rPr lang="en-US" dirty="0"/>
              <a:t>Cross-Site Scripting (XSS) cont’d</a:t>
            </a:r>
            <a:endParaRPr lang="en-SE" dirty="0"/>
          </a:p>
        </p:txBody>
      </p:sp>
      <p:sp>
        <p:nvSpPr>
          <p:cNvPr id="3" name="Content Placeholder 2">
            <a:extLst>
              <a:ext uri="{FF2B5EF4-FFF2-40B4-BE49-F238E27FC236}">
                <a16:creationId xmlns:a16="http://schemas.microsoft.com/office/drawing/2014/main" id="{277EEA34-5B7C-4670-A29E-1DE945E40691}"/>
              </a:ext>
            </a:extLst>
          </p:cNvPr>
          <p:cNvSpPr>
            <a:spLocks noGrp="1"/>
          </p:cNvSpPr>
          <p:nvPr>
            <p:ph idx="1"/>
          </p:nvPr>
        </p:nvSpPr>
        <p:spPr/>
        <p:txBody>
          <a:bodyPr>
            <a:normAutofit fontScale="77500" lnSpcReduction="20000"/>
          </a:bodyPr>
          <a:lstStyle/>
          <a:p>
            <a:pPr lvl="0"/>
            <a:r>
              <a:rPr lang="en-SE" dirty="0">
                <a:solidFill>
                  <a:schemeClr val="dk1"/>
                </a:solidFill>
              </a:rPr>
              <a:t>Supposr a </a:t>
            </a:r>
            <a:r>
              <a:rPr lang="en-US" dirty="0">
                <a:solidFill>
                  <a:schemeClr val="dk1"/>
                </a:solidFill>
              </a:rPr>
              <a:t>website allow</a:t>
            </a:r>
            <a:r>
              <a:rPr lang="en-SE" dirty="0">
                <a:solidFill>
                  <a:schemeClr val="dk1"/>
                </a:solidFill>
              </a:rPr>
              <a:t>s</a:t>
            </a:r>
            <a:r>
              <a:rPr lang="en-US" dirty="0">
                <a:solidFill>
                  <a:schemeClr val="dk1"/>
                </a:solidFill>
              </a:rPr>
              <a:t> users to input data and then echo</a:t>
            </a:r>
            <a:r>
              <a:rPr lang="en-SE" dirty="0">
                <a:solidFill>
                  <a:schemeClr val="dk1"/>
                </a:solidFill>
              </a:rPr>
              <a:t>s</a:t>
            </a:r>
            <a:r>
              <a:rPr lang="en-US" dirty="0">
                <a:solidFill>
                  <a:schemeClr val="dk1"/>
                </a:solidFill>
              </a:rPr>
              <a:t> the data back, that is, include the user-input data in the html page to the user’s browser. Such websites include social networking sites,  blogs, etc.</a:t>
            </a:r>
            <a:endParaRPr lang="en-SE" dirty="0"/>
          </a:p>
          <a:p>
            <a:r>
              <a:rPr lang="en-US" dirty="0"/>
              <a:t>Suppose the browser sends to the site &lt;script type=”text/</a:t>
            </a:r>
            <a:r>
              <a:rPr lang="en-US" dirty="0" err="1"/>
              <a:t>javascript</a:t>
            </a:r>
            <a:r>
              <a:rPr lang="en-US" dirty="0"/>
              <a:t>”&gt;alert(“Hello World”);</a:t>
            </a:r>
            <a:br>
              <a:rPr lang="en-US" dirty="0"/>
            </a:br>
            <a:r>
              <a:rPr lang="en-US" dirty="0"/>
              <a:t>&lt;/script&gt; as his “name”</a:t>
            </a:r>
          </a:p>
          <a:p>
            <a:r>
              <a:rPr lang="en-US" dirty="0"/>
              <a:t>The script will be included in the html page sent to the user’s browser; and when the script runs, the alert “Hello World” will be displayed</a:t>
            </a:r>
          </a:p>
          <a:p>
            <a:r>
              <a:rPr lang="en-US" dirty="0"/>
              <a:t>What if the script is malicious, and the browser had sent it without the user knowing about it? Then </a:t>
            </a:r>
            <a:r>
              <a:rPr lang="en-SE" dirty="0">
                <a:solidFill>
                  <a:schemeClr val="dk1"/>
                </a:solidFill>
              </a:rPr>
              <a:t>t</a:t>
            </a:r>
            <a:r>
              <a:rPr lang="en-US" dirty="0">
                <a:solidFill>
                  <a:schemeClr val="dk1"/>
                </a:solidFill>
              </a:rPr>
              <a:t>he browser would execute the malicious script.</a:t>
            </a:r>
          </a:p>
        </p:txBody>
      </p:sp>
      <p:sp>
        <p:nvSpPr>
          <p:cNvPr id="4" name="Slide Number Placeholder 3">
            <a:extLst>
              <a:ext uri="{FF2B5EF4-FFF2-40B4-BE49-F238E27FC236}">
                <a16:creationId xmlns:a16="http://schemas.microsoft.com/office/drawing/2014/main" id="{914C732D-9072-41DC-A770-4661E8F8CAC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6338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94099" y="1648222"/>
            <a:ext cx="8955801" cy="4993679"/>
          </a:xfrm>
          <a:prstGeom prst="rect">
            <a:avLst/>
          </a:prstGeom>
          <a:noFill/>
          <a:ln>
            <a:noFill/>
          </a:ln>
        </p:spPr>
      </p:pic>
      <p:sp>
        <p:nvSpPr>
          <p:cNvPr id="2" name="Title 1">
            <a:extLst>
              <a:ext uri="{FF2B5EF4-FFF2-40B4-BE49-F238E27FC236}">
                <a16:creationId xmlns:a16="http://schemas.microsoft.com/office/drawing/2014/main" id="{A4470109-2396-430C-8EDD-A75DD4EA09FB}"/>
              </a:ext>
            </a:extLst>
          </p:cNvPr>
          <p:cNvSpPr>
            <a:spLocks noGrp="1"/>
          </p:cNvSpPr>
          <p:nvPr>
            <p:ph type="title"/>
          </p:nvPr>
        </p:nvSpPr>
        <p:spPr/>
        <p:txBody>
          <a:bodyPr/>
          <a:lstStyle/>
          <a:p>
            <a:r>
              <a:rPr lang="en-US" dirty="0"/>
              <a:t>XSS Example</a:t>
            </a:r>
            <a:endParaRPr lang="en-SE" dirty="0"/>
          </a:p>
        </p:txBody>
      </p:sp>
      <p:sp>
        <p:nvSpPr>
          <p:cNvPr id="3" name="Content Placeholder 2">
            <a:extLst>
              <a:ext uri="{FF2B5EF4-FFF2-40B4-BE49-F238E27FC236}">
                <a16:creationId xmlns:a16="http://schemas.microsoft.com/office/drawing/2014/main" id="{6836D064-4509-4EC8-9E64-9C75F951D61C}"/>
              </a:ext>
            </a:extLst>
          </p:cNvPr>
          <p:cNvSpPr>
            <a:spLocks noGrp="1"/>
          </p:cNvSpPr>
          <p:nvPr>
            <p:ph idx="1"/>
          </p:nvPr>
        </p:nvSpPr>
        <p:spPr>
          <a:xfrm>
            <a:off x="323528" y="1196753"/>
            <a:ext cx="8341841" cy="2088231"/>
          </a:xfrm>
        </p:spPr>
        <p:txBody>
          <a:bodyPr/>
          <a:lstStyle/>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F45A-B9F9-4F76-A391-4990472079CF}"/>
              </a:ext>
            </a:extLst>
          </p:cNvPr>
          <p:cNvSpPr>
            <a:spLocks noGrp="1"/>
          </p:cNvSpPr>
          <p:nvPr>
            <p:ph type="title"/>
          </p:nvPr>
        </p:nvSpPr>
        <p:spPr/>
        <p:txBody>
          <a:bodyPr/>
          <a:lstStyle/>
          <a:p>
            <a:r>
              <a:rPr lang="en-US" dirty="0"/>
              <a:t>XSS Example Explanations</a:t>
            </a:r>
            <a:endParaRPr lang="en-SE" dirty="0"/>
          </a:p>
        </p:txBody>
      </p:sp>
      <p:sp>
        <p:nvSpPr>
          <p:cNvPr id="3" name="Content Placeholder 2">
            <a:extLst>
              <a:ext uri="{FF2B5EF4-FFF2-40B4-BE49-F238E27FC236}">
                <a16:creationId xmlns:a16="http://schemas.microsoft.com/office/drawing/2014/main" id="{5E6426DA-4576-4F2C-AC7E-7E380EC372B0}"/>
              </a:ext>
            </a:extLst>
          </p:cNvPr>
          <p:cNvSpPr>
            <a:spLocks noGrp="1"/>
          </p:cNvSpPr>
          <p:nvPr>
            <p:ph idx="1"/>
          </p:nvPr>
        </p:nvSpPr>
        <p:spPr/>
        <p:txBody>
          <a:bodyPr>
            <a:normAutofit fontScale="62500" lnSpcReduction="20000"/>
          </a:bodyPr>
          <a:lstStyle/>
          <a:p>
            <a:r>
              <a:rPr lang="en-US" dirty="0"/>
              <a:t>The user has logged into a vulnerable</a:t>
            </a:r>
            <a:r>
              <a:rPr lang="en-SE" dirty="0"/>
              <a:t>, trusted</a:t>
            </a:r>
            <a:r>
              <a:rPr lang="en-US" dirty="0"/>
              <a:t> site naive.com and his browser now stores a cookie from naïve.com.</a:t>
            </a:r>
          </a:p>
          <a:p>
            <a:r>
              <a:rPr lang="en-US" dirty="0"/>
              <a:t>The user is phished and clicks a URL to visit evil.com. </a:t>
            </a:r>
          </a:p>
          <a:p>
            <a:r>
              <a:rPr lang="en-US" dirty="0"/>
              <a:t>evil.com returns a page that has a hidden frame that forces the browser to visit naive.com and invoke </a:t>
            </a:r>
            <a:r>
              <a:rPr lang="en-US" dirty="0" err="1"/>
              <a:t>hello.cgi</a:t>
            </a:r>
            <a:r>
              <a:rPr lang="en-US" dirty="0"/>
              <a:t>, with a malicious script as the “name” of the user.</a:t>
            </a:r>
          </a:p>
          <a:p>
            <a:r>
              <a:rPr lang="en-US" dirty="0" err="1"/>
              <a:t>hello.cgi</a:t>
            </a:r>
            <a:r>
              <a:rPr lang="en-US" dirty="0"/>
              <a:t> at naive.com echoes the name, which is actually the malicious script in the html page that is sent back to the user’s browser.</a:t>
            </a:r>
          </a:p>
          <a:p>
            <a:r>
              <a:rPr lang="en-US" dirty="0"/>
              <a:t>The user’s browser displays the html page and executes the malicious script</a:t>
            </a:r>
            <a:r>
              <a:rPr lang="en-SE" dirty="0"/>
              <a:t> since it </a:t>
            </a:r>
            <a:r>
              <a:rPr lang="en-GB" kern="1200" dirty="0">
                <a:latin typeface="Arial" pitchFamily="-107" charset="0"/>
              </a:rPr>
              <a:t>came from a trusted </a:t>
            </a:r>
            <a:r>
              <a:rPr lang="en-SE" kern="1200" dirty="0">
                <a:latin typeface="Arial" pitchFamily="-107" charset="0"/>
              </a:rPr>
              <a:t>site</a:t>
            </a:r>
            <a:r>
              <a:rPr lang="en-US" dirty="0"/>
              <a:t> naive.com</a:t>
            </a:r>
            <a:r>
              <a:rPr lang="en-SE" dirty="0"/>
              <a:t>,</a:t>
            </a:r>
            <a:r>
              <a:rPr lang="en-US" dirty="0"/>
              <a:t> which </a:t>
            </a:r>
            <a:r>
              <a:rPr lang="en-SE" dirty="0"/>
              <a:t>may </a:t>
            </a:r>
            <a:r>
              <a:rPr lang="en-US" dirty="0"/>
              <a:t>steal the cookie to </a:t>
            </a:r>
            <a:r>
              <a:rPr lang="en-SE" dirty="0"/>
              <a:t>nai</a:t>
            </a:r>
            <a:r>
              <a:rPr lang="en-US" dirty="0"/>
              <a:t>ve.com and send it to </a:t>
            </a:r>
            <a:r>
              <a:rPr lang="en-SE" dirty="0"/>
              <a:t>the</a:t>
            </a:r>
            <a:r>
              <a:rPr lang="en-US" dirty="0"/>
              <a:t> attacker.</a:t>
            </a:r>
          </a:p>
          <a:p>
            <a:r>
              <a:rPr lang="en-US" dirty="0"/>
              <a:t>So what if evil.com gets the cookie for naive.com? Cookies can include session authenticators for naive.com, that is, the attacker can now impersonate the user.</a:t>
            </a:r>
          </a:p>
          <a:p>
            <a:endParaRPr lang="en-SE" dirty="0"/>
          </a:p>
        </p:txBody>
      </p:sp>
      <p:sp>
        <p:nvSpPr>
          <p:cNvPr id="4" name="Slide Number Placeholder 3">
            <a:extLst>
              <a:ext uri="{FF2B5EF4-FFF2-40B4-BE49-F238E27FC236}">
                <a16:creationId xmlns:a16="http://schemas.microsoft.com/office/drawing/2014/main" id="{6BB409E2-BCBA-408F-9DC9-44990470196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2785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D35F-0F6B-458D-A336-CBBA69671008}"/>
              </a:ext>
            </a:extLst>
          </p:cNvPr>
          <p:cNvSpPr>
            <a:spLocks noGrp="1"/>
          </p:cNvSpPr>
          <p:nvPr>
            <p:ph type="title"/>
          </p:nvPr>
        </p:nvSpPr>
        <p:spPr/>
        <p:txBody>
          <a:bodyPr/>
          <a:lstStyle/>
          <a:p>
            <a:r>
              <a:rPr lang="en-US" dirty="0"/>
              <a:t>XSS Query Quiz</a:t>
            </a:r>
            <a:endParaRPr lang="en-SE" dirty="0"/>
          </a:p>
        </p:txBody>
      </p:sp>
      <p:sp>
        <p:nvSpPr>
          <p:cNvPr id="3" name="Content Placeholder 2">
            <a:extLst>
              <a:ext uri="{FF2B5EF4-FFF2-40B4-BE49-F238E27FC236}">
                <a16:creationId xmlns:a16="http://schemas.microsoft.com/office/drawing/2014/main" id="{C1030AB6-3FDB-4D1B-8A5A-75FCAC4B6EC2}"/>
              </a:ext>
            </a:extLst>
          </p:cNvPr>
          <p:cNvSpPr>
            <a:spLocks noGrp="1"/>
          </p:cNvSpPr>
          <p:nvPr>
            <p:ph idx="1"/>
          </p:nvPr>
        </p:nvSpPr>
        <p:spPr/>
        <p:txBody>
          <a:bodyPr/>
          <a:lstStyle/>
          <a:p>
            <a:r>
              <a:rPr lang="en-US" dirty="0"/>
              <a:t>Which are true?</a:t>
            </a:r>
          </a:p>
          <a:p>
            <a:pPr marL="1143000" lvl="1" indent="-742950">
              <a:buFont typeface="+mj-lt"/>
              <a:buAutoNum type="alphaUcPeriod"/>
            </a:pPr>
            <a:r>
              <a:rPr lang="en-US" dirty="0"/>
              <a:t>When a user’s browser visits a compromised or malicious site, a malicious script is returned</a:t>
            </a:r>
          </a:p>
          <a:p>
            <a:pPr marL="1143000" lvl="1" indent="-742950">
              <a:buFont typeface="+mj-lt"/>
              <a:buAutoNum type="alphaUcPeriod"/>
            </a:pPr>
            <a:r>
              <a:rPr lang="en-US" dirty="0"/>
              <a:t>To prevent XSS, any user input must be checked and preprocessed before it is used inside html (e.g., ensure that it is </a:t>
            </a:r>
            <a:r>
              <a:rPr lang="en-SE" dirty="0"/>
              <a:t>data, </a:t>
            </a:r>
            <a:r>
              <a:rPr lang="en-US" dirty="0"/>
              <a:t>not a script)</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59FF08CB-7C7C-4E0A-8232-E091522201EF}"/>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344129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Cross-Site Request </a:t>
            </a:r>
            <a:r>
              <a:rPr lang="en-US" dirty="0"/>
              <a:t>Forgery (XSRF)</a:t>
            </a:r>
            <a:endParaRPr lang="en-US" dirty="0">
              <a:solidFill>
                <a:srgbClr val="9B37AA"/>
              </a:solidFill>
            </a:endParaRPr>
          </a:p>
        </p:txBody>
      </p:sp>
      <p:sp>
        <p:nvSpPr>
          <p:cNvPr id="119" name="Shape 11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00000"/>
              </a:lnSpc>
              <a:spcBef>
                <a:spcPts val="0"/>
              </a:spcBef>
              <a:buClr>
                <a:schemeClr val="dk1"/>
              </a:buClr>
            </a:pPr>
            <a:r>
              <a:rPr lang="en-US" sz="2800" dirty="0">
                <a:solidFill>
                  <a:schemeClr val="dk1"/>
                </a:solidFill>
              </a:rPr>
              <a:t>Browser runs a script from a “good” site and a malicious script from a “bad” site</a:t>
            </a:r>
          </a:p>
          <a:p>
            <a:pPr marL="657225" lvl="1" indent="-142875">
              <a:spcBef>
                <a:spcPts val="0"/>
              </a:spcBef>
              <a:buClr>
                <a:schemeClr val="dk1"/>
              </a:buClr>
            </a:pPr>
            <a:r>
              <a:rPr lang="en-US" sz="2800" dirty="0">
                <a:solidFill>
                  <a:schemeClr val="dk1"/>
                </a:solidFill>
              </a:rPr>
              <a:t>This can happen when the user has logged into the good site and keeps the session alive, e.g., the user has logged into Gmail, and has not logged off. Meanwhile, the user may be browsing other sites, include a bad site that sends malicious script to the browser.</a:t>
            </a:r>
          </a:p>
          <a:p>
            <a:pPr marL="257175" indent="-142875">
              <a:lnSpc>
                <a:spcPct val="100000"/>
              </a:lnSpc>
              <a:spcBef>
                <a:spcPts val="0"/>
              </a:spcBef>
              <a:buClr>
                <a:schemeClr val="dk1"/>
              </a:buClr>
            </a:pPr>
            <a:r>
              <a:rPr lang="en-US" sz="2800" dirty="0">
                <a:solidFill>
                  <a:schemeClr val="dk1"/>
                </a:solidFill>
              </a:rPr>
              <a:t>Malicious script can make forged requests to “good” site with user’s cookie.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XSRF </a:t>
            </a:r>
            <a:r>
              <a:rPr lang="en-US" dirty="0"/>
              <a:t>Illustration</a:t>
            </a:r>
            <a:endParaRPr lang="en-US" dirty="0">
              <a:solidFill>
                <a:srgbClr val="9B37AA"/>
              </a:solidFill>
            </a:endParaRPr>
          </a:p>
        </p:txBody>
      </p:sp>
      <p:sp>
        <p:nvSpPr>
          <p:cNvPr id="2" name="Content Placeholder 1">
            <a:extLst>
              <a:ext uri="{FF2B5EF4-FFF2-40B4-BE49-F238E27FC236}">
                <a16:creationId xmlns:a16="http://schemas.microsoft.com/office/drawing/2014/main" id="{A243AC7B-D338-4D89-8543-BC88DA3F6115}"/>
              </a:ext>
            </a:extLst>
          </p:cNvPr>
          <p:cNvSpPr>
            <a:spLocks noGrp="1"/>
          </p:cNvSpPr>
          <p:nvPr>
            <p:ph idx="1"/>
          </p:nvPr>
        </p:nvSpPr>
        <p:spPr>
          <a:xfrm>
            <a:off x="323528" y="1196753"/>
            <a:ext cx="8568952" cy="2232247"/>
          </a:xfrm>
        </p:spPr>
        <p:txBody>
          <a:bodyPr>
            <a:normAutofit fontScale="62500" lnSpcReduction="20000"/>
          </a:bodyPr>
          <a:lstStyle/>
          <a:p>
            <a:pPr>
              <a:buFont typeface="Arial" panose="020B0604020202020204" pitchFamily="34" charset="0"/>
              <a:buChar char="•"/>
            </a:pPr>
            <a:r>
              <a:rPr lang="en-US" dirty="0"/>
              <a:t>1. User logs in and establishes a session with a good site, and keeps the session alive.</a:t>
            </a:r>
          </a:p>
          <a:p>
            <a:pPr>
              <a:buFont typeface="Arial" panose="020B0604020202020204" pitchFamily="34" charset="0"/>
              <a:buChar char="•"/>
            </a:pPr>
            <a:r>
              <a:rPr lang="en-US" dirty="0"/>
              <a:t>2, 3. Meanwhile, user browses a bad site, e.g., because he is phished, and the browser runs a malicious script from the bad site.</a:t>
            </a:r>
          </a:p>
          <a:p>
            <a:pPr>
              <a:buFont typeface="Arial" panose="020B0604020202020204" pitchFamily="34" charset="0"/>
              <a:buChar char="•"/>
            </a:pPr>
            <a:r>
              <a:rPr lang="en-US" dirty="0"/>
              <a:t>4. The malicious script then sends forged request to the good site.</a:t>
            </a:r>
          </a:p>
          <a:p>
            <a:pPr>
              <a:buFont typeface="Arial" panose="020B0604020202020204" pitchFamily="34" charset="0"/>
              <a:buChar char="•"/>
            </a:pPr>
            <a:endParaRPr lang="en-SE" dirty="0"/>
          </a:p>
        </p:txBody>
      </p:sp>
      <p:pic>
        <p:nvPicPr>
          <p:cNvPr id="127" name="Shape 127"/>
          <p:cNvPicPr preferRelativeResize="0"/>
          <p:nvPr/>
        </p:nvPicPr>
        <p:blipFill>
          <a:blip r:embed="rId3">
            <a:alphaModFix/>
          </a:blip>
          <a:stretch>
            <a:fillRect/>
          </a:stretch>
        </p:blipFill>
        <p:spPr>
          <a:xfrm>
            <a:off x="1402605" y="3133456"/>
            <a:ext cx="6338789" cy="354351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7084-199C-4CC0-AB2B-96503E0037AD}"/>
              </a:ext>
            </a:extLst>
          </p:cNvPr>
          <p:cNvSpPr>
            <a:spLocks noGrp="1"/>
          </p:cNvSpPr>
          <p:nvPr>
            <p:ph type="title"/>
          </p:nvPr>
        </p:nvSpPr>
        <p:spPr/>
        <p:txBody>
          <a:bodyPr/>
          <a:lstStyle/>
          <a:p>
            <a:r>
              <a:rPr lang="en-US" dirty="0"/>
              <a:t>XSRF: Example</a:t>
            </a:r>
            <a:endParaRPr lang="en-SE" dirty="0"/>
          </a:p>
        </p:txBody>
      </p:sp>
      <p:sp>
        <p:nvSpPr>
          <p:cNvPr id="3" name="Content Placeholder 2">
            <a:extLst>
              <a:ext uri="{FF2B5EF4-FFF2-40B4-BE49-F238E27FC236}">
                <a16:creationId xmlns:a16="http://schemas.microsoft.com/office/drawing/2014/main" id="{48DC9DEE-B98D-4029-B749-E28EA15DF8FF}"/>
              </a:ext>
            </a:extLst>
          </p:cNvPr>
          <p:cNvSpPr>
            <a:spLocks noGrp="1"/>
          </p:cNvSpPr>
          <p:nvPr>
            <p:ph idx="1"/>
          </p:nvPr>
        </p:nvSpPr>
        <p:spPr>
          <a:xfrm>
            <a:off x="323528" y="908720"/>
            <a:ext cx="8568952" cy="3096343"/>
          </a:xfrm>
        </p:spPr>
        <p:txBody>
          <a:bodyPr>
            <a:normAutofit fontScale="40000" lnSpcReduction="20000"/>
          </a:bodyPr>
          <a:lstStyle/>
          <a:p>
            <a:r>
              <a:rPr lang="en-US" dirty="0"/>
              <a:t>User logs into bank.com, forgets to sign off, so the Session cookie remains in browser state</a:t>
            </a:r>
          </a:p>
          <a:p>
            <a:r>
              <a:rPr lang="en-US" dirty="0"/>
              <a:t>User then visits a malicious website, which sends a HTML page that contains a hidden iframe that includes this malicious element:</a:t>
            </a:r>
          </a:p>
          <a:p>
            <a:pPr lvl="1"/>
            <a:r>
              <a:rPr lang="en-US" dirty="0"/>
              <a:t>  &lt;form  name=</a:t>
            </a:r>
            <a:r>
              <a:rPr lang="en-US" dirty="0" err="1"/>
              <a:t>BillPayForm</a:t>
            </a:r>
            <a:endParaRPr lang="en-US" dirty="0"/>
          </a:p>
          <a:p>
            <a:pPr lvl="1"/>
            <a:r>
              <a:rPr lang="en-US" dirty="0"/>
              <a:t>  action=http://bank.com/BillPay.php&gt;</a:t>
            </a:r>
          </a:p>
          <a:p>
            <a:pPr lvl="1"/>
            <a:r>
              <a:rPr lang="en-US" dirty="0"/>
              <a:t>  &lt;input  name=recipient  value=</a:t>
            </a:r>
            <a:r>
              <a:rPr lang="en-US" dirty="0" err="1"/>
              <a:t>badguy</a:t>
            </a:r>
            <a:r>
              <a:rPr lang="en-US" dirty="0"/>
              <a:t>&gt; …</a:t>
            </a:r>
          </a:p>
          <a:p>
            <a:pPr lvl="1"/>
            <a:r>
              <a:rPr lang="en-US" dirty="0"/>
              <a:t>  &lt;script&gt; </a:t>
            </a:r>
            <a:r>
              <a:rPr lang="en-US" dirty="0" err="1"/>
              <a:t>document.BillPayForm.submit</a:t>
            </a:r>
            <a:r>
              <a:rPr lang="en-US" dirty="0"/>
              <a:t>(); &lt;/script&gt; </a:t>
            </a:r>
          </a:p>
          <a:p>
            <a:r>
              <a:rPr lang="en-US" dirty="0"/>
              <a:t>When the user’s browser displays the HTML page, actions will be performed on the Bill Payment form of the bank.com page as if the users are entering these values. Because the iframe is invisible, the user knows nothing about it. The browser will send a request on behalf of the user without his knowledge.</a:t>
            </a:r>
          </a:p>
          <a:p>
            <a:r>
              <a:rPr lang="en-US" dirty="0"/>
              <a:t>Since the user is still logged into bank.com, the user’s cookie is also sent to the bank along with the request. So the bank website believes the request is from the user, and fulfills the payment request.</a:t>
            </a:r>
          </a:p>
          <a:p>
            <a:endParaRPr lang="en-US" dirty="0"/>
          </a:p>
          <a:p>
            <a:endParaRPr lang="en-SE" dirty="0"/>
          </a:p>
        </p:txBody>
      </p:sp>
      <p:sp>
        <p:nvSpPr>
          <p:cNvPr id="4" name="Slide Number Placeholder 3">
            <a:extLst>
              <a:ext uri="{FF2B5EF4-FFF2-40B4-BE49-F238E27FC236}">
                <a16:creationId xmlns:a16="http://schemas.microsoft.com/office/drawing/2014/main" id="{D0137A5C-C262-445E-81DE-D6519C13161E}"/>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Shape 142">
            <a:extLst>
              <a:ext uri="{FF2B5EF4-FFF2-40B4-BE49-F238E27FC236}">
                <a16:creationId xmlns:a16="http://schemas.microsoft.com/office/drawing/2014/main" id="{6649F69E-33A9-44A7-92CC-C5CCCA5FF98F}"/>
              </a:ext>
            </a:extLst>
          </p:cNvPr>
          <p:cNvPicPr preferRelativeResize="0"/>
          <p:nvPr/>
        </p:nvPicPr>
        <p:blipFill>
          <a:blip r:embed="rId3">
            <a:alphaModFix/>
          </a:blip>
          <a:stretch>
            <a:fillRect/>
          </a:stretch>
        </p:blipFill>
        <p:spPr>
          <a:xfrm>
            <a:off x="1347862" y="3761120"/>
            <a:ext cx="6653138" cy="2904563"/>
          </a:xfrm>
          <a:prstGeom prst="rect">
            <a:avLst/>
          </a:prstGeom>
          <a:noFill/>
          <a:ln>
            <a:noFill/>
          </a:ln>
        </p:spPr>
      </p:pic>
    </p:spTree>
    <p:extLst>
      <p:ext uri="{BB962C8B-B14F-4D97-AF65-F5344CB8AC3E}">
        <p14:creationId xmlns:p14="http://schemas.microsoft.com/office/powerpoint/2010/main" val="326066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2680-8A2A-441E-A594-70FCBEB3B683}"/>
              </a:ext>
            </a:extLst>
          </p:cNvPr>
          <p:cNvSpPr>
            <a:spLocks noGrp="1"/>
          </p:cNvSpPr>
          <p:nvPr>
            <p:ph type="title"/>
          </p:nvPr>
        </p:nvSpPr>
        <p:spPr/>
        <p:txBody>
          <a:bodyPr/>
          <a:lstStyle/>
          <a:p>
            <a:r>
              <a:rPr lang="en-US" dirty="0"/>
              <a:t>XSRF Mitigations</a:t>
            </a:r>
            <a:endParaRPr lang="en-SE" dirty="0"/>
          </a:p>
        </p:txBody>
      </p:sp>
      <p:sp>
        <p:nvSpPr>
          <p:cNvPr id="3" name="Content Placeholder 2">
            <a:extLst>
              <a:ext uri="{FF2B5EF4-FFF2-40B4-BE49-F238E27FC236}">
                <a16:creationId xmlns:a16="http://schemas.microsoft.com/office/drawing/2014/main" id="{773C7E9C-F998-49D7-B8F6-ED0DA052CDE9}"/>
              </a:ext>
            </a:extLst>
          </p:cNvPr>
          <p:cNvSpPr>
            <a:spLocks noGrp="1"/>
          </p:cNvSpPr>
          <p:nvPr>
            <p:ph idx="1"/>
          </p:nvPr>
        </p:nvSpPr>
        <p:spPr/>
        <p:txBody>
          <a:bodyPr>
            <a:normAutofit fontScale="77500" lnSpcReduction="20000"/>
          </a:bodyPr>
          <a:lstStyle/>
          <a:p>
            <a:r>
              <a:rPr lang="en-US" dirty="0"/>
              <a:t>Checking the http </a:t>
            </a:r>
            <a:r>
              <a:rPr lang="en-US" dirty="0" err="1"/>
              <a:t>Referer</a:t>
            </a:r>
            <a:r>
              <a:rPr lang="en-US" dirty="0"/>
              <a:t> header to see if the request comes from an authorized page.</a:t>
            </a:r>
          </a:p>
          <a:p>
            <a:r>
              <a:rPr lang="en-US" dirty="0"/>
              <a:t>Use synchronizer token pattern where a token for each request is embedded by the web application in all html forms and verified on the server side.</a:t>
            </a:r>
          </a:p>
          <a:p>
            <a:r>
              <a:rPr lang="en-US" dirty="0"/>
              <a:t>Log</a:t>
            </a:r>
            <a:r>
              <a:rPr lang="en-SE" dirty="0"/>
              <a:t> </a:t>
            </a:r>
            <a:r>
              <a:rPr lang="en-US" dirty="0"/>
              <a:t>off immediately after using a web application.</a:t>
            </a:r>
          </a:p>
          <a:p>
            <a:r>
              <a:rPr lang="en-US" dirty="0"/>
              <a:t>Do not allow browser to save username/password and do not allow web sites to “remember” user login</a:t>
            </a:r>
          </a:p>
          <a:p>
            <a:r>
              <a:rPr lang="en-US" dirty="0"/>
              <a:t>Do not use the same browser to access sensitive web sites and to surf the web freely</a:t>
            </a:r>
          </a:p>
        </p:txBody>
      </p:sp>
      <p:sp>
        <p:nvSpPr>
          <p:cNvPr id="4" name="Slide Number Placeholder 3">
            <a:extLst>
              <a:ext uri="{FF2B5EF4-FFF2-40B4-BE49-F238E27FC236}">
                <a16:creationId xmlns:a16="http://schemas.microsoft.com/office/drawing/2014/main" id="{0DA32402-070D-4940-B55D-D8917FCF3E8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8340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XSS vs. XSRF</a:t>
            </a:r>
            <a:endParaRPr lang="en-US" dirty="0">
              <a:solidFill>
                <a:srgbClr val="9B37AA"/>
              </a:solidFill>
            </a:endParaRPr>
          </a:p>
        </p:txBody>
      </p:sp>
      <p:sp>
        <p:nvSpPr>
          <p:cNvPr id="149" name="Shape 14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spcBef>
                <a:spcPts val="0"/>
              </a:spcBef>
              <a:buClr>
                <a:schemeClr val="dk1"/>
              </a:buClr>
            </a:pPr>
            <a:r>
              <a:rPr lang="en-US" sz="2800" dirty="0">
                <a:solidFill>
                  <a:schemeClr val="dk1"/>
                </a:solidFill>
              </a:rPr>
              <a:t>XSS (Cross-Site </a:t>
            </a:r>
            <a:r>
              <a:rPr lang="en-SE" sz="2800" dirty="0">
                <a:solidFill>
                  <a:schemeClr val="dk1"/>
                </a:solidFill>
              </a:rPr>
              <a:t>S</a:t>
            </a:r>
            <a:r>
              <a:rPr lang="en-US" sz="2800" dirty="0" err="1">
                <a:solidFill>
                  <a:schemeClr val="dk1"/>
                </a:solidFill>
              </a:rPr>
              <a:t>cripting</a:t>
            </a:r>
            <a:r>
              <a:rPr lang="en-US" sz="2800" dirty="0">
                <a:solidFill>
                  <a:schemeClr val="dk1"/>
                </a:solidFill>
              </a:rPr>
              <a:t>) doesn't need an authenticated session and can be exploited when the vulnerable website doesn't do the basics of validating or escaping input.</a:t>
            </a:r>
          </a:p>
          <a:p>
            <a:pPr marL="257175" indent="-142875">
              <a:spcBef>
                <a:spcPts val="0"/>
              </a:spcBef>
              <a:buClr>
                <a:schemeClr val="dk1"/>
              </a:buClr>
            </a:pPr>
            <a:r>
              <a:rPr lang="en-US" sz="2800" dirty="0">
                <a:solidFill>
                  <a:schemeClr val="dk1"/>
                </a:solidFill>
              </a:rPr>
              <a:t>CSRF (Cross-site Request </a:t>
            </a:r>
            <a:r>
              <a:rPr lang="en-SE" sz="2800" dirty="0">
                <a:solidFill>
                  <a:schemeClr val="dk1"/>
                </a:solidFill>
              </a:rPr>
              <a:t>F</a:t>
            </a:r>
            <a:r>
              <a:rPr lang="en-US" sz="2800" dirty="0" err="1">
                <a:solidFill>
                  <a:schemeClr val="dk1"/>
                </a:solidFill>
              </a:rPr>
              <a:t>orgery</a:t>
            </a:r>
            <a:r>
              <a:rPr lang="en-US" sz="2800" dirty="0">
                <a:solidFill>
                  <a:schemeClr val="dk1"/>
                </a:solidFill>
              </a:rPr>
              <a:t>) happens in authenticated sessions when the server trusts the user/browser</a:t>
            </a:r>
          </a:p>
          <a:p>
            <a:pPr marL="257175" indent="-150019">
              <a:lnSpc>
                <a:spcPct val="80000"/>
              </a:lnSpc>
              <a:spcBef>
                <a:spcPts val="0"/>
              </a:spcBef>
              <a:buClr>
                <a:srgbClr val="6699FF"/>
              </a:buClr>
            </a:pPr>
            <a:endParaRPr lang="en-US" sz="2250" dirty="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Structured Query Language (SQL)</a:t>
            </a:r>
          </a:p>
        </p:txBody>
      </p:sp>
      <p:sp>
        <p:nvSpPr>
          <p:cNvPr id="171" name="Shape 171"/>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250">
                <a:solidFill>
                  <a:schemeClr val="dk1"/>
                </a:solidFill>
              </a:rPr>
              <a:t>Widely used </a:t>
            </a:r>
            <a:r>
              <a:rPr lang="en-US" sz="2250" b="1">
                <a:solidFill>
                  <a:srgbClr val="6B9462"/>
                </a:solidFill>
              </a:rPr>
              <a:t>database query language</a:t>
            </a:r>
          </a:p>
          <a:p>
            <a:pPr marL="257175" indent="-142875">
              <a:lnSpc>
                <a:spcPct val="115000"/>
              </a:lnSpc>
              <a:spcBef>
                <a:spcPts val="480"/>
              </a:spcBef>
              <a:buClr>
                <a:schemeClr val="dk1"/>
              </a:buClr>
            </a:pPr>
            <a:r>
              <a:rPr lang="en-US" sz="2250">
                <a:solidFill>
                  <a:schemeClr val="dk1"/>
                </a:solidFill>
              </a:rPr>
              <a:t>Retrieve a set of records, e.g.,</a:t>
            </a:r>
          </a:p>
          <a:p>
            <a:pPr marL="257175" indent="-257175">
              <a:lnSpc>
                <a:spcPct val="115000"/>
              </a:lnSpc>
              <a:spcBef>
                <a:spcPts val="480"/>
              </a:spcBef>
              <a:buClr>
                <a:srgbClr val="00FFFF"/>
              </a:buClr>
              <a:buSzPct val="25000"/>
              <a:buNone/>
            </a:pPr>
            <a:r>
              <a:rPr lang="en-US" sz="2250">
                <a:solidFill>
                  <a:schemeClr val="dk1"/>
                </a:solidFill>
              </a:rPr>
              <a:t>	</a:t>
            </a:r>
            <a:r>
              <a:rPr lang="en-US" sz="2250" b="1">
                <a:solidFill>
                  <a:srgbClr val="6699FF"/>
                </a:solidFill>
              </a:rPr>
              <a:t>SELECT * FROM Person WHERE Username=‘Lee’</a:t>
            </a:r>
          </a:p>
          <a:p>
            <a:pPr marL="257175" indent="-142875">
              <a:lnSpc>
                <a:spcPct val="115000"/>
              </a:lnSpc>
              <a:spcBef>
                <a:spcPts val="480"/>
              </a:spcBef>
              <a:buClr>
                <a:schemeClr val="dk1"/>
              </a:buClr>
            </a:pPr>
            <a:r>
              <a:rPr lang="en-US" sz="2250">
                <a:solidFill>
                  <a:schemeClr val="dk1"/>
                </a:solidFill>
              </a:rPr>
              <a:t>Add data to the table, e.g.,</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INSERT INTO Key (Username, Key) VALUES (‘Lee’, lfoutw2)</a:t>
            </a:r>
          </a:p>
          <a:p>
            <a:pPr marL="257175" indent="-142875">
              <a:lnSpc>
                <a:spcPct val="115000"/>
              </a:lnSpc>
              <a:spcBef>
                <a:spcPts val="480"/>
              </a:spcBef>
              <a:buClr>
                <a:schemeClr val="dk1"/>
              </a:buClr>
            </a:pPr>
            <a:r>
              <a:rPr lang="en-US" sz="2250">
                <a:solidFill>
                  <a:schemeClr val="dk1"/>
                </a:solidFill>
              </a:rPr>
              <a:t>Modify data, e.g., </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UPDATE Keys SET Key=ifoutw2 WHERE PersonID=8</a:t>
            </a:r>
          </a:p>
          <a:p>
            <a:pPr>
              <a:lnSpc>
                <a:spcPct val="115000"/>
              </a:lnSpc>
              <a:spcBef>
                <a:spcPts val="0"/>
              </a:spcBef>
              <a:buNone/>
            </a:pPr>
            <a:endParaRPr sz="225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46ED-56D7-4172-B559-ADD18CEAC65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6B8375D-E706-4007-A67E-054092D33EE6}"/>
              </a:ext>
            </a:extLst>
          </p:cNvPr>
          <p:cNvSpPr>
            <a:spLocks noGrp="1"/>
          </p:cNvSpPr>
          <p:nvPr>
            <p:ph idx="1"/>
          </p:nvPr>
        </p:nvSpPr>
        <p:spPr/>
        <p:txBody>
          <a:bodyPr/>
          <a:lstStyle/>
          <a:p>
            <a:r>
              <a:rPr lang="en-US" dirty="0"/>
              <a:t>Overview of Web and security vulnerabilities</a:t>
            </a:r>
          </a:p>
          <a:p>
            <a:endParaRPr lang="en-US" dirty="0"/>
          </a:p>
          <a:p>
            <a:r>
              <a:rPr lang="en-US" dirty="0"/>
              <a:t>Cross </a:t>
            </a:r>
            <a:r>
              <a:rPr lang="en-US"/>
              <a:t>Site Scripting  </a:t>
            </a:r>
            <a:endParaRPr lang="en-US" dirty="0"/>
          </a:p>
          <a:p>
            <a:endParaRPr lang="en-US" dirty="0"/>
          </a:p>
          <a:p>
            <a:r>
              <a:rPr lang="en-US" dirty="0"/>
              <a:t>Cross Site Request Forgery </a:t>
            </a:r>
          </a:p>
          <a:p>
            <a:endParaRPr lang="en-US" dirty="0"/>
          </a:p>
          <a:p>
            <a:r>
              <a:rPr lang="en-US" dirty="0"/>
              <a:t>SQL Injection</a:t>
            </a:r>
          </a:p>
        </p:txBody>
      </p:sp>
      <p:sp>
        <p:nvSpPr>
          <p:cNvPr id="4" name="Slide Number Placeholder 3">
            <a:extLst>
              <a:ext uri="{FF2B5EF4-FFF2-40B4-BE49-F238E27FC236}">
                <a16:creationId xmlns:a16="http://schemas.microsoft.com/office/drawing/2014/main" id="{10E54BD2-5F56-46BF-84A5-4E18EBE439CD}"/>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08566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Sample PHP Code</a:t>
            </a:r>
          </a:p>
        </p:txBody>
      </p:sp>
      <p:sp>
        <p:nvSpPr>
          <p:cNvPr id="178" name="Shape 178"/>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50019">
              <a:lnSpc>
                <a:spcPct val="90000"/>
              </a:lnSpc>
              <a:spcBef>
                <a:spcPts val="0"/>
              </a:spcBef>
              <a:buClr>
                <a:srgbClr val="6B9462"/>
              </a:buClr>
            </a:pPr>
            <a:r>
              <a:rPr lang="en-US" sz="2250" b="1">
                <a:solidFill>
                  <a:srgbClr val="6B9462"/>
                </a:solidFill>
              </a:rPr>
              <a:t>Sample PHP</a:t>
            </a:r>
          </a:p>
          <a:p>
            <a:pPr marL="257175" indent="-257175">
              <a:lnSpc>
                <a:spcPct val="90000"/>
              </a:lnSpc>
              <a:spcBef>
                <a:spcPts val="450"/>
              </a:spcBef>
              <a:buClr>
                <a:srgbClr val="00FFFF"/>
              </a:buClr>
              <a:buSzPct val="25000"/>
              <a:buNone/>
            </a:pPr>
            <a:r>
              <a:rPr lang="en-US" sz="2250">
                <a:solidFill>
                  <a:schemeClr val="dk1"/>
                </a:solidFill>
              </a:rPr>
              <a:t> </a:t>
            </a:r>
            <a:r>
              <a:rPr lang="en-US" sz="2250" b="1">
                <a:solidFill>
                  <a:srgbClr val="6699FF"/>
                </a:solidFill>
              </a:rPr>
              <a:t> $selecteduser = $_GET['user']; </a:t>
            </a:r>
          </a:p>
          <a:p>
            <a:pPr marL="257175" indent="-257175">
              <a:lnSpc>
                <a:spcPct val="90000"/>
              </a:lnSpc>
              <a:spcBef>
                <a:spcPts val="450"/>
              </a:spcBef>
              <a:buClr>
                <a:srgbClr val="00FFFF"/>
              </a:buClr>
              <a:buSzPct val="25000"/>
              <a:buNone/>
            </a:pPr>
            <a:r>
              <a:rPr lang="en-US" sz="2250" b="1">
                <a:solidFill>
                  <a:srgbClr val="6699FF"/>
                </a:solidFill>
              </a:rPr>
              <a:t>  $sql = "SELECT Username, Key FROM Key”. </a:t>
            </a:r>
          </a:p>
          <a:p>
            <a:pPr marL="257175" indent="-257175">
              <a:lnSpc>
                <a:spcPct val="90000"/>
              </a:lnSpc>
              <a:spcBef>
                <a:spcPts val="450"/>
              </a:spcBef>
              <a:buClr>
                <a:srgbClr val="00FFFF"/>
              </a:buClr>
              <a:buSzPct val="25000"/>
              <a:buNone/>
            </a:pPr>
            <a:r>
              <a:rPr lang="en-US" sz="2250" b="1">
                <a:solidFill>
                  <a:srgbClr val="6699FF"/>
                </a:solidFill>
              </a:rPr>
              <a:t>            "WHERE Username='$selecteduser'";</a:t>
            </a:r>
          </a:p>
          <a:p>
            <a:pPr marL="257175" indent="-257175">
              <a:lnSpc>
                <a:spcPct val="90000"/>
              </a:lnSpc>
              <a:spcBef>
                <a:spcPts val="450"/>
              </a:spcBef>
              <a:buClr>
                <a:srgbClr val="00FFFF"/>
              </a:buClr>
              <a:buSzPct val="25000"/>
              <a:buNone/>
            </a:pPr>
            <a:r>
              <a:rPr lang="en-US" sz="2250" b="1">
                <a:solidFill>
                  <a:srgbClr val="6699FF"/>
                </a:solidFill>
              </a:rPr>
              <a:t>  $rs = $db-&gt;executeQuery($sql); </a:t>
            </a:r>
          </a:p>
          <a:p>
            <a:pPr marL="257175" indent="-150019">
              <a:lnSpc>
                <a:spcPct val="90000"/>
              </a:lnSpc>
              <a:spcBef>
                <a:spcPts val="450"/>
              </a:spcBef>
              <a:buClr>
                <a:srgbClr val="00FFFF"/>
              </a:buClr>
              <a:buNone/>
            </a:pPr>
            <a:endParaRPr sz="2250">
              <a:solidFill>
                <a:schemeClr val="dk1"/>
              </a:solidFill>
            </a:endParaRPr>
          </a:p>
          <a:p>
            <a:pPr marL="257175" indent="-150019">
              <a:lnSpc>
                <a:spcPct val="90000"/>
              </a:lnSpc>
              <a:spcBef>
                <a:spcPts val="450"/>
              </a:spcBef>
              <a:buClr>
                <a:schemeClr val="dk1"/>
              </a:buClr>
            </a:pPr>
            <a:r>
              <a:rPr lang="en-US" sz="2250">
                <a:solidFill>
                  <a:schemeClr val="dk1"/>
                </a:solidFill>
              </a:rPr>
              <a:t>What if </a:t>
            </a:r>
            <a:r>
              <a:rPr lang="en-US" sz="2250" b="1">
                <a:solidFill>
                  <a:srgbClr val="6B9462"/>
                </a:solidFill>
              </a:rPr>
              <a:t>‘user’ is a malicious string </a:t>
            </a:r>
            <a:r>
              <a:rPr lang="en-US" sz="2250">
                <a:solidFill>
                  <a:schemeClr val="dk1"/>
                </a:solidFill>
              </a:rPr>
              <a:t>that changes the meaning of the query?</a:t>
            </a:r>
          </a:p>
          <a:p>
            <a:pPr marL="0" indent="0">
              <a:lnSpc>
                <a:spcPct val="100000"/>
              </a:lnSpc>
              <a:spcBef>
                <a:spcPts val="0"/>
              </a:spcBef>
              <a:buClr>
                <a:schemeClr val="dk1"/>
              </a:buClr>
              <a:buNone/>
            </a:pPr>
            <a:endParaRPr sz="2250">
              <a:solidFill>
                <a:schemeClr val="dk1"/>
              </a:solidFill>
            </a:endParaRPr>
          </a:p>
          <a:p>
            <a:pPr>
              <a:spcBef>
                <a:spcPts val="0"/>
              </a:spcBef>
              <a:buNone/>
            </a:pPr>
            <a:endParaRPr sz="2250">
              <a:solidFill>
                <a:schemeClr val="dk1"/>
              </a:solidFil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Example Login Prompt</a:t>
            </a:r>
          </a:p>
        </p:txBody>
      </p:sp>
      <p:sp>
        <p:nvSpPr>
          <p:cNvPr id="2" name="Content Placeholder 1">
            <a:extLst>
              <a:ext uri="{FF2B5EF4-FFF2-40B4-BE49-F238E27FC236}">
                <a16:creationId xmlns:a16="http://schemas.microsoft.com/office/drawing/2014/main" id="{AD044389-B222-44BA-AF66-BA14E4560A84}"/>
              </a:ext>
            </a:extLst>
          </p:cNvPr>
          <p:cNvSpPr>
            <a:spLocks noGrp="1"/>
          </p:cNvSpPr>
          <p:nvPr>
            <p:ph idx="1"/>
          </p:nvPr>
        </p:nvSpPr>
        <p:spPr/>
        <p:txBody>
          <a:bodyPr/>
          <a:lstStyle/>
          <a:p>
            <a:endParaRPr lang="en-SE"/>
          </a:p>
        </p:txBody>
      </p:sp>
      <p:pic>
        <p:nvPicPr>
          <p:cNvPr id="186" name="Shape 186"/>
          <p:cNvPicPr preferRelativeResize="0"/>
          <p:nvPr/>
        </p:nvPicPr>
        <p:blipFill>
          <a:blip r:embed="rId3">
            <a:alphaModFix/>
          </a:blip>
          <a:stretch>
            <a:fillRect/>
          </a:stretch>
        </p:blipFill>
        <p:spPr>
          <a:xfrm>
            <a:off x="2261282" y="1556792"/>
            <a:ext cx="4693444" cy="3443288"/>
          </a:xfrm>
          <a:prstGeom prst="rect">
            <a:avLst/>
          </a:prstGeom>
          <a:noFill/>
          <a:ln>
            <a:noFill/>
          </a:ln>
        </p:spPr>
      </p:pic>
      <p:pic>
        <p:nvPicPr>
          <p:cNvPr id="5" name="Shape 193"/>
          <p:cNvPicPr preferRelativeResize="0"/>
          <p:nvPr/>
        </p:nvPicPr>
        <p:blipFill>
          <a:blip r:embed="rId4">
            <a:alphaModFix/>
          </a:blip>
          <a:stretch>
            <a:fillRect/>
          </a:stretch>
        </p:blipFill>
        <p:spPr>
          <a:xfrm>
            <a:off x="83359" y="4147733"/>
            <a:ext cx="9049290" cy="2502437"/>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Example SQL Injection Attack</a:t>
            </a:r>
            <a:endParaRPr lang="en-US" dirty="0">
              <a:solidFill>
                <a:srgbClr val="9B37AA"/>
              </a:solidFill>
            </a:endParaRPr>
          </a:p>
        </p:txBody>
      </p:sp>
      <p:sp>
        <p:nvSpPr>
          <p:cNvPr id="2" name="Content Placeholder 1">
            <a:extLst>
              <a:ext uri="{FF2B5EF4-FFF2-40B4-BE49-F238E27FC236}">
                <a16:creationId xmlns:a16="http://schemas.microsoft.com/office/drawing/2014/main" id="{FF860A28-0D85-4FD1-87EF-B951E275E9BE}"/>
              </a:ext>
            </a:extLst>
          </p:cNvPr>
          <p:cNvSpPr>
            <a:spLocks noGrp="1"/>
          </p:cNvSpPr>
          <p:nvPr>
            <p:ph idx="1"/>
          </p:nvPr>
        </p:nvSpPr>
        <p:spPr/>
        <p:txBody>
          <a:bodyPr/>
          <a:lstStyle/>
          <a:p>
            <a:endParaRPr lang="en-SE" dirty="0"/>
          </a:p>
        </p:txBody>
      </p:sp>
      <p:pic>
        <p:nvPicPr>
          <p:cNvPr id="200" name="Shape 200"/>
          <p:cNvPicPr preferRelativeResize="0"/>
          <p:nvPr/>
        </p:nvPicPr>
        <p:blipFill>
          <a:blip r:embed="rId3">
            <a:alphaModFix/>
          </a:blip>
          <a:stretch>
            <a:fillRect/>
          </a:stretch>
        </p:blipFill>
        <p:spPr>
          <a:xfrm>
            <a:off x="2261282" y="1196753"/>
            <a:ext cx="4693444" cy="3443288"/>
          </a:xfrm>
          <a:prstGeom prst="rect">
            <a:avLst/>
          </a:prstGeom>
          <a:noFill/>
          <a:ln>
            <a:noFill/>
          </a:ln>
        </p:spPr>
      </p:pic>
      <p:pic>
        <p:nvPicPr>
          <p:cNvPr id="5" name="Shape 207"/>
          <p:cNvPicPr preferRelativeResize="0"/>
          <p:nvPr/>
        </p:nvPicPr>
        <p:blipFill>
          <a:blip r:embed="rId4">
            <a:alphaModFix/>
          </a:blip>
          <a:stretch>
            <a:fillRect/>
          </a:stretch>
        </p:blipFill>
        <p:spPr>
          <a:xfrm>
            <a:off x="265683" y="2996952"/>
            <a:ext cx="8615957" cy="371652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6ABF-209C-46BC-AF24-53E371945EFD}"/>
              </a:ext>
            </a:extLst>
          </p:cNvPr>
          <p:cNvSpPr>
            <a:spLocks noGrp="1"/>
          </p:cNvSpPr>
          <p:nvPr>
            <p:ph type="title"/>
          </p:nvPr>
        </p:nvSpPr>
        <p:spPr/>
        <p:txBody>
          <a:bodyPr/>
          <a:lstStyle/>
          <a:p>
            <a:r>
              <a:rPr lang="en-US" dirty="0"/>
              <a:t>SQL Injection Quiz</a:t>
            </a:r>
            <a:endParaRPr lang="en-SE" dirty="0"/>
          </a:p>
        </p:txBody>
      </p:sp>
      <p:sp>
        <p:nvSpPr>
          <p:cNvPr id="3" name="Content Placeholder 2">
            <a:extLst>
              <a:ext uri="{FF2B5EF4-FFF2-40B4-BE49-F238E27FC236}">
                <a16:creationId xmlns:a16="http://schemas.microsoft.com/office/drawing/2014/main" id="{B4C7802C-8B60-4BA0-956D-24293CC6DC5A}"/>
              </a:ext>
            </a:extLst>
          </p:cNvPr>
          <p:cNvSpPr>
            <a:spLocks noGrp="1"/>
          </p:cNvSpPr>
          <p:nvPr>
            <p:ph idx="1"/>
          </p:nvPr>
        </p:nvSpPr>
        <p:spPr/>
        <p:txBody>
          <a:bodyPr/>
          <a:lstStyle/>
          <a:p>
            <a:r>
              <a:rPr lang="en-US" dirty="0"/>
              <a:t>Which is the better way to prevent SQL injection?</a:t>
            </a:r>
          </a:p>
          <a:p>
            <a:pPr marL="971550" lvl="1" indent="-514350">
              <a:buFont typeface="+mj-lt"/>
              <a:buAutoNum type="alphaUcPeriod"/>
            </a:pPr>
            <a:r>
              <a:rPr lang="en-US" dirty="0"/>
              <a:t>Use blacklisting to filter out “bad” input</a:t>
            </a:r>
          </a:p>
          <a:p>
            <a:pPr marL="971550" lvl="1" indent="-514350">
              <a:buFont typeface="+mj-lt"/>
              <a:buAutoNum type="alphaUcPeriod"/>
            </a:pPr>
            <a:r>
              <a:rPr lang="en-US" dirty="0"/>
              <a:t>Use whitelisting to allow only well-defined set of safe values</a:t>
            </a:r>
          </a:p>
          <a:p>
            <a:r>
              <a:rPr lang="en-US" dirty="0"/>
              <a:t>ANS: B.	</a:t>
            </a:r>
          </a:p>
          <a:p>
            <a:pPr lvl="1"/>
            <a:r>
              <a:rPr lang="en-US" dirty="0"/>
              <a:t>A is infeasible, since </a:t>
            </a:r>
            <a:r>
              <a:rPr lang="en-US" dirty="0">
                <a:solidFill>
                  <a:schemeClr val="dk1"/>
                </a:solidFill>
              </a:rPr>
              <a:t>there can be many possible ways to inject malicious strings.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0B3F28CF-9B9D-40D6-A666-08D82333F56E}"/>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470782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D5CE-BA8A-4A45-BBB7-77D4CB934993}"/>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8E7CD1FF-B052-402C-988E-3D034B5FB82E}"/>
              </a:ext>
            </a:extLst>
          </p:cNvPr>
          <p:cNvSpPr>
            <a:spLocks noGrp="1"/>
          </p:cNvSpPr>
          <p:nvPr>
            <p:ph idx="1"/>
          </p:nvPr>
        </p:nvSpPr>
        <p:spPr/>
        <p:txBody>
          <a:bodyPr>
            <a:normAutofit fontScale="92500" lnSpcReduction="10000"/>
          </a:bodyPr>
          <a:lstStyle/>
          <a:p>
            <a:r>
              <a:rPr lang="en-US" dirty="0"/>
              <a:t>Both browser and servers are vulnerable: dynamic contents based on user input</a:t>
            </a:r>
          </a:p>
          <a:p>
            <a:r>
              <a:rPr lang="en-US" dirty="0"/>
              <a:t>XSS: attacker injects a script into a website and the user’s browser executes it</a:t>
            </a:r>
          </a:p>
          <a:p>
            <a:r>
              <a:rPr lang="en-US" dirty="0"/>
              <a:t>XSRF: attacker tricks user’s browser into issuing request, and the website executes it</a:t>
            </a:r>
          </a:p>
          <a:p>
            <a:r>
              <a:rPr lang="en-US" dirty="0"/>
              <a:t>SQL injection: attacker inject malicious query actions, and a website’s back-end </a:t>
            </a:r>
            <a:r>
              <a:rPr lang="en-US" dirty="0" err="1"/>
              <a:t>db</a:t>
            </a:r>
            <a:r>
              <a:rPr lang="en-US" dirty="0"/>
              <a:t> server executes the query</a:t>
            </a:r>
          </a:p>
          <a:p>
            <a:endParaRPr lang="en-SE" dirty="0"/>
          </a:p>
        </p:txBody>
      </p:sp>
      <p:sp>
        <p:nvSpPr>
          <p:cNvPr id="4" name="Slide Number Placeholder 3">
            <a:extLst>
              <a:ext uri="{FF2B5EF4-FFF2-40B4-BE49-F238E27FC236}">
                <a16:creationId xmlns:a16="http://schemas.microsoft.com/office/drawing/2014/main" id="{88EE23F1-1DA2-4E72-A41A-1C551E9DA71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10579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How the Web Works</a:t>
            </a:r>
          </a:p>
        </p:txBody>
      </p:sp>
      <p:sp>
        <p:nvSpPr>
          <p:cNvPr id="2" name="Content Placeholder 1">
            <a:extLst>
              <a:ext uri="{FF2B5EF4-FFF2-40B4-BE49-F238E27FC236}">
                <a16:creationId xmlns:a16="http://schemas.microsoft.com/office/drawing/2014/main" id="{42FADFCF-0244-4DCA-9AA3-7BEAC840E2F1}"/>
              </a:ext>
            </a:extLst>
          </p:cNvPr>
          <p:cNvSpPr>
            <a:spLocks noGrp="1"/>
          </p:cNvSpPr>
          <p:nvPr>
            <p:ph idx="1"/>
          </p:nvPr>
        </p:nvSpPr>
        <p:spPr>
          <a:xfrm>
            <a:off x="323528" y="1196753"/>
            <a:ext cx="8568952" cy="2288751"/>
          </a:xfrm>
        </p:spPr>
        <p:txBody>
          <a:bodyPr>
            <a:normAutofit fontScale="55000" lnSpcReduction="20000"/>
          </a:bodyPr>
          <a:lstStyle/>
          <a:p>
            <a:r>
              <a:rPr lang="en-US" dirty="0"/>
              <a:t>The web browser and the web server communicate using </a:t>
            </a:r>
            <a:r>
              <a:rPr lang="en-US" dirty="0" err="1"/>
              <a:t>HyperText</a:t>
            </a:r>
            <a:r>
              <a:rPr lang="en-US" dirty="0"/>
              <a:t> Transfer Protocol (HTTP)</a:t>
            </a:r>
          </a:p>
          <a:p>
            <a:r>
              <a:rPr lang="en-US" dirty="0"/>
              <a:t>Browser requests “documents” (or scripts) through URL.</a:t>
            </a:r>
          </a:p>
          <a:p>
            <a:r>
              <a:rPr lang="en-US" dirty="0"/>
              <a:t>The Server responds with “documents” in Hyper-Text Markup Language (HTML), which can include not just text but also graphics, video/audio, postscript, JavaScript, etc.</a:t>
            </a:r>
          </a:p>
          <a:p>
            <a:r>
              <a:rPr lang="en-US" dirty="0"/>
              <a:t>Browsers display html documents and embedded graphics, it can run JavaScript and other helper applications.</a:t>
            </a:r>
          </a:p>
          <a:p>
            <a:endParaRPr lang="en-SE" dirty="0"/>
          </a:p>
        </p:txBody>
      </p:sp>
      <p:pic>
        <p:nvPicPr>
          <p:cNvPr id="26" name="Shape 26"/>
          <p:cNvPicPr preferRelativeResize="0"/>
          <p:nvPr/>
        </p:nvPicPr>
        <p:blipFill>
          <a:blip r:embed="rId3">
            <a:alphaModFix/>
          </a:blip>
          <a:stretch>
            <a:fillRect/>
          </a:stretch>
        </p:blipFill>
        <p:spPr>
          <a:xfrm>
            <a:off x="1475656" y="3388065"/>
            <a:ext cx="6336704" cy="328129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Cookies</a:t>
            </a:r>
          </a:p>
        </p:txBody>
      </p:sp>
      <p:sp>
        <p:nvSpPr>
          <p:cNvPr id="2" name="Content Placeholder 1">
            <a:extLst>
              <a:ext uri="{FF2B5EF4-FFF2-40B4-BE49-F238E27FC236}">
                <a16:creationId xmlns:a16="http://schemas.microsoft.com/office/drawing/2014/main" id="{727B2DBE-8F6E-4652-B198-946412632BD0}"/>
              </a:ext>
            </a:extLst>
          </p:cNvPr>
          <p:cNvSpPr>
            <a:spLocks noGrp="1"/>
          </p:cNvSpPr>
          <p:nvPr>
            <p:ph idx="1"/>
          </p:nvPr>
        </p:nvSpPr>
        <p:spPr>
          <a:xfrm>
            <a:off x="323528" y="1034554"/>
            <a:ext cx="8568952" cy="2304255"/>
          </a:xfrm>
        </p:spPr>
        <p:txBody>
          <a:bodyPr>
            <a:normAutofit fontScale="47500" lnSpcReduction="20000"/>
          </a:bodyPr>
          <a:lstStyle/>
          <a:p>
            <a:r>
              <a:rPr lang="en-US" dirty="0"/>
              <a:t>HTTP is a stateless protocol, that is, each request is its own TCP connection. For example, if you log into your bank’s web site, each click on a URL generates a separate TCP connection. In order to carry information across multiple http requests, such as user authentication, cookies are used.</a:t>
            </a:r>
          </a:p>
          <a:p>
            <a:r>
              <a:rPr lang="en-US" dirty="0"/>
              <a:t>A cookie is created by the web server when the user logs into the site. It contains not only user identity information but also security information such as access, expiration time, and if SSL is required. </a:t>
            </a:r>
          </a:p>
          <a:p>
            <a:r>
              <a:rPr lang="en-US" dirty="0"/>
              <a:t>The user’s browser stores the cookie, and includes it in subsequent requests so that the server knows that these requests are related, for example, they belong to the same user login session.</a:t>
            </a:r>
          </a:p>
          <a:p>
            <a:endParaRPr lang="en-US" dirty="0"/>
          </a:p>
          <a:p>
            <a:endParaRPr lang="en-US" dirty="0"/>
          </a:p>
          <a:p>
            <a:endParaRPr lang="en-SE" dirty="0"/>
          </a:p>
        </p:txBody>
      </p:sp>
      <p:pic>
        <p:nvPicPr>
          <p:cNvPr id="33" name="Shape 33"/>
          <p:cNvPicPr preferRelativeResize="0"/>
          <p:nvPr/>
        </p:nvPicPr>
        <p:blipFill>
          <a:blip r:embed="rId3">
            <a:alphaModFix/>
          </a:blip>
          <a:stretch>
            <a:fillRect/>
          </a:stretch>
        </p:blipFill>
        <p:spPr>
          <a:xfrm>
            <a:off x="1763688" y="3403996"/>
            <a:ext cx="6737089" cy="326536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E65-9291-46A5-B3EB-5E5B7329C5EC}"/>
              </a:ext>
            </a:extLst>
          </p:cNvPr>
          <p:cNvSpPr>
            <a:spLocks noGrp="1"/>
          </p:cNvSpPr>
          <p:nvPr>
            <p:ph type="title"/>
          </p:nvPr>
        </p:nvSpPr>
        <p:spPr/>
        <p:txBody>
          <a:bodyPr/>
          <a:lstStyle/>
          <a:p>
            <a:r>
              <a:rPr lang="en-US" dirty="0"/>
              <a:t>Cookie Quiz</a:t>
            </a:r>
            <a:endParaRPr lang="en-SE" dirty="0"/>
          </a:p>
        </p:txBody>
      </p:sp>
      <p:sp>
        <p:nvSpPr>
          <p:cNvPr id="3" name="Content Placeholder 2">
            <a:extLst>
              <a:ext uri="{FF2B5EF4-FFF2-40B4-BE49-F238E27FC236}">
                <a16:creationId xmlns:a16="http://schemas.microsoft.com/office/drawing/2014/main" id="{D14C08AA-63B6-43E8-9F72-745594257D1F}"/>
              </a:ext>
            </a:extLst>
          </p:cNvPr>
          <p:cNvSpPr>
            <a:spLocks noGrp="1"/>
          </p:cNvSpPr>
          <p:nvPr>
            <p:ph idx="1"/>
          </p:nvPr>
        </p:nvSpPr>
        <p:spPr/>
        <p:txBody>
          <a:bodyPr>
            <a:normAutofit fontScale="77500" lnSpcReduction="20000"/>
          </a:bodyPr>
          <a:lstStyle/>
          <a:p>
            <a:r>
              <a:rPr lang="en-US" dirty="0"/>
              <a:t>Which are true?</a:t>
            </a:r>
          </a:p>
          <a:p>
            <a:pPr marL="971550" lvl="1" indent="-514350">
              <a:buFont typeface="+mj-lt"/>
              <a:buAutoNum type="alphaUcPeriod"/>
            </a:pPr>
            <a:r>
              <a:rPr lang="en-US" dirty="0"/>
              <a:t>Cookies may be created by ads that run on websites</a:t>
            </a:r>
          </a:p>
          <a:p>
            <a:pPr marL="971550" lvl="1" indent="-514350">
              <a:buFont typeface="+mj-lt"/>
              <a:buAutoNum type="alphaUcPeriod"/>
            </a:pPr>
            <a:r>
              <a:rPr lang="en-US" dirty="0"/>
              <a:t>Cookies are created by websites a user is visiting</a:t>
            </a:r>
          </a:p>
          <a:p>
            <a:pPr marL="971550" lvl="1" indent="-514350">
              <a:buFont typeface="+mj-lt"/>
              <a:buAutoNum type="alphaUcPeriod"/>
            </a:pPr>
            <a:r>
              <a:rPr lang="en-US" dirty="0"/>
              <a:t>Cookies are compiled pieces of code</a:t>
            </a:r>
          </a:p>
          <a:p>
            <a:pPr marL="971550" lvl="1" indent="-514350">
              <a:buFont typeface="+mj-lt"/>
              <a:buAutoNum type="alphaUcPeriod"/>
            </a:pPr>
            <a:r>
              <a:rPr lang="en-US" dirty="0"/>
              <a:t>Cookies can be used as a form of virus</a:t>
            </a:r>
          </a:p>
          <a:p>
            <a:pPr marL="971550" lvl="1" indent="-514350">
              <a:buFont typeface="+mj-lt"/>
              <a:buAutoNum type="alphaUcPeriod"/>
            </a:pPr>
            <a:r>
              <a:rPr lang="en-US" dirty="0"/>
              <a:t>Cookies can be used as a form of spyware</a:t>
            </a:r>
          </a:p>
          <a:p>
            <a:pPr marL="971550" lvl="1" indent="-514350">
              <a:buFont typeface="+mj-lt"/>
              <a:buAutoNum type="alphaUcPeriod"/>
            </a:pPr>
            <a:r>
              <a:rPr lang="en-US" dirty="0"/>
              <a:t>All of the above</a:t>
            </a:r>
          </a:p>
          <a:p>
            <a:r>
              <a:rPr lang="en-US" dirty="0"/>
              <a:t>ANS: A, B, E</a:t>
            </a:r>
          </a:p>
          <a:p>
            <a:pPr lvl="1"/>
            <a:r>
              <a:rPr lang="en-US" dirty="0"/>
              <a:t>C is false, since cookies are plain text.</a:t>
            </a:r>
          </a:p>
          <a:p>
            <a:pPr lvl="1"/>
            <a:r>
              <a:rPr lang="en-US" dirty="0"/>
              <a:t>D is false, since cookies are not executable code like a virus</a:t>
            </a:r>
          </a:p>
          <a:p>
            <a:pPr lvl="1"/>
            <a:r>
              <a:rPr lang="en-US" dirty="0"/>
              <a:t>E is true, since </a:t>
            </a:r>
            <a:r>
              <a:rPr lang="en-US" dirty="0">
                <a:solidFill>
                  <a:schemeClr val="dk1"/>
                </a:solidFill>
              </a:rPr>
              <a:t>cookies store user preferences and browsing history.</a:t>
            </a:r>
            <a:endParaRPr lang="en-US" dirty="0"/>
          </a:p>
        </p:txBody>
      </p:sp>
      <p:sp>
        <p:nvSpPr>
          <p:cNvPr id="4" name="Slide Number Placeholder 3">
            <a:extLst>
              <a:ext uri="{FF2B5EF4-FFF2-40B4-BE49-F238E27FC236}">
                <a16:creationId xmlns:a16="http://schemas.microsoft.com/office/drawing/2014/main" id="{DD3949EF-4AFA-4458-8B2B-95A9DB8FB1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805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9632-1628-49F3-890A-69497190E9E3}"/>
              </a:ext>
            </a:extLst>
          </p:cNvPr>
          <p:cNvSpPr>
            <a:spLocks noGrp="1"/>
          </p:cNvSpPr>
          <p:nvPr>
            <p:ph type="title"/>
          </p:nvPr>
        </p:nvSpPr>
        <p:spPr/>
        <p:txBody>
          <a:bodyPr/>
          <a:lstStyle/>
          <a:p>
            <a:r>
              <a:rPr lang="en-US"/>
              <a:t>The Web and Security</a:t>
            </a:r>
            <a:endParaRPr lang="en-SE"/>
          </a:p>
        </p:txBody>
      </p:sp>
      <p:sp>
        <p:nvSpPr>
          <p:cNvPr id="3" name="Content Placeholder 2">
            <a:extLst>
              <a:ext uri="{FF2B5EF4-FFF2-40B4-BE49-F238E27FC236}">
                <a16:creationId xmlns:a16="http://schemas.microsoft.com/office/drawing/2014/main" id="{F8C12E19-634A-4CFA-95FE-8ACDC3C76328}"/>
              </a:ext>
            </a:extLst>
          </p:cNvPr>
          <p:cNvSpPr>
            <a:spLocks noGrp="1"/>
          </p:cNvSpPr>
          <p:nvPr>
            <p:ph idx="1"/>
          </p:nvPr>
        </p:nvSpPr>
        <p:spPr/>
        <p:txBody>
          <a:bodyPr>
            <a:normAutofit fontScale="77500" lnSpcReduction="20000"/>
          </a:bodyPr>
          <a:lstStyle/>
          <a:p>
            <a:r>
              <a:rPr lang="en-US" dirty="0"/>
              <a:t>Web pages may contain dynamic contents, e.g., JavaScript</a:t>
            </a:r>
          </a:p>
          <a:p>
            <a:pPr lvl="1"/>
            <a:r>
              <a:rPr lang="en-US" dirty="0"/>
              <a:t>Sent from a website(s)</a:t>
            </a:r>
          </a:p>
          <a:p>
            <a:pPr lvl="1"/>
            <a:r>
              <a:rPr lang="en-US" dirty="0"/>
              <a:t>Run on the user’s browser/machine</a:t>
            </a:r>
          </a:p>
          <a:p>
            <a:r>
              <a:rPr lang="en-US" dirty="0"/>
              <a:t>Can a browser trust these contents? </a:t>
            </a:r>
          </a:p>
          <a:p>
            <a:pPr lvl="1"/>
            <a:r>
              <a:rPr lang="en-US" dirty="0"/>
              <a:t>In some cases, the browser can authenticate the website, but in many cases, authentication is not required.</a:t>
            </a:r>
          </a:p>
          <a:p>
            <a:pPr lvl="1"/>
            <a:r>
              <a:rPr lang="en-US" dirty="0"/>
              <a:t>But even if a website is authenticated, the contents that it sends may not be trustworthy because </a:t>
            </a:r>
            <a:r>
              <a:rPr lang="en-SE" dirty="0"/>
              <a:t>it </a:t>
            </a:r>
            <a:r>
              <a:rPr lang="en-US" dirty="0"/>
              <a:t>may have security vulnerabilities that allow attackers to inject malicious content that gets passed onto the users visiting the website. </a:t>
            </a:r>
          </a:p>
          <a:p>
            <a:pPr lvl="1"/>
            <a:r>
              <a:rPr lang="en-US" dirty="0"/>
              <a:t>Or the website includes contents or links to other websites, which may also have security vulnerabilities.</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704B64D9-40F6-4563-9DFA-19F016E1E5F0}"/>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56485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9E5F-466E-45DE-A4DE-5EDFAF06DC6A}"/>
              </a:ext>
            </a:extLst>
          </p:cNvPr>
          <p:cNvSpPr>
            <a:spLocks noGrp="1"/>
          </p:cNvSpPr>
          <p:nvPr>
            <p:ph type="title"/>
          </p:nvPr>
        </p:nvSpPr>
        <p:spPr/>
        <p:txBody>
          <a:bodyPr/>
          <a:lstStyle/>
          <a:p>
            <a:r>
              <a:rPr lang="en-US" dirty="0"/>
              <a:t>The Web and Security cont’d</a:t>
            </a:r>
            <a:endParaRPr lang="en-SE" dirty="0"/>
          </a:p>
        </p:txBody>
      </p:sp>
      <p:sp>
        <p:nvSpPr>
          <p:cNvPr id="3" name="Content Placeholder 2">
            <a:extLst>
              <a:ext uri="{FF2B5EF4-FFF2-40B4-BE49-F238E27FC236}">
                <a16:creationId xmlns:a16="http://schemas.microsoft.com/office/drawing/2014/main" id="{0C006E1D-3567-4929-B8DA-3258EFF3A906}"/>
              </a:ext>
            </a:extLst>
          </p:cNvPr>
          <p:cNvSpPr>
            <a:spLocks noGrp="1"/>
          </p:cNvSpPr>
          <p:nvPr>
            <p:ph idx="1"/>
          </p:nvPr>
        </p:nvSpPr>
        <p:spPr/>
        <p:txBody>
          <a:bodyPr>
            <a:normAutofit fontScale="92500" lnSpcReduction="10000"/>
          </a:bodyPr>
          <a:lstStyle/>
          <a:p>
            <a:r>
              <a:rPr lang="en-US" dirty="0"/>
              <a:t>Websites may run applications (e.g., PHP) to generate response/page</a:t>
            </a:r>
          </a:p>
          <a:p>
            <a:pPr lvl="1"/>
            <a:r>
              <a:rPr lang="en-US" dirty="0"/>
              <a:t>According to requests from a user/browser </a:t>
            </a:r>
          </a:p>
          <a:p>
            <a:pPr lvl="1"/>
            <a:r>
              <a:rPr lang="en-US" dirty="0"/>
              <a:t>Often communicate with back-end servers</a:t>
            </a:r>
          </a:p>
          <a:p>
            <a:r>
              <a:rPr lang="en-US" dirty="0">
                <a:solidFill>
                  <a:schemeClr val="dk1"/>
                </a:solidFill>
              </a:rPr>
              <a:t>These web applications may have security vulnerabilities. </a:t>
            </a:r>
            <a:endParaRPr lang="en-SE" dirty="0">
              <a:solidFill>
                <a:schemeClr val="dk1"/>
              </a:solidFill>
            </a:endParaRPr>
          </a:p>
          <a:p>
            <a:r>
              <a:rPr lang="en-US" dirty="0">
                <a:solidFill>
                  <a:schemeClr val="dk1"/>
                </a:solidFill>
              </a:rPr>
              <a:t>Furthermore, many websites do not authenticate users, so attackers may send requests designed to exploit security vulnerabilities.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0FE8D4-F8A3-49C1-8E80-B29E917CBF04}"/>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44503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1EB-3D33-4D89-BCF9-96E49ADD3CE6}"/>
              </a:ext>
            </a:extLst>
          </p:cNvPr>
          <p:cNvSpPr>
            <a:spLocks noGrp="1"/>
          </p:cNvSpPr>
          <p:nvPr>
            <p:ph type="title"/>
          </p:nvPr>
        </p:nvSpPr>
        <p:spPr/>
        <p:txBody>
          <a:bodyPr/>
          <a:lstStyle/>
          <a:p>
            <a:r>
              <a:rPr lang="en-US" dirty="0"/>
              <a:t>Web Browser Quiz</a:t>
            </a:r>
            <a:endParaRPr lang="en-SE" dirty="0"/>
          </a:p>
        </p:txBody>
      </p:sp>
      <p:sp>
        <p:nvSpPr>
          <p:cNvPr id="3" name="Content Placeholder 2">
            <a:extLst>
              <a:ext uri="{FF2B5EF4-FFF2-40B4-BE49-F238E27FC236}">
                <a16:creationId xmlns:a16="http://schemas.microsoft.com/office/drawing/2014/main" id="{12E80324-2CC5-4E60-BFF8-42768D0A8B6E}"/>
              </a:ext>
            </a:extLst>
          </p:cNvPr>
          <p:cNvSpPr>
            <a:spLocks noGrp="1"/>
          </p:cNvSpPr>
          <p:nvPr>
            <p:ph idx="1"/>
          </p:nvPr>
        </p:nvSpPr>
        <p:spPr/>
        <p:txBody>
          <a:bodyPr>
            <a:normAutofit fontScale="92500" lnSpcReduction="20000"/>
          </a:bodyPr>
          <a:lstStyle/>
          <a:p>
            <a:r>
              <a:rPr lang="en-US" dirty="0"/>
              <a:t>Which are true?</a:t>
            </a:r>
          </a:p>
          <a:p>
            <a:pPr marL="971550" lvl="1" indent="-514350">
              <a:buFont typeface="+mj-lt"/>
              <a:buAutoNum type="alphaUcPeriod"/>
            </a:pPr>
            <a:r>
              <a:rPr lang="en-US" dirty="0"/>
              <a:t>Web browser can be attacked by any web site that it visits</a:t>
            </a:r>
          </a:p>
          <a:p>
            <a:pPr marL="971550" lvl="1" indent="-514350">
              <a:buFont typeface="+mj-lt"/>
              <a:buAutoNum type="alphaUcPeriod"/>
            </a:pPr>
            <a:r>
              <a:rPr lang="en-US" dirty="0"/>
              <a:t>Even if a browser is compromised, the rest of the computer is still secure</a:t>
            </a:r>
          </a:p>
          <a:p>
            <a:pPr marL="971550" lvl="1" indent="-514350">
              <a:buFont typeface="+mj-lt"/>
              <a:buAutoNum type="alphaUcPeriod"/>
            </a:pPr>
            <a:r>
              <a:rPr lang="en-US" dirty="0"/>
              <a:t>Web servers can be compromised because of exploits on web applications </a:t>
            </a:r>
          </a:p>
          <a:p>
            <a:pPr>
              <a:buFont typeface="Arial" panose="020B0604020202020204" pitchFamily="34" charset="0"/>
              <a:buChar char="•"/>
            </a:pPr>
            <a:r>
              <a:rPr lang="en-US" dirty="0"/>
              <a:t>ANS: A, C</a:t>
            </a:r>
          </a:p>
          <a:p>
            <a:pPr lvl="1">
              <a:buFont typeface="Arial" panose="020B0604020202020204" pitchFamily="34" charset="0"/>
              <a:buChar char="•"/>
            </a:pPr>
            <a:r>
              <a:rPr lang="en-US" dirty="0"/>
              <a:t>B is false, since browser compromise may lead to </a:t>
            </a:r>
            <a:r>
              <a:rPr lang="en-US" dirty="0">
                <a:solidFill>
                  <a:schemeClr val="dk1"/>
                </a:solidFill>
              </a:rPr>
              <a:t>malware installation, data theft, etc.) </a:t>
            </a:r>
          </a:p>
          <a:p>
            <a:pPr lvl="1">
              <a:buFont typeface="Arial" panose="020B0604020202020204" pitchFamily="34" charset="0"/>
              <a:buChar char="•"/>
            </a:pPr>
            <a:r>
              <a:rPr lang="en-US" dirty="0">
                <a:solidFill>
                  <a:schemeClr val="dk1"/>
                </a:solidFill>
              </a:rPr>
              <a:t>C is true, e.g., website defacing, stolen credit cards</a:t>
            </a:r>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084831C-6B4D-46A3-BE80-38B1AB4150D8}"/>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24396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188-A3BE-4286-BC00-817FDE2FB6D8}"/>
              </a:ext>
            </a:extLst>
          </p:cNvPr>
          <p:cNvSpPr>
            <a:spLocks noGrp="1"/>
          </p:cNvSpPr>
          <p:nvPr>
            <p:ph type="title"/>
          </p:nvPr>
        </p:nvSpPr>
        <p:spPr/>
        <p:txBody>
          <a:bodyPr/>
          <a:lstStyle/>
          <a:p>
            <a:r>
              <a:rPr lang="en-US" dirty="0"/>
              <a:t>Cross-Site Scripting (XSS)</a:t>
            </a:r>
            <a:endParaRPr lang="en-SE" dirty="0"/>
          </a:p>
        </p:txBody>
      </p:sp>
      <p:sp>
        <p:nvSpPr>
          <p:cNvPr id="3" name="Content Placeholder 2">
            <a:extLst>
              <a:ext uri="{FF2B5EF4-FFF2-40B4-BE49-F238E27FC236}">
                <a16:creationId xmlns:a16="http://schemas.microsoft.com/office/drawing/2014/main" id="{5B4B7CAE-ADA4-4EE0-A442-0AFAE07B5324}"/>
              </a:ext>
            </a:extLst>
          </p:cNvPr>
          <p:cNvSpPr>
            <a:spLocks noGrp="1"/>
          </p:cNvSpPr>
          <p:nvPr>
            <p:ph idx="1"/>
          </p:nvPr>
        </p:nvSpPr>
        <p:spPr/>
        <p:txBody>
          <a:bodyPr/>
          <a:lstStyle/>
          <a:p>
            <a:r>
              <a:rPr lang="en-GB" dirty="0"/>
              <a:t>Cross-Site Scripting (XSS) attacks are a type of injection, in which malicious scripts are injected into otherwise benign and trusted websites. </a:t>
            </a:r>
            <a:endParaRPr lang="en-SE" dirty="0"/>
          </a:p>
        </p:txBody>
      </p:sp>
      <p:sp>
        <p:nvSpPr>
          <p:cNvPr id="4" name="Slide Number Placeholder 3">
            <a:extLst>
              <a:ext uri="{FF2B5EF4-FFF2-40B4-BE49-F238E27FC236}">
                <a16:creationId xmlns:a16="http://schemas.microsoft.com/office/drawing/2014/main" id="{462C67AF-9730-43F4-B69B-E9B172F0B4D5}"/>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3535242263"/>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47032</TotalTime>
  <Words>3154</Words>
  <Application>Microsoft Office PowerPoint</Application>
  <PresentationFormat>On-screen Show (4:3)</PresentationFormat>
  <Paragraphs>270</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Gloria Hallelujah</vt:lpstr>
      <vt:lpstr>Arial</vt:lpstr>
      <vt:lpstr>Tahoma</vt:lpstr>
      <vt:lpstr>Times New Roman</vt:lpstr>
      <vt:lpstr>1_Default Design</vt:lpstr>
      <vt:lpstr>CH25 Web Security</vt:lpstr>
      <vt:lpstr>Outline</vt:lpstr>
      <vt:lpstr>How the Web Works</vt:lpstr>
      <vt:lpstr>Cookies</vt:lpstr>
      <vt:lpstr>Cookie Quiz</vt:lpstr>
      <vt:lpstr>The Web and Security</vt:lpstr>
      <vt:lpstr>The Web and Security cont’d</vt:lpstr>
      <vt:lpstr>Web Browser Quiz</vt:lpstr>
      <vt:lpstr>Cross-Site Scripting (XSS)</vt:lpstr>
      <vt:lpstr>Cross-Site Scripting (XSS) cont’d</vt:lpstr>
      <vt:lpstr>XSS Example</vt:lpstr>
      <vt:lpstr>XSS Example Explanations</vt:lpstr>
      <vt:lpstr>XSS Query Quiz</vt:lpstr>
      <vt:lpstr>Cross-Site Request Forgery (XSRF)</vt:lpstr>
      <vt:lpstr>XSRF Illustration</vt:lpstr>
      <vt:lpstr>XSRF: Example</vt:lpstr>
      <vt:lpstr>XSRF Mitigations</vt:lpstr>
      <vt:lpstr>XSS vs. XSRF</vt:lpstr>
      <vt:lpstr>Structured Query Language (SQL)</vt:lpstr>
      <vt:lpstr>Sample PHP Code</vt:lpstr>
      <vt:lpstr>Example Login Prompt</vt:lpstr>
      <vt:lpstr>Example SQL Injection Attack</vt:lpstr>
      <vt:lpstr>SQL Injection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327</cp:revision>
  <dcterms:created xsi:type="dcterms:W3CDTF">2014-08-18T03:27:50Z</dcterms:created>
  <dcterms:modified xsi:type="dcterms:W3CDTF">2022-03-24T16:02:58Z</dcterms:modified>
</cp:coreProperties>
</file>