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439" r:id="rId3"/>
    <p:sldId id="426" r:id="rId4"/>
    <p:sldId id="363" r:id="rId5"/>
    <p:sldId id="425" r:id="rId6"/>
    <p:sldId id="427" r:id="rId7"/>
    <p:sldId id="428" r:id="rId8"/>
    <p:sldId id="374" r:id="rId9"/>
    <p:sldId id="444" r:id="rId10"/>
    <p:sldId id="429" r:id="rId11"/>
    <p:sldId id="412" r:id="rId12"/>
    <p:sldId id="413" r:id="rId13"/>
    <p:sldId id="445" r:id="rId14"/>
    <p:sldId id="375" r:id="rId15"/>
    <p:sldId id="431" r:id="rId16"/>
    <p:sldId id="443" r:id="rId17"/>
    <p:sldId id="446" r:id="rId18"/>
    <p:sldId id="381" r:id="rId19"/>
    <p:sldId id="432" r:id="rId20"/>
    <p:sldId id="433" r:id="rId21"/>
    <p:sldId id="435" r:id="rId22"/>
    <p:sldId id="418" r:id="rId23"/>
    <p:sldId id="450" r:id="rId24"/>
    <p:sldId id="419" r:id="rId25"/>
    <p:sldId id="423" r:id="rId26"/>
    <p:sldId id="447" r:id="rId27"/>
    <p:sldId id="424" r:id="rId28"/>
    <p:sldId id="385" r:id="rId29"/>
    <p:sldId id="448" r:id="rId30"/>
    <p:sldId id="440" r:id="rId31"/>
    <p:sldId id="441" r:id="rId32"/>
    <p:sldId id="387" r:id="rId33"/>
    <p:sldId id="449" r:id="rId34"/>
    <p:sldId id="388" r:id="rId35"/>
    <p:sldId id="442"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39"/>
            <p14:sldId id="426"/>
            <p14:sldId id="363"/>
            <p14:sldId id="425"/>
            <p14:sldId id="427"/>
            <p14:sldId id="428"/>
            <p14:sldId id="374"/>
            <p14:sldId id="444"/>
            <p14:sldId id="429"/>
            <p14:sldId id="412"/>
            <p14:sldId id="413"/>
            <p14:sldId id="445"/>
            <p14:sldId id="375"/>
            <p14:sldId id="431"/>
            <p14:sldId id="443"/>
            <p14:sldId id="446"/>
            <p14:sldId id="381"/>
            <p14:sldId id="432"/>
            <p14:sldId id="433"/>
            <p14:sldId id="435"/>
            <p14:sldId id="418"/>
            <p14:sldId id="450"/>
            <p14:sldId id="419"/>
            <p14:sldId id="423"/>
            <p14:sldId id="447"/>
            <p14:sldId id="424"/>
            <p14:sldId id="385"/>
            <p14:sldId id="448"/>
            <p14:sldId id="440"/>
            <p14:sldId id="441"/>
            <p14:sldId id="387"/>
            <p14:sldId id="449"/>
            <p14:sldId id="388"/>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67044" autoAdjust="0"/>
  </p:normalViewPr>
  <p:slideViewPr>
    <p:cSldViewPr>
      <p:cViewPr varScale="1">
        <p:scale>
          <a:sx n="87" d="100"/>
          <a:sy n="87" d="100"/>
        </p:scale>
        <p:origin x="190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Intrusion Detection Message Exchange Requirements (RFC 4766)</a:t>
          </a:r>
          <a:endParaRPr lang="en-US" dirty="0">
            <a:solidFill>
              <a:sysClr val="windowText" lastClr="000000"/>
            </a:solidFill>
            <a:latin typeface="Palatino Linotype"/>
            <a:ea typeface="+mn-ea"/>
            <a:cs typeface="+mn-cs"/>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dirty="0">
            <a:solidFill>
              <a:sysClr val="windowText" lastClr="000000">
                <a:hueOff val="0"/>
                <a:satOff val="0"/>
                <a:lumOff val="0"/>
                <a:alphaOff val="0"/>
              </a:sysClr>
            </a:solidFill>
            <a:latin typeface="Palatino Linotype"/>
            <a:ea typeface="+mn-ea"/>
            <a:cs typeface="+mn-cs"/>
          </a:endParaRPr>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dirty="0">
            <a:solidFill>
              <a:sysClr val="windowText" lastClr="000000">
                <a:hueOff val="0"/>
                <a:satOff val="0"/>
                <a:lumOff val="0"/>
                <a:alphaOff val="0"/>
              </a:sysClr>
            </a:solidFill>
            <a:latin typeface="Palatino Linotype"/>
            <a:ea typeface="+mn-ea"/>
            <a:cs typeface="+mn-cs"/>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sz="1200" kern="1200" dirty="0">
            <a:solidFill>
              <a:sysClr val="windowText" lastClr="000000">
                <a:hueOff val="0"/>
                <a:satOff val="0"/>
                <a:lumOff val="0"/>
                <a:alphaOff val="0"/>
              </a:sysClr>
            </a:solidFill>
            <a:latin typeface="Palatino Linotype"/>
            <a:ea typeface="+mn-ea"/>
            <a:cs typeface="+mn-cs"/>
          </a:endParaRPr>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Intrusion Detection Message Exchange Requirements (RFC 4766)</a:t>
          </a:r>
          <a:endParaRPr lang="en-US" sz="1200" kern="1200" dirty="0">
            <a:solidFill>
              <a:sysClr val="windowText" lastClr="000000"/>
            </a:solidFill>
            <a:latin typeface="Palatino Linotype"/>
            <a:ea typeface="+mn-ea"/>
            <a:cs typeface="+mn-cs"/>
          </a:endParaRPr>
        </a:p>
      </dsp:txBody>
      <dsp:txXfrm>
        <a:off x="444013" y="240763"/>
        <a:ext cx="5939494" cy="319654"/>
      </dsp:txXfrm>
    </dsp:sp>
    <dsp:sp modelId="{753FC51C-FA6F-AD46-90DB-464A32436AD6}">
      <dsp:nvSpPr>
        <dsp:cNvPr id="0" name=""/>
        <dsp:cNvSpPr/>
      </dsp:nvSpPr>
      <dsp: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Message Exchange Format (RFC 4765)</a:t>
          </a:r>
        </a:p>
      </dsp:txBody>
      <dsp:txXfrm>
        <a:off x="444013" y="1219783"/>
        <a:ext cx="5939494" cy="319654"/>
      </dsp:txXfrm>
    </dsp:sp>
    <dsp:sp modelId="{3B6C441B-4B2B-5240-BB2D-310A3397BF9F}">
      <dsp:nvSpPr>
        <dsp:cNvPr id="0" name=""/>
        <dsp:cNvSpPr/>
      </dsp:nvSpPr>
      <dsp: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sz="1200" kern="1200" dirty="0">
            <a:solidFill>
              <a:sysClr val="windowText" lastClr="000000">
                <a:hueOff val="0"/>
                <a:satOff val="0"/>
                <a:lumOff val="0"/>
                <a:alphaOff val="0"/>
              </a:sysClr>
            </a:solidFill>
            <a:latin typeface="Palatino Linotype"/>
            <a:ea typeface="+mn-ea"/>
            <a:cs typeface="+mn-cs"/>
          </a:endParaRP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Exchange Protocol (RFC 4767)</a:t>
          </a:r>
        </a:p>
      </dsp:txBody>
      <dsp:txXfrm>
        <a:off x="444013" y="257680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320819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5324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14</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p>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a:p>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0146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15601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18</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3040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64494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80286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791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22</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32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24</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373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27</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28</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60677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94783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5700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32</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27869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57526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34</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77764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2541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008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identify malicious or </a:t>
            </a:r>
            <a:r>
              <a:rPr lang="en-US" dirty="0" err="1"/>
              <a:t>unauthori</a:t>
            </a:r>
            <a:r>
              <a:rPr lang="en-US" dirty="0"/>
              <a:t> </a:t>
            </a:r>
            <a:r>
              <a:rPr lang="en-US" sz="1200" b="0" i="0" u="none" strike="noStrike" kern="1200" baseline="0" dirty="0">
                <a:solidFill>
                  <a:schemeClr val="tx1"/>
                </a:solidFill>
                <a:latin typeface="Arial" pitchFamily="-110" charset="0"/>
                <a:ea typeface="+mn-ea"/>
                <a:cs typeface="+mn-cs"/>
              </a:rPr>
              <a:t>IDSs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Also known as misuse detection</a:t>
            </a:r>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ypically</a:t>
            </a:r>
            <a:r>
              <a:rPr lang="en-US" sz="1200" b="0" i="0" u="none" strike="noStrike" kern="1200" baseline="0" dirty="0">
                <a:solidFill>
                  <a:schemeClr val="tx1"/>
                </a:solidFill>
                <a:latin typeface="Arial" pitchFamily="-110" charset="0"/>
                <a:ea typeface="+mn-ea"/>
                <a:cs typeface="+mn-cs"/>
              </a:rPr>
              <a:t>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a:p>
            <a:r>
              <a:rPr lang="en-US" dirty="0"/>
              <a:t>zed behavior</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56150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CH08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169353-78D5-4FF7-BED6-5B1FFD8922D4}"/>
              </a:ext>
            </a:extLst>
          </p:cNvPr>
          <p:cNvSpPr>
            <a:spLocks noGrp="1"/>
          </p:cNvSpPr>
          <p:nvPr>
            <p:ph type="body" sz="half" idx="1"/>
          </p:nvPr>
        </p:nvSpPr>
        <p:spPr>
          <a:xfrm>
            <a:off x="251520" y="1268760"/>
            <a:ext cx="4244280" cy="5472608"/>
          </a:xfrm>
        </p:spPr>
        <p:txBody>
          <a:bodyPr>
            <a:normAutofit fontScale="85000" lnSpcReduction="20000"/>
          </a:bodyPr>
          <a:lstStyle/>
          <a:p>
            <a:r>
              <a:rPr lang="en-US" dirty="0"/>
              <a:t>Anomaly detection</a:t>
            </a:r>
          </a:p>
          <a:p>
            <a:pPr lvl="1"/>
            <a:r>
              <a:rPr lang="en-US" dirty="0"/>
              <a:t>Defines normal, or expected, behavior by collecting data relating to the behavior of legitimate users over a period of time</a:t>
            </a:r>
          </a:p>
          <a:p>
            <a:pPr lvl="1"/>
            <a:r>
              <a:rPr lang="en-US" dirty="0"/>
              <a:t>Identify intruders whose behavior deviates from normal behavior </a:t>
            </a:r>
          </a:p>
          <a:p>
            <a:pPr lvl="1"/>
            <a:r>
              <a:rPr lang="en-US" dirty="0"/>
              <a:t>Can detect unknown attacks</a:t>
            </a:r>
          </a:p>
          <a:p>
            <a:pPr lvl="1"/>
            <a:endParaRPr lang="en-SE" dirty="0"/>
          </a:p>
        </p:txBody>
      </p:sp>
      <p:sp>
        <p:nvSpPr>
          <p:cNvPr id="7" name="Content Placeholder 6">
            <a:extLst>
              <a:ext uri="{FF2B5EF4-FFF2-40B4-BE49-F238E27FC236}">
                <a16:creationId xmlns:a16="http://schemas.microsoft.com/office/drawing/2014/main" id="{8C679663-74AE-4DE4-9654-C2BBDD4786E8}"/>
              </a:ext>
            </a:extLst>
          </p:cNvPr>
          <p:cNvSpPr>
            <a:spLocks noGrp="1"/>
          </p:cNvSpPr>
          <p:nvPr>
            <p:ph sz="half" idx="2"/>
          </p:nvPr>
        </p:nvSpPr>
        <p:spPr>
          <a:xfrm>
            <a:off x="4648200" y="1268760"/>
            <a:ext cx="4244280" cy="5112568"/>
          </a:xfrm>
        </p:spPr>
        <p:txBody>
          <a:bodyPr>
            <a:normAutofit fontScale="85000" lnSpcReduction="20000"/>
          </a:bodyPr>
          <a:lstStyle/>
          <a:p>
            <a:r>
              <a:rPr lang="en-US" dirty="0"/>
              <a:t>Signature/Heuristic detection</a:t>
            </a:r>
          </a:p>
          <a:p>
            <a:pPr lvl="1"/>
            <a:r>
              <a:rPr lang="en-US" dirty="0"/>
              <a:t>Defines malicious or unauthorized behavior, using a set of known malicious data patterns or attack rules that are compared with current behavior</a:t>
            </a:r>
          </a:p>
          <a:p>
            <a:pPr lvl="1"/>
            <a:r>
              <a:rPr lang="en-US" dirty="0"/>
              <a:t>Can only detect known attacks seen before</a:t>
            </a:r>
          </a:p>
          <a:p>
            <a:endParaRPr lang="en-SE" dirty="0"/>
          </a:p>
        </p:txBody>
      </p:sp>
      <p:sp>
        <p:nvSpPr>
          <p:cNvPr id="4" name="Slide Number Placeholder 3">
            <a:extLst>
              <a:ext uri="{FF2B5EF4-FFF2-40B4-BE49-F238E27FC236}">
                <a16:creationId xmlns:a16="http://schemas.microsoft.com/office/drawing/2014/main" id="{4110A8E7-8B96-4E3C-8A94-5BE5631C56DC}"/>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
        <p:nvSpPr>
          <p:cNvPr id="5" name="Title 4">
            <a:extLst>
              <a:ext uri="{FF2B5EF4-FFF2-40B4-BE49-F238E27FC236}">
                <a16:creationId xmlns:a16="http://schemas.microsoft.com/office/drawing/2014/main" id="{9D8F2BBD-8DC4-45DE-AE5B-161E7C525C8C}"/>
              </a:ext>
            </a:extLst>
          </p:cNvPr>
          <p:cNvSpPr>
            <a:spLocks noGrp="1"/>
          </p:cNvSpPr>
          <p:nvPr>
            <p:ph type="title"/>
          </p:nvPr>
        </p:nvSpPr>
        <p:spPr/>
        <p:txBody>
          <a:bodyPr/>
          <a:lstStyle/>
          <a:p>
            <a:r>
              <a:rPr lang="en-US" dirty="0"/>
              <a:t>Analysis Approaches</a:t>
            </a:r>
            <a:endParaRPr lang="en-SE" dirty="0"/>
          </a:p>
        </p:txBody>
      </p:sp>
    </p:spTree>
    <p:extLst>
      <p:ext uri="{BB962C8B-B14F-4D97-AF65-F5344CB8AC3E}">
        <p14:creationId xmlns:p14="http://schemas.microsoft.com/office/powerpoint/2010/main" val="12423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Techniques</a:t>
            </a:r>
          </a:p>
        </p:txBody>
      </p:sp>
      <p:sp>
        <p:nvSpPr>
          <p:cNvPr id="6" name="内容占位符 5"/>
          <p:cNvSpPr>
            <a:spLocks noGrp="1"/>
          </p:cNvSpPr>
          <p:nvPr>
            <p:ph idx="1"/>
          </p:nvPr>
        </p:nvSpPr>
        <p:spPr/>
        <p:txBody>
          <a:bodyPr>
            <a:normAutofit fontScale="85000" lnSpcReduction="20000"/>
          </a:bodyPr>
          <a:lstStyle/>
          <a:p>
            <a:r>
              <a:rPr lang="en-US" altLang="zh-CN" dirty="0"/>
              <a:t>Three approaches to anomaly detection</a:t>
            </a:r>
          </a:p>
          <a:p>
            <a:r>
              <a:rPr lang="en-US" altLang="zh-CN" dirty="0"/>
              <a:t>Statistical</a:t>
            </a:r>
          </a:p>
          <a:p>
            <a:pPr lvl="1"/>
            <a:r>
              <a:rPr lang="en-US" altLang="zh-CN" dirty="0"/>
              <a:t>Analysis of the observed behavior using univariate, multivariate, or time-series models of observed metrics</a:t>
            </a:r>
          </a:p>
          <a:p>
            <a:r>
              <a:rPr lang="en-US" altLang="zh-CN" dirty="0"/>
              <a:t>Knowledge based</a:t>
            </a:r>
          </a:p>
          <a:p>
            <a:pPr lvl="1"/>
            <a:r>
              <a:rPr lang="en-US" altLang="zh-CN" dirty="0"/>
              <a:t>A set of rules that model legitimate behavior developed by experts</a:t>
            </a:r>
          </a:p>
          <a:p>
            <a:r>
              <a:rPr lang="en-US" altLang="zh-CN" dirty="0"/>
              <a:t>Machine-learning</a:t>
            </a:r>
          </a:p>
          <a:p>
            <a:pPr lvl="1"/>
            <a:r>
              <a:rPr lang="en-US" altLang="zh-CN" dirty="0"/>
              <a:t>Approaches automatically determine a suitable classification model that can classify data as either normal or anomalous</a:t>
            </a:r>
          </a:p>
          <a:p>
            <a:endParaRPr lang="zh-CN" alt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C25A6B91-6932-4B28-A3A6-928F4AD6EBC5}"/>
              </a:ext>
            </a:extLst>
          </p:cNvPr>
          <p:cNvSpPr/>
          <p:nvPr/>
        </p:nvSpPr>
        <p:spPr>
          <a:xfrm>
            <a:off x="990600" y="2420888"/>
            <a:ext cx="7391400" cy="3759200"/>
          </a:xfrm>
          <a:prstGeom prst="rect">
            <a:avLst/>
          </a:prstGeom>
        </p:spPr>
        <p:txBody>
          <a:bodyPr/>
          <a:lstStyle/>
          <a:p>
            <a:pPr lvl="0">
              <a:buChar char="•"/>
            </a:pPr>
            <a:endParaRPr 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Signature/Heuristic Detection Techniques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3238589F-1561-4F45-9CF6-EDC1A7C313B3}"/>
              </a:ext>
            </a:extLst>
          </p:cNvPr>
          <p:cNvSpPr>
            <a:spLocks noGrp="1"/>
          </p:cNvSpPr>
          <p:nvPr>
            <p:ph idx="1"/>
          </p:nvPr>
        </p:nvSpPr>
        <p:spPr>
          <a:xfrm>
            <a:off x="323528" y="1196753"/>
            <a:ext cx="8568952" cy="5591168"/>
          </a:xfrm>
        </p:spPr>
        <p:txBody>
          <a:bodyPr>
            <a:normAutofit fontScale="77500" lnSpcReduction="20000"/>
          </a:bodyPr>
          <a:lstStyle/>
          <a:p>
            <a:pPr lvl="0" rtl="0"/>
            <a:r>
              <a:rPr lang="en-US" dirty="0"/>
              <a:t>Signature approaches</a:t>
            </a:r>
          </a:p>
          <a:p>
            <a:pPr lvl="1" rtl="0"/>
            <a:r>
              <a:rPr lang="en-US" dirty="0"/>
              <a:t>Match a large collection of known patterns of malicious data against data stored on a system or in transit over a network</a:t>
            </a:r>
          </a:p>
          <a:p>
            <a:pPr lvl="1" rtl="0"/>
            <a:r>
              <a:rPr lang="en-US" dirty="0"/>
              <a:t>The signatures need to be large enough to minimize the false positive rate, while still detecting a sufficiently large fraction of malicious data</a:t>
            </a:r>
          </a:p>
          <a:p>
            <a:pPr lvl="1" rtl="0"/>
            <a:r>
              <a:rPr lang="en-US" dirty="0"/>
              <a:t>Widely used in anti-virus products, network traffic scanning proxies, and in NIDS</a:t>
            </a:r>
          </a:p>
          <a:p>
            <a:pPr lvl="0" rtl="0"/>
            <a:r>
              <a:rPr lang="en-US" dirty="0"/>
              <a:t>Rule-based heuristic identification</a:t>
            </a:r>
          </a:p>
          <a:p>
            <a:pPr lvl="1" rtl="0"/>
            <a:r>
              <a:rPr lang="en-US" dirty="0"/>
              <a:t>Involves the use of rules for identifying known penetrations or penetrations that would exploit known weaknesses</a:t>
            </a:r>
          </a:p>
          <a:p>
            <a:pPr lvl="1" rtl="0"/>
            <a:r>
              <a:rPr lang="en-US" dirty="0"/>
              <a:t>Rules can also be defined that identify suspicious behavior</a:t>
            </a:r>
          </a:p>
          <a:p>
            <a:pPr lvl="1" rtl="0"/>
            <a:r>
              <a:rPr lang="en-US" dirty="0"/>
              <a:t>SNORT is an example of a rule-based NIDS</a:t>
            </a:r>
          </a:p>
        </p:txBody>
      </p:sp>
    </p:spTree>
    <p:extLst>
      <p:ext uri="{BB962C8B-B14F-4D97-AF65-F5344CB8AC3E}">
        <p14:creationId xmlns:p14="http://schemas.microsoft.com/office/powerpoint/2010/main" val="209160375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solidFill>
                  <a:srgbClr val="C00000"/>
                </a:solidFill>
              </a:rPr>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8210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ltLang="en-US" dirty="0"/>
              <a:t>Host-based IDS</a:t>
            </a:r>
          </a:p>
        </p:txBody>
      </p:sp>
      <p:sp>
        <p:nvSpPr>
          <p:cNvPr id="233475" name="Rectangle 1027"/>
          <p:cNvSpPr>
            <a:spLocks noGrp="1" noChangeArrowheads="1"/>
          </p:cNvSpPr>
          <p:nvPr>
            <p:ph idx="1"/>
          </p:nvPr>
        </p:nvSpPr>
        <p:spPr/>
        <p:txBody>
          <a:bodyPr>
            <a:normAutofit fontScale="92500" lnSpcReduction="10000"/>
          </a:bodyPr>
          <a:lstStyle/>
          <a:p>
            <a:r>
              <a:rPr lang="en-US" sz="2800" dirty="0"/>
              <a:t>Adds a specialized layer of security software to vulnerable or sensitive systems</a:t>
            </a:r>
          </a:p>
          <a:p>
            <a:r>
              <a:rPr lang="en-US" sz="2800" dirty="0"/>
              <a:t>Can use either anomaly or signature/heuristic detection techniques</a:t>
            </a:r>
          </a:p>
          <a:p>
            <a:r>
              <a:rPr lang="en-US" sz="2800" dirty="0"/>
              <a:t>Monitors activity to detect suspicious behavior</a:t>
            </a:r>
          </a:p>
          <a:p>
            <a:pPr lvl="1"/>
            <a:r>
              <a:rPr lang="en-US" altLang="zh-CN" sz="2400" dirty="0"/>
              <a:t>T</a:t>
            </a:r>
            <a:r>
              <a:rPr lang="en-US" sz="2400" dirty="0"/>
              <a:t>o detect intrusions, log suspicious events, and send alerts</a:t>
            </a:r>
          </a:p>
          <a:p>
            <a:pPr lvl="1"/>
            <a:r>
              <a:rPr lang="en-US" sz="2400" dirty="0"/>
              <a:t>Can detect both external and internal intrusions (outside or inside the firewall)</a:t>
            </a:r>
          </a:p>
          <a:p>
            <a:r>
              <a:rPr lang="en-US" sz="2800" dirty="0"/>
              <a:t>Common data sources include:</a:t>
            </a:r>
          </a:p>
          <a:p>
            <a:pPr lvl="1"/>
            <a:r>
              <a:rPr lang="en-US" sz="2400" dirty="0"/>
              <a:t>System call traces</a:t>
            </a:r>
          </a:p>
          <a:p>
            <a:pPr lvl="1"/>
            <a:r>
              <a:rPr lang="en-US" sz="2400" dirty="0"/>
              <a:t>Audit (log file) records</a:t>
            </a:r>
          </a:p>
          <a:p>
            <a:pPr lvl="1"/>
            <a:r>
              <a:rPr lang="en-US" sz="2400" dirty="0"/>
              <a:t>File integrity checksums</a:t>
            </a:r>
          </a:p>
          <a:p>
            <a:pPr lvl="1"/>
            <a:r>
              <a:rPr lang="en-US" sz="2400" dirty="0"/>
              <a:t>Registry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A31-2069-4A65-94CE-E4C783A2507E}"/>
              </a:ext>
            </a:extLst>
          </p:cNvPr>
          <p:cNvSpPr>
            <a:spLocks noGrp="1"/>
          </p:cNvSpPr>
          <p:nvPr>
            <p:ph type="title"/>
          </p:nvPr>
        </p:nvSpPr>
        <p:spPr/>
        <p:txBody>
          <a:bodyPr/>
          <a:lstStyle/>
          <a:p>
            <a:r>
              <a:rPr lang="en-US" dirty="0"/>
              <a:t>System Calls</a:t>
            </a:r>
            <a:endParaRPr lang="en-SE" dirty="0"/>
          </a:p>
        </p:txBody>
      </p:sp>
      <p:sp>
        <p:nvSpPr>
          <p:cNvPr id="3" name="Content Placeholder 2">
            <a:extLst>
              <a:ext uri="{FF2B5EF4-FFF2-40B4-BE49-F238E27FC236}">
                <a16:creationId xmlns:a16="http://schemas.microsoft.com/office/drawing/2014/main" id="{4977549E-E4AD-4D5D-BF71-B416EDC49EDB}"/>
              </a:ext>
            </a:extLst>
          </p:cNvPr>
          <p:cNvSpPr>
            <a:spLocks noGrp="1"/>
          </p:cNvSpPr>
          <p:nvPr>
            <p:ph idx="1"/>
          </p:nvPr>
        </p:nvSpPr>
        <p:spPr>
          <a:xfrm>
            <a:off x="323528" y="5582005"/>
            <a:ext cx="8568952" cy="1224137"/>
          </a:xfrm>
        </p:spPr>
        <p:txBody>
          <a:bodyPr>
            <a:normAutofit fontScale="70000" lnSpcReduction="20000"/>
          </a:bodyPr>
          <a:lstStyle/>
          <a:p>
            <a:r>
              <a:rPr lang="en-US" dirty="0"/>
              <a:t>System calls are the means by which user programs access core kernel functions</a:t>
            </a:r>
          </a:p>
          <a:p>
            <a:r>
              <a:rPr lang="en-US" dirty="0"/>
              <a:t>System call traces can be analyzed to detect anomalies</a:t>
            </a:r>
          </a:p>
        </p:txBody>
      </p:sp>
      <p:sp>
        <p:nvSpPr>
          <p:cNvPr id="4" name="Slide Number Placeholder 3">
            <a:extLst>
              <a:ext uri="{FF2B5EF4-FFF2-40B4-BE49-F238E27FC236}">
                <a16:creationId xmlns:a16="http://schemas.microsoft.com/office/drawing/2014/main" id="{AE8C4C1E-8210-499E-BE27-F14A0809B92B}"/>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5" name="图片 7">
            <a:extLst>
              <a:ext uri="{FF2B5EF4-FFF2-40B4-BE49-F238E27FC236}">
                <a16:creationId xmlns:a16="http://schemas.microsoft.com/office/drawing/2014/main" id="{AA3F6AD2-C55D-49AF-8492-ED609133A93E}"/>
              </a:ext>
            </a:extLst>
          </p:cNvPr>
          <p:cNvPicPr>
            <a:picLocks noChangeAspect="1"/>
          </p:cNvPicPr>
          <p:nvPr/>
        </p:nvPicPr>
        <p:blipFill>
          <a:blip r:embed="rId3"/>
          <a:stretch>
            <a:fillRect/>
          </a:stretch>
        </p:blipFill>
        <p:spPr>
          <a:xfrm>
            <a:off x="955337" y="1051808"/>
            <a:ext cx="7233325" cy="4511976"/>
          </a:xfrm>
          <a:prstGeom prst="rect">
            <a:avLst/>
          </a:prstGeom>
        </p:spPr>
      </p:pic>
    </p:spTree>
    <p:extLst>
      <p:ext uri="{BB962C8B-B14F-4D97-AF65-F5344CB8AC3E}">
        <p14:creationId xmlns:p14="http://schemas.microsoft.com/office/powerpoint/2010/main" val="10061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1F2D-75CC-44BC-8989-391FFB75FF3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B5FBEB-96C2-4F83-A6FD-1218B39765DB}"/>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4A553FF5-BDE4-4DFA-BFE8-40A400A4C9C4}"/>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8" name="Picture 7" descr="f2.pdf">
            <a:extLst>
              <a:ext uri="{FF2B5EF4-FFF2-40B4-BE49-F238E27FC236}">
                <a16:creationId xmlns:a16="http://schemas.microsoft.com/office/drawing/2014/main" id="{1F8C5192-E209-4488-81BD-6B67804E20A0}"/>
              </a:ext>
            </a:extLst>
          </p:cNvPr>
          <p:cNvPicPr>
            <a:picLocks noChangeAspect="1"/>
          </p:cNvPicPr>
          <p:nvPr/>
        </p:nvPicPr>
        <p:blipFill rotWithShape="1">
          <a:blip r:embed="rId2">
            <a:extLst>
              <a:ext uri="{28A0092B-C50C-407E-A947-70E740481C1C}">
                <a14:useLocalDpi xmlns:a14="http://schemas.microsoft.com/office/drawing/2010/main" val="0"/>
              </a:ext>
            </a:extLst>
          </a:blip>
          <a:srcRect l="2366" t="4182" r="1730" b="5320"/>
          <a:stretch/>
        </p:blipFill>
        <p:spPr>
          <a:xfrm>
            <a:off x="107943" y="620687"/>
            <a:ext cx="8366712" cy="6100789"/>
          </a:xfrm>
          <a:prstGeom prst="rect">
            <a:avLst/>
          </a:prstGeom>
          <a:solidFill>
            <a:sysClr val="window" lastClr="FFFFFF"/>
          </a:solidFill>
        </p:spPr>
      </p:pic>
      <p:sp>
        <p:nvSpPr>
          <p:cNvPr id="9" name="灯片编号占位符 2">
            <a:extLst>
              <a:ext uri="{FF2B5EF4-FFF2-40B4-BE49-F238E27FC236}">
                <a16:creationId xmlns:a16="http://schemas.microsoft.com/office/drawing/2014/main" id="{5FAD1C3D-0D71-4A62-89EC-B17281300EB7}"/>
              </a:ext>
            </a:extLst>
          </p:cNvPr>
          <p:cNvSpPr txBox="1">
            <a:spLocks/>
          </p:cNvSpPr>
          <p:nvPr/>
        </p:nvSpPr>
        <p:spPr>
          <a:xfrm>
            <a:off x="8543279" y="6356352"/>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10" name="Rectangle 3">
            <a:extLst>
              <a:ext uri="{FF2B5EF4-FFF2-40B4-BE49-F238E27FC236}">
                <a16:creationId xmlns:a16="http://schemas.microsoft.com/office/drawing/2014/main" id="{81BADBB6-D43E-48A7-8E75-DB6C22DE0F1D}"/>
              </a:ext>
            </a:extLst>
          </p:cNvPr>
          <p:cNvSpPr txBox="1">
            <a:spLocks noChangeArrowheads="1"/>
          </p:cNvSpPr>
          <p:nvPr/>
        </p:nvSpPr>
        <p:spPr>
          <a:xfrm>
            <a:off x="5376794" y="554242"/>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prstClr val="black"/>
                </a:solidFill>
                <a:ea typeface="宋体" panose="02010600030101010101" pitchFamily="2" charset="-122"/>
              </a:rPr>
              <a:t>Host agent module</a:t>
            </a:r>
            <a:r>
              <a:rPr lang="en-US" altLang="zh-CN" sz="2000" dirty="0">
                <a:solidFill>
                  <a:prstClr val="black"/>
                </a:solidFill>
                <a:ea typeface="宋体" panose="02010600030101010101" pitchFamily="2" charset="-122"/>
              </a:rPr>
              <a:t>: An audit collection module to collect data on security-related events on the host and transmit these to the central manager. </a:t>
            </a:r>
          </a:p>
          <a:p>
            <a:r>
              <a:rPr lang="en-US" altLang="zh-CN" sz="2000" b="1" dirty="0">
                <a:solidFill>
                  <a:prstClr val="black"/>
                </a:solidFill>
                <a:ea typeface="宋体" panose="02010600030101010101" pitchFamily="2" charset="-122"/>
              </a:rPr>
              <a:t>LAN monitor agent module</a:t>
            </a:r>
            <a:r>
              <a:rPr lang="en-US" altLang="zh-CN" sz="2000" dirty="0">
                <a:solidFill>
                  <a:prstClr val="black"/>
                </a:solidFill>
                <a:ea typeface="宋体" panose="02010600030101010101" pitchFamily="2" charset="-122"/>
              </a:rPr>
              <a:t>: analyzes LAN traffic and reports the results to the central manager.</a:t>
            </a:r>
          </a:p>
          <a:p>
            <a:r>
              <a:rPr lang="en-US" altLang="zh-CN" sz="2000" b="1" dirty="0">
                <a:solidFill>
                  <a:prstClr val="black"/>
                </a:solidFill>
                <a:ea typeface="宋体" panose="02010600030101010101" pitchFamily="2" charset="-122"/>
              </a:rPr>
              <a:t>Central manager module</a:t>
            </a:r>
            <a:r>
              <a:rPr lang="en-US" altLang="zh-CN" sz="2000" dirty="0">
                <a:solidFill>
                  <a:prstClr val="black"/>
                </a:solidFill>
                <a:ea typeface="宋体" panose="02010600030101010101" pitchFamily="2" charset="-122"/>
              </a:rPr>
              <a:t>: Receives reports from LAN monitor and host agents and processes and correlates these reports to detect intrusion.</a:t>
            </a:r>
          </a:p>
        </p:txBody>
      </p:sp>
    </p:spTree>
    <p:extLst>
      <p:ext uri="{BB962C8B-B14F-4D97-AF65-F5344CB8AC3E}">
        <p14:creationId xmlns:p14="http://schemas.microsoft.com/office/powerpoint/2010/main" val="188010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solidFill>
                  <a:srgbClr val="C00000"/>
                </a:solidFill>
              </a:rPr>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240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en-US" dirty="0"/>
              <a:t>Network-based IDS (NIDS)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E6C06A5-4DDB-4347-9900-478650796A0C}"/>
              </a:ext>
            </a:extLst>
          </p:cNvPr>
          <p:cNvSpPr>
            <a:spLocks noGrp="1"/>
          </p:cNvSpPr>
          <p:nvPr>
            <p:ph idx="1"/>
          </p:nvPr>
        </p:nvSpPr>
        <p:spPr/>
        <p:txBody>
          <a:bodyPr>
            <a:normAutofit fontScale="77500" lnSpcReduction="20000"/>
          </a:bodyPr>
          <a:lstStyle/>
          <a:p>
            <a:pPr lvl="0" rtl="0"/>
            <a:r>
              <a:rPr lang="en-US" dirty="0">
                <a:solidFill>
                  <a:schemeClr val="tx1"/>
                </a:solidFill>
                <a:latin typeface="+mj-lt"/>
              </a:rPr>
              <a:t>Monitors traffic at selected points on a network</a:t>
            </a:r>
          </a:p>
          <a:p>
            <a:pPr lvl="0" rtl="0"/>
            <a:r>
              <a:rPr lang="en-US" dirty="0">
                <a:solidFill>
                  <a:schemeClr val="tx1"/>
                </a:solidFill>
                <a:latin typeface="+mj-lt"/>
              </a:rPr>
              <a:t>Examines traffic packet by packet in real or close to real time</a:t>
            </a:r>
          </a:p>
          <a:p>
            <a:pPr lvl="0" rtl="0"/>
            <a:r>
              <a:rPr lang="en-US" dirty="0">
                <a:solidFill>
                  <a:schemeClr val="tx1"/>
                </a:solidFill>
                <a:latin typeface="+mj-lt"/>
              </a:rPr>
              <a:t>May examine network, transport, and/or application-level protocol activity</a:t>
            </a:r>
          </a:p>
          <a:p>
            <a:pPr lvl="0" rtl="0"/>
            <a:r>
              <a:rPr lang="en-US" dirty="0">
                <a:solidFill>
                  <a:schemeClr val="tx1"/>
                </a:solidFill>
                <a:latin typeface="+mj-lt"/>
              </a:rPr>
              <a:t>Comprised of a number of sensors, one or more servers for NIDS management functions, and one or more management consoles for the human operator</a:t>
            </a:r>
          </a:p>
          <a:p>
            <a:pPr lvl="0" rtl="0"/>
            <a:r>
              <a:rPr lang="en-US" dirty="0">
                <a:solidFill>
                  <a:schemeClr val="tx1"/>
                </a:solidFill>
                <a:latin typeface="+mj-lt"/>
              </a:rPr>
              <a:t>Analysis of traffic patterns may be done at the sensor, the management server or a combination of the two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F1B-BD98-4681-B470-505C99F1BD21}"/>
              </a:ext>
            </a:extLst>
          </p:cNvPr>
          <p:cNvSpPr>
            <a:spLocks noGrp="1"/>
          </p:cNvSpPr>
          <p:nvPr>
            <p:ph type="title"/>
          </p:nvPr>
        </p:nvSpPr>
        <p:spPr/>
        <p:txBody>
          <a:bodyPr/>
          <a:lstStyle/>
          <a:p>
            <a:r>
              <a:rPr lang="en-US" dirty="0"/>
              <a:t>Inline vs. Passive Sensor</a:t>
            </a:r>
            <a:endParaRPr lang="en-SE" dirty="0"/>
          </a:p>
        </p:txBody>
      </p:sp>
      <p:sp>
        <p:nvSpPr>
          <p:cNvPr id="3" name="Content Placeholder 2">
            <a:extLst>
              <a:ext uri="{FF2B5EF4-FFF2-40B4-BE49-F238E27FC236}">
                <a16:creationId xmlns:a16="http://schemas.microsoft.com/office/drawing/2014/main" id="{807B98F7-59C0-4491-ACE6-D46781825801}"/>
              </a:ext>
            </a:extLst>
          </p:cNvPr>
          <p:cNvSpPr>
            <a:spLocks noGrp="1"/>
          </p:cNvSpPr>
          <p:nvPr>
            <p:ph idx="1"/>
          </p:nvPr>
        </p:nvSpPr>
        <p:spPr>
          <a:xfrm>
            <a:off x="336605" y="1479007"/>
            <a:ext cx="3744416" cy="5256584"/>
          </a:xfrm>
        </p:spPr>
        <p:txBody>
          <a:bodyPr>
            <a:normAutofit fontScale="62500" lnSpcReduction="20000"/>
          </a:bodyPr>
          <a:lstStyle/>
          <a:p>
            <a:r>
              <a:rPr lang="en-US" dirty="0"/>
              <a:t>Sensors can be deployed in one of two modes: inline and passive. </a:t>
            </a:r>
          </a:p>
          <a:p>
            <a:r>
              <a:rPr lang="en-US" dirty="0"/>
              <a:t>Inline sensors: the traffic being monitored must pass through the sensor. Can be implemented on firewall machines or standalone NIDS machine</a:t>
            </a:r>
          </a:p>
          <a:p>
            <a:r>
              <a:rPr lang="en-US" dirty="0"/>
              <a:t>Passive sensors: monitors a copy of network traffic, and does not cause delays to the actual traffic</a:t>
            </a:r>
          </a:p>
          <a:p>
            <a:endParaRPr lang="en-SE" dirty="0"/>
          </a:p>
        </p:txBody>
      </p:sp>
      <p:sp>
        <p:nvSpPr>
          <p:cNvPr id="4" name="Slide Number Placeholder 3">
            <a:extLst>
              <a:ext uri="{FF2B5EF4-FFF2-40B4-BE49-F238E27FC236}">
                <a16:creationId xmlns:a16="http://schemas.microsoft.com/office/drawing/2014/main" id="{8A835205-272F-44B4-BBCF-B20C85B3C3D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pic>
        <p:nvPicPr>
          <p:cNvPr id="7" name="Picture 6">
            <a:extLst>
              <a:ext uri="{FF2B5EF4-FFF2-40B4-BE49-F238E27FC236}">
                <a16:creationId xmlns:a16="http://schemas.microsoft.com/office/drawing/2014/main" id="{36EC832A-A226-4D8A-ACCC-476799B81FF5}"/>
              </a:ext>
            </a:extLst>
          </p:cNvPr>
          <p:cNvPicPr>
            <a:picLocks noChangeAspect="1"/>
          </p:cNvPicPr>
          <p:nvPr/>
        </p:nvPicPr>
        <p:blipFill>
          <a:blip r:embed="rId3"/>
          <a:stretch>
            <a:fillRect/>
          </a:stretch>
        </p:blipFill>
        <p:spPr>
          <a:xfrm>
            <a:off x="4157200" y="1767038"/>
            <a:ext cx="4896533" cy="4496427"/>
          </a:xfrm>
          <a:prstGeom prst="rect">
            <a:avLst/>
          </a:prstGeom>
        </p:spPr>
      </p:pic>
    </p:spTree>
    <p:extLst>
      <p:ext uri="{BB962C8B-B14F-4D97-AF65-F5344CB8AC3E}">
        <p14:creationId xmlns:p14="http://schemas.microsoft.com/office/powerpoint/2010/main" val="25323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solidFill>
                  <a:srgbClr val="C00000"/>
                </a:solidFill>
              </a:rPr>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98303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288-32DE-4F24-A746-F1E9A0C6E7AB}"/>
              </a:ext>
            </a:extLst>
          </p:cNvPr>
          <p:cNvSpPr>
            <a:spLocks noGrp="1"/>
          </p:cNvSpPr>
          <p:nvPr>
            <p:ph type="title"/>
          </p:nvPr>
        </p:nvSpPr>
        <p:spPr/>
        <p:txBody>
          <a:bodyPr/>
          <a:lstStyle/>
          <a:p>
            <a:r>
              <a:rPr lang="en-US" dirty="0"/>
              <a:t>NIDS Sensor Deployment Locations</a:t>
            </a:r>
            <a:endParaRPr lang="en-SE" dirty="0"/>
          </a:p>
        </p:txBody>
      </p:sp>
      <p:sp>
        <p:nvSpPr>
          <p:cNvPr id="3" name="Content Placeholder 2">
            <a:extLst>
              <a:ext uri="{FF2B5EF4-FFF2-40B4-BE49-F238E27FC236}">
                <a16:creationId xmlns:a16="http://schemas.microsoft.com/office/drawing/2014/main" id="{EA6BD28E-CEB8-4A08-B212-E53C4F79B7D3}"/>
              </a:ext>
            </a:extLst>
          </p:cNvPr>
          <p:cNvSpPr>
            <a:spLocks noGrp="1"/>
          </p:cNvSpPr>
          <p:nvPr>
            <p:ph idx="1"/>
          </p:nvPr>
        </p:nvSpPr>
        <p:spPr>
          <a:xfrm>
            <a:off x="323528" y="1196753"/>
            <a:ext cx="8568952" cy="1656183"/>
          </a:xfrm>
        </p:spPr>
        <p:txBody>
          <a:bodyPr>
            <a:normAutofit fontScale="47500" lnSpcReduction="20000"/>
          </a:bodyPr>
          <a:lstStyle/>
          <a:p>
            <a:r>
              <a:rPr lang="en-US" kern="1200" dirty="0">
                <a:latin typeface="Arial" pitchFamily="-110" charset="0"/>
              </a:rPr>
              <a:t>Location 1:just inside the external firewall</a:t>
            </a:r>
          </a:p>
          <a:p>
            <a:r>
              <a:rPr lang="en-US" kern="1200" dirty="0">
                <a:latin typeface="Arial" pitchFamily="-110" charset="0"/>
              </a:rPr>
              <a:t>Location 2: just outside the external firewall</a:t>
            </a:r>
          </a:p>
          <a:p>
            <a:r>
              <a:rPr lang="en-US" kern="1200" dirty="0">
                <a:latin typeface="Arial" pitchFamily="-110" charset="0"/>
              </a:rPr>
              <a:t>Location 3: Just inside an internal firewall to protect major backbone networks for internal servers and database resources </a:t>
            </a:r>
          </a:p>
          <a:p>
            <a:r>
              <a:rPr lang="en-US" kern="1200" dirty="0">
                <a:latin typeface="Arial" pitchFamily="-110" charset="0"/>
              </a:rPr>
              <a:t>Location 4: Just inside an internal firewall to protect LANs that support user workstations and servers s</a:t>
            </a:r>
            <a:endParaRPr lang="en-SE" dirty="0"/>
          </a:p>
        </p:txBody>
      </p:sp>
      <p:sp>
        <p:nvSpPr>
          <p:cNvPr id="4" name="Slide Number Placeholder 3">
            <a:extLst>
              <a:ext uri="{FF2B5EF4-FFF2-40B4-BE49-F238E27FC236}">
                <a16:creationId xmlns:a16="http://schemas.microsoft.com/office/drawing/2014/main" id="{E6705A47-1731-4DA0-B716-3EDB98EBED06}"/>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0AD4F436-E79F-4485-9854-0583A2917CE5}"/>
              </a:ext>
            </a:extLst>
          </p:cNvPr>
          <p:cNvPicPr>
            <a:picLocks noChangeAspect="1"/>
          </p:cNvPicPr>
          <p:nvPr/>
        </p:nvPicPr>
        <p:blipFill>
          <a:blip r:embed="rId3"/>
          <a:stretch>
            <a:fillRect/>
          </a:stretch>
        </p:blipFill>
        <p:spPr>
          <a:xfrm>
            <a:off x="1845029" y="2713740"/>
            <a:ext cx="5525950" cy="3951943"/>
          </a:xfrm>
          <a:prstGeom prst="rect">
            <a:avLst/>
          </a:prstGeom>
        </p:spPr>
      </p:pic>
    </p:spTree>
    <p:extLst>
      <p:ext uri="{BB962C8B-B14F-4D97-AF65-F5344CB8AC3E}">
        <p14:creationId xmlns:p14="http://schemas.microsoft.com/office/powerpoint/2010/main" val="403132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FBD-D940-4DFA-BE2B-9604B2FFE4CA}"/>
              </a:ext>
            </a:extLst>
          </p:cNvPr>
          <p:cNvSpPr>
            <a:spLocks noGrp="1"/>
          </p:cNvSpPr>
          <p:nvPr>
            <p:ph type="title"/>
          </p:nvPr>
        </p:nvSpPr>
        <p:spPr/>
        <p:txBody>
          <a:bodyPr/>
          <a:lstStyle/>
          <a:p>
            <a:r>
              <a:rPr lang="en-US" altLang="en-US" b="1" dirty="0"/>
              <a:t>Intrusion Detection Techniques</a:t>
            </a:r>
            <a:endParaRPr lang="en-SE" dirty="0"/>
          </a:p>
        </p:txBody>
      </p:sp>
      <p:sp>
        <p:nvSpPr>
          <p:cNvPr id="3" name="Content Placeholder 2">
            <a:extLst>
              <a:ext uri="{FF2B5EF4-FFF2-40B4-BE49-F238E27FC236}">
                <a16:creationId xmlns:a16="http://schemas.microsoft.com/office/drawing/2014/main" id="{802389BE-47FE-4D6A-AB58-C509EB3F04A5}"/>
              </a:ext>
            </a:extLst>
          </p:cNvPr>
          <p:cNvSpPr>
            <a:spLocks noGrp="1"/>
          </p:cNvSpPr>
          <p:nvPr>
            <p:ph idx="1"/>
          </p:nvPr>
        </p:nvSpPr>
        <p:spPr/>
        <p:txBody>
          <a:bodyPr>
            <a:normAutofit fontScale="92500" lnSpcReduction="10000"/>
          </a:bodyPr>
          <a:lstStyle/>
          <a:p>
            <a:r>
              <a:rPr lang="en-US" dirty="0"/>
              <a:t>Signature detection for:</a:t>
            </a:r>
          </a:p>
          <a:p>
            <a:pPr lvl="1"/>
            <a:r>
              <a:rPr lang="en-US" dirty="0"/>
              <a:t>Reconnaissance and attacks at application, transport, or network layer</a:t>
            </a:r>
          </a:p>
          <a:p>
            <a:pPr lvl="1"/>
            <a:r>
              <a:rPr lang="en-US" dirty="0"/>
              <a:t>Unexpected application services</a:t>
            </a:r>
          </a:p>
          <a:p>
            <a:pPr lvl="1"/>
            <a:r>
              <a:rPr lang="en-US" dirty="0"/>
              <a:t>Policy violations (forbidden websites or protocols)</a:t>
            </a:r>
          </a:p>
          <a:p>
            <a:r>
              <a:rPr lang="en-US" dirty="0"/>
              <a:t>Anomaly detection for:</a:t>
            </a:r>
          </a:p>
          <a:p>
            <a:pPr lvl="1"/>
            <a:r>
              <a:rPr lang="en-US" dirty="0"/>
              <a:t>Denial-of-service (DoS) attacks</a:t>
            </a:r>
          </a:p>
          <a:p>
            <a:pPr lvl="1"/>
            <a:r>
              <a:rPr lang="en-US" dirty="0"/>
              <a:t>Scanning</a:t>
            </a:r>
          </a:p>
          <a:p>
            <a:pPr lvl="1"/>
            <a:r>
              <a:rPr lang="en-US" dirty="0"/>
              <a:t>Worms</a:t>
            </a:r>
          </a:p>
        </p:txBody>
      </p:sp>
      <p:sp>
        <p:nvSpPr>
          <p:cNvPr id="4" name="Slide Number Placeholder 3">
            <a:extLst>
              <a:ext uri="{FF2B5EF4-FFF2-40B4-BE49-F238E27FC236}">
                <a16:creationId xmlns:a16="http://schemas.microsoft.com/office/drawing/2014/main" id="{536E1D10-2961-4D4D-A11B-BC5A4F96EBB8}"/>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112765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idx="1"/>
          </p:nvPr>
        </p:nvSpPr>
        <p:spPr/>
        <p:txBody>
          <a:bodyPr>
            <a:normAutofit fontScale="92500" lnSpcReduction="20000"/>
          </a:bodyPr>
          <a:lstStyle/>
          <a:p>
            <a:r>
              <a:rPr lang="en-US" dirty="0"/>
              <a:t>Typical information logged by a NIDS sensor includes:</a:t>
            </a:r>
          </a:p>
          <a:p>
            <a:pPr lvl="1"/>
            <a:r>
              <a:rPr lang="en-US" sz="2600" dirty="0"/>
              <a:t>Timestamp</a:t>
            </a:r>
          </a:p>
          <a:p>
            <a:pPr lvl="1"/>
            <a:r>
              <a:rPr lang="en-US" sz="2600" dirty="0"/>
              <a:t>Connection or session ID</a:t>
            </a:r>
          </a:p>
          <a:p>
            <a:pPr lvl="1"/>
            <a:r>
              <a:rPr lang="en-US" sz="2600" dirty="0"/>
              <a:t>Event or alert type</a:t>
            </a:r>
          </a:p>
          <a:p>
            <a:pPr lvl="1"/>
            <a:r>
              <a:rPr lang="en-US" sz="2600" dirty="0"/>
              <a:t>Rating (e.g., priority, severity, impact, confidence)</a:t>
            </a:r>
          </a:p>
          <a:p>
            <a:pPr lvl="1"/>
            <a:r>
              <a:rPr lang="en-US" sz="2600" dirty="0"/>
              <a:t>Network, transport, and application layer protocols</a:t>
            </a:r>
          </a:p>
          <a:p>
            <a:pPr lvl="1"/>
            <a:r>
              <a:rPr lang="en-US" sz="2600" dirty="0"/>
              <a:t>Source and destination IP addresses</a:t>
            </a:r>
          </a:p>
          <a:p>
            <a:pPr lvl="1"/>
            <a:r>
              <a:rPr lang="en-US" sz="2600" dirty="0"/>
              <a:t>Source and destination TCP or UDP ports, or ICMP types and codes</a:t>
            </a:r>
          </a:p>
          <a:p>
            <a:pPr lvl="1"/>
            <a:r>
              <a:rPr lang="en-US" sz="2600" dirty="0"/>
              <a:t>Number of bytes  transmitted over the connection</a:t>
            </a:r>
          </a:p>
          <a:p>
            <a:pPr lvl="1"/>
            <a:r>
              <a:rPr lang="en-US" sz="2600" dirty="0"/>
              <a:t>Decoded payload data, such as application requests and responses</a:t>
            </a:r>
          </a:p>
          <a:p>
            <a:pPr lvl="1"/>
            <a:r>
              <a:rPr lang="en-US" sz="2600" kern="1200" dirty="0">
                <a:latin typeface="Arial" pitchFamily="-110" charset="0"/>
              </a:rPr>
              <a:t>State-related information (e.g., authenticated username)</a:t>
            </a: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solidFill>
                  <a:srgbClr val="C00000"/>
                </a:solidFill>
              </a:rPr>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0037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ED201E-FE17-4F75-9732-1717FE95063B}"/>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49BA7A4-46D1-4FAE-8549-CD7A524EB220}"/>
              </a:ext>
            </a:extLst>
          </p:cNvPr>
          <p:cNvSpPr>
            <a:spLocks noGrp="1"/>
          </p:cNvSpPr>
          <p:nvPr>
            <p:ph idx="1"/>
          </p:nvPr>
        </p:nvSpPr>
        <p:spPr/>
        <p:txBody>
          <a:bodyPr/>
          <a:lstStyle/>
          <a:p>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pic>
        <p:nvPicPr>
          <p:cNvPr id="7" name="Picture 6">
            <a:extLst>
              <a:ext uri="{FF2B5EF4-FFF2-40B4-BE49-F238E27FC236}">
                <a16:creationId xmlns:a16="http://schemas.microsoft.com/office/drawing/2014/main" id="{2625B675-4AF9-40B5-A42A-DE33088C1203}"/>
              </a:ext>
            </a:extLst>
          </p:cNvPr>
          <p:cNvPicPr>
            <a:picLocks noChangeAspect="1"/>
          </p:cNvPicPr>
          <p:nvPr/>
        </p:nvPicPr>
        <p:blipFill>
          <a:blip r:embed="rId3"/>
          <a:stretch>
            <a:fillRect/>
          </a:stretch>
        </p:blipFill>
        <p:spPr>
          <a:xfrm>
            <a:off x="1951394" y="155476"/>
            <a:ext cx="5001323" cy="4896533"/>
          </a:xfrm>
          <a:prstGeom prst="rect">
            <a:avLst/>
          </a:prstGeo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chemeClr val="tx1"/>
                </a:solidFill>
                <a:latin typeface="Arial" pitchFamily="-110" charset="0"/>
              </a:rPr>
              <a:t>Suppose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solidFill>
                  <a:srgbClr val="C00000"/>
                </a:solidFill>
              </a:rPr>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0597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IETF Intrusion Detection Working Group</a:t>
            </a:r>
          </a:p>
        </p:txBody>
      </p:sp>
      <p:sp>
        <p:nvSpPr>
          <p:cNvPr id="3" name="Content Placeholder 2"/>
          <p:cNvSpPr>
            <a:spLocks noGrp="1"/>
          </p:cNvSpPr>
          <p:nvPr>
            <p:ph idx="1"/>
          </p:nvPr>
        </p:nvSpPr>
        <p:spPr>
          <a:xfrm>
            <a:off x="323528" y="1196753"/>
            <a:ext cx="8568952" cy="1872207"/>
          </a:xfrm>
        </p:spPr>
        <p:txBody>
          <a:bodyPr>
            <a:normAutofit fontScale="700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8" name="Diagram 7">
            <a:extLst>
              <a:ext uri="{FF2B5EF4-FFF2-40B4-BE49-F238E27FC236}">
                <a16:creationId xmlns:a16="http://schemas.microsoft.com/office/drawing/2014/main" id="{FD73D516-9388-4A32-B62F-5E40CFECF9B2}"/>
              </a:ext>
            </a:extLst>
          </p:cNvPr>
          <p:cNvGraphicFramePr/>
          <p:nvPr>
            <p:extLst>
              <p:ext uri="{D42A27DB-BD31-4B8C-83A1-F6EECF244321}">
                <p14:modId xmlns:p14="http://schemas.microsoft.com/office/powerpoint/2010/main" val="2386482949"/>
              </p:ext>
            </p:extLst>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109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IETF Intrusion Detection Message </a:t>
            </a:r>
            <a:r>
              <a:rPr lang="en-US" altLang="zh-CN" dirty="0"/>
              <a:t>Exchange</a:t>
            </a:r>
            <a:endParaRPr lang="en-US" dirty="0"/>
          </a:p>
        </p:txBody>
      </p:sp>
      <p:sp>
        <p:nvSpPr>
          <p:cNvPr id="4" name="内容占位符 2"/>
          <p:cNvSpPr>
            <a:spLocks noGrp="1"/>
          </p:cNvSpPr>
          <p:nvPr>
            <p:ph idx="1"/>
          </p:nvPr>
        </p:nvSpPr>
        <p:spPr>
          <a:xfrm>
            <a:off x="323528" y="1196752"/>
            <a:ext cx="4680520" cy="5472607"/>
          </a:xfrm>
        </p:spPr>
        <p:txBody>
          <a:bodyPr>
            <a:norm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0CFAF3F1-2CB3-4075-9AFD-799C9BD1D8C1}"/>
              </a:ext>
            </a:extLst>
          </p:cNvPr>
          <p:cNvPicPr>
            <a:picLocks noChangeAspect="1"/>
          </p:cNvPicPr>
          <p:nvPr/>
        </p:nvPicPr>
        <p:blipFill>
          <a:blip r:embed="rId3"/>
          <a:stretch>
            <a:fillRect/>
          </a:stretch>
        </p:blipFill>
        <p:spPr>
          <a:xfrm>
            <a:off x="5066742" y="1268760"/>
            <a:ext cx="4001058" cy="4744112"/>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solidFill>
                  <a:srgbClr val="C00000"/>
                </a:solidFill>
              </a:rPr>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782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DCF-7191-4E01-9E86-FDB01B14E7A9}"/>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6BC7947D-5807-4468-8A58-235E7BA5089F}"/>
              </a:ext>
            </a:extLst>
          </p:cNvPr>
          <p:cNvSpPr>
            <a:spLocks noGrp="1"/>
          </p:cNvSpPr>
          <p:nvPr>
            <p:ph idx="1"/>
          </p:nvPr>
        </p:nvSpPr>
        <p:spPr/>
        <p:txBody>
          <a:bodyPr/>
          <a:lstStyle/>
          <a:p>
            <a:r>
              <a:rPr lang="en-US" dirty="0"/>
              <a:t>Security Intrusion: </a:t>
            </a:r>
          </a:p>
          <a:p>
            <a:pPr lvl="1"/>
            <a:r>
              <a:rPr lang="en-US" dirty="0"/>
              <a:t>Unauthorized act of bypassing the security mechanisms of a system</a:t>
            </a:r>
          </a:p>
          <a:p>
            <a:r>
              <a:rPr lang="en-US" dirty="0"/>
              <a:t>Intrusion Detection: </a:t>
            </a:r>
          </a:p>
          <a:p>
            <a:pPr lvl="1"/>
            <a:r>
              <a:rPr lang="en-US" dirty="0"/>
              <a:t>A hardware or software function that gathers and analyzes information from various areas within a computer or a network to identify possible security intrusions</a:t>
            </a:r>
          </a:p>
          <a:p>
            <a:endParaRPr lang="en-SE" dirty="0"/>
          </a:p>
        </p:txBody>
      </p:sp>
      <p:sp>
        <p:nvSpPr>
          <p:cNvPr id="4" name="Slide Number Placeholder 3">
            <a:extLst>
              <a:ext uri="{FF2B5EF4-FFF2-40B4-BE49-F238E27FC236}">
                <a16:creationId xmlns:a16="http://schemas.microsoft.com/office/drawing/2014/main" id="{BE5E9C0A-0E42-4D90-A0D1-D9C98F0D192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0580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8A5-62D1-4508-A15B-E2E5E37DB557}"/>
              </a:ext>
            </a:extLst>
          </p:cNvPr>
          <p:cNvSpPr>
            <a:spLocks noGrp="1"/>
          </p:cNvSpPr>
          <p:nvPr>
            <p:ph type="title"/>
          </p:nvPr>
        </p:nvSpPr>
        <p:spPr/>
        <p:txBody>
          <a:bodyPr/>
          <a:lstStyle/>
          <a:p>
            <a:r>
              <a:rPr lang="en-US" dirty="0"/>
              <a:t>Honeypots</a:t>
            </a:r>
            <a:endParaRPr lang="en-SE" dirty="0"/>
          </a:p>
        </p:txBody>
      </p:sp>
      <p:sp>
        <p:nvSpPr>
          <p:cNvPr id="3" name="Content Placeholder 2">
            <a:extLst>
              <a:ext uri="{FF2B5EF4-FFF2-40B4-BE49-F238E27FC236}">
                <a16:creationId xmlns:a16="http://schemas.microsoft.com/office/drawing/2014/main" id="{AB6637AC-1DFA-415D-BDAB-47073AEE86E5}"/>
              </a:ext>
            </a:extLst>
          </p:cNvPr>
          <p:cNvSpPr>
            <a:spLocks noGrp="1"/>
          </p:cNvSpPr>
          <p:nvPr>
            <p:ph idx="1"/>
          </p:nvPr>
        </p:nvSpPr>
        <p:spPr/>
        <p:txBody>
          <a:bodyPr>
            <a:normAutofit fontScale="85000" lnSpcReduction="10000"/>
          </a:bodyPr>
          <a:lstStyle/>
          <a:p>
            <a:r>
              <a:rPr lang="en-US" dirty="0"/>
              <a:t>Decoy systems designed to: </a:t>
            </a:r>
          </a:p>
          <a:p>
            <a:pPr lvl="1"/>
            <a:r>
              <a:rPr lang="en-US" dirty="0"/>
              <a:t>Collect information about the attacker’s activity</a:t>
            </a:r>
          </a:p>
          <a:p>
            <a:pPr lvl="1"/>
            <a:r>
              <a:rPr lang="en-US" dirty="0"/>
              <a:t>Encourage the attacker to stay on the system long enough for administrators to respond</a:t>
            </a:r>
          </a:p>
          <a:p>
            <a:r>
              <a:rPr lang="en-US" dirty="0"/>
              <a:t>Systems are filled with fabricated information that a legitimate user wouldn’t access</a:t>
            </a:r>
          </a:p>
          <a:p>
            <a:r>
              <a:rPr lang="en-US" dirty="0"/>
              <a:t>Resources that have no production value</a:t>
            </a:r>
          </a:p>
          <a:p>
            <a:pPr lvl="1"/>
            <a:r>
              <a:rPr lang="en-US" dirty="0"/>
              <a:t>Incoming communication is most likely a probe, scan, or attack</a:t>
            </a:r>
          </a:p>
          <a:p>
            <a:pPr lvl="1"/>
            <a:r>
              <a:rPr lang="en-US" dirty="0"/>
              <a:t>Initiated outbound communication suggests that the system is likely compromised</a:t>
            </a:r>
          </a:p>
          <a:p>
            <a:endParaRPr lang="en-SE" dirty="0"/>
          </a:p>
        </p:txBody>
      </p:sp>
      <p:sp>
        <p:nvSpPr>
          <p:cNvPr id="4" name="Slide Number Placeholder 3">
            <a:extLst>
              <a:ext uri="{FF2B5EF4-FFF2-40B4-BE49-F238E27FC236}">
                <a16:creationId xmlns:a16="http://schemas.microsoft.com/office/drawing/2014/main" id="{50B20F3B-E5E7-468B-8AA2-1C3753402A2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1995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253-C028-43F8-BD08-9B139B660E84}"/>
              </a:ext>
            </a:extLst>
          </p:cNvPr>
          <p:cNvSpPr>
            <a:spLocks noGrp="1"/>
          </p:cNvSpPr>
          <p:nvPr>
            <p:ph type="title"/>
          </p:nvPr>
        </p:nvSpPr>
        <p:spPr/>
        <p:txBody>
          <a:bodyPr/>
          <a:lstStyle/>
          <a:p>
            <a:r>
              <a:rPr lang="en-US" dirty="0"/>
              <a:t>Honeypot Classifications</a:t>
            </a:r>
            <a:endParaRPr lang="en-SE" dirty="0"/>
          </a:p>
        </p:txBody>
      </p:sp>
      <p:sp>
        <p:nvSpPr>
          <p:cNvPr id="3" name="Content Placeholder 2">
            <a:extLst>
              <a:ext uri="{FF2B5EF4-FFF2-40B4-BE49-F238E27FC236}">
                <a16:creationId xmlns:a16="http://schemas.microsoft.com/office/drawing/2014/main" id="{840E9146-9866-4018-9B32-65B2C3BD1571}"/>
              </a:ext>
            </a:extLst>
          </p:cNvPr>
          <p:cNvSpPr>
            <a:spLocks noGrp="1"/>
          </p:cNvSpPr>
          <p:nvPr>
            <p:ph idx="1"/>
          </p:nvPr>
        </p:nvSpPr>
        <p:spPr/>
        <p:txBody>
          <a:bodyPr>
            <a:normAutofit fontScale="62500" lnSpcReduction="20000"/>
          </a:bodyPr>
          <a:lstStyle/>
          <a:p>
            <a:r>
              <a:rPr lang="en-US" dirty="0"/>
              <a:t>Low interaction honeypot</a:t>
            </a:r>
          </a:p>
          <a:p>
            <a:pPr lvl="1"/>
            <a:r>
              <a:rPr lang="en-US" dirty="0"/>
              <a:t>Consists of a software package that emulates particular IT services or systems well enough to provide a realistic initial interaction, but does not execute a full version of those services or systems</a:t>
            </a:r>
          </a:p>
          <a:p>
            <a:pPr lvl="1"/>
            <a:r>
              <a:rPr lang="en-US" dirty="0"/>
              <a:t>Provides a less realistic target</a:t>
            </a:r>
          </a:p>
          <a:p>
            <a:pPr lvl="1"/>
            <a:r>
              <a:rPr lang="en-US" dirty="0"/>
              <a:t>Often sufficient for use as a component of a distributed IDS to warn of imminent attack</a:t>
            </a:r>
          </a:p>
          <a:p>
            <a:r>
              <a:rPr lang="en-US" dirty="0"/>
              <a:t>High interaction honeypot</a:t>
            </a:r>
          </a:p>
          <a:p>
            <a:pPr lvl="1"/>
            <a:r>
              <a:rPr lang="en-US" dirty="0"/>
              <a:t>A real system, with a full operating system, services and applications, which are instrumented and deployed where they can be accessed by attackers</a:t>
            </a:r>
          </a:p>
          <a:p>
            <a:pPr lvl="1"/>
            <a:r>
              <a:rPr lang="en-US" dirty="0"/>
              <a:t>Is a more realistic target that may occupy an attacker for an extended period</a:t>
            </a:r>
          </a:p>
          <a:p>
            <a:pPr lvl="1"/>
            <a:r>
              <a:rPr lang="en-US" dirty="0"/>
              <a:t>However, it requires significantly more resources</a:t>
            </a:r>
          </a:p>
          <a:p>
            <a:pPr lvl="1"/>
            <a:r>
              <a:rPr lang="en-US" dirty="0"/>
              <a:t>If compromised could be used to initiate attacks on other systems</a:t>
            </a:r>
          </a:p>
          <a:p>
            <a:endParaRPr lang="en-SE" dirty="0"/>
          </a:p>
        </p:txBody>
      </p:sp>
      <p:sp>
        <p:nvSpPr>
          <p:cNvPr id="4" name="Slide Number Placeholder 3">
            <a:extLst>
              <a:ext uri="{FF2B5EF4-FFF2-40B4-BE49-F238E27FC236}">
                <a16:creationId xmlns:a16="http://schemas.microsoft.com/office/drawing/2014/main" id="{7B190527-EE84-40EA-970D-8FE1CC3F646B}"/>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91415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7" name="Picture 6" descr="f8.pdf">
            <a:extLst>
              <a:ext uri="{FF2B5EF4-FFF2-40B4-BE49-F238E27FC236}">
                <a16:creationId xmlns:a16="http://schemas.microsoft.com/office/drawing/2014/main" id="{ED5A55E7-4851-4366-A12A-94A5EC954ABF}"/>
              </a:ext>
            </a:extLst>
          </p:cNvPr>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80528" y="229612"/>
            <a:ext cx="5597392" cy="6558309"/>
          </a:xfrm>
          <a:prstGeom prst="rect">
            <a:avLst/>
          </a:prstGeom>
          <a:solidFill>
            <a:sysClr val="window" lastClr="FFFFFF"/>
          </a:solidFill>
        </p:spPr>
      </p:pic>
      <p:sp>
        <p:nvSpPr>
          <p:cNvPr id="8" name="Content Placeholder 2">
            <a:extLst>
              <a:ext uri="{FF2B5EF4-FFF2-40B4-BE49-F238E27FC236}">
                <a16:creationId xmlns:a16="http://schemas.microsoft.com/office/drawing/2014/main" id="{7AFF5D3F-27CD-428E-9FE0-A17D52CE2ACB}"/>
              </a:ext>
            </a:extLst>
          </p:cNvPr>
          <p:cNvSpPr txBox="1">
            <a:spLocks/>
          </p:cNvSpPr>
          <p:nvPr/>
        </p:nvSpPr>
        <p:spPr bwMode="auto">
          <a:xfrm>
            <a:off x="5004048" y="229612"/>
            <a:ext cx="3888432" cy="6558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Location 1: outside the external firewall</a:t>
            </a:r>
          </a:p>
          <a:p>
            <a:pPr lvl="1"/>
            <a:r>
              <a:rPr lang="en-US" kern="0" dirty="0"/>
              <a:t>does not increase the risk for the internal network </a:t>
            </a:r>
          </a:p>
          <a:p>
            <a:pPr lvl="1"/>
            <a:r>
              <a:rPr lang="en-US" kern="0" dirty="0"/>
              <a:t>cannot detect internal attacks</a:t>
            </a:r>
          </a:p>
          <a:p>
            <a:r>
              <a:rPr lang="en-US" kern="0" dirty="0"/>
              <a:t>Location 2: within the externally available services, such as Web and mail, called the DMZ (demilitarized zone)</a:t>
            </a:r>
          </a:p>
          <a:p>
            <a:pPr lvl="1"/>
            <a:r>
              <a:rPr lang="en-US" kern="0" dirty="0"/>
              <a:t>must assure that the other systems in the DMZ are secure against any activity generated by the honeypot</a:t>
            </a:r>
          </a:p>
          <a:p>
            <a:r>
              <a:rPr lang="en-US" kern="0" dirty="0"/>
              <a:t>Location 3: within the LAN</a:t>
            </a:r>
          </a:p>
          <a:p>
            <a:pPr lvl="1"/>
            <a:r>
              <a:rPr lang="en-US" kern="0" dirty="0"/>
              <a:t>can detect internal attacks</a:t>
            </a:r>
          </a:p>
          <a:p>
            <a:pPr lvl="1"/>
            <a:r>
              <a:rPr lang="en-US" kern="0" dirty="0"/>
              <a:t>if the honeypot is compromised, it can attack other internal systems</a:t>
            </a:r>
          </a:p>
          <a:p>
            <a:endParaRPr lang="en-US" kern="0" dirty="0"/>
          </a:p>
          <a:p>
            <a:endParaRPr lang="en-SE" kern="0"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solidFill>
                  <a:srgbClr val="C00000"/>
                </a:solidFill>
              </a:rPr>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0517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en-US" dirty="0"/>
              <a:t>Snort IDS</a:t>
            </a:r>
          </a:p>
        </p:txBody>
      </p:sp>
      <p:sp>
        <p:nvSpPr>
          <p:cNvPr id="6" name="Rectangle 3"/>
          <p:cNvSpPr>
            <a:spLocks noGrp="1" noChangeArrowheads="1"/>
          </p:cNvSpPr>
          <p:nvPr>
            <p:ph idx="1"/>
          </p:nvPr>
        </p:nvSpPr>
        <p:spPr>
          <a:xfrm>
            <a:off x="323528" y="1196753"/>
            <a:ext cx="8568952" cy="2736303"/>
          </a:xfrm>
        </p:spPr>
        <p:txBody>
          <a:bodyPr>
            <a:normAutofit fontScale="62500" lnSpcReduction="20000"/>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2EC0EC5E-67EF-4A1B-97B7-32B612BCF475}"/>
              </a:ext>
            </a:extLst>
          </p:cNvPr>
          <p:cNvPicPr>
            <a:picLocks noChangeAspect="1"/>
          </p:cNvPicPr>
          <p:nvPr/>
        </p:nvPicPr>
        <p:blipFill>
          <a:blip r:embed="rId3"/>
          <a:stretch>
            <a:fillRect/>
          </a:stretch>
        </p:blipFill>
        <p:spPr>
          <a:xfrm>
            <a:off x="1356864" y="3749022"/>
            <a:ext cx="6430272" cy="3038899"/>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824E-9114-4B0E-B2F9-C6BC571C80A3}"/>
              </a:ext>
            </a:extLst>
          </p:cNvPr>
          <p:cNvSpPr>
            <a:spLocks noGrp="1"/>
          </p:cNvSpPr>
          <p:nvPr>
            <p:ph type="title"/>
          </p:nvPr>
        </p:nvSpPr>
        <p:spPr/>
        <p:txBody>
          <a:bodyPr/>
          <a:lstStyle/>
          <a:p>
            <a:r>
              <a:rPr lang="en-US" dirty="0"/>
              <a:t>Snort Rule Actions </a:t>
            </a:r>
            <a:endParaRPr lang="en-SE" dirty="0"/>
          </a:p>
        </p:txBody>
      </p:sp>
      <p:sp>
        <p:nvSpPr>
          <p:cNvPr id="3" name="Content Placeholder 2">
            <a:extLst>
              <a:ext uri="{FF2B5EF4-FFF2-40B4-BE49-F238E27FC236}">
                <a16:creationId xmlns:a16="http://schemas.microsoft.com/office/drawing/2014/main" id="{58C9265F-EAA5-407C-966C-2F684EBC5EC6}"/>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783035F-C1F2-43EE-AF25-F86AD64695F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187F9A36-3A2D-46B6-B8A5-6526DA739C7D}"/>
              </a:ext>
            </a:extLst>
          </p:cNvPr>
          <p:cNvPicPr>
            <a:picLocks noChangeAspect="1"/>
          </p:cNvPicPr>
          <p:nvPr/>
        </p:nvPicPr>
        <p:blipFill>
          <a:blip r:embed="rId2"/>
          <a:stretch>
            <a:fillRect/>
          </a:stretch>
        </p:blipFill>
        <p:spPr>
          <a:xfrm>
            <a:off x="719572" y="1007708"/>
            <a:ext cx="7957377" cy="3737807"/>
          </a:xfrm>
          <a:prstGeom prst="rect">
            <a:avLst/>
          </a:prstGeom>
        </p:spPr>
      </p:pic>
      <p:sp>
        <p:nvSpPr>
          <p:cNvPr id="6" name="灯片编号占位符 1">
            <a:extLst>
              <a:ext uri="{FF2B5EF4-FFF2-40B4-BE49-F238E27FC236}">
                <a16:creationId xmlns:a16="http://schemas.microsoft.com/office/drawing/2014/main" id="{FFD76D58-E8E2-4E2A-BC3D-47664033A540}"/>
              </a:ext>
            </a:extLst>
          </p:cNvPr>
          <p:cNvSpPr txBox="1">
            <a:spLocks/>
          </p:cNvSpPr>
          <p:nvPr/>
        </p:nvSpPr>
        <p:spPr bwMode="auto">
          <a:xfrm>
            <a:off x="8543279" y="6356352"/>
            <a:ext cx="5619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7" name="图片 5">
            <a:extLst>
              <a:ext uri="{FF2B5EF4-FFF2-40B4-BE49-F238E27FC236}">
                <a16:creationId xmlns:a16="http://schemas.microsoft.com/office/drawing/2014/main" id="{419B0248-06FD-470E-9B7B-B4C48659331D}"/>
              </a:ext>
            </a:extLst>
          </p:cNvPr>
          <p:cNvPicPr>
            <a:picLocks noChangeAspect="1"/>
          </p:cNvPicPr>
          <p:nvPr/>
        </p:nvPicPr>
        <p:blipFill>
          <a:blip r:embed="rId3"/>
          <a:stretch>
            <a:fillRect/>
          </a:stretch>
        </p:blipFill>
        <p:spPr>
          <a:xfrm>
            <a:off x="39077" y="4459015"/>
            <a:ext cx="4532923" cy="2273012"/>
          </a:xfrm>
          <a:prstGeom prst="rect">
            <a:avLst/>
          </a:prstGeom>
        </p:spPr>
      </p:pic>
      <p:sp>
        <p:nvSpPr>
          <p:cNvPr id="8" name="矩形 2">
            <a:extLst>
              <a:ext uri="{FF2B5EF4-FFF2-40B4-BE49-F238E27FC236}">
                <a16:creationId xmlns:a16="http://schemas.microsoft.com/office/drawing/2014/main" id="{4AA82A92-DE36-4E05-B581-EBD15A57AB68}"/>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2879EDCA-9853-49B0-ABB9-61286E3BC265}"/>
              </a:ext>
            </a:extLst>
          </p:cNvPr>
          <p:cNvSpPr txBox="1">
            <a:spLocks noChangeArrowheads="1"/>
          </p:cNvSpPr>
          <p:nvPr/>
        </p:nvSpPr>
        <p:spPr bwMode="auto">
          <a:xfrm>
            <a:off x="4499992" y="4475514"/>
            <a:ext cx="4604931" cy="231240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sz="3600">
                <a:solidFill>
                  <a:schemeClr val="dk1"/>
                </a:solidFill>
                <a:latin typeface="+mn-lt"/>
                <a:ea typeface="+mn-ea"/>
                <a:cs typeface="+mn-cs"/>
              </a:defRPr>
            </a:lvl1pPr>
            <a:lvl2pPr marL="742950" indent="-285750" algn="l" rtl="0" eaLnBrk="0" fontAlgn="base" hangingPunct="0">
              <a:spcBef>
                <a:spcPct val="20000"/>
              </a:spcBef>
              <a:spcAft>
                <a:spcPct val="0"/>
              </a:spcAft>
              <a:buChar char="–"/>
              <a:defRPr sz="32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8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US" altLang="zh-CN" sz="1800" kern="0" dirty="0"/>
              <a:t>Example: alert </a:t>
            </a:r>
            <a:r>
              <a:rPr lang="en-US" altLang="zh-CN" sz="1800" kern="0" dirty="0" err="1"/>
              <a:t>tcp</a:t>
            </a:r>
            <a:r>
              <a:rPr lang="en-US" altLang="zh-CN" sz="1800" kern="0" dirty="0"/>
              <a:t> any </a:t>
            </a:r>
            <a:r>
              <a:rPr lang="en-US" altLang="zh-CN" sz="1800" kern="0" dirty="0" err="1"/>
              <a:t>any</a:t>
            </a:r>
            <a:r>
              <a:rPr lang="en-US" altLang="zh-CN" sz="1800" kern="0" dirty="0"/>
              <a:t> -&gt; 192.168.1.0/24 (content: “mail from: root”; msg: “root user attempts to send an email”)</a:t>
            </a:r>
          </a:p>
          <a:p>
            <a:pPr marL="0" indent="0">
              <a:buFontTx/>
              <a:buNone/>
            </a:pPr>
            <a:r>
              <a:rPr lang="en-US" altLang="zh-CN" sz="1800" kern="0" dirty="0"/>
              <a:t>This rule monitors TCP traffic on any host on the /24 subnet, and sends an alert if a mail from root is detected)</a:t>
            </a:r>
          </a:p>
          <a:p>
            <a:pPr marL="0" indent="0">
              <a:buFontTx/>
              <a:buNone/>
            </a:pPr>
            <a:r>
              <a:rPr lang="en-US" altLang="zh-CN" sz="1800" kern="0" dirty="0"/>
              <a:t> /24 means that the first 24 bits of the IP address denotes the subnet with mask of 255.255.255.0 , so the subnet address is 192.168.1; the last part is the host address (1-254). (255 is the broadcast </a:t>
            </a:r>
            <a:r>
              <a:rPr lang="en-US" altLang="zh-CN" sz="1800" kern="0" dirty="0" err="1"/>
              <a:t>addr</a:t>
            </a:r>
            <a:r>
              <a:rPr lang="en-US" altLang="zh-CN" sz="1800" kern="0" dirty="0"/>
              <a:t>.)</a:t>
            </a:r>
            <a:endParaRPr lang="zh-CN" altLang="en-US" sz="1800" kern="0" dirty="0"/>
          </a:p>
        </p:txBody>
      </p:sp>
    </p:spTree>
    <p:extLst>
      <p:ext uri="{BB962C8B-B14F-4D97-AF65-F5344CB8AC3E}">
        <p14:creationId xmlns:p14="http://schemas.microsoft.com/office/powerpoint/2010/main" val="18143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Examples of Intrusion</a:t>
            </a:r>
          </a:p>
        </p:txBody>
      </p:sp>
      <p:sp>
        <p:nvSpPr>
          <p:cNvPr id="208899" name="Rectangle 3"/>
          <p:cNvSpPr>
            <a:spLocks noGrp="1" noChangeArrowheads="1"/>
          </p:cNvSpPr>
          <p:nvPr>
            <p:ph idx="1"/>
          </p:nvPr>
        </p:nvSpPr>
        <p:spPr/>
        <p:txBody>
          <a:bodyPr>
            <a:normAutofit/>
          </a:bodyPr>
          <a:lstStyle/>
          <a:p>
            <a:pPr>
              <a:lnSpc>
                <a:spcPct val="90000"/>
              </a:lnSpc>
            </a:pPr>
            <a:r>
              <a:rPr lang="en-US" sz="2800" dirty="0"/>
              <a:t>Remote root compromise</a:t>
            </a:r>
          </a:p>
          <a:p>
            <a:pPr>
              <a:lnSpc>
                <a:spcPct val="90000"/>
              </a:lnSpc>
            </a:pPr>
            <a:r>
              <a:rPr lang="en-US" sz="2800" dirty="0"/>
              <a:t>Web server defacement</a:t>
            </a:r>
          </a:p>
          <a:p>
            <a:pPr>
              <a:lnSpc>
                <a:spcPct val="90000"/>
              </a:lnSpc>
            </a:pPr>
            <a:r>
              <a:rPr lang="en-US" sz="2800" dirty="0"/>
              <a:t>Guessing/cracking passwords</a:t>
            </a:r>
          </a:p>
          <a:p>
            <a:pPr>
              <a:lnSpc>
                <a:spcPct val="90000"/>
              </a:lnSpc>
            </a:pPr>
            <a:r>
              <a:rPr lang="en-US" sz="2800" dirty="0"/>
              <a:t>Copying databases containing credit card numbers</a:t>
            </a:r>
          </a:p>
          <a:p>
            <a:pPr>
              <a:lnSpc>
                <a:spcPct val="90000"/>
              </a:lnSpc>
            </a:pPr>
            <a:r>
              <a:rPr lang="en-US" sz="2800" dirty="0"/>
              <a:t>Viewing sensitive data without authorization</a:t>
            </a:r>
          </a:p>
          <a:p>
            <a:pPr>
              <a:lnSpc>
                <a:spcPct val="90000"/>
              </a:lnSpc>
            </a:pPr>
            <a:r>
              <a:rPr lang="en-US" sz="2800" dirty="0"/>
              <a:t>Running a packet sniffer</a:t>
            </a:r>
          </a:p>
          <a:p>
            <a:pPr>
              <a:lnSpc>
                <a:spcPct val="90000"/>
              </a:lnSpc>
            </a:pPr>
            <a:r>
              <a:rPr lang="en-US" sz="2800" dirty="0"/>
              <a:t>Distributing pirated software</a:t>
            </a:r>
          </a:p>
          <a:p>
            <a:pPr>
              <a:lnSpc>
                <a:spcPct val="90000"/>
              </a:lnSpc>
            </a:pPr>
            <a:r>
              <a:rPr lang="en-US" sz="2800" dirty="0"/>
              <a:t>Using an unsecured modem to access internal network</a:t>
            </a:r>
          </a:p>
          <a:p>
            <a:pPr>
              <a:lnSpc>
                <a:spcPct val="90000"/>
              </a:lnSpc>
            </a:pPr>
            <a:r>
              <a:rPr lang="en-US" sz="2800" dirty="0"/>
              <a:t>Impersonating an executive to get information</a:t>
            </a:r>
          </a:p>
          <a:p>
            <a:pPr>
              <a:lnSpc>
                <a:spcPct val="90000"/>
              </a:lnSpc>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07D4-3BF2-4EE2-8F91-E6E9F4731E2C}"/>
              </a:ext>
            </a:extLst>
          </p:cNvPr>
          <p:cNvSpPr>
            <a:spLocks noGrp="1"/>
          </p:cNvSpPr>
          <p:nvPr>
            <p:ph type="title"/>
          </p:nvPr>
        </p:nvSpPr>
        <p:spPr/>
        <p:txBody>
          <a:bodyPr/>
          <a:lstStyle/>
          <a:p>
            <a:r>
              <a:rPr lang="en-US" dirty="0"/>
              <a:t>Intruder Behavior</a:t>
            </a:r>
            <a:endParaRPr lang="en-SE" dirty="0"/>
          </a:p>
        </p:txBody>
      </p:sp>
      <p:sp>
        <p:nvSpPr>
          <p:cNvPr id="3" name="Content Placeholder 2">
            <a:extLst>
              <a:ext uri="{FF2B5EF4-FFF2-40B4-BE49-F238E27FC236}">
                <a16:creationId xmlns:a16="http://schemas.microsoft.com/office/drawing/2014/main" id="{5A4931D1-C8D9-4DF4-9C30-C70203EAD368}"/>
              </a:ext>
            </a:extLst>
          </p:cNvPr>
          <p:cNvSpPr>
            <a:spLocks noGrp="1"/>
          </p:cNvSpPr>
          <p:nvPr>
            <p:ph idx="1"/>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a:p>
            <a:endParaRPr lang="en-SE" dirty="0"/>
          </a:p>
        </p:txBody>
      </p:sp>
      <p:sp>
        <p:nvSpPr>
          <p:cNvPr id="4" name="Slide Number Placeholder 3">
            <a:extLst>
              <a:ext uri="{FF2B5EF4-FFF2-40B4-BE49-F238E27FC236}">
                <a16:creationId xmlns:a16="http://schemas.microsoft.com/office/drawing/2014/main" id="{21C0EEC9-6D21-47E7-9655-2CF6EBCC82C8}"/>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41168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70C-9032-4F3A-8C49-D3927F474DEE}"/>
              </a:ext>
            </a:extLst>
          </p:cNvPr>
          <p:cNvSpPr>
            <a:spLocks noGrp="1"/>
          </p:cNvSpPr>
          <p:nvPr>
            <p:ph type="title"/>
          </p:nvPr>
        </p:nvSpPr>
        <p:spPr/>
        <p:txBody>
          <a:bodyPr/>
          <a:lstStyle/>
          <a:p>
            <a:r>
              <a:rPr lang="en-US" dirty="0"/>
              <a:t>Intrusion Detection System (IDS)</a:t>
            </a:r>
            <a:endParaRPr lang="en-SE" dirty="0"/>
          </a:p>
        </p:txBody>
      </p:sp>
      <p:sp>
        <p:nvSpPr>
          <p:cNvPr id="3" name="Content Placeholder 2">
            <a:extLst>
              <a:ext uri="{FF2B5EF4-FFF2-40B4-BE49-F238E27FC236}">
                <a16:creationId xmlns:a16="http://schemas.microsoft.com/office/drawing/2014/main" id="{422CEFE6-6FC7-47C7-8360-B64FC1612FE7}"/>
              </a:ext>
            </a:extLst>
          </p:cNvPr>
          <p:cNvSpPr>
            <a:spLocks noGrp="1"/>
          </p:cNvSpPr>
          <p:nvPr>
            <p:ph idx="1"/>
          </p:nvPr>
        </p:nvSpPr>
        <p:spPr/>
        <p:txBody>
          <a:bodyPr>
            <a:normAutofit fontScale="70000" lnSpcReduction="20000"/>
          </a:bodyPr>
          <a:lstStyle/>
          <a:p>
            <a:r>
              <a:rPr lang="en-US" dirty="0"/>
              <a:t>Three types of IDS</a:t>
            </a:r>
          </a:p>
          <a:p>
            <a:pPr lvl="1"/>
            <a:r>
              <a:rPr lang="en-US" dirty="0"/>
              <a:t>Host-based IDS (HIDS)</a:t>
            </a:r>
          </a:p>
          <a:p>
            <a:pPr lvl="2"/>
            <a:r>
              <a:rPr lang="en-US" dirty="0"/>
              <a:t>Monitors the characteristics of a single host for suspicious activity</a:t>
            </a:r>
          </a:p>
          <a:p>
            <a:pPr lvl="1"/>
            <a:r>
              <a:rPr lang="en-US" dirty="0"/>
              <a:t>Network-based IDS (NIDS)</a:t>
            </a:r>
          </a:p>
          <a:p>
            <a:pPr lvl="2"/>
            <a:r>
              <a:rPr lang="en-US" dirty="0"/>
              <a:t>Monitors network traffic and analyzes network, transport, and application protocols to identify suspicious activity</a:t>
            </a:r>
          </a:p>
          <a:p>
            <a:pPr lvl="1"/>
            <a:r>
              <a:rPr lang="en-US" dirty="0"/>
              <a:t>Distributed or hybrid IDS</a:t>
            </a:r>
          </a:p>
          <a:p>
            <a:pPr lvl="2"/>
            <a:r>
              <a:rPr lang="en-US" dirty="0"/>
              <a:t>Combines information from a number of sensors, often both host and network based, in a central analyzer that is able to better identify and respond to intrusion activity</a:t>
            </a:r>
          </a:p>
          <a:p>
            <a:r>
              <a:rPr lang="en-US" dirty="0"/>
              <a:t>Three components of IDS</a:t>
            </a:r>
          </a:p>
          <a:p>
            <a:pPr lvl="1"/>
            <a:r>
              <a:rPr lang="en-US" dirty="0"/>
              <a:t>Sensors - collect data</a:t>
            </a:r>
          </a:p>
          <a:p>
            <a:pPr lvl="1"/>
            <a:r>
              <a:rPr lang="en-US" dirty="0"/>
              <a:t>Analyzers - determine if intrusion has occurred</a:t>
            </a:r>
          </a:p>
          <a:p>
            <a:pPr lvl="1"/>
            <a:r>
              <a:rPr lang="en-US" dirty="0"/>
              <a:t>User interface - view output or control system behavior</a:t>
            </a:r>
          </a:p>
          <a:p>
            <a:pPr lvl="1"/>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B2247680-A551-4699-A9D8-659E26B392E3}"/>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42257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pdf">
            <a:extLst>
              <a:ext uri="{FF2B5EF4-FFF2-40B4-BE49-F238E27FC236}">
                <a16:creationId xmlns:a16="http://schemas.microsoft.com/office/drawing/2014/main" id="{20E77CEA-00D3-464B-B3CA-B846667F04A6}"/>
              </a:ext>
            </a:extLst>
          </p:cNvPr>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ysClr val="window" lastClr="FFFFFF"/>
          </a:solidFill>
        </p:spPr>
      </p:pic>
      <p:sp>
        <p:nvSpPr>
          <p:cNvPr id="2" name="Title 1">
            <a:extLst>
              <a:ext uri="{FF2B5EF4-FFF2-40B4-BE49-F238E27FC236}">
                <a16:creationId xmlns:a16="http://schemas.microsoft.com/office/drawing/2014/main" id="{B381DC7A-DA3E-46F6-B04F-BC4D17CE6DEF}"/>
              </a:ext>
            </a:extLst>
          </p:cNvPr>
          <p:cNvSpPr>
            <a:spLocks noGrp="1"/>
          </p:cNvSpPr>
          <p:nvPr>
            <p:ph type="title"/>
          </p:nvPr>
        </p:nvSpPr>
        <p:spPr/>
        <p:txBody>
          <a:bodyPr/>
          <a:lstStyle/>
          <a:p>
            <a:r>
              <a:rPr lang="en-US" dirty="0"/>
              <a:t>Detecting Intruders</a:t>
            </a:r>
            <a:endParaRPr lang="en-SE" dirty="0"/>
          </a:p>
        </p:txBody>
      </p:sp>
      <p:sp>
        <p:nvSpPr>
          <p:cNvPr id="3" name="Content Placeholder 2">
            <a:extLst>
              <a:ext uri="{FF2B5EF4-FFF2-40B4-BE49-F238E27FC236}">
                <a16:creationId xmlns:a16="http://schemas.microsoft.com/office/drawing/2014/main" id="{70B50706-4452-4D12-B7FA-9F3440E101E8}"/>
              </a:ext>
            </a:extLst>
          </p:cNvPr>
          <p:cNvSpPr>
            <a:spLocks noGrp="1"/>
          </p:cNvSpPr>
          <p:nvPr>
            <p:ph idx="1"/>
          </p:nvPr>
        </p:nvSpPr>
        <p:spPr>
          <a:xfrm>
            <a:off x="46534" y="1392348"/>
            <a:ext cx="3672408" cy="5256584"/>
          </a:xfrm>
        </p:spPr>
        <p:txBody>
          <a:bodyPr>
            <a:normAutofit fontScale="55000" lnSpcReduction="20000"/>
          </a:bodyPr>
          <a:lstStyle/>
          <a:p>
            <a:r>
              <a:rPr lang="en-US" dirty="0"/>
              <a:t>Although the typical behavior of an intruder differs from the typical behavior of an authorized user, there is an overlap in these behaviors. </a:t>
            </a:r>
          </a:p>
          <a:p>
            <a:pPr lvl="1"/>
            <a:r>
              <a:rPr lang="en-US" dirty="0"/>
              <a:t>False positives: false alarms, where authorized users are identified as intruders. </a:t>
            </a:r>
          </a:p>
          <a:p>
            <a:pPr lvl="1"/>
            <a:r>
              <a:rPr lang="en-US" dirty="0"/>
              <a:t>False negatives: intruders not identified as intruders. </a:t>
            </a:r>
          </a:p>
          <a:p>
            <a:r>
              <a:rPr lang="en-US" dirty="0"/>
              <a:t>Moving detection threshold to the left will lead to more false negatives, since user is LESS likely to be identified as intruders</a:t>
            </a:r>
          </a:p>
        </p:txBody>
      </p:sp>
      <p:sp>
        <p:nvSpPr>
          <p:cNvPr id="4" name="Slide Number Placeholder 3">
            <a:extLst>
              <a:ext uri="{FF2B5EF4-FFF2-40B4-BE49-F238E27FC236}">
                <a16:creationId xmlns:a16="http://schemas.microsoft.com/office/drawing/2014/main" id="{743406D9-C650-4B88-B203-134020EC4265}"/>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cxnSp>
        <p:nvCxnSpPr>
          <p:cNvPr id="11" name="直接连接符 6">
            <a:extLst>
              <a:ext uri="{FF2B5EF4-FFF2-40B4-BE49-F238E27FC236}">
                <a16:creationId xmlns:a16="http://schemas.microsoft.com/office/drawing/2014/main" id="{372FFD18-B53E-4F11-B48D-286D0A0E31C3}"/>
              </a:ext>
            </a:extLst>
          </p:cNvPr>
          <p:cNvCxnSpPr/>
          <p:nvPr/>
        </p:nvCxnSpPr>
        <p:spPr>
          <a:xfrm>
            <a:off x="5868144" y="1700808"/>
            <a:ext cx="72008" cy="3528392"/>
          </a:xfrm>
          <a:prstGeom prst="line">
            <a:avLst/>
          </a:prstGeom>
          <a:noFill/>
          <a:ln w="25400" cap="flat" cmpd="sng" algn="ctr">
            <a:solidFill>
              <a:srgbClr val="D16349">
                <a:shade val="95000"/>
                <a:satMod val="105000"/>
              </a:srgbClr>
            </a:solidFill>
            <a:prstDash val="solid"/>
          </a:ln>
          <a:effectLst/>
        </p:spPr>
      </p:cxnSp>
      <p:sp>
        <p:nvSpPr>
          <p:cNvPr id="12" name="TextBox 11">
            <a:extLst>
              <a:ext uri="{FF2B5EF4-FFF2-40B4-BE49-F238E27FC236}">
                <a16:creationId xmlns:a16="http://schemas.microsoft.com/office/drawing/2014/main" id="{9EF31774-2EB6-4715-A688-C57FE70F620B}"/>
              </a:ext>
            </a:extLst>
          </p:cNvPr>
          <p:cNvSpPr txBox="1"/>
          <p:nvPr/>
        </p:nvSpPr>
        <p:spPr>
          <a:xfrm>
            <a:off x="6012160" y="1556792"/>
            <a:ext cx="2617576" cy="461665"/>
          </a:xfrm>
          <a:prstGeom prst="rect">
            <a:avLst/>
          </a:prstGeom>
          <a:noFill/>
        </p:spPr>
        <p:txBody>
          <a:bodyPr wrap="none" rtlCol="0">
            <a:spAutoFit/>
          </a:bodyPr>
          <a:lstStyle/>
          <a:p>
            <a:r>
              <a:rPr lang="en-US" altLang="zh-CN" sz="1200" dirty="0">
                <a:solidFill>
                  <a:prstClr val="black"/>
                </a:solidFill>
                <a:latin typeface="Arial" pitchFamily="-110" charset="0"/>
                <a:ea typeface="宋体" panose="02010600030101010101" pitchFamily="2" charset="-122"/>
              </a:rPr>
              <a:t>Detection Threshold </a:t>
            </a:r>
          </a:p>
          <a:p>
            <a:r>
              <a:rPr lang="en-US" altLang="zh-CN" sz="1200" dirty="0">
                <a:solidFill>
                  <a:prstClr val="black"/>
                </a:solidFill>
                <a:latin typeface="Arial" pitchFamily="-110" charset="0"/>
                <a:ea typeface="宋体" panose="02010600030101010101" pitchFamily="2" charset="-122"/>
              </a:rPr>
              <a:t>(left: </a:t>
            </a:r>
            <a:r>
              <a:rPr lang="en-US" altLang="zh-CN" sz="1200" dirty="0">
                <a:solidFill>
                  <a:prstClr val="black"/>
                </a:solidFill>
                <a:latin typeface="Arial" pitchFamily="-110" charset="0"/>
                <a:ea typeface="宋体" panose="02010600030101010101" pitchFamily="2" charset="-122"/>
                <a:sym typeface="Wingdings" pitchFamily="2" charset="2"/>
              </a:rPr>
              <a:t>intruder, right: authorized user)</a:t>
            </a:r>
            <a:endParaRPr lang="zh-CN" altLang="en-US" sz="1200" dirty="0">
              <a:solidFill>
                <a:prstClr val="black"/>
              </a:solidFill>
              <a:latin typeface="Arial" pitchFamily="-110" charset="0"/>
              <a:ea typeface="宋体" panose="02010600030101010101" pitchFamily="2" charset="-122"/>
            </a:endParaRPr>
          </a:p>
        </p:txBody>
      </p:sp>
    </p:spTree>
    <p:extLst>
      <p:ext uri="{BB962C8B-B14F-4D97-AF65-F5344CB8AC3E}">
        <p14:creationId xmlns:p14="http://schemas.microsoft.com/office/powerpoint/2010/main" val="2566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IDS Requirements</a:t>
            </a:r>
          </a:p>
        </p:txBody>
      </p:sp>
      <p:sp>
        <p:nvSpPr>
          <p:cNvPr id="3" name="内容占位符 2"/>
          <p:cNvSpPr>
            <a:spLocks noGrp="1"/>
          </p:cNvSpPr>
          <p:nvPr>
            <p:ph idx="1"/>
          </p:nvPr>
        </p:nvSpPr>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solidFill>
                  <a:srgbClr val="C00000"/>
                </a:solidFill>
              </a:rPr>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7083116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47750</TotalTime>
  <Words>12676</Words>
  <Application>Microsoft Office PowerPoint</Application>
  <PresentationFormat>On-screen Show (4:3)</PresentationFormat>
  <Paragraphs>1357</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Palatino Linotype</vt:lpstr>
      <vt:lpstr>Times New Roman</vt:lpstr>
      <vt:lpstr>1_Default Design</vt:lpstr>
      <vt:lpstr>CH08 Intrusion Detection </vt:lpstr>
      <vt:lpstr>Outline</vt:lpstr>
      <vt:lpstr>Definition</vt:lpstr>
      <vt:lpstr>Examples of Intrusion</vt:lpstr>
      <vt:lpstr>Intruder Behavior</vt:lpstr>
      <vt:lpstr>Intrusion Detection System (IDS)</vt:lpstr>
      <vt:lpstr>Detecting Intruders</vt:lpstr>
      <vt:lpstr>IDS Requirements</vt:lpstr>
      <vt:lpstr>Outline</vt:lpstr>
      <vt:lpstr>Analysis Approaches</vt:lpstr>
      <vt:lpstr>Anomaly Detection Techniques</vt:lpstr>
      <vt:lpstr>Signature/Heuristic Detection Techniques</vt:lpstr>
      <vt:lpstr>Outline</vt:lpstr>
      <vt:lpstr>Host-based IDS</vt:lpstr>
      <vt:lpstr>System Calls</vt:lpstr>
      <vt:lpstr>PowerPoint Presentation</vt:lpstr>
      <vt:lpstr>Outline</vt:lpstr>
      <vt:lpstr>Network-based IDS (NIDS) </vt:lpstr>
      <vt:lpstr>Inline vs. Passive Sensor</vt:lpstr>
      <vt:lpstr>NIDS Sensor Deployment Locations</vt:lpstr>
      <vt:lpstr>Intrusion Detection Techniques</vt:lpstr>
      <vt:lpstr>Logging of Alerts</vt:lpstr>
      <vt:lpstr>Outline</vt:lpstr>
      <vt:lpstr>PowerPoint Presentation</vt:lpstr>
      <vt:lpstr>An Analogy to Illustrate AESS</vt:lpstr>
      <vt:lpstr>Outline</vt:lpstr>
      <vt:lpstr>IETF Intrusion Detection Working Group</vt:lpstr>
      <vt:lpstr>IETF Intrusion Detection Message Exchange</vt:lpstr>
      <vt:lpstr>Outline</vt:lpstr>
      <vt:lpstr>Honeypots</vt:lpstr>
      <vt:lpstr>Honeypot Classifications</vt:lpstr>
      <vt:lpstr>PowerPoint Presentation</vt:lpstr>
      <vt:lpstr>Outline</vt:lpstr>
      <vt:lpstr>Snort IDS</vt:lpstr>
      <vt:lpstr>Snort Rule Actions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388</cp:revision>
  <dcterms:created xsi:type="dcterms:W3CDTF">2014-08-18T03:27:50Z</dcterms:created>
  <dcterms:modified xsi:type="dcterms:W3CDTF">2022-03-24T16:02:17Z</dcterms:modified>
</cp:coreProperties>
</file>