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ink/ink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799" r:id="rId3"/>
    <p:sldId id="634" r:id="rId4"/>
    <p:sldId id="387" r:id="rId5"/>
    <p:sldId id="668" r:id="rId6"/>
    <p:sldId id="284" r:id="rId7"/>
    <p:sldId id="784" r:id="rId8"/>
    <p:sldId id="790" r:id="rId9"/>
    <p:sldId id="783" r:id="rId10"/>
    <p:sldId id="285" r:id="rId11"/>
    <p:sldId id="786" r:id="rId12"/>
    <p:sldId id="259" r:id="rId13"/>
    <p:sldId id="257" r:id="rId14"/>
    <p:sldId id="260" r:id="rId15"/>
    <p:sldId id="261" r:id="rId16"/>
    <p:sldId id="785" r:id="rId17"/>
    <p:sldId id="258" r:id="rId18"/>
    <p:sldId id="282" r:id="rId19"/>
    <p:sldId id="265" r:id="rId20"/>
    <p:sldId id="266" r:id="rId21"/>
    <p:sldId id="267" r:id="rId22"/>
    <p:sldId id="268" r:id="rId23"/>
    <p:sldId id="269" r:id="rId24"/>
    <p:sldId id="270" r:id="rId25"/>
    <p:sldId id="271" r:id="rId26"/>
    <p:sldId id="272" r:id="rId27"/>
    <p:sldId id="273" r:id="rId28"/>
    <p:sldId id="281" r:id="rId29"/>
    <p:sldId id="292" r:id="rId30"/>
    <p:sldId id="791" r:id="rId31"/>
    <p:sldId id="797" r:id="rId32"/>
    <p:sldId id="789" r:id="rId33"/>
    <p:sldId id="782" r:id="rId34"/>
    <p:sldId id="766" r:id="rId35"/>
    <p:sldId id="800" r:id="rId36"/>
    <p:sldId id="788" r:id="rId37"/>
    <p:sldId id="275" r:id="rId38"/>
    <p:sldId id="276" r:id="rId39"/>
    <p:sldId id="277" r:id="rId40"/>
    <p:sldId id="278" r:id="rId41"/>
    <p:sldId id="796" r:id="rId42"/>
    <p:sldId id="279" r:id="rId43"/>
    <p:sldId id="280" r:id="rId44"/>
    <p:sldId id="287" r:id="rId45"/>
    <p:sldId id="798" r:id="rId46"/>
    <p:sldId id="41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5332" autoAdjust="0"/>
  </p:normalViewPr>
  <p:slideViewPr>
    <p:cSldViewPr>
      <p:cViewPr varScale="1">
        <p:scale>
          <a:sx n="124" d="100"/>
          <a:sy n="124" d="100"/>
        </p:scale>
        <p:origin x="1146" y="10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15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1,'3957'0,"-3957"4600,-3957-4600,3957-4600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1,'5264'0,"-5264"5589,-5264-5589,5264-5589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1,'5264'0,"-5264"5589,-5264-5589,5264-5589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3/24/2022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ilestone-of-se.nesuke.com/en/nw-advanced/nw-security/meltdown-spectr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2959335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2400" dirty="0"/>
              <a:t>Line 3 involves two operations at assembly code level: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t>In-order execution: instructions 3.A, 3.B and 4 execute in order</a:t>
            </a:r>
          </a:p>
          <a:p>
            <a:endParaRPr lang="en-US" altLang="zh-CN" sz="2400" dirty="0"/>
          </a:p>
          <a:p>
            <a:pPr lvl="1"/>
            <a:r>
              <a:rPr lang="en-US" altLang="zh-CN" sz="2000" dirty="0"/>
              <a:t>3.A </a:t>
            </a:r>
            <a:endParaRPr lang="en-US" dirty="0"/>
          </a:p>
        </p:txBody>
      </p:sp>
      <p:sp>
        <p:nvSpPr>
          <p:cNvPr id="4" name="Slide Number Placeholder 3"/>
          <p:cNvSpPr>
            <a:spLocks noGrp="1"/>
          </p:cNvSpPr>
          <p:nvPr>
            <p:ph type="sldNum" sz="quarter" idx="10"/>
          </p:nvPr>
        </p:nvSpPr>
        <p:spPr/>
        <p:txBody>
          <a:bodyPr/>
          <a:lstStyle/>
          <a:p>
            <a:fld id="{9759C4A7-EF62-4E76-99C8-FC7A8F377225}" type="slidenum">
              <a:rPr lang="en-US" smtClean="0"/>
              <a:pPr/>
              <a:t>21</a:t>
            </a:fld>
            <a:endParaRPr lang="en-US"/>
          </a:p>
        </p:txBody>
      </p:sp>
    </p:spTree>
    <p:extLst>
      <p:ext uri="{BB962C8B-B14F-4D97-AF65-F5344CB8AC3E}">
        <p14:creationId xmlns:p14="http://schemas.microsoft.com/office/powerpoint/2010/main" val="3581334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94681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solidFill>
                <a:latin typeface="+mn-lt"/>
                <a:ea typeface="+mn-ea"/>
                <a:cs typeface="+mn-cs"/>
              </a:rPr>
              <a:t>(Cache access time measurements are noisy, not guaranteed to work every time.)</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27</a:t>
            </a:fld>
            <a:endParaRPr lang="en-US"/>
          </a:p>
        </p:txBody>
      </p:sp>
    </p:spTree>
    <p:extLst>
      <p:ext uri="{BB962C8B-B14F-4D97-AF65-F5344CB8AC3E}">
        <p14:creationId xmlns:p14="http://schemas.microsoft.com/office/powerpoint/2010/main" val="130907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Plays two </a:t>
            </a:r>
            <a:r>
              <a:rPr lang="en-US" sz="1200" b="1" i="0" u="none" strike="noStrike" kern="1200" dirty="0" err="1">
                <a:solidFill>
                  <a:schemeClr val="tx1"/>
                </a:solidFill>
                <a:effectLst/>
                <a:latin typeface="+mn-lt"/>
                <a:ea typeface="+mn-ea"/>
                <a:cs typeface="+mn-cs"/>
              </a:rPr>
              <a:t>rolessimultaneously</a:t>
            </a:r>
            <a:r>
              <a:rPr lang="en-US" sz="1200" b="1" i="0" u="none" strike="noStrike" kern="1200" dirty="0">
                <a:solidFill>
                  <a:schemeClr val="tx1"/>
                </a:solidFill>
                <a:effectLst/>
                <a:latin typeface="+mn-lt"/>
                <a:ea typeface="+mn-ea"/>
                <a:cs typeface="+mn-cs"/>
              </a:rPr>
              <a:t> </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1) variable assignment to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in memory AND</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2) Probing array in cache</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N/A</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Rollback value of 1)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(turn off lightbulbs)  but cannot affect 2) the probing array (lightbulb stays warm) </a:t>
            </a:r>
            <a:endParaRPr lang="en-SE" sz="1200" b="0" i="0" u="none" strike="noStrike" kern="1200" dirty="0">
              <a:solidFill>
                <a:schemeClr val="tx1"/>
              </a:solidFill>
              <a:effectLst/>
              <a:latin typeface="+mn-lt"/>
              <a:ea typeface="+mn-ea"/>
              <a:cs typeface="+mn-cs"/>
            </a:endParaRP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2957730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33</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34</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https://milestone-of-se.nesuke.com/en/nw-advanced/nw-security/meltdown-spectre/</a:t>
            </a:r>
            <a:r>
              <a:rPr lang="en-US" dirty="0"/>
              <a:t>  is implementation of Speculative Execution, and means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35</a:t>
            </a:fld>
            <a:endParaRPr lang="en-US"/>
          </a:p>
        </p:txBody>
      </p:sp>
    </p:spTree>
    <p:extLst>
      <p:ext uri="{BB962C8B-B14F-4D97-AF65-F5344CB8AC3E}">
        <p14:creationId xmlns:p14="http://schemas.microsoft.com/office/powerpoint/2010/main" val="2378551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 </a:t>
            </a:r>
          </a:p>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the OS (virtual memory)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By the programmer (files) </a:t>
            </a:r>
            <a:r>
              <a:rPr lang="en-US" altLang="zh-CN" sz="1200" dirty="0">
                <a:solidFill>
                  <a:srgbClr val="000000"/>
                </a:solidFill>
                <a:cs typeface="Calibri"/>
              </a:rPr>
              <a:t>Goal: </a:t>
            </a:r>
            <a:r>
              <a:rPr lang="en-US" sz="1200" dirty="0">
                <a:solidFill>
                  <a:srgbClr val="000000"/>
                </a:solidFill>
                <a:cs typeface="Calibri"/>
              </a:rPr>
              <a:t>create the illusion of accessing as much memory as is available in main memory at the speed of the fast cache</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Race condition if branch predictor </a:t>
            </a:r>
            <a:r>
              <a:rPr lang="en-US" dirty="0"/>
              <a:t>Left branch executes function victim():</a:t>
            </a:r>
            <a:endParaRPr lang="en-SE" dirty="0"/>
          </a:p>
          <a:p>
            <a:endParaRPr lang="en-US" altLang="zh-CN" sz="1200" dirty="0"/>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37</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 but why</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41</a:t>
            </a:fld>
            <a:endParaRPr lang="en-US"/>
          </a:p>
        </p:txBody>
      </p:sp>
    </p:spTree>
    <p:extLst>
      <p:ext uri="{BB962C8B-B14F-4D97-AF65-F5344CB8AC3E}">
        <p14:creationId xmlns:p14="http://schemas.microsoft.com/office/powerpoint/2010/main" val="358004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5</a:t>
            </a:fld>
            <a:endParaRPr lang="en-US"/>
          </a:p>
        </p:txBody>
      </p:sp>
    </p:spTree>
    <p:extLst>
      <p:ext uri="{BB962C8B-B14F-4D97-AF65-F5344CB8AC3E}">
        <p14:creationId xmlns:p14="http://schemas.microsoft.com/office/powerpoint/2010/main" val="2409577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 and does not keep a slip inside the front cover. You can only see the record of which books you have checked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(Not a perfect analogy: a person who checks out a book will take it home, not leave it under the librarian’s desk. But let’s assume he does.)</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8</a:t>
            </a:fld>
            <a:endParaRPr lang="en-US"/>
          </a:p>
        </p:txBody>
      </p:sp>
    </p:spTree>
    <p:extLst>
      <p:ext uri="{BB962C8B-B14F-4D97-AF65-F5344CB8AC3E}">
        <p14:creationId xmlns:p14="http://schemas.microsoft.com/office/powerpoint/2010/main" val="54867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59381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13</a:t>
            </a:fld>
            <a:endParaRPr lang="en-US"/>
          </a:p>
        </p:txBody>
      </p:sp>
    </p:spTree>
    <p:extLst>
      <p:ext uri="{BB962C8B-B14F-4D97-AF65-F5344CB8AC3E}">
        <p14:creationId xmlns:p14="http://schemas.microsoft.com/office/powerpoint/2010/main" val="2821028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accessing variables in adjacent memory addresses  smaller than &amp;a[0] 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359307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AA0535B-B68F-42D2-99B7-EBD1807F250B}" type="datetime1">
              <a:rPr lang="en-US" smtClean="0"/>
              <a:t>3/24/2022</a:t>
            </a:fld>
            <a:endParaRPr lang="en-US"/>
          </a:p>
        </p:txBody>
      </p:sp>
      <p:sp>
        <p:nvSpPr>
          <p:cNvPr id="5" name="Footer Placeholder 4"/>
          <p:cNvSpPr>
            <a:spLocks noGrp="1"/>
          </p:cNvSpPr>
          <p:nvPr>
            <p:ph type="ftr" sz="quarter" idx="11"/>
          </p:nvPr>
        </p:nvSpPr>
        <p:spPr/>
        <p:txBody>
          <a:bodyPr/>
          <a:lstStyle/>
          <a:p>
            <a:r>
              <a:rPr lang="en-US"/>
              <a:t>Fall 2013 -- Lecture #22</a:t>
            </a:r>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5CB4F2-52C5-4FE1-B4EF-395AF6F7D3F5}" type="datetime1">
              <a:rPr lang="en-US" smtClean="0"/>
              <a:t>3/24/2022</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DF1A0-A7F0-4FAC-BDAB-10AE82BF4099}" type="datetime1">
              <a:rPr lang="en-US" smtClean="0"/>
              <a:t>3/24/2022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Fall 2013 -- Lecture #22</a:t>
            </a:r>
          </a:p>
        </p:txBody>
      </p:sp>
      <p:sp>
        <p:nvSpPr>
          <p:cNvPr id="6" name="Slide Number Placeholder 5"/>
          <p:cNvSpPr>
            <a:spLocks noGrp="1"/>
          </p:cNvSpPr>
          <p:nvPr>
            <p:ph type="sldNum" sz="quarter" idx="4"/>
          </p:nvPr>
        </p:nvSpPr>
        <p:spPr>
          <a:xfrm>
            <a:off x="6876256" y="638156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3.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0.png"/><Relationship Id="rId7"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tmp"/></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
        <p:nvSpPr>
          <p:cNvPr id="5" name="Slide Number Placeholder 4"/>
          <p:cNvSpPr>
            <a:spLocks noGrp="1"/>
          </p:cNvSpPr>
          <p:nvPr>
            <p:ph type="sldNum" sz="quarter" idx="12"/>
          </p:nvPr>
        </p:nvSpPr>
        <p:spPr/>
        <p:txBody>
          <a:bodyPr/>
          <a:lstStyle/>
          <a:p>
            <a:fld id="{37A80A60-093F-4BCA-AE36-E5BEF79E0B3D}"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
        <p:nvSpPr>
          <p:cNvPr id="6" name="Slide Number Placeholder 5"/>
          <p:cNvSpPr>
            <a:spLocks noGrp="1"/>
          </p:cNvSpPr>
          <p:nvPr>
            <p:ph type="sldNum" sz="quarter" idx="4"/>
          </p:nvPr>
        </p:nvSpPr>
        <p:spPr/>
        <p:txBody>
          <a:bodyPr/>
          <a:lstStyle/>
          <a:p>
            <a:fld id="{37A80A60-093F-4BCA-AE36-E5BEF79E0B3D}" type="slidenum">
              <a:rPr lang="en-US" smtClean="0"/>
              <a:pPr/>
              <a:t>10</a:t>
            </a:fld>
            <a:endParaRPr lang="en-US" dirty="0"/>
          </a:p>
        </p:txBody>
      </p:sp>
    </p:spTree>
    <p:extLst>
      <p:ext uri="{BB962C8B-B14F-4D97-AF65-F5344CB8AC3E}">
        <p14:creationId xmlns:p14="http://schemas.microsoft.com/office/powerpoint/2010/main" val="2776818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a:t>Meltdown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fontScale="85000" lnSpcReduction="20000"/>
          </a:bodyPr>
          <a:lstStyle/>
          <a:p>
            <a:r>
              <a:rPr lang="en-US" altLang="zh-CN" dirty="0"/>
              <a:t>Tasks 1 and 2: Side Channel Attacks via CPU Caches</a:t>
            </a:r>
          </a:p>
          <a:p>
            <a:pPr lvl="1"/>
            <a:r>
              <a:rPr lang="en-US" altLang="zh-CN" dirty="0"/>
              <a:t>Task 1: Reading from Cache versus from Memory</a:t>
            </a:r>
          </a:p>
          <a:p>
            <a:pPr lvl="1"/>
            <a:r>
              <a:rPr lang="en-US" altLang="zh-CN" dirty="0"/>
              <a:t>Task 2: Using Cache as a Side Channel</a:t>
            </a:r>
          </a:p>
          <a:p>
            <a:r>
              <a:rPr lang="en-US" altLang="zh-CN" dirty="0"/>
              <a:t>Tasks 3-5: Preparation for the Meltdown Attack</a:t>
            </a:r>
          </a:p>
          <a:p>
            <a:pPr lvl="1"/>
            <a:r>
              <a:rPr lang="en-US" altLang="zh-CN" dirty="0"/>
              <a:t>Task 3: Place Secret Data in Kernel Space</a:t>
            </a:r>
          </a:p>
          <a:p>
            <a:pPr lvl="1"/>
            <a:r>
              <a:rPr lang="en-US" altLang="zh-CN" dirty="0"/>
              <a:t>Task 4: Access Kernel Memory from User Space</a:t>
            </a:r>
          </a:p>
          <a:p>
            <a:pPr lvl="1"/>
            <a:r>
              <a:rPr lang="en-US" altLang="zh-CN" dirty="0"/>
              <a:t>Task 5: Handle Error/Exceptions in C</a:t>
            </a:r>
          </a:p>
          <a:p>
            <a:r>
              <a:rPr lang="en-US" altLang="zh-CN" dirty="0"/>
              <a:t>Task 6: Out-of-Order Execution by CPU</a:t>
            </a:r>
          </a:p>
          <a:p>
            <a:r>
              <a:rPr lang="en-US" altLang="zh-CN" dirty="0"/>
              <a:t>Task 7: The Basic Meltdown Attack</a:t>
            </a:r>
          </a:p>
          <a:p>
            <a:pPr lvl="1"/>
            <a:r>
              <a:rPr lang="en-US" altLang="zh-CN" dirty="0"/>
              <a:t>Task 7.1: A Naive Approach</a:t>
            </a:r>
          </a:p>
          <a:p>
            <a:pPr lvl="1"/>
            <a:r>
              <a:rPr lang="en-US" altLang="zh-CN" dirty="0"/>
              <a:t>Task 7.2: Improve the Attack by Getting the Secret Data Cached</a:t>
            </a:r>
          </a:p>
          <a:p>
            <a:pPr lvl="1"/>
            <a:r>
              <a:rPr lang="en-US" altLang="zh-CN" dirty="0"/>
              <a:t>Task 7.3: Using Assembly Code to Trigger Meltdown</a:t>
            </a:r>
          </a:p>
          <a:p>
            <a:r>
              <a:rPr lang="en-US" altLang="zh-CN" dirty="0"/>
              <a:t>Task 8: Make the Attack More Practical</a:t>
            </a:r>
            <a:endParaRPr lang="zh-CN" altLang="en-US" dirty="0"/>
          </a:p>
        </p:txBody>
      </p:sp>
      <p:sp>
        <p:nvSpPr>
          <p:cNvPr id="4" name="Slide Number Placeholder 3"/>
          <p:cNvSpPr>
            <a:spLocks noGrp="1"/>
          </p:cNvSpPr>
          <p:nvPr>
            <p:ph type="sldNum" sz="quarter" idx="4"/>
          </p:nvPr>
        </p:nvSpPr>
        <p:spPr/>
        <p:txBody>
          <a:bodyPr/>
          <a:lstStyle/>
          <a:p>
            <a:fld id="{37A80A60-093F-4BCA-AE36-E5BEF79E0B3D}" type="slidenum">
              <a:rPr lang="en-US" smtClean="0"/>
              <a:pPr/>
              <a:t>11</a:t>
            </a:fld>
            <a:endParaRPr lang="en-US" dirty="0"/>
          </a:p>
        </p:txBody>
      </p:sp>
    </p:spTree>
    <p:extLst>
      <p:ext uri="{BB962C8B-B14F-4D97-AF65-F5344CB8AC3E}">
        <p14:creationId xmlns:p14="http://schemas.microsoft.com/office/powerpoint/2010/main" val="834417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normAutofit fontScale="90000"/>
          </a:bodyPr>
          <a:lstStyle/>
          <a:p>
            <a:r>
              <a:rPr lang="en-US" altLang="zh-CN" dirty="0"/>
              <a:t>Task 1: Reading from Cache versus from Memory</a:t>
            </a:r>
            <a:endParaRPr lang="zh-CN" altLang="en-US" dirty="0"/>
          </a:p>
        </p:txBody>
      </p:sp>
      <p:pic>
        <p:nvPicPr>
          <p:cNvPr id="5" name="内容占位符 4">
            <a:extLst>
              <a:ext uri="{FF2B5EF4-FFF2-40B4-BE49-F238E27FC236}">
                <a16:creationId xmlns:a16="http://schemas.microsoft.com/office/drawing/2014/main" id="{4B1F4FD9-0E11-4B78-B8A8-920DAF5D94FB}"/>
              </a:ext>
            </a:extLst>
          </p:cNvPr>
          <p:cNvPicPr>
            <a:picLocks noGrp="1" noChangeAspect="1"/>
          </p:cNvPicPr>
          <p:nvPr>
            <p:ph idx="1"/>
          </p:nvPr>
        </p:nvPicPr>
        <p:blipFill>
          <a:blip r:embed="rId3" cstate="print"/>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
        <p:nvSpPr>
          <p:cNvPr id="3" name="矩形 2">
            <a:extLst>
              <a:ext uri="{FF2B5EF4-FFF2-40B4-BE49-F238E27FC236}">
                <a16:creationId xmlns:a16="http://schemas.microsoft.com/office/drawing/2014/main" id="{9D601A38-8C46-487C-8030-7CA7231FA358}"/>
              </a:ext>
            </a:extLst>
          </p:cNvPr>
          <p:cNvSpPr/>
          <p:nvPr/>
        </p:nvSpPr>
        <p:spPr>
          <a:xfrm>
            <a:off x="1829006" y="6350379"/>
            <a:ext cx="2502024" cy="369332"/>
          </a:xfrm>
          <a:prstGeom prst="rect">
            <a:avLst/>
          </a:prstGeom>
        </p:spPr>
        <p:txBody>
          <a:bodyPr wrap="square">
            <a:spAutoFit/>
          </a:bodyPr>
          <a:lstStyle/>
          <a:p>
            <a:r>
              <a:rPr lang="en-US" altLang="zh-CN" dirty="0"/>
              <a:t>Listing 1: </a:t>
            </a:r>
            <a:r>
              <a:rPr lang="en-US" altLang="zh-CN" dirty="0" err="1"/>
              <a:t>CacheTime.c</a:t>
            </a:r>
            <a:endParaRPr lang="zh-CN" altLang="en-US" dirty="0"/>
          </a:p>
        </p:txBody>
      </p:sp>
      <p:sp>
        <p:nvSpPr>
          <p:cNvPr id="4" name="Slide Number Placeholder 3"/>
          <p:cNvSpPr>
            <a:spLocks noGrp="1"/>
          </p:cNvSpPr>
          <p:nvPr>
            <p:ph type="sldNum" sz="quarter" idx="4"/>
          </p:nvPr>
        </p:nvSpPr>
        <p:spPr/>
        <p:txBody>
          <a:bodyPr/>
          <a:lstStyle/>
          <a:p>
            <a:fld id="{37A80A60-093F-4BCA-AE36-E5BEF79E0B3D}" type="slidenum">
              <a:rPr lang="en-US" smtClean="0"/>
              <a:pPr/>
              <a:t>12</a:t>
            </a:fld>
            <a:endParaRPr lang="en-US" dirty="0"/>
          </a:p>
        </p:txBody>
      </p:sp>
    </p:spTree>
    <p:extLst>
      <p:ext uri="{BB962C8B-B14F-4D97-AF65-F5344CB8AC3E}">
        <p14:creationId xmlns:p14="http://schemas.microsoft.com/office/powerpoint/2010/main" val="124742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id="{3D8FD4C6-0AE2-4916-B9ED-C02E2C22B598}"/>
              </a:ext>
            </a:extLst>
          </p:cNvPr>
          <p:cNvPicPr>
            <a:picLocks noChangeAspect="1"/>
          </p:cNvPicPr>
          <p:nvPr/>
        </p:nvPicPr>
        <p:blipFill>
          <a:blip r:embed="rId3" cstate="print"/>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id="{3B4E5478-4FB0-4AEC-8C37-78B69102F4A6}"/>
              </a:ext>
            </a:extLst>
          </p:cNvPr>
          <p:cNvSpPr txBox="1">
            <a:spLocks/>
          </p:cNvSpPr>
          <p:nvPr/>
        </p:nvSpPr>
        <p:spPr>
          <a:xfrm>
            <a:off x="0" y="3429000"/>
            <a:ext cx="9036496"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of 1-Byte elements, each page has starting address of 0*4096, 1*4096, …., 9*4096. </a:t>
            </a:r>
            <a:endParaRPr lang="zh-CN" altLang="en-US" dirty="0"/>
          </a:p>
        </p:txBody>
      </p:sp>
      <p:sp>
        <p:nvSpPr>
          <p:cNvPr id="3" name="Slide Number Placeholder 2"/>
          <p:cNvSpPr>
            <a:spLocks noGrp="1"/>
          </p:cNvSpPr>
          <p:nvPr>
            <p:ph type="sldNum" sz="quarter" idx="4"/>
          </p:nvPr>
        </p:nvSpPr>
        <p:spPr/>
        <p:txBody>
          <a:bodyPr/>
          <a:lstStyle/>
          <a:p>
            <a:fld id="{37A80A60-093F-4BCA-AE36-E5BEF79E0B3D}" type="slidenum">
              <a:rPr lang="en-US" smtClean="0"/>
              <a:pPr/>
              <a:t>13</a:t>
            </a:fld>
            <a:endParaRPr lang="en-US" dirty="0"/>
          </a:p>
        </p:txBody>
      </p:sp>
    </p:spTree>
    <p:extLst>
      <p:ext uri="{BB962C8B-B14F-4D97-AF65-F5344CB8AC3E}">
        <p14:creationId xmlns:p14="http://schemas.microsoft.com/office/powerpoint/2010/main" val="3016187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a:bodyPr>
          <a:lstStyle/>
          <a:p>
            <a:r>
              <a:rPr lang="en-US" altLang="zh-CN" dirty="0"/>
              <a:t>Task 2: Using Cache as a Side Channel</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cstate="print"/>
          <a:stretch>
            <a:fillRect/>
          </a:stretch>
        </p:blipFill>
        <p:spPr>
          <a:xfrm>
            <a:off x="1228725" y="1124744"/>
            <a:ext cx="6686550" cy="2524125"/>
          </a:xfrm>
          <a:prstGeom prst="rect">
            <a:avLst/>
          </a:prstGeom>
        </p:spPr>
      </p:pic>
      <p:sp>
        <p:nvSpPr>
          <p:cNvPr id="5" name="Slide Number Placeholder 4"/>
          <p:cNvSpPr>
            <a:spLocks noGrp="1"/>
          </p:cNvSpPr>
          <p:nvPr>
            <p:ph type="sldNum" sz="quarter" idx="4"/>
          </p:nvPr>
        </p:nvSpPr>
        <p:spPr/>
        <p:txBody>
          <a:bodyPr/>
          <a:lstStyle/>
          <a:p>
            <a:fld id="{37A80A60-093F-4BCA-AE36-E5BEF79E0B3D}" type="slidenum">
              <a:rPr lang="en-US" smtClean="0"/>
              <a:pPr/>
              <a:t>14</a:t>
            </a:fld>
            <a:endParaRPr lang="en-US" dirty="0"/>
          </a:p>
        </p:txBody>
      </p:sp>
    </p:spTree>
    <p:extLst>
      <p:ext uri="{BB962C8B-B14F-4D97-AF65-F5344CB8AC3E}">
        <p14:creationId xmlns:p14="http://schemas.microsoft.com/office/powerpoint/2010/main" val="78344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13" name="Rectangle 12">
            <a:extLst>
              <a:ext uri="{FF2B5EF4-FFF2-40B4-BE49-F238E27FC236}">
                <a16:creationId xmlns:a16="http://schemas.microsoft.com/office/drawing/2014/main" id="{B34E6572-A497-44CF-9400-598FBE58287D}"/>
              </a:ext>
            </a:extLst>
          </p:cNvPr>
          <p:cNvSpPr/>
          <p:nvPr/>
        </p:nvSpPr>
        <p:spPr>
          <a:xfrm>
            <a:off x="1590033" y="5229200"/>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14" name="Rectangle 13">
            <a:extLst>
              <a:ext uri="{FF2B5EF4-FFF2-40B4-BE49-F238E27FC236}">
                <a16:creationId xmlns:a16="http://schemas.microsoft.com/office/drawing/2014/main" id="{E1B8DA0C-770D-4044-8283-189AAE098351}"/>
              </a:ext>
            </a:extLst>
          </p:cNvPr>
          <p:cNvSpPr/>
          <p:nvPr/>
        </p:nvSpPr>
        <p:spPr>
          <a:xfrm>
            <a:off x="6003493" y="5247240"/>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5" name="Rectangle 14">
            <a:extLst>
              <a:ext uri="{FF2B5EF4-FFF2-40B4-BE49-F238E27FC236}">
                <a16:creationId xmlns:a16="http://schemas.microsoft.com/office/drawing/2014/main" id="{BD304F86-06CD-4883-AC8E-2D61DDB6ACBE}"/>
              </a:ext>
            </a:extLst>
          </p:cNvPr>
          <p:cNvSpPr/>
          <p:nvPr/>
        </p:nvSpPr>
        <p:spPr>
          <a:xfrm>
            <a:off x="3853592" y="5247240"/>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6" name="Right Arrow 12">
            <a:extLst>
              <a:ext uri="{FF2B5EF4-FFF2-40B4-BE49-F238E27FC236}">
                <a16:creationId xmlns:a16="http://schemas.microsoft.com/office/drawing/2014/main" id="{1C462F86-FEF2-471A-8F6B-BA819307C0A1}"/>
              </a:ext>
            </a:extLst>
          </p:cNvPr>
          <p:cNvSpPr/>
          <p:nvPr/>
        </p:nvSpPr>
        <p:spPr>
          <a:xfrm>
            <a:off x="3292838" y="5612539"/>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ight Arrow 13">
            <a:extLst>
              <a:ext uri="{FF2B5EF4-FFF2-40B4-BE49-F238E27FC236}">
                <a16:creationId xmlns:a16="http://schemas.microsoft.com/office/drawing/2014/main" id="{0A9AE9D5-C75E-4AC0-9B32-81516A2D5764}"/>
              </a:ext>
            </a:extLst>
          </p:cNvPr>
          <p:cNvSpPr/>
          <p:nvPr/>
        </p:nvSpPr>
        <p:spPr>
          <a:xfrm>
            <a:off x="5453873" y="5607880"/>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Slide Number Placeholder 3"/>
          <p:cNvSpPr>
            <a:spLocks noGrp="1"/>
          </p:cNvSpPr>
          <p:nvPr>
            <p:ph type="sldNum" sz="quarter" idx="4"/>
          </p:nvPr>
        </p:nvSpPr>
        <p:spPr/>
        <p:txBody>
          <a:bodyPr/>
          <a:lstStyle/>
          <a:p>
            <a:fld id="{37A80A60-093F-4BCA-AE36-E5BEF79E0B3D}" type="slidenum">
              <a:rPr lang="en-US" smtClean="0"/>
              <a:pPr/>
              <a:t>15</a:t>
            </a:fld>
            <a:endParaRPr lang="en-US" dirty="0"/>
          </a:p>
        </p:txBody>
      </p:sp>
    </p:spTree>
    <p:extLst>
      <p:ext uri="{BB962C8B-B14F-4D97-AF65-F5344CB8AC3E}">
        <p14:creationId xmlns:p14="http://schemas.microsoft.com/office/powerpoint/2010/main" val="3828241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extLst>
              <p:ext uri="{D42A27DB-BD31-4B8C-83A1-F6EECF244321}">
                <p14:modId xmlns:p14="http://schemas.microsoft.com/office/powerpoint/2010/main" val="3827425129"/>
              </p:ext>
            </p:extLst>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399" y="992507"/>
            <a:ext cx="8884093" cy="3084565"/>
          </a:xfrm>
        </p:spPr>
        <p:txBody>
          <a:bodyPr>
            <a:normAutofit fontScale="85000" lnSpcReduction="20000"/>
          </a:bodyPr>
          <a:lstStyle/>
          <a:p>
            <a:r>
              <a:rPr lang="en-US" dirty="0"/>
              <a:t>Since a[0] may be accidentally brought into cache before the attack, due to due to cache </a:t>
            </a:r>
            <a:r>
              <a:rPr lang="en-US" dirty="0" err="1"/>
              <a:t>prefetch</a:t>
            </a:r>
            <a:r>
              <a:rPr lang="en-SE" dirty="0"/>
              <a:t>,</a:t>
            </a:r>
            <a:r>
              <a:rPr lang="en-US" dirty="0"/>
              <a:t> when some other program accesses variables in adjacent memory addresses smaller than &amp;a[0], we use array[k*STEP+ DELTA] for all k values </a:t>
            </a:r>
          </a:p>
          <a:p>
            <a:pPr lvl="1"/>
            <a:r>
              <a:rPr lang="en-US" dirty="0"/>
              <a:t>DELTA=2 in table below; DELTA=1024 in Listing 2.</a:t>
            </a:r>
          </a:p>
          <a:p>
            <a:pPr lvl="1"/>
            <a:r>
              <a:rPr lang="en-US" dirty="0"/>
              <a:t>a[0*STEP] to a[0*STEP+DELTA] act as a safety buffer to absorb accidental accesses by other programs so they do not affect the attack.</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
        <p:nvSpPr>
          <p:cNvPr id="3" name="Slide Number Placeholder 2"/>
          <p:cNvSpPr>
            <a:spLocks noGrp="1"/>
          </p:cNvSpPr>
          <p:nvPr>
            <p:ph type="sldNum" sz="quarter" idx="4"/>
          </p:nvPr>
        </p:nvSpPr>
        <p:spPr/>
        <p:txBody>
          <a:bodyPr/>
          <a:lstStyle/>
          <a:p>
            <a:fld id="{37A80A60-093F-4BCA-AE36-E5BEF79E0B3D}" type="slidenum">
              <a:rPr lang="en-US" smtClean="0"/>
              <a:pPr/>
              <a:t>16</a:t>
            </a:fld>
            <a:endParaRPr lang="en-US" dirty="0"/>
          </a:p>
        </p:txBody>
      </p:sp>
    </p:spTree>
    <p:extLst>
      <p:ext uri="{BB962C8B-B14F-4D97-AF65-F5344CB8AC3E}">
        <p14:creationId xmlns:p14="http://schemas.microsoft.com/office/powerpoint/2010/main" val="3743028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id="{2AE8B560-4F78-4D4A-976C-6250309EDD9C}"/>
              </a:ext>
            </a:extLst>
          </p:cNvPr>
          <p:cNvPicPr>
            <a:picLocks noChangeAspect="1"/>
          </p:cNvPicPr>
          <p:nvPr/>
        </p:nvPicPr>
        <p:blipFill>
          <a:blip r:embed="rId2" cstate="print"/>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id="{BD05D38B-79F7-4C48-822F-A708AF974DCE}"/>
              </a:ext>
            </a:extLst>
          </p:cNvPr>
          <p:cNvPicPr>
            <a:picLocks noChangeAspect="1"/>
          </p:cNvPicPr>
          <p:nvPr/>
        </p:nvPicPr>
        <p:blipFill>
          <a:blip r:embed="rId3" cstate="print"/>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
        <p:nvSpPr>
          <p:cNvPr id="7" name="Slide Number Placeholder 6"/>
          <p:cNvSpPr>
            <a:spLocks noGrp="1"/>
          </p:cNvSpPr>
          <p:nvPr>
            <p:ph type="sldNum" sz="quarter" idx="4"/>
          </p:nvPr>
        </p:nvSpPr>
        <p:spPr/>
        <p:txBody>
          <a:bodyPr/>
          <a:lstStyle/>
          <a:p>
            <a:fld id="{37A80A60-093F-4BCA-AE36-E5BEF79E0B3D}" type="slidenum">
              <a:rPr lang="en-US" smtClean="0"/>
              <a:pPr/>
              <a:t>17</a:t>
            </a:fld>
            <a:endParaRPr lang="en-US" dirty="0"/>
          </a:p>
        </p:txBody>
      </p:sp>
    </p:spTree>
    <p:extLst>
      <p:ext uri="{BB962C8B-B14F-4D97-AF65-F5344CB8AC3E}">
        <p14:creationId xmlns:p14="http://schemas.microsoft.com/office/powerpoint/2010/main" val="428190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p>
          <a:p>
            <a:pPr lvl="1"/>
            <a:r>
              <a:rPr lang="en-US" altLang="zh-CN" dirty="0"/>
              <a:t>In real Meltdown attacks, attackers have to figure out a way to get the address, or they have to guess.</a:t>
            </a:r>
            <a:endParaRPr lang="zh-CN" altLang="en-US" dirty="0"/>
          </a:p>
        </p:txBody>
      </p:sp>
      <p:pic>
        <p:nvPicPr>
          <p:cNvPr id="4" name="图片 3">
            <a:extLst>
              <a:ext uri="{FF2B5EF4-FFF2-40B4-BE49-F238E27FC236}">
                <a16:creationId xmlns:a16="http://schemas.microsoft.com/office/drawing/2014/main" id="{53656A49-40F8-4E12-B147-FD4916D5D8B0}"/>
              </a:ext>
            </a:extLst>
          </p:cNvPr>
          <p:cNvPicPr>
            <a:picLocks noChangeAspect="1"/>
          </p:cNvPicPr>
          <p:nvPr/>
        </p:nvPicPr>
        <p:blipFill>
          <a:blip r:embed="rId2" cstate="print"/>
          <a:stretch>
            <a:fillRect/>
          </a:stretch>
        </p:blipFill>
        <p:spPr>
          <a:xfrm>
            <a:off x="539552" y="4437112"/>
            <a:ext cx="8246631" cy="1872208"/>
          </a:xfrm>
          <a:prstGeom prst="rect">
            <a:avLst/>
          </a:prstGeom>
        </p:spPr>
      </p:pic>
      <p:sp>
        <p:nvSpPr>
          <p:cNvPr id="5" name="Slide Number Placeholder 4"/>
          <p:cNvSpPr>
            <a:spLocks noGrp="1"/>
          </p:cNvSpPr>
          <p:nvPr>
            <p:ph type="sldNum" sz="quarter" idx="4"/>
          </p:nvPr>
        </p:nvSpPr>
        <p:spPr/>
        <p:txBody>
          <a:bodyPr/>
          <a:lstStyle/>
          <a:p>
            <a:fld id="{37A80A60-093F-4BCA-AE36-E5BEF79E0B3D}" type="slidenum">
              <a:rPr lang="en-US" smtClean="0"/>
              <a:pPr/>
              <a:t>18</a:t>
            </a:fld>
            <a:endParaRPr lang="en-US" dirty="0"/>
          </a:p>
        </p:txBody>
      </p:sp>
    </p:spTree>
    <p:extLst>
      <p:ext uri="{BB962C8B-B14F-4D97-AF65-F5344CB8AC3E}">
        <p14:creationId xmlns:p14="http://schemas.microsoft.com/office/powerpoint/2010/main" val="1358955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t>
            </a:r>
            <a:r>
              <a:rPr lang="en-US" altLang="zh-CN"/>
              <a:t>are illegally </a:t>
            </a:r>
            <a:r>
              <a:rPr lang="en-US" altLang="zh-CN" dirty="0"/>
              <a:t>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
        <p:nvSpPr>
          <p:cNvPr id="7" name="Slide Number Placeholder 6"/>
          <p:cNvSpPr>
            <a:spLocks noGrp="1"/>
          </p:cNvSpPr>
          <p:nvPr>
            <p:ph type="sldNum" sz="quarter" idx="4"/>
          </p:nvPr>
        </p:nvSpPr>
        <p:spPr/>
        <p:txBody>
          <a:bodyPr/>
          <a:lstStyle/>
          <a:p>
            <a:fld id="{37A80A60-093F-4BCA-AE36-E5BEF79E0B3D}" type="slidenum">
              <a:rPr lang="en-US" smtClean="0"/>
              <a:pPr/>
              <a:t>19</a:t>
            </a:fld>
            <a:endParaRPr lang="en-US" dirty="0"/>
          </a:p>
        </p:txBody>
      </p:sp>
    </p:spTree>
    <p:extLst>
      <p:ext uri="{BB962C8B-B14F-4D97-AF65-F5344CB8AC3E}">
        <p14:creationId xmlns:p14="http://schemas.microsoft.com/office/powerpoint/2010/main" val="7431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An Example of Side Channel Analysis</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645612" y="1120184"/>
            <a:ext cx="825638" cy="1340715"/>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451661" y="980728"/>
              <a:ext cx="1424595" cy="1656184"/>
            </p14:xfrm>
          </p:contentPart>
        </mc:Choice>
        <mc:Fallback xmlns="">
          <p:pic>
            <p:nvPicPr>
              <p:cNvPr id="6" name="Ink 5"/>
              <p:cNvPicPr/>
              <p:nvPr/>
            </p:nvPicPr>
            <p:blipFill>
              <a:blip r:embed="rId6"/>
              <a:stretch>
                <a:fillRect/>
              </a:stretch>
            </p:blipFill>
            <p:spPr>
              <a:xfrm>
                <a:off x="5433665" y="962730"/>
                <a:ext cx="1460228" cy="1691820"/>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74267" y="2650050"/>
            <a:ext cx="8995466" cy="4093913"/>
          </a:xfrm>
          <a:prstGeom prst="rect">
            <a:avLst/>
          </a:prstGeom>
        </p:spPr>
        <p:txBody>
          <a:bodyPr spcFirstLastPara="1" vert="horz" wrap="square" lIns="68569" tIns="34275" rIns="68569" bIns="34275" rtlCol="0" anchor="t" anchorCtr="0">
            <a:normAutofit fontScale="92500"/>
          </a:bodyPr>
          <a:lstStyle/>
          <a:p>
            <a:pPr indent="-304800">
              <a:lnSpc>
                <a:spcPct val="120000"/>
              </a:lnSpc>
              <a:spcBef>
                <a:spcPts val="750"/>
              </a:spcBef>
              <a:buSzPts val="2800"/>
            </a:pPr>
            <a:r>
              <a:rPr lang="en-US" sz="2400" dirty="0"/>
              <a:t>Outside of the room: 3 light bulbs. Inside of the room: 3 light switches</a:t>
            </a:r>
          </a:p>
          <a:p>
            <a:pPr indent="-304800">
              <a:lnSpc>
                <a:spcPct val="120000"/>
              </a:lnSpc>
              <a:spcBef>
                <a:spcPts val="750"/>
              </a:spcBef>
              <a:buSzPts val="2800"/>
            </a:pPr>
            <a:r>
              <a:rPr lang="en-US" sz="24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2400" dirty="0"/>
              <a:t>A: Yes. Initially all switches are off. Turn on switch 1, wait for 10 min, then turn on switch 2, and immediately come out. </a:t>
            </a:r>
          </a:p>
          <a:p>
            <a:pPr lvl="1" indent="-304800">
              <a:lnSpc>
                <a:spcPct val="120000"/>
              </a:lnSpc>
              <a:spcBef>
                <a:spcPts val="750"/>
              </a:spcBef>
              <a:buSzPts val="2800"/>
            </a:pPr>
            <a:r>
              <a:rPr lang="en-US" sz="1800" dirty="0"/>
              <a:t>The light bulb that is lit and warm is connected to Switch 1; </a:t>
            </a:r>
          </a:p>
          <a:p>
            <a:pPr lvl="1" indent="-304800">
              <a:lnSpc>
                <a:spcPct val="120000"/>
              </a:lnSpc>
              <a:spcBef>
                <a:spcPts val="750"/>
              </a:spcBef>
              <a:buSzPts val="2800"/>
            </a:pPr>
            <a:r>
              <a:rPr lang="en-US" sz="1800" dirty="0"/>
              <a:t>The light bulb that is lit and cold is connected to Switch 2; </a:t>
            </a:r>
          </a:p>
          <a:p>
            <a:pPr lvl="1" indent="-304800">
              <a:lnSpc>
                <a:spcPct val="120000"/>
              </a:lnSpc>
              <a:spcBef>
                <a:spcPts val="750"/>
              </a:spcBef>
              <a:buSzPts val="2800"/>
            </a:pPr>
            <a:r>
              <a:rPr lang="en-US" sz="1800" dirty="0"/>
              <a:t>The light bulb that is not lit is connected to Switch 3; </a:t>
            </a:r>
            <a:endParaRPr sz="18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7019766" y="1690589"/>
            <a:ext cx="914161" cy="461665"/>
          </a:xfrm>
          <a:prstGeom prst="rect">
            <a:avLst/>
          </a:prstGeom>
          <a:noFill/>
        </p:spPr>
        <p:txBody>
          <a:bodyPr wrap="none" rtlCol="0">
            <a:spAutoFit/>
          </a:bodyPr>
          <a:lstStyle/>
          <a:p>
            <a:r>
              <a:rPr lang="en-US" sz="2400" dirty="0"/>
              <a:t>Room</a:t>
            </a:r>
            <a:endParaRPr lang="en-SE" sz="2400" dirty="0"/>
          </a:p>
        </p:txBody>
      </p:sp>
      <p:sp>
        <p:nvSpPr>
          <p:cNvPr id="7" name="Slide Number Placeholder 6"/>
          <p:cNvSpPr>
            <a:spLocks noGrp="1"/>
          </p:cNvSpPr>
          <p:nvPr>
            <p:ph type="sldNum" sz="quarter" idx="4"/>
          </p:nvPr>
        </p:nvSpPr>
        <p:spPr/>
        <p:txBody>
          <a:bodyPr/>
          <a:lstStyle/>
          <a:p>
            <a:fld id="{37A80A60-093F-4BCA-AE36-E5BEF79E0B3D}" type="slidenum">
              <a:rPr lang="en-US" smtClean="0"/>
              <a:pPr/>
              <a:t>2</a:t>
            </a:fld>
            <a:endParaRPr lang="en-US" dirty="0"/>
          </a:p>
        </p:txBody>
      </p:sp>
    </p:spTree>
    <p:extLst>
      <p:ext uri="{BB962C8B-B14F-4D97-AF65-F5344CB8AC3E}">
        <p14:creationId xmlns:p14="http://schemas.microsoft.com/office/powerpoint/2010/main" val="1902711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crashing, we want to print out a message “"Memory access violation!”</a:t>
            </a:r>
            <a:endParaRPr lang="en-US" dirty="0"/>
          </a:p>
          <a:p>
            <a:r>
              <a:rPr lang="en-US" dirty="0"/>
              <a:t>Listing 4: </a:t>
            </a:r>
            <a:r>
              <a:rPr lang="en-US" dirty="0" err="1"/>
              <a:t>ExceptionHandling.c</a:t>
            </a:r>
            <a:r>
              <a:rPr lang="en-US" dirty="0"/>
              <a:t>: Define our own signal handler to capture the exception raised by accessing kernel memory from user space. </a:t>
            </a:r>
            <a:endParaRPr lang="en-US" altLang="zh-CN" dirty="0"/>
          </a:p>
          <a:p>
            <a:r>
              <a:rPr lang="en-US" dirty="0"/>
              <a:t>(You do not need to understand this code).</a:t>
            </a:r>
            <a:endParaRPr lang="en-SE" dirty="0"/>
          </a:p>
        </p:txBody>
      </p:sp>
      <p:pic>
        <p:nvPicPr>
          <p:cNvPr id="6" name="Picture 5" descr="Screen Clipping">
            <a:extLst>
              <a:ext uri="{FF2B5EF4-FFF2-40B4-BE49-F238E27FC236}">
                <a16:creationId xmlns:a16="http://schemas.microsoft.com/office/drawing/2014/main" id="{66CDD21D-A99B-4159-AC59-745C0541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556792"/>
            <a:ext cx="5265306" cy="3528392"/>
          </a:xfrm>
          <a:prstGeom prst="rect">
            <a:avLst/>
          </a:prstGeom>
        </p:spPr>
      </p:pic>
      <p:sp>
        <p:nvSpPr>
          <p:cNvPr id="4" name="Slide Number Placeholder 3"/>
          <p:cNvSpPr>
            <a:spLocks noGrp="1"/>
          </p:cNvSpPr>
          <p:nvPr>
            <p:ph type="sldNum" sz="quarter" idx="4"/>
          </p:nvPr>
        </p:nvSpPr>
        <p:spPr/>
        <p:txBody>
          <a:bodyPr/>
          <a:lstStyle/>
          <a:p>
            <a:fld id="{37A80A60-093F-4BCA-AE36-E5BEF79E0B3D}" type="slidenum">
              <a:rPr lang="en-US" smtClean="0"/>
              <a:pPr/>
              <a:t>20</a:t>
            </a:fld>
            <a:endParaRPr lang="en-US" dirty="0"/>
          </a:p>
        </p:txBody>
      </p:sp>
    </p:spTree>
    <p:extLst>
      <p:ext uri="{BB962C8B-B14F-4D97-AF65-F5344CB8AC3E}">
        <p14:creationId xmlns:p14="http://schemas.microsoft.com/office/powerpoint/2010/main" val="1258702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Task 6: 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lnSpcReduction="10000"/>
          </a:bodyPr>
          <a:lstStyle/>
          <a:p>
            <a:r>
              <a:rPr lang="en-SE" altLang="zh-CN" sz="2400" dirty="0"/>
              <a:t>Instruction</a:t>
            </a:r>
            <a:r>
              <a:rPr lang="en-US" altLang="zh-CN" sz="2400" dirty="0"/>
              <a:t> 3</a:t>
            </a:r>
            <a:r>
              <a:rPr lang="en-SE" altLang="zh-CN" sz="2400" dirty="0"/>
              <a:t>A: access and l</a:t>
            </a:r>
            <a:r>
              <a:rPr lang="en-US" altLang="zh-CN" sz="2400" dirty="0" err="1"/>
              <a:t>oad</a:t>
            </a:r>
            <a:r>
              <a:rPr lang="en-US" altLang="zh-CN" sz="2400" dirty="0"/>
              <a:t> </a:t>
            </a:r>
            <a:r>
              <a:rPr lang="en-US" altLang="zh-CN" sz="2400" dirty="0" err="1"/>
              <a:t>kernel_data</a:t>
            </a:r>
            <a:r>
              <a:rPr lang="en-SE" altLang="zh-CN" sz="2400" dirty="0"/>
              <a:t> stored at kernel_address</a:t>
            </a:r>
            <a:r>
              <a:rPr lang="en-US" altLang="zh-CN" sz="2400" dirty="0"/>
              <a:t> into cache and then into CPU register</a:t>
            </a:r>
          </a:p>
          <a:p>
            <a:r>
              <a:rPr lang="en-SE" altLang="zh-CN" sz="2400" dirty="0"/>
              <a:t>Instruction 3B: </a:t>
            </a:r>
            <a:r>
              <a:rPr lang="en-US" altLang="zh-CN" sz="2400" dirty="0"/>
              <a:t>check access permission</a:t>
            </a:r>
            <a:r>
              <a:rPr lang="en-SE" altLang="zh-CN" sz="2400" dirty="0"/>
              <a:t> for kernel_address.</a:t>
            </a:r>
          </a:p>
          <a:p>
            <a:r>
              <a:rPr lang="en-US" altLang="zh-CN" sz="2400" dirty="0"/>
              <a:t>Out-of-Order Execution:</a:t>
            </a:r>
            <a:r>
              <a:rPr lang="en-SE" altLang="zh-CN" sz="2400" dirty="0"/>
              <a:t> 3A and 3B </a:t>
            </a:r>
            <a:r>
              <a:rPr lang="en-US" altLang="zh-CN" sz="2400" dirty="0"/>
              <a:t>execute in parallel in the CPU pipeline</a:t>
            </a:r>
            <a:r>
              <a:rPr lang="en-SE" altLang="zh-CN" sz="2400" dirty="0"/>
              <a:t>. I</a:t>
            </a:r>
            <a:r>
              <a:rPr lang="en-US" altLang="zh-CN" sz="2400" dirty="0"/>
              <a:t>f permission check fails, roll back any instructions (</a:t>
            </a:r>
            <a:r>
              <a:rPr lang="en-SE" altLang="zh-CN" sz="2400" dirty="0"/>
              <a:t>Line 3</a:t>
            </a:r>
            <a:r>
              <a:rPr lang="en-US" altLang="zh-CN" sz="2400" dirty="0"/>
              <a:t>) executed after the check</a:t>
            </a:r>
            <a:r>
              <a:rPr lang="en-SE" altLang="zh-CN" sz="2400" dirty="0"/>
              <a:t>.</a:t>
            </a:r>
          </a:p>
          <a:p>
            <a:r>
              <a:rPr lang="en-SE" altLang="zh-CN" sz="2400" dirty="0"/>
              <a:t>(</a:t>
            </a:r>
            <a:r>
              <a:rPr lang="en-GB" altLang="zh-CN" sz="2400" dirty="0"/>
              <a:t>Line 3 already brings </a:t>
            </a:r>
            <a:r>
              <a:rPr lang="en-GB" altLang="zh-CN" sz="2400" dirty="0" err="1"/>
              <a:t>kernel_data</a:t>
            </a:r>
            <a:r>
              <a:rPr lang="en-GB" altLang="zh-CN" sz="2400" dirty="0"/>
              <a:t> into cache, so Line 4 </a:t>
            </a:r>
            <a:r>
              <a:rPr lang="en-SE" altLang="zh-CN" sz="2400" dirty="0"/>
              <a:t>is actually</a:t>
            </a:r>
            <a:r>
              <a:rPr lang="en-GB" altLang="zh-CN" sz="2400" dirty="0"/>
              <a:t> redundant.</a:t>
            </a:r>
            <a:r>
              <a:rPr lang="en-SE" altLang="zh-CN" sz="2400" dirty="0"/>
              <a:t>)</a:t>
            </a:r>
            <a:endParaRPr lang="en-US" altLang="zh-CN" sz="2400" dirty="0"/>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3"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4" cstate="print"/>
          <a:stretch>
            <a:fillRect/>
          </a:stretch>
        </p:blipFill>
        <p:spPr>
          <a:xfrm>
            <a:off x="152400" y="2780928"/>
            <a:ext cx="4995664" cy="2988931"/>
          </a:xfrm>
          <a:prstGeom prst="rect">
            <a:avLst/>
          </a:prstGeom>
        </p:spPr>
      </p:pic>
      <p:sp>
        <p:nvSpPr>
          <p:cNvPr id="8" name="TextBox 7"/>
          <p:cNvSpPr txBox="1"/>
          <p:nvPr/>
        </p:nvSpPr>
        <p:spPr>
          <a:xfrm>
            <a:off x="1331640" y="2783096"/>
            <a:ext cx="1098506" cy="338554"/>
          </a:xfrm>
          <a:prstGeom prst="rect">
            <a:avLst/>
          </a:prstGeom>
          <a:noFill/>
        </p:spPr>
        <p:txBody>
          <a:bodyPr wrap="none" rtlCol="0">
            <a:spAutoFit/>
          </a:bodyPr>
          <a:lstStyle/>
          <a:p>
            <a:r>
              <a:rPr lang="en-US" altLang="zh-CN" sz="1600" dirty="0">
                <a:solidFill>
                  <a:srgbClr val="C00000"/>
                </a:solidFill>
              </a:rPr>
              <a:t>Just before</a:t>
            </a:r>
            <a:endParaRPr lang="en-US" sz="1600" dirty="0">
              <a:solidFill>
                <a:srgbClr val="C00000"/>
              </a:solidFill>
            </a:endParaRPr>
          </a:p>
        </p:txBody>
      </p:sp>
      <p:sp>
        <p:nvSpPr>
          <p:cNvPr id="9" name="TextBox 8"/>
          <p:cNvSpPr txBox="1"/>
          <p:nvPr/>
        </p:nvSpPr>
        <p:spPr>
          <a:xfrm>
            <a:off x="2167784" y="3955368"/>
            <a:ext cx="831318" cy="369332"/>
          </a:xfrm>
          <a:prstGeom prst="rect">
            <a:avLst/>
          </a:prstGeom>
          <a:noFill/>
        </p:spPr>
        <p:txBody>
          <a:bodyPr wrap="none" rtlCol="0">
            <a:spAutoFit/>
          </a:bodyPr>
          <a:lstStyle/>
          <a:p>
            <a:r>
              <a:rPr lang="en-SE" dirty="0"/>
              <a:t>Inst</a:t>
            </a:r>
            <a:r>
              <a:rPr lang="en-US" dirty="0"/>
              <a:t> 3</a:t>
            </a:r>
            <a:r>
              <a:rPr lang="en-SE" dirty="0"/>
              <a:t>A</a:t>
            </a:r>
            <a:endParaRPr lang="en-US" dirty="0"/>
          </a:p>
        </p:txBody>
      </p:sp>
      <p:sp>
        <p:nvSpPr>
          <p:cNvPr id="15" name="TextBox 14"/>
          <p:cNvSpPr txBox="1"/>
          <p:nvPr/>
        </p:nvSpPr>
        <p:spPr>
          <a:xfrm>
            <a:off x="3139363" y="3955368"/>
            <a:ext cx="850554" cy="369332"/>
          </a:xfrm>
          <a:prstGeom prst="rect">
            <a:avLst/>
          </a:prstGeom>
          <a:noFill/>
        </p:spPr>
        <p:txBody>
          <a:bodyPr wrap="none" rtlCol="0">
            <a:spAutoFit/>
          </a:bodyPr>
          <a:lstStyle/>
          <a:p>
            <a:r>
              <a:rPr lang="en-SE" dirty="0"/>
              <a:t>Inst</a:t>
            </a:r>
            <a:r>
              <a:rPr lang="en-US" dirty="0"/>
              <a:t> 3</a:t>
            </a:r>
            <a:r>
              <a:rPr lang="en-SE" dirty="0"/>
              <a:t>B</a:t>
            </a:r>
            <a:endParaRPr lang="en-US" dirty="0"/>
          </a:p>
        </p:txBody>
      </p:sp>
      <p:sp>
        <p:nvSpPr>
          <p:cNvPr id="6" name="Slide Number Placeholder 5"/>
          <p:cNvSpPr>
            <a:spLocks noGrp="1"/>
          </p:cNvSpPr>
          <p:nvPr>
            <p:ph type="sldNum" sz="quarter" idx="4"/>
          </p:nvPr>
        </p:nvSpPr>
        <p:spPr/>
        <p:txBody>
          <a:bodyPr/>
          <a:lstStyle/>
          <a:p>
            <a:fld id="{37A80A60-093F-4BCA-AE36-E5BEF79E0B3D}" type="slidenum">
              <a:rPr lang="en-US" smtClean="0"/>
              <a:pPr/>
              <a:t>21</a:t>
            </a:fld>
            <a:endParaRPr lang="en-US" dirty="0"/>
          </a:p>
        </p:txBody>
      </p:sp>
    </p:spTree>
    <p:extLst>
      <p:ext uri="{BB962C8B-B14F-4D97-AF65-F5344CB8AC3E}">
        <p14:creationId xmlns:p14="http://schemas.microsoft.com/office/powerpoint/2010/main" val="2914271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a:t>
            </a:r>
            <a:r>
              <a:rPr lang="en-SE" altLang="zh-CN" dirty="0"/>
              <a:t>A</a:t>
            </a:r>
            <a:r>
              <a:rPr lang="en-US" altLang="zh-CN" dirty="0"/>
              <a:t> and </a:t>
            </a:r>
            <a:r>
              <a:rPr lang="en-SE" altLang="zh-CN" dirty="0"/>
              <a:t>3B</a:t>
            </a:r>
            <a:r>
              <a:rPr lang="en-US" altLang="zh-CN" dirty="0"/>
              <a:t>; either one may execute first</a:t>
            </a:r>
            <a:endParaRPr lang="zh-CN" altLang="en-US" dirty="0"/>
          </a:p>
          <a:p>
            <a:pPr lvl="1"/>
            <a:r>
              <a:rPr lang="en-US" altLang="zh-CN" dirty="0"/>
              <a:t>If instruction 3B executes before </a:t>
            </a:r>
            <a:r>
              <a:rPr lang="en-SE" altLang="zh-CN" dirty="0"/>
              <a:t>3A</a:t>
            </a:r>
            <a:r>
              <a:rPr lang="en-US" altLang="zh-CN" dirty="0"/>
              <a:t>, and permission check fails, then </a:t>
            </a:r>
            <a:r>
              <a:rPr lang="en-SE" altLang="zh-CN" dirty="0"/>
              <a:t>3A</a:t>
            </a:r>
            <a:r>
              <a:rPr lang="en-US" altLang="zh-CN" dirty="0"/>
              <a:t> will not execute at all</a:t>
            </a:r>
          </a:p>
          <a:p>
            <a:pPr lvl="1"/>
            <a:r>
              <a:rPr lang="en-US" altLang="zh-CN" dirty="0"/>
              <a:t>If instruction </a:t>
            </a:r>
            <a:r>
              <a:rPr lang="en-SE" altLang="zh-CN" dirty="0"/>
              <a:t>3A</a:t>
            </a:r>
            <a:r>
              <a:rPr lang="en-US" altLang="zh-CN" dirty="0"/>
              <a:t> executes speculatively before 3B, and permission check fails, then roll back any effect of </a:t>
            </a:r>
            <a:r>
              <a:rPr lang="en-SE" altLang="zh-CN" dirty="0"/>
              <a:t>3A</a:t>
            </a:r>
            <a:endParaRPr lang="en-US" altLang="zh-CN" dirty="0"/>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altLang="zh-CN" sz="2400" dirty="0"/>
              <a:t>Just before inst 3</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 kernel data </a:t>
            </a:r>
            <a:r>
              <a:rPr lang="en-SE" altLang="zh-CN" sz="2400" dirty="0"/>
              <a:t>and </a:t>
            </a:r>
            <a:r>
              <a:rPr lang="en-US" altLang="zh-CN" sz="2400" dirty="0"/>
              <a:t>bring</a:t>
            </a:r>
            <a:r>
              <a:rPr lang="en-SE" altLang="zh-CN" sz="2400" dirty="0"/>
              <a:t> it</a:t>
            </a:r>
            <a:r>
              <a:rPr lang="en-US" altLang="zh-CN" sz="2400" dirty="0"/>
              <a:t> into cache (</a:t>
            </a:r>
            <a:r>
              <a:rPr lang="en-SE" altLang="zh-CN" sz="2400" dirty="0"/>
              <a:t>3A</a:t>
            </a:r>
            <a:r>
              <a:rPr lang="en-US" altLang="zh-CN" sz="2400" dirty="0"/>
              <a:t>)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E" altLang="zh-CN" dirty="0"/>
              <a:t>3A</a:t>
            </a:r>
            <a:r>
              <a:rPr lang="en-US" altLang="zh-CN" dirty="0"/>
              <a:t> will 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 name="Slide Number Placeholder 4"/>
          <p:cNvSpPr>
            <a:spLocks noGrp="1"/>
          </p:cNvSpPr>
          <p:nvPr>
            <p:ph type="sldNum" sz="quarter" idx="4"/>
          </p:nvPr>
        </p:nvSpPr>
        <p:spPr/>
        <p:txBody>
          <a:bodyPr/>
          <a:lstStyle/>
          <a:p>
            <a:fld id="{37A80A60-093F-4BCA-AE36-E5BEF79E0B3D}" type="slidenum">
              <a:rPr lang="en-US" smtClean="0"/>
              <a:pPr/>
              <a:t>22</a:t>
            </a:fld>
            <a:endParaRPr lang="en-US" dirty="0"/>
          </a:p>
        </p:txBody>
      </p:sp>
    </p:spTree>
    <p:extLst>
      <p:ext uri="{BB962C8B-B14F-4D97-AF65-F5344CB8AC3E}">
        <p14:creationId xmlns:p14="http://schemas.microsoft.com/office/powerpoint/2010/main" val="2715528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id="{DA2051F3-95D2-4C79-939C-F097D04679B8}"/>
              </a:ext>
            </a:extLst>
          </p:cNvPr>
          <p:cNvPicPr>
            <a:picLocks noChangeAspect="1"/>
          </p:cNvPicPr>
          <p:nvPr/>
        </p:nvPicPr>
        <p:blipFill>
          <a:blip r:embed="rId2" cstate="print"/>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id="{FFA88621-472B-4A0E-88F9-B69C90A81532}"/>
              </a:ext>
            </a:extLst>
          </p:cNvPr>
          <p:cNvPicPr>
            <a:picLocks noChangeAspect="1"/>
          </p:cNvPicPr>
          <p:nvPr/>
        </p:nvPicPr>
        <p:blipFill>
          <a:blip r:embed="rId3" cstate="print"/>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77A481FB-9530-4B63-BF61-0602B499E8AA}"/>
              </a:ext>
            </a:extLst>
          </p:cNvPr>
          <p:cNvSpPr/>
          <p:nvPr/>
        </p:nvSpPr>
        <p:spPr>
          <a:xfrm>
            <a:off x="3059832" y="4004497"/>
            <a:ext cx="2160240" cy="910529"/>
          </a:xfrm>
          <a:prstGeom prst="wedgeRectCallout">
            <a:avLst>
              <a:gd name="adj1" fmla="val -57227"/>
              <a:gd name="adj2" fmla="val 68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
        <p:nvSpPr>
          <p:cNvPr id="9" name="矩形 6">
            <a:extLst>
              <a:ext uri="{FF2B5EF4-FFF2-40B4-BE49-F238E27FC236}">
                <a16:creationId xmlns:a16="http://schemas.microsoft.com/office/drawing/2014/main" id="{5C7806A4-88D6-4DC4-B070-56215A18D678}"/>
              </a:ext>
            </a:extLst>
          </p:cNvPr>
          <p:cNvSpPr/>
          <p:nvPr/>
        </p:nvSpPr>
        <p:spPr>
          <a:xfrm>
            <a:off x="827585" y="2032503"/>
            <a:ext cx="792087" cy="17236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对话气泡: 矩形 7">
            <a:extLst>
              <a:ext uri="{FF2B5EF4-FFF2-40B4-BE49-F238E27FC236}">
                <a16:creationId xmlns:a16="http://schemas.microsoft.com/office/drawing/2014/main" id="{76DF98E2-29CC-4EA8-AB0D-EB53103CB4AA}"/>
              </a:ext>
            </a:extLst>
          </p:cNvPr>
          <p:cNvSpPr/>
          <p:nvPr/>
        </p:nvSpPr>
        <p:spPr>
          <a:xfrm>
            <a:off x="1835696" y="2268200"/>
            <a:ext cx="1584176" cy="549936"/>
          </a:xfrm>
          <a:prstGeom prst="wedgeRectCallout">
            <a:avLst>
              <a:gd name="adj1" fmla="val -63195"/>
              <a:gd name="adj2" fmla="val -5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7 with </a:t>
            </a:r>
            <a:r>
              <a:rPr lang="en-US" altLang="zh-CN" dirty="0" err="1"/>
              <a:t>kernel_data</a:t>
            </a:r>
            <a:endParaRPr lang="zh-CN" altLang="en-US" dirty="0"/>
          </a:p>
        </p:txBody>
      </p:sp>
      <p:sp>
        <p:nvSpPr>
          <p:cNvPr id="4" name="Slide Number Placeholder 3"/>
          <p:cNvSpPr>
            <a:spLocks noGrp="1"/>
          </p:cNvSpPr>
          <p:nvPr>
            <p:ph type="sldNum" sz="quarter" idx="4"/>
          </p:nvPr>
        </p:nvSpPr>
        <p:spPr/>
        <p:txBody>
          <a:bodyPr/>
          <a:lstStyle/>
          <a:p>
            <a:fld id="{37A80A60-093F-4BCA-AE36-E5BEF79E0B3D}" type="slidenum">
              <a:rPr lang="en-US" smtClean="0"/>
              <a:pPr/>
              <a:t>23</a:t>
            </a:fld>
            <a:endParaRPr lang="en-US" dirty="0"/>
          </a:p>
        </p:txBody>
      </p:sp>
    </p:spTree>
    <p:extLst>
      <p:ext uri="{BB962C8B-B14F-4D97-AF65-F5344CB8AC3E}">
        <p14:creationId xmlns:p14="http://schemas.microsoft.com/office/powerpoint/2010/main" val="1957853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fontScale="90000"/>
          </a:bodyPr>
          <a:lstStyle/>
          <a:p>
            <a:r>
              <a:rPr lang="en-US" altLang="zh-CN" dirty="0"/>
              <a:t>Task 7: The Basic Meltdown Attack Task. 7.1: A Naive Approach</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Instead of array[7*STEP + DELTA], we access array[</a:t>
            </a:r>
            <a:r>
              <a:rPr lang="en-US" altLang="zh-CN" dirty="0" err="1"/>
              <a:t>kernel_data</a:t>
            </a:r>
            <a:r>
              <a:rPr lang="en-US" altLang="zh-CN" dirty="0"/>
              <a:t>*STEP + DELTA]</a:t>
            </a:r>
          </a:p>
          <a:p>
            <a:r>
              <a:rPr lang="en-US" altLang="zh-CN" dirty="0"/>
              <a:t>Using the FLUSH+RELOAD technique, we check the access time of array[</a:t>
            </a:r>
            <a:r>
              <a:rPr lang="en-US" altLang="zh-CN" dirty="0" err="1"/>
              <a:t>i</a:t>
            </a:r>
            <a:r>
              <a:rPr lang="en-US" altLang="zh-CN" dirty="0"/>
              <a:t>*STEP + DELTA] for </a:t>
            </a:r>
            <a:r>
              <a:rPr lang="en-US" altLang="zh-CN" dirty="0" err="1"/>
              <a:t>i</a:t>
            </a:r>
            <a:r>
              <a:rPr lang="en-US" altLang="zh-CN" dirty="0"/>
              <a:t> = 0, . . ., 255. </a:t>
            </a:r>
          </a:p>
          <a:p>
            <a:r>
              <a:rPr lang="en-US" altLang="zh-CN" dirty="0"/>
              <a:t>If we find out that only array[k*STEP + DELTA] is in the cache, we can infer that the value of the “</a:t>
            </a:r>
            <a:r>
              <a:rPr lang="en-US" altLang="zh-CN" dirty="0" err="1"/>
              <a:t>kernel_data</a:t>
            </a:r>
            <a:r>
              <a:rPr lang="en-US" altLang="zh-CN" dirty="0"/>
              <a:t>” is k.</a:t>
            </a:r>
            <a:endParaRPr lang="zh-CN" altLang="en-US" dirty="0"/>
          </a:p>
        </p:txBody>
      </p:sp>
      <p:sp>
        <p:nvSpPr>
          <p:cNvPr id="4" name="Slide Number Placeholder 3"/>
          <p:cNvSpPr>
            <a:spLocks noGrp="1"/>
          </p:cNvSpPr>
          <p:nvPr>
            <p:ph type="sldNum" sz="quarter" idx="4"/>
          </p:nvPr>
        </p:nvSpPr>
        <p:spPr/>
        <p:txBody>
          <a:bodyPr/>
          <a:lstStyle/>
          <a:p>
            <a:fld id="{37A80A60-093F-4BCA-AE36-E5BEF79E0B3D}" type="slidenum">
              <a:rPr lang="en-US" smtClean="0"/>
              <a:pPr/>
              <a:t>24</a:t>
            </a:fld>
            <a:endParaRPr lang="en-US" dirty="0"/>
          </a:p>
        </p:txBody>
      </p:sp>
    </p:spTree>
    <p:extLst>
      <p:ext uri="{BB962C8B-B14F-4D97-AF65-F5344CB8AC3E}">
        <p14:creationId xmlns:p14="http://schemas.microsoft.com/office/powerpoint/2010/main" val="2428267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id="{4EA309B7-C27E-477F-BF5A-635CF1E94BFB}"/>
              </a:ext>
            </a:extLst>
          </p:cNvPr>
          <p:cNvPicPr>
            <a:picLocks noChangeAspect="1"/>
          </p:cNvPicPr>
          <p:nvPr/>
        </p:nvPicPr>
        <p:blipFill>
          <a:blip r:embed="rId3" cstate="print"/>
          <a:stretch>
            <a:fillRect/>
          </a:stretch>
        </p:blipFill>
        <p:spPr>
          <a:xfrm>
            <a:off x="489922" y="4581128"/>
            <a:ext cx="8473791" cy="1893718"/>
          </a:xfrm>
          <a:prstGeom prst="rect">
            <a:avLst/>
          </a:prstGeom>
        </p:spPr>
      </p:pic>
      <p:sp>
        <p:nvSpPr>
          <p:cNvPr id="5" name="Slide Number Placeholder 4"/>
          <p:cNvSpPr>
            <a:spLocks noGrp="1"/>
          </p:cNvSpPr>
          <p:nvPr>
            <p:ph type="sldNum" sz="quarter" idx="4"/>
          </p:nvPr>
        </p:nvSpPr>
        <p:spPr/>
        <p:txBody>
          <a:bodyPr/>
          <a:lstStyle/>
          <a:p>
            <a:fld id="{37A80A60-093F-4BCA-AE36-E5BEF79E0B3D}" type="slidenum">
              <a:rPr lang="en-US" smtClean="0"/>
              <a:pPr/>
              <a:t>25</a:t>
            </a:fld>
            <a:endParaRPr lang="en-US" dirty="0"/>
          </a:p>
        </p:txBody>
      </p:sp>
    </p:spTree>
    <p:extLst>
      <p:ext uri="{BB962C8B-B14F-4D97-AF65-F5344CB8AC3E}">
        <p14:creationId xmlns:p14="http://schemas.microsoft.com/office/powerpoint/2010/main" val="1214302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id="{6DE8E2BB-99AA-4310-9C8E-5E6274CAB208}"/>
              </a:ext>
            </a:extLst>
          </p:cNvPr>
          <p:cNvSpPr>
            <a:spLocks noGrp="1"/>
          </p:cNvSpPr>
          <p:nvPr>
            <p:ph idx="1"/>
          </p:nvPr>
        </p:nvSpPr>
        <p:spPr>
          <a:xfrm>
            <a:off x="152400" y="4905775"/>
            <a:ext cx="8991600" cy="2051617"/>
          </a:xfrm>
        </p:spPr>
        <p:txBody>
          <a:bodyPr>
            <a:normAutofit fontScale="55000" lnSpcReduction="20000"/>
          </a:bodyPr>
          <a:lstStyle/>
          <a:p>
            <a:r>
              <a:rPr lang="en-US" altLang="zh-CN" dirty="0"/>
              <a:t>To maximize chance of success, </a:t>
            </a:r>
            <a:r>
              <a:rPr lang="en-US" altLang="zh-CN" dirty="0" err="1"/>
              <a:t>meltdown_asm</a:t>
            </a:r>
            <a:r>
              <a:rPr lang="en-US" altLang="zh-CN" dirty="0"/>
              <a:t>() runs a useless computation loop for 400 times, in order to occupy the CPU’s Arithmetic Logic Units (ALUs) to</a:t>
            </a:r>
            <a:r>
              <a:rPr lang="zh-CN" altLang="en-US" dirty="0"/>
              <a:t> </a:t>
            </a:r>
            <a:r>
              <a:rPr lang="en-US" altLang="zh-CN" dirty="0"/>
              <a:t>delay execution of Permission Check, making it more likely to execute *after* instruction </a:t>
            </a:r>
            <a:r>
              <a:rPr lang="en-SE" altLang="zh-CN" dirty="0"/>
              <a:t>3A</a:t>
            </a:r>
            <a:r>
              <a:rPr lang="en-US" altLang="zh-CN" dirty="0"/>
              <a:t>.</a:t>
            </a:r>
          </a:p>
          <a:p>
            <a:r>
              <a:rPr lang="en-US" altLang="zh-CN" dirty="0"/>
              <a:t>“Useless computation” will cause delay to “Permission check” (3B), since they are both computation instructions; but not to (</a:t>
            </a:r>
            <a:r>
              <a:rPr lang="en-SE" altLang="zh-CN" dirty="0"/>
              <a:t>3A</a:t>
            </a:r>
            <a:r>
              <a:rPr lang="en-US" altLang="zh-CN" dirty="0"/>
              <a:t>), since (</a:t>
            </a:r>
            <a:r>
              <a:rPr lang="en-SE" altLang="zh-CN" dirty="0"/>
              <a:t>3A</a:t>
            </a:r>
            <a:r>
              <a:rPr lang="en-US" altLang="zh-CN" dirty="0"/>
              <a:t>) is a memory instruction, so they can execute concurrently.</a:t>
            </a:r>
          </a:p>
          <a:p>
            <a:r>
              <a:rPr lang="en-US" altLang="zh-CN" dirty="0"/>
              <a:t>(This is Instruction-Level Parallelism within an Out-of-Order CPU core, not Thread-Level Parallelism.)</a:t>
            </a:r>
            <a:endParaRPr lang="zh-CN" altLang="en-US" dirty="0"/>
          </a:p>
        </p:txBody>
      </p:sp>
      <p:pic>
        <p:nvPicPr>
          <p:cNvPr id="4" name="图片 3">
            <a:extLst>
              <a:ext uri="{FF2B5EF4-FFF2-40B4-BE49-F238E27FC236}">
                <a16:creationId xmlns:a16="http://schemas.microsoft.com/office/drawing/2014/main" id="{B8735991-059B-4661-8088-ECDDDF23AA4A}"/>
              </a:ext>
            </a:extLst>
          </p:cNvPr>
          <p:cNvPicPr>
            <a:picLocks noChangeAspect="1"/>
          </p:cNvPicPr>
          <p:nvPr/>
        </p:nvPicPr>
        <p:blipFill>
          <a:blip r:embed="rId2" cstate="print"/>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id="{A15765F2-8CF1-42CD-BA6A-862D4B215B7F}"/>
              </a:ext>
            </a:extLst>
          </p:cNvPr>
          <p:cNvPicPr>
            <a:picLocks noChangeAspect="1"/>
          </p:cNvPicPr>
          <p:nvPr/>
        </p:nvPicPr>
        <p:blipFill>
          <a:blip r:embed="rId3" cstate="print"/>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id="{22D6E545-B556-46E2-A9FE-D18AAFB447D7}"/>
                </a:ext>
              </a:extLst>
            </p:cNvPr>
            <p:cNvSpPr/>
            <p:nvPr/>
          </p:nvSpPr>
          <p:spPr>
            <a:xfrm>
              <a:off x="5507073" y="2357428"/>
              <a:ext cx="2200278"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altLang="zh-CN" sz="2000" dirty="0"/>
                <a:t>Just before inst 3</a:t>
              </a:r>
              <a:endParaRPr lang="zh-CN" altLang="en-US" sz="2000" dirty="0"/>
            </a:p>
          </p:txBody>
        </p:sp>
        <p:cxnSp>
          <p:nvCxnSpPr>
            <p:cNvPr id="7" name="直接箭头连接符 6">
              <a:extLst>
                <a:ext uri="{FF2B5EF4-FFF2-40B4-BE49-F238E27FC236}">
                  <a16:creationId xmlns:a16="http://schemas.microsoft.com/office/drawing/2014/main"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3C3EAE13-EACE-4EDD-96FA-FDC8FE0623DC}"/>
                </a:ext>
              </a:extLst>
            </p:cNvPr>
            <p:cNvSpPr/>
            <p:nvPr/>
          </p:nvSpPr>
          <p:spPr>
            <a:xfrm>
              <a:off x="4354946" y="3458134"/>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 kernel data </a:t>
              </a:r>
              <a:r>
                <a:rPr lang="en-SE" altLang="zh-CN" sz="2000" dirty="0"/>
                <a:t>and </a:t>
              </a:r>
              <a:r>
                <a:rPr lang="en-US" altLang="zh-CN" sz="2000" dirty="0"/>
                <a:t>bring</a:t>
              </a:r>
              <a:r>
                <a:rPr lang="en-SE" altLang="zh-CN" sz="2000" dirty="0"/>
                <a:t> it</a:t>
              </a:r>
              <a:r>
                <a:rPr lang="en-US" altLang="zh-CN" sz="2000" dirty="0"/>
                <a:t> into cache (</a:t>
              </a:r>
              <a:r>
                <a:rPr lang="en-SE" altLang="zh-CN" sz="2000" dirty="0"/>
                <a:t>3A</a:t>
              </a:r>
              <a:r>
                <a:rPr lang="en-US" altLang="zh-CN" sz="2000" dirty="0"/>
                <a:t>) </a:t>
              </a:r>
              <a:endParaRPr lang="zh-CN" altLang="en-US" sz="2000" dirty="0"/>
            </a:p>
          </p:txBody>
        </p:sp>
        <p:sp>
          <p:nvSpPr>
            <p:cNvPr id="22" name="矩形 21">
              <a:extLst>
                <a:ext uri="{FF2B5EF4-FFF2-40B4-BE49-F238E27FC236}">
                  <a16:creationId xmlns:a16="http://schemas.microsoft.com/office/drawing/2014/main" id="{64D2A2E6-3F32-444E-AE9E-92EE13F5675F}"/>
                </a:ext>
              </a:extLst>
            </p:cNvPr>
            <p:cNvSpPr/>
            <p:nvPr/>
          </p:nvSpPr>
          <p:spPr>
            <a:xfrm>
              <a:off x="5507074" y="1289517"/>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
        <p:nvSpPr>
          <p:cNvPr id="16" name="文本框 15">
            <a:extLst>
              <a:ext uri="{FF2B5EF4-FFF2-40B4-BE49-F238E27FC236}">
                <a16:creationId xmlns:a16="http://schemas.microsoft.com/office/drawing/2014/main" id="{1B332BD8-2C57-4747-B0FF-7611F1FDE2C0}"/>
              </a:ext>
            </a:extLst>
          </p:cNvPr>
          <p:cNvSpPr txBox="1"/>
          <p:nvPr/>
        </p:nvSpPr>
        <p:spPr>
          <a:xfrm>
            <a:off x="5436096" y="4404521"/>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7" name="直接箭头连接符 16">
            <a:extLst>
              <a:ext uri="{FF2B5EF4-FFF2-40B4-BE49-F238E27FC236}">
                <a16:creationId xmlns:a16="http://schemas.microsoft.com/office/drawing/2014/main" id="{374CAB2E-258C-4CFA-B359-1C14EC7BA94D}"/>
              </a:ext>
            </a:extLst>
          </p:cNvPr>
          <p:cNvCxnSpPr>
            <a:cxnSpLocks/>
          </p:cNvCxnSpPr>
          <p:nvPr/>
        </p:nvCxnSpPr>
        <p:spPr>
          <a:xfrm flipH="1" flipV="1">
            <a:off x="5868144" y="3783304"/>
            <a:ext cx="360040" cy="7835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844B55A2-285A-4296-AE38-BBB28EEAA1F2}"/>
              </a:ext>
            </a:extLst>
          </p:cNvPr>
          <p:cNvCxnSpPr/>
          <p:nvPr/>
        </p:nvCxnSpPr>
        <p:spPr>
          <a:xfrm flipV="1">
            <a:off x="6660232" y="4001806"/>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Slide Number Placeholder 18"/>
          <p:cNvSpPr>
            <a:spLocks noGrp="1"/>
          </p:cNvSpPr>
          <p:nvPr>
            <p:ph type="sldNum" sz="quarter" idx="4"/>
          </p:nvPr>
        </p:nvSpPr>
        <p:spPr/>
        <p:txBody>
          <a:bodyPr/>
          <a:lstStyle/>
          <a:p>
            <a:fld id="{37A80A60-093F-4BCA-AE36-E5BEF79E0B3D}" type="slidenum">
              <a:rPr lang="en-US" smtClean="0"/>
              <a:pPr/>
              <a:t>26</a:t>
            </a:fld>
            <a:endParaRPr lang="en-US" dirty="0"/>
          </a:p>
        </p:txBody>
      </p:sp>
    </p:spTree>
    <p:extLst>
      <p:ext uri="{BB962C8B-B14F-4D97-AF65-F5344CB8AC3E}">
        <p14:creationId xmlns:p14="http://schemas.microsoft.com/office/powerpoint/2010/main" val="3023525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id="{BFC3ECDE-6194-4B0B-A9AD-168BC075FEDC}"/>
              </a:ext>
            </a:extLst>
          </p:cNvPr>
          <p:cNvSpPr>
            <a:spLocks noGrp="1"/>
          </p:cNvSpPr>
          <p:nvPr>
            <p:ph idx="1"/>
          </p:nvPr>
        </p:nvSpPr>
        <p:spPr>
          <a:xfrm>
            <a:off x="152400" y="1028266"/>
            <a:ext cx="8839200" cy="5425473"/>
          </a:xfrm>
        </p:spPr>
        <p:txBody>
          <a:bodyPr>
            <a:normAutofit fontScale="92500" lnSpcReduction="10000"/>
          </a:bodyPr>
          <a:lstStyle/>
          <a:p>
            <a:r>
              <a:rPr lang="en-US" altLang="zh-CN" dirty="0"/>
              <a:t>The actual timing measurements may be noisy due to cache </a:t>
            </a:r>
            <a:r>
              <a:rPr lang="en-US" altLang="zh-CN" dirty="0" err="1"/>
              <a:t>prefetch</a:t>
            </a:r>
            <a:r>
              <a:rPr lang="en-US" altLang="zh-CN" dirty="0"/>
              <a:t>, OS scheduling, interrupts and other interference effects, making it difficult to set the proper value of CACHE_HIT_THRESHOLD that works always</a:t>
            </a:r>
            <a:r>
              <a:rPr lang="en-SE" altLang="zh-CN"/>
              <a:t>.</a:t>
            </a:r>
            <a:endParaRPr lang="en-US" altLang="zh-CN" dirty="0"/>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r>
              <a:rPr lang="en-SE" altLang="zh-CN" dirty="0"/>
              <a:t>.</a:t>
            </a:r>
            <a:endParaRPr lang="zh-CN" altLang="en-US" dirty="0"/>
          </a:p>
        </p:txBody>
      </p:sp>
      <p:sp>
        <p:nvSpPr>
          <p:cNvPr id="4" name="Slide Number Placeholder 3"/>
          <p:cNvSpPr>
            <a:spLocks noGrp="1"/>
          </p:cNvSpPr>
          <p:nvPr>
            <p:ph type="sldNum" sz="quarter" idx="4"/>
          </p:nvPr>
        </p:nvSpPr>
        <p:spPr/>
        <p:txBody>
          <a:bodyPr/>
          <a:lstStyle/>
          <a:p>
            <a:fld id="{37A80A60-093F-4BCA-AE36-E5BEF79E0B3D}" type="slidenum">
              <a:rPr lang="en-US" smtClean="0"/>
              <a:pPr/>
              <a:t>27</a:t>
            </a:fld>
            <a:endParaRPr lang="en-US" dirty="0"/>
          </a:p>
        </p:txBody>
      </p:sp>
    </p:spTree>
    <p:extLst>
      <p:ext uri="{BB962C8B-B14F-4D97-AF65-F5344CB8AC3E}">
        <p14:creationId xmlns:p14="http://schemas.microsoft.com/office/powerpoint/2010/main" val="4096523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04BE26E-61C9-410B-945C-B83E357E2170}"/>
              </a:ext>
            </a:extLst>
          </p:cNvPr>
          <p:cNvPicPr>
            <a:picLocks noChangeAspect="1"/>
          </p:cNvPicPr>
          <p:nvPr/>
        </p:nvPicPr>
        <p:blipFill>
          <a:blip r:embed="rId2" cstate="print"/>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id="{85043D15-A2AA-4A3F-8A7A-E033C8B6AB70}"/>
              </a:ext>
            </a:extLst>
          </p:cNvPr>
          <p:cNvPicPr>
            <a:picLocks noChangeAspect="1"/>
          </p:cNvPicPr>
          <p:nvPr/>
        </p:nvPicPr>
        <p:blipFill>
          <a:blip r:embed="rId3" cstate="print"/>
          <a:stretch>
            <a:fillRect/>
          </a:stretch>
        </p:blipFill>
        <p:spPr>
          <a:xfrm>
            <a:off x="4274625" y="1018881"/>
            <a:ext cx="4869375" cy="5656027"/>
          </a:xfrm>
          <a:prstGeom prst="rect">
            <a:avLst/>
          </a:prstGeom>
        </p:spPr>
      </p:pic>
      <p:sp>
        <p:nvSpPr>
          <p:cNvPr id="6" name="Slide Number Placeholder 5"/>
          <p:cNvSpPr>
            <a:spLocks noGrp="1"/>
          </p:cNvSpPr>
          <p:nvPr>
            <p:ph type="sldNum" sz="quarter" idx="4"/>
          </p:nvPr>
        </p:nvSpPr>
        <p:spPr/>
        <p:txBody>
          <a:bodyPr/>
          <a:lstStyle/>
          <a:p>
            <a:fld id="{37A80A60-093F-4BCA-AE36-E5BEF79E0B3D}" type="slidenum">
              <a:rPr lang="en-US" smtClean="0"/>
              <a:pPr/>
              <a:t>28</a:t>
            </a:fld>
            <a:endParaRPr lang="en-US" dirty="0"/>
          </a:p>
        </p:txBody>
      </p:sp>
    </p:spTree>
    <p:extLst>
      <p:ext uri="{BB962C8B-B14F-4D97-AF65-F5344CB8AC3E}">
        <p14:creationId xmlns:p14="http://schemas.microsoft.com/office/powerpoint/2010/main" val="3961605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lightbulb #7. The guard later finds out,  erases your memory and kicks you out. Once outside, you don’t remember the secret 7 since your memory has been erased, but you can see that lightbulb #7 is on, so you have stolen the secret 7.</a:t>
            </a:r>
            <a:endParaRPr sz="1400" dirty="0"/>
          </a:p>
        </p:txBody>
      </p:sp>
      <p:sp>
        <p:nvSpPr>
          <p:cNvPr id="5" name="Slide Number Placeholder 4"/>
          <p:cNvSpPr>
            <a:spLocks noGrp="1"/>
          </p:cNvSpPr>
          <p:nvPr>
            <p:ph type="sldNum" sz="quarter" idx="4"/>
          </p:nvPr>
        </p:nvSpPr>
        <p:spPr/>
        <p:txBody>
          <a:bodyPr/>
          <a:lstStyle/>
          <a:p>
            <a:fld id="{37A80A60-093F-4BCA-AE36-E5BEF79E0B3D}" type="slidenum">
              <a:rPr lang="en-US" smtClean="0"/>
              <a:pPr/>
              <a:t>29</a:t>
            </a:fld>
            <a:endParaRPr lang="en-US" dirty="0"/>
          </a:p>
        </p:txBody>
      </p:sp>
    </p:spTree>
    <p:extLst>
      <p:ext uri="{BB962C8B-B14F-4D97-AF65-F5344CB8AC3E}">
        <p14:creationId xmlns:p14="http://schemas.microsoft.com/office/powerpoint/2010/main" val="89152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dirty="0"/>
              <a:t>Memory Hierarchy</a:t>
            </a:r>
          </a:p>
        </p:txBody>
      </p:sp>
      <p:sp>
        <p:nvSpPr>
          <p:cNvPr id="1515523" name="Rectangle 3"/>
          <p:cNvSpPr>
            <a:spLocks noGrp="1" noChangeArrowheads="1"/>
          </p:cNvSpPr>
          <p:nvPr>
            <p:ph type="body" idx="1"/>
          </p:nvPr>
        </p:nvSpPr>
        <p:spPr>
          <a:xfrm>
            <a:off x="152400" y="980728"/>
            <a:ext cx="8839200" cy="3888432"/>
          </a:xfrm>
        </p:spPr>
        <p:txBody>
          <a:bodyPr>
            <a:normAutofit/>
          </a:bodyPr>
          <a:lstStyle/>
          <a:p>
            <a:pPr defTabSz="685800" eaLnBrk="0" fontAlgn="base" hangingPunct="0">
              <a:spcBef>
                <a:spcPct val="0"/>
              </a:spcBef>
              <a:spcAft>
                <a:spcPct val="0"/>
              </a:spcAft>
            </a:pPr>
            <a:r>
              <a:rPr lang="en-US" dirty="0"/>
              <a:t>Cache hierarchy is managed by cache controller hardware</a:t>
            </a:r>
          </a:p>
          <a:p>
            <a:pPr defTabSz="685800" eaLnBrk="0" fontAlgn="base" hangingPunct="0">
              <a:spcBef>
                <a:spcPct val="0"/>
              </a:spcBef>
              <a:spcAft>
                <a:spcPct val="0"/>
              </a:spcAft>
            </a:pPr>
            <a:r>
              <a:rPr lang="en-US" dirty="0">
                <a:solidFill>
                  <a:srgbClr val="000000"/>
                </a:solidFill>
                <a:cs typeface="Calibri"/>
              </a:rPr>
              <a:t>On a data access:</a:t>
            </a:r>
          </a:p>
          <a:p>
            <a:pPr lvl="1" defTabSz="685800" eaLnBrk="0" fontAlgn="base" hangingPunct="0">
              <a:spcBef>
                <a:spcPct val="0"/>
              </a:spcBef>
              <a:spcAft>
                <a:spcPct val="0"/>
              </a:spcAft>
            </a:pPr>
            <a:r>
              <a:rPr lang="en-US" dirty="0">
                <a:solidFill>
                  <a:srgbClr val="56127A"/>
                </a:solidFill>
                <a:cs typeface="Calibri"/>
              </a:rPr>
              <a:t>if data </a:t>
            </a:r>
            <a:r>
              <a:rPr lang="en-US" dirty="0">
                <a:solidFill>
                  <a:srgbClr val="56127A"/>
                </a:solidFill>
                <a:latin typeface="Symbol" charset="2"/>
              </a:rPr>
              <a:t>Î</a:t>
            </a:r>
            <a:r>
              <a:rPr lang="en-US" dirty="0">
                <a:solidFill>
                  <a:srgbClr val="56127A"/>
                </a:solidFill>
                <a:latin typeface="Verdana" charset="0"/>
              </a:rPr>
              <a:t> L-x </a:t>
            </a:r>
            <a:r>
              <a:rPr lang="en-US" dirty="0">
                <a:solidFill>
                  <a:srgbClr val="56127A"/>
                </a:solidFill>
                <a:cs typeface="Calibri"/>
              </a:rPr>
              <a:t>cache </a:t>
            </a:r>
            <a:r>
              <a:rPr lang="en-US" dirty="0">
                <a:solidFill>
                  <a:srgbClr val="56127A"/>
                </a:solidFill>
                <a:latin typeface="Symbol" charset="2"/>
              </a:rPr>
              <a:t></a:t>
            </a:r>
            <a:r>
              <a:rPr lang="en-US" dirty="0">
                <a:solidFill>
                  <a:srgbClr val="56127A"/>
                </a:solidFill>
                <a:latin typeface="Verdana" charset="0"/>
              </a:rPr>
              <a:t> </a:t>
            </a:r>
            <a:r>
              <a:rPr lang="en-US" dirty="0">
                <a:solidFill>
                  <a:srgbClr val="56127A"/>
                </a:solidFill>
                <a:cs typeface="Calibri"/>
              </a:rPr>
              <a:t>cache hit </a:t>
            </a:r>
            <a:r>
              <a:rPr lang="en-US" dirty="0">
                <a:solidFill>
                  <a:srgbClr val="56127A"/>
                </a:solidFill>
                <a:latin typeface="Symbol" charset="2"/>
              </a:rPr>
              <a:t> </a:t>
            </a:r>
            <a:r>
              <a:rPr lang="en-US" dirty="0">
                <a:solidFill>
                  <a:srgbClr val="56127A"/>
                </a:solidFill>
                <a:cs typeface="Calibri"/>
              </a:rPr>
              <a:t>low latency access</a:t>
            </a:r>
          </a:p>
          <a:p>
            <a:pPr lvl="1" defTabSz="685800" eaLnBrk="0" fontAlgn="base" hangingPunct="0">
              <a:spcBef>
                <a:spcPct val="0"/>
              </a:spcBef>
              <a:spcAft>
                <a:spcPct val="0"/>
              </a:spcAft>
            </a:pPr>
            <a:r>
              <a:rPr lang="en-US" dirty="0">
                <a:solidFill>
                  <a:srgbClr val="56127A"/>
                </a:solidFill>
                <a:cs typeface="Calibri"/>
              </a:rPr>
              <a:t>if data </a:t>
            </a:r>
            <a:r>
              <a:rPr lang="en-US" dirty="0">
                <a:solidFill>
                  <a:srgbClr val="56127A"/>
                </a:solidFill>
                <a:latin typeface="Symbol" charset="2"/>
              </a:rPr>
              <a:t>Ï</a:t>
            </a:r>
            <a:r>
              <a:rPr lang="en-US" dirty="0">
                <a:solidFill>
                  <a:srgbClr val="56127A"/>
                </a:solidFill>
                <a:latin typeface="Verdana" charset="0"/>
              </a:rPr>
              <a:t> L-x </a:t>
            </a:r>
            <a:r>
              <a:rPr lang="en-US" dirty="0">
                <a:solidFill>
                  <a:srgbClr val="56127A"/>
                </a:solidFill>
                <a:cs typeface="Calibri"/>
              </a:rPr>
              <a:t>cache </a:t>
            </a:r>
            <a:r>
              <a:rPr lang="en-US" dirty="0">
                <a:solidFill>
                  <a:srgbClr val="56127A"/>
                </a:solidFill>
                <a:latin typeface="Symbol" charset="2"/>
              </a:rPr>
              <a:t></a:t>
            </a:r>
            <a:r>
              <a:rPr lang="en-US" dirty="0">
                <a:solidFill>
                  <a:srgbClr val="56127A"/>
                </a:solidFill>
                <a:latin typeface="Verdana" charset="0"/>
              </a:rPr>
              <a:t> </a:t>
            </a:r>
            <a:r>
              <a:rPr lang="en-US" dirty="0">
                <a:solidFill>
                  <a:srgbClr val="56127A"/>
                </a:solidFill>
                <a:cs typeface="Calibri"/>
              </a:rPr>
              <a:t>cache miss </a:t>
            </a:r>
            <a:r>
              <a:rPr lang="en-US" dirty="0">
                <a:solidFill>
                  <a:srgbClr val="56127A"/>
                </a:solidFill>
                <a:latin typeface="Symbol" charset="2"/>
              </a:rPr>
              <a:t> </a:t>
            </a:r>
            <a:r>
              <a:rPr lang="en-US" dirty="0">
                <a:solidFill>
                  <a:srgbClr val="56127A"/>
                </a:solidFill>
                <a:cs typeface="Calibri"/>
              </a:rPr>
              <a:t>higher latency access to next level L</a:t>
            </a:r>
            <a:r>
              <a:rPr lang="en-US" dirty="0">
                <a:solidFill>
                  <a:srgbClr val="56127A"/>
                </a:solidFill>
                <a:latin typeface="Verdana" charset="0"/>
              </a:rPr>
              <a:t>-(x+1)</a:t>
            </a:r>
            <a:r>
              <a:rPr lang="en-US" dirty="0">
                <a:solidFill>
                  <a:srgbClr val="56127A"/>
                </a:solidFill>
                <a:cs typeface="Calibri"/>
              </a:rPr>
              <a:t> cache or main memory</a:t>
            </a:r>
          </a:p>
        </p:txBody>
      </p:sp>
      <p:pic>
        <p:nvPicPr>
          <p:cNvPr id="4" name="Picture 2" descr="What is Cache Memory. Types and functions of cache memory?">
            <a:extLst>
              <a:ext uri="{FF2B5EF4-FFF2-40B4-BE49-F238E27FC236}">
                <a16:creationId xmlns:a16="http://schemas.microsoft.com/office/drawing/2014/main" id="{82FF210B-96D3-4C39-8617-E5705B709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681" y="4077072"/>
            <a:ext cx="6060638" cy="25252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157B073-F8DE-4023-A840-8529F0D968E8}"/>
              </a:ext>
            </a:extLst>
          </p:cNvPr>
          <p:cNvSpPr/>
          <p:nvPr/>
        </p:nvSpPr>
        <p:spPr>
          <a:xfrm>
            <a:off x="2286000" y="6621137"/>
            <a:ext cx="4572000" cy="246221"/>
          </a:xfrm>
          <a:prstGeom prst="rect">
            <a:avLst/>
          </a:prstGeom>
        </p:spPr>
        <p:txBody>
          <a:bodyPr>
            <a:spAutoFit/>
          </a:bodyPr>
          <a:lstStyle/>
          <a:p>
            <a:r>
              <a:rPr lang="en-SE" sz="1000" dirty="0"/>
              <a:t>https://www.undocopy.com/2017/07/what-is-cache-memory-types-and.html</a:t>
            </a:r>
          </a:p>
        </p:txBody>
      </p:sp>
      <p:sp>
        <p:nvSpPr>
          <p:cNvPr id="3" name="Slide Number Placeholder 2"/>
          <p:cNvSpPr>
            <a:spLocks noGrp="1"/>
          </p:cNvSpPr>
          <p:nvPr>
            <p:ph type="sldNum" sz="quarter" idx="4"/>
          </p:nvPr>
        </p:nvSpPr>
        <p:spPr/>
        <p:txBody>
          <a:bodyPr/>
          <a:lstStyle/>
          <a:p>
            <a:fld id="{37A80A60-093F-4BCA-AE36-E5BEF79E0B3D}" type="slidenum">
              <a:rPr lang="en-US" smtClean="0"/>
              <a:pPr/>
              <a:t>3</a:t>
            </a:fld>
            <a:endParaRPr lang="en-US" dirty="0"/>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481634"/>
                <a:ext cx="8668263" cy="4403750"/>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CPU’s </a:t>
                </a:r>
                <a:r>
                  <a:rPr lang="en-US" altLang="zh-CN" sz="1800" dirty="0"/>
                  <a:t>access permission check that</a:t>
                </a:r>
                <a:r>
                  <a:rPr lang="en-US" sz="1800" dirty="0"/>
                  <a:t> user process cannot access kernel memory</a:t>
                </a:r>
                <a:endParaRPr lang="en-US" altLang="zh-CN" sz="1800" dirty="0"/>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(instruction 3B) finishes first and fails, you cannot even get into the restricted room, and attack fails; if instruction 3A execute speculatively before permission check</a:t>
                </a:r>
                <a:r>
                  <a:rPr lang="en-SE" altLang="zh-CN" sz="1800" dirty="0"/>
                  <a:t> 3B</a:t>
                </a:r>
                <a:r>
                  <a:rPr lang="en-US" altLang="zh-CN" sz="1800" dirty="0"/>
                  <a:t> finishes, then you get lucky and enters the restricted room, read the secret value (</a:t>
                </a:r>
                <a:r>
                  <a:rPr lang="en-US" sz="1800" dirty="0" err="1"/>
                  <a:t>kernel_data</a:t>
                </a:r>
                <a:r>
                  <a:rPr lang="en-US" sz="1800" dirty="0"/>
                  <a:t> = *</a:t>
                </a:r>
                <a:r>
                  <a:rPr lang="en-US" sz="1800" dirty="0" err="1"/>
                  <a:t>kernel_data_addr</a:t>
                </a:r>
                <a:r>
                  <a:rPr lang="en-US" altLang="zh-CN" sz="1800" dirty="0"/>
                  <a:t>) into your brain, 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 your brain: instructions 3A are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xmlns="">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481634"/>
                <a:ext cx="8668263" cy="4403750"/>
              </a:xfrm>
              <a:prstGeom prst="rect">
                <a:avLst/>
              </a:prstGeom>
              <a:blipFill>
                <a:blip r:embed="rId3"/>
                <a:stretch>
                  <a:fillRect l="-352" r="-422" b="-277"/>
                </a:stretch>
              </a:blipFill>
            </p:spPr>
            <p:txBody>
              <a:bodyPr/>
              <a:lstStyle/>
              <a:p>
                <a:r>
                  <a:rPr lang="en-US">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grpSp>
        <p:nvGrpSpPr>
          <p:cNvPr id="39" name="Group 38"/>
          <p:cNvGrpSpPr/>
          <p:nvPr/>
        </p:nvGrpSpPr>
        <p:grpSpPr>
          <a:xfrm>
            <a:off x="4280845" y="1106265"/>
            <a:ext cx="1853015" cy="1224798"/>
            <a:chOff x="8222123" y="2527298"/>
            <a:chExt cx="2470686" cy="1633064"/>
          </a:xfrm>
        </p:grpSpPr>
        <p:grpSp>
          <p:nvGrpSpPr>
            <p:cNvPr id="40" name="Group 39"/>
            <p:cNvGrpSpPr/>
            <p:nvPr/>
          </p:nvGrpSpPr>
          <p:grpSpPr>
            <a:xfrm>
              <a:off x="8222124" y="2527298"/>
              <a:ext cx="2470685" cy="816533"/>
              <a:chOff x="8222124" y="2527298"/>
              <a:chExt cx="2470685" cy="816533"/>
            </a:xfrm>
          </p:grpSpPr>
          <p:pic>
            <p:nvPicPr>
              <p:cNvPr id="70" name="Picture 69"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71" name="Picture 70"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72" name="Picture 71"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73" name="Picture 72"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74" name="Picture 73"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41" name="Group 40"/>
            <p:cNvGrpSpPr/>
            <p:nvPr/>
          </p:nvGrpSpPr>
          <p:grpSpPr>
            <a:xfrm>
              <a:off x="8222123" y="3343829"/>
              <a:ext cx="2470685" cy="816533"/>
              <a:chOff x="8222124" y="2527298"/>
              <a:chExt cx="2470685" cy="816533"/>
            </a:xfrm>
          </p:grpSpPr>
          <p:pic>
            <p:nvPicPr>
              <p:cNvPr id="42" name="Picture 41"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3" name="Picture 42"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4" name="Picture 43"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8" name="Picture 67"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9" name="Picture 68"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3" name="Slide Number Placeholder 2"/>
          <p:cNvSpPr>
            <a:spLocks noGrp="1"/>
          </p:cNvSpPr>
          <p:nvPr>
            <p:ph type="sldNum" sz="quarter" idx="4"/>
          </p:nvPr>
        </p:nvSpPr>
        <p:spPr/>
        <p:txBody>
          <a:bodyPr/>
          <a:lstStyle/>
          <a:p>
            <a:fld id="{37A80A60-093F-4BCA-AE36-E5BEF79E0B3D}" type="slidenum">
              <a:rPr lang="en-US" smtClean="0"/>
              <a:pPr/>
              <a:t>30</a:t>
            </a:fld>
            <a:endParaRPr lang="en-US" dirty="0"/>
          </a:p>
        </p:txBody>
      </p:sp>
    </p:spTree>
    <p:extLst>
      <p:ext uri="{BB962C8B-B14F-4D97-AF65-F5344CB8AC3E}">
        <p14:creationId xmlns:p14="http://schemas.microsoft.com/office/powerpoint/2010/main" val="3524652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A10-6734-43CA-9A66-C39DC664BC65}"/>
              </a:ext>
            </a:extLst>
          </p:cNvPr>
          <p:cNvSpPr>
            <a:spLocks noGrp="1"/>
          </p:cNvSpPr>
          <p:nvPr>
            <p:ph type="title"/>
          </p:nvPr>
        </p:nvSpPr>
        <p:spPr/>
        <p:txBody>
          <a:bodyPr/>
          <a:lstStyle/>
          <a:p>
            <a:r>
              <a:rPr lang="en-US" dirty="0"/>
              <a:t>Meltdown Attack Analogy</a:t>
            </a:r>
            <a:endParaRPr lang="en-SE" dirty="0"/>
          </a:p>
        </p:txBody>
      </p:sp>
      <p:graphicFrame>
        <p:nvGraphicFramePr>
          <p:cNvPr id="4" name="Table 4">
            <a:extLst>
              <a:ext uri="{FF2B5EF4-FFF2-40B4-BE49-F238E27FC236}">
                <a16:creationId xmlns:a16="http://schemas.microsoft.com/office/drawing/2014/main" id="{D60BFAC9-3A3A-49C7-BBD3-294AC022425F}"/>
              </a:ext>
            </a:extLst>
          </p:cNvPr>
          <p:cNvGraphicFramePr>
            <a:graphicFrameLocks noGrp="1"/>
          </p:cNvGraphicFramePr>
          <p:nvPr>
            <p:ph idx="1"/>
            <p:extLst>
              <p:ext uri="{D42A27DB-BD31-4B8C-83A1-F6EECF244321}">
                <p14:modId xmlns:p14="http://schemas.microsoft.com/office/powerpoint/2010/main" val="3913002456"/>
              </p:ext>
            </p:extLst>
          </p:nvPr>
        </p:nvGraphicFramePr>
        <p:xfrm>
          <a:off x="152400" y="1285875"/>
          <a:ext cx="8668071" cy="1681480"/>
        </p:xfrm>
        <a:graphic>
          <a:graphicData uri="http://schemas.openxmlformats.org/drawingml/2006/table">
            <a:tbl>
              <a:tblPr firstRow="1" bandRow="1">
                <a:tableStyleId>{5C22544A-7EE6-4342-B048-85BDC9FD1C3A}</a:tableStyleId>
              </a:tblPr>
              <a:tblGrid>
                <a:gridCol w="1971328">
                  <a:extLst>
                    <a:ext uri="{9D8B030D-6E8A-4147-A177-3AD203B41FA5}">
                      <a16:colId xmlns:a16="http://schemas.microsoft.com/office/drawing/2014/main" val="3055325188"/>
                    </a:ext>
                  </a:extLst>
                </a:gridCol>
                <a:gridCol w="2736304">
                  <a:extLst>
                    <a:ext uri="{9D8B030D-6E8A-4147-A177-3AD203B41FA5}">
                      <a16:colId xmlns:a16="http://schemas.microsoft.com/office/drawing/2014/main" val="1915815745"/>
                    </a:ext>
                  </a:extLst>
                </a:gridCol>
                <a:gridCol w="3960439">
                  <a:extLst>
                    <a:ext uri="{9D8B030D-6E8A-4147-A177-3AD203B41FA5}">
                      <a16:colId xmlns:a16="http://schemas.microsoft.com/office/drawing/2014/main" val="1398959530"/>
                    </a:ext>
                  </a:extLst>
                </a:gridCol>
              </a:tblGrid>
              <a:tr h="370840">
                <a:tc>
                  <a:txBody>
                    <a:bodyPr/>
                    <a:lstStyle/>
                    <a:p>
                      <a:r>
                        <a:rPr lang="en-US" sz="1600" dirty="0"/>
                        <a:t>Lightbulbs</a:t>
                      </a:r>
                      <a:endParaRPr lang="en-SE" sz="1600" dirty="0"/>
                    </a:p>
                  </a:txBody>
                  <a:tcPr/>
                </a:tc>
                <a:tc>
                  <a:txBody>
                    <a:bodyPr/>
                    <a:lstStyle/>
                    <a:p>
                      <a:r>
                        <a:rPr lang="en-US" sz="1600" dirty="0"/>
                        <a:t>Your memory in your brain</a:t>
                      </a:r>
                      <a:endParaRPr lang="en-SE" sz="1600" dirty="0"/>
                    </a:p>
                  </a:txBody>
                  <a:tcPr/>
                </a:tc>
                <a:tc>
                  <a:txBody>
                    <a:bodyPr/>
                    <a:lstStyle/>
                    <a:p>
                      <a:r>
                        <a:rPr lang="en-US" sz="1600" dirty="0"/>
                        <a:t>Guard erasing your memory</a:t>
                      </a:r>
                      <a:endParaRPr lang="en-SE" sz="1600" dirty="0"/>
                    </a:p>
                  </a:txBody>
                  <a:tcPr/>
                </a:tc>
                <a:extLst>
                  <a:ext uri="{0D108BD9-81ED-4DB2-BD59-A6C34878D82A}">
                    <a16:rowId xmlns:a16="http://schemas.microsoft.com/office/drawing/2014/main" val="1444676321"/>
                  </a:ext>
                </a:extLst>
              </a:tr>
              <a:tr h="370840">
                <a:tc>
                  <a:txBody>
                    <a:bodyPr/>
                    <a:lstStyle/>
                    <a:p>
                      <a:r>
                        <a:rPr lang="en-US" sz="1600" dirty="0"/>
                        <a:t>Attacker’s probing array for </a:t>
                      </a:r>
                      <a:r>
                        <a:rPr lang="en-US" sz="1800" b="0" i="0" u="none" strike="noStrike" kern="1200" baseline="0" dirty="0">
                          <a:solidFill>
                            <a:schemeClr val="dk1"/>
                          </a:solidFill>
                          <a:latin typeface="+mn-lt"/>
                          <a:ea typeface="+mn-ea"/>
                          <a:cs typeface="+mn-cs"/>
                        </a:rPr>
                        <a:t>FLUSH+RELOAD</a:t>
                      </a:r>
                      <a:r>
                        <a:rPr lang="en-US" sz="1600" dirty="0"/>
                        <a:t> array[256*STEPSIZE] </a:t>
                      </a:r>
                      <a:endParaRPr lang="en-S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Attacker program reads the secret value into variable </a:t>
                      </a:r>
                      <a:r>
                        <a:rPr lang="en-US" sz="1600" dirty="0" err="1"/>
                        <a:t>kernel_data</a:t>
                      </a:r>
                      <a:r>
                        <a:rPr lang="en-US" sz="1600" dirty="0"/>
                        <a:t> = *</a:t>
                      </a:r>
                      <a:r>
                        <a:rPr lang="en-US" sz="1600" dirty="0" err="1"/>
                        <a:t>kernel_data_addr</a:t>
                      </a:r>
                      <a:r>
                        <a:rPr lang="en-US" altLang="zh-CN" sz="1600" dirty="0"/>
                        <a:t>)</a:t>
                      </a:r>
                      <a:endParaRPr lang="en-US" sz="1600" dirty="0"/>
                    </a:p>
                  </a:txBody>
                  <a:tcPr/>
                </a:tc>
                <a:tc>
                  <a:txBody>
                    <a:bodyPr/>
                    <a:lstStyle/>
                    <a:p>
                      <a:r>
                        <a:rPr lang="en-US" sz="1600" dirty="0"/>
                        <a:t>CPU rollbacks variable assignment to </a:t>
                      </a:r>
                      <a:r>
                        <a:rPr lang="en-US" sz="1600" dirty="0" err="1"/>
                        <a:t>kernel_data</a:t>
                      </a:r>
                      <a:r>
                        <a:rPr lang="en-US" sz="1600" dirty="0"/>
                        <a:t>,  but cannot affect cache contents (turn off the lightbulb that you have turned on before to encode the secret *</a:t>
                      </a:r>
                      <a:r>
                        <a:rPr lang="en-US" sz="1600" dirty="0" err="1"/>
                        <a:t>kernel_data_addr</a:t>
                      </a:r>
                      <a:r>
                        <a:rPr lang="en-US" sz="1600" dirty="0"/>
                        <a:t>)</a:t>
                      </a:r>
                    </a:p>
                  </a:txBody>
                  <a:tcPr/>
                </a:tc>
                <a:extLst>
                  <a:ext uri="{0D108BD9-81ED-4DB2-BD59-A6C34878D82A}">
                    <a16:rowId xmlns:a16="http://schemas.microsoft.com/office/drawing/2014/main" val="3740232438"/>
                  </a:ext>
                </a:extLst>
              </a:tr>
            </a:tbl>
          </a:graphicData>
        </a:graphic>
      </p:graphicFrame>
      <p:sp>
        <p:nvSpPr>
          <p:cNvPr id="3" name="Slide Number Placeholder 2"/>
          <p:cNvSpPr>
            <a:spLocks noGrp="1"/>
          </p:cNvSpPr>
          <p:nvPr>
            <p:ph type="sldNum" sz="quarter" idx="4"/>
          </p:nvPr>
        </p:nvSpPr>
        <p:spPr/>
        <p:txBody>
          <a:bodyPr/>
          <a:lstStyle/>
          <a:p>
            <a:fld id="{37A80A60-093F-4BCA-AE36-E5BEF79E0B3D}" type="slidenum">
              <a:rPr lang="en-US" smtClean="0"/>
              <a:pPr/>
              <a:t>31</a:t>
            </a:fld>
            <a:endParaRPr lang="en-US" dirty="0"/>
          </a:p>
        </p:txBody>
      </p:sp>
    </p:spTree>
    <p:extLst>
      <p:ext uri="{BB962C8B-B14F-4D97-AF65-F5344CB8AC3E}">
        <p14:creationId xmlns:p14="http://schemas.microsoft.com/office/powerpoint/2010/main" val="3233808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
        <p:nvSpPr>
          <p:cNvPr id="3" name="Slide Number Placeholder 2"/>
          <p:cNvSpPr>
            <a:spLocks noGrp="1"/>
          </p:cNvSpPr>
          <p:nvPr>
            <p:ph type="sldNum" sz="quarter" idx="4"/>
          </p:nvPr>
        </p:nvSpPr>
        <p:spPr/>
        <p:txBody>
          <a:bodyPr/>
          <a:lstStyle/>
          <a:p>
            <a:fld id="{37A80A60-093F-4BCA-AE36-E5BEF79E0B3D}" type="slidenum">
              <a:rPr lang="en-US" smtClean="0"/>
              <a:pPr/>
              <a:t>32</a:t>
            </a:fld>
            <a:endParaRPr lang="en-US" dirty="0"/>
          </a:p>
        </p:txBody>
      </p:sp>
    </p:spTree>
    <p:extLst>
      <p:ext uri="{BB962C8B-B14F-4D97-AF65-F5344CB8AC3E}">
        <p14:creationId xmlns:p14="http://schemas.microsoft.com/office/powerpoint/2010/main" val="3496752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2209799" y="254411"/>
            <a:ext cx="6611837" cy="1143000"/>
          </a:xfrm>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a:xfrm>
            <a:off x="6480666" y="6383231"/>
            <a:ext cx="2522448" cy="365125"/>
          </a:xfrm>
        </p:spPr>
        <p:txBody>
          <a:bodyPr/>
          <a:lstStyle/>
          <a:p>
            <a:fld id="{3CC63E4C-4642-794D-A2FD-70F6B81535F5}" type="slidenum">
              <a:rPr lang="en-US" smtClean="0"/>
              <a:pPr/>
              <a:t>33</a:t>
            </a:fld>
            <a:endParaRPr lang="en-US" dirty="0"/>
          </a:p>
        </p:txBody>
      </p:sp>
      <p:cxnSp>
        <p:nvCxnSpPr>
          <p:cNvPr id="20" name="Straight Arrow Connector 19"/>
          <p:cNvCxnSpPr/>
          <p:nvPr/>
        </p:nvCxnSpPr>
        <p:spPr bwMode="auto">
          <a:xfrm>
            <a:off x="74122" y="5667654"/>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609102"/>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609102"/>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61981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630533"/>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730545"/>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51520" y="5874607"/>
            <a:ext cx="8892480" cy="124028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 </a:t>
            </a:r>
            <a:r>
              <a:rPr lang="en-US" altLang="zh-CN" sz="1800" dirty="0"/>
              <a:t>N</a:t>
            </a:r>
            <a:r>
              <a:rPr lang="en-SE" altLang="zh-CN" sz="1800" dirty="0"/>
              <a:t>one-pipelined instruction execiution with IPC=0.25 (1 instruction every 4 cycles). </a:t>
            </a:r>
            <a:r>
              <a:rPr lang="en-SE" sz="1800" dirty="0"/>
              <a:t>PC (Program Counter) is incremented by 2 to point to next instruction, assuming each instruction is 2 Bytes.</a:t>
            </a:r>
            <a:endParaRPr lang="en-US" sz="1800" dirty="0"/>
          </a:p>
        </p:txBody>
      </p:sp>
      <p:cxnSp>
        <p:nvCxnSpPr>
          <p:cNvPr id="49" name="Straight Connector 48"/>
          <p:cNvCxnSpPr/>
          <p:nvPr/>
        </p:nvCxnSpPr>
        <p:spPr bwMode="auto">
          <a:xfrm>
            <a:off x="570963" y="555692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55692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56764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57835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p:cNvCxnSpPr/>
          <p:nvPr/>
        </p:nvCxnSpPr>
        <p:spPr bwMode="auto">
          <a:xfrm>
            <a:off x="490023" y="4287678"/>
            <a:ext cx="4094922" cy="11541"/>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p:cNvSpPr txBox="1"/>
          <p:nvPr/>
        </p:nvSpPr>
        <p:spPr>
          <a:xfrm>
            <a:off x="1646673" y="4149080"/>
            <a:ext cx="1744315" cy="276999"/>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sp>
        <p:nvSpPr>
          <p:cNvPr id="60" name="Rectangle 59"/>
          <p:cNvSpPr/>
          <p:nvPr/>
        </p:nvSpPr>
        <p:spPr bwMode="auto">
          <a:xfrm>
            <a:off x="490023" y="440694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61" name="Rectangle 60"/>
          <p:cNvSpPr/>
          <p:nvPr/>
        </p:nvSpPr>
        <p:spPr bwMode="auto">
          <a:xfrm>
            <a:off x="1513754" y="440694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62" name="Rectangle 61"/>
          <p:cNvSpPr/>
          <p:nvPr/>
        </p:nvSpPr>
        <p:spPr bwMode="auto">
          <a:xfrm>
            <a:off x="2537484" y="440694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sp>
        <p:nvSpPr>
          <p:cNvPr id="63" name="Rectangle 62"/>
          <p:cNvSpPr/>
          <p:nvPr/>
        </p:nvSpPr>
        <p:spPr bwMode="auto">
          <a:xfrm>
            <a:off x="3561214" y="440694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SE" sz="1200" dirty="0">
                <a:solidFill>
                  <a:srgbClr val="000000"/>
                </a:solidFill>
                <a:latin typeface="Calibri" pitchFamily="34" charset="0"/>
                <a:cs typeface="Calibri" pitchFamily="34" charset="0"/>
              </a:rPr>
              <a:t>Write-Back</a:t>
            </a:r>
            <a:endParaRPr lang="en-US" sz="1200" dirty="0">
              <a:solidFill>
                <a:srgbClr val="000000"/>
              </a:solidFill>
              <a:latin typeface="Calibri" pitchFamily="34" charset="0"/>
              <a:cs typeface="Calibri" pitchFamily="34" charset="0"/>
            </a:endParaRPr>
          </a:p>
        </p:txBody>
      </p:sp>
      <p:cxnSp>
        <p:nvCxnSpPr>
          <p:cNvPr id="64" name="Straight Arrow Connector 63"/>
          <p:cNvCxnSpPr/>
          <p:nvPr/>
        </p:nvCxnSpPr>
        <p:spPr bwMode="auto">
          <a:xfrm>
            <a:off x="4591878" y="5007758"/>
            <a:ext cx="4094922" cy="11541"/>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p:cNvSpPr txBox="1"/>
          <p:nvPr/>
        </p:nvSpPr>
        <p:spPr>
          <a:xfrm>
            <a:off x="5748528" y="4869160"/>
            <a:ext cx="1744315" cy="276999"/>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sp>
        <p:nvSpPr>
          <p:cNvPr id="66" name="Rectangle 65"/>
          <p:cNvSpPr/>
          <p:nvPr/>
        </p:nvSpPr>
        <p:spPr bwMode="auto">
          <a:xfrm>
            <a:off x="4591878" y="512702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67" name="Rectangle 66"/>
          <p:cNvSpPr/>
          <p:nvPr/>
        </p:nvSpPr>
        <p:spPr bwMode="auto">
          <a:xfrm>
            <a:off x="5615609" y="512702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68" name="Rectangle 67"/>
          <p:cNvSpPr/>
          <p:nvPr/>
        </p:nvSpPr>
        <p:spPr bwMode="auto">
          <a:xfrm>
            <a:off x="6639339" y="512702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sp>
        <p:nvSpPr>
          <p:cNvPr id="69" name="Rectangle 68"/>
          <p:cNvSpPr/>
          <p:nvPr/>
        </p:nvSpPr>
        <p:spPr bwMode="auto">
          <a:xfrm>
            <a:off x="7663069" y="5127027"/>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SE" sz="1200" dirty="0">
                <a:solidFill>
                  <a:srgbClr val="000000"/>
                </a:solidFill>
                <a:latin typeface="Calibri" pitchFamily="34" charset="0"/>
                <a:cs typeface="Calibri" pitchFamily="34" charset="0"/>
              </a:rPr>
              <a:t>Write-Back</a:t>
            </a:r>
            <a:endParaRPr lang="en-US" sz="1200" dirty="0">
              <a:solidFill>
                <a:srgbClr val="000000"/>
              </a:solidFill>
              <a:latin typeface="Calibri" pitchFamily="34" charset="0"/>
              <a:cs typeface="Calibri" pitchFamily="34" charset="0"/>
            </a:endParaRPr>
          </a:p>
        </p:txBody>
      </p:sp>
      <p:sp>
        <p:nvSpPr>
          <p:cNvPr id="82" name="Rectangle 81"/>
          <p:cNvSpPr/>
          <p:nvPr/>
        </p:nvSpPr>
        <p:spPr bwMode="auto">
          <a:xfrm>
            <a:off x="721678" y="220273"/>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83" name="Rectangle 82"/>
          <p:cNvSpPr/>
          <p:nvPr/>
        </p:nvSpPr>
        <p:spPr bwMode="auto">
          <a:xfrm>
            <a:off x="721678" y="1248973"/>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84" name="Rectangle 83"/>
          <p:cNvSpPr/>
          <p:nvPr/>
        </p:nvSpPr>
        <p:spPr bwMode="auto">
          <a:xfrm>
            <a:off x="721678" y="2306248"/>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85" name="Down Arrow 84"/>
          <p:cNvSpPr/>
          <p:nvPr/>
        </p:nvSpPr>
        <p:spPr bwMode="auto">
          <a:xfrm>
            <a:off x="1140778" y="801298"/>
            <a:ext cx="276225" cy="447675"/>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86" name="Down Arrow 85"/>
          <p:cNvSpPr/>
          <p:nvPr/>
        </p:nvSpPr>
        <p:spPr bwMode="auto">
          <a:xfrm>
            <a:off x="1140778" y="1829998"/>
            <a:ext cx="276225" cy="447675"/>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87" name="TextBox 86"/>
          <p:cNvSpPr txBox="1"/>
          <p:nvPr/>
        </p:nvSpPr>
        <p:spPr>
          <a:xfrm>
            <a:off x="112078" y="360744"/>
            <a:ext cx="466725"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88" name="TextBox 87"/>
          <p:cNvSpPr txBox="1"/>
          <p:nvPr/>
        </p:nvSpPr>
        <p:spPr>
          <a:xfrm>
            <a:off x="45403" y="1389444"/>
            <a:ext cx="600075"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r>
              <a:rPr lang="en-SE" sz="1350" dirty="0">
                <a:solidFill>
                  <a:srgbClr val="000000"/>
                </a:solidFill>
                <a:latin typeface="Calibri" pitchFamily="34" charset="0"/>
                <a:cs typeface="Calibri" pitchFamily="34" charset="0"/>
              </a:rPr>
              <a:t>+</a:t>
            </a:r>
            <a:r>
              <a:rPr lang="en-US" sz="1350" dirty="0">
                <a:solidFill>
                  <a:srgbClr val="000000"/>
                </a:solidFill>
                <a:latin typeface="Calibri" pitchFamily="34" charset="0"/>
                <a:cs typeface="Calibri" pitchFamily="34" charset="0"/>
              </a:rPr>
              <a:t>2</a:t>
            </a:r>
          </a:p>
        </p:txBody>
      </p:sp>
      <p:sp>
        <p:nvSpPr>
          <p:cNvPr id="89" name="TextBox 88"/>
          <p:cNvSpPr txBox="1"/>
          <p:nvPr/>
        </p:nvSpPr>
        <p:spPr>
          <a:xfrm>
            <a:off x="45403" y="2433205"/>
            <a:ext cx="600075"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r>
              <a:rPr lang="en-SE" sz="1350" dirty="0">
                <a:solidFill>
                  <a:srgbClr val="000000"/>
                </a:solidFill>
                <a:latin typeface="Calibri" pitchFamily="34" charset="0"/>
                <a:cs typeface="Calibri" pitchFamily="34" charset="0"/>
              </a:rPr>
              <a:t>+</a:t>
            </a:r>
            <a:r>
              <a:rPr lang="en-US" sz="1350" dirty="0">
                <a:solidFill>
                  <a:srgbClr val="000000"/>
                </a:solidFill>
                <a:latin typeface="Calibri" pitchFamily="34" charset="0"/>
                <a:cs typeface="Calibri" pitchFamily="34" charset="0"/>
              </a:rPr>
              <a:t>4</a:t>
            </a:r>
          </a:p>
        </p:txBody>
      </p:sp>
      <p:sp>
        <p:nvSpPr>
          <p:cNvPr id="90" name="Rectangle 89"/>
          <p:cNvSpPr/>
          <p:nvPr/>
        </p:nvSpPr>
        <p:spPr bwMode="auto">
          <a:xfrm>
            <a:off x="721678" y="3348008"/>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SE" sz="1500" dirty="0">
                <a:solidFill>
                  <a:srgbClr val="000000"/>
                </a:solidFill>
                <a:latin typeface="Calibri" pitchFamily="34" charset="0"/>
                <a:cs typeface="Calibri" pitchFamily="34" charset="0"/>
              </a:rPr>
              <a:t>Write-Back</a:t>
            </a:r>
            <a:endParaRPr lang="en-US" sz="1500" dirty="0">
              <a:solidFill>
                <a:srgbClr val="000000"/>
              </a:solidFill>
              <a:latin typeface="Calibri" pitchFamily="34" charset="0"/>
              <a:cs typeface="Calibri" pitchFamily="34" charset="0"/>
            </a:endParaRPr>
          </a:p>
        </p:txBody>
      </p:sp>
      <p:sp>
        <p:nvSpPr>
          <p:cNvPr id="91" name="Down Arrow 90"/>
          <p:cNvSpPr/>
          <p:nvPr/>
        </p:nvSpPr>
        <p:spPr bwMode="auto">
          <a:xfrm>
            <a:off x="1094659" y="2874382"/>
            <a:ext cx="276225" cy="447675"/>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92" name="TextBox 91"/>
          <p:cNvSpPr txBox="1"/>
          <p:nvPr/>
        </p:nvSpPr>
        <p:spPr>
          <a:xfrm>
            <a:off x="45403" y="3420832"/>
            <a:ext cx="600075"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r>
              <a:rPr lang="en-SE" sz="1350" dirty="0">
                <a:solidFill>
                  <a:srgbClr val="000000"/>
                </a:solidFill>
                <a:latin typeface="Calibri" pitchFamily="34" charset="0"/>
                <a:cs typeface="Calibri" pitchFamily="34" charset="0"/>
              </a:rPr>
              <a:t>+6</a:t>
            </a:r>
            <a:endParaRPr lang="en-US" sz="135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2088857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11771" y="1196752"/>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711771" y="2225452"/>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711771" y="3282727"/>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1130871" y="1777777"/>
            <a:ext cx="276225" cy="447675"/>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1130871" y="2806477"/>
            <a:ext cx="276225" cy="447675"/>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102171" y="1337223"/>
            <a:ext cx="466725"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35496" y="2365923"/>
            <a:ext cx="600075"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r>
              <a:rPr lang="en-SE" sz="1350" dirty="0">
                <a:solidFill>
                  <a:srgbClr val="000000"/>
                </a:solidFill>
                <a:latin typeface="Calibri" pitchFamily="34" charset="0"/>
                <a:cs typeface="Calibri" pitchFamily="34" charset="0"/>
              </a:rPr>
              <a:t>+</a:t>
            </a:r>
            <a:r>
              <a:rPr lang="en-US" sz="1350" dirty="0">
                <a:solidFill>
                  <a:srgbClr val="000000"/>
                </a:solidFill>
                <a:latin typeface="Calibri" pitchFamily="34" charset="0"/>
                <a:cs typeface="Calibri" pitchFamily="34" charset="0"/>
              </a:rPr>
              <a:t>2</a:t>
            </a:r>
          </a:p>
        </p:txBody>
      </p:sp>
      <p:sp>
        <p:nvSpPr>
          <p:cNvPr id="12" name="TextBox 11"/>
          <p:cNvSpPr txBox="1"/>
          <p:nvPr/>
        </p:nvSpPr>
        <p:spPr>
          <a:xfrm>
            <a:off x="35496" y="3409684"/>
            <a:ext cx="600075"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r>
              <a:rPr lang="en-SE" sz="1350" dirty="0">
                <a:solidFill>
                  <a:srgbClr val="000000"/>
                </a:solidFill>
                <a:latin typeface="Calibri" pitchFamily="34" charset="0"/>
                <a:cs typeface="Calibri" pitchFamily="34" charset="0"/>
              </a:rPr>
              <a:t>+</a:t>
            </a:r>
            <a:r>
              <a:rPr lang="en-US" sz="1350" dirty="0">
                <a:solidFill>
                  <a:srgbClr val="000000"/>
                </a:solidFill>
                <a:latin typeface="Calibri" pitchFamily="34" charset="0"/>
                <a:cs typeface="Calibri" pitchFamily="34" charset="0"/>
              </a:rPr>
              <a:t>4</a:t>
            </a:r>
          </a:p>
        </p:txBody>
      </p:sp>
      <p:sp>
        <p:nvSpPr>
          <p:cNvPr id="45" name="Rectangle 44"/>
          <p:cNvSpPr/>
          <p:nvPr/>
        </p:nvSpPr>
        <p:spPr bwMode="auto">
          <a:xfrm>
            <a:off x="711771" y="4324487"/>
            <a:ext cx="1114425" cy="581025"/>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SE" sz="1500" dirty="0">
                <a:solidFill>
                  <a:srgbClr val="000000"/>
                </a:solidFill>
                <a:latin typeface="Calibri" pitchFamily="34" charset="0"/>
                <a:cs typeface="Calibri" pitchFamily="34" charset="0"/>
              </a:rPr>
              <a:t>Write-Back</a:t>
            </a:r>
            <a:endParaRPr lang="en-US" sz="1500" dirty="0">
              <a:solidFill>
                <a:srgbClr val="000000"/>
              </a:solidFill>
              <a:latin typeface="Calibri" pitchFamily="34" charset="0"/>
              <a:cs typeface="Calibri" pitchFamily="34" charset="0"/>
            </a:endParaRPr>
          </a:p>
        </p:txBody>
      </p:sp>
      <p:sp>
        <p:nvSpPr>
          <p:cNvPr id="46" name="Down Arrow 45"/>
          <p:cNvSpPr/>
          <p:nvPr/>
        </p:nvSpPr>
        <p:spPr bwMode="auto">
          <a:xfrm>
            <a:off x="1084752" y="3850861"/>
            <a:ext cx="276225" cy="447675"/>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TextBox 53"/>
          <p:cNvSpPr txBox="1"/>
          <p:nvPr/>
        </p:nvSpPr>
        <p:spPr>
          <a:xfrm>
            <a:off x="35496" y="4397311"/>
            <a:ext cx="600075"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r>
              <a:rPr lang="en-SE" sz="1350" dirty="0">
                <a:solidFill>
                  <a:srgbClr val="000000"/>
                </a:solidFill>
                <a:latin typeface="Calibri" pitchFamily="34" charset="0"/>
                <a:cs typeface="Calibri" pitchFamily="34" charset="0"/>
              </a:rPr>
              <a:t>+6</a:t>
            </a:r>
            <a:endParaRPr lang="en-US" sz="1350" dirty="0">
              <a:solidFill>
                <a:srgbClr val="000000"/>
              </a:solidFill>
              <a:latin typeface="Calibri" pitchFamily="34" charset="0"/>
              <a:cs typeface="Calibri" pitchFamily="34" charset="0"/>
            </a:endParaRPr>
          </a:p>
        </p:txBody>
      </p:sp>
      <p:sp>
        <p:nvSpPr>
          <p:cNvPr id="14" name="Title 13"/>
          <p:cNvSpPr>
            <a:spLocks noGrp="1"/>
          </p:cNvSpPr>
          <p:nvPr>
            <p:ph type="title"/>
          </p:nvPr>
        </p:nvSpPr>
        <p:spPr>
          <a:xfrm>
            <a:off x="457200" y="227623"/>
            <a:ext cx="8229600" cy="1143000"/>
          </a:xfrm>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34</a:t>
            </a:fld>
            <a:endParaRPr lang="en-US" dirty="0"/>
          </a:p>
        </p:txBody>
      </p:sp>
      <p:grpSp>
        <p:nvGrpSpPr>
          <p:cNvPr id="17" name="Group 16"/>
          <p:cNvGrpSpPr/>
          <p:nvPr/>
        </p:nvGrpSpPr>
        <p:grpSpPr>
          <a:xfrm>
            <a:off x="3075451" y="2250966"/>
            <a:ext cx="4094922" cy="573731"/>
            <a:chOff x="1921569" y="2378276"/>
            <a:chExt cx="5459896" cy="764974"/>
          </a:xfrm>
        </p:grpSpPr>
        <p:cxnSp>
          <p:nvCxnSpPr>
            <p:cNvPr id="38" name="Straight Arrow Connector 37"/>
            <p:cNvCxnSpPr/>
            <p:nvPr/>
          </p:nvCxnSpPr>
          <p:spPr bwMode="auto">
            <a:xfrm>
              <a:off x="1921569" y="2564295"/>
              <a:ext cx="5459896" cy="35339"/>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3472984" y="2378276"/>
              <a:ext cx="2652229"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32" name="Straight Arrow Connector 31"/>
          <p:cNvCxnSpPr/>
          <p:nvPr/>
        </p:nvCxnSpPr>
        <p:spPr bwMode="auto">
          <a:xfrm>
            <a:off x="2051720" y="1638185"/>
            <a:ext cx="4094922" cy="11541"/>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3208370" y="1499587"/>
            <a:ext cx="1744315" cy="276999"/>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sp>
        <p:nvSpPr>
          <p:cNvPr id="35" name="Rectangle 34"/>
          <p:cNvSpPr/>
          <p:nvPr/>
        </p:nvSpPr>
        <p:spPr bwMode="auto">
          <a:xfrm>
            <a:off x="2051720" y="1757454"/>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075451" y="1757454"/>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099181" y="1757454"/>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sp>
        <p:nvSpPr>
          <p:cNvPr id="47" name="Rectangle 46"/>
          <p:cNvSpPr/>
          <p:nvPr/>
        </p:nvSpPr>
        <p:spPr bwMode="auto">
          <a:xfrm>
            <a:off x="5122911" y="1757454"/>
            <a:ext cx="1023731"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SE" sz="1200" dirty="0">
                <a:solidFill>
                  <a:srgbClr val="000000"/>
                </a:solidFill>
                <a:latin typeface="Calibri" pitchFamily="34" charset="0"/>
                <a:cs typeface="Calibri" pitchFamily="34" charset="0"/>
              </a:rPr>
              <a:t>Write-Back</a:t>
            </a:r>
            <a:endParaRPr lang="en-US" sz="1200" dirty="0">
              <a:solidFill>
                <a:srgbClr val="000000"/>
              </a:solidFill>
              <a:latin typeface="Calibri" pitchFamily="34" charset="0"/>
              <a:cs typeface="Calibri" pitchFamily="34" charset="0"/>
            </a:endParaRPr>
          </a:p>
        </p:txBody>
      </p:sp>
      <p:sp>
        <p:nvSpPr>
          <p:cNvPr id="48" name="Rectangle 47"/>
          <p:cNvSpPr/>
          <p:nvPr/>
        </p:nvSpPr>
        <p:spPr bwMode="auto">
          <a:xfrm>
            <a:off x="6146644" y="2506564"/>
            <a:ext cx="1023730"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SE" sz="1200" dirty="0">
                <a:solidFill>
                  <a:srgbClr val="000000"/>
                </a:solidFill>
                <a:latin typeface="Calibri" pitchFamily="34" charset="0"/>
                <a:cs typeface="Calibri" pitchFamily="34" charset="0"/>
              </a:rPr>
              <a:t>Write-Back</a:t>
            </a:r>
            <a:endParaRPr lang="en-US" sz="1200" dirty="0">
              <a:solidFill>
                <a:srgbClr val="000000"/>
              </a:solidFill>
              <a:latin typeface="Calibri" pitchFamily="34" charset="0"/>
              <a:cs typeface="Calibri" pitchFamily="34" charset="0"/>
            </a:endParaRPr>
          </a:p>
        </p:txBody>
      </p:sp>
      <p:sp>
        <p:nvSpPr>
          <p:cNvPr id="50" name="Rectangle 49"/>
          <p:cNvSpPr/>
          <p:nvPr/>
        </p:nvSpPr>
        <p:spPr bwMode="auto">
          <a:xfrm>
            <a:off x="7170373" y="3283115"/>
            <a:ext cx="1023730" cy="32271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SE" sz="1200" dirty="0">
                <a:solidFill>
                  <a:srgbClr val="000000"/>
                </a:solidFill>
                <a:latin typeface="Calibri" pitchFamily="34" charset="0"/>
                <a:cs typeface="Calibri" pitchFamily="34" charset="0"/>
              </a:rPr>
              <a:t>Write-Back</a:t>
            </a:r>
            <a:endParaRPr lang="en-US" sz="1200" dirty="0">
              <a:solidFill>
                <a:srgbClr val="000000"/>
              </a:solidFill>
              <a:latin typeface="Calibri" pitchFamily="34" charset="0"/>
              <a:cs typeface="Calibri" pitchFamily="34" charset="0"/>
            </a:endParaRPr>
          </a:p>
        </p:txBody>
      </p:sp>
      <p:grpSp>
        <p:nvGrpSpPr>
          <p:cNvPr id="19" name="Group 18"/>
          <p:cNvGrpSpPr/>
          <p:nvPr/>
        </p:nvGrpSpPr>
        <p:grpSpPr>
          <a:xfrm>
            <a:off x="4099195" y="3035303"/>
            <a:ext cx="4095235" cy="574065"/>
            <a:chOff x="3286561" y="3616080"/>
            <a:chExt cx="5460313" cy="765420"/>
          </a:xfrm>
        </p:grpSpPr>
        <p:cxnSp>
          <p:nvCxnSpPr>
            <p:cNvPr id="26" name="Straight Arrow Connector 25"/>
            <p:cNvCxnSpPr/>
            <p:nvPr/>
          </p:nvCxnSpPr>
          <p:spPr bwMode="auto">
            <a:xfrm>
              <a:off x="3286561" y="3810001"/>
              <a:ext cx="5460313" cy="9605"/>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986033" y="3616080"/>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2051720" y="4857744"/>
            <a:ext cx="6280785" cy="35718"/>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3013018" y="477201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4099181" y="477201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5122912" y="4782734"/>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156287" y="479344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7962262" y="4910966"/>
            <a:ext cx="628984"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cxnSp>
        <p:nvCxnSpPr>
          <p:cNvPr id="53" name="Straight Connector 52"/>
          <p:cNvCxnSpPr/>
          <p:nvPr/>
        </p:nvCxnSpPr>
        <p:spPr bwMode="auto">
          <a:xfrm>
            <a:off x="7170373" y="479344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3"/>
          <p:cNvSpPr txBox="1">
            <a:spLocks noChangeArrowheads="1"/>
          </p:cNvSpPr>
          <p:nvPr/>
        </p:nvSpPr>
        <p:spPr>
          <a:xfrm>
            <a:off x="240781" y="5455330"/>
            <a:ext cx="8662438" cy="137301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a:t>
            </a:r>
            <a:r>
              <a:rPr lang="en-SE" sz="2000" dirty="0"/>
              <a:t>nother</a:t>
            </a:r>
            <a:r>
              <a:rPr lang="en-US" sz="2000" dirty="0"/>
              <a:t> is executed</a:t>
            </a:r>
            <a:r>
              <a:rPr lang="en-SE" sz="2000" dirty="0"/>
              <a:t>, and anther is written-back</a:t>
            </a:r>
            <a:r>
              <a:rPr lang="en-US" sz="2000" dirty="0"/>
              <a:t>. </a:t>
            </a:r>
            <a:r>
              <a:rPr lang="en-SE" sz="2000" dirty="0"/>
              <a:t>IPC (Instructions per Cycle)=1. </a:t>
            </a:r>
            <a:endParaRPr lang="en-US" sz="2000" dirty="0"/>
          </a:p>
        </p:txBody>
      </p:sp>
      <p:grpSp>
        <p:nvGrpSpPr>
          <p:cNvPr id="56" name="Group 55"/>
          <p:cNvGrpSpPr/>
          <p:nvPr/>
        </p:nvGrpSpPr>
        <p:grpSpPr>
          <a:xfrm>
            <a:off x="5123547" y="3827391"/>
            <a:ext cx="3382253" cy="574065"/>
            <a:chOff x="3286561" y="3616080"/>
            <a:chExt cx="4509670" cy="765420"/>
          </a:xfrm>
        </p:grpSpPr>
        <p:cxnSp>
          <p:nvCxnSpPr>
            <p:cNvPr id="57" name="Straight Arrow Connector 56"/>
            <p:cNvCxnSpPr/>
            <p:nvPr/>
          </p:nvCxnSpPr>
          <p:spPr bwMode="auto">
            <a:xfrm>
              <a:off x="3286561" y="3810001"/>
              <a:ext cx="4509670" cy="27887"/>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7"/>
            <p:cNvSpPr txBox="1"/>
            <p:nvPr/>
          </p:nvSpPr>
          <p:spPr>
            <a:xfrm>
              <a:off x="4986033" y="3616080"/>
              <a:ext cx="2558480" cy="369332"/>
            </a:xfrm>
            <a:prstGeom prst="rect">
              <a:avLst/>
            </a:prstGeom>
            <a:solidFill>
              <a:schemeClr val="bg1"/>
            </a:solidFill>
          </p:spPr>
          <p:txBody>
            <a:bodyPr wrap="square" rtlCol="0">
              <a:spAutoFit/>
            </a:bodyPr>
            <a:lstStyle/>
            <a:p>
              <a:pPr algn="ctr"/>
              <a:r>
                <a:rPr lang="en-SE" sz="1200" dirty="0">
                  <a:solidFill>
                    <a:srgbClr val="000000"/>
                  </a:solidFill>
                  <a:latin typeface="Calibri" pitchFamily="34" charset="0"/>
                  <a:cs typeface="Calibri" pitchFamily="34" charset="0"/>
                </a:rPr>
                <a:t>4</a:t>
              </a:r>
              <a:r>
                <a:rPr lang="en-SE" sz="1200" baseline="30000" dirty="0">
                  <a:solidFill>
                    <a:srgbClr val="000000"/>
                  </a:solidFill>
                  <a:latin typeface="Calibri" pitchFamily="34" charset="0"/>
                  <a:cs typeface="Calibri" pitchFamily="34" charset="0"/>
                </a:rPr>
                <a:t>th</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r>
                <a:rPr lang="en-SE" sz="1200" dirty="0">
                  <a:solidFill>
                    <a:srgbClr val="000000"/>
                  </a:solidFill>
                  <a:latin typeface="Calibri" pitchFamily="34" charset="0"/>
                  <a:cs typeface="Calibri" pitchFamily="34" charset="0"/>
                </a:rPr>
                <a:t>6</a:t>
              </a:r>
              <a:r>
                <a:rPr lang="en-US" sz="1200" dirty="0">
                  <a:solidFill>
                    <a:srgbClr val="000000"/>
                  </a:solidFill>
                  <a:latin typeface="Calibri" pitchFamily="34" charset="0"/>
                  <a:cs typeface="Calibri" pitchFamily="34" charset="0"/>
                </a:rPr>
                <a:t>)</a:t>
              </a:r>
            </a:p>
          </p:txBody>
        </p:sp>
        <p:grpSp>
          <p:nvGrpSpPr>
            <p:cNvPr id="59" name="Group 58"/>
            <p:cNvGrpSpPr/>
            <p:nvPr/>
          </p:nvGrpSpPr>
          <p:grpSpPr>
            <a:xfrm>
              <a:off x="3286561" y="3969027"/>
              <a:ext cx="4094904" cy="412473"/>
              <a:chOff x="1855304" y="1603513"/>
              <a:chExt cx="4094904" cy="412473"/>
            </a:xfrm>
          </p:grpSpPr>
          <p:sp>
            <p:nvSpPr>
              <p:cNvPr id="60" name="Rectangle 59"/>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61" name="Rectangle 60"/>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62" name="Rectangle 61"/>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spTree>
    <p:extLst>
      <p:ext uri="{BB962C8B-B14F-4D97-AF65-F5344CB8AC3E}">
        <p14:creationId xmlns:p14="http://schemas.microsoft.com/office/powerpoint/2010/main" val="623422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31B9-3376-4A05-821A-B0C9A12EC92B}"/>
              </a:ext>
            </a:extLst>
          </p:cNvPr>
          <p:cNvSpPr>
            <a:spLocks noGrp="1"/>
          </p:cNvSpPr>
          <p:nvPr>
            <p:ph type="title"/>
          </p:nvPr>
        </p:nvSpPr>
        <p:spPr>
          <a:xfrm>
            <a:off x="152400" y="71422"/>
            <a:ext cx="4203576" cy="1143000"/>
          </a:xfrm>
        </p:spPr>
        <p:txBody>
          <a:bodyPr/>
          <a:lstStyle/>
          <a:p>
            <a:r>
              <a:rPr lang="en-US"/>
              <a:t>Branch Prediction</a:t>
            </a:r>
            <a:endParaRPr lang="en-SE" dirty="0"/>
          </a:p>
        </p:txBody>
      </p:sp>
      <p:sp>
        <p:nvSpPr>
          <p:cNvPr id="3" name="Content Placeholder 2">
            <a:extLst>
              <a:ext uri="{FF2B5EF4-FFF2-40B4-BE49-F238E27FC236}">
                <a16:creationId xmlns:a16="http://schemas.microsoft.com/office/drawing/2014/main" id="{336D5A7B-BB18-4315-937A-741F48ACC49D}"/>
              </a:ext>
            </a:extLst>
          </p:cNvPr>
          <p:cNvSpPr>
            <a:spLocks noGrp="1"/>
          </p:cNvSpPr>
          <p:nvPr>
            <p:ph idx="1"/>
          </p:nvPr>
        </p:nvSpPr>
        <p:spPr>
          <a:xfrm>
            <a:off x="0" y="1285860"/>
            <a:ext cx="4355976" cy="5743540"/>
          </a:xfrm>
        </p:spPr>
        <p:txBody>
          <a:bodyPr>
            <a:normAutofit fontScale="62500" lnSpcReduction="20000"/>
          </a:bodyPr>
          <a:lstStyle/>
          <a:p>
            <a:r>
              <a:rPr lang="en-US" dirty="0"/>
              <a:t>Branch Prediction (BP): predicting from the past history which branch to take before evaluating conditional expression.</a:t>
            </a:r>
          </a:p>
          <a:p>
            <a:r>
              <a:rPr lang="en-US" dirty="0"/>
              <a:t>Without BP: until the result of the conditional expression ([data2]&gt;5) is confirmed, CPU pipeline will stay idle. if data2 used in conditional expression is not in the cache and needs to be read from memory, CPU pipeline will be kept idle for a long time.</a:t>
            </a:r>
          </a:p>
          <a:p>
            <a:r>
              <a:rPr lang="en-US" dirty="0"/>
              <a:t>With BP: if BP makes a prediction of [data2]&gt;5, then program counter jumps directly to Inst. 7 without waiting.</a:t>
            </a:r>
          </a:p>
          <a:p>
            <a:pPr lvl="1"/>
            <a:r>
              <a:rPr lang="en-US" dirty="0"/>
              <a:t>If prediction is incorrect, we rollback instruction execution on the wrong branch.</a:t>
            </a:r>
          </a:p>
          <a:p>
            <a:pPr lvl="1"/>
            <a:r>
              <a:rPr lang="en-US" dirty="0"/>
              <a:t>If prediction is correct, we have reduced idle time and improved performance.</a:t>
            </a:r>
          </a:p>
          <a:p>
            <a:pPr lvl="1"/>
            <a:endParaRPr lang="en-US" dirty="0"/>
          </a:p>
        </p:txBody>
      </p:sp>
      <p:pic>
        <p:nvPicPr>
          <p:cNvPr id="1026" name="Picture 2">
            <a:extLst>
              <a:ext uri="{FF2B5EF4-FFF2-40B4-BE49-F238E27FC236}">
                <a16:creationId xmlns:a16="http://schemas.microsoft.com/office/drawing/2014/main" id="{6C697A70-51AE-4AD2-87D5-076D99E4C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0"/>
            <a:ext cx="47180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4"/>
          </p:nvPr>
        </p:nvSpPr>
        <p:spPr/>
        <p:txBody>
          <a:bodyPr/>
          <a:lstStyle/>
          <a:p>
            <a:fld id="{37A80A60-093F-4BCA-AE36-E5BEF79E0B3D}" type="slidenum">
              <a:rPr lang="en-US" smtClean="0"/>
              <a:pPr/>
              <a:t>35</a:t>
            </a:fld>
            <a:endParaRPr lang="en-US" dirty="0"/>
          </a:p>
        </p:txBody>
      </p:sp>
    </p:spTree>
    <p:extLst>
      <p:ext uri="{BB962C8B-B14F-4D97-AF65-F5344CB8AC3E}">
        <p14:creationId xmlns:p14="http://schemas.microsoft.com/office/powerpoint/2010/main" val="2195424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err="1"/>
              <a:t>Spectre</a:t>
            </a:r>
            <a:r>
              <a:rPr lang="en-US" altLang="zh-CN" dirty="0"/>
              <a:t>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lnSpcReduction="10000"/>
          </a:bodyPr>
          <a:lstStyle/>
          <a:p>
            <a:r>
              <a:rPr lang="en-US" altLang="zh-CN" dirty="0"/>
              <a:t>Tasks 1 and 2: Side Channel Attacks via CPU Caches (same as Meltdown attack and can be omitted)</a:t>
            </a:r>
          </a:p>
          <a:p>
            <a:pPr lvl="1"/>
            <a:r>
              <a:rPr lang="en-US" altLang="zh-CN" dirty="0"/>
              <a:t>Task 1: Reading from Cache versus from Memory</a:t>
            </a:r>
          </a:p>
          <a:p>
            <a:pPr lvl="1"/>
            <a:r>
              <a:rPr lang="en-US" altLang="zh-CN" dirty="0"/>
              <a:t>Task 2: Using Cache as a Side Channel</a:t>
            </a:r>
          </a:p>
          <a:p>
            <a:r>
              <a:rPr lang="en-US" altLang="zh-CN" dirty="0"/>
              <a:t>Task 3: Out-of-Order Execution and Branch Prediction</a:t>
            </a:r>
          </a:p>
          <a:p>
            <a:r>
              <a:rPr lang="en-US" altLang="zh-CN" dirty="0"/>
              <a:t>Task 4: The </a:t>
            </a:r>
            <a:r>
              <a:rPr lang="en-US" altLang="zh-CN" dirty="0" err="1"/>
              <a:t>Spectre</a:t>
            </a:r>
            <a:r>
              <a:rPr lang="en-US" altLang="zh-CN" dirty="0"/>
              <a:t> Attack</a:t>
            </a:r>
          </a:p>
          <a:p>
            <a:r>
              <a:rPr lang="en-US" altLang="zh-CN" dirty="0"/>
              <a:t>Task 5: Improve the Attack Accuracy</a:t>
            </a:r>
          </a:p>
          <a:p>
            <a:r>
              <a:rPr lang="en-US" altLang="zh-CN" dirty="0"/>
              <a:t>Task 6: Steal the Entire Secret String</a:t>
            </a:r>
          </a:p>
        </p:txBody>
      </p:sp>
      <p:sp>
        <p:nvSpPr>
          <p:cNvPr id="4" name="Slide Number Placeholder 3"/>
          <p:cNvSpPr>
            <a:spLocks noGrp="1"/>
          </p:cNvSpPr>
          <p:nvPr>
            <p:ph type="sldNum" sz="quarter" idx="4"/>
          </p:nvPr>
        </p:nvSpPr>
        <p:spPr/>
        <p:txBody>
          <a:bodyPr/>
          <a:lstStyle/>
          <a:p>
            <a:fld id="{37A80A60-093F-4BCA-AE36-E5BEF79E0B3D}" type="slidenum">
              <a:rPr lang="en-US" smtClean="0"/>
              <a:pPr/>
              <a:t>36</a:t>
            </a:fld>
            <a:endParaRPr lang="en-US" dirty="0"/>
          </a:p>
        </p:txBody>
      </p:sp>
    </p:spTree>
    <p:extLst>
      <p:ext uri="{BB962C8B-B14F-4D97-AF65-F5344CB8AC3E}">
        <p14:creationId xmlns:p14="http://schemas.microsoft.com/office/powerpoint/2010/main" val="864825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Task 3: 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x or size </a:t>
            </a:r>
            <a:r>
              <a:rPr lang="en-SE" altLang="zh-CN" dirty="0"/>
              <a:t>is</a:t>
            </a:r>
            <a:r>
              <a:rPr lang="en-US" altLang="zh-CN" dirty="0"/>
              <a:t> not in cache</a:t>
            </a:r>
          </a:p>
          <a:p>
            <a:pPr lvl="1"/>
            <a:r>
              <a:rPr lang="en-US" altLang="zh-CN" dirty="0"/>
              <a:t>The CPU branch predictor predicts direction of each branch, and the predicted branch, (x &lt; size) is true, may be executed speculatively before condition is checked</a:t>
            </a:r>
          </a:p>
          <a:p>
            <a:pPr lvl="1"/>
            <a:r>
              <a:rPr lang="en-SE" altLang="zh-CN" dirty="0"/>
              <a:t>If </a:t>
            </a:r>
            <a:r>
              <a:rPr lang="en-US" altLang="zh-CN" dirty="0"/>
              <a:t>it turns out (x &lt; size) is false</a:t>
            </a:r>
            <a:r>
              <a:rPr lang="en-SE" altLang="zh-CN" dirty="0"/>
              <a:t> (</a:t>
            </a:r>
            <a:r>
              <a:rPr lang="en-US" altLang="zh-CN" dirty="0"/>
              <a:t>branch prediction was wrong</a:t>
            </a:r>
            <a:r>
              <a:rPr lang="en-SE" altLang="zh-CN" dirty="0"/>
              <a:t>)</a:t>
            </a:r>
            <a:r>
              <a:rPr lang="en-US" altLang="zh-CN" dirty="0"/>
              <a:t>, </a:t>
            </a:r>
            <a:r>
              <a:rPr lang="en-SE" altLang="zh-CN" dirty="0"/>
              <a:t>then </a:t>
            </a:r>
            <a:r>
              <a:rPr lang="en-US" altLang="zh-CN" dirty="0"/>
              <a:t>speculative 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0" y="3470015"/>
            <a:ext cx="4536504" cy="2681370"/>
          </a:xfrm>
          <a:prstGeom prst="rect">
            <a:avLst/>
          </a:prstGeom>
        </p:spPr>
      </p:pic>
      <p:pic>
        <p:nvPicPr>
          <p:cNvPr id="8" name="Picture 7" descr="Screen Clipping">
            <a:extLst>
              <a:ext uri="{FF2B5EF4-FFF2-40B4-BE49-F238E27FC236}">
                <a16:creationId xmlns:a16="http://schemas.microsoft.com/office/drawing/2014/main" id="{CE20F80A-0D25-444F-99E9-FF957C86E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44" y="1696996"/>
            <a:ext cx="4213703" cy="1642186"/>
          </a:xfrm>
          <a:prstGeom prst="rect">
            <a:avLst/>
          </a:prstGeom>
        </p:spPr>
      </p:pic>
      <p:sp>
        <p:nvSpPr>
          <p:cNvPr id="6" name="TextBox 5"/>
          <p:cNvSpPr txBox="1"/>
          <p:nvPr/>
        </p:nvSpPr>
        <p:spPr>
          <a:xfrm>
            <a:off x="1046765" y="3492669"/>
            <a:ext cx="1098506" cy="338554"/>
          </a:xfrm>
          <a:prstGeom prst="rect">
            <a:avLst/>
          </a:prstGeom>
          <a:noFill/>
        </p:spPr>
        <p:txBody>
          <a:bodyPr wrap="none" rtlCol="0">
            <a:spAutoFit/>
          </a:bodyPr>
          <a:lstStyle/>
          <a:p>
            <a:r>
              <a:rPr lang="en-US" altLang="zh-CN" sz="1600" dirty="0">
                <a:solidFill>
                  <a:srgbClr val="C00000"/>
                </a:solidFill>
              </a:rPr>
              <a:t>Just before</a:t>
            </a:r>
            <a:endParaRPr lang="en-US" sz="1600" dirty="0">
              <a:solidFill>
                <a:srgbClr val="C00000"/>
              </a:solidFill>
            </a:endParaRPr>
          </a:p>
        </p:txBody>
      </p:sp>
      <p:sp>
        <p:nvSpPr>
          <p:cNvPr id="4" name="Slide Number Placeholder 3"/>
          <p:cNvSpPr>
            <a:spLocks noGrp="1"/>
          </p:cNvSpPr>
          <p:nvPr>
            <p:ph type="sldNum" sz="quarter" idx="4"/>
          </p:nvPr>
        </p:nvSpPr>
        <p:spPr/>
        <p:txBody>
          <a:bodyPr/>
          <a:lstStyle/>
          <a:p>
            <a:fld id="{37A80A60-093F-4BCA-AE36-E5BEF79E0B3D}" type="slidenum">
              <a:rPr lang="en-US" smtClean="0"/>
              <a:pPr/>
              <a:t>37</a:t>
            </a:fld>
            <a:endParaRPr lang="en-US" dirty="0"/>
          </a:p>
        </p:txBody>
      </p:sp>
    </p:spTree>
    <p:extLst>
      <p:ext uri="{BB962C8B-B14F-4D97-AF65-F5344CB8AC3E}">
        <p14:creationId xmlns:p14="http://schemas.microsoft.com/office/powerpoint/2010/main" val="36970301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trains the branch predictor to expect the next if-condition to be “true”. </a:t>
            </a:r>
          </a:p>
          <a:p>
            <a:r>
              <a:rPr lang="en-US" altLang="zh-CN" dirty="0"/>
              <a:t>We pass a larger value (97) to the victim() function (Line 5). This value is larger than size, so Line 2 should not be executed; but the branch predictor makes the prediction of “true”, so Line 2 will be executed speculatively.</a:t>
            </a:r>
          </a:p>
          <a:p>
            <a:r>
              <a:rPr lang="en-US" altLang="zh-CN" dirty="0"/>
              <a:t>We flush the variable “size” from the cache, in order to make the check “if (x &lt; size)” slow due to memory access, so program will execute the branch speculatively based on branch prediction </a:t>
            </a:r>
            <a:endParaRPr lang="zh-CN" altLang="en-US" dirty="0"/>
          </a:p>
        </p:txBody>
      </p:sp>
      <p:pic>
        <p:nvPicPr>
          <p:cNvPr id="4" name="图片 3">
            <a:extLst>
              <a:ext uri="{FF2B5EF4-FFF2-40B4-BE49-F238E27FC236}">
                <a16:creationId xmlns:a16="http://schemas.microsoft.com/office/drawing/2014/main" id="{74526C29-D6F9-4BF9-B199-175D58218E1F}"/>
              </a:ext>
            </a:extLst>
          </p:cNvPr>
          <p:cNvPicPr>
            <a:picLocks noChangeAspect="1"/>
          </p:cNvPicPr>
          <p:nvPr/>
        </p:nvPicPr>
        <p:blipFill>
          <a:blip r:embed="rId2" cstate="print"/>
          <a:stretch>
            <a:fillRect/>
          </a:stretch>
        </p:blipFill>
        <p:spPr>
          <a:xfrm>
            <a:off x="165759" y="0"/>
            <a:ext cx="4984511" cy="6858000"/>
          </a:xfrm>
          <a:prstGeom prst="rect">
            <a:avLst/>
          </a:prstGeom>
        </p:spPr>
      </p:pic>
      <p:sp>
        <p:nvSpPr>
          <p:cNvPr id="5" name="Slide Number Placeholder 4"/>
          <p:cNvSpPr>
            <a:spLocks noGrp="1"/>
          </p:cNvSpPr>
          <p:nvPr>
            <p:ph type="sldNum" sz="quarter" idx="4"/>
          </p:nvPr>
        </p:nvSpPr>
        <p:spPr/>
        <p:txBody>
          <a:bodyPr/>
          <a:lstStyle/>
          <a:p>
            <a:fld id="{37A80A60-093F-4BCA-AE36-E5BEF79E0B3D}" type="slidenum">
              <a:rPr lang="en-US" smtClean="0"/>
              <a:pPr/>
              <a:t>38</a:t>
            </a:fld>
            <a:endParaRPr lang="en-US" dirty="0"/>
          </a:p>
        </p:txBody>
      </p:sp>
    </p:spTree>
    <p:extLst>
      <p:ext uri="{BB962C8B-B14F-4D97-AF65-F5344CB8AC3E}">
        <p14:creationId xmlns:p14="http://schemas.microsoft.com/office/powerpoint/2010/main" val="4187412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193742" y="3874605"/>
            <a:ext cx="8956104" cy="1733774"/>
          </a:xfrm>
        </p:spPr>
        <p:txBody>
          <a:bodyPr>
            <a:normAutofit fontScale="85000" lnSpcReduction="10000"/>
          </a:bodyPr>
          <a:lstStyle/>
          <a:p>
            <a:r>
              <a:rPr lang="en-US" altLang="zh-CN" dirty="0"/>
              <a:t>True-branch should not be executed if x is larger than the buffer size</a:t>
            </a:r>
            <a:r>
              <a:rPr lang="en-SE" altLang="zh-CN" dirty="0"/>
              <a:t>, to prevent attacker from accessing Secret directly.</a:t>
            </a:r>
            <a:endParaRPr lang="en-US" altLang="zh-CN" dirty="0"/>
          </a:p>
          <a:p>
            <a:r>
              <a:rPr lang="en-US" altLang="zh-CN"/>
              <a:t>But it </a:t>
            </a:r>
            <a:r>
              <a:rPr lang="en-US" altLang="zh-CN" dirty="0"/>
              <a:t>can be executed speculatively and some traces can be left behind</a:t>
            </a:r>
            <a:r>
              <a:rPr lang="en-SE" altLang="zh-CN" dirty="0"/>
              <a:t> in the cache</a:t>
            </a:r>
            <a:r>
              <a:rPr lang="en-US" altLang="zh-CN" dirty="0"/>
              <a:t> </a:t>
            </a:r>
            <a:r>
              <a:rPr lang="en-SE" altLang="zh-CN" dirty="0"/>
              <a:t>even if</a:t>
            </a:r>
            <a:r>
              <a:rPr lang="en-US" altLang="zh-CN" dirty="0"/>
              <a:t>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4643009" y="908720"/>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26889" y="1365483"/>
            <a:ext cx="4545111" cy="2293597"/>
          </a:xfrm>
          <a:prstGeom prst="rect">
            <a:avLst/>
          </a:prstGeom>
        </p:spPr>
      </p:pic>
      <p:grpSp>
        <p:nvGrpSpPr>
          <p:cNvPr id="23" name="Group 22">
            <a:extLst>
              <a:ext uri="{FF2B5EF4-FFF2-40B4-BE49-F238E27FC236}">
                <a16:creationId xmlns:a16="http://schemas.microsoft.com/office/drawing/2014/main" id="{1C483848-0980-4974-A3B6-F6FC629CC091}"/>
              </a:ext>
            </a:extLst>
          </p:cNvPr>
          <p:cNvGrpSpPr/>
          <p:nvPr/>
        </p:nvGrpSpPr>
        <p:grpSpPr>
          <a:xfrm>
            <a:off x="592647" y="5503319"/>
            <a:ext cx="8158294" cy="1142357"/>
            <a:chOff x="539552" y="5517232"/>
            <a:chExt cx="8158294" cy="1142357"/>
          </a:xfrm>
        </p:grpSpPr>
        <p:sp>
          <p:nvSpPr>
            <p:cNvPr id="24" name="Rectangle 23">
              <a:extLst>
                <a:ext uri="{FF2B5EF4-FFF2-40B4-BE49-F238E27FC236}">
                  <a16:creationId xmlns:a16="http://schemas.microsoft.com/office/drawing/2014/main" id="{A70BD459-11A9-478F-9C3F-E0D92DA265DB}"/>
                </a:ext>
              </a:extLst>
            </p:cNvPr>
            <p:cNvSpPr/>
            <p:nvPr/>
          </p:nvSpPr>
          <p:spPr>
            <a:xfrm>
              <a:off x="2600710" y="5517232"/>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25" name="Rectangle 24">
              <a:extLst>
                <a:ext uri="{FF2B5EF4-FFF2-40B4-BE49-F238E27FC236}">
                  <a16:creationId xmlns:a16="http://schemas.microsoft.com/office/drawing/2014/main" id="{075CFB7D-7B9E-4050-A006-F95222305615}"/>
                </a:ext>
              </a:extLst>
            </p:cNvPr>
            <p:cNvSpPr/>
            <p:nvPr/>
          </p:nvSpPr>
          <p:spPr>
            <a:xfrm>
              <a:off x="7014170" y="5535272"/>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26" name="Rectangle 25">
              <a:extLst>
                <a:ext uri="{FF2B5EF4-FFF2-40B4-BE49-F238E27FC236}">
                  <a16:creationId xmlns:a16="http://schemas.microsoft.com/office/drawing/2014/main" id="{2D3E1C12-4F5D-4247-AE7F-36E70346BDF2}"/>
                </a:ext>
              </a:extLst>
            </p:cNvPr>
            <p:cNvSpPr/>
            <p:nvPr/>
          </p:nvSpPr>
          <p:spPr>
            <a:xfrm>
              <a:off x="4864269" y="5535272"/>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27" name="Right Arrow 12">
              <a:extLst>
                <a:ext uri="{FF2B5EF4-FFF2-40B4-BE49-F238E27FC236}">
                  <a16:creationId xmlns:a16="http://schemas.microsoft.com/office/drawing/2014/main" id="{29CAD62D-560B-4A6E-8FE7-7518FB4E8FBA}"/>
                </a:ext>
              </a:extLst>
            </p:cNvPr>
            <p:cNvSpPr/>
            <p:nvPr/>
          </p:nvSpPr>
          <p:spPr>
            <a:xfrm>
              <a:off x="4303515" y="5900571"/>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ight Arrow 13">
              <a:extLst>
                <a:ext uri="{FF2B5EF4-FFF2-40B4-BE49-F238E27FC236}">
                  <a16:creationId xmlns:a16="http://schemas.microsoft.com/office/drawing/2014/main" id="{554B1BF2-7B13-449D-84D4-A48C00686F04}"/>
                </a:ext>
              </a:extLst>
            </p:cNvPr>
            <p:cNvSpPr/>
            <p:nvPr/>
          </p:nvSpPr>
          <p:spPr>
            <a:xfrm>
              <a:off x="6464550" y="5895912"/>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52D1C67B-A750-4641-A5A5-1E77BB344DB9}"/>
                </a:ext>
              </a:extLst>
            </p:cNvPr>
            <p:cNvSpPr/>
            <p:nvPr/>
          </p:nvSpPr>
          <p:spPr>
            <a:xfrm>
              <a:off x="539552" y="5540279"/>
              <a:ext cx="152786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Training</a:t>
              </a:r>
            </a:p>
            <a:p>
              <a:pPr algn="ctr"/>
              <a:r>
                <a:rPr lang="en-US" sz="2000" dirty="0">
                  <a:solidFill>
                    <a:schemeClr val="tx1"/>
                  </a:solidFill>
                </a:rPr>
                <a:t>Train CPU BP to go to the true branch</a:t>
              </a:r>
            </a:p>
          </p:txBody>
        </p:sp>
        <p:sp>
          <p:nvSpPr>
            <p:cNvPr id="30" name="Right Arrow 22">
              <a:extLst>
                <a:ext uri="{FF2B5EF4-FFF2-40B4-BE49-F238E27FC236}">
                  <a16:creationId xmlns:a16="http://schemas.microsoft.com/office/drawing/2014/main" id="{FB7A5A40-6083-47A0-8BC8-85BC00D7B2BE}"/>
                </a:ext>
              </a:extLst>
            </p:cNvPr>
            <p:cNvSpPr/>
            <p:nvPr/>
          </p:nvSpPr>
          <p:spPr>
            <a:xfrm>
              <a:off x="2148317" y="5918959"/>
              <a:ext cx="323004"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 name="Slide Number Placeholder 5"/>
          <p:cNvSpPr>
            <a:spLocks noGrp="1"/>
          </p:cNvSpPr>
          <p:nvPr>
            <p:ph type="sldNum" sz="quarter" idx="4"/>
          </p:nvPr>
        </p:nvSpPr>
        <p:spPr/>
        <p:txBody>
          <a:bodyPr/>
          <a:lstStyle/>
          <a:p>
            <a:fld id="{37A80A60-093F-4BCA-AE36-E5BEF79E0B3D}" type="slidenum">
              <a:rPr lang="en-US" smtClean="0"/>
              <a:pPr/>
              <a:t>39</a:t>
            </a:fld>
            <a:endParaRPr lang="en-US" dirty="0"/>
          </a:p>
        </p:txBody>
      </p:sp>
    </p:spTree>
    <p:extLst>
      <p:ext uri="{BB962C8B-B14F-4D97-AF65-F5344CB8AC3E}">
        <p14:creationId xmlns:p14="http://schemas.microsoft.com/office/powerpoint/2010/main" val="206168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t>Cache </a:t>
            </a:r>
            <a:r>
              <a:rPr lang="en-US" dirty="0" err="1"/>
              <a:t>prefetch</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
        <p:nvSpPr>
          <p:cNvPr id="2" name="Slide Number Placeholder 1"/>
          <p:cNvSpPr>
            <a:spLocks noGrp="1"/>
          </p:cNvSpPr>
          <p:nvPr>
            <p:ph type="sldNum" sz="quarter" idx="4"/>
          </p:nvPr>
        </p:nvSpPr>
        <p:spPr/>
        <p:txBody>
          <a:bodyPr/>
          <a:lstStyle/>
          <a:p>
            <a:fld id="{37A80A60-093F-4BCA-AE36-E5BEF79E0B3D}" type="slidenum">
              <a:rPr lang="en-US" smtClean="0"/>
              <a:pPr/>
              <a:t>4</a:t>
            </a:fld>
            <a:endParaRPr lang="en-US" dirty="0"/>
          </a:p>
        </p:txBody>
      </p:sp>
    </p:spTree>
    <p:extLst>
      <p:ext uri="{BB962C8B-B14F-4D97-AF65-F5344CB8AC3E}">
        <p14:creationId xmlns:p14="http://schemas.microsoft.com/office/powerpoint/2010/main" val="31770930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B0506-AA3A-4503-A435-72708D4C6165}"/>
              </a:ext>
            </a:extLst>
          </p:cNvPr>
          <p:cNvSpPr>
            <a:spLocks noGrp="1"/>
          </p:cNvSpPr>
          <p:nvPr>
            <p:ph type="title"/>
          </p:nvPr>
        </p:nvSpPr>
        <p:spPr>
          <a:xfrm>
            <a:off x="6112375" y="-72594"/>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id="{C9F6363A-3474-4D45-B95E-5742212937D1}"/>
              </a:ext>
            </a:extLst>
          </p:cNvPr>
          <p:cNvSpPr>
            <a:spLocks noGrp="1"/>
          </p:cNvSpPr>
          <p:nvPr>
            <p:ph idx="1"/>
          </p:nvPr>
        </p:nvSpPr>
        <p:spPr>
          <a:xfrm>
            <a:off x="6112375" y="1057830"/>
            <a:ext cx="2877698" cy="6120680"/>
          </a:xfrm>
        </p:spPr>
        <p:txBody>
          <a:bodyPr>
            <a:normAutofit fontScale="55000" lnSpcReduction="20000"/>
          </a:bodyPr>
          <a:lstStyle/>
          <a:p>
            <a:pPr marL="0" indent="0">
              <a:buNone/>
            </a:pPr>
            <a:r>
              <a:rPr lang="en-US" altLang="zh-CN" dirty="0"/>
              <a:t>Line 4 calculates the offset of the secret from the beginning of the buffer(if offset is unknown, must find it with testing or guessing)</a:t>
            </a:r>
          </a:p>
          <a:p>
            <a:pPr marL="0" indent="0">
              <a:buNone/>
            </a:pPr>
            <a:r>
              <a:rPr lang="en-US" altLang="zh-CN" dirty="0"/>
              <a:t>The offset </a:t>
            </a:r>
            <a:r>
              <a:rPr lang="en-US" altLang="zh-CN" dirty="0" err="1"/>
              <a:t>larger_x</a:t>
            </a:r>
            <a:r>
              <a:rPr lang="en-US" altLang="zh-CN" dirty="0"/>
              <a:t> is larger than 10, and buffer[</a:t>
            </a:r>
            <a:r>
              <a:rPr lang="en-US" altLang="zh-CN" dirty="0" err="1"/>
              <a:t>larger_x</a:t>
            </a:r>
            <a:r>
              <a:rPr lang="en-US" altLang="zh-CN" dirty="0"/>
              <a:t>] contains value of the secret.</a:t>
            </a:r>
          </a:p>
          <a:p>
            <a:pPr marL="0" indent="0">
              <a:buNone/>
            </a:pPr>
            <a:r>
              <a:rPr lang="en-US" altLang="zh-CN" dirty="0"/>
              <a:t>“return buffer[x]” in </a:t>
            </a:r>
            <a:r>
              <a:rPr lang="en-US" altLang="zh-CN" dirty="0" err="1"/>
              <a:t>restrictedAccess</a:t>
            </a:r>
            <a:r>
              <a:rPr lang="en-US" altLang="zh-CN" dirty="0"/>
              <a:t>(), and Lines 2, 3 in </a:t>
            </a:r>
            <a:r>
              <a:rPr lang="en-US" altLang="zh-CN" dirty="0" err="1"/>
              <a:t>spectreAttack</a:t>
            </a:r>
            <a:r>
              <a:rPr lang="en-US" altLang="zh-CN" dirty="0"/>
              <a:t>() will be executed speculatively to assign s= buffer[</a:t>
            </a:r>
            <a:r>
              <a:rPr lang="en-US" altLang="zh-CN" dirty="0" err="1"/>
              <a:t>larger_x</a:t>
            </a:r>
            <a:r>
              <a:rPr lang="en-US" altLang="zh-CN" dirty="0"/>
              <a:t>], and bring it into the cache. Its effects will be rolled back later, and the correct branch “return 0” will be executed to assign s=0, but value of buffer[larger x] is left in the cache, and attacker can find it with cache side channel</a:t>
            </a:r>
          </a:p>
          <a:p>
            <a:pPr marL="0" indent="0">
              <a:buNone/>
            </a:pPr>
            <a:r>
              <a:rPr lang="en-US" altLang="zh-CN" dirty="0"/>
              <a:t>The code only steals the first byte of the secret</a:t>
            </a:r>
            <a:r>
              <a:rPr lang="en-SE" altLang="zh-CN" dirty="0"/>
              <a:t> ‘S’</a:t>
            </a:r>
            <a:r>
              <a:rPr lang="en-US" altLang="zh-CN" dirty="0"/>
              <a:t>. </a:t>
            </a:r>
            <a:endParaRPr lang="zh-CN" altLang="en-US" dirty="0"/>
          </a:p>
        </p:txBody>
      </p:sp>
      <p:pic>
        <p:nvPicPr>
          <p:cNvPr id="4" name="图片 3">
            <a:extLst>
              <a:ext uri="{FF2B5EF4-FFF2-40B4-BE49-F238E27FC236}">
                <a16:creationId xmlns:a16="http://schemas.microsoft.com/office/drawing/2014/main" id="{64B77D00-F0C0-431D-B08D-2CE1094BA39D}"/>
              </a:ext>
            </a:extLst>
          </p:cNvPr>
          <p:cNvPicPr>
            <a:picLocks noChangeAspect="1"/>
          </p:cNvPicPr>
          <p:nvPr/>
        </p:nvPicPr>
        <p:blipFill>
          <a:blip r:embed="rId2" cstate="print"/>
          <a:stretch>
            <a:fillRect/>
          </a:stretch>
        </p:blipFill>
        <p:spPr>
          <a:xfrm>
            <a:off x="153927" y="2131"/>
            <a:ext cx="5970776" cy="6858000"/>
          </a:xfrm>
          <a:prstGeom prst="rect">
            <a:avLst/>
          </a:prstGeom>
        </p:spPr>
      </p:pic>
      <p:sp>
        <p:nvSpPr>
          <p:cNvPr id="5" name="Slide Number Placeholder 4"/>
          <p:cNvSpPr>
            <a:spLocks noGrp="1"/>
          </p:cNvSpPr>
          <p:nvPr>
            <p:ph type="sldNum" sz="quarter" idx="4"/>
          </p:nvPr>
        </p:nvSpPr>
        <p:spPr/>
        <p:txBody>
          <a:bodyPr/>
          <a:lstStyle/>
          <a:p>
            <a:fld id="{37A80A60-093F-4BCA-AE36-E5BEF79E0B3D}" type="slidenum">
              <a:rPr lang="en-US" smtClean="0"/>
              <a:pPr/>
              <a:t>40</a:t>
            </a:fld>
            <a:endParaRPr lang="en-US" dirty="0"/>
          </a:p>
        </p:txBody>
      </p:sp>
    </p:spTree>
    <p:extLst>
      <p:ext uri="{BB962C8B-B14F-4D97-AF65-F5344CB8AC3E}">
        <p14:creationId xmlns:p14="http://schemas.microsoft.com/office/powerpoint/2010/main" val="1303201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10"/>
            <a:ext cx="8884096" cy="1818818"/>
          </a:xfrm>
        </p:spPr>
        <p:txBody>
          <a:bodyPr>
            <a:normAutofit fontScale="47500" lnSpcReduction="20000"/>
          </a:bodyPr>
          <a:lstStyle/>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solidFill>
                  <a:srgbClr val="C00000"/>
                </a:solidFill>
              </a:rPr>
              <a:t>Tip: add </a:t>
            </a:r>
            <a:r>
              <a:rPr lang="en-US" altLang="zh-CN" dirty="0" err="1">
                <a:solidFill>
                  <a:srgbClr val="C00000"/>
                </a:solidFill>
              </a:rPr>
              <a:t>usleep</a:t>
            </a:r>
            <a:r>
              <a:rPr lang="en-US" altLang="zh-CN" dirty="0">
                <a:solidFill>
                  <a:srgbClr val="C00000"/>
                </a:solidFill>
              </a:rPr>
              <a:t>(100) to sleep for 100us between </a:t>
            </a:r>
            <a:r>
              <a:rPr lang="en-US" altLang="zh-CN" dirty="0" err="1">
                <a:solidFill>
                  <a:srgbClr val="C00000"/>
                </a:solidFill>
              </a:rPr>
              <a:t>spectreAttack</a:t>
            </a:r>
            <a:r>
              <a:rPr lang="en-US" altLang="zh-CN" dirty="0">
                <a:solidFill>
                  <a:srgbClr val="C00000"/>
                </a:solidFill>
              </a:rPr>
              <a:t>() and </a:t>
            </a:r>
            <a:r>
              <a:rPr lang="en-US" altLang="zh-CN" dirty="0" err="1">
                <a:solidFill>
                  <a:srgbClr val="C00000"/>
                </a:solidFill>
              </a:rPr>
              <a:t>reloadSideChannelImproved</a:t>
            </a:r>
            <a:r>
              <a:rPr lang="en-US" altLang="zh-CN" dirty="0">
                <a:solidFill>
                  <a:srgbClr val="C00000"/>
                </a:solidFill>
              </a:rPr>
              <a:t>()</a:t>
            </a:r>
            <a:r>
              <a:rPr lang="en-US" altLang="zh-CN" dirty="0"/>
              <a:t>,</a:t>
            </a:r>
            <a:r>
              <a:rPr lang="en-US" altLang="zh-CN" dirty="0">
                <a:solidFill>
                  <a:srgbClr val="C00000"/>
                </a:solidFill>
              </a:rPr>
              <a:t> </a:t>
            </a:r>
            <a:r>
              <a:rPr lang="en-US" altLang="zh-CN" dirty="0"/>
              <a:t>to increase attacker’s chance of winning the race condition</a:t>
            </a:r>
          </a:p>
          <a:p>
            <a:pPr lvl="1"/>
            <a:r>
              <a:rPr lang="en-US" altLang="zh-CN" dirty="0"/>
              <a:t>It works but I am not sure why. Maybe it increases the chances of evicting variable </a:t>
            </a:r>
            <a:r>
              <a:rPr lang="en-US" altLang="zh-CN" dirty="0" err="1"/>
              <a:t>larger_x</a:t>
            </a:r>
            <a:r>
              <a:rPr lang="en-US" altLang="zh-CN" dirty="0"/>
              <a:t> from the cache, which increases delay of condition check “</a:t>
            </a:r>
            <a:r>
              <a:rPr lang="en-US" dirty="0"/>
              <a:t>if (x &lt; </a:t>
            </a:r>
            <a:r>
              <a:rPr lang="en-US" dirty="0" err="1"/>
              <a:t>buffer_size</a:t>
            </a:r>
            <a:r>
              <a:rPr lang="en-US" dirty="0"/>
              <a:t>)” in </a:t>
            </a:r>
            <a:r>
              <a:rPr lang="en-US" dirty="0" err="1"/>
              <a:t>restrictedAccess</a:t>
            </a:r>
            <a:r>
              <a:rPr lang="en-US" dirty="0"/>
              <a:t>(x)? </a:t>
            </a:r>
            <a:endParaRPr lang="en-US" altLang="zh-CN" dirty="0"/>
          </a:p>
        </p:txBody>
      </p:sp>
      <p:pic>
        <p:nvPicPr>
          <p:cNvPr id="5" name="Picture 4">
            <a:extLst>
              <a:ext uri="{FF2B5EF4-FFF2-40B4-BE49-F238E27FC236}">
                <a16:creationId xmlns:a16="http://schemas.microsoft.com/office/drawing/2014/main" id="{0BBEC9A1-DD18-4A3E-A1CA-24E2FF6CB9FE}"/>
              </a:ext>
            </a:extLst>
          </p:cNvPr>
          <p:cNvPicPr>
            <a:picLocks noChangeAspect="1"/>
          </p:cNvPicPr>
          <p:nvPr/>
        </p:nvPicPr>
        <p:blipFill>
          <a:blip r:embed="rId3"/>
          <a:stretch>
            <a:fillRect/>
          </a:stretch>
        </p:blipFill>
        <p:spPr>
          <a:xfrm>
            <a:off x="1908563" y="2675989"/>
            <a:ext cx="5326873" cy="4110589"/>
          </a:xfrm>
          <a:prstGeom prst="rect">
            <a:avLst/>
          </a:prstGeom>
        </p:spPr>
      </p:pic>
      <p:sp>
        <p:nvSpPr>
          <p:cNvPr id="6" name="Callout: Line 5">
            <a:extLst>
              <a:ext uri="{FF2B5EF4-FFF2-40B4-BE49-F238E27FC236}">
                <a16:creationId xmlns:a16="http://schemas.microsoft.com/office/drawing/2014/main" id="{8D484703-CDB1-4F49-8835-7471709EF5D4}"/>
              </a:ext>
            </a:extLst>
          </p:cNvPr>
          <p:cNvSpPr/>
          <p:nvPr/>
        </p:nvSpPr>
        <p:spPr>
          <a:xfrm>
            <a:off x="5580112" y="4422663"/>
            <a:ext cx="1368152" cy="288032"/>
          </a:xfrm>
          <a:prstGeom prst="borderCallout1">
            <a:avLst>
              <a:gd name="adj1" fmla="val 18750"/>
              <a:gd name="adj2" fmla="val -8333"/>
              <a:gd name="adj3" fmla="val 19217"/>
              <a:gd name="adj4" fmla="val -7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usleep</a:t>
            </a:r>
            <a:r>
              <a:rPr lang="en-US" dirty="0">
                <a:solidFill>
                  <a:schemeClr val="tx1"/>
                </a:solidFill>
              </a:rPr>
              <a:t>(100)</a:t>
            </a:r>
            <a:endParaRPr lang="en-SE" dirty="0">
              <a:solidFill>
                <a:schemeClr val="tx1"/>
              </a:solidFill>
            </a:endParaRPr>
          </a:p>
        </p:txBody>
      </p:sp>
      <p:sp>
        <p:nvSpPr>
          <p:cNvPr id="4" name="Slide Number Placeholder 3"/>
          <p:cNvSpPr>
            <a:spLocks noGrp="1"/>
          </p:cNvSpPr>
          <p:nvPr>
            <p:ph type="sldNum" sz="quarter" idx="4"/>
          </p:nvPr>
        </p:nvSpPr>
        <p:spPr/>
        <p:txBody>
          <a:bodyPr/>
          <a:lstStyle/>
          <a:p>
            <a:fld id="{37A80A60-093F-4BCA-AE36-E5BEF79E0B3D}" type="slidenum">
              <a:rPr lang="en-US" smtClean="0"/>
              <a:pPr/>
              <a:t>41</a:t>
            </a:fld>
            <a:endParaRPr lang="en-US" dirty="0"/>
          </a:p>
        </p:txBody>
      </p:sp>
    </p:spTree>
    <p:extLst>
      <p:ext uri="{BB962C8B-B14F-4D97-AF65-F5344CB8AC3E}">
        <p14:creationId xmlns:p14="http://schemas.microsoft.com/office/powerpoint/2010/main" val="3836283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scores[0]</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09"/>
            <a:ext cx="8884096" cy="4339099"/>
          </a:xfrm>
        </p:spPr>
        <p:txBody>
          <a:bodyPr>
            <a:normAutofit fontScale="70000" lnSpcReduction="20000"/>
          </a:bodyPr>
          <a:lstStyle/>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“return 0”  in </a:t>
            </a:r>
            <a:r>
              <a:rPr lang="en-US" altLang="zh-CN" dirty="0" err="1"/>
              <a:t>restrictedAccess</a:t>
            </a:r>
            <a:r>
              <a:rPr lang="en-US" altLang="zh-CN" dirty="0"/>
              <a:t>() is always executed eventually, when the condition “if(x&lt;</a:t>
            </a:r>
            <a:r>
              <a:rPr lang="en-US" altLang="zh-CN" dirty="0" err="1"/>
              <a:t>buffer_size</a:t>
            </a:r>
            <a:r>
              <a:rPr lang="en-US" altLang="zh-CN" dirty="0"/>
              <a:t>)” is checked to be false</a:t>
            </a:r>
          </a:p>
          <a:p>
            <a:pPr lvl="1"/>
            <a:r>
              <a:rPr lang="en-US" altLang="zh-CN" dirty="0"/>
              <a:t>“return buffer[</a:t>
            </a:r>
            <a:r>
              <a:rPr lang="en-US" altLang="zh-CN" dirty="0" err="1"/>
              <a:t>larger_x</a:t>
            </a:r>
            <a:r>
              <a:rPr lang="en-US" altLang="zh-CN" dirty="0"/>
              <a:t>]” in </a:t>
            </a:r>
            <a:r>
              <a:rPr lang="en-US" altLang="zh-CN" dirty="0" err="1"/>
              <a:t>restrictedAccess</a:t>
            </a:r>
            <a:r>
              <a:rPr lang="en-US" altLang="zh-CN" dirty="0"/>
              <a:t>() may or may not be executed speculatively, depending on the race condition between it and the condition check</a:t>
            </a:r>
          </a:p>
          <a:p>
            <a:pPr lvl="1"/>
            <a:r>
              <a:rPr lang="en-US" altLang="zh-CN" dirty="0"/>
              <a:t>So </a:t>
            </a:r>
            <a:r>
              <a:rPr lang="en-US" altLang="zh-CN" dirty="0" err="1"/>
              <a:t>reloadSideChannel</a:t>
            </a:r>
            <a:r>
              <a:rPr lang="en-US" altLang="zh-CN" dirty="0"/>
              <a:t>() is likely to see two cache hits, for values of 0 and buffer[</a:t>
            </a:r>
            <a:r>
              <a:rPr lang="en-US" altLang="zh-CN" dirty="0" err="1"/>
              <a:t>larger_x</a:t>
            </a:r>
            <a:r>
              <a:rPr lang="en-US" altLang="zh-CN" dirty="0"/>
              <a:t>]</a:t>
            </a:r>
          </a:p>
          <a:p>
            <a:pPr lvl="1"/>
            <a:r>
              <a:rPr lang="en-US" altLang="zh-CN" dirty="0"/>
              <a:t>If we know that buffer[</a:t>
            </a:r>
            <a:r>
              <a:rPr lang="en-US" altLang="zh-CN" dirty="0" err="1"/>
              <a:t>larger_x</a:t>
            </a:r>
            <a:r>
              <a:rPr lang="en-US" altLang="zh-CN" dirty="0"/>
              <a:t>] ≠ 0, then we can simply ignore the value of 0. </a:t>
            </a:r>
          </a:p>
          <a:p>
            <a:pPr lvl="1"/>
            <a:r>
              <a:rPr lang="en-US" altLang="zh-CN" dirty="0"/>
              <a:t>But what if buffer[</a:t>
            </a:r>
            <a:r>
              <a:rPr lang="en-US" altLang="zh-CN" dirty="0" err="1"/>
              <a:t>larger_x</a:t>
            </a:r>
            <a:r>
              <a:rPr lang="en-US" altLang="zh-CN" dirty="0"/>
              <a:t>] ==0? Then we cannot identify buffer[</a:t>
            </a:r>
            <a:r>
              <a:rPr lang="en-US" altLang="zh-CN" dirty="0" err="1"/>
              <a:t>larger_x</a:t>
            </a:r>
            <a:r>
              <a:rPr lang="en-US" altLang="zh-CN" dirty="0"/>
              <a:t>]</a:t>
            </a:r>
          </a:p>
        </p:txBody>
      </p:sp>
      <p:pic>
        <p:nvPicPr>
          <p:cNvPr id="4" name="图片 3">
            <a:extLst>
              <a:ext uri="{FF2B5EF4-FFF2-40B4-BE49-F238E27FC236}">
                <a16:creationId xmlns:a16="http://schemas.microsoft.com/office/drawing/2014/main" id="{BDDD996D-C082-46CB-A527-4919FD31069A}"/>
              </a:ext>
            </a:extLst>
          </p:cNvPr>
          <p:cNvPicPr>
            <a:picLocks noChangeAspect="1"/>
          </p:cNvPicPr>
          <p:nvPr/>
        </p:nvPicPr>
        <p:blipFill>
          <a:blip r:embed="rId2" cstate="print"/>
          <a:stretch>
            <a:fillRect/>
          </a:stretch>
        </p:blipFill>
        <p:spPr>
          <a:xfrm>
            <a:off x="2555776" y="4585455"/>
            <a:ext cx="4032448" cy="2150639"/>
          </a:xfrm>
          <a:prstGeom prst="rect">
            <a:avLst/>
          </a:prstGeom>
        </p:spPr>
      </p:pic>
      <p:sp>
        <p:nvSpPr>
          <p:cNvPr id="5" name="Slide Number Placeholder 4"/>
          <p:cNvSpPr>
            <a:spLocks noGrp="1"/>
          </p:cNvSpPr>
          <p:nvPr>
            <p:ph type="sldNum" sz="quarter" idx="4"/>
          </p:nvPr>
        </p:nvSpPr>
        <p:spPr/>
        <p:txBody>
          <a:bodyPr/>
          <a:lstStyle/>
          <a:p>
            <a:fld id="{37A80A60-093F-4BCA-AE36-E5BEF79E0B3D}" type="slidenum">
              <a:rPr lang="en-US" smtClean="0"/>
              <a:pPr/>
              <a:t>42</a:t>
            </a:fld>
            <a:endParaRPr lang="en-US" dirty="0"/>
          </a:p>
        </p:txBody>
      </p:sp>
    </p:spTree>
    <p:extLst>
      <p:ext uri="{BB962C8B-B14F-4D97-AF65-F5344CB8AC3E}">
        <p14:creationId xmlns:p14="http://schemas.microsoft.com/office/powerpoint/2010/main" val="4092483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id="{8B6DBDCF-07B6-4D56-A7F7-C8A4ACF3EF6F}"/>
              </a:ext>
            </a:extLst>
          </p:cNvPr>
          <p:cNvSpPr>
            <a:spLocks noGrp="1"/>
          </p:cNvSpPr>
          <p:nvPr>
            <p:ph idx="1"/>
          </p:nvPr>
        </p:nvSpPr>
        <p:spPr/>
        <p:txBody>
          <a:bodyPr/>
          <a:lstStyle/>
          <a:p>
            <a:r>
              <a:rPr lang="en-US" altLang="zh-CN" dirty="0"/>
              <a:t>char *secret = "Some Secret Value"; </a:t>
            </a:r>
          </a:p>
          <a:p>
            <a:pPr lvl="1"/>
            <a:r>
              <a:rPr lang="en-US" altLang="zh-CN" dirty="0"/>
              <a:t>secret is pointer to the memory address of the 0</a:t>
            </a:r>
            <a:r>
              <a:rPr lang="en-US" altLang="zh-CN" baseline="30000" dirty="0"/>
              <a:t>th</a:t>
            </a:r>
            <a:r>
              <a:rPr lang="en-US" altLang="zh-CN" dirty="0"/>
              <a:t> array element secret[0] (‘S’)</a:t>
            </a:r>
          </a:p>
          <a:p>
            <a:pPr lvl="1"/>
            <a:r>
              <a:rPr lang="en-US" altLang="zh-CN" dirty="0"/>
              <a:t>secret+1 is 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
        <p:nvSpPr>
          <p:cNvPr id="4" name="Slide Number Placeholder 3"/>
          <p:cNvSpPr>
            <a:spLocks noGrp="1"/>
          </p:cNvSpPr>
          <p:nvPr>
            <p:ph type="sldNum" sz="quarter" idx="4"/>
          </p:nvPr>
        </p:nvSpPr>
        <p:spPr/>
        <p:txBody>
          <a:bodyPr/>
          <a:lstStyle/>
          <a:p>
            <a:fld id="{37A80A60-093F-4BCA-AE36-E5BEF79E0B3D}" type="slidenum">
              <a:rPr lang="en-US" smtClean="0"/>
              <a:pPr/>
              <a:t>43</a:t>
            </a:fld>
            <a:endParaRPr lang="en-US" dirty="0"/>
          </a:p>
        </p:txBody>
      </p:sp>
    </p:spTree>
    <p:extLst>
      <p:ext uri="{BB962C8B-B14F-4D97-AF65-F5344CB8AC3E}">
        <p14:creationId xmlns:p14="http://schemas.microsoft.com/office/powerpoint/2010/main" val="2508566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625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when permission check fails and causes an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0"/>
            <a:ext cx="4394758" cy="261090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6801606" cy="369332"/>
          </a:xfrm>
          <a:prstGeom prst="rect">
            <a:avLst/>
          </a:prstGeom>
          <a:noFill/>
        </p:spPr>
        <p:txBody>
          <a:bodyPr wrap="none" rtlCol="0">
            <a:spAutoFit/>
          </a:bodyPr>
          <a:lstStyle/>
          <a:p>
            <a:r>
              <a:rPr lang="en-US" altLang="zh-CN" dirty="0"/>
              <a:t>(Assume each instruction is 2 Bytes, hence the next instruction is n+2)</a:t>
            </a:r>
            <a:endParaRPr lang="zh-CN" altLang="en-US" dirty="0"/>
          </a:p>
        </p:txBody>
      </p:sp>
      <p:sp>
        <p:nvSpPr>
          <p:cNvPr id="8" name="Slide Number Placeholder 7"/>
          <p:cNvSpPr>
            <a:spLocks noGrp="1"/>
          </p:cNvSpPr>
          <p:nvPr>
            <p:ph type="sldNum" sz="quarter" idx="4"/>
          </p:nvPr>
        </p:nvSpPr>
        <p:spPr/>
        <p:txBody>
          <a:bodyPr/>
          <a:lstStyle/>
          <a:p>
            <a:fld id="{37A80A60-093F-4BCA-AE36-E5BEF79E0B3D}" type="slidenum">
              <a:rPr lang="en-US" smtClean="0"/>
              <a:pPr/>
              <a:t>44</a:t>
            </a:fld>
            <a:endParaRPr lang="en-US" dirty="0"/>
          </a:p>
        </p:txBody>
      </p:sp>
    </p:spTree>
    <p:extLst>
      <p:ext uri="{BB962C8B-B14F-4D97-AF65-F5344CB8AC3E}">
        <p14:creationId xmlns:p14="http://schemas.microsoft.com/office/powerpoint/2010/main" val="3631482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9B03-1C22-442B-97CA-7C23FCACE429}"/>
              </a:ext>
            </a:extLst>
          </p:cNvPr>
          <p:cNvSpPr>
            <a:spLocks noGrp="1"/>
          </p:cNvSpPr>
          <p:nvPr>
            <p:ph type="title"/>
          </p:nvPr>
        </p:nvSpPr>
        <p:spPr>
          <a:xfrm>
            <a:off x="152400" y="55923"/>
            <a:ext cx="8839200" cy="1143000"/>
          </a:xfrm>
        </p:spPr>
        <p:txBody>
          <a:bodyPr/>
          <a:lstStyle/>
          <a:p>
            <a:r>
              <a:rPr lang="en-US" altLang="zh-CN" dirty="0"/>
              <a:t>Meltdown vs. </a:t>
            </a:r>
            <a:r>
              <a:rPr lang="en-US" altLang="zh-CN" dirty="0" err="1"/>
              <a:t>Spectre</a:t>
            </a:r>
            <a:r>
              <a:rPr lang="en-US" altLang="zh-CN" dirty="0"/>
              <a:t> Cont’d</a:t>
            </a:r>
            <a:endParaRPr lang="en-SE" dirty="0"/>
          </a:p>
        </p:txBody>
      </p:sp>
      <p:sp>
        <p:nvSpPr>
          <p:cNvPr id="3" name="Content Placeholder 2">
            <a:extLst>
              <a:ext uri="{FF2B5EF4-FFF2-40B4-BE49-F238E27FC236}">
                <a16:creationId xmlns:a16="http://schemas.microsoft.com/office/drawing/2014/main" id="{E0126DF1-5874-481E-A34B-383E3D31978D}"/>
              </a:ext>
            </a:extLst>
          </p:cNvPr>
          <p:cNvSpPr>
            <a:spLocks noGrp="1"/>
          </p:cNvSpPr>
          <p:nvPr>
            <p:ph idx="1"/>
          </p:nvPr>
        </p:nvSpPr>
        <p:spPr>
          <a:xfrm>
            <a:off x="685142" y="4929765"/>
            <a:ext cx="3699520" cy="814696"/>
          </a:xfrm>
        </p:spPr>
        <p:txBody>
          <a:bodyPr>
            <a:normAutofit fontScale="77500" lnSpcReduction="20000"/>
          </a:bodyPr>
          <a:lstStyle/>
          <a:p>
            <a:pPr marL="0" indent="0">
              <a:buNone/>
            </a:pPr>
            <a:r>
              <a:rPr lang="en-US" dirty="0"/>
              <a:t>Meltdown steals secret from kernel address space</a:t>
            </a:r>
            <a:endParaRPr lang="en-SE" dirty="0"/>
          </a:p>
        </p:txBody>
      </p:sp>
      <p:sp>
        <p:nvSpPr>
          <p:cNvPr id="17" name="Content Placeholder 2">
            <a:extLst>
              <a:ext uri="{FF2B5EF4-FFF2-40B4-BE49-F238E27FC236}">
                <a16:creationId xmlns:a16="http://schemas.microsoft.com/office/drawing/2014/main" id="{D301E5C7-3937-44A0-892B-68134558877A}"/>
              </a:ext>
            </a:extLst>
          </p:cNvPr>
          <p:cNvSpPr txBox="1">
            <a:spLocks/>
          </p:cNvSpPr>
          <p:nvPr/>
        </p:nvSpPr>
        <p:spPr>
          <a:xfrm>
            <a:off x="4973789" y="4929765"/>
            <a:ext cx="3699520" cy="106103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a:t>Spectre</a:t>
            </a:r>
            <a:r>
              <a:rPr lang="en-US" dirty="0"/>
              <a:t> steals secret from out-of-bound array element</a:t>
            </a:r>
            <a:endParaRPr lang="en-SE" dirty="0"/>
          </a:p>
        </p:txBody>
      </p:sp>
      <p:pic>
        <p:nvPicPr>
          <p:cNvPr id="18" name="Picture 17">
            <a:extLst>
              <a:ext uri="{FF2B5EF4-FFF2-40B4-BE49-F238E27FC236}">
                <a16:creationId xmlns:a16="http://schemas.microsoft.com/office/drawing/2014/main" id="{CAEFE02B-32A5-470D-82B6-6588BB1788A7}"/>
              </a:ext>
            </a:extLst>
          </p:cNvPr>
          <p:cNvPicPr>
            <a:picLocks noChangeAspect="1"/>
          </p:cNvPicPr>
          <p:nvPr/>
        </p:nvPicPr>
        <p:blipFill>
          <a:blip r:embed="rId2"/>
          <a:stretch>
            <a:fillRect/>
          </a:stretch>
        </p:blipFill>
        <p:spPr>
          <a:xfrm>
            <a:off x="899592" y="1163461"/>
            <a:ext cx="2986354" cy="3672408"/>
          </a:xfrm>
          <a:prstGeom prst="rect">
            <a:avLst/>
          </a:prstGeom>
        </p:spPr>
      </p:pic>
      <p:pic>
        <p:nvPicPr>
          <p:cNvPr id="19" name="图片 3">
            <a:extLst>
              <a:ext uri="{FF2B5EF4-FFF2-40B4-BE49-F238E27FC236}">
                <a16:creationId xmlns:a16="http://schemas.microsoft.com/office/drawing/2014/main" id="{651CA5D8-E2E9-4F61-892B-5513F0AF777B}"/>
              </a:ext>
            </a:extLst>
          </p:cNvPr>
          <p:cNvPicPr>
            <a:picLocks noChangeAspect="1"/>
          </p:cNvPicPr>
          <p:nvPr/>
        </p:nvPicPr>
        <p:blipFill>
          <a:blip r:embed="rId3" cstate="print"/>
          <a:stretch>
            <a:fillRect/>
          </a:stretch>
        </p:blipFill>
        <p:spPr>
          <a:xfrm>
            <a:off x="4112084" y="1378454"/>
            <a:ext cx="4860340" cy="3202674"/>
          </a:xfrm>
          <a:prstGeom prst="rect">
            <a:avLst/>
          </a:prstGeom>
        </p:spPr>
      </p:pic>
      <p:sp>
        <p:nvSpPr>
          <p:cNvPr id="4" name="Slide Number Placeholder 3"/>
          <p:cNvSpPr>
            <a:spLocks noGrp="1"/>
          </p:cNvSpPr>
          <p:nvPr>
            <p:ph type="sldNum" sz="quarter" idx="4"/>
          </p:nvPr>
        </p:nvSpPr>
        <p:spPr/>
        <p:txBody>
          <a:bodyPr/>
          <a:lstStyle/>
          <a:p>
            <a:fld id="{37A80A60-093F-4BCA-AE36-E5BEF79E0B3D}" type="slidenum">
              <a:rPr lang="en-US" smtClean="0"/>
              <a:pPr/>
              <a:t>45</a:t>
            </a:fld>
            <a:endParaRPr lang="en-US" dirty="0"/>
          </a:p>
        </p:txBody>
      </p:sp>
    </p:spTree>
    <p:extLst>
      <p:ext uri="{BB962C8B-B14F-4D97-AF65-F5344CB8AC3E}">
        <p14:creationId xmlns:p14="http://schemas.microsoft.com/office/powerpoint/2010/main" val="3361981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46</a:t>
            </a:fld>
            <a:endParaRPr lang="en-US" altLang="zh-CN"/>
          </a:p>
        </p:txBody>
      </p:sp>
      <p:sp>
        <p:nvSpPr>
          <p:cNvPr id="23554" name="Rectangle 2"/>
          <p:cNvSpPr>
            <a:spLocks noGrp="1" noChangeArrowheads="1"/>
          </p:cNvSpPr>
          <p:nvPr>
            <p:ph type="title"/>
          </p:nvPr>
        </p:nvSpPr>
        <p:spPr/>
        <p:txBody>
          <a:bodyPr>
            <a:normAutofit/>
          </a:bodyPr>
          <a:lstStyle/>
          <a:p>
            <a:r>
              <a:rPr lang="en-US" altLang="zh-CN" dirty="0" err="1"/>
              <a:t>Spectre</a:t>
            </a:r>
            <a:r>
              <a:rPr lang="en-US" altLang="zh-CN" dirty="0"/>
              <a:t> vs. Stack Overflow</a:t>
            </a:r>
          </a:p>
        </p:txBody>
      </p:sp>
      <p:sp>
        <p:nvSpPr>
          <p:cNvPr id="23555" name="Rectangle 3"/>
          <p:cNvSpPr>
            <a:spLocks noGrp="1" noChangeArrowheads="1"/>
          </p:cNvSpPr>
          <p:nvPr>
            <p:ph type="body" idx="1"/>
          </p:nvPr>
        </p:nvSpPr>
        <p:spPr>
          <a:xfrm>
            <a:off x="323528" y="3501008"/>
            <a:ext cx="8577195" cy="1809136"/>
          </a:xfrm>
        </p:spPr>
        <p:txBody>
          <a:bodyPr>
            <a:normAutofit/>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E30A96EA-6ABA-4E79-B127-021E42FA2B04}"/>
              </a:ext>
            </a:extLst>
          </p:cNvPr>
          <p:cNvSpPr txBox="1">
            <a:spLocks/>
          </p:cNvSpPr>
          <p:nvPr/>
        </p:nvSpPr>
        <p:spPr>
          <a:xfrm>
            <a:off x="467544" y="5015372"/>
            <a:ext cx="8352928" cy="158198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Checking array bounds (if (x &lt; </a:t>
            </a:r>
            <a:r>
              <a:rPr lang="en-US" altLang="zh-CN" sz="2400" dirty="0" err="1"/>
              <a:t>buffer_size</a:t>
            </a:r>
            <a:r>
              <a:rPr lang="en-US" altLang="zh-CN" sz="2400" dirty="0"/>
              <a:t>)) prevents buffer overflow attack that performs writes to unauthorized addresses, but not </a:t>
            </a:r>
            <a:r>
              <a:rPr lang="en-US" altLang="zh-CN" sz="2400" dirty="0" err="1"/>
              <a:t>Spectre</a:t>
            </a:r>
            <a:r>
              <a:rPr lang="en-US" altLang="zh-CN" sz="2400" dirty="0"/>
              <a:t> attack that performs reads from unauthorized addresses by exploiting speculative execution and cache side channel analysis.</a:t>
            </a:r>
            <a:endParaRPr lang="zh-CN" altLang="en-US" sz="2400" dirty="0"/>
          </a:p>
        </p:txBody>
      </p:sp>
    </p:spTree>
    <p:extLst>
      <p:ext uri="{BB962C8B-B14F-4D97-AF65-F5344CB8AC3E}">
        <p14:creationId xmlns:p14="http://schemas.microsoft.com/office/powerpoint/2010/main" val="404972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 1 in each iteration</a:t>
            </a:r>
          </a:p>
          <a:p>
            <a:r>
              <a:rPr lang="en-US" sz="2400" dirty="0"/>
              <a:t>Instruction:</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a:t>
            </a:r>
          </a:p>
        </p:txBody>
      </p:sp>
      <p:sp>
        <p:nvSpPr>
          <p:cNvPr id="4" name="Slide Number Placeholder 3"/>
          <p:cNvSpPr>
            <a:spLocks noGrp="1"/>
          </p:cNvSpPr>
          <p:nvPr>
            <p:ph type="sldNum" sz="quarter" idx="4"/>
          </p:nvPr>
        </p:nvSpPr>
        <p:spPr/>
        <p:txBody>
          <a:bodyPr/>
          <a:lstStyle/>
          <a:p>
            <a:fld id="{3CC63E4C-4642-794D-A2FD-70F6B81535F5}" type="slidenum">
              <a:rPr lang="en-US" smtClean="0"/>
              <a:pPr/>
              <a:t>5</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fontScale="90000"/>
          </a:bodyPr>
          <a:lstStyle/>
          <a:p>
            <a:r>
              <a:rPr lang="en-US" dirty="0"/>
              <a:t>FLUSH+RELOAD</a:t>
            </a:r>
            <a:r>
              <a:rPr lang="en-US" altLang="zh-CN" dirty="0"/>
              <a:t> Cache Side Channel Analysis</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776084" cy="353118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latin typeface="+mj-lt"/>
              </a:rPr>
              <a:t>Let the victim access 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To mitigate the effect of cache prefetching, where multiple cache blocks are brought into cache upon a cache miss</a:t>
            </a:r>
          </a:p>
        </p:txBody>
      </p:sp>
      <p:sp>
        <p:nvSpPr>
          <p:cNvPr id="6" name="Rectangle 5">
            <a:extLst>
              <a:ext uri="{FF2B5EF4-FFF2-40B4-BE49-F238E27FC236}">
                <a16:creationId xmlns:a16="http://schemas.microsoft.com/office/drawing/2014/main" id="{DB6AB5B7-4BB2-4409-BD8F-01E3B726FF25}"/>
              </a:ext>
            </a:extLst>
          </p:cNvPr>
          <p:cNvSpPr/>
          <p:nvPr/>
        </p:nvSpPr>
        <p:spPr>
          <a:xfrm>
            <a:off x="606328" y="5134986"/>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7" name="Rectangle 6">
            <a:extLst>
              <a:ext uri="{FF2B5EF4-FFF2-40B4-BE49-F238E27FC236}">
                <a16:creationId xmlns:a16="http://schemas.microsoft.com/office/drawing/2014/main" id="{71D439D0-CE5D-497F-9F60-2F5B21980519}"/>
              </a:ext>
            </a:extLst>
          </p:cNvPr>
          <p:cNvSpPr/>
          <p:nvPr/>
        </p:nvSpPr>
        <p:spPr>
          <a:xfrm>
            <a:off x="6581087" y="5137317"/>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9" name="Rectangle 8">
            <a:extLst>
              <a:ext uri="{FF2B5EF4-FFF2-40B4-BE49-F238E27FC236}">
                <a16:creationId xmlns:a16="http://schemas.microsoft.com/office/drawing/2014/main" id="{78C51A4D-2322-433E-8F0C-07A9D330653C}"/>
              </a:ext>
            </a:extLst>
          </p:cNvPr>
          <p:cNvSpPr/>
          <p:nvPr/>
        </p:nvSpPr>
        <p:spPr>
          <a:xfrm>
            <a:off x="3563888" y="5134986"/>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10" name="TextBox 9">
            <a:extLst>
              <a:ext uri="{FF2B5EF4-FFF2-40B4-BE49-F238E27FC236}">
                <a16:creationId xmlns:a16="http://schemas.microsoft.com/office/drawing/2014/main" id="{7AD60F33-1EDF-47EC-BB2B-F534CFB7ABF8}"/>
              </a:ext>
            </a:extLst>
          </p:cNvPr>
          <p:cNvSpPr txBox="1"/>
          <p:nvPr/>
        </p:nvSpPr>
        <p:spPr>
          <a:xfrm>
            <a:off x="3993370" y="447493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11" name="Down Arrow 8">
            <a:extLst>
              <a:ext uri="{FF2B5EF4-FFF2-40B4-BE49-F238E27FC236}">
                <a16:creationId xmlns:a16="http://schemas.microsoft.com/office/drawing/2014/main" id="{2726C7FB-E432-4CA7-A9DC-028F1399D20C}"/>
              </a:ext>
            </a:extLst>
          </p:cNvPr>
          <p:cNvSpPr/>
          <p:nvPr/>
        </p:nvSpPr>
        <p:spPr>
          <a:xfrm>
            <a:off x="4603558" y="4879691"/>
            <a:ext cx="212584" cy="2369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9">
            <a:extLst>
              <a:ext uri="{FF2B5EF4-FFF2-40B4-BE49-F238E27FC236}">
                <a16:creationId xmlns:a16="http://schemas.microsoft.com/office/drawing/2014/main" id="{BBBA1038-A84B-46C5-B331-0BEBD5528BC7}"/>
              </a:ext>
            </a:extLst>
          </p:cNvPr>
          <p:cNvSpPr/>
          <p:nvPr/>
        </p:nvSpPr>
        <p:spPr>
          <a:xfrm>
            <a:off x="2950611" y="5666705"/>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0">
            <a:extLst>
              <a:ext uri="{FF2B5EF4-FFF2-40B4-BE49-F238E27FC236}">
                <a16:creationId xmlns:a16="http://schemas.microsoft.com/office/drawing/2014/main" id="{AB1DB84A-875C-4A70-AF04-3DAA2269172B}"/>
              </a:ext>
            </a:extLst>
          </p:cNvPr>
          <p:cNvSpPr/>
          <p:nvPr/>
        </p:nvSpPr>
        <p:spPr>
          <a:xfrm>
            <a:off x="5928950" y="567214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
          </p:nvPr>
        </p:nvSpPr>
        <p:spPr/>
        <p:txBody>
          <a:bodyPr/>
          <a:lstStyle/>
          <a:p>
            <a:fld id="{37A80A60-093F-4BCA-AE36-E5BEF79E0B3D}" type="slidenum">
              <a:rPr lang="en-US" smtClean="0"/>
              <a:pPr/>
              <a:t>6</a:t>
            </a:fld>
            <a:endParaRPr lang="en-US" dirty="0"/>
          </a:p>
        </p:txBody>
      </p:sp>
    </p:spTree>
    <p:extLst>
      <p:ext uri="{BB962C8B-B14F-4D97-AF65-F5344CB8AC3E}">
        <p14:creationId xmlns:p14="http://schemas.microsoft.com/office/powerpoint/2010/main" val="150714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dirty="0"/>
              <a:t>FLUSH+RELOAD</a:t>
            </a:r>
            <a:r>
              <a:rPr lang="en-US" altLang="zh-CN" dirty="0"/>
              <a:t>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a:t>
            </a:r>
            <a:endParaRPr lang="en-US" altLang="zh-CN" dirty="0"/>
          </a:p>
          <a:p>
            <a:r>
              <a:rPr lang="en-US" altLang="zh-CN" i="0" dirty="0">
                <a:latin typeface="+mj-lt"/>
              </a:rPr>
              <a:t>Attacker constructs probing array </a:t>
            </a:r>
            <a:r>
              <a:rPr lang="en-SE" altLang="zh-CN" i="0" dirty="0">
                <a:latin typeface="+mj-lt"/>
              </a:rPr>
              <a:t>char </a:t>
            </a:r>
            <a:r>
              <a:rPr lang="en-US" altLang="zh-CN" i="0" dirty="0">
                <a:latin typeface="+mj-lt"/>
              </a:rPr>
              <a:t>a[5∗STEP]; Victim holds secret value x=2, and accesses a[2∗STEP]=a[12], causing cache block containing elements {a[12], a[13]} to be brought into cache. Attacker reloads 5 elements a[0],a[6],a[12],a[18],a[24], and finds out that only accessing a[12] is a cache hit, so he can deduce the secret x=12/STEP=2.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the cache prefetching algorithm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Slide Number Placeholder 4"/>
          <p:cNvSpPr>
            <a:spLocks noGrp="1"/>
          </p:cNvSpPr>
          <p:nvPr>
            <p:ph type="sldNum" sz="quarter" idx="4"/>
          </p:nvPr>
        </p:nvSpPr>
        <p:spPr/>
        <p:txBody>
          <a:bodyPr/>
          <a:lstStyle/>
          <a:p>
            <a:fld id="{37A80A60-093F-4BCA-AE36-E5BEF79E0B3D}" type="slidenum">
              <a:rPr lang="en-US" smtClean="0"/>
              <a:pPr/>
              <a:t>7</a:t>
            </a:fld>
            <a:endParaRPr lang="en-US" dirty="0"/>
          </a:p>
        </p:txBody>
      </p:sp>
    </p:spTree>
    <p:extLst>
      <p:ext uri="{BB962C8B-B14F-4D97-AF65-F5344CB8AC3E}">
        <p14:creationId xmlns:p14="http://schemas.microsoft.com/office/powerpoint/2010/main" val="3110220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of </a:t>
            </a:r>
            <a:r>
              <a:rPr lang="en-US" dirty="0"/>
              <a:t>FLUSH+RELOAD</a:t>
            </a:r>
            <a:endParaRPr lang="zh-CN" altLang="en-US" dirty="0"/>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75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What you do is follow the victim into the library whenever he wants to check out a book.  You then ask the librarian for a copy of the book you want to know whether the person has checked out. </a:t>
            </a:r>
            <a:r>
              <a:rPr lang="en-US" altLang="zh-CN" dirty="0">
                <a:solidFill>
                  <a:srgbClr val="FF0000"/>
                </a:solidFill>
              </a:rPr>
              <a:t>(In this library, when a person checks out a book (reads a variable), he also leaves a copy under the librarian’s desk (in the cache).)</a:t>
            </a:r>
          </a:p>
          <a:p>
            <a:r>
              <a:rPr lang="en-US" altLang="zh-CN" dirty="0"/>
              <a:t>If the librarian looks down under his desk and says "You are in luck, I have a copy right here!" then you know the victim had just checked out that book. If the librarian has to go look in </a:t>
            </a:r>
            <a:r>
              <a:rPr lang="en-US" altLang="zh-CN"/>
              <a:t>the book shelves </a:t>
            </a:r>
            <a:r>
              <a:rPr lang="en-US" altLang="zh-CN" dirty="0"/>
              <a:t>(main memory) and comes back 5 minutes later with the book, you know that the person didn’t just check it out.</a:t>
            </a:r>
          </a:p>
        </p:txBody>
      </p:sp>
      <p:sp>
        <p:nvSpPr>
          <p:cNvPr id="4" name="Slide Number Placeholder 3"/>
          <p:cNvSpPr>
            <a:spLocks noGrp="1"/>
          </p:cNvSpPr>
          <p:nvPr>
            <p:ph type="sldNum" sz="quarter" idx="4"/>
          </p:nvPr>
        </p:nvSpPr>
        <p:spPr/>
        <p:txBody>
          <a:bodyPr/>
          <a:lstStyle/>
          <a:p>
            <a:fld id="{37A80A60-093F-4BCA-AE36-E5BEF79E0B3D}" type="slidenum">
              <a:rPr lang="en-US" smtClean="0"/>
              <a:pPr/>
              <a:t>8</a:t>
            </a:fld>
            <a:endParaRPr lang="en-US" dirty="0"/>
          </a:p>
        </p:txBody>
      </p:sp>
    </p:spTree>
    <p:extLst>
      <p:ext uri="{BB962C8B-B14F-4D97-AF65-F5344CB8AC3E}">
        <p14:creationId xmlns:p14="http://schemas.microsoft.com/office/powerpoint/2010/main" val="307308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
        <p:nvSpPr>
          <p:cNvPr id="3" name="Slide Number Placeholder 2"/>
          <p:cNvSpPr>
            <a:spLocks noGrp="1"/>
          </p:cNvSpPr>
          <p:nvPr>
            <p:ph type="sldNum" sz="quarter" idx="4"/>
          </p:nvPr>
        </p:nvSpPr>
        <p:spPr/>
        <p:txBody>
          <a:bodyPr/>
          <a:lstStyle/>
          <a:p>
            <a:fld id="{37A80A60-093F-4BCA-AE36-E5BEF79E0B3D}" type="slidenum">
              <a:rPr lang="en-US" smtClean="0"/>
              <a:pPr/>
              <a:t>9</a:t>
            </a:fld>
            <a:endParaRPr lang="en-US" dirty="0"/>
          </a:p>
        </p:txBody>
      </p:sp>
    </p:spTree>
    <p:extLst>
      <p:ext uri="{BB962C8B-B14F-4D97-AF65-F5344CB8AC3E}">
        <p14:creationId xmlns:p14="http://schemas.microsoft.com/office/powerpoint/2010/main" val="29252850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1279</TotalTime>
  <Words>5976</Words>
  <Application>Microsoft Office PowerPoint</Application>
  <PresentationFormat>On-screen Show (4:3)</PresentationFormat>
  <Paragraphs>500</Paragraphs>
  <Slides>46</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Cambria Math</vt:lpstr>
      <vt:lpstr>Courier New</vt:lpstr>
      <vt:lpstr>Symbol</vt:lpstr>
      <vt:lpstr>Verdana</vt:lpstr>
      <vt:lpstr>_Template</vt:lpstr>
      <vt:lpstr>Meltdown &amp; Spectre</vt:lpstr>
      <vt:lpstr>An Example of Side Channel Analysis</vt:lpstr>
      <vt:lpstr>Memory Hierarchy</vt:lpstr>
      <vt:lpstr>Principle of Locality</vt:lpstr>
      <vt:lpstr>Quiz: What locality does this program have?</vt:lpstr>
      <vt:lpstr>FLUSH+RELOAD Cache Side Channel Analysis</vt:lpstr>
      <vt:lpstr>FLUSH+RELOAD Toy Example</vt:lpstr>
      <vt:lpstr>An Analogy of FLUSH+RELOAD</vt:lpstr>
      <vt:lpstr>PowerPoint Presentation</vt:lpstr>
      <vt:lpstr>Virtual Memory</vt:lpstr>
      <vt:lpstr>Meltdown Lab Tasks</vt:lpstr>
      <vt:lpstr>Task 1: Reading from Cache versus from Memory</vt:lpstr>
      <vt:lpstr>array[] in memory and cache</vt:lpstr>
      <vt:lpstr>Task 2: Using Cache as a Side Channel</vt:lpstr>
      <vt:lpstr>Listing 2: FlushReload.c</vt:lpstr>
      <vt:lpstr>Toy Example with DELTA=2</vt:lpstr>
      <vt:lpstr>Task 3: Place Secret Data in Kernel Space</vt:lpstr>
      <vt:lpstr>Finding the Secret Data Address</vt:lpstr>
      <vt:lpstr>Task 4: Access Kernel Memory from User Space</vt:lpstr>
      <vt:lpstr>Task 5: Handle Error/Exceptions in C</vt:lpstr>
      <vt:lpstr>Task 6: Out-of-Order Execution by CPU</vt:lpstr>
      <vt:lpstr>Meltdown Attack</vt:lpstr>
      <vt:lpstr>MeltdownExperiment.c</vt:lpstr>
      <vt:lpstr>Task 7: The Basic Meltdown Attack Task. 7.1: A Naive Approach</vt:lpstr>
      <vt:lpstr>Task 7.2: Improve the Attack by Getting the Secret Data Cached</vt:lpstr>
      <vt:lpstr>Task 7.3: Using Assembly Code to Trigger Meltdown</vt:lpstr>
      <vt:lpstr>Task 8: Make the Attack More Practical</vt:lpstr>
      <vt:lpstr>Statistical technique</vt:lpstr>
      <vt:lpstr>Meltdown Attack Analogy</vt:lpstr>
      <vt:lpstr>Meltdown Attack Analogy</vt:lpstr>
      <vt:lpstr>Meltdown Attack Analogy</vt:lpstr>
      <vt:lpstr>PowerPoint Presentation</vt:lpstr>
      <vt:lpstr>Non-Pipelined Instruction Execution (hypothetical)</vt:lpstr>
      <vt:lpstr>Pipelined Instruction Execution</vt:lpstr>
      <vt:lpstr>Branch Prediction</vt:lpstr>
      <vt:lpstr>Spectre Lab Tasks</vt:lpstr>
      <vt:lpstr>Task 3: Out-of-Order Execution and Branch Prediction</vt:lpstr>
      <vt:lpstr>Listing 3: SpectreExperiment.c</vt:lpstr>
      <vt:lpstr>Task 4: The Spectre Attack</vt:lpstr>
      <vt:lpstr>Listing 4: SpectreAttack.c</vt:lpstr>
      <vt:lpstr>Task 5: Improve the Attack Accuracy</vt:lpstr>
      <vt:lpstr>Task 5: scores[0]</vt:lpstr>
      <vt:lpstr>Task 6: Steal the Entire Secret String </vt:lpstr>
      <vt:lpstr>Meltdown vs. Spectre</vt:lpstr>
      <vt:lpstr>Meltdown vs. Spectre Cont’d</vt:lpstr>
      <vt:lpstr>Spectre vs. Stack Overflow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Zonghua Gu</cp:lastModifiedBy>
  <cp:revision>230</cp:revision>
  <dcterms:created xsi:type="dcterms:W3CDTF">2019-01-06T06:43:52Z</dcterms:created>
  <dcterms:modified xsi:type="dcterms:W3CDTF">2022-03-24T16:04:14Z</dcterms:modified>
</cp:coreProperties>
</file>