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61" r:id="rId3"/>
    <p:sldId id="352" r:id="rId4"/>
    <p:sldId id="364" r:id="rId5"/>
    <p:sldId id="348" r:id="rId6"/>
    <p:sldId id="347" r:id="rId7"/>
    <p:sldId id="388" r:id="rId8"/>
    <p:sldId id="262" r:id="rId9"/>
    <p:sldId id="359" r:id="rId10"/>
    <p:sldId id="350" r:id="rId11"/>
    <p:sldId id="263" r:id="rId12"/>
    <p:sldId id="302" r:id="rId13"/>
    <p:sldId id="332" r:id="rId14"/>
    <p:sldId id="351" r:id="rId15"/>
    <p:sldId id="331" r:id="rId16"/>
    <p:sldId id="334" r:id="rId17"/>
    <p:sldId id="336" r:id="rId18"/>
    <p:sldId id="337" r:id="rId19"/>
    <p:sldId id="338" r:id="rId20"/>
    <p:sldId id="339" r:id="rId21"/>
    <p:sldId id="268" r:id="rId22"/>
    <p:sldId id="353" r:id="rId23"/>
    <p:sldId id="340" r:id="rId24"/>
    <p:sldId id="341" r:id="rId25"/>
    <p:sldId id="360" r:id="rId26"/>
    <p:sldId id="342" r:id="rId27"/>
    <p:sldId id="355" r:id="rId28"/>
    <p:sldId id="357" r:id="rId29"/>
    <p:sldId id="358" r:id="rId30"/>
    <p:sldId id="314" r:id="rId31"/>
    <p:sldId id="303" r:id="rId32"/>
    <p:sldId id="289" r:id="rId33"/>
    <p:sldId id="312" r:id="rId34"/>
    <p:sldId id="309" r:id="rId35"/>
    <p:sldId id="290" r:id="rId36"/>
    <p:sldId id="26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stor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Exponential_growth" TargetMode="External"/><Relationship Id="rId4" Type="http://schemas.openxmlformats.org/officeDocument/2006/relationships/hyperlink" Target="http://en.wikipedia.org/wiki/Integrated_circuit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87B8A-27EE-417B-8EA7-1B4C1D43B96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04076-DBED-4CFA-A308-874C54D6F62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D0113-6895-4946-91A1-2B0B1E16F76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BAE82-7F67-4833-86E3-C67BAF06705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CF74F-7A06-4C95-924D-9E31385FE2E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A8946-FC63-40E5-8BEE-E8B11C70C70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D43BC-D9BE-40F1-898D-A727DDB7EC2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FDC29-6B29-4AF3-B31C-660FD1FBE8D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F699E-2F63-41A1-B5DE-163B0246321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7C7D7-B475-4AF8-BFF9-440D241C73E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83374-663C-4CB5-A575-66079A2A28B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4DF34-5374-4CF7-9BB8-FE3C54CE07D8}" type="slidenum">
              <a:rPr lang="it-IT" altLang="zh-CN" smtClean="0"/>
              <a:pPr/>
              <a:t>2</a:t>
            </a:fld>
            <a:endParaRPr lang="it-IT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the number of </a:t>
            </a:r>
            <a:r>
              <a:rPr lang="it-IT" altLang="zh-CN">
                <a:hlinkClick r:id="rId3" tooltip="Transistors"/>
              </a:rPr>
              <a:t>transistors</a:t>
            </a:r>
            <a:r>
              <a:rPr lang="it-IT" altLang="zh-CN"/>
              <a:t> that can be inexpensively placed on an </a:t>
            </a:r>
            <a:r>
              <a:rPr lang="it-IT" altLang="zh-CN">
                <a:hlinkClick r:id="rId4" tooltip="Integrated circuit"/>
              </a:rPr>
              <a:t>integrated circuit</a:t>
            </a:r>
            <a:r>
              <a:rPr lang="it-IT" altLang="zh-CN"/>
              <a:t> is increasing </a:t>
            </a:r>
            <a:r>
              <a:rPr lang="it-IT" altLang="zh-CN">
                <a:hlinkClick r:id="rId5" tooltip="Exponential growth"/>
              </a:rPr>
              <a:t>exponentially</a:t>
            </a:r>
            <a:r>
              <a:rPr lang="it-IT" altLang="zh-CN"/>
              <a:t>, doubling approximately every two years </a:t>
            </a:r>
          </a:p>
          <a:p>
            <a:pPr eaLnBrk="1" hangingPunct="1"/>
            <a:endParaRPr lang="it-IT" altLang="zh-CN"/>
          </a:p>
          <a:p>
            <a:pPr eaLnBrk="1" hangingPunct="1"/>
            <a:r>
              <a:rPr lang="it-IT" altLang="zh-CN"/>
              <a:t>Patterson &amp; Hennessy: number of cores will double every 18 months, while power, clock frequency and costs will remain constant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C238A-E81C-4EA0-9901-43DAEF266DC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9454B-D615-4F4A-A5D1-1CD279D1173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1FE6B-456F-40F8-8C4A-AF0DB7CCE2B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D4784-4652-4A80-A5D6-A9019F664F6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9EFFA-4068-4019-B45A-E5E06CA7F94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E8BDA-4B44-438E-BA7C-B611FF771D7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57ECB-3B00-4A2D-839D-277E4F0EF9B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049C4-F037-4A86-BE4D-BDDA0BEB30C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27CEB-2D80-4942-B641-16FCF845EC1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61600-BE0F-4227-96F7-352C653DF10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2BDBA-83D6-49D5-855D-7258618F5A46}" type="slidenum">
              <a:rPr lang="it-IT" altLang="zh-CN" smtClean="0"/>
              <a:pPr/>
              <a:t>3</a:t>
            </a:fld>
            <a:endParaRPr lang="it-IT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E5894-11F3-46FE-BD7E-4E6D49EB2DC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8B82F-D703-418B-8465-A146FD00156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88A12-E7B9-43D5-8C31-47D27C49999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34B67-8F47-4272-B379-6C92F27C29B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4EC90-868C-4735-B795-BBCB688E01E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C467D-7697-4C97-9143-AE3DA08C9C5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878A2-F091-4999-B58A-A744524B3A7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8B703-FE38-46FD-9308-3A8DB17F8FD4}" type="slidenum">
              <a:rPr lang="it-IT" altLang="zh-CN" smtClean="0"/>
              <a:pPr/>
              <a:t>4</a:t>
            </a:fld>
            <a:endParaRPr lang="it-IT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200" dirty="0">
                <a:ea typeface="+mn-ea"/>
              </a:rPr>
              <a:t>Multicore processors are MIMD:</a:t>
            </a:r>
            <a:br>
              <a:rPr lang="en-US" altLang="zh-CN" sz="1200" dirty="0">
                <a:ea typeface="+mn-ea"/>
              </a:rPr>
            </a:br>
            <a:r>
              <a:rPr lang="en-US" altLang="zh-CN" sz="1200" dirty="0">
                <a:ea typeface="+mn-ea"/>
              </a:rPr>
              <a:t>Different cores execute different threads (</a:t>
            </a:r>
            <a:r>
              <a:rPr lang="en-US" altLang="zh-CN" sz="1200" dirty="0">
                <a:solidFill>
                  <a:srgbClr val="FF3300"/>
                </a:solidFill>
                <a:ea typeface="+mn-ea"/>
              </a:rPr>
              <a:t>M</a:t>
            </a:r>
            <a:r>
              <a:rPr lang="en-US" altLang="zh-CN" sz="1200" dirty="0">
                <a:ea typeface="+mn-ea"/>
              </a:rPr>
              <a:t>ultiple </a:t>
            </a:r>
            <a:r>
              <a:rPr lang="en-US" altLang="zh-CN" sz="1200" dirty="0">
                <a:solidFill>
                  <a:srgbClr val="FF3300"/>
                </a:solidFill>
                <a:ea typeface="+mn-ea"/>
              </a:rPr>
              <a:t>I</a:t>
            </a:r>
            <a:r>
              <a:rPr lang="en-US" altLang="zh-CN" sz="1200" dirty="0">
                <a:ea typeface="+mn-ea"/>
              </a:rPr>
              <a:t>nstructions), operating on different parts of memory (</a:t>
            </a:r>
            <a:r>
              <a:rPr lang="en-US" altLang="zh-CN" sz="1200" dirty="0">
                <a:solidFill>
                  <a:srgbClr val="FF3300"/>
                </a:solidFill>
                <a:ea typeface="+mn-ea"/>
              </a:rPr>
              <a:t>M</a:t>
            </a:r>
            <a:r>
              <a:rPr lang="en-US" altLang="zh-CN" sz="1200" dirty="0">
                <a:ea typeface="+mn-ea"/>
              </a:rPr>
              <a:t>ultiple </a:t>
            </a:r>
            <a:r>
              <a:rPr lang="en-US" altLang="zh-CN" sz="1200" dirty="0">
                <a:solidFill>
                  <a:srgbClr val="FF3300"/>
                </a:solidFill>
                <a:ea typeface="+mn-ea"/>
              </a:rPr>
              <a:t>D</a:t>
            </a:r>
            <a:r>
              <a:rPr lang="en-US" altLang="zh-CN" sz="1200" dirty="0">
                <a:ea typeface="+mn-ea"/>
              </a:rPr>
              <a:t>ata).</a:t>
            </a:r>
          </a:p>
          <a:p>
            <a:pPr eaLnBrk="1" hangingPunct="1">
              <a:lnSpc>
                <a:spcPct val="90000"/>
              </a:lnSpc>
            </a:pPr>
            <a:endParaRPr lang="en-US" altLang="zh-CN" sz="1200" dirty="0">
              <a:solidFill>
                <a:srgbClr val="008000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200" dirty="0"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+mn-ea"/>
              </a:rPr>
              <a:t>Multicore is a shared memory multiprocessor:</a:t>
            </a:r>
            <a:br>
              <a:rPr lang="en-US" altLang="zh-CN" sz="1200" dirty="0">
                <a:ea typeface="+mn-ea"/>
              </a:rPr>
            </a:br>
            <a:r>
              <a:rPr lang="en-US" altLang="zh-CN" sz="1200" dirty="0">
                <a:solidFill>
                  <a:srgbClr val="008000"/>
                </a:solidFill>
                <a:ea typeface="+mn-ea"/>
              </a:rPr>
              <a:t>All cores share the same memory</a:t>
            </a:r>
          </a:p>
          <a:p>
            <a:pPr eaLnBrk="1" hangingPunct="1"/>
            <a:endParaRPr lang="zh-CN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C2E91-B9C7-45C3-A459-FE210F5018A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208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9D1A-9AA7-4BFA-83FD-019F7A19E05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29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92469-0D26-46B1-9C75-C5EAA3BAF514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400"/>
              <a:t>Two or more processor cores on the same chip</a:t>
            </a:r>
          </a:p>
          <a:p>
            <a:pPr lvl="1" eaLnBrk="1" hangingPunct="1"/>
            <a:r>
              <a:rPr lang="en-US" altLang="zh-CN" sz="2000"/>
              <a:t>Intel Core Duo processor</a:t>
            </a:r>
          </a:p>
          <a:p>
            <a:pPr eaLnBrk="1" hangingPunct="1"/>
            <a:r>
              <a:rPr lang="en-US" altLang="zh-CN" sz="2400"/>
              <a:t>Semiconductor trends</a:t>
            </a:r>
          </a:p>
          <a:p>
            <a:pPr lvl="1" eaLnBrk="1" hangingPunct="1"/>
            <a:r>
              <a:rPr lang="en-US" altLang="zh-CN" sz="2000"/>
              <a:t>More transistors available per die </a:t>
            </a:r>
          </a:p>
          <a:p>
            <a:pPr lvl="1" eaLnBrk="1" hangingPunct="1"/>
            <a:r>
              <a:rPr lang="en-US" altLang="zh-CN" sz="2000"/>
              <a:t>Clock scaling reaching limits due to power constraints. An empirical study suggests that a 1% clock increase results in a 3% power increase. </a:t>
            </a:r>
          </a:p>
          <a:p>
            <a:pPr lvl="2" eaLnBrk="1" hangingPunct="1"/>
            <a:r>
              <a:rPr lang="en-US" altLang="zh-CN" sz="1800"/>
              <a:t>Moore’s Law has hit a wall due to power constraints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80721-A7B5-4CCA-842F-1C420D3825A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780AE-B8A3-4060-B262-D0231A80FAB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8B59A-4620-4A5F-B4D4-D69E4C2F8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3E136-5671-4AA7-9BB5-F44999DD9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02324-2D41-452E-A7C6-89502392E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DADD9-0D46-47CA-920C-89B128D434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5A6F0-F7F6-4A9C-8DDB-0901B41F0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B167-671D-4E4A-9477-929F3CC6B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6587-E52D-4E7F-9C09-8E517355C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2133600" cy="476250"/>
          </a:xfrm>
          <a:noFill/>
        </p:spPr>
        <p:txBody>
          <a:bodyPr/>
          <a:lstStyle/>
          <a:p>
            <a:fld id="{57A9D7A2-D357-4730-B71E-B18EDB52AADE}" type="slidenum">
              <a:rPr lang="en-US" altLang="zh-CN">
                <a:ea typeface="宋体" pitchFamily="2" charset="-122"/>
              </a:rPr>
              <a:pPr/>
              <a:t>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Multicore Architectures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/>
            <a:r>
              <a:rPr lang="en-US" altLang="zh-CN" dirty="0"/>
              <a:t>ZJU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FD675-86C8-46A2-A20C-D8BD26AECDAD}" type="slidenum">
              <a:rPr lang="en-US" altLang="zh-CN">
                <a:ea typeface="宋体" pitchFamily="2" charset="-122"/>
              </a:rPr>
              <a:pPr/>
              <a:t>10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Multicore processor: types of memory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Shared memory: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 this model, there is one (large) common shared memory for all processors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Distributed memory: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 this model, each processor has its own (small) local memory, inter-connection is Network-on-Chip instead of bus. Suitable for manycore processors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We focus on shared memory in this lecture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4DD15-B1CE-455D-BE7A-FDFDAFFD9225}" type="slidenum">
              <a:rPr lang="en-US" altLang="zh-CN">
                <a:ea typeface="宋体" pitchFamily="2" charset="-122"/>
              </a:rPr>
              <a:pPr/>
              <a:t>11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memory hierarchy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L1 caches private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L2/L3 caches may be private or shared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Main memory is always shared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F96FB-3832-418F-83B5-922DB211066F}" type="slidenum">
              <a:rPr lang="en-US" altLang="zh-CN">
                <a:ea typeface="宋体" pitchFamily="2" charset="-122"/>
              </a:rPr>
              <a:pPr/>
              <a:t>12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843" name="Rectangle 16"/>
          <p:cNvSpPr>
            <a:spLocks noChangeArrowheads="1"/>
          </p:cNvSpPr>
          <p:nvPr/>
        </p:nvSpPr>
        <p:spPr bwMode="auto">
          <a:xfrm>
            <a:off x="6629400" y="2133600"/>
            <a:ext cx="2209800" cy="18288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4" name="Rectangle 15"/>
          <p:cNvSpPr>
            <a:spLocks noChangeArrowheads="1"/>
          </p:cNvSpPr>
          <p:nvPr/>
        </p:nvSpPr>
        <p:spPr bwMode="auto">
          <a:xfrm>
            <a:off x="5105400" y="2133600"/>
            <a:ext cx="1905000" cy="18288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Intel Xeon processors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Dual-core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Intel Xeon processors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Each core is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hyper-threaded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Private L1 caches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Shared L2 caches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105400" y="21336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5105400" y="4648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>
            <a:off x="5105400" y="39624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 flipH="1" flipV="1">
            <a:off x="7010400" y="2133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8"/>
          <p:cNvSpPr>
            <a:spLocks noChangeShapeType="1"/>
          </p:cNvSpPr>
          <p:nvPr/>
        </p:nvSpPr>
        <p:spPr bwMode="auto">
          <a:xfrm>
            <a:off x="5105400" y="3276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Text Box 9"/>
          <p:cNvSpPr txBox="1">
            <a:spLocks noChangeArrowheads="1"/>
          </p:cNvSpPr>
          <p:nvPr/>
        </p:nvSpPr>
        <p:spPr bwMode="auto">
          <a:xfrm>
            <a:off x="6400800" y="51054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5853" name="Text Box 10"/>
          <p:cNvSpPr txBox="1">
            <a:spLocks noChangeArrowheads="1"/>
          </p:cNvSpPr>
          <p:nvPr/>
        </p:nvSpPr>
        <p:spPr bwMode="auto">
          <a:xfrm>
            <a:off x="6324600" y="4114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5854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5" name="Text Box 12"/>
          <p:cNvSpPr txBox="1">
            <a:spLocks noChangeArrowheads="1"/>
          </p:cNvSpPr>
          <p:nvPr/>
        </p:nvSpPr>
        <p:spPr bwMode="auto">
          <a:xfrm>
            <a:off x="73914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 rot="-5400000">
            <a:off x="4668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 rot="-5400000">
            <a:off x="6573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5858" name="Freeform 19"/>
          <p:cNvSpPr>
            <a:spLocks/>
          </p:cNvSpPr>
          <p:nvPr/>
        </p:nvSpPr>
        <p:spPr bwMode="auto">
          <a:xfrm>
            <a:off x="6019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59" name="Freeform 20"/>
          <p:cNvSpPr>
            <a:spLocks/>
          </p:cNvSpPr>
          <p:nvPr/>
        </p:nvSpPr>
        <p:spPr bwMode="auto">
          <a:xfrm>
            <a:off x="64770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0" name="Freeform 21"/>
          <p:cNvSpPr>
            <a:spLocks/>
          </p:cNvSpPr>
          <p:nvPr/>
        </p:nvSpPr>
        <p:spPr bwMode="auto">
          <a:xfrm>
            <a:off x="78486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1" name="Freeform 22"/>
          <p:cNvSpPr>
            <a:spLocks/>
          </p:cNvSpPr>
          <p:nvPr/>
        </p:nvSpPr>
        <p:spPr bwMode="auto">
          <a:xfrm>
            <a:off x="8305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6172200" y="1371600"/>
            <a:ext cx="17510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hyper-threads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 flipH="1">
            <a:off x="6172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25"/>
          <p:cNvSpPr>
            <a:spLocks noChangeShapeType="1"/>
          </p:cNvSpPr>
          <p:nvPr/>
        </p:nvSpPr>
        <p:spPr bwMode="auto">
          <a:xfrm flipH="1">
            <a:off x="6629400" y="17526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7315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4C21D-7833-4C7C-A601-6917004E4E92}" type="slidenum">
              <a:rPr lang="en-US" altLang="zh-CN">
                <a:ea typeface="宋体" pitchFamily="2" charset="-122"/>
              </a:rPr>
              <a:pPr/>
              <a:t>13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itchFamily="2" charset="-122"/>
              </a:rPr>
              <a:t>Designs with private L2 caches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33600" y="1143000"/>
            <a:ext cx="2209800" cy="2514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1143000"/>
            <a:ext cx="1905000" cy="2514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09600" y="11430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096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96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 flipV="1">
            <a:off x="2514600" y="1143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096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905000" y="41148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0668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066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8956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 rot="-5400000">
            <a:off x="172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 rot="-5400000">
            <a:off x="2077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81" name="Text Box 26"/>
          <p:cNvSpPr txBox="1">
            <a:spLocks noChangeArrowheads="1"/>
          </p:cNvSpPr>
          <p:nvPr/>
        </p:nvSpPr>
        <p:spPr bwMode="auto">
          <a:xfrm>
            <a:off x="2895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82" name="Rectangle 27"/>
          <p:cNvSpPr>
            <a:spLocks noChangeArrowheads="1"/>
          </p:cNvSpPr>
          <p:nvPr/>
        </p:nvSpPr>
        <p:spPr bwMode="auto">
          <a:xfrm>
            <a:off x="6400800" y="1143000"/>
            <a:ext cx="2209800" cy="3124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3" name="Rectangle 28"/>
          <p:cNvSpPr>
            <a:spLocks noChangeArrowheads="1"/>
          </p:cNvSpPr>
          <p:nvPr/>
        </p:nvSpPr>
        <p:spPr bwMode="auto">
          <a:xfrm>
            <a:off x="4876800" y="1143000"/>
            <a:ext cx="1905000" cy="31242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4" name="Rectangle 29"/>
          <p:cNvSpPr>
            <a:spLocks noChangeArrowheads="1"/>
          </p:cNvSpPr>
          <p:nvPr/>
        </p:nvSpPr>
        <p:spPr bwMode="auto">
          <a:xfrm>
            <a:off x="4876800" y="1143000"/>
            <a:ext cx="3733800" cy="426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5" name="Line 30"/>
          <p:cNvSpPr>
            <a:spLocks noChangeShapeType="1"/>
          </p:cNvSpPr>
          <p:nvPr/>
        </p:nvSpPr>
        <p:spPr bwMode="auto">
          <a:xfrm>
            <a:off x="48768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31"/>
          <p:cNvSpPr>
            <a:spLocks noChangeShapeType="1"/>
          </p:cNvSpPr>
          <p:nvPr/>
        </p:nvSpPr>
        <p:spPr bwMode="auto">
          <a:xfrm>
            <a:off x="48768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7" name="Line 32"/>
          <p:cNvSpPr>
            <a:spLocks noChangeShapeType="1"/>
          </p:cNvSpPr>
          <p:nvPr/>
        </p:nvSpPr>
        <p:spPr bwMode="auto">
          <a:xfrm flipH="1" flipV="1">
            <a:off x="6781800" y="11430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33"/>
          <p:cNvSpPr>
            <a:spLocks noChangeShapeType="1"/>
          </p:cNvSpPr>
          <p:nvPr/>
        </p:nvSpPr>
        <p:spPr bwMode="auto">
          <a:xfrm>
            <a:off x="48768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9" name="Text Box 34"/>
          <p:cNvSpPr txBox="1">
            <a:spLocks noChangeArrowheads="1"/>
          </p:cNvSpPr>
          <p:nvPr/>
        </p:nvSpPr>
        <p:spPr bwMode="auto">
          <a:xfrm>
            <a:off x="6096000" y="46482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90" name="Text Box 35"/>
          <p:cNvSpPr txBox="1">
            <a:spLocks noChangeArrowheads="1"/>
          </p:cNvSpPr>
          <p:nvPr/>
        </p:nvSpPr>
        <p:spPr bwMode="auto">
          <a:xfrm>
            <a:off x="53340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1" name="Text Box 36"/>
          <p:cNvSpPr txBox="1">
            <a:spLocks noChangeArrowheads="1"/>
          </p:cNvSpPr>
          <p:nvPr/>
        </p:nvSpPr>
        <p:spPr bwMode="auto">
          <a:xfrm>
            <a:off x="53340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2" name="Text Box 37"/>
          <p:cNvSpPr txBox="1">
            <a:spLocks noChangeArrowheads="1"/>
          </p:cNvSpPr>
          <p:nvPr/>
        </p:nvSpPr>
        <p:spPr bwMode="auto">
          <a:xfrm>
            <a:off x="7162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3" name="Text Box 38"/>
          <p:cNvSpPr txBox="1">
            <a:spLocks noChangeArrowheads="1"/>
          </p:cNvSpPr>
          <p:nvPr/>
        </p:nvSpPr>
        <p:spPr bwMode="auto">
          <a:xfrm rot="-5400000">
            <a:off x="4439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94" name="Text Box 39"/>
          <p:cNvSpPr txBox="1">
            <a:spLocks noChangeArrowheads="1"/>
          </p:cNvSpPr>
          <p:nvPr/>
        </p:nvSpPr>
        <p:spPr bwMode="auto">
          <a:xfrm rot="-5400000">
            <a:off x="6344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95" name="Text Box 40"/>
          <p:cNvSpPr txBox="1">
            <a:spLocks noChangeArrowheads="1"/>
          </p:cNvSpPr>
          <p:nvPr/>
        </p:nvSpPr>
        <p:spPr bwMode="auto">
          <a:xfrm>
            <a:off x="7086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6" name="Text Box 41"/>
          <p:cNvSpPr txBox="1">
            <a:spLocks noChangeArrowheads="1"/>
          </p:cNvSpPr>
          <p:nvPr/>
        </p:nvSpPr>
        <p:spPr bwMode="auto">
          <a:xfrm>
            <a:off x="838200" y="5181600"/>
            <a:ext cx="3416300" cy="161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Both L1 and L2 are private</a:t>
            </a:r>
            <a:br>
              <a:rPr lang="en-US" altLang="zh-CN" sz="2000">
                <a:ea typeface="宋体" pitchFamily="2" charset="-122"/>
              </a:rPr>
            </a:b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Examples: AMD Opteron, 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AMD Athlon, Intel Pentium D</a:t>
            </a:r>
          </a:p>
          <a:p>
            <a:endParaRPr lang="en-US" altLang="zh-CN" sz="2000">
              <a:ea typeface="宋体" pitchFamily="2" charset="-122"/>
            </a:endParaRPr>
          </a:p>
        </p:txBody>
      </p:sp>
      <p:sp>
        <p:nvSpPr>
          <p:cNvPr id="36897" name="Text Box 42"/>
          <p:cNvSpPr txBox="1">
            <a:spLocks noChangeArrowheads="1"/>
          </p:cNvSpPr>
          <p:nvPr/>
        </p:nvSpPr>
        <p:spPr bwMode="auto">
          <a:xfrm>
            <a:off x="53340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898" name="Line 43"/>
          <p:cNvSpPr>
            <a:spLocks noChangeShapeType="1"/>
          </p:cNvSpPr>
          <p:nvPr/>
        </p:nvSpPr>
        <p:spPr bwMode="auto">
          <a:xfrm>
            <a:off x="4876800" y="4267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9" name="Text Box 44"/>
          <p:cNvSpPr txBox="1">
            <a:spLocks noChangeArrowheads="1"/>
          </p:cNvSpPr>
          <p:nvPr/>
        </p:nvSpPr>
        <p:spPr bwMode="auto">
          <a:xfrm>
            <a:off x="70866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900" name="Text Box 45"/>
          <p:cNvSpPr txBox="1">
            <a:spLocks noChangeArrowheads="1"/>
          </p:cNvSpPr>
          <p:nvPr/>
        </p:nvSpPr>
        <p:spPr bwMode="auto">
          <a:xfrm>
            <a:off x="5257800" y="5562600"/>
            <a:ext cx="2922588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A design with L3 caches</a:t>
            </a:r>
            <a:br>
              <a:rPr lang="en-US" altLang="zh-CN" sz="2000">
                <a:ea typeface="宋体" pitchFamily="2" charset="-122"/>
              </a:rPr>
            </a:b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Example: Intel Itanium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512D0-6F38-4FF5-A5EB-E3C8599F59E6}" type="slidenum">
              <a:rPr lang="en-US" altLang="zh-CN">
                <a:ea typeface="宋体" pitchFamily="2" charset="-122"/>
              </a:rPr>
              <a:pPr/>
              <a:t>14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Private vs shared caches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Advantages of private: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Faster access time due to its closeness to its core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No interference and contention between different cores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Advantages of shared: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Efficient utilization of limited cache space, since threads on different cores share the same cache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Efficient inter-core communication, since data can be written by one core and read by another core, without going through memory (assuming write-back cache instead of write-through)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BBC9C-B15F-4741-A86C-4D57DAF2F5CB}" type="slidenum">
              <a:rPr lang="en-US" altLang="zh-CN">
                <a:ea typeface="宋体" pitchFamily="2" charset="-122"/>
              </a:rPr>
              <a:pPr/>
              <a:t>15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cache coherence problem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Since we have private caches: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How to keep the data consistent across caches?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Each core should perceive the memory as a contiguous array of addresses, shared among all cores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276600"/>
          <a:ext cx="579120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Paint Shop Pro Image" r:id="rId4" imgW="6760976" imgH="4000000" progId="">
                  <p:embed/>
                </p:oleObj>
              </mc:Choice>
              <mc:Fallback>
                <p:oleObj name="Paint Shop Pro Image" r:id="rId4" imgW="6760976" imgH="4000000" progId="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79120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8D6F1-C590-45E1-8F4B-3F213F0AABFD}" type="slidenum">
              <a:rPr lang="en-US" altLang="zh-CN">
                <a:ea typeface="宋体" pitchFamily="2" charset="-122"/>
              </a:rPr>
              <a:pPr/>
              <a:t>16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cache coherence problem</a:t>
            </a: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Suppose variable x initially contains 15213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39968" name="Oval 10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9" name="Text Box 11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39942" name="Group 12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39966" name="Oval 13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7" name="Text Box 14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39964" name="Oval 16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5" name="Text Box 17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39944" name="Group 18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39962" name="Oval 19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3" name="Text Box 20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7" name="Text Box 23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9" name="Text Box 25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39950" name="Line 26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27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9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30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31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32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33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34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35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0" name="Rectangle 36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61" name="Text Box 37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4271D5-7D37-4A3E-8174-5FD7C9156D2E}" type="slidenum">
              <a:rPr lang="en-US" altLang="zh-CN">
                <a:ea typeface="宋体" pitchFamily="2" charset="-122"/>
              </a:rPr>
              <a:pPr/>
              <a:t>17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reads x</a:t>
            </a:r>
          </a:p>
        </p:txBody>
      </p: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099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096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099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096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098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096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098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0969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0970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1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2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097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85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AE829-75D7-4499-B48A-A8BC53833BA9}" type="slidenum">
              <a:rPr lang="en-US" altLang="zh-CN">
                <a:ea typeface="宋体" pitchFamily="2" charset="-122"/>
              </a:rPr>
              <a:pPr/>
              <a:t>18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reads x</a:t>
            </a:r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2016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7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1990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2014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5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1991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2012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3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1992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2010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1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1993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4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5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1996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1997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8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8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2009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614D2-8B99-47BE-8C13-3BC9743A728F}" type="slidenum">
              <a:rPr lang="en-US" altLang="zh-CN">
                <a:ea typeface="宋体" pitchFamily="2" charset="-122"/>
              </a:rPr>
              <a:pPr/>
              <a:t>19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304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301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304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301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303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301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303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3017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3018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3019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3020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3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43034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1133475" y="198438"/>
            <a:ext cx="7237412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As Moore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>
                <a:ea typeface="宋体" charset="-122"/>
              </a:rPr>
              <a:t>s law goes on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…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557338"/>
            <a:ext cx="7913688" cy="244792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charset="-122"/>
              </a:rPr>
              <a:t>Number of transistor/chip doubles every 18 to 24 mm</a:t>
            </a:r>
          </a:p>
        </p:txBody>
      </p:sp>
      <p:pic>
        <p:nvPicPr>
          <p:cNvPr id="1024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31913" y="1989138"/>
            <a:ext cx="6840537" cy="457835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EEEA6-C9A9-4744-B441-97F5A05F76B2}" type="slidenum">
              <a:rPr lang="en-US" altLang="zh-CN">
                <a:ea typeface="宋体" pitchFamily="2" charset="-122"/>
              </a:rPr>
              <a:pPr/>
              <a:t>20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381000" y="1143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attempts to read x… gets a stale copy</a:t>
            </a:r>
          </a:p>
        </p:txBody>
      </p: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4064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5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4062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3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4060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404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4058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59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4041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4042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4044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404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404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4057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D9F75-CC3D-4AAB-B086-FBB1C961DB08}" type="slidenum">
              <a:rPr lang="en-US" altLang="zh-CN">
                <a:ea typeface="宋体" pitchFamily="2" charset="-122"/>
              </a:rPr>
              <a:pPr/>
              <a:t>21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宋体" pitchFamily="2" charset="-122"/>
              </a:rPr>
              <a:t>Invalidation Protocol with Snooping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 simple cache coherence protocol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Invalidation: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If a core writes to a data item, all other copies of this data item in other caches are </a:t>
            </a:r>
            <a:r>
              <a:rPr lang="en-US" altLang="zh-CN" i="1" dirty="0">
                <a:ea typeface="宋体" pitchFamily="2" charset="-122"/>
              </a:rPr>
              <a:t>invalidated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Snooping: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All cores continuously “snoop” (monitor) the bus connecting the cores.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B53324-7C03-4A1A-827A-86B5008176F6}" type="slidenum">
              <a:rPr lang="en-US" altLang="zh-CN">
                <a:ea typeface="宋体" pitchFamily="2" charset="-122"/>
              </a:rPr>
              <a:pPr/>
              <a:t>22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Inter-core bus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611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4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6085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6111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2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6086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610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0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6087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6107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08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6088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89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90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6091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6092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93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3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46104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46105" name="Freeform 40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6106" name="Text Box 41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8BB52-86E0-49FF-BF8B-F739B4BF15CE}" type="slidenum">
              <a:rPr lang="en-US" altLang="zh-CN">
                <a:ea typeface="宋体" pitchFamily="2" charset="-122"/>
              </a:rPr>
              <a:pPr/>
              <a:t>23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Revisited: Cores 1 and 2 have both read x</a:t>
            </a: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8160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61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813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8158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9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8156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7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8154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5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8137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38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39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8140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814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4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8153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818BB-FB72-448B-B964-69FBB7FBEE42}" type="slidenum">
              <a:rPr lang="en-US" altLang="zh-CN">
                <a:ea typeface="宋体" pitchFamily="2" charset="-122"/>
              </a:rPr>
              <a:pPr/>
              <a:t>24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9193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4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915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9191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915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9189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0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9187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8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9161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9162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9163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9164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916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916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49177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49178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79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49180" name="Line 37"/>
          <p:cNvSpPr>
            <a:spLocks noChangeShapeType="1"/>
          </p:cNvSpPr>
          <p:nvPr/>
        </p:nvSpPr>
        <p:spPr bwMode="auto">
          <a:xfrm flipV="1"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1" name="Line 38"/>
          <p:cNvSpPr>
            <a:spLocks noChangeShapeType="1"/>
          </p:cNvSpPr>
          <p:nvPr/>
        </p:nvSpPr>
        <p:spPr bwMode="auto">
          <a:xfrm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2" name="Text Box 40"/>
          <p:cNvSpPr txBox="1">
            <a:spLocks noChangeArrowheads="1"/>
          </p:cNvSpPr>
          <p:nvPr/>
        </p:nvSpPr>
        <p:spPr bwMode="auto">
          <a:xfrm>
            <a:off x="3313113" y="5191125"/>
            <a:ext cx="1682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INVALIDATED</a:t>
            </a:r>
          </a:p>
        </p:txBody>
      </p:sp>
      <p:sp>
        <p:nvSpPr>
          <p:cNvPr id="49183" name="Freeform 41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4" name="Text Box 42"/>
          <p:cNvSpPr txBox="1">
            <a:spLocks noChangeArrowheads="1"/>
          </p:cNvSpPr>
          <p:nvPr/>
        </p:nvSpPr>
        <p:spPr bwMode="auto">
          <a:xfrm>
            <a:off x="474663" y="5141913"/>
            <a:ext cx="1327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sends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invalidation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request</a:t>
            </a:r>
          </a:p>
        </p:txBody>
      </p:sp>
      <p:sp>
        <p:nvSpPr>
          <p:cNvPr id="49185" name="Freeform 43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6" name="Text Box 44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C07C9-4FCF-4A91-AA17-D717DB125DC5}" type="slidenum">
              <a:rPr lang="en-US" altLang="zh-CN">
                <a:ea typeface="宋体" pitchFamily="2" charset="-122"/>
              </a:rPr>
              <a:pPr/>
              <a:t>25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   After invalidation:</a:t>
            </a: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0208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9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0182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0206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7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0183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0204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5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0184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0202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3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0186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7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8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9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0190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7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8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9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00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201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2923A-246C-410D-A764-5BB437D76369}" type="slidenum">
              <a:rPr lang="en-US" altLang="zh-CN">
                <a:ea typeface="宋体" pitchFamily="2" charset="-122"/>
              </a:rPr>
              <a:pPr/>
              <a:t>26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>
                <a:ea typeface="宋体" pitchFamily="2" charset="-122"/>
              </a:rPr>
              <a:t>Core 2 reads x. Cache misses,</a:t>
            </a:r>
            <a:r>
              <a:rPr lang="en-US" altLang="zh-CN" sz="20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loads the new copy.</a:t>
            </a:r>
          </a:p>
        </p:txBody>
      </p: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123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123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120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122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120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122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1209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1210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1211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1212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121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121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225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8912A-A8FF-4D9C-B730-80849A3109D6}" type="slidenum">
              <a:rPr lang="en-US" altLang="zh-CN">
                <a:ea typeface="宋体" pitchFamily="2" charset="-122"/>
              </a:rPr>
              <a:pPr/>
              <a:t>27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pitchFamily="2" charset="-122"/>
              </a:rPr>
              <a:t>Alternative to invalidate protocol: update protocol</a:t>
            </a:r>
            <a:endParaRPr lang="en-US" altLang="zh-CN" sz="440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x=21660: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226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4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2230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2261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2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2231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225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0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2232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2257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58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2233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2234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21660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2235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2236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2237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2238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9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0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6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7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8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52249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52250" name="AutoShape 33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1" name="Text Box 34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52252" name="Text Box 37"/>
          <p:cNvSpPr txBox="1">
            <a:spLocks noChangeArrowheads="1"/>
          </p:cNvSpPr>
          <p:nvPr/>
        </p:nvSpPr>
        <p:spPr bwMode="auto">
          <a:xfrm>
            <a:off x="3352800" y="49530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</a:p>
        </p:txBody>
      </p:sp>
      <p:sp>
        <p:nvSpPr>
          <p:cNvPr id="52253" name="Freeform 38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4" name="Text Box 39"/>
          <p:cNvSpPr txBox="1">
            <a:spLocks noChangeArrowheads="1"/>
          </p:cNvSpPr>
          <p:nvPr/>
        </p:nvSpPr>
        <p:spPr bwMode="auto">
          <a:xfrm>
            <a:off x="457200" y="5410200"/>
            <a:ext cx="13017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broadcasts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value</a:t>
            </a:r>
          </a:p>
        </p:txBody>
      </p:sp>
      <p:sp>
        <p:nvSpPr>
          <p:cNvPr id="52255" name="Freeform 40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6" name="Text Box 41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34B66-EC0E-4E95-BA0C-3F65313FEAB3}" type="slidenum">
              <a:rPr lang="en-US" altLang="zh-CN">
                <a:ea typeface="宋体" pitchFamily="2" charset="-122"/>
              </a:rPr>
              <a:pPr/>
              <a:t>28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Invalidation vs update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Multiple writes to the same variable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 dirty="0">
                <a:ea typeface="宋体" pitchFamily="2" charset="-122"/>
              </a:rPr>
              <a:t>invalidation: only the first time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 dirty="0">
                <a:ea typeface="宋体" pitchFamily="2" charset="-122"/>
              </a:rPr>
              <a:t>update: must broadcast each write            (which includes new variable value)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Invalidation generally performs better: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it generates less bus traffic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2D607-3163-46D1-8435-060B1A71748D}" type="slidenum">
              <a:rPr lang="en-US" altLang="zh-CN">
                <a:ea typeface="宋体" pitchFamily="2" charset="-122"/>
              </a:rPr>
              <a:pPr/>
              <a:t>29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Invalidation protocols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This is just the basic invalidation protocol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More sophisticated protocols 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use extra cache state bits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MESI (Modified, Exclusive, Shared, Invalid)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7" y="109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  <a:ea typeface="宋体" charset="-122"/>
              </a:rPr>
              <a:t>…</a:t>
            </a:r>
            <a:r>
              <a:rPr lang="it-IT" altLang="zh-CN" dirty="0">
                <a:ea typeface="宋体" charset="-122"/>
              </a:rPr>
              <a:t>heating becomes a problem</a:t>
            </a:r>
          </a:p>
        </p:txBody>
      </p:sp>
      <p:sp>
        <p:nvSpPr>
          <p:cNvPr id="570394" name="Rectangle 26"/>
          <p:cNvSpPr>
            <a:spLocks noChangeArrowheads="1"/>
          </p:cNvSpPr>
          <p:nvPr/>
        </p:nvSpPr>
        <p:spPr bwMode="auto">
          <a:xfrm>
            <a:off x="493713" y="1166813"/>
            <a:ext cx="7912100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ea typeface="宋体" charset="-122"/>
              </a:rPr>
              <a:t>P </a:t>
            </a:r>
            <a:r>
              <a:rPr lang="en-US" altLang="zh-CN">
                <a:ea typeface="宋体" charset="-122"/>
                <a:sym typeface="Wingdings" pitchFamily="2" charset="2"/>
              </a:rPr>
              <a:t> V  f: </a:t>
            </a:r>
            <a:r>
              <a:rPr lang="en-US" altLang="zh-CN">
                <a:ea typeface="宋体" charset="-122"/>
              </a:rPr>
              <a:t>Clock speed limited to less than 4 GHz</a:t>
            </a:r>
          </a:p>
        </p:txBody>
      </p:sp>
      <p:grpSp>
        <p:nvGrpSpPr>
          <p:cNvPr id="1029" name="Group 83"/>
          <p:cNvGrpSpPr>
            <a:grpSpLocks/>
          </p:cNvGrpSpPr>
          <p:nvPr/>
        </p:nvGrpSpPr>
        <p:grpSpPr bwMode="auto">
          <a:xfrm>
            <a:off x="685800" y="2051050"/>
            <a:ext cx="7778750" cy="4464050"/>
            <a:chOff x="520" y="1389"/>
            <a:chExt cx="4900" cy="2812"/>
          </a:xfrm>
        </p:grpSpPr>
        <p:graphicFrame>
          <p:nvGraphicFramePr>
            <p:cNvPr id="1026" name="Object 52"/>
            <p:cNvGraphicFramePr>
              <a:graphicFrameLocks noChangeAspect="1"/>
            </p:cNvGraphicFramePr>
            <p:nvPr/>
          </p:nvGraphicFramePr>
          <p:xfrm>
            <a:off x="520" y="1641"/>
            <a:ext cx="4821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Microsoft Graph 图表" r:id="rId4" imgW="6095984" imgH="4067062" progId="MSGraph.Chart.8">
                    <p:embed followColorScheme="full"/>
                  </p:oleObj>
                </mc:Choice>
                <mc:Fallback>
                  <p:oleObj name="Microsoft Graph 图表" r:id="rId4" imgW="6095984" imgH="4067062" progId="MSGraph.Chart.8">
                    <p:embed followColorScheme="full"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641"/>
                          <a:ext cx="4821" cy="2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066" y="344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4004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282" y="33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8008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79" y="319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8080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1709" y="3067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8085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1927" y="29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8086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166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286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382" y="2968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386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2562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486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447" y="2356"/>
              <a:ext cx="6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016" y="2378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424" y="211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55" y="1389"/>
              <a:ext cx="113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 Tejas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cancelled!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198" y="220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H="1">
              <a:off x="3766" y="1788"/>
              <a:ext cx="0" cy="45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3275" y="250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524" y="2387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Hot-plate</a:t>
              </a: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3286" y="1865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524" y="1642"/>
              <a:ext cx="79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Nuclear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Reactor</a:t>
              </a: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3490" y="2342"/>
              <a:ext cx="99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4524" y="2160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STOP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4385" y="385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Year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616" y="1450"/>
              <a:ext cx="7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Power (W)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814DA1-EB03-44FB-AA05-553E5E5707FE}" type="slidenum">
              <a:rPr lang="en-US" altLang="zh-CN">
                <a:ea typeface="宋体" pitchFamily="2" charset="-122"/>
              </a:rPr>
              <a:pPr/>
              <a:t>30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Programming for multicore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Programmers must use threads or processes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Spread the workload across multiple cores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Write parallel algorithms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OS will map threads/processes to cores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74BE6D-8D7D-475B-9819-FDF458169268}" type="slidenum">
              <a:rPr lang="en-US" altLang="zh-CN">
                <a:ea typeface="宋体" pitchFamily="2" charset="-122"/>
              </a:rPr>
              <a:pPr/>
              <a:t>31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宋体" pitchFamily="2" charset="-122"/>
              </a:rPr>
              <a:t>Assigning threads to the cores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Each thread/process has an </a:t>
            </a:r>
            <a:r>
              <a:rPr lang="en-US" altLang="zh-CN" i="1" dirty="0">
                <a:ea typeface="宋体" pitchFamily="2" charset="-122"/>
              </a:rPr>
              <a:t>affinity mask </a:t>
            </a:r>
            <a:r>
              <a:rPr lang="en-US" altLang="zh-CN" dirty="0">
                <a:ea typeface="宋体" pitchFamily="2" charset="-122"/>
              </a:rPr>
              <a:t>that specifies what core(s) the thread is allowed to run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Affinities are inherited across fork()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Example: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this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thread is allowed to run on  cores 0,2,3, but not on core 1, on a quadcore 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88150-F6A8-4D3D-B033-02A1D238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12289"/>
            <a:ext cx="5867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602C279-AE65-4308-A80F-325B4EAC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812289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7FA6639-91F8-417C-8CFF-2ABB4DF77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12289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0BE585C-BA47-4BA1-84DA-6E678EDB1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812289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4104D766-D83C-476E-85DB-1E7436AAF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851977"/>
            <a:ext cx="3397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2FF5662-CB99-4851-BDB4-11AF6FD96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4848802"/>
            <a:ext cx="3397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0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B79FF7DD-1C60-4CDB-8B96-A6E5E97E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4847214"/>
            <a:ext cx="3397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CF0A2D2-B875-46E5-BD6A-2FA9AE053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847214"/>
            <a:ext cx="3397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F8CBD78-09EA-43A6-A34A-A0D050606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EF25353-1C9C-4784-8CC1-2ECB69C6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F56D10B-0E2C-4A4E-B2CE-463CA638CF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52008AD0-CA24-4272-8581-7D94D011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96472EE-6D6F-45F5-A787-919D7BC33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1AC9707-CB0E-4952-BBC0-F12BDF94C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B87BAB01-7878-40B1-B860-840389147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0C26A7EB-7D1E-48A8-B782-8F02FC349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CF0E15-7C54-42C9-800B-B654E44618CD}" type="slidenum">
              <a:rPr lang="en-US" altLang="zh-CN">
                <a:ea typeface="宋体" pitchFamily="2" charset="-122"/>
              </a:rPr>
              <a:pPr/>
              <a:t>32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Default Affinities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Default affinity mask is all 1s: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all threads can run on all cores of the processor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OS scheduler decides what threads run on what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Load balancing: upon detection of skewed workloads, threads are migrated to less busy cores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D1FEA-6615-42C6-A0B2-3D2F26A2511D}" type="slidenum">
              <a:rPr lang="en-US" altLang="zh-CN">
                <a:ea typeface="宋体" pitchFamily="2" charset="-122"/>
              </a:rPr>
              <a:pPr/>
              <a:t>33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Soft affinity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Thread/process migration is costly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Need to restart the CPU execution pipeline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Data in the private cache is invalidated and needs to be reloaded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OS scheduler tries to avoid migration as much as possible: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It tends to keeps a running thread/process on the same core, unless otherwise dictated by loading balancing requirements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A9772-817D-42F2-BE67-6C653BB05DF8}" type="slidenum">
              <a:rPr lang="en-US" altLang="zh-CN">
                <a:ea typeface="宋体" pitchFamily="2" charset="-122"/>
              </a:rPr>
              <a:pPr/>
              <a:t>34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Hard affinity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The programmer can prescribe her own affinities (hard affinities)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Rule of thumb: use the default scheduler unless a good reason not to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1AE45-C6C5-4FC8-978F-C8FF4CC2699B}" type="slidenum">
              <a:rPr lang="en-US" altLang="zh-CN">
                <a:ea typeface="宋体" pitchFamily="2" charset="-122"/>
              </a:rPr>
              <a:pPr/>
              <a:t>35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When to set your own affinities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Multiple threads have frequently-accessed shared variables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map to same core so that can share private cache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Real-time threads: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Example: a thread running 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a robot controller: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- must not be context switched, 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  or else robot can go unstable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- dedicate an entire core just to this thread</a:t>
            </a:r>
          </a:p>
        </p:txBody>
      </p:sp>
      <p:pic>
        <p:nvPicPr>
          <p:cNvPr id="66565" name="Picture 4" descr="P6do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102029"/>
            <a:ext cx="2438400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7391400" y="5105400"/>
            <a:ext cx="1717675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pitchFamily="2" charset="-122"/>
              </a:rPr>
              <a:t>Source: Sensable.com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ED06A-9841-4E17-82F9-AF2CAA0963A8}" type="slidenum">
              <a:rPr lang="en-US" altLang="zh-CN">
                <a:ea typeface="宋体" pitchFamily="2" charset="-122"/>
              </a:rPr>
              <a:pPr/>
              <a:t>36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Summary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Multicore architecture is prevalent in all segments: embedded, desktop, server…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Cache coherence protocols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Processor affinities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Keeping Moore</a:t>
            </a:r>
            <a:r>
              <a:rPr lang="en-US" altLang="zh-CN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>
                <a:ea typeface="宋体" charset="-122"/>
              </a:rPr>
              <a:t>s law alive</a:t>
            </a:r>
            <a:endParaRPr lang="it-IT" altLang="zh-CN">
              <a:ea typeface="宋体" charset="-122"/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300831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Exploit the immense number of transistors in other ways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How to reduce gate size while keeping CPU frequency relatively low?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Put multiple cores on the chip, each operating at lower frequencies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4DB160-D322-4AC3-B7A9-B342722B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09150"/>
              </p:ext>
            </p:extLst>
          </p:nvPr>
        </p:nvGraphicFramePr>
        <p:xfrm>
          <a:off x="1066800" y="4227512"/>
          <a:ext cx="822960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Paint Shop Pro Image" r:id="rId4" imgW="10107317" imgH="2848780" progId="">
                  <p:embed/>
                </p:oleObj>
              </mc:Choice>
              <mc:Fallback>
                <p:oleObj name="Paint Shop Pro Image" r:id="rId4" imgW="10107317" imgH="28487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27512"/>
                        <a:ext cx="8229600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D9212544-AD62-4538-8E7F-98FC65C9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1E5B17B-D407-4F30-BE19-18885800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17C0CAC-6217-4671-AF6A-0BA14A3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0AC49F0-A8F2-4B78-9AEA-7F61771C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AFC8A-514C-4884-B2A1-6F9870477E0C}" type="slidenum">
              <a:rPr lang="en-US" altLang="zh-CN">
                <a:ea typeface="宋体" pitchFamily="2" charset="-122"/>
              </a:rPr>
              <a:pPr/>
              <a:t>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Instruction-level parallelism (ILP)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Parallelism at the machine-instruction level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The processor can re-order, pipeline instructions, do aggressive branch prediction, etc.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Single-core processor performance improvement is due to ILP</a:t>
            </a:r>
          </a:p>
        </p:txBody>
      </p:sp>
    </p:spTree>
    <p:extLst>
      <p:ext uri="{BB962C8B-B14F-4D97-AF65-F5344CB8AC3E}">
        <p14:creationId xmlns:p14="http://schemas.microsoft.com/office/powerpoint/2010/main" val="36383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C1DC3D-111F-455E-8FB6-FFF834026057}" type="slidenum">
              <a:rPr lang="en-US" altLang="zh-CN">
                <a:ea typeface="宋体" pitchFamily="2" charset="-122"/>
              </a:rPr>
              <a:pPr/>
              <a:t>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Thread-level parallelism (TLP)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599"/>
            <a:ext cx="8686800" cy="53498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Multiple threads execute concurrently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Server can serve each client in a separate thread (Web server, database server)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 computer game can do AI, graphics, and physics in separate threads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Multicore architectures can exploit TLP with parallel execution of application threads on different cores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Single-core processors can also exploit TLP by time-sharing multiple threads with context-switching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Not true parallelism like multicore</a:t>
            </a:r>
          </a:p>
          <a:p>
            <a:pPr lvl="1"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2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Multicore power vs. performance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1055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1.</a:t>
            </a:r>
            <a:r>
              <a:rPr lang="en-US" altLang="zh-CN" dirty="0">
                <a:ea typeface="宋体" charset="-122"/>
              </a:rPr>
              <a:t> Standard processor over-clocked 20%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2.</a:t>
            </a:r>
            <a:r>
              <a:rPr lang="en-US" altLang="zh-CN" dirty="0">
                <a:ea typeface="宋体" charset="-122"/>
              </a:rPr>
              <a:t> Standard processor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3.</a:t>
            </a:r>
            <a:r>
              <a:rPr lang="en-US" altLang="zh-CN" dirty="0">
                <a:ea typeface="宋体" charset="-122"/>
              </a:rPr>
              <a:t> Two standard processors each under-clocked 20%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700462"/>
            <a:ext cx="5562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54506-BD73-43F9-946C-85DAE4F47293}" type="slidenum">
              <a:rPr lang="en-US" altLang="zh-CN">
                <a:ea typeface="宋体" pitchFamily="2" charset="-122"/>
              </a:rPr>
              <a:pPr/>
              <a:t>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cores run in parallel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19812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38100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56388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>
            <a:off x="74676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14478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1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32766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2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51054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3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9342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F3479E-3B60-4F74-B481-43CFCBC75A8A}" type="slidenum">
              <a:rPr lang="en-US" altLang="zh-CN">
                <a:ea typeface="宋体" pitchFamily="2" charset="-122"/>
              </a:rPr>
              <a:pPr/>
              <a:t>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Within each core, threads are time-sliced (just like on a uniprocessor)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4478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>
            <a:off x="1828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20"/>
          <p:cNvSpPr>
            <a:spLocks noChangeShapeType="1"/>
          </p:cNvSpPr>
          <p:nvPr/>
        </p:nvSpPr>
        <p:spPr bwMode="auto">
          <a:xfrm>
            <a:off x="2057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>
            <a:off x="2286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2"/>
          <p:cNvSpPr>
            <a:spLocks noChangeShapeType="1"/>
          </p:cNvSpPr>
          <p:nvPr/>
        </p:nvSpPr>
        <p:spPr bwMode="auto">
          <a:xfrm>
            <a:off x="3429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" name="Text Box 23"/>
          <p:cNvSpPr txBox="1">
            <a:spLocks noChangeArrowheads="1"/>
          </p:cNvSpPr>
          <p:nvPr/>
        </p:nvSpPr>
        <p:spPr bwMode="auto">
          <a:xfrm>
            <a:off x="32766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6" name="Line 24"/>
          <p:cNvSpPr>
            <a:spLocks noChangeShapeType="1"/>
          </p:cNvSpPr>
          <p:nvPr/>
        </p:nvSpPr>
        <p:spPr bwMode="auto">
          <a:xfrm>
            <a:off x="36576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25"/>
          <p:cNvSpPr>
            <a:spLocks noChangeShapeType="1"/>
          </p:cNvSpPr>
          <p:nvPr/>
        </p:nvSpPr>
        <p:spPr bwMode="auto">
          <a:xfrm>
            <a:off x="3886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6"/>
          <p:cNvSpPr>
            <a:spLocks noChangeShapeType="1"/>
          </p:cNvSpPr>
          <p:nvPr/>
        </p:nvSpPr>
        <p:spPr bwMode="auto">
          <a:xfrm>
            <a:off x="4114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27"/>
          <p:cNvSpPr>
            <a:spLocks noChangeShapeType="1"/>
          </p:cNvSpPr>
          <p:nvPr/>
        </p:nvSpPr>
        <p:spPr bwMode="auto">
          <a:xfrm>
            <a:off x="5257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0" name="Text Box 28"/>
          <p:cNvSpPr txBox="1">
            <a:spLocks noChangeArrowheads="1"/>
          </p:cNvSpPr>
          <p:nvPr/>
        </p:nvSpPr>
        <p:spPr bwMode="auto">
          <a:xfrm>
            <a:off x="51054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1" name="Line 29"/>
          <p:cNvSpPr>
            <a:spLocks noChangeShapeType="1"/>
          </p:cNvSpPr>
          <p:nvPr/>
        </p:nvSpPr>
        <p:spPr bwMode="auto">
          <a:xfrm>
            <a:off x="5486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30"/>
          <p:cNvSpPr>
            <a:spLocks noChangeShapeType="1"/>
          </p:cNvSpPr>
          <p:nvPr/>
        </p:nvSpPr>
        <p:spPr bwMode="auto">
          <a:xfrm>
            <a:off x="5715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69342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4" name="Line 34"/>
          <p:cNvSpPr>
            <a:spLocks noChangeShapeType="1"/>
          </p:cNvSpPr>
          <p:nvPr/>
        </p:nvSpPr>
        <p:spPr bwMode="auto">
          <a:xfrm>
            <a:off x="7315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35"/>
          <p:cNvSpPr>
            <a:spLocks noChangeShapeType="1"/>
          </p:cNvSpPr>
          <p:nvPr/>
        </p:nvSpPr>
        <p:spPr bwMode="auto">
          <a:xfrm>
            <a:off x="7543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36"/>
          <p:cNvSpPr>
            <a:spLocks noChangeShapeType="1"/>
          </p:cNvSpPr>
          <p:nvPr/>
        </p:nvSpPr>
        <p:spPr bwMode="auto">
          <a:xfrm>
            <a:off x="7772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1971</Words>
  <Application>Microsoft Office PowerPoint</Application>
  <PresentationFormat>On-screen Show (4:3)</PresentationFormat>
  <Paragraphs>450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Times New Roman</vt:lpstr>
      <vt:lpstr>Wingdings</vt:lpstr>
      <vt:lpstr>Default Design</vt:lpstr>
      <vt:lpstr>Microsoft Graph 图表</vt:lpstr>
      <vt:lpstr>Paint Shop Pro Image</vt:lpstr>
      <vt:lpstr>Multicore Architectures</vt:lpstr>
      <vt:lpstr>As Moore’s law goes on…</vt:lpstr>
      <vt:lpstr>…heating becomes a problem</vt:lpstr>
      <vt:lpstr>Keeping Moore’s law alive</vt:lpstr>
      <vt:lpstr>Instruction-level parallelism (ILP)</vt:lpstr>
      <vt:lpstr>Thread-level parallelism (TLP)</vt:lpstr>
      <vt:lpstr>Multicore power vs. performance</vt:lpstr>
      <vt:lpstr>The cores run in parallel</vt:lpstr>
      <vt:lpstr>Within each core, threads are time-sliced (just like on a uniprocessor)</vt:lpstr>
      <vt:lpstr>Multicore processor: types of memory</vt:lpstr>
      <vt:lpstr>The memory hierarchy</vt:lpstr>
      <vt:lpstr>Intel Xeon processors</vt:lpstr>
      <vt:lpstr>Designs with private L2 caches</vt:lpstr>
      <vt:lpstr>Private vs shared caches</vt:lpstr>
      <vt:lpstr>The cache coherence problem</vt:lpstr>
      <vt:lpstr>The cache coherence problem</vt:lpstr>
      <vt:lpstr>PowerPoint Presentation</vt:lpstr>
      <vt:lpstr>PowerPoint Presentation</vt:lpstr>
      <vt:lpstr>PowerPoint Presentation</vt:lpstr>
      <vt:lpstr>PowerPoint Presentation</vt:lpstr>
      <vt:lpstr>Invalidation Protocol with Snooping</vt:lpstr>
      <vt:lpstr>Inter-core 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for multicore</vt:lpstr>
      <vt:lpstr>Assigning threads to the cores</vt:lpstr>
      <vt:lpstr>Default Affinities</vt:lpstr>
      <vt:lpstr>Soft affinity</vt:lpstr>
      <vt:lpstr>Hard affinity</vt:lpstr>
      <vt:lpstr>When to set your own affinities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Multi-core architectures</dc:title>
  <dc:creator>SCS</dc:creator>
  <cp:lastModifiedBy>Zonghua Gu</cp:lastModifiedBy>
  <cp:revision>600</cp:revision>
  <dcterms:created xsi:type="dcterms:W3CDTF">2006-04-25T21:28:16Z</dcterms:created>
  <dcterms:modified xsi:type="dcterms:W3CDTF">2020-04-22T10:58:23Z</dcterms:modified>
</cp:coreProperties>
</file>