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2"/>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80" r:id="rId24"/>
    <p:sldId id="281" r:id="rId25"/>
    <p:sldId id="282" r:id="rId26"/>
    <p:sldId id="283" r:id="rId27"/>
    <p:sldId id="284" r:id="rId28"/>
    <p:sldId id="285" r:id="rId29"/>
    <p:sldId id="286" r:id="rId30"/>
    <p:sldId id="301"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87747" autoAdjust="0"/>
  </p:normalViewPr>
  <p:slideViewPr>
    <p:cSldViewPr snapToGrid="0">
      <p:cViewPr varScale="1">
        <p:scale>
          <a:sx n="151" d="100"/>
          <a:sy n="151" d="100"/>
        </p:scale>
        <p:origin x="474" y="126"/>
      </p:cViewPr>
      <p:guideLst/>
    </p:cSldViewPr>
  </p:slideViewPr>
  <p:notesTextViewPr>
    <p:cViewPr>
      <p:scale>
        <a:sx n="1" d="1"/>
        <a:sy n="1" d="1"/>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387857202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317112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755781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972970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Flow Control : If one end of the connection sends data too fast, it may overwhelm the receive buffer of the other end and cause data being dropped.By putting a smaller window value, the receiver can tell the sender to slow down.</a:t>
            </a:r>
          </a:p>
        </p:txBody>
      </p:sp>
    </p:spTree>
    <p:extLst>
      <p:ext uri="{BB962C8B-B14F-4D97-AF65-F5344CB8AC3E}">
        <p14:creationId xmlns:p14="http://schemas.microsoft.com/office/powerpoint/2010/main" val="1202369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917011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321927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040609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5574994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4145549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572697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803204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8654294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437109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0800595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lang="en-GB" dirty="0"/>
          </a:p>
        </p:txBody>
      </p:sp>
    </p:spTree>
    <p:extLst>
      <p:ext uri="{BB962C8B-B14F-4D97-AF65-F5344CB8AC3E}">
        <p14:creationId xmlns:p14="http://schemas.microsoft.com/office/powerpoint/2010/main" val="15471328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7" name="Shape 21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There is one more way to disconnec</a:t>
            </a:r>
          </a:p>
        </p:txBody>
      </p:sp>
    </p:spTree>
    <p:extLst>
      <p:ext uri="{BB962C8B-B14F-4D97-AF65-F5344CB8AC3E}">
        <p14:creationId xmlns:p14="http://schemas.microsoft.com/office/powerpoint/2010/main" val="2811079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6302976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Shape 23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Uncheck the relative sequence number in the protocol preference option in Wireshark</a:t>
            </a:r>
          </a:p>
        </p:txBody>
      </p:sp>
    </p:spTree>
    <p:extLst>
      <p:ext uri="{BB962C8B-B14F-4D97-AF65-F5344CB8AC3E}">
        <p14:creationId xmlns:p14="http://schemas.microsoft.com/office/powerpoint/2010/main" val="1715578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275079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3488137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592588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4" name="Shape 2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01191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834001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518103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dirty="0"/>
              <a:t>Client programs also need to register a port number. They can use bind() , but it is not necessary as the clients need to reach out to others to know what port the servers are using. Clients can leave the decision to the operating system. So, when they initiate a connection using connect(), operating systems will randomly assign a random port </a:t>
            </a:r>
            <a:r>
              <a:rPr lang="en-GB" dirty="0" err="1"/>
              <a:t>numbre</a:t>
            </a:r>
            <a:r>
              <a:rPr lang="en-GB" dirty="0"/>
              <a:t> to them.</a:t>
            </a:r>
          </a:p>
        </p:txBody>
      </p:sp>
    </p:spTree>
    <p:extLst>
      <p:ext uri="{BB962C8B-B14F-4D97-AF65-F5344CB8AC3E}">
        <p14:creationId xmlns:p14="http://schemas.microsoft.com/office/powerpoint/2010/main" val="1956983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6300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extLst>
      <p:ext uri="{BB962C8B-B14F-4D97-AF65-F5344CB8AC3E}">
        <p14:creationId xmlns:p14="http://schemas.microsoft.com/office/powerpoint/2010/main" val="581677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159984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603278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GB" sz="1000">
                <a:solidFill>
                  <a:schemeClr val="dk2"/>
                </a:solidFill>
              </a:rPr>
              <a:t>‹#›</a:t>
            </a:fld>
            <a:endParaRPr lang="en-GB"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0.tmp"/><Relationship Id="rId7" Type="http://schemas.openxmlformats.org/officeDocument/2006/relationships/image" Target="../media/image24.tmp"/><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23.tmp"/><Relationship Id="rId5" Type="http://schemas.openxmlformats.org/officeDocument/2006/relationships/image" Target="../media/image22.tmp"/><Relationship Id="rId4" Type="http://schemas.openxmlformats.org/officeDocument/2006/relationships/image" Target="../media/image21.tmp"/></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8.tmp"/></Relationships>
</file>

<file path=ppt/slides/_rels/slide26.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2.tmp"/></Relationships>
</file>

<file path=ppt/slides/_rels/slide29.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marL="0" lvl="0" indent="0">
              <a:spcBef>
                <a:spcPts val="0"/>
              </a:spcBef>
              <a:buNone/>
            </a:pPr>
            <a:r>
              <a:rPr lang="en-GB" dirty="0"/>
              <a:t>Attacks on TCP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Data Transmission</a:t>
            </a:r>
          </a:p>
        </p:txBody>
      </p:sp>
      <p:sp>
        <p:nvSpPr>
          <p:cNvPr id="120" name="Shape 120"/>
          <p:cNvSpPr txBox="1">
            <a:spLocks noGrp="1"/>
          </p:cNvSpPr>
          <p:nvPr>
            <p:ph type="body" idx="1"/>
          </p:nvPr>
        </p:nvSpPr>
        <p:spPr>
          <a:xfrm>
            <a:off x="311700" y="1017725"/>
            <a:ext cx="8520600" cy="4057800"/>
          </a:xfrm>
          <a:prstGeom prst="rect">
            <a:avLst/>
          </a:prstGeom>
        </p:spPr>
        <p:txBody>
          <a:bodyPr wrap="square" lIns="91425" tIns="91425" rIns="91425" bIns="91425" anchor="t" anchorCtr="0">
            <a:noAutofit/>
          </a:bodyPr>
          <a:lstStyle/>
          <a:p>
            <a:pPr marL="457200" lvl="0" indent="-317500" rtl="0">
              <a:lnSpc>
                <a:spcPct val="100000"/>
              </a:lnSpc>
              <a:spcBef>
                <a:spcPts val="0"/>
              </a:spcBef>
              <a:spcAft>
                <a:spcPts val="0"/>
              </a:spcAft>
              <a:buClr>
                <a:schemeClr val="dk1"/>
              </a:buClr>
              <a:buSzPts val="1400"/>
              <a:buChar char="●"/>
            </a:pPr>
            <a:r>
              <a:rPr lang="en-GB" dirty="0">
                <a:solidFill>
                  <a:schemeClr val="dk1"/>
                </a:solidFill>
              </a:rPr>
              <a:t>Each octet in the send buffer has a sequence number field in the header which indicates the sequence of the packets. At the receiver end, these sequence numbers  are used to place data in the right position inside receive buffer.</a:t>
            </a:r>
          </a:p>
          <a:p>
            <a:pPr marL="0" lvl="0" indent="0" rtl="0">
              <a:lnSpc>
                <a:spcPct val="100000"/>
              </a:lnSpc>
              <a:spcBef>
                <a:spcPts val="0"/>
              </a:spcBef>
              <a:spcAft>
                <a:spcPts val="0"/>
              </a:spcAft>
              <a:buNone/>
            </a:pPr>
            <a:endParaRPr dirty="0">
              <a:solidFill>
                <a:schemeClr val="dk1"/>
              </a:solidFill>
            </a:endParaRPr>
          </a:p>
          <a:p>
            <a:pPr marL="457200" lvl="0" indent="-317500" rtl="0">
              <a:lnSpc>
                <a:spcPct val="100000"/>
              </a:lnSpc>
              <a:spcBef>
                <a:spcPts val="0"/>
              </a:spcBef>
              <a:spcAft>
                <a:spcPts val="0"/>
              </a:spcAft>
              <a:buClr>
                <a:schemeClr val="dk1"/>
              </a:buClr>
              <a:buSzPts val="1400"/>
              <a:buChar char="●"/>
            </a:pPr>
            <a:r>
              <a:rPr lang="en-GB" dirty="0">
                <a:solidFill>
                  <a:schemeClr val="dk1"/>
                </a:solidFill>
              </a:rPr>
              <a:t>Once data is placed in the receive buffer, they are merged into a single data stream. </a:t>
            </a:r>
          </a:p>
          <a:p>
            <a:pPr marL="0" lvl="0" indent="0" rtl="0">
              <a:lnSpc>
                <a:spcPct val="100000"/>
              </a:lnSpc>
              <a:spcBef>
                <a:spcPts val="0"/>
              </a:spcBef>
              <a:spcAft>
                <a:spcPts val="0"/>
              </a:spcAft>
              <a:buNone/>
            </a:pPr>
            <a:endParaRPr dirty="0">
              <a:solidFill>
                <a:schemeClr val="dk1"/>
              </a:solidFill>
            </a:endParaRPr>
          </a:p>
          <a:p>
            <a:pPr marL="457200" lvl="0" indent="-317500" rtl="0">
              <a:lnSpc>
                <a:spcPct val="100000"/>
              </a:lnSpc>
              <a:spcBef>
                <a:spcPts val="0"/>
              </a:spcBef>
              <a:spcAft>
                <a:spcPts val="0"/>
              </a:spcAft>
              <a:buClr>
                <a:schemeClr val="dk1"/>
              </a:buClr>
              <a:buSzPts val="1400"/>
              <a:buChar char="●"/>
            </a:pPr>
            <a:r>
              <a:rPr lang="en-GB" dirty="0">
                <a:solidFill>
                  <a:schemeClr val="dk1"/>
                </a:solidFill>
              </a:rPr>
              <a:t>Applications read from the receive buffer. If no data is available, it typically gets blocked. It gets unblocked when there is enough data to read.</a:t>
            </a:r>
          </a:p>
          <a:p>
            <a:pPr marL="0" lvl="0" indent="0" rtl="0">
              <a:lnSpc>
                <a:spcPct val="100000"/>
              </a:lnSpc>
              <a:spcBef>
                <a:spcPts val="0"/>
              </a:spcBef>
              <a:spcAft>
                <a:spcPts val="0"/>
              </a:spcAft>
              <a:buNone/>
            </a:pPr>
            <a:endParaRPr dirty="0">
              <a:solidFill>
                <a:schemeClr val="dk1"/>
              </a:solidFill>
            </a:endParaRPr>
          </a:p>
          <a:p>
            <a:pPr marL="457200" lvl="0" indent="-317500" rtl="0">
              <a:lnSpc>
                <a:spcPct val="100000"/>
              </a:lnSpc>
              <a:spcBef>
                <a:spcPts val="0"/>
              </a:spcBef>
              <a:spcAft>
                <a:spcPts val="0"/>
              </a:spcAft>
              <a:buClr>
                <a:schemeClr val="dk1"/>
              </a:buClr>
              <a:buSzPts val="1400"/>
              <a:buChar char="●"/>
            </a:pPr>
            <a:r>
              <a:rPr lang="en-GB" dirty="0">
                <a:solidFill>
                  <a:schemeClr val="dk1"/>
                </a:solidFill>
              </a:rPr>
              <a:t>The receiver informs the sender about receiving of data using acknowledgement packets</a:t>
            </a:r>
          </a:p>
          <a:p>
            <a:pPr marL="0" lvl="0" indent="0">
              <a:spcBef>
                <a:spcPts val="0"/>
              </a:spcBef>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TCP Header</a:t>
            </a:r>
          </a:p>
        </p:txBody>
      </p:sp>
      <p:pic>
        <p:nvPicPr>
          <p:cNvPr id="126" name="Shape 126"/>
          <p:cNvPicPr preferRelativeResize="0"/>
          <p:nvPr/>
        </p:nvPicPr>
        <p:blipFill>
          <a:blip r:embed="rId3">
            <a:alphaModFix/>
          </a:blip>
          <a:stretch>
            <a:fillRect/>
          </a:stretch>
        </p:blipFill>
        <p:spPr>
          <a:xfrm>
            <a:off x="255275" y="965900"/>
            <a:ext cx="5009824" cy="2720792"/>
          </a:xfrm>
          <a:prstGeom prst="rect">
            <a:avLst/>
          </a:prstGeom>
          <a:noFill/>
          <a:ln>
            <a:noFill/>
          </a:ln>
        </p:spPr>
      </p:pic>
      <p:sp>
        <p:nvSpPr>
          <p:cNvPr id="127" name="Shape 127"/>
          <p:cNvSpPr txBox="1"/>
          <p:nvPr/>
        </p:nvSpPr>
        <p:spPr>
          <a:xfrm>
            <a:off x="5156225" y="1144450"/>
            <a:ext cx="3930900" cy="38544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i="1" dirty="0"/>
              <a:t>TCP Segment: TCP Header + Data.</a:t>
            </a:r>
            <a:r>
              <a:rPr lang="en-GB" sz="1800" dirty="0"/>
              <a:t> </a:t>
            </a:r>
          </a:p>
          <a:p>
            <a:pPr marL="0" lvl="0" indent="0">
              <a:spcBef>
                <a:spcPts val="0"/>
              </a:spcBef>
              <a:buNone/>
            </a:pPr>
            <a:endParaRPr sz="1800" dirty="0"/>
          </a:p>
          <a:p>
            <a:pPr marL="0" lvl="0" indent="0">
              <a:spcBef>
                <a:spcPts val="0"/>
              </a:spcBef>
              <a:buNone/>
            </a:pPr>
            <a:r>
              <a:rPr lang="en-GB" sz="1800" i="1" u="sng" dirty="0"/>
              <a:t>Source and Destination port (16 bits each)</a:t>
            </a:r>
            <a:r>
              <a:rPr lang="en-GB" sz="1800" u="sng" dirty="0"/>
              <a:t>:</a:t>
            </a:r>
            <a:r>
              <a:rPr lang="en-GB" sz="1800" dirty="0"/>
              <a:t> Specify port numbers of the sender and the receiver.</a:t>
            </a:r>
          </a:p>
          <a:p>
            <a:pPr marL="0" lvl="0" indent="0">
              <a:spcBef>
                <a:spcPts val="0"/>
              </a:spcBef>
              <a:buNone/>
            </a:pPr>
            <a:endParaRPr sz="1800" dirty="0"/>
          </a:p>
          <a:p>
            <a:pPr marL="0" lvl="0" indent="0">
              <a:spcBef>
                <a:spcPts val="0"/>
              </a:spcBef>
              <a:buNone/>
            </a:pPr>
            <a:r>
              <a:rPr lang="en-GB" sz="1800" i="1" u="sng" dirty="0"/>
              <a:t>Sequence number (32 bits) </a:t>
            </a:r>
            <a:r>
              <a:rPr lang="en-GB" sz="1800" u="sng" dirty="0"/>
              <a:t>: </a:t>
            </a:r>
            <a:r>
              <a:rPr lang="en-GB" sz="1800" dirty="0"/>
              <a:t>Specifies the sequence number of the first octet in the TCP segment. If SYN bit is set, it is the initial sequence number.</a:t>
            </a:r>
          </a:p>
        </p:txBody>
      </p:sp>
      <p:sp>
        <p:nvSpPr>
          <p:cNvPr id="128" name="Shape 128"/>
          <p:cNvSpPr txBox="1"/>
          <p:nvPr/>
        </p:nvSpPr>
        <p:spPr>
          <a:xfrm>
            <a:off x="255275" y="3612000"/>
            <a:ext cx="4849800" cy="1531500"/>
          </a:xfrm>
          <a:prstGeom prst="rect">
            <a:avLst/>
          </a:prstGeom>
          <a:noFill/>
          <a:ln>
            <a:noFill/>
          </a:ln>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sz="1800" i="1" u="sng" dirty="0">
                <a:solidFill>
                  <a:schemeClr val="dk1"/>
                </a:solidFill>
              </a:rPr>
              <a:t>Acknowledgement number (32 bits)</a:t>
            </a:r>
            <a:r>
              <a:rPr lang="en-GB" sz="1800" u="sng" dirty="0">
                <a:solidFill>
                  <a:schemeClr val="dk1"/>
                </a:solidFill>
              </a:rPr>
              <a:t>: </a:t>
            </a:r>
            <a:r>
              <a:rPr lang="en-GB" sz="1800" dirty="0">
                <a:solidFill>
                  <a:schemeClr val="dk1"/>
                </a:solidFill>
              </a:rPr>
              <a:t>Contains the value of the next sequence number expected by the sender of this segment. Valid only if ACK bit is set.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TCP Header</a:t>
            </a:r>
          </a:p>
        </p:txBody>
      </p:sp>
      <p:sp>
        <p:nvSpPr>
          <p:cNvPr id="134" name="Shape 134"/>
          <p:cNvSpPr txBox="1">
            <a:spLocks noGrp="1"/>
          </p:cNvSpPr>
          <p:nvPr>
            <p:ph type="body" idx="1"/>
          </p:nvPr>
        </p:nvSpPr>
        <p:spPr>
          <a:xfrm>
            <a:off x="311700" y="1152475"/>
            <a:ext cx="8520600" cy="3642300"/>
          </a:xfrm>
          <a:prstGeom prst="rect">
            <a:avLst/>
          </a:prstGeom>
        </p:spPr>
        <p:txBody>
          <a:bodyPr wrap="square" lIns="91425" tIns="91425" rIns="91425" bIns="91425" anchor="t" anchorCtr="0">
            <a:noAutofit/>
          </a:bodyPr>
          <a:lstStyle/>
          <a:p>
            <a:pPr marL="0" lvl="0" indent="0">
              <a:spcBef>
                <a:spcPts val="0"/>
              </a:spcBef>
              <a:buNone/>
            </a:pPr>
            <a:r>
              <a:rPr lang="en-GB" i="1" u="sng" dirty="0">
                <a:solidFill>
                  <a:srgbClr val="000000"/>
                </a:solidFill>
              </a:rPr>
              <a:t>Header length (4 bits): </a:t>
            </a:r>
            <a:r>
              <a:rPr lang="en-GB" dirty="0">
                <a:solidFill>
                  <a:srgbClr val="000000"/>
                </a:solidFill>
              </a:rPr>
              <a:t>Length of TCP header is measured by the number of 32-bit words in the header, so we multiply by 4 to get number of octets in the header.</a:t>
            </a:r>
          </a:p>
          <a:p>
            <a:pPr marL="0" lvl="0" indent="0">
              <a:spcBef>
                <a:spcPts val="0"/>
              </a:spcBef>
              <a:buNone/>
            </a:pPr>
            <a:r>
              <a:rPr lang="en-GB" i="1" u="sng" dirty="0">
                <a:solidFill>
                  <a:srgbClr val="000000"/>
                </a:solidFill>
              </a:rPr>
              <a:t>Reserved (6 bits): </a:t>
            </a:r>
            <a:r>
              <a:rPr lang="en-GB" dirty="0">
                <a:solidFill>
                  <a:srgbClr val="000000"/>
                </a:solidFill>
              </a:rPr>
              <a:t>This field is not used.</a:t>
            </a:r>
          </a:p>
          <a:p>
            <a:pPr marL="0" lvl="0" indent="0">
              <a:spcBef>
                <a:spcPts val="0"/>
              </a:spcBef>
              <a:buNone/>
            </a:pPr>
            <a:r>
              <a:rPr lang="en-GB" i="1" u="sng" dirty="0">
                <a:solidFill>
                  <a:srgbClr val="000000"/>
                </a:solidFill>
              </a:rPr>
              <a:t>Code bits (6 bits):</a:t>
            </a:r>
            <a:r>
              <a:rPr lang="en-GB" dirty="0">
                <a:solidFill>
                  <a:srgbClr val="000000"/>
                </a:solidFill>
              </a:rPr>
              <a:t> There are six code bits, including SYN,FIN,ACK,RST,PSH and URG.</a:t>
            </a:r>
          </a:p>
          <a:p>
            <a:pPr marL="0" lvl="0" indent="0">
              <a:spcBef>
                <a:spcPts val="0"/>
              </a:spcBef>
              <a:buNone/>
            </a:pPr>
            <a:r>
              <a:rPr lang="en-GB" i="1" u="sng" dirty="0">
                <a:solidFill>
                  <a:srgbClr val="000000"/>
                </a:solidFill>
              </a:rPr>
              <a:t>Window (16 bits):</a:t>
            </a:r>
            <a:r>
              <a:rPr lang="en-GB" dirty="0">
                <a:solidFill>
                  <a:srgbClr val="000000"/>
                </a:solidFill>
              </a:rPr>
              <a:t> Window advertisement to specify the number of octets that the sender of this TCP segment is willing to accept. The purpose of this field is for flow control.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TCP Header</a:t>
            </a:r>
          </a:p>
        </p:txBody>
      </p:sp>
      <p:sp>
        <p:nvSpPr>
          <p:cNvPr id="140" name="Shape 140"/>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GB" i="1" u="sng" dirty="0">
                <a:solidFill>
                  <a:srgbClr val="000000"/>
                </a:solidFill>
              </a:rPr>
              <a:t>Checksum (16 bits):</a:t>
            </a:r>
            <a:r>
              <a:rPr lang="en-GB" dirty="0">
                <a:solidFill>
                  <a:srgbClr val="000000"/>
                </a:solidFill>
              </a:rPr>
              <a:t> The checksum is calculated using part of IP header, TCP header and TCP data.</a:t>
            </a:r>
          </a:p>
          <a:p>
            <a:pPr marL="0" lvl="0" indent="0">
              <a:spcBef>
                <a:spcPts val="0"/>
              </a:spcBef>
              <a:buNone/>
            </a:pPr>
            <a:r>
              <a:rPr lang="en-GB" i="1" u="sng" dirty="0">
                <a:solidFill>
                  <a:srgbClr val="000000"/>
                </a:solidFill>
              </a:rPr>
              <a:t>Urgent Pointer (16 bits):</a:t>
            </a:r>
            <a:r>
              <a:rPr lang="en-GB" dirty="0">
                <a:solidFill>
                  <a:srgbClr val="000000"/>
                </a:solidFill>
              </a:rPr>
              <a:t> If the URG code bit is set, the first part of the data contains urgent data (do not consume sequence numbers). The urgent pointer specifies where the urgent data ends and the normal TCP data starts. Urgent data is for priority purposes as they do not wait in line in the receive buffer, and will be delivered to the applications immediately.</a:t>
            </a:r>
          </a:p>
          <a:p>
            <a:pPr marL="0" lvl="0" indent="0">
              <a:spcBef>
                <a:spcPts val="0"/>
              </a:spcBef>
              <a:buNone/>
            </a:pPr>
            <a:r>
              <a:rPr lang="en-GB" i="1" u="sng" dirty="0">
                <a:solidFill>
                  <a:srgbClr val="000000"/>
                </a:solidFill>
              </a:rPr>
              <a:t>Options (0-320 bits, divisible by 32):</a:t>
            </a:r>
            <a:r>
              <a:rPr lang="en-GB" dirty="0">
                <a:solidFill>
                  <a:srgbClr val="000000"/>
                </a:solidFill>
              </a:rPr>
              <a:t> TCP segments can carry a variable length of options which provide a way to deal with the limitations of the original header.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TCP 3-way Handshake Protocol</a:t>
            </a:r>
          </a:p>
        </p:txBody>
      </p:sp>
      <p:sp>
        <p:nvSpPr>
          <p:cNvPr id="147" name="Shape 147"/>
          <p:cNvSpPr txBox="1"/>
          <p:nvPr/>
        </p:nvSpPr>
        <p:spPr>
          <a:xfrm>
            <a:off x="3828825" y="1076034"/>
            <a:ext cx="5003475" cy="3817699"/>
          </a:xfrm>
          <a:prstGeom prst="rect">
            <a:avLst/>
          </a:prstGeom>
          <a:noFill/>
          <a:ln>
            <a:noFill/>
          </a:ln>
        </p:spPr>
        <p:txBody>
          <a:bodyPr wrap="square" lIns="91425" tIns="91425" rIns="91425" bIns="91425" anchor="t" anchorCtr="0">
            <a:noAutofit/>
          </a:bodyPr>
          <a:lstStyle/>
          <a:p>
            <a:pPr lvl="0">
              <a:spcBef>
                <a:spcPts val="0"/>
              </a:spcBef>
              <a:spcAft>
                <a:spcPts val="0"/>
              </a:spcAft>
              <a:buSzPts val="1800"/>
            </a:pPr>
            <a:r>
              <a:rPr lang="en-GB" sz="1800" b="1" dirty="0"/>
              <a:t>SYN Packet: </a:t>
            </a:r>
          </a:p>
          <a:p>
            <a:pPr marL="285750" lvl="0" indent="-285750">
              <a:spcBef>
                <a:spcPts val="0"/>
              </a:spcBef>
              <a:spcAft>
                <a:spcPts val="0"/>
              </a:spcAft>
              <a:buSzPts val="1800"/>
              <a:buFont typeface="Arial" panose="020B0604020202020204" pitchFamily="34" charset="0"/>
              <a:buChar char="•"/>
            </a:pPr>
            <a:r>
              <a:rPr lang="en-GB" sz="1600" dirty="0"/>
              <a:t>The client sends a special packet called SYN packet to the server using a randomly generated number x as its sequence number.</a:t>
            </a:r>
          </a:p>
          <a:p>
            <a:pPr marL="0" lvl="0" indent="0" rtl="0">
              <a:spcBef>
                <a:spcPts val="0"/>
              </a:spcBef>
              <a:buNone/>
            </a:pPr>
            <a:endParaRPr sz="1800" dirty="0"/>
          </a:p>
          <a:p>
            <a:pPr marL="0" lvl="0" indent="0">
              <a:spcBef>
                <a:spcPts val="0"/>
              </a:spcBef>
              <a:buNone/>
            </a:pPr>
            <a:r>
              <a:rPr lang="en-GB" sz="1800" b="1" dirty="0"/>
              <a:t>SYN-ACK Packet:</a:t>
            </a:r>
          </a:p>
          <a:p>
            <a:pPr marL="400050" lvl="0" indent="-285750" rtl="0">
              <a:spcBef>
                <a:spcPts val="0"/>
              </a:spcBef>
              <a:buSzPts val="1800"/>
              <a:buFont typeface="Arial" panose="020B0604020202020204" pitchFamily="34" charset="0"/>
              <a:buChar char="•"/>
            </a:pPr>
            <a:r>
              <a:rPr lang="en-GB" sz="1600" dirty="0"/>
              <a:t>On receiving it, the server sends a reply packet using its own randomly generated number y as its sequence number.</a:t>
            </a:r>
          </a:p>
          <a:p>
            <a:pPr marL="457200" lvl="0" indent="-342900" rtl="0">
              <a:spcBef>
                <a:spcPts val="0"/>
              </a:spcBef>
              <a:buSzPts val="1800"/>
              <a:buChar char="●"/>
            </a:pPr>
            <a:endParaRPr lang="en-GB" sz="1800" dirty="0"/>
          </a:p>
          <a:p>
            <a:pPr lvl="0"/>
            <a:r>
              <a:rPr lang="en-GB" sz="1800" b="1" dirty="0"/>
              <a:t>ACK Packet</a:t>
            </a:r>
          </a:p>
          <a:p>
            <a:pPr marL="400050" lvl="0" indent="-285750">
              <a:buSzPts val="1800"/>
              <a:buFont typeface="Arial" panose="020B0604020202020204" pitchFamily="34" charset="0"/>
              <a:buChar char="•"/>
            </a:pPr>
            <a:r>
              <a:rPr lang="en-GB" sz="1600" dirty="0"/>
              <a:t>Client sends out ACK packet to conclude the handshake</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733" y="1354880"/>
            <a:ext cx="3104493" cy="291079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TCP 3-way Handshake Protocol</a:t>
            </a:r>
          </a:p>
        </p:txBody>
      </p:sp>
      <p:sp>
        <p:nvSpPr>
          <p:cNvPr id="154" name="Shape 154"/>
          <p:cNvSpPr txBox="1">
            <a:spLocks noGrp="1"/>
          </p:cNvSpPr>
          <p:nvPr>
            <p:ph type="body" idx="1"/>
          </p:nvPr>
        </p:nvSpPr>
        <p:spPr>
          <a:xfrm>
            <a:off x="311700" y="1152475"/>
            <a:ext cx="8520600" cy="3795300"/>
          </a:xfrm>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GB" dirty="0">
                <a:solidFill>
                  <a:srgbClr val="000000"/>
                </a:solidFill>
              </a:rPr>
              <a:t>When the server receives the initial SYN packet, it uses TCB (Transmission Control Block) to store the information about the connection.</a:t>
            </a:r>
          </a:p>
          <a:p>
            <a:pPr marL="457200" lvl="0" indent="-342900">
              <a:spcBef>
                <a:spcPts val="0"/>
              </a:spcBef>
              <a:spcAft>
                <a:spcPts val="0"/>
              </a:spcAft>
              <a:buClr>
                <a:srgbClr val="000000"/>
              </a:buClr>
              <a:buSzPts val="1800"/>
              <a:buChar char="●"/>
            </a:pPr>
            <a:r>
              <a:rPr lang="en-GB" dirty="0">
                <a:solidFill>
                  <a:srgbClr val="000000"/>
                </a:solidFill>
              </a:rPr>
              <a:t>This is called</a:t>
            </a:r>
            <a:r>
              <a:rPr lang="en-GB" b="1" dirty="0">
                <a:solidFill>
                  <a:srgbClr val="000000"/>
                </a:solidFill>
              </a:rPr>
              <a:t> half-open connection</a:t>
            </a:r>
            <a:r>
              <a:rPr lang="en-GB" dirty="0">
                <a:solidFill>
                  <a:srgbClr val="000000"/>
                </a:solidFill>
              </a:rPr>
              <a:t> as only client-server connection is confirmed.</a:t>
            </a:r>
          </a:p>
          <a:p>
            <a:pPr marL="457200" lvl="0" indent="-342900">
              <a:spcBef>
                <a:spcPts val="0"/>
              </a:spcBef>
              <a:spcAft>
                <a:spcPts val="0"/>
              </a:spcAft>
              <a:buClr>
                <a:srgbClr val="000000"/>
              </a:buClr>
              <a:buSzPts val="1800"/>
              <a:buChar char="●"/>
            </a:pPr>
            <a:r>
              <a:rPr lang="en-GB" dirty="0">
                <a:solidFill>
                  <a:srgbClr val="000000"/>
                </a:solidFill>
              </a:rPr>
              <a:t>The server stores the TCB in a queue that is only for the half-open connection.</a:t>
            </a:r>
          </a:p>
          <a:p>
            <a:pPr marL="457200" lvl="0" indent="-342900">
              <a:spcBef>
                <a:spcPts val="0"/>
              </a:spcBef>
              <a:spcAft>
                <a:spcPts val="0"/>
              </a:spcAft>
              <a:buClr>
                <a:srgbClr val="000000"/>
              </a:buClr>
              <a:buSzPts val="1800"/>
              <a:buChar char="●"/>
            </a:pPr>
            <a:r>
              <a:rPr lang="en-GB" dirty="0">
                <a:solidFill>
                  <a:srgbClr val="000000"/>
                </a:solidFill>
              </a:rPr>
              <a:t>After the server gets ACK packet, it will take this TCB out of the queue and store in a different place.</a:t>
            </a:r>
          </a:p>
          <a:p>
            <a:pPr marL="457200" lvl="0" indent="-342900">
              <a:spcBef>
                <a:spcPts val="0"/>
              </a:spcBef>
              <a:buClr>
                <a:srgbClr val="000000"/>
              </a:buClr>
              <a:buSzPts val="1800"/>
              <a:buChar char="●"/>
            </a:pPr>
            <a:r>
              <a:rPr lang="en-GB" dirty="0">
                <a:solidFill>
                  <a:srgbClr val="000000"/>
                </a:solidFill>
              </a:rPr>
              <a:t>If ACK doesn’t arrive, the server will resend SYN+ACK packet. The TCB will eventually be discarded after a certain time period.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SYN Flooding Attack</a:t>
            </a:r>
          </a:p>
        </p:txBody>
      </p:sp>
      <p:sp>
        <p:nvSpPr>
          <p:cNvPr id="160" name="Shape 160"/>
          <p:cNvSpPr txBox="1">
            <a:spLocks noGrp="1"/>
          </p:cNvSpPr>
          <p:nvPr>
            <p:ph type="body" idx="1"/>
          </p:nvPr>
        </p:nvSpPr>
        <p:spPr>
          <a:xfrm>
            <a:off x="311701" y="1152475"/>
            <a:ext cx="5259366" cy="3416400"/>
          </a:xfrm>
          <a:prstGeom prst="rect">
            <a:avLst/>
          </a:prstGeom>
        </p:spPr>
        <p:txBody>
          <a:bodyPr wrap="square" lIns="91425" tIns="91425" rIns="91425" bIns="91425" anchor="t" anchorCtr="0">
            <a:noAutofit/>
          </a:bodyPr>
          <a:lstStyle/>
          <a:p>
            <a:pPr marL="0" lvl="0" indent="0">
              <a:spcBef>
                <a:spcPts val="0"/>
              </a:spcBef>
              <a:buNone/>
            </a:pPr>
            <a:r>
              <a:rPr lang="en-GB" b="1" dirty="0">
                <a:solidFill>
                  <a:srgbClr val="000000"/>
                </a:solidFill>
              </a:rPr>
              <a:t>Idea : </a:t>
            </a:r>
            <a:r>
              <a:rPr lang="en-GB" dirty="0">
                <a:solidFill>
                  <a:srgbClr val="000000"/>
                </a:solidFill>
              </a:rPr>
              <a:t>To fill the queue storing the half-open connections so that there will be no space to store TCB for any new half-open connection, basically the server cannot accept any new SYN packets.</a:t>
            </a:r>
          </a:p>
          <a:p>
            <a:pPr marL="0" lvl="0" indent="0">
              <a:spcBef>
                <a:spcPts val="0"/>
              </a:spcBef>
              <a:spcAft>
                <a:spcPts val="600"/>
              </a:spcAft>
              <a:buNone/>
            </a:pPr>
            <a:r>
              <a:rPr lang="en-GB" b="1" dirty="0">
                <a:solidFill>
                  <a:srgbClr val="000000"/>
                </a:solidFill>
              </a:rPr>
              <a:t>Steps to achieve this : </a:t>
            </a:r>
            <a:r>
              <a:rPr lang="en-GB" dirty="0">
                <a:solidFill>
                  <a:srgbClr val="000000"/>
                </a:solidFill>
              </a:rPr>
              <a:t>Continuously send a lot of SYN packets to the server. This consumes the space in the queue by inserting the TCB record.</a:t>
            </a:r>
          </a:p>
          <a:p>
            <a:pPr marL="457200" lvl="0" indent="-342900">
              <a:spcBef>
                <a:spcPts val="0"/>
              </a:spcBef>
              <a:spcAft>
                <a:spcPts val="600"/>
              </a:spcAft>
              <a:buClr>
                <a:srgbClr val="000000"/>
              </a:buClr>
              <a:buSzPts val="1800"/>
              <a:buChar char="●"/>
            </a:pPr>
            <a:r>
              <a:rPr lang="en-GB" dirty="0">
                <a:solidFill>
                  <a:srgbClr val="000000"/>
                </a:solidFill>
              </a:rPr>
              <a:t>Do not finish the 3rd step of handshake as it will </a:t>
            </a:r>
            <a:r>
              <a:rPr lang="en-GB" dirty="0" err="1">
                <a:solidFill>
                  <a:srgbClr val="000000"/>
                </a:solidFill>
              </a:rPr>
              <a:t>dequeue</a:t>
            </a:r>
            <a:r>
              <a:rPr lang="en-GB" dirty="0">
                <a:solidFill>
                  <a:srgbClr val="000000"/>
                </a:solidFill>
              </a:rPr>
              <a:t> the TCB record.</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399" y="1329599"/>
            <a:ext cx="3237185" cy="285293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SYN Flooding Attack</a:t>
            </a:r>
          </a:p>
        </p:txBody>
      </p:sp>
      <p:sp>
        <p:nvSpPr>
          <p:cNvPr id="166" name="Shape 166"/>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a:spcBef>
                <a:spcPts val="0"/>
              </a:spcBef>
              <a:spcAft>
                <a:spcPts val="1200"/>
              </a:spcAft>
              <a:buClr>
                <a:srgbClr val="000000"/>
              </a:buClr>
              <a:buSzPts val="1800"/>
              <a:buChar char="●"/>
            </a:pPr>
            <a:r>
              <a:rPr lang="en-GB" dirty="0">
                <a:solidFill>
                  <a:srgbClr val="000000"/>
                </a:solidFill>
              </a:rPr>
              <a:t>When flooding the server with SYN packets, we need to use random source IP addresses; otherwise the attacks may be blocked by the firewalls.</a:t>
            </a:r>
          </a:p>
          <a:p>
            <a:pPr marL="457200" lvl="0" indent="-342900">
              <a:spcBef>
                <a:spcPts val="0"/>
              </a:spcBef>
              <a:spcAft>
                <a:spcPts val="1200"/>
              </a:spcAft>
              <a:buClr>
                <a:srgbClr val="000000"/>
              </a:buClr>
              <a:buSzPts val="1800"/>
              <a:buChar char="●"/>
            </a:pPr>
            <a:r>
              <a:rPr lang="en-GB" dirty="0">
                <a:solidFill>
                  <a:srgbClr val="000000"/>
                </a:solidFill>
              </a:rPr>
              <a:t>The SYN+ACK packets sent by the server may be dropped because forged IP address may not be assigned to any machine. If it does reach an existing machine, a RST packet will be sent out, and the TCB will be </a:t>
            </a:r>
            <a:r>
              <a:rPr lang="en-GB" dirty="0" err="1">
                <a:solidFill>
                  <a:srgbClr val="000000"/>
                </a:solidFill>
              </a:rPr>
              <a:t>dequeued</a:t>
            </a:r>
            <a:r>
              <a:rPr lang="en-GB" dirty="0">
                <a:solidFill>
                  <a:srgbClr val="000000"/>
                </a:solidFill>
              </a:rPr>
              <a:t>. </a:t>
            </a:r>
          </a:p>
          <a:p>
            <a:pPr marL="457200" lvl="0" indent="-342900">
              <a:spcBef>
                <a:spcPts val="0"/>
              </a:spcBef>
              <a:spcAft>
                <a:spcPts val="1200"/>
              </a:spcAft>
              <a:buClr>
                <a:srgbClr val="000000"/>
              </a:buClr>
              <a:buSzPts val="1800"/>
              <a:buChar char="●"/>
            </a:pPr>
            <a:r>
              <a:rPr lang="en-GB" dirty="0">
                <a:solidFill>
                  <a:srgbClr val="000000"/>
                </a:solidFill>
              </a:rPr>
              <a:t>As the second option is less likely to happen, TCB records will mostly stay in the queue. This causes </a:t>
            </a:r>
            <a:r>
              <a:rPr lang="en-GB" i="1" dirty="0">
                <a:solidFill>
                  <a:srgbClr val="000000"/>
                </a:solidFill>
              </a:rPr>
              <a:t>SYN Flooding Attack</a:t>
            </a:r>
            <a:r>
              <a:rPr lang="en-GB" dirty="0">
                <a:solidFill>
                  <a:srgbClr val="000000"/>
                </a:solidFill>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Launching SYN Flooding Attack – Before Attacking</a:t>
            </a:r>
          </a:p>
        </p:txBody>
      </p:sp>
      <p:pic>
        <p:nvPicPr>
          <p:cNvPr id="173" name="Shape 173"/>
          <p:cNvPicPr preferRelativeResize="0"/>
          <p:nvPr/>
        </p:nvPicPr>
        <p:blipFill>
          <a:blip r:embed="rId3">
            <a:alphaModFix/>
          </a:blip>
          <a:stretch>
            <a:fillRect/>
          </a:stretch>
        </p:blipFill>
        <p:spPr>
          <a:xfrm>
            <a:off x="311700" y="1494375"/>
            <a:ext cx="5860500" cy="2639875"/>
          </a:xfrm>
          <a:prstGeom prst="rect">
            <a:avLst/>
          </a:prstGeom>
          <a:noFill/>
          <a:ln>
            <a:noFill/>
          </a:ln>
        </p:spPr>
      </p:pic>
      <p:sp>
        <p:nvSpPr>
          <p:cNvPr id="174" name="Shape 174"/>
          <p:cNvSpPr txBox="1"/>
          <p:nvPr/>
        </p:nvSpPr>
        <p:spPr>
          <a:xfrm>
            <a:off x="6365366" y="2644514"/>
            <a:ext cx="2380701" cy="2062952"/>
          </a:xfrm>
          <a:prstGeom prst="rect">
            <a:avLst/>
          </a:prstGeom>
          <a:noFill/>
          <a:ln>
            <a:solidFill>
              <a:schemeClr val="tx1"/>
            </a:solidFill>
          </a:ln>
        </p:spPr>
        <p:txBody>
          <a:bodyPr wrap="square" lIns="91425" tIns="91425" rIns="91425" bIns="91425" anchor="t" anchorCtr="0">
            <a:noAutofit/>
          </a:bodyPr>
          <a:lstStyle/>
          <a:p>
            <a:pPr marL="0" lvl="0" indent="0">
              <a:spcBef>
                <a:spcPts val="0"/>
              </a:spcBef>
              <a:buNone/>
            </a:pPr>
            <a:r>
              <a:rPr lang="en-GB" sz="1600" b="1" dirty="0"/>
              <a:t>TCP States</a:t>
            </a:r>
          </a:p>
          <a:p>
            <a:pPr marL="285750" lvl="0" indent="-285750">
              <a:spcBef>
                <a:spcPts val="0"/>
              </a:spcBef>
              <a:buFont typeface="Arial" panose="020B0604020202020204" pitchFamily="34" charset="0"/>
              <a:buChar char="•"/>
            </a:pPr>
            <a:r>
              <a:rPr lang="en-GB" dirty="0">
                <a:solidFill>
                  <a:srgbClr val="002060"/>
                </a:solidFill>
              </a:rPr>
              <a:t>LISTEN</a:t>
            </a:r>
            <a:r>
              <a:rPr lang="en-GB" dirty="0"/>
              <a:t>: waiting for TCP connection.</a:t>
            </a:r>
          </a:p>
          <a:p>
            <a:pPr marL="285750" lvl="0" indent="-285750">
              <a:spcBef>
                <a:spcPts val="0"/>
              </a:spcBef>
              <a:buFont typeface="Arial" panose="020B0604020202020204" pitchFamily="34" charset="0"/>
              <a:buChar char="•"/>
            </a:pPr>
            <a:r>
              <a:rPr lang="en-GB" dirty="0">
                <a:solidFill>
                  <a:srgbClr val="002060"/>
                </a:solidFill>
              </a:rPr>
              <a:t>ESTABLISHED</a:t>
            </a:r>
            <a:r>
              <a:rPr lang="en-GB" dirty="0"/>
              <a:t>: completed 3-way handshake</a:t>
            </a:r>
          </a:p>
          <a:p>
            <a:pPr marL="285750" lvl="0" indent="-285750">
              <a:spcBef>
                <a:spcPts val="0"/>
              </a:spcBef>
              <a:buFont typeface="Arial" panose="020B0604020202020204" pitchFamily="34" charset="0"/>
              <a:buChar char="•"/>
            </a:pPr>
            <a:r>
              <a:rPr lang="en-GB" dirty="0">
                <a:solidFill>
                  <a:srgbClr val="002060"/>
                </a:solidFill>
              </a:rPr>
              <a:t>SYN_RECV</a:t>
            </a:r>
            <a:r>
              <a:rPr lang="en-GB" dirty="0"/>
              <a:t>: half-open connections</a:t>
            </a:r>
          </a:p>
        </p:txBody>
      </p:sp>
      <p:sp>
        <p:nvSpPr>
          <p:cNvPr id="3" name="Right Arrow 2"/>
          <p:cNvSpPr/>
          <p:nvPr/>
        </p:nvSpPr>
        <p:spPr>
          <a:xfrm rot="10800000">
            <a:off x="6265333" y="1878744"/>
            <a:ext cx="448734" cy="262467"/>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714067" y="1840700"/>
            <a:ext cx="2180405" cy="338554"/>
          </a:xfrm>
          <a:prstGeom prst="rect">
            <a:avLst/>
          </a:prstGeom>
          <a:noFill/>
        </p:spPr>
        <p:txBody>
          <a:bodyPr wrap="none" rtlCol="0">
            <a:spAutoFit/>
          </a:bodyPr>
          <a:lstStyle/>
          <a:p>
            <a:r>
              <a:rPr lang="en-US" sz="1600" dirty="0"/>
              <a:t>Check the TCP states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SYN Flooding Attack – Launch the Attack</a:t>
            </a:r>
          </a:p>
        </p:txBody>
      </p:sp>
      <p:pic>
        <p:nvPicPr>
          <p:cNvPr id="183" name="Shape 183"/>
          <p:cNvPicPr preferRelativeResize="0"/>
          <p:nvPr/>
        </p:nvPicPr>
        <p:blipFill>
          <a:blip r:embed="rId3">
            <a:alphaModFix/>
          </a:blip>
          <a:stretch>
            <a:fillRect/>
          </a:stretch>
        </p:blipFill>
        <p:spPr>
          <a:xfrm>
            <a:off x="246435" y="2431613"/>
            <a:ext cx="5380600" cy="225709"/>
          </a:xfrm>
          <a:prstGeom prst="rect">
            <a:avLst/>
          </a:prstGeom>
          <a:noFill/>
          <a:ln>
            <a:noFill/>
          </a:ln>
        </p:spPr>
      </p:pic>
      <p:pic>
        <p:nvPicPr>
          <p:cNvPr id="184" name="Shape 184"/>
          <p:cNvPicPr preferRelativeResize="0"/>
          <p:nvPr/>
        </p:nvPicPr>
        <p:blipFill>
          <a:blip r:embed="rId4">
            <a:alphaModFix/>
          </a:blip>
          <a:stretch>
            <a:fillRect/>
          </a:stretch>
        </p:blipFill>
        <p:spPr>
          <a:xfrm>
            <a:off x="311700" y="4162936"/>
            <a:ext cx="5097976" cy="572700"/>
          </a:xfrm>
          <a:prstGeom prst="rect">
            <a:avLst/>
          </a:prstGeom>
          <a:noFill/>
          <a:ln>
            <a:noFill/>
          </a:ln>
        </p:spPr>
      </p:pic>
      <p:grpSp>
        <p:nvGrpSpPr>
          <p:cNvPr id="2" name="Group 1"/>
          <p:cNvGrpSpPr/>
          <p:nvPr/>
        </p:nvGrpSpPr>
        <p:grpSpPr>
          <a:xfrm>
            <a:off x="271315" y="2705998"/>
            <a:ext cx="5097975" cy="936710"/>
            <a:chOff x="271313" y="1520281"/>
            <a:chExt cx="5097975" cy="936710"/>
          </a:xfrm>
        </p:grpSpPr>
        <p:pic>
          <p:nvPicPr>
            <p:cNvPr id="182" name="Shape 182"/>
            <p:cNvPicPr preferRelativeResize="0"/>
            <p:nvPr/>
          </p:nvPicPr>
          <p:blipFill>
            <a:blip r:embed="rId5">
              <a:alphaModFix/>
            </a:blip>
            <a:stretch>
              <a:fillRect/>
            </a:stretch>
          </p:blipFill>
          <p:spPr>
            <a:xfrm>
              <a:off x="271313" y="1844055"/>
              <a:ext cx="5097975" cy="612936"/>
            </a:xfrm>
            <a:prstGeom prst="rect">
              <a:avLst/>
            </a:prstGeom>
            <a:noFill/>
            <a:ln>
              <a:noFill/>
            </a:ln>
          </p:spPr>
        </p:pic>
        <p:pic>
          <p:nvPicPr>
            <p:cNvPr id="181" name="Shape 181"/>
            <p:cNvPicPr preferRelativeResize="0"/>
            <p:nvPr/>
          </p:nvPicPr>
          <p:blipFill>
            <a:blip r:embed="rId6">
              <a:alphaModFix/>
            </a:blip>
            <a:stretch>
              <a:fillRect/>
            </a:stretch>
          </p:blipFill>
          <p:spPr>
            <a:xfrm>
              <a:off x="271313" y="1520281"/>
              <a:ext cx="5097975" cy="323774"/>
            </a:xfrm>
            <a:prstGeom prst="rect">
              <a:avLst/>
            </a:prstGeom>
            <a:noFill/>
            <a:ln>
              <a:noFill/>
            </a:ln>
          </p:spPr>
        </p:pic>
      </p:grpSp>
      <p:sp>
        <p:nvSpPr>
          <p:cNvPr id="3" name="Rectangle 2"/>
          <p:cNvSpPr/>
          <p:nvPr/>
        </p:nvSpPr>
        <p:spPr>
          <a:xfrm>
            <a:off x="221556" y="1201091"/>
            <a:ext cx="5147734" cy="584775"/>
          </a:xfrm>
          <a:prstGeom prst="rect">
            <a:avLst/>
          </a:prstGeom>
        </p:spPr>
        <p:txBody>
          <a:bodyPr wrap="square">
            <a:spAutoFit/>
          </a:bodyPr>
          <a:lstStyle/>
          <a:p>
            <a:pPr marL="169863" indent="-169863">
              <a:buClr>
                <a:srgbClr val="000000"/>
              </a:buClr>
              <a:buFont typeface="Arial" panose="020B0604020202020204" pitchFamily="34" charset="0"/>
              <a:buChar char="•"/>
            </a:pPr>
            <a:r>
              <a:rPr lang="en-GB" sz="1800" dirty="0"/>
              <a:t>Turn off the SYN Cookie countermeasure:</a:t>
            </a:r>
          </a:p>
          <a:p>
            <a:r>
              <a:rPr lang="en-GB" i="1" dirty="0">
                <a:latin typeface="Courier New" panose="02070309020205020404" pitchFamily="49" charset="0"/>
                <a:cs typeface="Courier New" panose="02070309020205020404" pitchFamily="49" charset="0"/>
              </a:rPr>
              <a:t>   $</a:t>
            </a:r>
            <a:r>
              <a:rPr lang="en-GB" i="1" dirty="0" err="1">
                <a:latin typeface="Courier New" panose="02070309020205020404" pitchFamily="49" charset="0"/>
                <a:cs typeface="Courier New" panose="02070309020205020404" pitchFamily="49" charset="0"/>
              </a:rPr>
              <a:t>sudo</a:t>
            </a:r>
            <a:r>
              <a:rPr lang="en-GB" i="1" dirty="0">
                <a:latin typeface="Courier New" panose="02070309020205020404" pitchFamily="49" charset="0"/>
                <a:cs typeface="Courier New" panose="02070309020205020404" pitchFamily="49" charset="0"/>
              </a:rPr>
              <a:t> </a:t>
            </a:r>
            <a:r>
              <a:rPr lang="en-GB" i="1" dirty="0" err="1">
                <a:latin typeface="Courier New" panose="02070309020205020404" pitchFamily="49" charset="0"/>
                <a:cs typeface="Courier New" panose="02070309020205020404" pitchFamily="49" charset="0"/>
              </a:rPr>
              <a:t>sysctl</a:t>
            </a:r>
            <a:r>
              <a:rPr lang="en-GB" i="1" dirty="0">
                <a:latin typeface="Courier New" panose="02070309020205020404" pitchFamily="49" charset="0"/>
                <a:cs typeface="Courier New" panose="02070309020205020404" pitchFamily="49" charset="0"/>
              </a:rPr>
              <a:t> -w net.ipv4.tcp_syncookies=0</a:t>
            </a:r>
          </a:p>
        </p:txBody>
      </p:sp>
      <p:sp>
        <p:nvSpPr>
          <p:cNvPr id="4" name="Rectangle 3"/>
          <p:cNvSpPr/>
          <p:nvPr/>
        </p:nvSpPr>
        <p:spPr>
          <a:xfrm>
            <a:off x="221556" y="2044383"/>
            <a:ext cx="3684342" cy="369332"/>
          </a:xfrm>
          <a:prstGeom prst="rect">
            <a:avLst/>
          </a:prstGeom>
        </p:spPr>
        <p:txBody>
          <a:bodyPr wrap="none">
            <a:spAutoFit/>
          </a:bodyPr>
          <a:lstStyle/>
          <a:p>
            <a:pPr marL="169863" indent="-169863">
              <a:buClr>
                <a:srgbClr val="000000"/>
              </a:buClr>
              <a:buFont typeface="Arial" panose="020B0604020202020204" pitchFamily="34" charset="0"/>
              <a:buChar char="•"/>
            </a:pPr>
            <a:r>
              <a:rPr lang="en-GB" sz="1800" dirty="0"/>
              <a:t>Launch the attack using </a:t>
            </a:r>
            <a:r>
              <a:rPr lang="en-GB" sz="1800" dirty="0" err="1">
                <a:latin typeface="Courier New" panose="02070309020205020404" pitchFamily="49" charset="0"/>
                <a:cs typeface="Courier New" panose="02070309020205020404" pitchFamily="49" charset="0"/>
              </a:rPr>
              <a:t>netwox</a:t>
            </a:r>
            <a:endParaRPr lang="en-GB" sz="1800" dirty="0">
              <a:latin typeface="Courier New" panose="02070309020205020404" pitchFamily="49" charset="0"/>
              <a:cs typeface="Courier New" panose="02070309020205020404" pitchFamily="49" charset="0"/>
            </a:endParaRPr>
          </a:p>
        </p:txBody>
      </p:sp>
      <p:sp>
        <p:nvSpPr>
          <p:cNvPr id="12" name="Rectangle 11"/>
          <p:cNvSpPr/>
          <p:nvPr/>
        </p:nvSpPr>
        <p:spPr>
          <a:xfrm>
            <a:off x="271315" y="3797205"/>
            <a:ext cx="1010533" cy="369332"/>
          </a:xfrm>
          <a:prstGeom prst="rect">
            <a:avLst/>
          </a:prstGeom>
        </p:spPr>
        <p:txBody>
          <a:bodyPr wrap="none">
            <a:spAutoFit/>
          </a:bodyPr>
          <a:lstStyle/>
          <a:p>
            <a:pPr marL="169863" indent="-169863">
              <a:buClr>
                <a:srgbClr val="000000"/>
              </a:buClr>
              <a:buFont typeface="Arial" panose="020B0604020202020204" pitchFamily="34" charset="0"/>
              <a:buChar char="•"/>
            </a:pPr>
            <a:r>
              <a:rPr lang="en-GB" sz="1800" dirty="0"/>
              <a:t>Result</a:t>
            </a:r>
            <a:endParaRPr lang="en-GB" sz="1800" dirty="0">
              <a:latin typeface="Courier New" panose="02070309020205020404" pitchFamily="49" charset="0"/>
              <a:cs typeface="Courier New" panose="02070309020205020404" pitchFamily="49" charset="0"/>
            </a:endParaRPr>
          </a:p>
        </p:txBody>
      </p:sp>
      <p:sp>
        <p:nvSpPr>
          <p:cNvPr id="6" name="TextBox 5"/>
          <p:cNvSpPr txBox="1"/>
          <p:nvPr/>
        </p:nvSpPr>
        <p:spPr>
          <a:xfrm>
            <a:off x="5833533" y="1339589"/>
            <a:ext cx="2023311" cy="307777"/>
          </a:xfrm>
          <a:prstGeom prst="rect">
            <a:avLst/>
          </a:prstGeom>
          <a:noFill/>
          <a:ln>
            <a:solidFill>
              <a:schemeClr val="tx1"/>
            </a:solidFill>
          </a:ln>
        </p:spPr>
        <p:txBody>
          <a:bodyPr wrap="none" rtlCol="0">
            <a:spAutoFit/>
          </a:bodyPr>
          <a:lstStyle/>
          <a:p>
            <a:r>
              <a:rPr lang="en-US" dirty="0"/>
              <a:t>Targeting telnet server</a:t>
            </a:r>
          </a:p>
        </p:txBody>
      </p:sp>
      <p:cxnSp>
        <p:nvCxnSpPr>
          <p:cNvPr id="9" name="Straight Arrow Connector 8"/>
          <p:cNvCxnSpPr/>
          <p:nvPr/>
        </p:nvCxnSpPr>
        <p:spPr>
          <a:xfrm flipH="1">
            <a:off x="4715933" y="2044383"/>
            <a:ext cx="982134" cy="369332"/>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9523B33-43F5-45CF-BB84-9FE12B368551}"/>
              </a:ext>
            </a:extLst>
          </p:cNvPr>
          <p:cNvPicPr>
            <a:picLocks noChangeAspect="1"/>
          </p:cNvPicPr>
          <p:nvPr/>
        </p:nvPicPr>
        <p:blipFill>
          <a:blip r:embed="rId7"/>
          <a:stretch>
            <a:fillRect/>
          </a:stretch>
        </p:blipFill>
        <p:spPr>
          <a:xfrm>
            <a:off x="5037799" y="1969232"/>
            <a:ext cx="3614780" cy="315557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Outline</a:t>
            </a:r>
          </a:p>
        </p:txBody>
      </p:sp>
      <p:sp>
        <p:nvSpPr>
          <p:cNvPr id="60" name="Shape 60"/>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What is TCP protocol?</a:t>
            </a:r>
          </a:p>
          <a:p>
            <a:pPr marL="457200" lvl="0" indent="-342900">
              <a:spcBef>
                <a:spcPts val="0"/>
              </a:spcBef>
              <a:spcAft>
                <a:spcPts val="0"/>
              </a:spcAft>
              <a:buClr>
                <a:srgbClr val="000000"/>
              </a:buClr>
              <a:buSzPts val="1800"/>
              <a:buChar char="●"/>
            </a:pPr>
            <a:r>
              <a:rPr lang="en-GB" dirty="0">
                <a:solidFill>
                  <a:srgbClr val="000000"/>
                </a:solidFill>
              </a:rPr>
              <a:t>How the TCP Protocol Works</a:t>
            </a:r>
          </a:p>
          <a:p>
            <a:pPr marL="457200" lvl="0" indent="-342900">
              <a:spcBef>
                <a:spcPts val="0"/>
              </a:spcBef>
              <a:spcAft>
                <a:spcPts val="0"/>
              </a:spcAft>
              <a:buClr>
                <a:srgbClr val="000000"/>
              </a:buClr>
              <a:buSzPts val="1800"/>
              <a:buChar char="●"/>
            </a:pPr>
            <a:r>
              <a:rPr lang="en-GB" dirty="0">
                <a:solidFill>
                  <a:srgbClr val="000000"/>
                </a:solidFill>
              </a:rPr>
              <a:t>SYN Flooding Attack</a:t>
            </a:r>
          </a:p>
          <a:p>
            <a:pPr marL="457200" lvl="0" indent="-342900">
              <a:spcBef>
                <a:spcPts val="0"/>
              </a:spcBef>
              <a:spcAft>
                <a:spcPts val="0"/>
              </a:spcAft>
              <a:buClr>
                <a:srgbClr val="000000"/>
              </a:buClr>
              <a:buSzPts val="1800"/>
              <a:buChar char="●"/>
            </a:pPr>
            <a:r>
              <a:rPr lang="en-GB" dirty="0">
                <a:solidFill>
                  <a:srgbClr val="000000"/>
                </a:solidFill>
              </a:rPr>
              <a:t>TCP Reset Attack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SYN Flooding Attack - Results</a:t>
            </a:r>
          </a:p>
        </p:txBody>
      </p:sp>
      <p:sp>
        <p:nvSpPr>
          <p:cNvPr id="190" name="Shape 190"/>
          <p:cNvSpPr txBox="1">
            <a:spLocks noGrp="1"/>
          </p:cNvSpPr>
          <p:nvPr>
            <p:ph type="body" idx="1"/>
          </p:nvPr>
        </p:nvSpPr>
        <p:spPr>
          <a:xfrm>
            <a:off x="5360475" y="889150"/>
            <a:ext cx="3599100" cy="4186200"/>
          </a:xfrm>
          <a:prstGeom prst="rect">
            <a:avLst/>
          </a:prstGeom>
        </p:spPr>
        <p:txBody>
          <a:bodyPr wrap="square" lIns="91425" tIns="91425" rIns="91425" bIns="91425" anchor="t" anchorCtr="0">
            <a:noAutofit/>
          </a:bodyPr>
          <a:lstStyle/>
          <a:p>
            <a:pPr marL="457200" lvl="0" indent="-342900" rtl="0">
              <a:spcBef>
                <a:spcPts val="0"/>
              </a:spcBef>
              <a:spcAft>
                <a:spcPts val="600"/>
              </a:spcAft>
              <a:buClr>
                <a:srgbClr val="000000"/>
              </a:buClr>
              <a:buSzPts val="1800"/>
              <a:buChar char="●"/>
            </a:pPr>
            <a:r>
              <a:rPr lang="en-GB" dirty="0">
                <a:solidFill>
                  <a:srgbClr val="000000"/>
                </a:solidFill>
              </a:rPr>
              <a:t>Using </a:t>
            </a:r>
            <a:r>
              <a:rPr lang="en-GB" dirty="0" err="1">
                <a:solidFill>
                  <a:srgbClr val="000000"/>
                </a:solidFill>
              </a:rPr>
              <a:t>netstat</a:t>
            </a:r>
            <a:r>
              <a:rPr lang="en-GB" dirty="0">
                <a:solidFill>
                  <a:srgbClr val="000000"/>
                </a:solidFill>
              </a:rPr>
              <a:t> command, we can see that there are a large number of half-open connections on port 23 with random source IPs.</a:t>
            </a:r>
          </a:p>
          <a:p>
            <a:pPr marL="457200" lvl="0" indent="-342900">
              <a:spcBef>
                <a:spcPts val="0"/>
              </a:spcBef>
              <a:spcAft>
                <a:spcPts val="600"/>
              </a:spcAft>
              <a:buClr>
                <a:srgbClr val="000000"/>
              </a:buClr>
              <a:buSzPts val="1800"/>
              <a:buChar char="●"/>
            </a:pPr>
            <a:r>
              <a:rPr lang="en-GB" dirty="0">
                <a:solidFill>
                  <a:srgbClr val="000000"/>
                </a:solidFill>
              </a:rPr>
              <a:t>Using top command, we can see that CPU usage is not high on the server machine. The server is alive and can perform other functions normally, but cannot accept telnet connections only.</a:t>
            </a:r>
          </a:p>
        </p:txBody>
      </p:sp>
      <p:pic>
        <p:nvPicPr>
          <p:cNvPr id="191" name="Shape 191"/>
          <p:cNvPicPr preferRelativeResize="0"/>
          <p:nvPr/>
        </p:nvPicPr>
        <p:blipFill>
          <a:blip r:embed="rId3">
            <a:alphaModFix/>
          </a:blip>
          <a:stretch>
            <a:fillRect/>
          </a:stretch>
        </p:blipFill>
        <p:spPr>
          <a:xfrm>
            <a:off x="311700" y="1152476"/>
            <a:ext cx="4827675" cy="1217200"/>
          </a:xfrm>
          <a:prstGeom prst="rect">
            <a:avLst/>
          </a:prstGeom>
          <a:noFill/>
          <a:ln>
            <a:noFill/>
          </a:ln>
        </p:spPr>
      </p:pic>
      <p:pic>
        <p:nvPicPr>
          <p:cNvPr id="192" name="Shape 192"/>
          <p:cNvPicPr preferRelativeResize="0"/>
          <p:nvPr/>
        </p:nvPicPr>
        <p:blipFill>
          <a:blip r:embed="rId4">
            <a:alphaModFix/>
          </a:blip>
          <a:stretch>
            <a:fillRect/>
          </a:stretch>
        </p:blipFill>
        <p:spPr>
          <a:xfrm>
            <a:off x="347300" y="2190975"/>
            <a:ext cx="4827650" cy="408425"/>
          </a:xfrm>
          <a:prstGeom prst="rect">
            <a:avLst/>
          </a:prstGeom>
          <a:noFill/>
          <a:ln>
            <a:noFill/>
          </a:ln>
        </p:spPr>
      </p:pic>
      <p:pic>
        <p:nvPicPr>
          <p:cNvPr id="193" name="Shape 193"/>
          <p:cNvPicPr preferRelativeResize="0"/>
          <p:nvPr/>
        </p:nvPicPr>
        <p:blipFill>
          <a:blip r:embed="rId5">
            <a:alphaModFix/>
          </a:blip>
          <a:stretch>
            <a:fillRect/>
          </a:stretch>
        </p:blipFill>
        <p:spPr>
          <a:xfrm>
            <a:off x="386725" y="3033350"/>
            <a:ext cx="4827650" cy="1735775"/>
          </a:xfrm>
          <a:prstGeom prst="rect">
            <a:avLst/>
          </a:prstGeom>
          <a:noFill/>
          <a:ln>
            <a:noFill/>
          </a:ln>
        </p:spPr>
      </p:pic>
      <p:sp>
        <p:nvSpPr>
          <p:cNvPr id="194" name="Shape 194"/>
          <p:cNvSpPr/>
          <p:nvPr/>
        </p:nvSpPr>
        <p:spPr>
          <a:xfrm>
            <a:off x="2066875" y="1152475"/>
            <a:ext cx="1123200" cy="247200"/>
          </a:xfrm>
          <a:prstGeom prst="rect">
            <a:avLst/>
          </a:prstGeom>
          <a:no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solidFill>
                <a:srgbClr val="FF0000"/>
              </a:solidFill>
            </a:endParaRPr>
          </a:p>
        </p:txBody>
      </p:sp>
      <p:sp>
        <p:nvSpPr>
          <p:cNvPr id="195" name="Shape 195"/>
          <p:cNvSpPr/>
          <p:nvPr/>
        </p:nvSpPr>
        <p:spPr>
          <a:xfrm>
            <a:off x="2066875" y="3033350"/>
            <a:ext cx="536700" cy="169800"/>
          </a:xfrm>
          <a:prstGeom prst="rect">
            <a:avLst/>
          </a:prstGeom>
          <a:no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endParaRPr>
              <a:solidFill>
                <a:srgbClr val="FF0000"/>
              </a:solidFill>
            </a:endParaRPr>
          </a:p>
        </p:txBody>
      </p:sp>
      <p:sp>
        <p:nvSpPr>
          <p:cNvPr id="2" name="Rectangle 1"/>
          <p:cNvSpPr/>
          <p:nvPr/>
        </p:nvSpPr>
        <p:spPr>
          <a:xfrm>
            <a:off x="4301067" y="1337733"/>
            <a:ext cx="753533" cy="126166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SYN Flooding Attack - Launch with Spoofing Code</a:t>
            </a:r>
          </a:p>
        </p:txBody>
      </p:sp>
      <p:sp>
        <p:nvSpPr>
          <p:cNvPr id="202" name="Shape 202"/>
          <p:cNvSpPr txBox="1"/>
          <p:nvPr/>
        </p:nvSpPr>
        <p:spPr>
          <a:xfrm>
            <a:off x="329850" y="1344677"/>
            <a:ext cx="8502450" cy="769816"/>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a:t>We can write our own code to spoof IP SYN packets.</a:t>
            </a:r>
          </a:p>
          <a:p>
            <a:pPr marL="0" lvl="0" indent="0">
              <a:spcBef>
                <a:spcPts val="0"/>
              </a:spcBef>
              <a:buNone/>
            </a:pPr>
            <a:endParaRPr sz="1800" dirty="0"/>
          </a:p>
        </p:txBody>
      </p:sp>
      <p:pic>
        <p:nvPicPr>
          <p:cNvPr id="9" name="Picture 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1299" y="1845771"/>
            <a:ext cx="4243367" cy="1783301"/>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1299" y="3977390"/>
            <a:ext cx="4243367" cy="479728"/>
          </a:xfrm>
          <a:prstGeom prst="rect">
            <a:avLst/>
          </a:prstGeom>
        </p:spPr>
      </p:pic>
      <p:grpSp>
        <p:nvGrpSpPr>
          <p:cNvPr id="8" name="Group 7"/>
          <p:cNvGrpSpPr/>
          <p:nvPr/>
        </p:nvGrpSpPr>
        <p:grpSpPr>
          <a:xfrm>
            <a:off x="337708" y="1849829"/>
            <a:ext cx="4243367" cy="3087493"/>
            <a:chOff x="337708" y="1621229"/>
            <a:chExt cx="4243367" cy="3087493"/>
          </a:xfrm>
        </p:grpSpPr>
        <p:grpSp>
          <p:nvGrpSpPr>
            <p:cNvPr id="5" name="Group 4"/>
            <p:cNvGrpSpPr/>
            <p:nvPr/>
          </p:nvGrpSpPr>
          <p:grpSpPr>
            <a:xfrm>
              <a:off x="337708" y="3131749"/>
              <a:ext cx="4243367" cy="1576973"/>
              <a:chOff x="311700" y="1761066"/>
              <a:chExt cx="5044519" cy="1507683"/>
            </a:xfrm>
          </p:grpSpPr>
          <p:pic>
            <p:nvPicPr>
              <p:cNvPr id="3" name="Picture 2"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700" y="1761066"/>
                <a:ext cx="5044519" cy="731603"/>
              </a:xfrm>
              <a:prstGeom prst="rect">
                <a:avLst/>
              </a:prstGeom>
            </p:spPr>
          </p:pic>
          <p:pic>
            <p:nvPicPr>
              <p:cNvPr id="4" name="Picture 3"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1700" y="2492669"/>
                <a:ext cx="5044519" cy="776080"/>
              </a:xfrm>
              <a:prstGeom prst="rect">
                <a:avLst/>
              </a:prstGeom>
            </p:spPr>
          </p:pic>
        </p:grpSp>
        <p:pic>
          <p:nvPicPr>
            <p:cNvPr id="7" name="Picture 6"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7708" y="1621229"/>
              <a:ext cx="4243367" cy="1510520"/>
            </a:xfrm>
            <a:prstGeom prst="rect">
              <a:avLst/>
            </a:prstGeom>
          </p:spPr>
        </p:pic>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Countermeasures: SYN Cookies</a:t>
            </a:r>
          </a:p>
        </p:txBody>
      </p:sp>
      <p:sp>
        <p:nvSpPr>
          <p:cNvPr id="214" name="Shape 214"/>
          <p:cNvSpPr txBox="1">
            <a:spLocks noGrp="1"/>
          </p:cNvSpPr>
          <p:nvPr>
            <p:ph type="body" idx="1"/>
          </p:nvPr>
        </p:nvSpPr>
        <p:spPr>
          <a:xfrm>
            <a:off x="311700" y="1152475"/>
            <a:ext cx="8520600" cy="38973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After a server receives a SYN packet, it calculates a keyed hash (H) from the information in the packet using a secret key that is only known to the server.</a:t>
            </a:r>
          </a:p>
          <a:p>
            <a:pPr marL="457200" lvl="0" indent="-342900">
              <a:spcBef>
                <a:spcPts val="0"/>
              </a:spcBef>
              <a:spcAft>
                <a:spcPts val="0"/>
              </a:spcAft>
              <a:buClr>
                <a:srgbClr val="000000"/>
              </a:buClr>
              <a:buSzPts val="1800"/>
              <a:buChar char="●"/>
            </a:pPr>
            <a:r>
              <a:rPr lang="en-GB" dirty="0">
                <a:solidFill>
                  <a:srgbClr val="000000"/>
                </a:solidFill>
              </a:rPr>
              <a:t>This hash (H) is sent to the client as the initial sequence number from the server. H is called SYN cookie.</a:t>
            </a:r>
          </a:p>
          <a:p>
            <a:pPr marL="457200" indent="-342900">
              <a:spcAft>
                <a:spcPts val="0"/>
              </a:spcAft>
              <a:buClr>
                <a:srgbClr val="000000"/>
              </a:buClr>
            </a:pPr>
            <a:r>
              <a:rPr lang="en-GB" dirty="0">
                <a:solidFill>
                  <a:srgbClr val="000000"/>
                </a:solidFill>
              </a:rPr>
              <a:t>The server will not store the half-open connection in its queue.</a:t>
            </a:r>
          </a:p>
          <a:p>
            <a:pPr marL="457200" lvl="0" indent="-342900">
              <a:spcBef>
                <a:spcPts val="0"/>
              </a:spcBef>
              <a:spcAft>
                <a:spcPts val="0"/>
              </a:spcAft>
              <a:buClr>
                <a:srgbClr val="000000"/>
              </a:buClr>
              <a:buSzPts val="1800"/>
              <a:buChar char="●"/>
            </a:pPr>
            <a:r>
              <a:rPr lang="en-GB" dirty="0">
                <a:solidFill>
                  <a:srgbClr val="000000"/>
                </a:solidFill>
              </a:rPr>
              <a:t>If the client is an attacker, H will not reach the attacker.</a:t>
            </a:r>
          </a:p>
          <a:p>
            <a:pPr marL="457200" lvl="0" indent="-342900">
              <a:spcBef>
                <a:spcPts val="0"/>
              </a:spcBef>
              <a:spcAft>
                <a:spcPts val="0"/>
              </a:spcAft>
              <a:buClr>
                <a:srgbClr val="000000"/>
              </a:buClr>
              <a:buSzPts val="1800"/>
              <a:buChar char="●"/>
            </a:pPr>
            <a:r>
              <a:rPr lang="en-GB" dirty="0">
                <a:solidFill>
                  <a:srgbClr val="000000"/>
                </a:solidFill>
              </a:rPr>
              <a:t>If the client is not an attacker, it sends H+1 in the acknowledgement field.</a:t>
            </a:r>
          </a:p>
          <a:p>
            <a:pPr marL="457200" lvl="0" indent="-342900">
              <a:spcBef>
                <a:spcPts val="0"/>
              </a:spcBef>
              <a:spcAft>
                <a:spcPts val="0"/>
              </a:spcAft>
              <a:buClr>
                <a:srgbClr val="000000"/>
              </a:buClr>
              <a:buSzPts val="1800"/>
              <a:buChar char="●"/>
            </a:pPr>
            <a:r>
              <a:rPr lang="en-GB" dirty="0">
                <a:solidFill>
                  <a:srgbClr val="000000"/>
                </a:solidFill>
              </a:rPr>
              <a:t>The server checks if the number in the acknowledgement field is valid or not by recalculating the cookie.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TCP Reset Attack</a:t>
            </a:r>
          </a:p>
        </p:txBody>
      </p:sp>
      <p:sp>
        <p:nvSpPr>
          <p:cNvPr id="220" name="Shape 220"/>
          <p:cNvSpPr txBox="1">
            <a:spLocks noGrp="1"/>
          </p:cNvSpPr>
          <p:nvPr>
            <p:ph type="body" idx="1"/>
          </p:nvPr>
        </p:nvSpPr>
        <p:spPr>
          <a:xfrm>
            <a:off x="4048500" y="1097000"/>
            <a:ext cx="4783800" cy="3917100"/>
          </a:xfrm>
          <a:prstGeom prst="rect">
            <a:avLst/>
          </a:prstGeom>
        </p:spPr>
        <p:txBody>
          <a:bodyPr wrap="square" lIns="91425" tIns="91425" rIns="91425" bIns="91425" anchor="t" anchorCtr="0">
            <a:noAutofit/>
          </a:bodyPr>
          <a:lstStyle/>
          <a:p>
            <a:pPr marL="0" lvl="0" indent="0">
              <a:spcBef>
                <a:spcPts val="0"/>
              </a:spcBef>
              <a:buNone/>
            </a:pPr>
            <a:r>
              <a:rPr lang="en-GB" u="sng" dirty="0">
                <a:solidFill>
                  <a:srgbClr val="000000"/>
                </a:solidFill>
              </a:rPr>
              <a:t>To disconnect a TCP connection :</a:t>
            </a:r>
          </a:p>
          <a:p>
            <a:pPr marL="457200" lvl="0" indent="-342900">
              <a:spcBef>
                <a:spcPts val="0"/>
              </a:spcBef>
              <a:spcAft>
                <a:spcPts val="0"/>
              </a:spcAft>
              <a:buClr>
                <a:srgbClr val="000000"/>
              </a:buClr>
              <a:buSzPts val="1800"/>
              <a:buChar char="●"/>
            </a:pPr>
            <a:r>
              <a:rPr lang="en-GB" dirty="0">
                <a:solidFill>
                  <a:srgbClr val="000000"/>
                </a:solidFill>
              </a:rPr>
              <a:t>A sends out a “FIN” packet to B.</a:t>
            </a:r>
          </a:p>
          <a:p>
            <a:pPr marL="457200" lvl="0" indent="-342900">
              <a:spcBef>
                <a:spcPts val="0"/>
              </a:spcBef>
              <a:spcAft>
                <a:spcPts val="0"/>
              </a:spcAft>
              <a:buClr>
                <a:srgbClr val="000000"/>
              </a:buClr>
              <a:buSzPts val="1800"/>
              <a:buChar char="●"/>
            </a:pPr>
            <a:r>
              <a:rPr lang="en-GB" dirty="0">
                <a:solidFill>
                  <a:srgbClr val="000000"/>
                </a:solidFill>
              </a:rPr>
              <a:t>B replies with an “ACK” packet. This closes the A-to-B communication.</a:t>
            </a:r>
          </a:p>
          <a:p>
            <a:pPr marL="457200" lvl="0" indent="-342900" rtl="0">
              <a:spcBef>
                <a:spcPts val="0"/>
              </a:spcBef>
              <a:buClr>
                <a:srgbClr val="000000"/>
              </a:buClr>
              <a:buSzPts val="1800"/>
              <a:buChar char="●"/>
            </a:pPr>
            <a:r>
              <a:rPr lang="en-GB" dirty="0">
                <a:solidFill>
                  <a:srgbClr val="000000"/>
                </a:solidFill>
              </a:rPr>
              <a:t>Now, B sends a “FIN” packet to A and A replies with “ACK”.</a:t>
            </a:r>
          </a:p>
          <a:p>
            <a:pPr marL="0" lvl="0" indent="0" rtl="0">
              <a:spcBef>
                <a:spcPts val="0"/>
              </a:spcBef>
              <a:buNone/>
            </a:pPr>
            <a:r>
              <a:rPr lang="en-GB" u="sng" dirty="0">
                <a:solidFill>
                  <a:srgbClr val="000000"/>
                </a:solidFill>
              </a:rPr>
              <a:t>Using Reset flag :</a:t>
            </a:r>
          </a:p>
          <a:p>
            <a:pPr marL="285750" indent="-285750"/>
            <a:r>
              <a:rPr lang="en-GB" dirty="0">
                <a:solidFill>
                  <a:srgbClr val="000000"/>
                </a:solidFill>
              </a:rPr>
              <a:t>One of the parties sends RST packet to immediately break the connection.</a:t>
            </a:r>
          </a:p>
        </p:txBody>
      </p:sp>
      <p:pic>
        <p:nvPicPr>
          <p:cNvPr id="221" name="Shape 221"/>
          <p:cNvPicPr preferRelativeResize="0"/>
          <p:nvPr/>
        </p:nvPicPr>
        <p:blipFill>
          <a:blip r:embed="rId3">
            <a:alphaModFix/>
          </a:blip>
          <a:stretch>
            <a:fillRect/>
          </a:stretch>
        </p:blipFill>
        <p:spPr>
          <a:xfrm>
            <a:off x="311700" y="1197850"/>
            <a:ext cx="3657600" cy="3467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TCP Reset Attack</a:t>
            </a:r>
          </a:p>
        </p:txBody>
      </p:sp>
      <p:sp>
        <p:nvSpPr>
          <p:cNvPr id="227" name="Shape 227"/>
          <p:cNvSpPr txBox="1">
            <a:spLocks noGrp="1"/>
          </p:cNvSpPr>
          <p:nvPr>
            <p:ph type="body" idx="1"/>
          </p:nvPr>
        </p:nvSpPr>
        <p:spPr>
          <a:xfrm>
            <a:off x="311700" y="2684207"/>
            <a:ext cx="8520675" cy="2119683"/>
          </a:xfrm>
          <a:prstGeom prst="rect">
            <a:avLst/>
          </a:prstGeom>
        </p:spPr>
        <p:txBody>
          <a:bodyPr wrap="square" lIns="91425" tIns="91425" rIns="91425" bIns="91425" anchor="t" anchorCtr="0">
            <a:noAutofit/>
          </a:bodyPr>
          <a:lstStyle/>
          <a:p>
            <a:pPr marL="0" lvl="0" indent="0">
              <a:spcBef>
                <a:spcPts val="0"/>
              </a:spcBef>
              <a:buNone/>
            </a:pPr>
            <a:r>
              <a:rPr lang="en-GB" b="1" dirty="0">
                <a:solidFill>
                  <a:srgbClr val="000000"/>
                </a:solidFill>
              </a:rPr>
              <a:t>Goal:</a:t>
            </a:r>
            <a:r>
              <a:rPr lang="en-GB" dirty="0">
                <a:solidFill>
                  <a:srgbClr val="000000"/>
                </a:solidFill>
              </a:rPr>
              <a:t> To break up a TCP connection between A and B.</a:t>
            </a:r>
          </a:p>
          <a:p>
            <a:pPr marL="0" lvl="0" indent="0">
              <a:spcBef>
                <a:spcPts val="0"/>
              </a:spcBef>
              <a:spcAft>
                <a:spcPts val="0"/>
              </a:spcAft>
              <a:buNone/>
            </a:pPr>
            <a:r>
              <a:rPr lang="en-GB" b="1" dirty="0">
                <a:solidFill>
                  <a:srgbClr val="000000"/>
                </a:solidFill>
              </a:rPr>
              <a:t>Spoofed RST Packet: </a:t>
            </a:r>
            <a:r>
              <a:rPr lang="en-GB" dirty="0">
                <a:solidFill>
                  <a:srgbClr val="000000"/>
                </a:solidFill>
              </a:rPr>
              <a:t>The following fields need to be set correctly:</a:t>
            </a:r>
          </a:p>
          <a:p>
            <a:pPr marL="576263" indent="-285750">
              <a:spcAft>
                <a:spcPts val="0"/>
              </a:spcAft>
            </a:pPr>
            <a:r>
              <a:rPr lang="en-GB" sz="1600" dirty="0">
                <a:solidFill>
                  <a:srgbClr val="000000"/>
                </a:solidFill>
              </a:rPr>
              <a:t>Source IP address, Source Port, </a:t>
            </a:r>
          </a:p>
          <a:p>
            <a:pPr marL="576263" indent="-285750">
              <a:spcAft>
                <a:spcPts val="0"/>
              </a:spcAft>
            </a:pPr>
            <a:r>
              <a:rPr lang="en-GB" sz="1600" dirty="0">
                <a:solidFill>
                  <a:srgbClr val="000000"/>
                </a:solidFill>
              </a:rPr>
              <a:t>Destination IP address, Destination Port</a:t>
            </a:r>
          </a:p>
          <a:p>
            <a:pPr marL="576263" indent="-285750">
              <a:spcAft>
                <a:spcPts val="0"/>
              </a:spcAft>
            </a:pPr>
            <a:r>
              <a:rPr lang="en-GB" sz="1600" dirty="0">
                <a:solidFill>
                  <a:srgbClr val="000000"/>
                </a:solidFill>
              </a:rPr>
              <a:t>Sequence number (within the receiver’s window)</a:t>
            </a:r>
          </a:p>
        </p:txBody>
      </p:sp>
      <p:pic>
        <p:nvPicPr>
          <p:cNvPr id="228" name="Shape 228"/>
          <p:cNvPicPr preferRelativeResize="0"/>
          <p:nvPr/>
        </p:nvPicPr>
        <p:blipFill>
          <a:blip r:embed="rId3">
            <a:alphaModFix/>
          </a:blip>
          <a:stretch>
            <a:fillRect/>
          </a:stretch>
        </p:blipFill>
        <p:spPr>
          <a:xfrm>
            <a:off x="1963308" y="1212183"/>
            <a:ext cx="4546501" cy="1446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Captured TCP Connection Data</a:t>
            </a:r>
          </a:p>
        </p:txBody>
      </p:sp>
      <p:sp>
        <p:nvSpPr>
          <p:cNvPr id="234" name="Shape 234"/>
          <p:cNvSpPr txBox="1">
            <a:spLocks noGrp="1"/>
          </p:cNvSpPr>
          <p:nvPr>
            <p:ph type="body" idx="1"/>
          </p:nvPr>
        </p:nvSpPr>
        <p:spPr>
          <a:xfrm>
            <a:off x="470915" y="3355018"/>
            <a:ext cx="7749600" cy="1224298"/>
          </a:xfrm>
          <a:prstGeom prst="rect">
            <a:avLst/>
          </a:prstGeom>
        </p:spPr>
        <p:txBody>
          <a:bodyPr wrap="square" lIns="91425" tIns="91425" rIns="91425" bIns="91425" anchor="t" anchorCtr="0">
            <a:noAutofit/>
          </a:bodyPr>
          <a:lstStyle/>
          <a:p>
            <a:pPr marL="0" lvl="0" indent="0">
              <a:spcBef>
                <a:spcPts val="0"/>
              </a:spcBef>
              <a:spcAft>
                <a:spcPts val="0"/>
              </a:spcAft>
              <a:buNone/>
            </a:pPr>
            <a:r>
              <a:rPr lang="en-GB" b="1" dirty="0">
                <a:solidFill>
                  <a:srgbClr val="000000"/>
                </a:solidFill>
              </a:rPr>
              <a:t>Steps :</a:t>
            </a:r>
          </a:p>
          <a:p>
            <a:pPr marL="457200" lvl="0" indent="-342900">
              <a:spcBef>
                <a:spcPts val="0"/>
              </a:spcBef>
              <a:spcAft>
                <a:spcPts val="0"/>
              </a:spcAft>
              <a:buClr>
                <a:srgbClr val="000000"/>
              </a:buClr>
              <a:buSzPts val="1800"/>
              <a:buChar char="●"/>
            </a:pPr>
            <a:r>
              <a:rPr lang="en-GB" sz="1600" dirty="0">
                <a:solidFill>
                  <a:srgbClr val="000000"/>
                </a:solidFill>
              </a:rPr>
              <a:t>Use </a:t>
            </a:r>
            <a:r>
              <a:rPr lang="en-GB" sz="1600" dirty="0" err="1">
                <a:solidFill>
                  <a:srgbClr val="000000"/>
                </a:solidFill>
              </a:rPr>
              <a:t>Wireshark</a:t>
            </a:r>
            <a:r>
              <a:rPr lang="en-GB" sz="1600" dirty="0">
                <a:solidFill>
                  <a:srgbClr val="000000"/>
                </a:solidFill>
              </a:rPr>
              <a:t> on attacker machine, to sniff the traffic</a:t>
            </a:r>
          </a:p>
          <a:p>
            <a:pPr marL="457200" lvl="0" indent="-342900">
              <a:spcBef>
                <a:spcPts val="0"/>
              </a:spcBef>
              <a:buClr>
                <a:srgbClr val="000000"/>
              </a:buClr>
              <a:buSzPts val="1800"/>
              <a:buChar char="●"/>
            </a:pPr>
            <a:r>
              <a:rPr lang="en-GB" sz="1600" dirty="0">
                <a:solidFill>
                  <a:srgbClr val="000000"/>
                </a:solidFill>
              </a:rPr>
              <a:t>Retrieve the destination port (23), Source port number and sequence number.</a:t>
            </a:r>
          </a:p>
        </p:txBody>
      </p:sp>
      <p:grpSp>
        <p:nvGrpSpPr>
          <p:cNvPr id="5" name="Group 4"/>
          <p:cNvGrpSpPr/>
          <p:nvPr/>
        </p:nvGrpSpPr>
        <p:grpSpPr>
          <a:xfrm>
            <a:off x="470915" y="1200769"/>
            <a:ext cx="7019850" cy="2073782"/>
            <a:chOff x="470915" y="1120302"/>
            <a:chExt cx="7019850" cy="2073782"/>
          </a:xfrm>
        </p:grpSpPr>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915" y="1120302"/>
              <a:ext cx="7019850" cy="831620"/>
            </a:xfrm>
            <a:prstGeom prst="rect">
              <a:avLst/>
            </a:prstGeom>
          </p:spPr>
        </p:pic>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915" y="1951922"/>
              <a:ext cx="7019850" cy="1242162"/>
            </a:xfrm>
            <a:prstGeom prst="rect">
              <a:avLst/>
            </a:prstGeom>
          </p:spPr>
        </p:pic>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TCP Reset Attack on Telnet Connection</a:t>
            </a: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6173" y="1912416"/>
            <a:ext cx="6418484" cy="197308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TCP Reset Attack on SSH connections</a:t>
            </a:r>
          </a:p>
        </p:txBody>
      </p:sp>
      <p:sp>
        <p:nvSpPr>
          <p:cNvPr id="250" name="Shape 250"/>
          <p:cNvSpPr txBox="1"/>
          <p:nvPr/>
        </p:nvSpPr>
        <p:spPr>
          <a:xfrm>
            <a:off x="497434" y="2829800"/>
            <a:ext cx="8377766" cy="1812000"/>
          </a:xfrm>
          <a:prstGeom prst="rect">
            <a:avLst/>
          </a:prstGeom>
          <a:noFill/>
          <a:ln>
            <a:noFill/>
          </a:ln>
        </p:spPr>
        <p:txBody>
          <a:bodyPr wrap="square" lIns="91425" tIns="91425" rIns="91425" bIns="91425" anchor="ctr" anchorCtr="0">
            <a:noAutofit/>
          </a:bodyPr>
          <a:lstStyle/>
          <a:p>
            <a:pPr marL="457200" lvl="0" indent="-342900" rtl="0">
              <a:lnSpc>
                <a:spcPct val="115000"/>
              </a:lnSpc>
              <a:spcBef>
                <a:spcPts val="0"/>
              </a:spcBef>
              <a:spcAft>
                <a:spcPts val="0"/>
              </a:spcAft>
              <a:buClr>
                <a:schemeClr val="dk1"/>
              </a:buClr>
              <a:buSzPts val="1800"/>
              <a:buChar char="●"/>
            </a:pPr>
            <a:r>
              <a:rPr lang="en-GB" sz="1800" dirty="0">
                <a:solidFill>
                  <a:schemeClr val="dk1"/>
                </a:solidFill>
              </a:rPr>
              <a:t>If the encryption is done at the network layer, the entire TCP packet including the header is encrypted, which makes sniffing or spoofing impossible. </a:t>
            </a:r>
          </a:p>
          <a:p>
            <a:pPr marL="457200" lvl="0" indent="-342900" rtl="0">
              <a:lnSpc>
                <a:spcPct val="115000"/>
              </a:lnSpc>
              <a:spcBef>
                <a:spcPts val="0"/>
              </a:spcBef>
              <a:spcAft>
                <a:spcPts val="1600"/>
              </a:spcAft>
              <a:buClr>
                <a:schemeClr val="dk1"/>
              </a:buClr>
              <a:buSzPts val="1800"/>
              <a:buChar char="●"/>
            </a:pPr>
            <a:r>
              <a:rPr lang="en-GB" sz="1800" dirty="0">
                <a:solidFill>
                  <a:schemeClr val="dk1"/>
                </a:solidFill>
              </a:rPr>
              <a:t>But as SSH conducts encryption at Transport layer, the TCP header remains unencrypted. Hence the attack is successful as only header is required for RST packet.</a:t>
            </a: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533" y="1250913"/>
            <a:ext cx="7688426" cy="134569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TCP Reset Attack on Video-Streaming Connections</a:t>
            </a:r>
          </a:p>
        </p:txBody>
      </p:sp>
      <p:sp>
        <p:nvSpPr>
          <p:cNvPr id="258" name="Shape 258"/>
          <p:cNvSpPr txBox="1">
            <a:spLocks noGrp="1"/>
          </p:cNvSpPr>
          <p:nvPr>
            <p:ph type="body" idx="1"/>
          </p:nvPr>
        </p:nvSpPr>
        <p:spPr>
          <a:xfrm>
            <a:off x="311700" y="1017725"/>
            <a:ext cx="8520600" cy="1053300"/>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This attack is similar to previous attacks only with the difference in the sequence numbers as in this case, the sequence numbers increase very fast unlike in Telnet attack as we are not typing anything in the terminal.</a:t>
            </a:r>
          </a:p>
          <a:p>
            <a:pPr marL="0" lvl="0" indent="0">
              <a:spcBef>
                <a:spcPts val="0"/>
              </a:spcBef>
              <a:buNone/>
            </a:pPr>
            <a:endParaRPr dirty="0"/>
          </a:p>
          <a:p>
            <a:pPr marL="0" lvl="0" indent="0">
              <a:spcBef>
                <a:spcPts val="0"/>
              </a:spcBef>
              <a:buNone/>
            </a:pPr>
            <a:endParaRPr dirty="0"/>
          </a:p>
          <a:p>
            <a:pPr marL="0" lvl="0" indent="0">
              <a:spcBef>
                <a:spcPts val="0"/>
              </a:spcBef>
              <a:buNone/>
            </a:pPr>
            <a:endParaRPr dirty="0"/>
          </a:p>
        </p:txBody>
      </p:sp>
      <p:sp>
        <p:nvSpPr>
          <p:cNvPr id="260" name="Shape 260"/>
          <p:cNvSpPr txBox="1"/>
          <p:nvPr/>
        </p:nvSpPr>
        <p:spPr>
          <a:xfrm>
            <a:off x="452550" y="3942900"/>
            <a:ext cx="8520600" cy="12006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To achieve this, we use </a:t>
            </a:r>
            <a:r>
              <a:rPr lang="en-GB" sz="1800" dirty="0" err="1"/>
              <a:t>Netwox</a:t>
            </a:r>
            <a:r>
              <a:rPr lang="en-GB" sz="1800" dirty="0"/>
              <a:t> 78 tool to reset each packet that comes from the user machine (10.0.2.18). If the user is watching a </a:t>
            </a:r>
            <a:r>
              <a:rPr lang="en-GB" sz="1800" dirty="0" err="1"/>
              <a:t>Youtube</a:t>
            </a:r>
            <a:r>
              <a:rPr lang="en-GB" sz="1800" dirty="0"/>
              <a:t> video, any request from the user machine will be responded with a RST packet.</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733" y="2085998"/>
            <a:ext cx="6467998" cy="1469375"/>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8794" y="3652049"/>
            <a:ext cx="5906012" cy="335309"/>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TCP Reset Attack on Video-Streaming Connections</a:t>
            </a:r>
          </a:p>
          <a:p>
            <a:pPr marL="0" lvl="0" indent="0">
              <a:spcBef>
                <a:spcPts val="0"/>
              </a:spcBef>
              <a:buNone/>
            </a:pPr>
            <a:endParaRPr/>
          </a:p>
        </p:txBody>
      </p:sp>
      <p:sp>
        <p:nvSpPr>
          <p:cNvPr id="268" name="Shape 268"/>
          <p:cNvSpPr txBox="1"/>
          <p:nvPr/>
        </p:nvSpPr>
        <p:spPr>
          <a:xfrm>
            <a:off x="4790650" y="1895450"/>
            <a:ext cx="4234200" cy="15201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Note: If RST packets are sent continuously to a server, the </a:t>
            </a:r>
            <a:r>
              <a:rPr lang="en-GB" sz="1800" dirty="0" err="1"/>
              <a:t>behavior</a:t>
            </a:r>
            <a:r>
              <a:rPr lang="en-GB" sz="1800" dirty="0"/>
              <a:t> is suspicious and may trigger some punitive actions taken against the user.</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0" y="1100517"/>
            <a:ext cx="4482075" cy="316668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TCP Protocol</a:t>
            </a:r>
          </a:p>
        </p:txBody>
      </p:sp>
      <p:sp>
        <p:nvSpPr>
          <p:cNvPr id="66" name="Shape 66"/>
          <p:cNvSpPr txBox="1">
            <a:spLocks noGrp="1"/>
          </p:cNvSpPr>
          <p:nvPr>
            <p:ph type="body" idx="1"/>
          </p:nvPr>
        </p:nvSpPr>
        <p:spPr>
          <a:xfrm>
            <a:off x="311700" y="1152475"/>
            <a:ext cx="8520600" cy="3249044"/>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Transmission Control Protocol (TCP) is a core protocol of the Internet protocol suite.</a:t>
            </a:r>
          </a:p>
          <a:p>
            <a:pPr marL="457200" lvl="0" indent="-342900">
              <a:spcBef>
                <a:spcPts val="0"/>
              </a:spcBef>
              <a:spcAft>
                <a:spcPts val="0"/>
              </a:spcAft>
              <a:buClr>
                <a:srgbClr val="000000"/>
              </a:buClr>
              <a:buSzPts val="1800"/>
              <a:buChar char="●"/>
            </a:pPr>
            <a:r>
              <a:rPr lang="en-GB" dirty="0">
                <a:solidFill>
                  <a:srgbClr val="000000"/>
                </a:solidFill>
              </a:rPr>
              <a:t>Sits on the top of the IP layer; transport layer.</a:t>
            </a:r>
          </a:p>
          <a:p>
            <a:pPr marL="457200" lvl="0" indent="-342900">
              <a:spcBef>
                <a:spcPts val="0"/>
              </a:spcBef>
              <a:spcAft>
                <a:spcPts val="0"/>
              </a:spcAft>
              <a:buClr>
                <a:srgbClr val="000000"/>
              </a:buClr>
              <a:buSzPts val="1800"/>
              <a:buChar char="●"/>
            </a:pPr>
            <a:r>
              <a:rPr lang="en-GB" dirty="0">
                <a:solidFill>
                  <a:srgbClr val="000000"/>
                </a:solidFill>
              </a:rPr>
              <a:t>Provide host-to-host communication services for applications.</a:t>
            </a:r>
          </a:p>
          <a:p>
            <a:pPr marL="457200" lvl="0" indent="-342900">
              <a:spcBef>
                <a:spcPts val="0"/>
              </a:spcBef>
              <a:spcAft>
                <a:spcPts val="0"/>
              </a:spcAft>
              <a:buClr>
                <a:srgbClr val="000000"/>
              </a:buClr>
              <a:buSzPts val="1800"/>
              <a:buChar char="●"/>
            </a:pPr>
            <a:r>
              <a:rPr lang="en-GB" dirty="0">
                <a:solidFill>
                  <a:srgbClr val="000000"/>
                </a:solidFill>
              </a:rPr>
              <a:t>Two transport Layer protocols</a:t>
            </a:r>
          </a:p>
          <a:p>
            <a:pPr marL="860425" lvl="2" indent="-342900">
              <a:spcAft>
                <a:spcPts val="0"/>
              </a:spcAft>
              <a:buClr>
                <a:srgbClr val="000000"/>
              </a:buClr>
              <a:buSzPts val="1800"/>
              <a:buFont typeface="Courier New" panose="02070309020205020404" pitchFamily="49" charset="0"/>
              <a:buChar char="o"/>
            </a:pPr>
            <a:r>
              <a:rPr lang="en-GB" b="1" dirty="0">
                <a:solidFill>
                  <a:srgbClr val="000000"/>
                </a:solidFill>
              </a:rPr>
              <a:t>TCP:</a:t>
            </a:r>
            <a:r>
              <a:rPr lang="en-GB" dirty="0">
                <a:solidFill>
                  <a:srgbClr val="000000"/>
                </a:solidFill>
              </a:rPr>
              <a:t> provides a reliable and ordered communication channel between applications.</a:t>
            </a:r>
          </a:p>
          <a:p>
            <a:pPr marL="860425" lvl="4" indent="-342900">
              <a:spcAft>
                <a:spcPts val="0"/>
              </a:spcAft>
              <a:buClr>
                <a:srgbClr val="000000"/>
              </a:buClr>
              <a:buSzPts val="1800"/>
            </a:pPr>
            <a:r>
              <a:rPr lang="en-GB" b="1" dirty="0">
                <a:solidFill>
                  <a:srgbClr val="000000"/>
                </a:solidFill>
              </a:rPr>
              <a:t>UDP: </a:t>
            </a:r>
            <a:r>
              <a:rPr lang="en-GB" dirty="0">
                <a:solidFill>
                  <a:srgbClr val="000000"/>
                </a:solidFill>
              </a:rPr>
              <a:t>lightweight protocol with lower overhead and can be used for applications that do not require reliability or communication order.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pPr marL="284163" indent="-284163"/>
            <a:r>
              <a:rPr lang="en-US" dirty="0">
                <a:solidFill>
                  <a:schemeClr val="tx1"/>
                </a:solidFill>
              </a:rPr>
              <a:t>How TCP works</a:t>
            </a:r>
          </a:p>
          <a:p>
            <a:pPr marL="284163" indent="-284163"/>
            <a:r>
              <a:rPr lang="en-US" dirty="0">
                <a:solidFill>
                  <a:schemeClr val="tx1"/>
                </a:solidFill>
              </a:rPr>
              <a:t>TCP client and server programming</a:t>
            </a:r>
          </a:p>
          <a:p>
            <a:pPr marL="284163" indent="-284163"/>
            <a:r>
              <a:rPr lang="en-US" dirty="0">
                <a:solidFill>
                  <a:schemeClr val="tx1"/>
                </a:solidFill>
              </a:rPr>
              <a:t>TCP SYN flooding attack</a:t>
            </a:r>
          </a:p>
          <a:p>
            <a:pPr marL="284163" indent="-284163"/>
            <a:r>
              <a:rPr lang="en-US" dirty="0">
                <a:solidFill>
                  <a:schemeClr val="tx1"/>
                </a:solidFill>
              </a:rPr>
              <a:t>TCP Reset attack</a:t>
            </a:r>
          </a:p>
        </p:txBody>
      </p:sp>
    </p:spTree>
    <p:extLst>
      <p:ext uri="{BB962C8B-B14F-4D97-AF65-F5344CB8AC3E}">
        <p14:creationId xmlns:p14="http://schemas.microsoft.com/office/powerpoint/2010/main" val="4014027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27198" y="295869"/>
            <a:ext cx="8520600" cy="572700"/>
          </a:xfrm>
          <a:prstGeom prst="rect">
            <a:avLst/>
          </a:prstGeom>
        </p:spPr>
        <p:txBody>
          <a:bodyPr wrap="square" lIns="91425" tIns="91425" rIns="91425" bIns="91425" anchor="t" anchorCtr="0">
            <a:noAutofit/>
          </a:bodyPr>
          <a:lstStyle/>
          <a:p>
            <a:pPr marL="0" lvl="0" indent="-69850" rtl="0">
              <a:spcBef>
                <a:spcPts val="0"/>
              </a:spcBef>
              <a:buClr>
                <a:srgbClr val="000000"/>
              </a:buClr>
              <a:buSzPts val="1100"/>
              <a:buFont typeface="Arial"/>
              <a:buNone/>
            </a:pPr>
            <a:r>
              <a:rPr lang="en-GB" dirty="0">
                <a:solidFill>
                  <a:srgbClr val="000000"/>
                </a:solidFill>
              </a:rPr>
              <a:t>TCP Client Program </a:t>
            </a:r>
          </a:p>
        </p:txBody>
      </p:sp>
      <p:grpSp>
        <p:nvGrpSpPr>
          <p:cNvPr id="9" name="Group 8"/>
          <p:cNvGrpSpPr/>
          <p:nvPr/>
        </p:nvGrpSpPr>
        <p:grpSpPr>
          <a:xfrm>
            <a:off x="658677" y="1048722"/>
            <a:ext cx="7673787" cy="3886537"/>
            <a:chOff x="751667" y="1017725"/>
            <a:chExt cx="7673787" cy="3886537"/>
          </a:xfrm>
        </p:grpSpPr>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678" y="1017725"/>
              <a:ext cx="4343776" cy="3886537"/>
            </a:xfrm>
            <a:prstGeom prst="rect">
              <a:avLst/>
            </a:prstGeom>
          </p:spPr>
        </p:pic>
        <p:sp>
          <p:nvSpPr>
            <p:cNvPr id="3" name="Rectangle 2"/>
            <p:cNvSpPr/>
            <p:nvPr/>
          </p:nvSpPr>
          <p:spPr>
            <a:xfrm>
              <a:off x="751668" y="1017725"/>
              <a:ext cx="2440983" cy="954107"/>
            </a:xfrm>
            <a:prstGeom prst="rect">
              <a:avLst/>
            </a:prstGeom>
            <a:ln>
              <a:solidFill>
                <a:schemeClr val="tx1"/>
              </a:solidFill>
            </a:ln>
          </p:spPr>
          <p:txBody>
            <a:bodyPr wrap="square">
              <a:spAutoFit/>
            </a:bodyPr>
            <a:lstStyle/>
            <a:p>
              <a:pPr lvl="0"/>
              <a:r>
                <a:rPr lang="en-GB" dirty="0">
                  <a:solidFill>
                    <a:schemeClr val="dk1"/>
                  </a:solidFill>
                </a:rPr>
                <a:t>Create a socket</a:t>
              </a:r>
              <a:r>
                <a:rPr lang="en-GB" i="1" dirty="0">
                  <a:solidFill>
                    <a:schemeClr val="dk1"/>
                  </a:solidFill>
                </a:rPr>
                <a:t>;</a:t>
              </a:r>
              <a:r>
                <a:rPr lang="en-GB" dirty="0">
                  <a:solidFill>
                    <a:schemeClr val="dk1"/>
                  </a:solidFill>
                </a:rPr>
                <a:t> specify the type of communication. TCP uses SOCK_STREAM and UDP uses SOCK_DGRAM.</a:t>
              </a:r>
            </a:p>
          </p:txBody>
        </p:sp>
        <p:sp>
          <p:nvSpPr>
            <p:cNvPr id="4" name="Right Arrow 3"/>
            <p:cNvSpPr/>
            <p:nvPr/>
          </p:nvSpPr>
          <p:spPr>
            <a:xfrm>
              <a:off x="3363203" y="1239865"/>
              <a:ext cx="511444" cy="193728"/>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51668" y="3117938"/>
              <a:ext cx="2440983" cy="307777"/>
            </a:xfrm>
            <a:prstGeom prst="rect">
              <a:avLst/>
            </a:prstGeom>
            <a:noFill/>
            <a:ln>
              <a:noFill/>
            </a:ln>
          </p:spPr>
          <p:txBody>
            <a:bodyPr wrap="square" rtlCol="0">
              <a:spAutoFit/>
            </a:bodyPr>
            <a:lstStyle/>
            <a:p>
              <a:pPr algn="r"/>
              <a:r>
                <a:rPr lang="en-US" dirty="0"/>
                <a:t>Initiate the TCP connection</a:t>
              </a:r>
            </a:p>
          </p:txBody>
        </p:sp>
        <p:sp>
          <p:nvSpPr>
            <p:cNvPr id="10" name="Right Arrow 9"/>
            <p:cNvSpPr/>
            <p:nvPr/>
          </p:nvSpPr>
          <p:spPr>
            <a:xfrm>
              <a:off x="3254573" y="4502257"/>
              <a:ext cx="530924" cy="166425"/>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51667" y="4417932"/>
              <a:ext cx="2440983" cy="307777"/>
            </a:xfrm>
            <a:prstGeom prst="rect">
              <a:avLst/>
            </a:prstGeom>
            <a:noFill/>
            <a:ln>
              <a:noFill/>
            </a:ln>
          </p:spPr>
          <p:txBody>
            <a:bodyPr wrap="square" rtlCol="0">
              <a:spAutoFit/>
            </a:bodyPr>
            <a:lstStyle/>
            <a:p>
              <a:pPr algn="r"/>
              <a:r>
                <a:rPr lang="en-US" dirty="0"/>
                <a:t>Send data</a:t>
              </a:r>
            </a:p>
          </p:txBody>
        </p:sp>
        <p:sp>
          <p:nvSpPr>
            <p:cNvPr id="8" name="Left Brace 7"/>
            <p:cNvSpPr/>
            <p:nvPr/>
          </p:nvSpPr>
          <p:spPr>
            <a:xfrm>
              <a:off x="3874647" y="4359126"/>
              <a:ext cx="145108" cy="444939"/>
            </a:xfrm>
            <a:prstGeom prst="leftBrace">
              <a:avLst>
                <a:gd name="adj1" fmla="val 35037"/>
                <a:gd name="adj2" fmla="val 50000"/>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ight Arrow 13"/>
            <p:cNvSpPr/>
            <p:nvPr/>
          </p:nvSpPr>
          <p:spPr>
            <a:xfrm>
              <a:off x="3381442" y="3174962"/>
              <a:ext cx="511444" cy="193728"/>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225350" y="259450"/>
            <a:ext cx="8520600" cy="572700"/>
          </a:xfrm>
          <a:prstGeom prst="rect">
            <a:avLst/>
          </a:prstGeom>
        </p:spPr>
        <p:txBody>
          <a:bodyPr wrap="square" lIns="91425" tIns="91425" rIns="91425" bIns="91425" anchor="t" anchorCtr="0">
            <a:noAutofit/>
          </a:bodyPr>
          <a:lstStyle/>
          <a:p>
            <a:pPr marL="0" lvl="0" indent="0">
              <a:spcBef>
                <a:spcPts val="0"/>
              </a:spcBef>
              <a:buNone/>
            </a:pPr>
            <a:r>
              <a:rPr lang="en-GB"/>
              <a:t>TCP Server Program</a:t>
            </a:r>
          </a:p>
        </p:txBody>
      </p:sp>
      <p:sp>
        <p:nvSpPr>
          <p:cNvPr id="86" name="Shape 86"/>
          <p:cNvSpPr txBox="1"/>
          <p:nvPr/>
        </p:nvSpPr>
        <p:spPr>
          <a:xfrm>
            <a:off x="475766" y="2797956"/>
            <a:ext cx="8019767" cy="2021694"/>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solidFill>
                  <a:schemeClr val="dk1"/>
                </a:solidFill>
              </a:rPr>
              <a:t>Step 1 : </a:t>
            </a:r>
            <a:r>
              <a:rPr lang="en-GB" sz="1800" i="1" u="sng" dirty="0">
                <a:solidFill>
                  <a:schemeClr val="dk1"/>
                </a:solidFill>
              </a:rPr>
              <a:t>Create a socket.</a:t>
            </a:r>
            <a:r>
              <a:rPr lang="en-GB" sz="1800" dirty="0">
                <a:solidFill>
                  <a:schemeClr val="dk1"/>
                </a:solidFill>
              </a:rPr>
              <a:t> Same as Client Program.</a:t>
            </a:r>
          </a:p>
          <a:p>
            <a:pPr marL="0" lvl="0" indent="-69850">
              <a:spcBef>
                <a:spcPts val="0"/>
              </a:spcBef>
              <a:buClr>
                <a:schemeClr val="dk1"/>
              </a:buClr>
              <a:buSzPts val="1100"/>
              <a:buFont typeface="Arial"/>
              <a:buNone/>
            </a:pPr>
            <a:endParaRPr sz="1800" dirty="0">
              <a:solidFill>
                <a:schemeClr val="dk1"/>
              </a:solidFill>
            </a:endParaRPr>
          </a:p>
          <a:p>
            <a:pPr marL="0" lvl="0" indent="-69850">
              <a:spcBef>
                <a:spcPts val="0"/>
              </a:spcBef>
              <a:buClr>
                <a:schemeClr val="dk1"/>
              </a:buClr>
              <a:buSzPts val="1100"/>
              <a:buFont typeface="Arial"/>
              <a:buNone/>
            </a:pPr>
            <a:r>
              <a:rPr lang="en-GB" sz="1800" dirty="0">
                <a:solidFill>
                  <a:schemeClr val="dk1"/>
                </a:solidFill>
              </a:rPr>
              <a:t>Step 2 : </a:t>
            </a:r>
            <a:r>
              <a:rPr lang="en-GB" sz="1800" i="1" u="sng" dirty="0">
                <a:solidFill>
                  <a:schemeClr val="dk1"/>
                </a:solidFill>
              </a:rPr>
              <a:t>Bind to a port number.</a:t>
            </a:r>
            <a:r>
              <a:rPr lang="en-GB" sz="1800" i="1" dirty="0">
                <a:solidFill>
                  <a:schemeClr val="dk1"/>
                </a:solidFill>
              </a:rPr>
              <a:t> </a:t>
            </a:r>
            <a:r>
              <a:rPr lang="en-GB" sz="1800" dirty="0">
                <a:solidFill>
                  <a:schemeClr val="dk1"/>
                </a:solidFill>
              </a:rPr>
              <a:t>An application that communicates with others over the network needs to register a port number on its host computer. When the packet arrives, the operating system knows which application is the receiver based on the port number. The server needs to tell the OS which port it is using. This is done via the bind() system call</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5439" y="1065191"/>
            <a:ext cx="4736592" cy="159327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TCP Server Program</a:t>
            </a:r>
          </a:p>
        </p:txBody>
      </p:sp>
      <p:sp>
        <p:nvSpPr>
          <p:cNvPr id="92" name="Shape 92"/>
          <p:cNvSpPr txBox="1">
            <a:spLocks noGrp="1"/>
          </p:cNvSpPr>
          <p:nvPr>
            <p:ph type="body" idx="1"/>
          </p:nvPr>
        </p:nvSpPr>
        <p:spPr>
          <a:xfrm>
            <a:off x="515895" y="1933525"/>
            <a:ext cx="8112210" cy="2724200"/>
          </a:xfrm>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GB" dirty="0">
                <a:solidFill>
                  <a:schemeClr val="dk1"/>
                </a:solidFill>
              </a:rPr>
              <a:t>Step 3 : </a:t>
            </a:r>
            <a:r>
              <a:rPr lang="en-GB" i="1" u="sng" dirty="0">
                <a:solidFill>
                  <a:schemeClr val="dk1"/>
                </a:solidFill>
              </a:rPr>
              <a:t>Listen for connections. </a:t>
            </a:r>
          </a:p>
          <a:p>
            <a:pPr marL="457200" lvl="0" indent="-342900" rtl="0">
              <a:lnSpc>
                <a:spcPct val="100000"/>
              </a:lnSpc>
              <a:spcBef>
                <a:spcPts val="0"/>
              </a:spcBef>
              <a:spcAft>
                <a:spcPts val="0"/>
              </a:spcAft>
              <a:buClr>
                <a:schemeClr val="dk1"/>
              </a:buClr>
              <a:buSzPts val="1800"/>
              <a:buChar char="●"/>
            </a:pPr>
            <a:r>
              <a:rPr lang="en-GB" dirty="0">
                <a:solidFill>
                  <a:schemeClr val="dk1"/>
                </a:solidFill>
              </a:rPr>
              <a:t>After the socket is  set up, TCP programs call listen() to wait for connections. </a:t>
            </a:r>
          </a:p>
          <a:p>
            <a:pPr marL="457200" lvl="0" indent="-342900" rtl="0">
              <a:lnSpc>
                <a:spcPct val="100000"/>
              </a:lnSpc>
              <a:spcBef>
                <a:spcPts val="0"/>
              </a:spcBef>
              <a:spcAft>
                <a:spcPts val="0"/>
              </a:spcAft>
              <a:buClr>
                <a:schemeClr val="dk1"/>
              </a:buClr>
              <a:buSzPts val="1800"/>
              <a:buChar char="●"/>
            </a:pPr>
            <a:r>
              <a:rPr lang="en-GB" dirty="0">
                <a:solidFill>
                  <a:schemeClr val="dk1"/>
                </a:solidFill>
              </a:rPr>
              <a:t>It tells the system that it is ready to receive connection requests. </a:t>
            </a:r>
          </a:p>
          <a:p>
            <a:pPr marL="457200" lvl="0" indent="-342900" rtl="0">
              <a:lnSpc>
                <a:spcPct val="100000"/>
              </a:lnSpc>
              <a:spcBef>
                <a:spcPts val="0"/>
              </a:spcBef>
              <a:spcAft>
                <a:spcPts val="0"/>
              </a:spcAft>
              <a:buClr>
                <a:schemeClr val="dk1"/>
              </a:buClr>
              <a:buSzPts val="1800"/>
              <a:buChar char="●"/>
            </a:pPr>
            <a:r>
              <a:rPr lang="en-GB" dirty="0">
                <a:solidFill>
                  <a:schemeClr val="dk1"/>
                </a:solidFill>
              </a:rPr>
              <a:t>Once a connection request is received, the operating system will go through the 3-way handshake to establish the connection. </a:t>
            </a:r>
          </a:p>
          <a:p>
            <a:pPr marL="457200" lvl="0" indent="-342900" rtl="0">
              <a:lnSpc>
                <a:spcPct val="100000"/>
              </a:lnSpc>
              <a:spcBef>
                <a:spcPts val="0"/>
              </a:spcBef>
              <a:spcAft>
                <a:spcPts val="0"/>
              </a:spcAft>
              <a:buClr>
                <a:schemeClr val="dk1"/>
              </a:buClr>
              <a:buSzPts val="1800"/>
              <a:buChar char="●"/>
            </a:pPr>
            <a:r>
              <a:rPr lang="en-GB" dirty="0">
                <a:solidFill>
                  <a:schemeClr val="dk1"/>
                </a:solidFill>
              </a:rPr>
              <a:t>The established connection is placed in the queue, waiting for the application to take it. The second argument gives the number of connection that can be stored in the queue.</a:t>
            </a:r>
            <a:endParaRPr dirty="0">
              <a:solidFill>
                <a:schemeClr val="dk1"/>
              </a:solidFill>
            </a:endParaRPr>
          </a:p>
          <a:p>
            <a:pPr marL="0" lvl="0" indent="-69850" rtl="0">
              <a:lnSpc>
                <a:spcPct val="100000"/>
              </a:lnSpc>
              <a:spcBef>
                <a:spcPts val="0"/>
              </a:spcBef>
              <a:spcAft>
                <a:spcPts val="0"/>
              </a:spcAft>
              <a:buClr>
                <a:schemeClr val="dk1"/>
              </a:buClr>
              <a:buSzPts val="1100"/>
              <a:buFont typeface="Arial"/>
              <a:buNone/>
            </a:pPr>
            <a:endParaRPr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4808" y="1292671"/>
            <a:ext cx="4687893" cy="64085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rtl="0">
              <a:spcBef>
                <a:spcPts val="0"/>
              </a:spcBef>
              <a:buNone/>
            </a:pPr>
            <a:r>
              <a:rPr lang="en-GB" dirty="0"/>
              <a:t>TCP Server Program</a:t>
            </a:r>
          </a:p>
        </p:txBody>
      </p:sp>
      <p:sp>
        <p:nvSpPr>
          <p:cNvPr id="98" name="Shape 98"/>
          <p:cNvSpPr txBox="1">
            <a:spLocks noGrp="1"/>
          </p:cNvSpPr>
          <p:nvPr>
            <p:ph type="body" idx="1"/>
          </p:nvPr>
        </p:nvSpPr>
        <p:spPr>
          <a:xfrm>
            <a:off x="435525" y="2261479"/>
            <a:ext cx="8520600" cy="2752775"/>
          </a:xfrm>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GB" dirty="0">
                <a:solidFill>
                  <a:schemeClr val="dk1"/>
                </a:solidFill>
              </a:rPr>
              <a:t>Step 4 : </a:t>
            </a:r>
            <a:r>
              <a:rPr lang="en-GB" i="1" dirty="0">
                <a:solidFill>
                  <a:schemeClr val="dk1"/>
                </a:solidFill>
              </a:rPr>
              <a:t>Accept a connection request</a:t>
            </a:r>
          </a:p>
          <a:p>
            <a:pPr marL="0" lvl="0" indent="0" rtl="0">
              <a:lnSpc>
                <a:spcPct val="100000"/>
              </a:lnSpc>
              <a:spcBef>
                <a:spcPts val="0"/>
              </a:spcBef>
              <a:spcAft>
                <a:spcPts val="0"/>
              </a:spcAft>
              <a:buNone/>
            </a:pPr>
            <a:r>
              <a:rPr lang="en-GB" dirty="0">
                <a:solidFill>
                  <a:schemeClr val="dk1"/>
                </a:solidFill>
              </a:rPr>
              <a:t>After the connection is established, an application needs to “accept” the connection before being able to access it. The accept() system call extracts the first connection request from the queue, creates a new socket, and returns the file descriptor referring to the socket.</a:t>
            </a:r>
          </a:p>
          <a:p>
            <a:pPr marL="0" lvl="0" indent="0" rtl="0">
              <a:lnSpc>
                <a:spcPct val="100000"/>
              </a:lnSpc>
              <a:spcBef>
                <a:spcPts val="0"/>
              </a:spcBef>
              <a:spcAft>
                <a:spcPts val="0"/>
              </a:spcAft>
              <a:buNone/>
            </a:pPr>
            <a:endParaRPr lang="en-GB" dirty="0">
              <a:solidFill>
                <a:schemeClr val="dk1"/>
              </a:solidFill>
            </a:endParaRPr>
          </a:p>
          <a:p>
            <a:pPr lvl="0">
              <a:lnSpc>
                <a:spcPct val="100000"/>
              </a:lnSpc>
              <a:spcAft>
                <a:spcPts val="0"/>
              </a:spcAft>
              <a:buNone/>
            </a:pPr>
            <a:r>
              <a:rPr lang="en-GB" dirty="0">
                <a:solidFill>
                  <a:schemeClr val="dk1"/>
                </a:solidFill>
              </a:rPr>
              <a:t>Step 5 : </a:t>
            </a:r>
            <a:r>
              <a:rPr lang="en-GB" i="1" dirty="0">
                <a:solidFill>
                  <a:schemeClr val="dk1"/>
                </a:solidFill>
              </a:rPr>
              <a:t>Send and Receive data</a:t>
            </a:r>
          </a:p>
          <a:p>
            <a:pPr lvl="0">
              <a:lnSpc>
                <a:spcPct val="100000"/>
              </a:lnSpc>
              <a:spcAft>
                <a:spcPts val="0"/>
              </a:spcAft>
              <a:buNone/>
            </a:pPr>
            <a:r>
              <a:rPr lang="en-GB" dirty="0">
                <a:solidFill>
                  <a:schemeClr val="dk1"/>
                </a:solidFill>
              </a:rPr>
              <a:t>Once a connection is established and accepted, both sides can send and receive data using this new socket.</a:t>
            </a:r>
          </a:p>
          <a:p>
            <a:pPr marL="0" lvl="0" indent="0" rtl="0">
              <a:lnSpc>
                <a:spcPct val="100000"/>
              </a:lnSpc>
              <a:spcBef>
                <a:spcPts val="0"/>
              </a:spcBef>
              <a:spcAft>
                <a:spcPts val="0"/>
              </a:spcAft>
              <a:buNone/>
            </a:pPr>
            <a:endParaRPr lang="en-GB" dirty="0">
              <a:solidFill>
                <a:schemeClr val="dk1"/>
              </a:solidFill>
            </a:endParaRPr>
          </a:p>
          <a:p>
            <a:pPr marL="0" lvl="0" indent="0" rtl="0">
              <a:lnSpc>
                <a:spcPct val="100000"/>
              </a:lnSpc>
              <a:spcBef>
                <a:spcPts val="0"/>
              </a:spcBef>
              <a:spcAft>
                <a:spcPts val="0"/>
              </a:spcAft>
              <a:buNone/>
            </a:pPr>
            <a:endParaRPr dirty="0">
              <a:solidFill>
                <a:schemeClr val="dk1"/>
              </a:solidFill>
            </a:endParaRPr>
          </a:p>
          <a:p>
            <a:pPr marL="0" lvl="0" indent="0" rtl="0">
              <a:lnSpc>
                <a:spcPct val="100000"/>
              </a:lnSpc>
              <a:spcBef>
                <a:spcPts val="0"/>
              </a:spcBef>
              <a:spcAft>
                <a:spcPts val="0"/>
              </a:spcAft>
              <a:buNone/>
            </a:pPr>
            <a:endParaRPr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4676" y="1308896"/>
            <a:ext cx="6325148" cy="95258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342900"/>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TCP Server Program</a:t>
            </a:r>
          </a:p>
        </p:txBody>
      </p:sp>
      <p:sp>
        <p:nvSpPr>
          <p:cNvPr id="104" name="Shape 104"/>
          <p:cNvSpPr txBox="1">
            <a:spLocks noGrp="1"/>
          </p:cNvSpPr>
          <p:nvPr>
            <p:ph type="body" idx="1"/>
          </p:nvPr>
        </p:nvSpPr>
        <p:spPr>
          <a:xfrm>
            <a:off x="5528375" y="966900"/>
            <a:ext cx="3343800" cy="396705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fork() system call creates a new process by duplicating the calling process. </a:t>
            </a:r>
          </a:p>
          <a:p>
            <a:pPr marL="457200" lvl="0" indent="-342900">
              <a:spcBef>
                <a:spcPts val="0"/>
              </a:spcBef>
              <a:spcAft>
                <a:spcPts val="0"/>
              </a:spcAft>
              <a:buClr>
                <a:srgbClr val="000000"/>
              </a:buClr>
              <a:buSzPts val="1800"/>
              <a:buChar char="●"/>
            </a:pPr>
            <a:r>
              <a:rPr lang="en-GB" dirty="0">
                <a:solidFill>
                  <a:srgbClr val="000000"/>
                </a:solidFill>
              </a:rPr>
              <a:t>On success, the process ID of the child process is returned in the parent process and 0 in the child process.</a:t>
            </a:r>
          </a:p>
          <a:p>
            <a:pPr marL="457200" lvl="0" indent="-342900">
              <a:spcBef>
                <a:spcPts val="0"/>
              </a:spcBef>
              <a:buClr>
                <a:srgbClr val="000000"/>
              </a:buClr>
              <a:buSzPts val="1800"/>
              <a:buChar char="●"/>
            </a:pPr>
            <a:r>
              <a:rPr lang="en-GB" dirty="0">
                <a:solidFill>
                  <a:srgbClr val="000000"/>
                </a:solidFill>
              </a:rPr>
              <a:t>Line </a:t>
            </a:r>
            <a:r>
              <a:rPr lang="en-GB"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①</a:t>
            </a:r>
            <a:r>
              <a:rPr lang="en-GB" dirty="0">
                <a:solidFill>
                  <a:srgbClr val="000000"/>
                </a:solidFill>
              </a:rPr>
              <a:t> and Line </a:t>
            </a:r>
            <a:r>
              <a:rPr lang="en-GB"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rPr>
              <a:t>②</a:t>
            </a:r>
            <a:r>
              <a:rPr lang="en-GB" dirty="0">
                <a:solidFill>
                  <a:srgbClr val="000000"/>
                </a:solidFill>
              </a:rPr>
              <a:t> executes child and parent process respectively.</a:t>
            </a:r>
          </a:p>
        </p:txBody>
      </p:sp>
      <p:pic>
        <p:nvPicPr>
          <p:cNvPr id="105" name="Shape 105"/>
          <p:cNvPicPr preferRelativeResize="0"/>
          <p:nvPr/>
        </p:nvPicPr>
        <p:blipFill>
          <a:blip r:embed="rId3">
            <a:alphaModFix/>
          </a:blip>
          <a:stretch>
            <a:fillRect/>
          </a:stretch>
        </p:blipFill>
        <p:spPr>
          <a:xfrm>
            <a:off x="311700" y="1442300"/>
            <a:ext cx="5216675" cy="1588200"/>
          </a:xfrm>
          <a:prstGeom prst="rect">
            <a:avLst/>
          </a:prstGeom>
          <a:noFill/>
          <a:ln>
            <a:noFill/>
          </a:ln>
        </p:spPr>
      </p:pic>
      <p:pic>
        <p:nvPicPr>
          <p:cNvPr id="106" name="Shape 106"/>
          <p:cNvPicPr preferRelativeResize="0"/>
          <p:nvPr/>
        </p:nvPicPr>
        <p:blipFill>
          <a:blip r:embed="rId4">
            <a:alphaModFix/>
          </a:blip>
          <a:stretch>
            <a:fillRect/>
          </a:stretch>
        </p:blipFill>
        <p:spPr>
          <a:xfrm>
            <a:off x="311700" y="3030501"/>
            <a:ext cx="5216675" cy="1779974"/>
          </a:xfrm>
          <a:prstGeom prst="rect">
            <a:avLst/>
          </a:prstGeom>
          <a:noFill/>
          <a:ln>
            <a:noFill/>
          </a:ln>
        </p:spPr>
      </p:pic>
      <p:sp>
        <p:nvSpPr>
          <p:cNvPr id="107" name="Shape 107"/>
          <p:cNvSpPr txBox="1"/>
          <p:nvPr/>
        </p:nvSpPr>
        <p:spPr>
          <a:xfrm>
            <a:off x="459475" y="965725"/>
            <a:ext cx="4058700" cy="3573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b="1"/>
              <a:t>To accept multiple connections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Data Transmission</a:t>
            </a:r>
          </a:p>
        </p:txBody>
      </p:sp>
      <p:pic>
        <p:nvPicPr>
          <p:cNvPr id="113" name="Shape 113"/>
          <p:cNvPicPr preferRelativeResize="0"/>
          <p:nvPr/>
        </p:nvPicPr>
        <p:blipFill>
          <a:blip r:embed="rId3">
            <a:alphaModFix/>
          </a:blip>
          <a:stretch>
            <a:fillRect/>
          </a:stretch>
        </p:blipFill>
        <p:spPr>
          <a:xfrm>
            <a:off x="311700" y="1129625"/>
            <a:ext cx="5269150" cy="2884250"/>
          </a:xfrm>
          <a:prstGeom prst="rect">
            <a:avLst/>
          </a:prstGeom>
          <a:noFill/>
          <a:ln>
            <a:noFill/>
          </a:ln>
        </p:spPr>
      </p:pic>
      <p:sp>
        <p:nvSpPr>
          <p:cNvPr id="114" name="Shape 114"/>
          <p:cNvSpPr txBox="1"/>
          <p:nvPr/>
        </p:nvSpPr>
        <p:spPr>
          <a:xfrm>
            <a:off x="5580850" y="1129625"/>
            <a:ext cx="3497100" cy="3292558"/>
          </a:xfrm>
          <a:prstGeom prst="rect">
            <a:avLst/>
          </a:prstGeom>
          <a:noFill/>
          <a:ln>
            <a:noFill/>
          </a:ln>
        </p:spPr>
        <p:txBody>
          <a:bodyPr wrap="square" lIns="91425" tIns="91425" rIns="91425" bIns="91425" anchor="t" anchorCtr="0">
            <a:noAutofit/>
          </a:bodyPr>
          <a:lstStyle/>
          <a:p>
            <a:pPr marL="457200" lvl="0" indent="-342900" rtl="0">
              <a:spcBef>
                <a:spcPts val="0"/>
              </a:spcBef>
              <a:buSzPts val="1800"/>
              <a:buChar char="●"/>
            </a:pPr>
            <a:r>
              <a:rPr lang="en-GB" sz="1800" dirty="0"/>
              <a:t>Once a connection is established, OS allocates two buffers at each end, one for sending data (send buffer) and receiving buffer ( receive buffer).</a:t>
            </a:r>
          </a:p>
          <a:p>
            <a:pPr marL="0" lvl="0" indent="0" rtl="0">
              <a:spcBef>
                <a:spcPts val="0"/>
              </a:spcBef>
              <a:buNone/>
            </a:pPr>
            <a:endParaRPr sz="1800" dirty="0"/>
          </a:p>
          <a:p>
            <a:pPr marL="457200" lvl="0" indent="-342900" rtl="0">
              <a:spcBef>
                <a:spcPts val="0"/>
              </a:spcBef>
              <a:buSzPts val="1800"/>
              <a:buChar char="●"/>
            </a:pPr>
            <a:r>
              <a:rPr lang="en-GB" sz="1800" dirty="0"/>
              <a:t>When an application needs to send data out, it places data into the TCP send buffer.</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878</TotalTime>
  <Words>2067</Words>
  <Application>Microsoft Office PowerPoint</Application>
  <PresentationFormat>On-screen Show (16:9)</PresentationFormat>
  <Paragraphs>150</Paragraphs>
  <Slides>30</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 Unicode MS</vt:lpstr>
      <vt:lpstr>Arial</vt:lpstr>
      <vt:lpstr>Courier New</vt:lpstr>
      <vt:lpstr>Simple Light</vt:lpstr>
      <vt:lpstr>Attacks on TCP</vt:lpstr>
      <vt:lpstr>Outline</vt:lpstr>
      <vt:lpstr>TCP Protocol</vt:lpstr>
      <vt:lpstr>TCP Client Program </vt:lpstr>
      <vt:lpstr>TCP Server Program</vt:lpstr>
      <vt:lpstr>TCP Server Program</vt:lpstr>
      <vt:lpstr>TCP Server Program</vt:lpstr>
      <vt:lpstr>TCP Server Program</vt:lpstr>
      <vt:lpstr>Data Transmission</vt:lpstr>
      <vt:lpstr>Data Transmission</vt:lpstr>
      <vt:lpstr>TCP Header</vt:lpstr>
      <vt:lpstr>TCP Header</vt:lpstr>
      <vt:lpstr>TCP Header</vt:lpstr>
      <vt:lpstr>TCP 3-way Handshake Protocol</vt:lpstr>
      <vt:lpstr>TCP 3-way Handshake Protocol</vt:lpstr>
      <vt:lpstr>SYN Flooding Attack</vt:lpstr>
      <vt:lpstr>SYN Flooding Attack</vt:lpstr>
      <vt:lpstr>Launching SYN Flooding Attack – Before Attacking</vt:lpstr>
      <vt:lpstr>SYN Flooding Attack – Launch the Attack</vt:lpstr>
      <vt:lpstr>SYN Flooding Attack - Results</vt:lpstr>
      <vt:lpstr>SYN Flooding Attack - Launch with Spoofing Code</vt:lpstr>
      <vt:lpstr>Countermeasures: SYN Cookies</vt:lpstr>
      <vt:lpstr>TCP Reset Attack</vt:lpstr>
      <vt:lpstr>TCP Reset Attack</vt:lpstr>
      <vt:lpstr>Captured TCP Connection Data</vt:lpstr>
      <vt:lpstr>TCP Reset Attack on Telnet Connection</vt:lpstr>
      <vt:lpstr>TCP Reset Attack on SSH connections</vt:lpstr>
      <vt:lpstr>TCP Reset Attack on Video-Streaming Connections</vt:lpstr>
      <vt:lpstr>TCP Reset Attack on Video-Streaming Connections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Attacks on the TCP Protocol</dc:title>
  <dc:creator>Zonghua Gu</dc:creator>
  <cp:lastModifiedBy>Zonghua Gu</cp:lastModifiedBy>
  <cp:revision>38</cp:revision>
  <dcterms:modified xsi:type="dcterms:W3CDTF">2020-04-26T19:49:18Z</dcterms:modified>
</cp:coreProperties>
</file>