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xml" ContentType="application/inkml+xml"/>
  <Override PartName="/ppt/notesSlides/notesSlide12.xml" ContentType="application/vnd.openxmlformats-officedocument.presentationml.notesSlide+xml"/>
  <Override PartName="/ppt/ink/ink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91" r:id="rId3"/>
    <p:sldId id="656" r:id="rId4"/>
    <p:sldId id="634" r:id="rId5"/>
    <p:sldId id="387" r:id="rId6"/>
    <p:sldId id="668" r:id="rId7"/>
    <p:sldId id="792" r:id="rId8"/>
    <p:sldId id="284" r:id="rId9"/>
    <p:sldId id="784" r:id="rId10"/>
    <p:sldId id="790" r:id="rId11"/>
    <p:sldId id="783" r:id="rId12"/>
    <p:sldId id="285" r:id="rId13"/>
    <p:sldId id="786" r:id="rId14"/>
    <p:sldId id="259" r:id="rId15"/>
    <p:sldId id="257" r:id="rId16"/>
    <p:sldId id="260" r:id="rId17"/>
    <p:sldId id="261" r:id="rId18"/>
    <p:sldId id="785" r:id="rId19"/>
    <p:sldId id="794" r:id="rId20"/>
    <p:sldId id="258" r:id="rId21"/>
    <p:sldId id="282" r:id="rId22"/>
    <p:sldId id="265" r:id="rId23"/>
    <p:sldId id="266" r:id="rId24"/>
    <p:sldId id="267" r:id="rId25"/>
    <p:sldId id="268" r:id="rId26"/>
    <p:sldId id="269" r:id="rId27"/>
    <p:sldId id="270" r:id="rId28"/>
    <p:sldId id="271" r:id="rId29"/>
    <p:sldId id="272" r:id="rId30"/>
    <p:sldId id="273" r:id="rId31"/>
    <p:sldId id="281" r:id="rId32"/>
    <p:sldId id="292" r:id="rId33"/>
    <p:sldId id="791" r:id="rId34"/>
    <p:sldId id="789" r:id="rId35"/>
    <p:sldId id="782" r:id="rId36"/>
    <p:sldId id="766" r:id="rId37"/>
    <p:sldId id="289" r:id="rId38"/>
    <p:sldId id="793" r:id="rId39"/>
    <p:sldId id="788" r:id="rId40"/>
    <p:sldId id="275" r:id="rId41"/>
    <p:sldId id="276" r:id="rId42"/>
    <p:sldId id="277" r:id="rId43"/>
    <p:sldId id="278" r:id="rId44"/>
    <p:sldId id="796" r:id="rId45"/>
    <p:sldId id="279" r:id="rId46"/>
    <p:sldId id="280" r:id="rId47"/>
    <p:sldId id="287" r:id="rId48"/>
    <p:sldId id="41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p:cViewPr varScale="1">
        <p:scale>
          <a:sx n="123" d="100"/>
          <a:sy n="123" d="100"/>
        </p:scale>
        <p:origin x="1176" y="10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59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2"/>
    </inkml:context>
    <inkml:brush xml:id="br0">
      <inkml:brushProperty name="width" value="0.1" units="cm"/>
      <inkml:brushProperty name="height" value="0.1" units="cm"/>
      <inkml:brushProperty name="color" value="#3165BB"/>
    </inkml:brush>
  </inkml:definitions>
  <inkml:trace contextRef="#ctx0" brushRef="#br0">1 1,'9833'0,"-9833"9860,-9833-9860,9833-9860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4"/>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6T16:41:40.753"/>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4/27/2020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28</a:t>
            </a:fld>
            <a:endParaRPr lang="en-US"/>
          </a:p>
        </p:txBody>
      </p:sp>
    </p:spTree>
    <p:extLst>
      <p:ext uri="{BB962C8B-B14F-4D97-AF65-F5344CB8AC3E}">
        <p14:creationId xmlns:p14="http://schemas.microsoft.com/office/powerpoint/2010/main" val="9468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Suppose all light bulb-to-switch connections are known, and you can reset all lightbulbs to be off without entering the room</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3847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Turning on the light switch that encodes the secret 7: bring element array[7*STEP] into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(assuming </a:t>
            </a:r>
            <a:r>
              <a:rPr lang="en-US" dirty="0"/>
              <a:t>security guard and you share the same CPU core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684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35</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36</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Race condition if branch predictor </a:t>
            </a:r>
          </a:p>
          <a:p>
            <a:r>
              <a:rPr lang="en-US" altLang="zh-CN" sz="1200" dirty="0"/>
              <a:t>predicts condition to be true</a:t>
            </a:r>
            <a:endParaRPr lang="zh-CN" altLang="en-US" sz="1200" dirty="0"/>
          </a:p>
          <a:p>
            <a:r>
              <a:rPr lang="en-US" altLang="zh-CN" dirty="0"/>
              <a:t>; its effects will be rolled back if (x &lt; size) is false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40</a:t>
            </a:fld>
            <a:endParaRPr lang="en-US"/>
          </a:p>
        </p:txBody>
      </p:sp>
    </p:spTree>
    <p:extLst>
      <p:ext uri="{BB962C8B-B14F-4D97-AF65-F5344CB8AC3E}">
        <p14:creationId xmlns:p14="http://schemas.microsoft.com/office/powerpoint/2010/main" val="3739581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XXX but why</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44</a:t>
            </a:fld>
            <a:endParaRPr lang="en-US"/>
          </a:p>
        </p:txBody>
      </p:sp>
    </p:spTree>
    <p:extLst>
      <p:ext uri="{BB962C8B-B14F-4D97-AF65-F5344CB8AC3E}">
        <p14:creationId xmlns:p14="http://schemas.microsoft.com/office/powerpoint/2010/main" val="3580041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FF"/>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8D2B161-8397-9A4F-8916-FEA3F11FAB3E}" type="slidenum">
              <a:rPr kumimoji="0" lang="en-US" sz="1000" b="0" i="1" u="none" strike="noStrike" kern="1200" cap="none" spc="0" normalizeH="0" baseline="0" noProof="0">
                <a:ln>
                  <a:noFill/>
                </a:ln>
                <a:solidFill>
                  <a:srgbClr val="0000FF"/>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3</a:t>
            </a:fld>
            <a:endParaRPr kumimoji="0" lang="en-US" sz="1000" b="0" i="1" u="none" strike="noStrike" kern="1200" cap="none" spc="0" normalizeH="0" baseline="0" noProof="0">
              <a:ln>
                <a:noFill/>
              </a:ln>
              <a:solidFill>
                <a:srgbClr val="0000FF"/>
              </a:solidFill>
              <a:effectLst/>
              <a:uLnTx/>
              <a:uFillTx/>
              <a:latin typeface="Times New Roman" charset="0"/>
              <a:ea typeface="+mn-ea"/>
              <a:cs typeface="+mn-cs"/>
            </a:endParaRPr>
          </a:p>
        </p:txBody>
      </p:sp>
      <p:sp>
        <p:nvSpPr>
          <p:cNvPr id="1427458"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427459"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r>
              <a:rPr lang="en-US" dirty="0"/>
              <a:t>Due to cost</a:t>
            </a:r>
          </a:p>
          <a:p>
            <a:r>
              <a:rPr lang="en-US" dirty="0"/>
              <a:t>Due to size of DRAM</a:t>
            </a:r>
          </a:p>
          <a:p>
            <a:r>
              <a:rPr lang="en-US" dirty="0"/>
              <a:t>Due to cost and wire delays (wires on-chip cost much less, and are faster)</a:t>
            </a:r>
          </a:p>
          <a:p>
            <a:endParaRPr lang="en-US" dirty="0"/>
          </a:p>
          <a:p>
            <a:r>
              <a:rPr lang="en-US" dirty="0">
                <a:ea typeface="ＭＳ Ｐゴシック" pitchFamily="34" charset="-128"/>
              </a:rPr>
              <a:t>When accessing a memory address, one of two things can happen: </a:t>
            </a:r>
          </a:p>
          <a:p>
            <a:pPr lvl="1"/>
            <a:r>
              <a:rPr lang="en-US" dirty="0">
                <a:solidFill>
                  <a:srgbClr val="FF0000"/>
                </a:solidFill>
                <a:ea typeface="ＭＳ Ｐゴシック" pitchFamily="34" charset="-128"/>
              </a:rPr>
              <a:t>Cache hit:</a:t>
            </a:r>
            <a:r>
              <a:rPr lang="en-US" dirty="0">
                <a:ea typeface="ＭＳ Ｐゴシック" pitchFamily="34" charset="-128"/>
              </a:rPr>
              <a:t> </a:t>
            </a:r>
            <a:br>
              <a:rPr lang="en-US" dirty="0">
                <a:ea typeface="ＭＳ Ｐゴシック" pitchFamily="34" charset="-128"/>
              </a:rPr>
            </a:br>
            <a:r>
              <a:rPr lang="en-US" dirty="0">
                <a:ea typeface="ＭＳ Ｐゴシック" pitchFamily="34" charset="-128"/>
              </a:rPr>
              <a:t>cache block is valid and refers to the proper memory address, so read from cache (fast)</a:t>
            </a:r>
          </a:p>
          <a:p>
            <a:pPr lvl="1"/>
            <a:r>
              <a:rPr lang="en-US" dirty="0">
                <a:solidFill>
                  <a:srgbClr val="FF0000"/>
                </a:solidFill>
                <a:ea typeface="ＭＳ Ｐゴシック" pitchFamily="34" charset="-128"/>
              </a:rPr>
              <a:t>Cache miss: </a:t>
            </a:r>
            <a:br>
              <a:rPr lang="en-US" dirty="0">
                <a:ea typeface="ＭＳ Ｐゴシック" pitchFamily="34" charset="-128"/>
              </a:rPr>
            </a:br>
            <a:r>
              <a:rPr lang="en-US" dirty="0">
                <a:ea typeface="ＭＳ Ｐゴシック" pitchFamily="34" charset="-128"/>
              </a:rPr>
              <a:t>cache block is invalid, or refers to the wrong memory address, so read from memory (slow)</a:t>
            </a:r>
          </a:p>
          <a:p>
            <a:endParaRPr lang="en-US" dirty="0"/>
          </a:p>
        </p:txBody>
      </p:sp>
    </p:spTree>
    <p:extLst>
      <p:ext uri="{BB962C8B-B14F-4D97-AF65-F5344CB8AC3E}">
        <p14:creationId xmlns:p14="http://schemas.microsoft.com/office/powerpoint/2010/main" val="406358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a:t>
            </a:r>
          </a:p>
        </p:txBody>
      </p:sp>
      <p:sp>
        <p:nvSpPr>
          <p:cNvPr id="4" name="Slide Number Placeholder 3"/>
          <p:cNvSpPr>
            <a:spLocks noGrp="1"/>
          </p:cNvSpPr>
          <p:nvPr>
            <p:ph type="sldNum" sz="quarter" idx="10"/>
          </p:nvPr>
        </p:nvSpPr>
        <p:spPr/>
        <p:txBody>
          <a:bodyPr/>
          <a:lstStyle/>
          <a:p>
            <a:fld id="{EF97FDFF-7B9F-7D4D-BFC0-AAD1F3D3D3CB}" type="slidenum">
              <a:rPr lang="en-US" smtClean="0"/>
              <a:pPr/>
              <a:t>4</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2593816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2821028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3689023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3593079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To catch the exception SIGSEGV caused by accessing kernel memory address from user space, we emulate the try/catch clause in C++ using </a:t>
            </a:r>
            <a:r>
              <a:rPr lang="en-US" altLang="zh-CN" dirty="0" err="1"/>
              <a:t>sigsetjmp</a:t>
            </a:r>
            <a:r>
              <a:rPr lang="en-US" altLang="zh-CN" dirty="0"/>
              <a:t>() and </a:t>
            </a:r>
            <a:r>
              <a:rPr lang="en-US" altLang="zh-CN" dirty="0" err="1"/>
              <a:t>siglongjmp</a:t>
            </a:r>
            <a:r>
              <a:rPr lang="en-US" altLang="zh-CN" dirty="0"/>
              <a:t>(),</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295933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pPr/>
              <a:t>4/27/2020</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4/27/2020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3.emf"/><Relationship Id="rId4" Type="http://schemas.openxmlformats.org/officeDocument/2006/relationships/customXml" Target="../ink/ink2.xml"/></Relationships>
</file>

<file path=ppt/slides/_rels/slide3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1.png"/><Relationship Id="rId7"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3.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US" dirty="0"/>
              <a:t>ZJU 2020</a:t>
            </a:r>
          </a:p>
        </p:txBody>
      </p:sp>
      <p:sp>
        <p:nvSpPr>
          <p:cNvPr id="4" name="Rectangle 3">
            <a:extLst>
              <a:ext uri="{FF2B5EF4-FFF2-40B4-BE49-F238E27FC236}">
                <a16:creationId xmlns:a16="http://schemas.microsoft.com/office/drawing/2014/main" id="{F3F43E0E-4EDF-4496-8FFD-6CE368DB3FEC}"/>
              </a:ext>
            </a:extLst>
          </p:cNvPr>
          <p:cNvSpPr/>
          <p:nvPr/>
        </p:nvSpPr>
        <p:spPr>
          <a:xfrm>
            <a:off x="3553932" y="6525344"/>
            <a:ext cx="2036135" cy="246221"/>
          </a:xfrm>
          <a:prstGeom prst="rect">
            <a:avLst/>
          </a:prstGeom>
        </p:spPr>
        <p:txBody>
          <a:bodyPr wrap="none">
            <a:spAutoFit/>
          </a:bodyPr>
          <a:lstStyle/>
          <a:p>
            <a:r>
              <a:rPr lang="en-US" sz="1000" dirty="0"/>
              <a:t>Credit: </a:t>
            </a:r>
            <a:r>
              <a:rPr lang="en-SE" sz="1000" dirty="0"/>
              <a:t>https://seedsecuritylabs.org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8EC6-A51E-4781-BA75-167080F1141E}"/>
              </a:ext>
            </a:extLst>
          </p:cNvPr>
          <p:cNvSpPr>
            <a:spLocks noGrp="1"/>
          </p:cNvSpPr>
          <p:nvPr>
            <p:ph type="title"/>
          </p:nvPr>
        </p:nvSpPr>
        <p:spPr/>
        <p:txBody>
          <a:bodyPr/>
          <a:lstStyle/>
          <a:p>
            <a:r>
              <a:rPr lang="en-US" altLang="zh-CN" dirty="0"/>
              <a:t>An Analogy </a:t>
            </a:r>
            <a:r>
              <a:rPr lang="en-US" altLang="zh-CN"/>
              <a:t>of Flush-and-Reload</a:t>
            </a:r>
            <a:endParaRPr lang="zh-CN" altLang="en-US"/>
          </a:p>
        </p:txBody>
      </p:sp>
      <p:sp>
        <p:nvSpPr>
          <p:cNvPr id="3" name="内容占位符 2">
            <a:extLst>
              <a:ext uri="{FF2B5EF4-FFF2-40B4-BE49-F238E27FC236}">
                <a16:creationId xmlns:a16="http://schemas.microsoft.com/office/drawing/2014/main" id="{96CAFD89-3C44-46E0-9DF2-26A75CDE574E}"/>
              </a:ext>
            </a:extLst>
          </p:cNvPr>
          <p:cNvSpPr>
            <a:spLocks noGrp="1"/>
          </p:cNvSpPr>
          <p:nvPr>
            <p:ph idx="1"/>
          </p:nvPr>
        </p:nvSpPr>
        <p:spPr/>
        <p:txBody>
          <a:bodyPr>
            <a:normAutofit fontScale="70000" lnSpcReduction="20000"/>
          </a:bodyPr>
          <a:lstStyle/>
          <a:p>
            <a:r>
              <a:rPr lang="en-US" altLang="zh-CN" dirty="0"/>
              <a:t>Imagine that you (i.e. a malicious process) want to know whether someone (i.e. a victim process) has checked out a particular library book. The library (i.e. the CPU) refuses to give you access to their records and does not keep a slip inside the front cover. You can only see the record of which books you have checked out. What you do is follow the person of interest into the library whenever they return a book. You then ask the librarian for a copy of the books you want to know whether the person has checked out. If the librarian looks down and says "You are in luck, I have a copy right here!" then you know the person had checked out that book. If the librarian has to go look in the stacks and comes back 5 minutes later with the book, you know that the person didn't check out that book (this time). The way to make the library secure against this kind of attack is to require that all books be </a:t>
            </a:r>
            <a:r>
              <a:rPr lang="en-US" altLang="zh-CN" dirty="0" err="1"/>
              <a:t>reshelved</a:t>
            </a:r>
            <a:r>
              <a:rPr lang="en-US" altLang="zh-CN" dirty="0"/>
              <a:t> before they can be lent out again, unless the current borrower is requesting an extension. There are many other ways to use the behavior of the librarian and the time it takes to retrieve a book to figure out which books a person is reading.</a:t>
            </a:r>
            <a:endParaRPr lang="zh-CN" altLang="en-US" dirty="0"/>
          </a:p>
        </p:txBody>
      </p:sp>
    </p:spTree>
    <p:extLst>
      <p:ext uri="{BB962C8B-B14F-4D97-AF65-F5344CB8AC3E}">
        <p14:creationId xmlns:p14="http://schemas.microsoft.com/office/powerpoint/2010/main" val="307308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292528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cstate="print"/>
          <a:stretch>
            <a:fillRect/>
          </a:stretch>
        </p:blipFill>
        <p:spPr>
          <a:xfrm>
            <a:off x="35496" y="4509120"/>
            <a:ext cx="4896544" cy="2072380"/>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698634"/>
          </a:xfrm>
        </p:spPr>
        <p:txBody>
          <a:bodyPr>
            <a:normAutofit fontScale="92500"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pPr lvl="1"/>
            <a:r>
              <a:rPr lang="en-US" altLang="zh-CN" sz="2000" dirty="0"/>
              <a:t>Part of the address range is user-space, accessible by both user processes and OS kernel</a:t>
            </a:r>
          </a:p>
          <a:p>
            <a:pPr lvl="1"/>
            <a:r>
              <a:rPr lang="en-US" altLang="zh-CN" sz="2000" dirty="0"/>
              <a:t>Part of the address range is kernel-space, accessible by the OS kernel</a:t>
            </a:r>
          </a:p>
          <a:p>
            <a:pPr lvl="1"/>
            <a:r>
              <a:rPr lang="en-US" altLang="zh-CN" sz="2000" dirty="0"/>
              <a:t>Right fig shows the Linux address space of 2</a:t>
            </a:r>
            <a:r>
              <a:rPr lang="en-US" altLang="zh-CN" sz="2000" baseline="30000" dirty="0"/>
              <a:t>32</a:t>
            </a:r>
            <a:r>
              <a:rPr lang="en-US" altLang="zh-CN" sz="2000" dirty="0"/>
              <a:t> Bytes on a 32-bit computer.</a:t>
            </a:r>
          </a:p>
          <a:p>
            <a:r>
              <a:rPr lang="en-US" altLang="zh-CN" sz="2400" dirty="0"/>
              <a:t>Security isolation: user processes should not be able to access kernel-space.</a:t>
            </a:r>
            <a:endParaRPr lang="zh-CN" altLang="en-US" sz="2400" b="1" dirty="0"/>
          </a:p>
        </p:txBody>
      </p:sp>
      <p:pic>
        <p:nvPicPr>
          <p:cNvPr id="5" name="Picture 4">
            <a:extLst>
              <a:ext uri="{FF2B5EF4-FFF2-40B4-BE49-F238E27FC236}">
                <a16:creationId xmlns:a16="http://schemas.microsoft.com/office/drawing/2014/main" id="{84D0D6BF-4F36-4B99-9F08-5265B53C47C6}"/>
              </a:ext>
            </a:extLst>
          </p:cNvPr>
          <p:cNvPicPr>
            <a:picLocks noChangeAspect="1"/>
          </p:cNvPicPr>
          <p:nvPr/>
        </p:nvPicPr>
        <p:blipFill>
          <a:blip r:embed="rId3"/>
          <a:stretch>
            <a:fillRect/>
          </a:stretch>
        </p:blipFill>
        <p:spPr>
          <a:xfrm>
            <a:off x="5580112" y="3300387"/>
            <a:ext cx="2834925" cy="3486192"/>
          </a:xfrm>
          <a:prstGeom prst="rect">
            <a:avLst/>
          </a:prstGeom>
        </p:spPr>
      </p:pic>
    </p:spTree>
    <p:extLst>
      <p:ext uri="{BB962C8B-B14F-4D97-AF65-F5344CB8AC3E}">
        <p14:creationId xmlns:p14="http://schemas.microsoft.com/office/powerpoint/2010/main" val="277681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a:t>Meltdown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fontScale="85000" lnSpcReduction="20000"/>
          </a:bodyPr>
          <a:lstStyle/>
          <a:p>
            <a:r>
              <a:rPr lang="en-US" altLang="zh-CN" dirty="0"/>
              <a:t>Tasks 1 and 2: Side Channel Attacks via CPU Caches</a:t>
            </a:r>
          </a:p>
          <a:p>
            <a:pPr lvl="1"/>
            <a:r>
              <a:rPr lang="en-US" altLang="zh-CN" dirty="0"/>
              <a:t>Task 1: Reading from Cache versus from Memory</a:t>
            </a:r>
          </a:p>
          <a:p>
            <a:pPr lvl="1"/>
            <a:r>
              <a:rPr lang="en-US" altLang="zh-CN" dirty="0"/>
              <a:t>Task 2: Using Cache as a Side Channel</a:t>
            </a:r>
          </a:p>
          <a:p>
            <a:r>
              <a:rPr lang="en-US" altLang="zh-CN" dirty="0"/>
              <a:t>Tasks 3-5: Preparation for the Meltdown Attack</a:t>
            </a:r>
          </a:p>
          <a:p>
            <a:pPr lvl="1"/>
            <a:r>
              <a:rPr lang="en-US" altLang="zh-CN" dirty="0"/>
              <a:t>Task 3: Place Secret Data in Kernel Space</a:t>
            </a:r>
          </a:p>
          <a:p>
            <a:pPr lvl="1"/>
            <a:r>
              <a:rPr lang="en-US" altLang="zh-CN" dirty="0"/>
              <a:t>Task 4: Access Kernel Memory from User Space</a:t>
            </a:r>
          </a:p>
          <a:p>
            <a:pPr lvl="1"/>
            <a:r>
              <a:rPr lang="en-US" altLang="zh-CN" dirty="0"/>
              <a:t>Task 5: Handle Error/Exceptions in C</a:t>
            </a:r>
          </a:p>
          <a:p>
            <a:r>
              <a:rPr lang="en-US" altLang="zh-CN" dirty="0"/>
              <a:t>Task 6: Out-of-Order Execution by CPU</a:t>
            </a:r>
          </a:p>
          <a:p>
            <a:r>
              <a:rPr lang="en-US" altLang="zh-CN" dirty="0"/>
              <a:t>Task 7: The Basic Meltdown Attack</a:t>
            </a:r>
          </a:p>
          <a:p>
            <a:pPr lvl="1"/>
            <a:r>
              <a:rPr lang="en-US" altLang="zh-CN" dirty="0"/>
              <a:t>Task 7.1: A Naive Approach</a:t>
            </a:r>
          </a:p>
          <a:p>
            <a:pPr lvl="1"/>
            <a:r>
              <a:rPr lang="en-US" altLang="zh-CN" dirty="0"/>
              <a:t>Task 7.2: Improve the Attack by Getting the Secret Data Cached</a:t>
            </a:r>
          </a:p>
          <a:p>
            <a:pPr lvl="1"/>
            <a:r>
              <a:rPr lang="en-US" altLang="zh-CN" dirty="0"/>
              <a:t>Task 7.3: Using Assembly Code to Trigger Meltdown</a:t>
            </a:r>
          </a:p>
          <a:p>
            <a:r>
              <a:rPr lang="en-US" altLang="zh-CN" dirty="0"/>
              <a:t>Task 8: Make the Attack More Practical</a:t>
            </a:r>
            <a:endParaRPr lang="zh-CN" altLang="en-US" dirty="0"/>
          </a:p>
        </p:txBody>
      </p:sp>
    </p:spTree>
    <p:extLst>
      <p:ext uri="{BB962C8B-B14F-4D97-AF65-F5344CB8AC3E}">
        <p14:creationId xmlns:p14="http://schemas.microsoft.com/office/powerpoint/2010/main" val="83441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normAutofit fontScale="90000"/>
          </a:bodyPr>
          <a:lstStyle/>
          <a:p>
            <a:r>
              <a:rPr lang="en-US" altLang="zh-CN" dirty="0"/>
              <a:t>Task 1: Reading from Cache versus from Memory</a:t>
            </a:r>
            <a:endParaRPr lang="zh-CN" altLang="en-US" dirty="0"/>
          </a:p>
        </p:txBody>
      </p:sp>
      <p:pic>
        <p:nvPicPr>
          <p:cNvPr id="5" name="内容占位符 4">
            <a:extLst>
              <a:ext uri="{FF2B5EF4-FFF2-40B4-BE49-F238E27FC236}">
                <a16:creationId xmlns:a16="http://schemas.microsoft.com/office/drawing/2014/main" id="{4B1F4FD9-0E11-4B78-B8A8-920DAF5D94FB}"/>
              </a:ext>
            </a:extLst>
          </p:cNvPr>
          <p:cNvPicPr>
            <a:picLocks noGrp="1" noChangeAspect="1"/>
          </p:cNvPicPr>
          <p:nvPr>
            <p:ph idx="1"/>
          </p:nvPr>
        </p:nvPicPr>
        <p:blipFill>
          <a:blip r:embed="rId3" cstate="print"/>
          <a:stretch>
            <a:fillRect/>
          </a:stretch>
        </p:blipFill>
        <p:spPr>
          <a:xfrm>
            <a:off x="201628" y="1556792"/>
            <a:ext cx="6084168" cy="4793587"/>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7" name="矩形 6">
            <a:extLst>
              <a:ext uri="{FF2B5EF4-FFF2-40B4-BE49-F238E27FC236}">
                <a16:creationId xmlns:a16="http://schemas.microsoft.com/office/drawing/2014/main" id="{BB2C8AED-0278-42A4-B5D1-F76A947F3502}"/>
              </a:ext>
            </a:extLst>
          </p:cNvPr>
          <p:cNvSpPr/>
          <p:nvPr/>
        </p:nvSpPr>
        <p:spPr>
          <a:xfrm>
            <a:off x="345644" y="4240576"/>
            <a:ext cx="2736304" cy="5524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5C20B38-BBC4-43D7-8950-22399230C85E}"/>
              </a:ext>
            </a:extLst>
          </p:cNvPr>
          <p:cNvSpPr/>
          <p:nvPr/>
        </p:nvSpPr>
        <p:spPr>
          <a:xfrm>
            <a:off x="489660" y="5395191"/>
            <a:ext cx="2016224" cy="1785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F5B564E5-70CC-493F-881D-5CF14C278345}"/>
              </a:ext>
            </a:extLst>
          </p:cNvPr>
          <p:cNvSpPr txBox="1">
            <a:spLocks/>
          </p:cNvSpPr>
          <p:nvPr/>
        </p:nvSpPr>
        <p:spPr>
          <a:xfrm>
            <a:off x="6156176" y="1285860"/>
            <a:ext cx="3123456" cy="54197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Access 2 elements of array[] to bring them into cache</a:t>
            </a:r>
          </a:p>
          <a:p>
            <a:r>
              <a:rPr lang="en-US" altLang="zh-CN" dirty="0"/>
              <a:t>Subsequent accesses to these elements will be cache hits and will be much faster</a:t>
            </a:r>
            <a:endParaRPr lang="zh-CN" altLang="en-US" dirty="0"/>
          </a:p>
        </p:txBody>
      </p:sp>
      <p:sp>
        <p:nvSpPr>
          <p:cNvPr id="3" name="矩形 2">
            <a:extLst>
              <a:ext uri="{FF2B5EF4-FFF2-40B4-BE49-F238E27FC236}">
                <a16:creationId xmlns:a16="http://schemas.microsoft.com/office/drawing/2014/main" id="{9D601A38-8C46-487C-8030-7CA7231FA358}"/>
              </a:ext>
            </a:extLst>
          </p:cNvPr>
          <p:cNvSpPr/>
          <p:nvPr/>
        </p:nvSpPr>
        <p:spPr>
          <a:xfrm>
            <a:off x="1829006" y="6350379"/>
            <a:ext cx="2502024" cy="369332"/>
          </a:xfrm>
          <a:prstGeom prst="rect">
            <a:avLst/>
          </a:prstGeom>
        </p:spPr>
        <p:txBody>
          <a:bodyPr wrap="square">
            <a:spAutoFit/>
          </a:bodyPr>
          <a:lstStyle/>
          <a:p>
            <a:r>
              <a:rPr lang="en-US" altLang="zh-CN" dirty="0"/>
              <a:t>Listing 1: </a:t>
            </a:r>
            <a:r>
              <a:rPr lang="en-US" altLang="zh-CN" dirty="0" err="1"/>
              <a:t>CacheTime.c</a:t>
            </a:r>
            <a:endParaRPr lang="zh-CN" altLang="en-US" dirty="0"/>
          </a:p>
        </p:txBody>
      </p:sp>
    </p:spTree>
    <p:extLst>
      <p:ext uri="{BB962C8B-B14F-4D97-AF65-F5344CB8AC3E}">
        <p14:creationId xmlns:p14="http://schemas.microsoft.com/office/powerpoint/2010/main" val="124742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lstStyle/>
          <a:p>
            <a:r>
              <a:rPr lang="en-US" altLang="zh-CN" dirty="0"/>
              <a:t>array[] in memory and cache</a:t>
            </a:r>
            <a:endParaRPr lang="zh-CN" altLang="en-US" dirty="0"/>
          </a:p>
        </p:txBody>
      </p:sp>
      <p:pic>
        <p:nvPicPr>
          <p:cNvPr id="4" name="图片 3">
            <a:extLst>
              <a:ext uri="{FF2B5EF4-FFF2-40B4-BE49-F238E27FC236}">
                <a16:creationId xmlns:a16="http://schemas.microsoft.com/office/drawing/2014/main" id="{3D8FD4C6-0AE2-4916-B9ED-C02E2C22B598}"/>
              </a:ext>
            </a:extLst>
          </p:cNvPr>
          <p:cNvPicPr>
            <a:picLocks noChangeAspect="1"/>
          </p:cNvPicPr>
          <p:nvPr/>
        </p:nvPicPr>
        <p:blipFill>
          <a:blip r:embed="rId3" cstate="print"/>
          <a:stretch>
            <a:fillRect/>
          </a:stretch>
        </p:blipFill>
        <p:spPr>
          <a:xfrm>
            <a:off x="939788" y="1237621"/>
            <a:ext cx="6705600" cy="2028825"/>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9" name="内容占位符 2">
            <a:extLst>
              <a:ext uri="{FF2B5EF4-FFF2-40B4-BE49-F238E27FC236}">
                <a16:creationId xmlns:a16="http://schemas.microsoft.com/office/drawing/2014/main" id="{3B4E5478-4FB0-4AEC-8C37-78B69102F4A6}"/>
              </a:ext>
            </a:extLst>
          </p:cNvPr>
          <p:cNvSpPr txBox="1">
            <a:spLocks/>
          </p:cNvSpPr>
          <p:nvPr/>
        </p:nvSpPr>
        <p:spPr>
          <a:xfrm>
            <a:off x="-107504" y="3429000"/>
            <a:ext cx="9144000" cy="3276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Each memory page is 4KB (STEP=4096 Bytes). </a:t>
            </a:r>
          </a:p>
          <a:p>
            <a:r>
              <a:rPr lang="en-US" altLang="zh-CN" dirty="0"/>
              <a:t>Each cache block is 64 Bytes</a:t>
            </a:r>
          </a:p>
          <a:p>
            <a:r>
              <a:rPr lang="en-US" altLang="zh-CN" dirty="0"/>
              <a:t>array[] contains 10 pages (40KB) </a:t>
            </a:r>
            <a:r>
              <a:rPr lang="en-US" altLang="zh-CN"/>
              <a:t>of 1-Byte </a:t>
            </a:r>
            <a:r>
              <a:rPr lang="en-US" altLang="zh-CN" dirty="0"/>
              <a:t>elements, each page has starting address of 0*4096, 1*4096, …., 9*4096. </a:t>
            </a:r>
            <a:endParaRPr lang="zh-CN" altLang="en-US" dirty="0"/>
          </a:p>
        </p:txBody>
      </p:sp>
    </p:spTree>
    <p:extLst>
      <p:ext uri="{BB962C8B-B14F-4D97-AF65-F5344CB8AC3E}">
        <p14:creationId xmlns:p14="http://schemas.microsoft.com/office/powerpoint/2010/main" val="301618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a:bodyPr>
          <a:lstStyle/>
          <a:p>
            <a:r>
              <a:rPr lang="en-US" altLang="zh-CN" dirty="0"/>
              <a:t>Task 2: Using Cache as a Side Channel</a:t>
            </a:r>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2400" y="3717032"/>
            <a:ext cx="8839200" cy="2988568"/>
          </a:xfrm>
        </p:spPr>
        <p:txBody>
          <a:bodyPr>
            <a:normAutofit fontScale="85000" lnSpcReduction="20000"/>
          </a:bodyPr>
          <a:lstStyle/>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2" cstate="print"/>
          <a:stretch>
            <a:fillRect/>
          </a:stretch>
        </p:blipFill>
        <p:spPr>
          <a:xfrm>
            <a:off x="1228725" y="1124744"/>
            <a:ext cx="6686550" cy="2524125"/>
          </a:xfrm>
          <a:prstGeom prst="rect">
            <a:avLst/>
          </a:prstGeom>
        </p:spPr>
      </p:pic>
    </p:spTree>
    <p:extLst>
      <p:ext uri="{BB962C8B-B14F-4D97-AF65-F5344CB8AC3E}">
        <p14:creationId xmlns:p14="http://schemas.microsoft.com/office/powerpoint/2010/main" val="783445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lstStyle/>
          <a:p>
            <a:r>
              <a:rPr lang="en-US" altLang="zh-CN" dirty="0"/>
              <a:t>Listing 2: </a:t>
            </a:r>
            <a:r>
              <a:rPr lang="en-US" altLang="zh-CN" dirty="0" err="1"/>
              <a:t>FlushReload.c</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a:bodyPr>
          <a:lstStyle/>
          <a:p>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3"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4"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5" cstate="print"/>
          <a:stretch>
            <a:fillRect/>
          </a:stretch>
        </p:blipFill>
        <p:spPr>
          <a:xfrm>
            <a:off x="96731" y="3384090"/>
            <a:ext cx="4483157" cy="1185038"/>
          </a:xfrm>
          <a:prstGeom prst="rect">
            <a:avLst/>
          </a:prstGeom>
        </p:spPr>
      </p:pic>
      <p:sp>
        <p:nvSpPr>
          <p:cNvPr id="8" name="Rectangle 7">
            <a:extLst>
              <a:ext uri="{FF2B5EF4-FFF2-40B4-BE49-F238E27FC236}">
                <a16:creationId xmlns:a16="http://schemas.microsoft.com/office/drawing/2014/main" id="{E543B6AE-F6F5-491C-A748-6A1FA8FD7E08}"/>
              </a:ext>
            </a:extLst>
          </p:cNvPr>
          <p:cNvSpPr/>
          <p:nvPr/>
        </p:nvSpPr>
        <p:spPr>
          <a:xfrm>
            <a:off x="1698712" y="5283168"/>
            <a:ext cx="1548631"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9" name="Rectangle 8">
            <a:extLst>
              <a:ext uri="{FF2B5EF4-FFF2-40B4-BE49-F238E27FC236}">
                <a16:creationId xmlns:a16="http://schemas.microsoft.com/office/drawing/2014/main" id="{983BC6A7-6795-4080-AB72-628CB2158839}"/>
              </a:ext>
            </a:extLst>
          </p:cNvPr>
          <p:cNvSpPr/>
          <p:nvPr/>
        </p:nvSpPr>
        <p:spPr>
          <a:xfrm>
            <a:off x="6112172" y="5301208"/>
            <a:ext cx="1683676"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10" name="Rectangle 9">
            <a:extLst>
              <a:ext uri="{FF2B5EF4-FFF2-40B4-BE49-F238E27FC236}">
                <a16:creationId xmlns:a16="http://schemas.microsoft.com/office/drawing/2014/main" id="{850AC1C4-3A23-4499-A6D6-05FB424E4E99}"/>
              </a:ext>
            </a:extLst>
          </p:cNvPr>
          <p:cNvSpPr/>
          <p:nvPr/>
        </p:nvSpPr>
        <p:spPr>
          <a:xfrm>
            <a:off x="3962271" y="5301208"/>
            <a:ext cx="1436815"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Invoke</a:t>
            </a:r>
          </a:p>
          <a:p>
            <a:pPr algn="ctr"/>
            <a:r>
              <a:rPr lang="en-US" sz="2000" dirty="0"/>
              <a:t>victim() w</a:t>
            </a:r>
          </a:p>
          <a:p>
            <a:pPr algn="ctr"/>
            <a:r>
              <a:rPr lang="en-US" sz="2000" dirty="0"/>
              <a:t>secret=94</a:t>
            </a:r>
          </a:p>
        </p:txBody>
      </p:sp>
      <p:sp>
        <p:nvSpPr>
          <p:cNvPr id="11" name="Right Arrow 12">
            <a:extLst>
              <a:ext uri="{FF2B5EF4-FFF2-40B4-BE49-F238E27FC236}">
                <a16:creationId xmlns:a16="http://schemas.microsoft.com/office/drawing/2014/main" id="{5FB775BE-5094-44EC-87F0-1AAEDCA7E62D}"/>
              </a:ext>
            </a:extLst>
          </p:cNvPr>
          <p:cNvSpPr/>
          <p:nvPr/>
        </p:nvSpPr>
        <p:spPr>
          <a:xfrm>
            <a:off x="3401517" y="5666507"/>
            <a:ext cx="414978"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3">
            <a:extLst>
              <a:ext uri="{FF2B5EF4-FFF2-40B4-BE49-F238E27FC236}">
                <a16:creationId xmlns:a16="http://schemas.microsoft.com/office/drawing/2014/main" id="{84DC37DE-D6A8-405E-825E-94F9744D89E6}"/>
              </a:ext>
            </a:extLst>
          </p:cNvPr>
          <p:cNvSpPr/>
          <p:nvPr/>
        </p:nvSpPr>
        <p:spPr>
          <a:xfrm>
            <a:off x="5562552" y="5661848"/>
            <a:ext cx="414978"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824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graphicFrame>
        <p:nvGraphicFramePr>
          <p:cNvPr id="4" name="表格 3">
            <a:extLst>
              <a:ext uri="{FF2B5EF4-FFF2-40B4-BE49-F238E27FC236}">
                <a16:creationId xmlns:a16="http://schemas.microsoft.com/office/drawing/2014/main" id="{0EE82F81-838E-4879-8AFE-C159E8E79D15}"/>
              </a:ext>
            </a:extLst>
          </p:cNvPr>
          <p:cNvGraphicFramePr>
            <a:graphicFrameLocks noGrp="1"/>
          </p:cNvGraphicFramePr>
          <p:nvPr>
            <p:extLst>
              <p:ext uri="{D42A27DB-BD31-4B8C-83A1-F6EECF244321}">
                <p14:modId xmlns:p14="http://schemas.microsoft.com/office/powerpoint/2010/main" val="3827425129"/>
              </p:ext>
            </p:extLst>
          </p:nvPr>
        </p:nvGraphicFramePr>
        <p:xfrm>
          <a:off x="1691680" y="4624805"/>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5" name="矩形 4">
            <a:extLst>
              <a:ext uri="{FF2B5EF4-FFF2-40B4-BE49-F238E27FC236}">
                <a16:creationId xmlns:a16="http://schemas.microsoft.com/office/drawing/2014/main" id="{C1BD3967-1035-4A26-9593-34F1CB1DCDD3}"/>
              </a:ext>
            </a:extLst>
          </p:cNvPr>
          <p:cNvSpPr/>
          <p:nvPr/>
        </p:nvSpPr>
        <p:spPr>
          <a:xfrm>
            <a:off x="3739384" y="4597350"/>
            <a:ext cx="1192655" cy="18816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40B3C9-EC80-4064-A79B-7ADBCDB41854}"/>
              </a:ext>
            </a:extLst>
          </p:cNvPr>
          <p:cNvSpPr/>
          <p:nvPr/>
        </p:nvSpPr>
        <p:spPr>
          <a:xfrm>
            <a:off x="3769326" y="5347546"/>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B1F1C63-BABE-4B46-9F75-FA103B1FF26D}"/>
              </a:ext>
            </a:extLst>
          </p:cNvPr>
          <p:cNvSpPr txBox="1"/>
          <p:nvPr/>
        </p:nvSpPr>
        <p:spPr>
          <a:xfrm>
            <a:off x="3363428" y="6516052"/>
            <a:ext cx="1985095" cy="369332"/>
          </a:xfrm>
          <a:prstGeom prst="rect">
            <a:avLst/>
          </a:prstGeom>
          <a:noFill/>
        </p:spPr>
        <p:txBody>
          <a:bodyPr wrap="squar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id="{75C15213-6BC7-40FB-9866-9A891E97A2C7}"/>
              </a:ext>
            </a:extLst>
          </p:cNvPr>
          <p:cNvSpPr txBox="1"/>
          <p:nvPr/>
        </p:nvSpPr>
        <p:spPr>
          <a:xfrm>
            <a:off x="3563888" y="3861256"/>
            <a:ext cx="3163382" cy="646331"/>
          </a:xfrm>
          <a:prstGeom prst="rect">
            <a:avLst/>
          </a:prstGeom>
          <a:noFill/>
        </p:spPr>
        <p:txBody>
          <a:bodyPr wrap="square" rtlCol="0">
            <a:spAutoFit/>
          </a:bodyPr>
          <a:lstStyle/>
          <a:p>
            <a:r>
              <a:rPr lang="en-US" altLang="zh-CN" dirty="0">
                <a:solidFill>
                  <a:srgbClr val="FF0000"/>
                </a:solidFill>
              </a:rPr>
              <a:t>Cache block accessed 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2EE34C01-A793-48AC-82F3-F78E0473E7E1}"/>
              </a:ext>
            </a:extLst>
          </p:cNvPr>
          <p:cNvCxnSpPr>
            <a:cxnSpLocks/>
          </p:cNvCxnSpPr>
          <p:nvPr/>
        </p:nvCxnSpPr>
        <p:spPr>
          <a:xfrm>
            <a:off x="5004048" y="4480789"/>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D7A6F6C-1472-47FD-8801-111AF9319ADE}"/>
              </a:ext>
            </a:extLst>
          </p:cNvPr>
          <p:cNvSpPr/>
          <p:nvPr/>
        </p:nvSpPr>
        <p:spPr>
          <a:xfrm>
            <a:off x="1691680" y="4597351"/>
            <a:ext cx="2077646"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ED65F9C9-9535-4AD6-852A-BA2B406E78D3}"/>
              </a:ext>
            </a:extLst>
          </p:cNvPr>
          <p:cNvCxnSpPr>
            <a:cxnSpLocks/>
          </p:cNvCxnSpPr>
          <p:nvPr/>
        </p:nvCxnSpPr>
        <p:spPr>
          <a:xfrm flipH="1" flipV="1">
            <a:off x="2627784" y="4255469"/>
            <a:ext cx="112830" cy="369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ontent Placeholder 2">
            <a:extLst>
              <a:ext uri="{FF2B5EF4-FFF2-40B4-BE49-F238E27FC236}">
                <a16:creationId xmlns:a16="http://schemas.microsoft.com/office/drawing/2014/main" id="{5B1C9CDB-30F8-4FCB-9DA4-5CAF089D8A54}"/>
              </a:ext>
            </a:extLst>
          </p:cNvPr>
          <p:cNvSpPr>
            <a:spLocks noGrp="1"/>
          </p:cNvSpPr>
          <p:nvPr>
            <p:ph idx="1"/>
          </p:nvPr>
        </p:nvSpPr>
        <p:spPr>
          <a:xfrm>
            <a:off x="152400" y="992507"/>
            <a:ext cx="8839200" cy="3019737"/>
          </a:xfrm>
        </p:spPr>
        <p:txBody>
          <a:bodyPr>
            <a:normAutofit fontScale="77500" lnSpcReduction="20000"/>
          </a:bodyPr>
          <a:lstStyle/>
          <a:p>
            <a:r>
              <a:rPr lang="en-US" dirty="0"/>
              <a:t>Since array[0] may be accidentally brought into cache before the attack, due to cache prefetching when some other program accesses variables in adjacent memory addresses smaller than &amp;array[0], we use array[k*4096 + DELTA] for all k values (DELTA=1024 in Listing 2)</a:t>
            </a:r>
          </a:p>
          <a:p>
            <a:r>
              <a:rPr lang="en-US" dirty="0"/>
              <a:t>a[0*STEP] to a[0*STEP+DELTA] act as a buffer to avoid accidental access when accessing variables in adjacent memory addresses  smaller than &amp;a[0], due to cache block sharing, or cache prefetching. </a:t>
            </a:r>
          </a:p>
        </p:txBody>
      </p:sp>
      <p:sp>
        <p:nvSpPr>
          <p:cNvPr id="21" name="TextBox 20">
            <a:extLst>
              <a:ext uri="{FF2B5EF4-FFF2-40B4-BE49-F238E27FC236}">
                <a16:creationId xmlns:a16="http://schemas.microsoft.com/office/drawing/2014/main" id="{346DCF3D-8EB8-4BC9-8CD8-CEC163D54706}"/>
              </a:ext>
            </a:extLst>
          </p:cNvPr>
          <p:cNvSpPr txBox="1"/>
          <p:nvPr/>
        </p:nvSpPr>
        <p:spPr>
          <a:xfrm>
            <a:off x="1933683" y="3973667"/>
            <a:ext cx="1388201" cy="369332"/>
          </a:xfrm>
          <a:prstGeom prst="rect">
            <a:avLst/>
          </a:prstGeom>
          <a:noFill/>
        </p:spPr>
        <p:txBody>
          <a:bodyPr wrap="none" rtlCol="0">
            <a:spAutoFit/>
          </a:bodyPr>
          <a:lstStyle/>
          <a:p>
            <a:r>
              <a:rPr lang="en-US" dirty="0"/>
              <a:t>Safety Buffer</a:t>
            </a:r>
            <a:endParaRPr lang="en-SE" dirty="0"/>
          </a:p>
        </p:txBody>
      </p:sp>
    </p:spTree>
    <p:extLst>
      <p:ext uri="{BB962C8B-B14F-4D97-AF65-F5344CB8AC3E}">
        <p14:creationId xmlns:p14="http://schemas.microsoft.com/office/powerpoint/2010/main" val="3743028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F747-7C89-40A4-B9CA-477247E2FDC8}"/>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EB9A37B-30A2-45A0-A2E7-A3CE1AC0284F}"/>
              </a:ext>
            </a:extLst>
          </p:cNvPr>
          <p:cNvSpPr>
            <a:spLocks noGrp="1"/>
          </p:cNvSpPr>
          <p:nvPr>
            <p:ph idx="1"/>
          </p:nvPr>
        </p:nvSpPr>
        <p:spPr/>
        <p:txBody>
          <a:bodyPr/>
          <a:lstStyle/>
          <a:p>
            <a:r>
              <a:rPr lang="en-US" dirty="0"/>
              <a:t>Since array[0] may be accidentally brought into cache before the attack, due to cache prefetching when some other program accesses variables in adjacent memory addresses smaller than &amp;array[0], we use array[k*4096 + DELTA] for all k values (DELTA=1024 in Listing 2)</a:t>
            </a:r>
          </a:p>
          <a:p>
            <a:endParaRPr lang="en-US" dirty="0"/>
          </a:p>
          <a:p>
            <a:endParaRPr lang="en-SE" dirty="0"/>
          </a:p>
        </p:txBody>
      </p:sp>
    </p:spTree>
    <p:extLst>
      <p:ext uri="{BB962C8B-B14F-4D97-AF65-F5344CB8AC3E}">
        <p14:creationId xmlns:p14="http://schemas.microsoft.com/office/powerpoint/2010/main" val="380599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4242"/>
            <a:ext cx="8839200" cy="1143000"/>
          </a:xfrm>
        </p:spPr>
        <p:txBody>
          <a:bodyPr/>
          <a:lstStyle/>
          <a:p>
            <a:r>
              <a:rPr lang="en-US" dirty="0"/>
              <a:t>Microsoft Interview Question</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5" name="Picture 1"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808" y="941381"/>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344" y="890989"/>
            <a:ext cx="1308923"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38" y="941382"/>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256887" y="1319701"/>
            <a:ext cx="1060331" cy="1721822"/>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5451661" y="980728"/>
              <a:ext cx="3539939" cy="3550024"/>
            </p14:xfrm>
          </p:contentPart>
        </mc:Choice>
        <mc:Fallback xmlns="">
          <p:pic>
            <p:nvPicPr>
              <p:cNvPr id="6" name="Ink 5"/>
              <p:cNvPicPr/>
              <p:nvPr/>
            </p:nvPicPr>
            <p:blipFill>
              <a:blip r:embed="rId6"/>
              <a:stretch>
                <a:fillRect/>
              </a:stretch>
            </p:blipFill>
            <p:spPr>
              <a:xfrm>
                <a:off x="5433663" y="962728"/>
                <a:ext cx="3575576" cy="3585665"/>
              </a:xfrm>
              <a:prstGeom prst="rect">
                <a:avLst/>
              </a:prstGeom>
            </p:spPr>
          </p:pic>
        </mc:Fallback>
      </mc:AlternateContent>
      <p:sp>
        <p:nvSpPr>
          <p:cNvPr id="9" name="Google Shape;95;p14">
            <a:extLst>
              <a:ext uri="{FF2B5EF4-FFF2-40B4-BE49-F238E27FC236}">
                <a16:creationId xmlns:a16="http://schemas.microsoft.com/office/drawing/2014/main" id="{0F9E5659-7BA0-4987-A773-B412150ADE88}"/>
              </a:ext>
            </a:extLst>
          </p:cNvPr>
          <p:cNvSpPr txBox="1">
            <a:spLocks noGrp="1"/>
          </p:cNvSpPr>
          <p:nvPr>
            <p:ph type="body" idx="1"/>
          </p:nvPr>
        </p:nvSpPr>
        <p:spPr>
          <a:xfrm>
            <a:off x="41030" y="2764086"/>
            <a:ext cx="5392045" cy="4093913"/>
          </a:xfrm>
          <a:prstGeom prst="rect">
            <a:avLst/>
          </a:prstGeom>
        </p:spPr>
        <p:txBody>
          <a:bodyPr spcFirstLastPara="1" vert="horz" wrap="square" lIns="68569" tIns="34275" rIns="68569" bIns="34275" rtlCol="0" anchor="t" anchorCtr="0">
            <a:normAutofit fontScale="92500" lnSpcReduction="10000"/>
          </a:bodyPr>
          <a:lstStyle/>
          <a:p>
            <a:pPr indent="-304800">
              <a:lnSpc>
                <a:spcPct val="120000"/>
              </a:lnSpc>
              <a:spcBef>
                <a:spcPts val="750"/>
              </a:spcBef>
              <a:buSzPts val="2800"/>
            </a:pPr>
            <a:r>
              <a:rPr lang="en-US" sz="1800" dirty="0"/>
              <a:t>Outside of the room: 3 light bulbs. Inside of the room: 3 light switches</a:t>
            </a:r>
          </a:p>
          <a:p>
            <a:pPr indent="-304800">
              <a:lnSpc>
                <a:spcPct val="120000"/>
              </a:lnSpc>
              <a:spcBef>
                <a:spcPts val="750"/>
              </a:spcBef>
              <a:buSzPts val="2800"/>
            </a:pPr>
            <a:r>
              <a:rPr lang="en-US" sz="1800" dirty="0"/>
              <a:t>Q: Can you determine which light bulb is connected to which switch, by going into the room once and playing with the switches and then come out to check the lights?</a:t>
            </a:r>
          </a:p>
          <a:p>
            <a:pPr indent="-304800">
              <a:lnSpc>
                <a:spcPct val="120000"/>
              </a:lnSpc>
              <a:spcBef>
                <a:spcPts val="750"/>
              </a:spcBef>
              <a:buSzPts val="2800"/>
            </a:pPr>
            <a:r>
              <a:rPr lang="en-US" sz="1800" dirty="0"/>
              <a:t>A: Yes. Initially all switches are off. Turn on switch 1, wait for 10 min, then turn on switch 2, and immediately come out. </a:t>
            </a:r>
          </a:p>
          <a:p>
            <a:pPr lvl="1" indent="-304800">
              <a:lnSpc>
                <a:spcPct val="120000"/>
              </a:lnSpc>
              <a:spcBef>
                <a:spcPts val="750"/>
              </a:spcBef>
              <a:buSzPts val="2800"/>
            </a:pPr>
            <a:r>
              <a:rPr lang="en-US" sz="1400" dirty="0"/>
              <a:t>The light bulb that is lit and warm is connected to Switch 1; </a:t>
            </a:r>
          </a:p>
          <a:p>
            <a:pPr lvl="1" indent="-304800">
              <a:lnSpc>
                <a:spcPct val="120000"/>
              </a:lnSpc>
              <a:spcBef>
                <a:spcPts val="750"/>
              </a:spcBef>
              <a:buSzPts val="2800"/>
            </a:pPr>
            <a:r>
              <a:rPr lang="en-US" sz="1400" dirty="0"/>
              <a:t>The light bulb that is lit and cold is connected to Switch 2; </a:t>
            </a:r>
          </a:p>
          <a:p>
            <a:pPr lvl="1" indent="-304800">
              <a:lnSpc>
                <a:spcPct val="120000"/>
              </a:lnSpc>
              <a:spcBef>
                <a:spcPts val="750"/>
              </a:spcBef>
              <a:buSzPts val="2800"/>
            </a:pPr>
            <a:r>
              <a:rPr lang="en-US" sz="1400" dirty="0"/>
              <a:t>The light bulb that is not lit is connected to Switch 3; </a:t>
            </a:r>
            <a:endParaRPr sz="1400" dirty="0"/>
          </a:p>
        </p:txBody>
      </p:sp>
      <p:sp>
        <p:nvSpPr>
          <p:cNvPr id="3" name="TextBox 2">
            <a:extLst>
              <a:ext uri="{FF2B5EF4-FFF2-40B4-BE49-F238E27FC236}">
                <a16:creationId xmlns:a16="http://schemas.microsoft.com/office/drawing/2014/main" id="{AA1FAD46-8BB6-4AE4-BFBD-59F6C0A0EA82}"/>
              </a:ext>
            </a:extLst>
          </p:cNvPr>
          <p:cNvSpPr txBox="1"/>
          <p:nvPr/>
        </p:nvSpPr>
        <p:spPr>
          <a:xfrm>
            <a:off x="5433076" y="4071097"/>
            <a:ext cx="914161" cy="461665"/>
          </a:xfrm>
          <a:prstGeom prst="rect">
            <a:avLst/>
          </a:prstGeom>
          <a:noFill/>
        </p:spPr>
        <p:txBody>
          <a:bodyPr wrap="none" rtlCol="0">
            <a:spAutoFit/>
          </a:bodyPr>
          <a:lstStyle/>
          <a:p>
            <a:r>
              <a:rPr lang="en-US" sz="2400" dirty="0"/>
              <a:t>Room</a:t>
            </a:r>
            <a:endParaRPr lang="en-SE" sz="2400" dirty="0"/>
          </a:p>
        </p:txBody>
      </p:sp>
    </p:spTree>
    <p:extLst>
      <p:ext uri="{BB962C8B-B14F-4D97-AF65-F5344CB8AC3E}">
        <p14:creationId xmlns:p14="http://schemas.microsoft.com/office/powerpoint/2010/main" val="905395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08469-3E27-4423-9E22-E9007458B473}"/>
              </a:ext>
            </a:extLst>
          </p:cNvPr>
          <p:cNvSpPr>
            <a:spLocks noGrp="1"/>
          </p:cNvSpPr>
          <p:nvPr>
            <p:ph type="title"/>
          </p:nvPr>
        </p:nvSpPr>
        <p:spPr>
          <a:xfrm>
            <a:off x="5253000" y="71422"/>
            <a:ext cx="3890999" cy="1143000"/>
          </a:xfrm>
        </p:spPr>
        <p:txBody>
          <a:bodyPr>
            <a:noAutofit/>
          </a:bodyPr>
          <a:lstStyle/>
          <a:p>
            <a:r>
              <a:rPr lang="en-US" altLang="zh-CN" sz="3200" dirty="0"/>
              <a:t>Task 3: Place Secret Data in Kernel Space</a:t>
            </a:r>
            <a:endParaRPr lang="zh-CN" altLang="en-US" sz="3200" dirty="0"/>
          </a:p>
        </p:txBody>
      </p:sp>
      <p:sp>
        <p:nvSpPr>
          <p:cNvPr id="3" name="内容占位符 2">
            <a:extLst>
              <a:ext uri="{FF2B5EF4-FFF2-40B4-BE49-F238E27FC236}">
                <a16:creationId xmlns:a16="http://schemas.microsoft.com/office/drawing/2014/main" id="{325DB9DC-1B94-48C6-B287-BA53E0D5FF43}"/>
              </a:ext>
            </a:extLst>
          </p:cNvPr>
          <p:cNvSpPr>
            <a:spLocks noGrp="1"/>
          </p:cNvSpPr>
          <p:nvPr>
            <p:ph idx="1"/>
          </p:nvPr>
        </p:nvSpPr>
        <p:spPr>
          <a:xfrm>
            <a:off x="152400" y="1285860"/>
            <a:ext cx="3123456" cy="5419740"/>
          </a:xfrm>
        </p:spPr>
        <p:txBody>
          <a:bodyPr/>
          <a:lstStyle/>
          <a:p>
            <a:endParaRPr lang="zh-CN" altLang="en-US" dirty="0"/>
          </a:p>
        </p:txBody>
      </p:sp>
      <p:pic>
        <p:nvPicPr>
          <p:cNvPr id="4" name="图片 3">
            <a:extLst>
              <a:ext uri="{FF2B5EF4-FFF2-40B4-BE49-F238E27FC236}">
                <a16:creationId xmlns:a16="http://schemas.microsoft.com/office/drawing/2014/main" id="{2AE8B560-4F78-4D4A-976C-6250309EDD9C}"/>
              </a:ext>
            </a:extLst>
          </p:cNvPr>
          <p:cNvPicPr>
            <a:picLocks noChangeAspect="1"/>
          </p:cNvPicPr>
          <p:nvPr/>
        </p:nvPicPr>
        <p:blipFill>
          <a:blip r:embed="rId2" cstate="print"/>
          <a:stretch>
            <a:fillRect/>
          </a:stretch>
        </p:blipFill>
        <p:spPr>
          <a:xfrm>
            <a:off x="31296" y="1"/>
            <a:ext cx="5221705" cy="6858000"/>
          </a:xfrm>
          <a:prstGeom prst="rect">
            <a:avLst/>
          </a:prstGeom>
        </p:spPr>
      </p:pic>
      <p:pic>
        <p:nvPicPr>
          <p:cNvPr id="5" name="图片 4">
            <a:extLst>
              <a:ext uri="{FF2B5EF4-FFF2-40B4-BE49-F238E27FC236}">
                <a16:creationId xmlns:a16="http://schemas.microsoft.com/office/drawing/2014/main" id="{BD05D38B-79F7-4C48-822F-A708AF974DCE}"/>
              </a:ext>
            </a:extLst>
          </p:cNvPr>
          <p:cNvPicPr>
            <a:picLocks noChangeAspect="1"/>
          </p:cNvPicPr>
          <p:nvPr/>
        </p:nvPicPr>
        <p:blipFill>
          <a:blip r:embed="rId3" cstate="print"/>
          <a:stretch>
            <a:fillRect/>
          </a:stretch>
        </p:blipFill>
        <p:spPr>
          <a:xfrm>
            <a:off x="4644008" y="5464778"/>
            <a:ext cx="4032448" cy="1321800"/>
          </a:xfrm>
          <a:prstGeom prst="rect">
            <a:avLst/>
          </a:prstGeom>
        </p:spPr>
      </p:pic>
      <p:sp>
        <p:nvSpPr>
          <p:cNvPr id="6" name="内容占位符 2">
            <a:extLst>
              <a:ext uri="{FF2B5EF4-FFF2-40B4-BE49-F238E27FC236}">
                <a16:creationId xmlns:a16="http://schemas.microsoft.com/office/drawing/2014/main" id="{3D59FDE6-8F31-45D0-A55E-060E03A80C90}"/>
              </a:ext>
            </a:extLst>
          </p:cNvPr>
          <p:cNvSpPr txBox="1">
            <a:spLocks/>
          </p:cNvSpPr>
          <p:nvPr/>
        </p:nvSpPr>
        <p:spPr>
          <a:xfrm>
            <a:off x="5284296" y="1124744"/>
            <a:ext cx="3707303" cy="4248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Listing 3: </a:t>
            </a:r>
            <a:r>
              <a:rPr lang="en-US" altLang="zh-CN" dirty="0" err="1"/>
              <a:t>MeltdownKernel.c</a:t>
            </a:r>
            <a:endParaRPr lang="en-US" altLang="zh-CN" dirty="0"/>
          </a:p>
          <a:p>
            <a:r>
              <a:rPr lang="en-US" altLang="zh-CN" dirty="0"/>
              <a:t>Line 1: saves the address of the secret data into the kernel message buffer ()</a:t>
            </a:r>
          </a:p>
          <a:p>
            <a:r>
              <a:rPr lang="en-US" altLang="zh-CN" dirty="0"/>
              <a:t>Use the secret once to bring it into cache</a:t>
            </a:r>
          </a:p>
          <a:p>
            <a:r>
              <a:rPr lang="en-US" altLang="zh-CN" dirty="0"/>
              <a:t>Line 3: create a data entry /proc/</a:t>
            </a:r>
            <a:r>
              <a:rPr lang="en-US" altLang="zh-CN" dirty="0" err="1"/>
              <a:t>secret_data</a:t>
            </a:r>
            <a:r>
              <a:rPr lang="en-US" altLang="zh-CN" dirty="0"/>
              <a:t>. When a user-level program reads from this entry, the read proc() function in the kernel module will be invoked, inside which, the secret variable will be loaded (Line 1) and thus be cached by the CPU</a:t>
            </a:r>
            <a:endParaRPr lang="zh-CN" altLang="en-US" dirty="0"/>
          </a:p>
        </p:txBody>
      </p:sp>
    </p:spTree>
    <p:extLst>
      <p:ext uri="{BB962C8B-B14F-4D97-AF65-F5344CB8AC3E}">
        <p14:creationId xmlns:p14="http://schemas.microsoft.com/office/powerpoint/2010/main" val="4281907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48B3-C47D-47E6-BED4-71F0B04F90FF}"/>
              </a:ext>
            </a:extLst>
          </p:cNvPr>
          <p:cNvSpPr>
            <a:spLocks noGrp="1"/>
          </p:cNvSpPr>
          <p:nvPr>
            <p:ph type="title"/>
          </p:nvPr>
        </p:nvSpPr>
        <p:spPr/>
        <p:txBody>
          <a:bodyPr/>
          <a:lstStyle/>
          <a:p>
            <a:r>
              <a:rPr lang="en-US" altLang="zh-CN" dirty="0"/>
              <a:t>Finding the Secret Data Address</a:t>
            </a:r>
            <a:endParaRPr lang="zh-CN" altLang="en-US" dirty="0"/>
          </a:p>
        </p:txBody>
      </p:sp>
      <p:sp>
        <p:nvSpPr>
          <p:cNvPr id="3" name="内容占位符 2">
            <a:extLst>
              <a:ext uri="{FF2B5EF4-FFF2-40B4-BE49-F238E27FC236}">
                <a16:creationId xmlns:a16="http://schemas.microsoft.com/office/drawing/2014/main" id="{0042EB24-6F29-4386-8A28-70C738158613}"/>
              </a:ext>
            </a:extLst>
          </p:cNvPr>
          <p:cNvSpPr>
            <a:spLocks noGrp="1"/>
          </p:cNvSpPr>
          <p:nvPr>
            <p:ph idx="1"/>
          </p:nvPr>
        </p:nvSpPr>
        <p:spPr/>
        <p:txBody>
          <a:bodyPr/>
          <a:lstStyle/>
          <a:p>
            <a:r>
              <a:rPr lang="en-US" altLang="zh-CN" dirty="0"/>
              <a:t>After compilation, use the </a:t>
            </a:r>
            <a:r>
              <a:rPr lang="en-US" altLang="zh-CN" dirty="0" err="1"/>
              <a:t>insmod</a:t>
            </a:r>
            <a:r>
              <a:rPr lang="en-US" altLang="zh-CN" dirty="0"/>
              <a:t> command to install the kernel module, then use the </a:t>
            </a:r>
            <a:r>
              <a:rPr lang="en-US" altLang="zh-CN" dirty="0" err="1"/>
              <a:t>dmesg</a:t>
            </a:r>
            <a:r>
              <a:rPr lang="en-US" altLang="zh-CN" dirty="0"/>
              <a:t> command to find the secret data’s address from the kernel message buffer. </a:t>
            </a:r>
          </a:p>
          <a:p>
            <a:pPr lvl="1"/>
            <a:r>
              <a:rPr lang="en-US" altLang="zh-CN" dirty="0"/>
              <a:t>In real Meltdown attacks, attackers have to figure out a way to get the address, or they have to guess.</a:t>
            </a:r>
            <a:endParaRPr lang="zh-CN" altLang="en-US" dirty="0"/>
          </a:p>
        </p:txBody>
      </p:sp>
      <p:pic>
        <p:nvPicPr>
          <p:cNvPr id="4" name="图片 3">
            <a:extLst>
              <a:ext uri="{FF2B5EF4-FFF2-40B4-BE49-F238E27FC236}">
                <a16:creationId xmlns:a16="http://schemas.microsoft.com/office/drawing/2014/main" id="{53656A49-40F8-4E12-B147-FD4916D5D8B0}"/>
              </a:ext>
            </a:extLst>
          </p:cNvPr>
          <p:cNvPicPr>
            <a:picLocks noChangeAspect="1"/>
          </p:cNvPicPr>
          <p:nvPr/>
        </p:nvPicPr>
        <p:blipFill>
          <a:blip r:embed="rId2" cstate="print"/>
          <a:stretch>
            <a:fillRect/>
          </a:stretch>
        </p:blipFill>
        <p:spPr>
          <a:xfrm>
            <a:off x="539552" y="4437112"/>
            <a:ext cx="8246631" cy="1872208"/>
          </a:xfrm>
          <a:prstGeom prst="rect">
            <a:avLst/>
          </a:prstGeom>
        </p:spPr>
      </p:pic>
    </p:spTree>
    <p:extLst>
      <p:ext uri="{BB962C8B-B14F-4D97-AF65-F5344CB8AC3E}">
        <p14:creationId xmlns:p14="http://schemas.microsoft.com/office/powerpoint/2010/main" val="1358955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501D0-9BD4-49EB-BFB8-8B67AEFDE5E4}"/>
              </a:ext>
            </a:extLst>
          </p:cNvPr>
          <p:cNvSpPr>
            <a:spLocks noGrp="1"/>
          </p:cNvSpPr>
          <p:nvPr>
            <p:ph type="title"/>
          </p:nvPr>
        </p:nvSpPr>
        <p:spPr/>
        <p:txBody>
          <a:bodyPr>
            <a:normAutofit fontScale="90000"/>
          </a:bodyPr>
          <a:lstStyle/>
          <a:p>
            <a:r>
              <a:rPr lang="en-US" altLang="zh-CN" dirty="0"/>
              <a:t>Task 4: Access Kernel Memory from User Space</a:t>
            </a:r>
            <a:endParaRPr lang="zh-CN" altLang="en-US" dirty="0"/>
          </a:p>
        </p:txBody>
      </p:sp>
      <p:sp>
        <p:nvSpPr>
          <p:cNvPr id="3" name="内容占位符 2">
            <a:extLst>
              <a:ext uri="{FF2B5EF4-FFF2-40B4-BE49-F238E27FC236}">
                <a16:creationId xmlns:a16="http://schemas.microsoft.com/office/drawing/2014/main"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are trying to access kernel memory from user space</a:t>
            </a:r>
            <a:endParaRPr lang="zh-CN" altLang="en-US" dirty="0"/>
          </a:p>
        </p:txBody>
      </p:sp>
      <p:pic>
        <p:nvPicPr>
          <p:cNvPr id="4" name="图片 3">
            <a:extLst>
              <a:ext uri="{FF2B5EF4-FFF2-40B4-BE49-F238E27FC236}">
                <a16:creationId xmlns:a16="http://schemas.microsoft.com/office/drawing/2014/main" id="{B93B65FB-3984-4FB4-9752-7536B1D3726C}"/>
              </a:ext>
            </a:extLst>
          </p:cNvPr>
          <p:cNvPicPr>
            <a:picLocks noChangeAspect="1"/>
          </p:cNvPicPr>
          <p:nvPr/>
        </p:nvPicPr>
        <p:blipFill>
          <a:blip r:embed="rId2" cstate="print"/>
          <a:stretch>
            <a:fillRect/>
          </a:stretch>
        </p:blipFill>
        <p:spPr>
          <a:xfrm>
            <a:off x="1079105" y="1815562"/>
            <a:ext cx="6985790" cy="2016224"/>
          </a:xfrm>
          <a:prstGeom prst="rect">
            <a:avLst/>
          </a:prstGeom>
        </p:spPr>
      </p:pic>
      <p:sp>
        <p:nvSpPr>
          <p:cNvPr id="5" name="矩形 4">
            <a:extLst>
              <a:ext uri="{FF2B5EF4-FFF2-40B4-BE49-F238E27FC236}">
                <a16:creationId xmlns:a16="http://schemas.microsoft.com/office/drawing/2014/main" id="{9D8D737D-AD6F-42E9-ADB6-0B3C0F29BF27}"/>
              </a:ext>
            </a:extLst>
          </p:cNvPr>
          <p:cNvSpPr/>
          <p:nvPr/>
        </p:nvSpPr>
        <p:spPr>
          <a:xfrm>
            <a:off x="5868144" y="2347347"/>
            <a:ext cx="1656185"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1710D925-3FBD-4F3C-98A1-FC9CC44DEE7B}"/>
              </a:ext>
            </a:extLst>
          </p:cNvPr>
          <p:cNvSpPr/>
          <p:nvPr/>
        </p:nvSpPr>
        <p:spPr>
          <a:xfrm>
            <a:off x="6516216" y="1320357"/>
            <a:ext cx="2160240" cy="990410"/>
          </a:xfrm>
          <a:prstGeom prst="wedgeRectCallout">
            <a:avLst>
              <a:gd name="adj1" fmla="val -35034"/>
              <a:gd name="adj2" fmla="val 5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val="743163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DD149-EF76-4B32-8AA0-098574D6CA2B}"/>
              </a:ext>
            </a:extLst>
          </p:cNvPr>
          <p:cNvSpPr>
            <a:spLocks noGrp="1"/>
          </p:cNvSpPr>
          <p:nvPr>
            <p:ph type="title"/>
          </p:nvPr>
        </p:nvSpPr>
        <p:spPr/>
        <p:txBody>
          <a:bodyPr/>
          <a:lstStyle/>
          <a:p>
            <a:r>
              <a:rPr lang="en-US" altLang="zh-CN" dirty="0"/>
              <a:t>Task 5: Handle Error/Exceptions in C</a:t>
            </a:r>
            <a:endParaRPr lang="zh-CN" altLang="en-US" dirty="0"/>
          </a:p>
        </p:txBody>
      </p:sp>
      <p:sp>
        <p:nvSpPr>
          <p:cNvPr id="3" name="内容占位符 2">
            <a:extLst>
              <a:ext uri="{FF2B5EF4-FFF2-40B4-BE49-F238E27FC236}">
                <a16:creationId xmlns:a16="http://schemas.microsoft.com/office/drawing/2014/main" id="{FA305FA9-77F5-4C26-99FC-8E486D9557BB}"/>
              </a:ext>
            </a:extLst>
          </p:cNvPr>
          <p:cNvSpPr>
            <a:spLocks noGrp="1"/>
          </p:cNvSpPr>
          <p:nvPr>
            <p:ph idx="1"/>
          </p:nvPr>
        </p:nvSpPr>
        <p:spPr>
          <a:xfrm>
            <a:off x="5299770" y="1052736"/>
            <a:ext cx="3691830" cy="5652864"/>
          </a:xfrm>
        </p:spPr>
        <p:txBody>
          <a:bodyPr>
            <a:normAutofit fontScale="85000" lnSpcReduction="10000"/>
          </a:bodyPr>
          <a:lstStyle/>
          <a:p>
            <a:r>
              <a:rPr lang="en-US" altLang="zh-CN" dirty="0"/>
              <a:t>Instead of crashing, we want to print out a message “"Memory access violation!”</a:t>
            </a:r>
            <a:endParaRPr lang="en-US" dirty="0"/>
          </a:p>
          <a:p>
            <a:r>
              <a:rPr lang="en-US" dirty="0"/>
              <a:t>Listing 4: </a:t>
            </a:r>
            <a:r>
              <a:rPr lang="en-US" dirty="0" err="1"/>
              <a:t>ExceptionHandling.c</a:t>
            </a:r>
            <a:r>
              <a:rPr lang="en-US" dirty="0"/>
              <a:t>: Define our own signal handler to capture the exception raised by accessing kernel memory from user space. </a:t>
            </a:r>
            <a:endParaRPr lang="en-US" altLang="zh-CN" dirty="0"/>
          </a:p>
          <a:p>
            <a:r>
              <a:rPr lang="en-US" dirty="0"/>
              <a:t>(You do not need to understand this code).</a:t>
            </a:r>
            <a:endParaRPr lang="en-SE" dirty="0"/>
          </a:p>
        </p:txBody>
      </p:sp>
      <p:pic>
        <p:nvPicPr>
          <p:cNvPr id="6" name="Picture 5" descr="Screen Clipping">
            <a:extLst>
              <a:ext uri="{FF2B5EF4-FFF2-40B4-BE49-F238E27FC236}">
                <a16:creationId xmlns:a16="http://schemas.microsoft.com/office/drawing/2014/main" id="{66CDD21D-A99B-4159-AC59-745C05417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556792"/>
            <a:ext cx="5265306" cy="3528392"/>
          </a:xfrm>
          <a:prstGeom prst="rect">
            <a:avLst/>
          </a:prstGeom>
        </p:spPr>
      </p:pic>
    </p:spTree>
    <p:extLst>
      <p:ext uri="{BB962C8B-B14F-4D97-AF65-F5344CB8AC3E}">
        <p14:creationId xmlns:p14="http://schemas.microsoft.com/office/powerpoint/2010/main" val="1258702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Task 6: Out-of-Order Execution by CPU</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076056" y="1052736"/>
            <a:ext cx="4067944" cy="5805264"/>
          </a:xfrm>
        </p:spPr>
        <p:txBody>
          <a:bodyPr>
            <a:normAutofit fontScale="85000" lnSpcReduction="10000"/>
          </a:bodyPr>
          <a:lstStyle/>
          <a:p>
            <a:r>
              <a:rPr lang="en-US" altLang="zh-CN" sz="2400" dirty="0"/>
              <a:t>Line 3 involves two operations at assembly code level: </a:t>
            </a:r>
          </a:p>
          <a:p>
            <a:pPr lvl="1"/>
            <a:r>
              <a:rPr lang="en-US" altLang="zh-CN" sz="2000" dirty="0"/>
              <a:t>3.A assign content of </a:t>
            </a:r>
            <a:r>
              <a:rPr lang="en-US" altLang="zh-CN" sz="2000" dirty="0" err="1"/>
              <a:t>kernel_adderess</a:t>
            </a:r>
            <a:r>
              <a:rPr lang="en-US" altLang="zh-CN" sz="2000" dirty="0"/>
              <a:t> to </a:t>
            </a:r>
            <a:r>
              <a:rPr lang="en-US" altLang="zh-CN" sz="2000" dirty="0" err="1"/>
              <a:t>kernel_data</a:t>
            </a:r>
            <a:endParaRPr lang="en-US" altLang="zh-CN" sz="2000" dirty="0"/>
          </a:p>
          <a:p>
            <a:pPr lvl="1"/>
            <a:r>
              <a:rPr lang="en-US" altLang="zh-CN" sz="2000" dirty="0"/>
              <a:t>3.B check the data access permission, and if permission check fails, roll back any instructions (e.g., instruction 4) executed after the check)</a:t>
            </a:r>
          </a:p>
          <a:p>
            <a:r>
              <a:rPr lang="en-US" altLang="zh-CN" sz="2400" dirty="0"/>
              <a:t>Line 4: Load </a:t>
            </a:r>
            <a:r>
              <a:rPr lang="en-US" altLang="zh-CN" sz="2400" dirty="0" err="1"/>
              <a:t>kernel_data</a:t>
            </a:r>
            <a:r>
              <a:rPr lang="en-US" altLang="zh-CN" sz="2400" dirty="0"/>
              <a:t> into cache and then into CPU register</a:t>
            </a:r>
          </a:p>
          <a:p>
            <a:r>
              <a:rPr lang="en-US" altLang="zh-CN" sz="2400" dirty="0"/>
              <a:t>In-order execution: instructions 3.A, 3.B and 4 execute in order</a:t>
            </a:r>
          </a:p>
          <a:p>
            <a:r>
              <a:rPr lang="en-US" altLang="zh-CN" sz="2400" dirty="0"/>
              <a:t>Out-of-Order Execution: instruction 3.A executes first, then instructions 3.B and 4 execute in parallel in the CPU pipeline (since both 3.B and 4 depend on “</a:t>
            </a:r>
            <a:r>
              <a:rPr lang="en-US" altLang="zh-CN" sz="2400" dirty="0" err="1"/>
              <a:t>kernel_data</a:t>
            </a:r>
            <a:r>
              <a:rPr lang="en-US" altLang="zh-CN" sz="2400" dirty="0"/>
              <a:t>” loaded by 3.A) </a:t>
            </a:r>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2"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3" cstate="print"/>
          <a:stretch>
            <a:fillRect/>
          </a:stretch>
        </p:blipFill>
        <p:spPr>
          <a:xfrm>
            <a:off x="152400" y="2780928"/>
            <a:ext cx="4995664" cy="2988931"/>
          </a:xfrm>
          <a:prstGeom prst="rect">
            <a:avLst/>
          </a:prstGeom>
        </p:spPr>
      </p:pic>
      <p:sp>
        <p:nvSpPr>
          <p:cNvPr id="6" name="矩形 5">
            <a:extLst>
              <a:ext uri="{FF2B5EF4-FFF2-40B4-BE49-F238E27FC236}">
                <a16:creationId xmlns:a16="http://schemas.microsoft.com/office/drawing/2014/main" id="{7A798333-1423-45A4-828B-8A0B23FB3F8B}"/>
              </a:ext>
            </a:extLst>
          </p:cNvPr>
          <p:cNvSpPr/>
          <p:nvPr/>
        </p:nvSpPr>
        <p:spPr>
          <a:xfrm>
            <a:off x="4139952" y="5481827"/>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a:t>
            </a:r>
            <a:endParaRPr lang="zh-CN" altLang="en-US" sz="2400" dirty="0"/>
          </a:p>
        </p:txBody>
      </p:sp>
      <p:sp>
        <p:nvSpPr>
          <p:cNvPr id="7" name="矩形 6">
            <a:extLst>
              <a:ext uri="{FF2B5EF4-FFF2-40B4-BE49-F238E27FC236}">
                <a16:creationId xmlns:a16="http://schemas.microsoft.com/office/drawing/2014/main" id="{E66CF665-79F4-446A-991D-62C86739FB6B}"/>
              </a:ext>
            </a:extLst>
          </p:cNvPr>
          <p:cNvSpPr/>
          <p:nvPr/>
        </p:nvSpPr>
        <p:spPr>
          <a:xfrm>
            <a:off x="3687351"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3B</a:t>
            </a:r>
            <a:endParaRPr lang="zh-CN" altLang="en-US" sz="2400" dirty="0"/>
          </a:p>
        </p:txBody>
      </p:sp>
      <p:sp>
        <p:nvSpPr>
          <p:cNvPr id="10" name="矩形 9">
            <a:extLst>
              <a:ext uri="{FF2B5EF4-FFF2-40B4-BE49-F238E27FC236}">
                <a16:creationId xmlns:a16="http://schemas.microsoft.com/office/drawing/2014/main" id="{ADBA8DC5-8049-4FDB-82D6-0293BF99FC9B}"/>
              </a:ext>
            </a:extLst>
          </p:cNvPr>
          <p:cNvSpPr/>
          <p:nvPr/>
        </p:nvSpPr>
        <p:spPr>
          <a:xfrm>
            <a:off x="4584169"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12" name="直接箭头连接符 11">
            <a:extLst>
              <a:ext uri="{FF2B5EF4-FFF2-40B4-BE49-F238E27FC236}">
                <a16:creationId xmlns:a16="http://schemas.microsoft.com/office/drawing/2014/main" id="{1A405C54-7EA3-46B1-A5CC-94C31F3D352A}"/>
              </a:ext>
            </a:extLst>
          </p:cNvPr>
          <p:cNvCxnSpPr>
            <a:stCxn id="6" idx="2"/>
            <a:endCxn id="7" idx="0"/>
          </p:cNvCxnSpPr>
          <p:nvPr/>
        </p:nvCxnSpPr>
        <p:spPr>
          <a:xfrm flipH="1">
            <a:off x="4047391" y="5769859"/>
            <a:ext cx="452601"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FA6A3105-71B5-49DA-9F44-B05F5FACF130}"/>
              </a:ext>
            </a:extLst>
          </p:cNvPr>
          <p:cNvCxnSpPr>
            <a:stCxn id="6" idx="2"/>
            <a:endCxn id="10" idx="0"/>
          </p:cNvCxnSpPr>
          <p:nvPr/>
        </p:nvCxnSpPr>
        <p:spPr>
          <a:xfrm>
            <a:off x="4499992" y="5769859"/>
            <a:ext cx="444217"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4271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3B and 4; either one may execute first</a:t>
            </a:r>
            <a:endParaRPr lang="zh-CN" altLang="en-US" dirty="0"/>
          </a:p>
          <a:p>
            <a:pPr lvl="1"/>
            <a:r>
              <a:rPr lang="en-US" altLang="zh-CN" dirty="0"/>
              <a:t>If instruction 3B executes before 4, and permission check fails, then 4 will not execute at all</a:t>
            </a:r>
          </a:p>
          <a:p>
            <a:pPr lvl="1"/>
            <a:r>
              <a:rPr lang="en-US" altLang="zh-CN" dirty="0"/>
              <a:t>If instruction 4 executes speculatively before 3B, and permission check fails, then roll back any effect of 4</a:t>
            </a:r>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attacker can find its value by cache side channel </a:t>
            </a:r>
            <a:r>
              <a:rPr lang="en-US" altLang="zh-CN" dirty="0" err="1"/>
              <a:t>analyis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Accessing kernel data (3A)</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Inst. that brings kernel data into cache (4)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They will </a:t>
            </a:r>
            <a:r>
              <a:rPr lang="en-US" altLang="zh-CN" dirty="0"/>
              <a:t>be rolled back if permission check fails</a:t>
            </a:r>
            <a:endParaRPr lang="zh-CN" altLang="en-US" dirty="0"/>
          </a:p>
        </p:txBody>
      </p:sp>
      <p:sp>
        <p:nvSpPr>
          <p:cNvPr id="10" name="文本框 9">
            <a:extLst>
              <a:ext uri="{FF2B5EF4-FFF2-40B4-BE49-F238E27FC236}">
                <a16:creationId xmlns:a16="http://schemas.microsoft.com/office/drawing/2014/main"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1552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39D2C-F8ED-4F8F-A7D1-384D4F74F7AB}"/>
              </a:ext>
            </a:extLst>
          </p:cNvPr>
          <p:cNvSpPr>
            <a:spLocks noGrp="1"/>
          </p:cNvSpPr>
          <p:nvPr>
            <p:ph type="title"/>
          </p:nvPr>
        </p:nvSpPr>
        <p:spPr/>
        <p:txBody>
          <a:bodyPr/>
          <a:lstStyle/>
          <a:p>
            <a:r>
              <a:rPr lang="en-US" altLang="zh-CN" dirty="0" err="1"/>
              <a:t>MeltdownExperiment.c</a:t>
            </a:r>
            <a:endParaRPr lang="zh-CN" altLang="en-US" dirty="0"/>
          </a:p>
        </p:txBody>
      </p:sp>
      <p:sp>
        <p:nvSpPr>
          <p:cNvPr id="3" name="内容占位符 2">
            <a:extLst>
              <a:ext uri="{FF2B5EF4-FFF2-40B4-BE49-F238E27FC236}">
                <a16:creationId xmlns:a16="http://schemas.microsoft.com/office/drawing/2014/main" id="{A1DA2717-B49D-4F09-897B-8BD65C10CD51}"/>
              </a:ext>
            </a:extLst>
          </p:cNvPr>
          <p:cNvSpPr>
            <a:spLocks noGrp="1"/>
          </p:cNvSpPr>
          <p:nvPr>
            <p:ph idx="1"/>
          </p:nvPr>
        </p:nvSpPr>
        <p:spPr>
          <a:xfrm>
            <a:off x="4777000" y="1285860"/>
            <a:ext cx="4214600" cy="5419740"/>
          </a:xfrm>
        </p:spPr>
        <p:txBody>
          <a:bodyPr>
            <a:normAutofit lnSpcReduction="10000"/>
          </a:bodyPr>
          <a:lstStyle/>
          <a:p>
            <a:r>
              <a:rPr lang="en-US" altLang="zh-CN" dirty="0"/>
              <a:t>Line 2: array[7 * 4096 + DELTA] will be loaded into the CPU cache due to Out-of-Order execution, but a memory access violation will occur subsequently, so its value will not be actually incremented at the end</a:t>
            </a:r>
            <a:endParaRPr lang="zh-CN" altLang="en-US" dirty="0"/>
          </a:p>
        </p:txBody>
      </p:sp>
      <p:pic>
        <p:nvPicPr>
          <p:cNvPr id="5" name="图片 4">
            <a:extLst>
              <a:ext uri="{FF2B5EF4-FFF2-40B4-BE49-F238E27FC236}">
                <a16:creationId xmlns:a16="http://schemas.microsoft.com/office/drawing/2014/main" id="{DA2051F3-95D2-4C79-939C-F097D04679B8}"/>
              </a:ext>
            </a:extLst>
          </p:cNvPr>
          <p:cNvPicPr>
            <a:picLocks noChangeAspect="1"/>
          </p:cNvPicPr>
          <p:nvPr/>
        </p:nvPicPr>
        <p:blipFill>
          <a:blip r:embed="rId2" cstate="print"/>
          <a:stretch>
            <a:fillRect/>
          </a:stretch>
        </p:blipFill>
        <p:spPr>
          <a:xfrm>
            <a:off x="139932" y="977555"/>
            <a:ext cx="4624599" cy="2338878"/>
          </a:xfrm>
          <a:prstGeom prst="rect">
            <a:avLst/>
          </a:prstGeom>
        </p:spPr>
      </p:pic>
      <p:pic>
        <p:nvPicPr>
          <p:cNvPr id="6" name="图片 5">
            <a:extLst>
              <a:ext uri="{FF2B5EF4-FFF2-40B4-BE49-F238E27FC236}">
                <a16:creationId xmlns:a16="http://schemas.microsoft.com/office/drawing/2014/main" id="{FFA88621-472B-4A0E-88F9-B69C90A81532}"/>
              </a:ext>
            </a:extLst>
          </p:cNvPr>
          <p:cNvPicPr>
            <a:picLocks noChangeAspect="1"/>
          </p:cNvPicPr>
          <p:nvPr/>
        </p:nvPicPr>
        <p:blipFill>
          <a:blip r:embed="rId3" cstate="print"/>
          <a:stretch>
            <a:fillRect/>
          </a:stretch>
        </p:blipFill>
        <p:spPr>
          <a:xfrm>
            <a:off x="139932" y="3273989"/>
            <a:ext cx="4552950" cy="3619500"/>
          </a:xfrm>
          <a:prstGeom prst="rect">
            <a:avLst/>
          </a:prstGeom>
        </p:spPr>
      </p:pic>
      <p:sp>
        <p:nvSpPr>
          <p:cNvPr id="7" name="矩形 6">
            <a:extLst>
              <a:ext uri="{FF2B5EF4-FFF2-40B4-BE49-F238E27FC236}">
                <a16:creationId xmlns:a16="http://schemas.microsoft.com/office/drawing/2014/main" id="{DAE37AAF-285E-41A0-95F3-E60F3EB8ACC5}"/>
              </a:ext>
            </a:extLst>
          </p:cNvPr>
          <p:cNvSpPr/>
          <p:nvPr/>
        </p:nvSpPr>
        <p:spPr>
          <a:xfrm>
            <a:off x="1475657" y="4976359"/>
            <a:ext cx="1296143" cy="18083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77A481FB-9530-4B63-BF61-0602B499E8AA}"/>
              </a:ext>
            </a:extLst>
          </p:cNvPr>
          <p:cNvSpPr/>
          <p:nvPr/>
        </p:nvSpPr>
        <p:spPr>
          <a:xfrm>
            <a:off x="3059832" y="4004497"/>
            <a:ext cx="2160240" cy="910529"/>
          </a:xfrm>
          <a:prstGeom prst="wedgeRectCallout">
            <a:avLst>
              <a:gd name="adj1" fmla="val -57227"/>
              <a:gd name="adj2" fmla="val 68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
        <p:nvSpPr>
          <p:cNvPr id="9" name="矩形 6">
            <a:extLst>
              <a:ext uri="{FF2B5EF4-FFF2-40B4-BE49-F238E27FC236}">
                <a16:creationId xmlns:a16="http://schemas.microsoft.com/office/drawing/2014/main" id="{5C7806A4-88D6-4DC4-B070-56215A18D678}"/>
              </a:ext>
            </a:extLst>
          </p:cNvPr>
          <p:cNvSpPr/>
          <p:nvPr/>
        </p:nvSpPr>
        <p:spPr>
          <a:xfrm>
            <a:off x="827585" y="2032503"/>
            <a:ext cx="792087" cy="17236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对话气泡: 矩形 7">
            <a:extLst>
              <a:ext uri="{FF2B5EF4-FFF2-40B4-BE49-F238E27FC236}">
                <a16:creationId xmlns:a16="http://schemas.microsoft.com/office/drawing/2014/main" id="{76DF98E2-29CC-4EA8-AB0D-EB53103CB4AA}"/>
              </a:ext>
            </a:extLst>
          </p:cNvPr>
          <p:cNvSpPr/>
          <p:nvPr/>
        </p:nvSpPr>
        <p:spPr>
          <a:xfrm>
            <a:off x="1835696" y="2268200"/>
            <a:ext cx="1584176" cy="549936"/>
          </a:xfrm>
          <a:prstGeom prst="wedgeRectCallout">
            <a:avLst>
              <a:gd name="adj1" fmla="val -63195"/>
              <a:gd name="adj2" fmla="val -5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7 with </a:t>
            </a:r>
            <a:r>
              <a:rPr lang="en-US" altLang="zh-CN" dirty="0" err="1"/>
              <a:t>kernel_data</a:t>
            </a:r>
            <a:endParaRPr lang="zh-CN" altLang="en-US" dirty="0"/>
          </a:p>
        </p:txBody>
      </p:sp>
    </p:spTree>
    <p:extLst>
      <p:ext uri="{BB962C8B-B14F-4D97-AF65-F5344CB8AC3E}">
        <p14:creationId xmlns:p14="http://schemas.microsoft.com/office/powerpoint/2010/main" val="1957853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normAutofit fontScale="90000"/>
          </a:bodyPr>
          <a:lstStyle/>
          <a:p>
            <a:r>
              <a:rPr lang="en-US" altLang="zh-CN" dirty="0"/>
              <a:t>Task 7: The Basic Meltdown Attack Task. 7.1: A Naive Approach</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Instead of array[7 * 4096 + DELTA], we access array[</a:t>
            </a:r>
            <a:r>
              <a:rPr lang="en-US" altLang="zh-CN" dirty="0" err="1"/>
              <a:t>kernel_data</a:t>
            </a:r>
            <a:r>
              <a:rPr lang="en-US" altLang="zh-CN" dirty="0"/>
              <a:t> * 4096 + DELTA]</a:t>
            </a:r>
          </a:p>
          <a:p>
            <a:r>
              <a:rPr lang="en-US" altLang="zh-CN" dirty="0"/>
              <a:t>Using the FLUSH+RELOAD technique, we check the access time of array[</a:t>
            </a:r>
            <a:r>
              <a:rPr lang="en-US" altLang="zh-CN" dirty="0" err="1"/>
              <a:t>i</a:t>
            </a:r>
            <a:r>
              <a:rPr lang="en-US" altLang="zh-CN" dirty="0"/>
              <a:t>*4096 + DELTA] for </a:t>
            </a:r>
            <a:r>
              <a:rPr lang="en-US" altLang="zh-CN" dirty="0" err="1"/>
              <a:t>i</a:t>
            </a:r>
            <a:r>
              <a:rPr lang="en-US" altLang="zh-CN" dirty="0"/>
              <a:t> = 0, . . ., 255. </a:t>
            </a:r>
          </a:p>
          <a:p>
            <a:r>
              <a:rPr lang="en-US" altLang="zh-CN" dirty="0"/>
              <a:t>If we find out that only array[k*4096 + DELTA] is in the cache, we can infer that the value of the “</a:t>
            </a:r>
            <a:r>
              <a:rPr lang="en-US" altLang="zh-CN" dirty="0" err="1"/>
              <a:t>kernel_data</a:t>
            </a:r>
            <a:r>
              <a:rPr lang="en-US" altLang="zh-CN" dirty="0"/>
              <a:t>” is k.</a:t>
            </a:r>
            <a:endParaRPr lang="zh-CN" altLang="en-US" dirty="0"/>
          </a:p>
        </p:txBody>
      </p:sp>
    </p:spTree>
    <p:extLst>
      <p:ext uri="{BB962C8B-B14F-4D97-AF65-F5344CB8AC3E}">
        <p14:creationId xmlns:p14="http://schemas.microsoft.com/office/powerpoint/2010/main" val="2428267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16C88-C9E9-409E-B530-E0470F1327C7}"/>
              </a:ext>
            </a:extLst>
          </p:cNvPr>
          <p:cNvSpPr>
            <a:spLocks noGrp="1"/>
          </p:cNvSpPr>
          <p:nvPr>
            <p:ph type="title"/>
          </p:nvPr>
        </p:nvSpPr>
        <p:spPr/>
        <p:txBody>
          <a:bodyPr>
            <a:normAutofit fontScale="90000"/>
          </a:bodyPr>
          <a:lstStyle/>
          <a:p>
            <a:r>
              <a:rPr lang="en-US" altLang="zh-CN" dirty="0"/>
              <a:t>Task 7.2: Improve the Attack by Getting the Secret Data Cached</a:t>
            </a:r>
            <a:endParaRPr lang="zh-CN" altLang="en-US" dirty="0"/>
          </a:p>
        </p:txBody>
      </p:sp>
      <p:sp>
        <p:nvSpPr>
          <p:cNvPr id="3" name="内容占位符 2">
            <a:extLst>
              <a:ext uri="{FF2B5EF4-FFF2-40B4-BE49-F238E27FC236}">
                <a16:creationId xmlns:a16="http://schemas.microsoft.com/office/drawing/2014/main" id="{CEEF9630-4B30-4752-B7A4-76C9488877FC}"/>
              </a:ext>
            </a:extLst>
          </p:cNvPr>
          <p:cNvSpPr>
            <a:spLocks noGrp="1"/>
          </p:cNvSpPr>
          <p:nvPr>
            <p:ph idx="1"/>
          </p:nvPr>
        </p:nvSpPr>
        <p:spPr>
          <a:xfrm>
            <a:off x="152400" y="1412776"/>
            <a:ext cx="8839200" cy="3384376"/>
          </a:xfrm>
        </p:spPr>
        <p:txBody>
          <a:bodyPr>
            <a:normAutofit fontScale="92500" lnSpcReduction="20000"/>
          </a:bodyPr>
          <a:lstStyle/>
          <a:p>
            <a:r>
              <a:rPr lang="en-US" altLang="zh-CN" dirty="0"/>
              <a:t>To maximize chance of success of attack, we can preload the kernel secret data into cache before launching the attack</a:t>
            </a:r>
          </a:p>
          <a:p>
            <a:r>
              <a:rPr lang="en-US" altLang="zh-CN" dirty="0"/>
              <a:t>The following user-level program uses system calls open() and </a:t>
            </a:r>
            <a:r>
              <a:rPr lang="en-US" altLang="zh-CN" dirty="0" err="1"/>
              <a:t>pread</a:t>
            </a:r>
            <a:r>
              <a:rPr lang="en-US" altLang="zh-CN" dirty="0"/>
              <a:t>() to access the secret data without leaking it to the user-level program by reading 0 bytes into a NULL buffer</a:t>
            </a:r>
          </a:p>
          <a:p>
            <a:pPr lvl="1"/>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p>
          <a:p>
            <a:pPr lvl="1"/>
            <a:endParaRPr lang="zh-CN" altLang="en-US" dirty="0"/>
          </a:p>
        </p:txBody>
      </p:sp>
      <p:pic>
        <p:nvPicPr>
          <p:cNvPr id="4" name="图片 3">
            <a:extLst>
              <a:ext uri="{FF2B5EF4-FFF2-40B4-BE49-F238E27FC236}">
                <a16:creationId xmlns:a16="http://schemas.microsoft.com/office/drawing/2014/main" id="{4EA309B7-C27E-477F-BF5A-635CF1E94BFB}"/>
              </a:ext>
            </a:extLst>
          </p:cNvPr>
          <p:cNvPicPr>
            <a:picLocks noChangeAspect="1"/>
          </p:cNvPicPr>
          <p:nvPr/>
        </p:nvPicPr>
        <p:blipFill>
          <a:blip r:embed="rId3" cstate="print"/>
          <a:stretch>
            <a:fillRect/>
          </a:stretch>
        </p:blipFill>
        <p:spPr>
          <a:xfrm>
            <a:off x="489922" y="4581128"/>
            <a:ext cx="8473791" cy="1893718"/>
          </a:xfrm>
          <a:prstGeom prst="rect">
            <a:avLst/>
          </a:prstGeom>
        </p:spPr>
      </p:pic>
    </p:spTree>
    <p:extLst>
      <p:ext uri="{BB962C8B-B14F-4D97-AF65-F5344CB8AC3E}">
        <p14:creationId xmlns:p14="http://schemas.microsoft.com/office/powerpoint/2010/main" val="1214302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7FCF-55C3-471E-B1E4-30151F8C899D}"/>
              </a:ext>
            </a:extLst>
          </p:cNvPr>
          <p:cNvSpPr>
            <a:spLocks noGrp="1"/>
          </p:cNvSpPr>
          <p:nvPr>
            <p:ph type="title"/>
          </p:nvPr>
        </p:nvSpPr>
        <p:spPr/>
        <p:txBody>
          <a:bodyPr>
            <a:normAutofit fontScale="90000"/>
          </a:bodyPr>
          <a:lstStyle/>
          <a:p>
            <a:r>
              <a:rPr lang="en-US" altLang="zh-CN" dirty="0"/>
              <a:t>Task 7.3: Using Assembly Code to Trigger Meltdown</a:t>
            </a:r>
            <a:endParaRPr lang="zh-CN" altLang="en-US" dirty="0"/>
          </a:p>
        </p:txBody>
      </p:sp>
      <p:sp>
        <p:nvSpPr>
          <p:cNvPr id="3" name="内容占位符 2">
            <a:extLst>
              <a:ext uri="{FF2B5EF4-FFF2-40B4-BE49-F238E27FC236}">
                <a16:creationId xmlns:a16="http://schemas.microsoft.com/office/drawing/2014/main" id="{6DE8E2BB-99AA-4310-9C8E-5E6274CAB208}"/>
              </a:ext>
            </a:extLst>
          </p:cNvPr>
          <p:cNvSpPr>
            <a:spLocks noGrp="1"/>
          </p:cNvSpPr>
          <p:nvPr>
            <p:ph idx="1"/>
          </p:nvPr>
        </p:nvSpPr>
        <p:spPr>
          <a:xfrm>
            <a:off x="152400" y="4905775"/>
            <a:ext cx="8991600" cy="2051617"/>
          </a:xfrm>
        </p:spPr>
        <p:txBody>
          <a:bodyPr>
            <a:normAutofit fontScale="55000" lnSpcReduction="20000"/>
          </a:bodyPr>
          <a:lstStyle/>
          <a:p>
            <a:r>
              <a:rPr lang="en-US" altLang="zh-CN" dirty="0"/>
              <a:t>To maximize chance of success, </a:t>
            </a:r>
            <a:r>
              <a:rPr lang="en-US" altLang="zh-CN" dirty="0" err="1"/>
              <a:t>meltdown_asm</a:t>
            </a:r>
            <a:r>
              <a:rPr lang="en-US" altLang="zh-CN" dirty="0"/>
              <a:t>() runs a useless computation loop for 400 times, in order to occupy the CPU’s Arithmetic Logic Units (ALUs) to</a:t>
            </a:r>
            <a:r>
              <a:rPr lang="zh-CN" altLang="en-US" dirty="0"/>
              <a:t> </a:t>
            </a:r>
            <a:r>
              <a:rPr lang="en-US" altLang="zh-CN" dirty="0"/>
              <a:t>delay execution of Permission Check, making it more likely to execute *after* instruction 4.</a:t>
            </a:r>
          </a:p>
          <a:p>
            <a:r>
              <a:rPr lang="en-US" altLang="zh-CN" dirty="0"/>
              <a:t>“Useless computation” will cause delay to “Permission check” (3B), since they are both computation instructions; but not to (4), since (4) is a memory instruction, so they can execute concurrently.</a:t>
            </a:r>
          </a:p>
          <a:p>
            <a:r>
              <a:rPr lang="en-US" altLang="zh-CN" dirty="0"/>
              <a:t>(This is Instruction-Level Parallelism within an Out-of-Order CPU core, not Thread-Level Parallelism.)</a:t>
            </a:r>
            <a:endParaRPr lang="zh-CN" altLang="en-US" dirty="0"/>
          </a:p>
        </p:txBody>
      </p:sp>
      <p:pic>
        <p:nvPicPr>
          <p:cNvPr id="4" name="图片 3">
            <a:extLst>
              <a:ext uri="{FF2B5EF4-FFF2-40B4-BE49-F238E27FC236}">
                <a16:creationId xmlns:a16="http://schemas.microsoft.com/office/drawing/2014/main" id="{B8735991-059B-4661-8088-ECDDDF23AA4A}"/>
              </a:ext>
            </a:extLst>
          </p:cNvPr>
          <p:cNvPicPr>
            <a:picLocks noChangeAspect="1"/>
          </p:cNvPicPr>
          <p:nvPr/>
        </p:nvPicPr>
        <p:blipFill>
          <a:blip r:embed="rId2" cstate="print"/>
          <a:stretch>
            <a:fillRect/>
          </a:stretch>
        </p:blipFill>
        <p:spPr>
          <a:xfrm>
            <a:off x="152400" y="1095924"/>
            <a:ext cx="4772025" cy="2924175"/>
          </a:xfrm>
          <a:prstGeom prst="rect">
            <a:avLst/>
          </a:prstGeom>
        </p:spPr>
      </p:pic>
      <p:pic>
        <p:nvPicPr>
          <p:cNvPr id="5" name="图片 4">
            <a:extLst>
              <a:ext uri="{FF2B5EF4-FFF2-40B4-BE49-F238E27FC236}">
                <a16:creationId xmlns:a16="http://schemas.microsoft.com/office/drawing/2014/main" id="{A15765F2-8CF1-42CD-BA6A-862D4B215B7F}"/>
              </a:ext>
            </a:extLst>
          </p:cNvPr>
          <p:cNvPicPr>
            <a:picLocks noChangeAspect="1"/>
          </p:cNvPicPr>
          <p:nvPr/>
        </p:nvPicPr>
        <p:blipFill>
          <a:blip r:embed="rId3" cstate="print"/>
          <a:stretch>
            <a:fillRect/>
          </a:stretch>
        </p:blipFill>
        <p:spPr>
          <a:xfrm>
            <a:off x="152400" y="3995730"/>
            <a:ext cx="5025388" cy="801422"/>
          </a:xfrm>
          <a:prstGeom prst="rect">
            <a:avLst/>
          </a:prstGeom>
        </p:spPr>
      </p:pic>
      <p:grpSp>
        <p:nvGrpSpPr>
          <p:cNvPr id="26" name="组合 25">
            <a:extLst>
              <a:ext uri="{FF2B5EF4-FFF2-40B4-BE49-F238E27FC236}">
                <a16:creationId xmlns:a16="http://schemas.microsoft.com/office/drawing/2014/main" id="{977E959E-1086-4D4C-B21B-0BD10BB43C3C}"/>
              </a:ext>
            </a:extLst>
          </p:cNvPr>
          <p:cNvGrpSpPr/>
          <p:nvPr/>
        </p:nvGrpSpPr>
        <p:grpSpPr>
          <a:xfrm>
            <a:off x="5166606" y="1289517"/>
            <a:ext cx="3944749" cy="2684229"/>
            <a:chOff x="4354946" y="1289517"/>
            <a:chExt cx="4756409" cy="3236528"/>
          </a:xfrm>
        </p:grpSpPr>
        <p:sp>
          <p:nvSpPr>
            <p:cNvPr id="6" name="矩形 5">
              <a:extLst>
                <a:ext uri="{FF2B5EF4-FFF2-40B4-BE49-F238E27FC236}">
                  <a16:creationId xmlns:a16="http://schemas.microsoft.com/office/drawing/2014/main" id="{22D6E545-B556-46E2-A9FE-D18AAFB447D7}"/>
                </a:ext>
              </a:extLst>
            </p:cNvPr>
            <p:cNvSpPr/>
            <p:nvPr/>
          </p:nvSpPr>
          <p:spPr>
            <a:xfrm>
              <a:off x="5507074" y="2357428"/>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Accessing kernel data (3A)</a:t>
              </a:r>
              <a:endParaRPr lang="zh-CN" altLang="en-US" sz="2000" dirty="0"/>
            </a:p>
          </p:txBody>
        </p:sp>
        <p:cxnSp>
          <p:nvCxnSpPr>
            <p:cNvPr id="7" name="直接箭头连接符 6">
              <a:extLst>
                <a:ext uri="{FF2B5EF4-FFF2-40B4-BE49-F238E27FC236}">
                  <a16:creationId xmlns:a16="http://schemas.microsoft.com/office/drawing/2014/main" id="{EBA4F2E9-12BA-4D25-861A-A31635DAB237}"/>
                </a:ext>
              </a:extLst>
            </p:cNvPr>
            <p:cNvCxnSpPr>
              <a:cxnSpLocks/>
              <a:stCxn id="6" idx="2"/>
              <a:endCxn id="9" idx="0"/>
            </p:cNvCxnSpPr>
            <p:nvPr/>
          </p:nvCxnSpPr>
          <p:spPr>
            <a:xfrm flipH="1">
              <a:off x="5455085" y="3041619"/>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7580B512-80FD-4DFD-917A-0E3C16759EF4}"/>
                </a:ext>
              </a:extLst>
            </p:cNvPr>
            <p:cNvCxnSpPr>
              <a:cxnSpLocks/>
              <a:stCxn id="6" idx="2"/>
              <a:endCxn id="10" idx="0"/>
            </p:cNvCxnSpPr>
            <p:nvPr/>
          </p:nvCxnSpPr>
          <p:spPr>
            <a:xfrm>
              <a:off x="6607212" y="3041619"/>
              <a:ext cx="1251982" cy="4165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矩形 8">
              <a:extLst>
                <a:ext uri="{FF2B5EF4-FFF2-40B4-BE49-F238E27FC236}">
                  <a16:creationId xmlns:a16="http://schemas.microsoft.com/office/drawing/2014/main" id="{3C3EAE13-EACE-4EDD-96FA-FDC8FE0623DC}"/>
                </a:ext>
              </a:extLst>
            </p:cNvPr>
            <p:cNvSpPr/>
            <p:nvPr/>
          </p:nvSpPr>
          <p:spPr>
            <a:xfrm>
              <a:off x="4354946" y="3458134"/>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Permission Check (3B)</a:t>
              </a:r>
              <a:endParaRPr lang="zh-CN" altLang="en-US" sz="2000" dirty="0"/>
            </a:p>
          </p:txBody>
        </p:sp>
        <p:sp>
          <p:nvSpPr>
            <p:cNvPr id="10" name="矩形 9">
              <a:extLst>
                <a:ext uri="{FF2B5EF4-FFF2-40B4-BE49-F238E27FC236}">
                  <a16:creationId xmlns:a16="http://schemas.microsoft.com/office/drawing/2014/main" id="{0E075A8B-E94B-4B7A-8D7E-BCA8E95B11DC}"/>
                </a:ext>
              </a:extLst>
            </p:cNvPr>
            <p:cNvSpPr/>
            <p:nvPr/>
          </p:nvSpPr>
          <p:spPr>
            <a:xfrm>
              <a:off x="6607034" y="3458135"/>
              <a:ext cx="2504321" cy="1067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Inst. that brings kernel data into cache (4) </a:t>
              </a:r>
              <a:endParaRPr lang="zh-CN" altLang="en-US" sz="2000" dirty="0"/>
            </a:p>
          </p:txBody>
        </p:sp>
        <p:sp>
          <p:nvSpPr>
            <p:cNvPr id="22" name="矩形 21">
              <a:extLst>
                <a:ext uri="{FF2B5EF4-FFF2-40B4-BE49-F238E27FC236}">
                  <a16:creationId xmlns:a16="http://schemas.microsoft.com/office/drawing/2014/main" id="{64D2A2E6-3F32-444E-AE9E-92EE13F5675F}"/>
                </a:ext>
              </a:extLst>
            </p:cNvPr>
            <p:cNvSpPr/>
            <p:nvPr/>
          </p:nvSpPr>
          <p:spPr>
            <a:xfrm>
              <a:off x="5507074" y="1289517"/>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Useless Computation</a:t>
              </a:r>
              <a:endParaRPr lang="zh-CN" altLang="en-US" sz="2000" dirty="0"/>
            </a:p>
          </p:txBody>
        </p:sp>
        <p:cxnSp>
          <p:nvCxnSpPr>
            <p:cNvPr id="23" name="直接箭头连接符 22">
              <a:extLst>
                <a:ext uri="{FF2B5EF4-FFF2-40B4-BE49-F238E27FC236}">
                  <a16:creationId xmlns:a16="http://schemas.microsoft.com/office/drawing/2014/main" id="{5E610976-2730-46F0-81E1-20C94A716B74}"/>
                </a:ext>
              </a:extLst>
            </p:cNvPr>
            <p:cNvCxnSpPr>
              <a:cxnSpLocks/>
              <a:endCxn id="6" idx="0"/>
            </p:cNvCxnSpPr>
            <p:nvPr/>
          </p:nvCxnSpPr>
          <p:spPr>
            <a:xfrm>
              <a:off x="6607213" y="1973708"/>
              <a:ext cx="0" cy="383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8" name="箭头: 左弧形 27">
            <a:extLst>
              <a:ext uri="{FF2B5EF4-FFF2-40B4-BE49-F238E27FC236}">
                <a16:creationId xmlns:a16="http://schemas.microsoft.com/office/drawing/2014/main" id="{5B8C67EF-BE4E-434C-804C-7B89C7A920D0}"/>
              </a:ext>
            </a:extLst>
          </p:cNvPr>
          <p:cNvSpPr/>
          <p:nvPr/>
        </p:nvSpPr>
        <p:spPr>
          <a:xfrm rot="1406278">
            <a:off x="5361818" y="1405875"/>
            <a:ext cx="409108" cy="1633982"/>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96A424E2-7217-4B38-B401-F7BAE49B786A}"/>
              </a:ext>
            </a:extLst>
          </p:cNvPr>
          <p:cNvSpPr txBox="1"/>
          <p:nvPr/>
        </p:nvSpPr>
        <p:spPr>
          <a:xfrm>
            <a:off x="5285204" y="2063262"/>
            <a:ext cx="793807" cy="369332"/>
          </a:xfrm>
          <a:prstGeom prst="rect">
            <a:avLst/>
          </a:prstGeom>
          <a:noFill/>
        </p:spPr>
        <p:txBody>
          <a:bodyPr wrap="none" rtlCol="0">
            <a:spAutoFit/>
          </a:bodyPr>
          <a:lstStyle/>
          <a:p>
            <a:r>
              <a:rPr lang="en-US" altLang="zh-CN" dirty="0"/>
              <a:t>Delays</a:t>
            </a:r>
            <a:endParaRPr lang="zh-CN" altLang="en-US" dirty="0"/>
          </a:p>
        </p:txBody>
      </p:sp>
      <p:sp>
        <p:nvSpPr>
          <p:cNvPr id="16" name="文本框 15">
            <a:extLst>
              <a:ext uri="{FF2B5EF4-FFF2-40B4-BE49-F238E27FC236}">
                <a16:creationId xmlns:a16="http://schemas.microsoft.com/office/drawing/2014/main" id="{1B332BD8-2C57-4747-B0FF-7611F1FDE2C0}"/>
              </a:ext>
            </a:extLst>
          </p:cNvPr>
          <p:cNvSpPr txBox="1"/>
          <p:nvPr/>
        </p:nvSpPr>
        <p:spPr>
          <a:xfrm>
            <a:off x="5436096" y="4404521"/>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7" name="直接箭头连接符 16">
            <a:extLst>
              <a:ext uri="{FF2B5EF4-FFF2-40B4-BE49-F238E27FC236}">
                <a16:creationId xmlns:a16="http://schemas.microsoft.com/office/drawing/2014/main" id="{374CAB2E-258C-4CFA-B359-1C14EC7BA94D}"/>
              </a:ext>
            </a:extLst>
          </p:cNvPr>
          <p:cNvCxnSpPr>
            <a:cxnSpLocks/>
          </p:cNvCxnSpPr>
          <p:nvPr/>
        </p:nvCxnSpPr>
        <p:spPr>
          <a:xfrm flipH="1" flipV="1">
            <a:off x="5868144" y="3783304"/>
            <a:ext cx="360040" cy="7835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844B55A2-285A-4296-AE38-BBB28EEAA1F2}"/>
              </a:ext>
            </a:extLst>
          </p:cNvPr>
          <p:cNvCxnSpPr/>
          <p:nvPr/>
        </p:nvCxnSpPr>
        <p:spPr>
          <a:xfrm flipV="1">
            <a:off x="6660232" y="4001806"/>
            <a:ext cx="576064"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2352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Grp="1" noChangeArrowheads="1"/>
          </p:cNvSpPr>
          <p:nvPr>
            <p:ph type="title"/>
          </p:nvPr>
        </p:nvSpPr>
        <p:spPr/>
        <p:txBody>
          <a:bodyPr>
            <a:normAutofit/>
          </a:bodyPr>
          <a:lstStyle/>
          <a:p>
            <a:r>
              <a:rPr lang="en-US" sz="3600" dirty="0"/>
              <a:t>Memory Hierarchy</a:t>
            </a:r>
          </a:p>
        </p:txBody>
      </p:sp>
      <p:sp>
        <p:nvSpPr>
          <p:cNvPr id="1426436" name="Rectangle 4"/>
          <p:cNvSpPr>
            <a:spLocks noChangeArrowheads="1"/>
          </p:cNvSpPr>
          <p:nvPr/>
        </p:nvSpPr>
        <p:spPr bwMode="auto">
          <a:xfrm>
            <a:off x="5220072" y="1700808"/>
            <a:ext cx="3923928" cy="4237700"/>
          </a:xfrm>
          <a:prstGeom prst="rect">
            <a:avLst/>
          </a:prstGeom>
          <a:noFill/>
          <a:ln w="25400">
            <a:noFill/>
            <a:miter lim="800000"/>
            <a:headEnd/>
            <a:tailEnd/>
          </a:ln>
          <a:effectLst/>
        </p:spPr>
        <p:txBody>
          <a:bodyPr wrap="square" lIns="67866" tIns="33338" rIns="67866" bIns="33338">
            <a:prstTxWarp prst="textNoShape">
              <a:avLst/>
            </a:prstTxWarp>
            <a:spAutoFit/>
          </a:bodyPr>
          <a:lstStyle/>
          <a:p>
            <a:pPr defTabSz="685800" eaLnBrk="0" fontAlgn="base" hangingPunct="0">
              <a:spcBef>
                <a:spcPct val="0"/>
              </a:spcBef>
              <a:spcAft>
                <a:spcPct val="0"/>
              </a:spcAft>
              <a:buFontTx/>
              <a:buChar char="•"/>
            </a:pPr>
            <a:r>
              <a:rPr lang="en-US" sz="2000" dirty="0">
                <a:solidFill>
                  <a:srgbClr val="000000"/>
                </a:solidFill>
                <a:latin typeface="Calibri"/>
                <a:cs typeface="Calibri"/>
              </a:rPr>
              <a:t> Capacity:  </a:t>
            </a:r>
            <a:r>
              <a:rPr lang="en-US" altLang="zh-CN" sz="2000" dirty="0">
                <a:solidFill>
                  <a:srgbClr val="000000"/>
                </a:solidFill>
                <a:latin typeface="Calibri"/>
                <a:cs typeface="Calibri"/>
              </a:rPr>
              <a:t>cache (typically on-chip) </a:t>
            </a:r>
            <a:r>
              <a:rPr lang="en-US" sz="2000" dirty="0">
                <a:solidFill>
                  <a:srgbClr val="000000"/>
                </a:solidFill>
                <a:latin typeface="Calibri"/>
                <a:cs typeface="Calibri"/>
              </a:rPr>
              <a:t>&lt;&lt; memory (off-chip)</a:t>
            </a:r>
          </a:p>
          <a:p>
            <a:pPr defTabSz="685800" eaLnBrk="0" fontAlgn="base" hangingPunct="0">
              <a:spcBef>
                <a:spcPct val="0"/>
              </a:spcBef>
              <a:spcAft>
                <a:spcPct val="0"/>
              </a:spcAft>
              <a:buFontTx/>
              <a:buChar char="•"/>
            </a:pPr>
            <a:r>
              <a:rPr lang="en-US" sz="2000" dirty="0">
                <a:solidFill>
                  <a:srgbClr val="000000"/>
                </a:solidFill>
                <a:latin typeface="Calibri"/>
                <a:cs typeface="Calibri"/>
              </a:rPr>
              <a:t> Latency:   cache </a:t>
            </a:r>
            <a:r>
              <a:rPr lang="en-US" altLang="zh-CN" sz="2000" dirty="0">
                <a:solidFill>
                  <a:srgbClr val="000000"/>
                </a:solidFill>
                <a:latin typeface="Calibri"/>
                <a:cs typeface="Calibri"/>
              </a:rPr>
              <a:t>(typically on-chip) </a:t>
            </a:r>
            <a:r>
              <a:rPr lang="en-US" sz="2000" dirty="0">
                <a:solidFill>
                  <a:srgbClr val="000000"/>
                </a:solidFill>
                <a:latin typeface="Calibri"/>
                <a:cs typeface="Calibri"/>
              </a:rPr>
              <a:t>&lt;&lt; memory (off-chip)</a:t>
            </a:r>
          </a:p>
          <a:p>
            <a:pPr lvl="1" defTabSz="685800" eaLnBrk="0" fontAlgn="base" hangingPunct="0">
              <a:spcBef>
                <a:spcPct val="0"/>
              </a:spcBef>
              <a:spcAft>
                <a:spcPct val="0"/>
              </a:spcAft>
            </a:pPr>
            <a:endParaRPr lang="en-US" sz="1100" dirty="0">
              <a:solidFill>
                <a:srgbClr val="000000"/>
              </a:solidFill>
              <a:latin typeface="Verdana" charset="0"/>
            </a:endParaRPr>
          </a:p>
          <a:p>
            <a:pPr defTabSz="685800" eaLnBrk="0" fontAlgn="base" hangingPunct="0">
              <a:spcBef>
                <a:spcPct val="0"/>
              </a:spcBef>
              <a:spcAft>
                <a:spcPct val="0"/>
              </a:spcAft>
            </a:pPr>
            <a:r>
              <a:rPr lang="en-US" sz="2000" dirty="0">
                <a:solidFill>
                  <a:srgbClr val="000000"/>
                </a:solidFill>
                <a:latin typeface="Calibri"/>
                <a:cs typeface="Calibri"/>
              </a:rPr>
              <a:t>On a data access:</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Î</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hit </a:t>
            </a:r>
            <a:r>
              <a:rPr lang="en-US" sz="2000" dirty="0">
                <a:solidFill>
                  <a:srgbClr val="56127A"/>
                </a:solidFill>
                <a:latin typeface="Symbol" charset="2"/>
              </a:rPr>
              <a:t> </a:t>
            </a:r>
            <a:r>
              <a:rPr lang="en-US" sz="2000" dirty="0">
                <a:solidFill>
                  <a:srgbClr val="56127A"/>
                </a:solidFill>
                <a:latin typeface="Calibri"/>
                <a:cs typeface="Calibri"/>
              </a:rPr>
              <a:t>low latency access (SRAM)</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Ï</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miss </a:t>
            </a:r>
            <a:r>
              <a:rPr lang="en-US" sz="2000" dirty="0">
                <a:solidFill>
                  <a:srgbClr val="56127A"/>
                </a:solidFill>
                <a:latin typeface="Symbol" charset="2"/>
              </a:rPr>
              <a:t> </a:t>
            </a:r>
            <a:r>
              <a:rPr lang="en-US" sz="2000" dirty="0">
                <a:solidFill>
                  <a:srgbClr val="56127A"/>
                </a:solidFill>
                <a:latin typeface="Calibri"/>
                <a:cs typeface="Calibri"/>
              </a:rPr>
              <a:t>high latency access (DRAM)</a:t>
            </a:r>
          </a:p>
          <a:p>
            <a:pPr marL="0" lvl="1" defTabSz="685800" eaLnBrk="0" fontAlgn="base" hangingPunct="0">
              <a:spcBef>
                <a:spcPct val="0"/>
              </a:spcBef>
              <a:spcAft>
                <a:spcPct val="0"/>
              </a:spcAft>
            </a:pPr>
            <a:r>
              <a:rPr lang="en-US" altLang="zh-CN" sz="2000" dirty="0">
                <a:solidFill>
                  <a:srgbClr val="000000"/>
                </a:solidFill>
                <a:latin typeface="Calibri"/>
                <a:cs typeface="Calibri"/>
              </a:rPr>
              <a:t>Goal: </a:t>
            </a:r>
            <a:r>
              <a:rPr lang="en-US" sz="2000" dirty="0">
                <a:solidFill>
                  <a:srgbClr val="000000"/>
                </a:solidFill>
                <a:latin typeface="Calibri"/>
                <a:cs typeface="Calibri"/>
              </a:rPr>
              <a:t>create the illusion of accessing as much memory as is available in the slow memory at the speed of the fast cache</a:t>
            </a:r>
          </a:p>
        </p:txBody>
      </p:sp>
      <p:pic>
        <p:nvPicPr>
          <p:cNvPr id="1026" name="Picture 2">
            <a:extLst>
              <a:ext uri="{FF2B5EF4-FFF2-40B4-BE49-F238E27FC236}">
                <a16:creationId xmlns:a16="http://schemas.microsoft.com/office/drawing/2014/main" id="{30A6D297-A71F-49CA-A816-F96E1DF27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80" y="1052736"/>
            <a:ext cx="5000625"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1590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9798D-5E12-4A54-A536-5F1FDFCE5D5D}"/>
              </a:ext>
            </a:extLst>
          </p:cNvPr>
          <p:cNvSpPr>
            <a:spLocks noGrp="1"/>
          </p:cNvSpPr>
          <p:nvPr>
            <p:ph type="title"/>
          </p:nvPr>
        </p:nvSpPr>
        <p:spPr/>
        <p:txBody>
          <a:bodyPr/>
          <a:lstStyle/>
          <a:p>
            <a:r>
              <a:rPr lang="en-US" altLang="zh-CN" dirty="0"/>
              <a:t>Task 8: Make the Attack More Practical</a:t>
            </a:r>
            <a:endParaRPr lang="zh-CN" altLang="en-US" dirty="0"/>
          </a:p>
        </p:txBody>
      </p:sp>
      <p:sp>
        <p:nvSpPr>
          <p:cNvPr id="3" name="内容占位符 2">
            <a:extLst>
              <a:ext uri="{FF2B5EF4-FFF2-40B4-BE49-F238E27FC236}">
                <a16:creationId xmlns:a16="http://schemas.microsoft.com/office/drawing/2014/main" id="{BFC3ECDE-6194-4B0B-A9AD-168BC075FEDC}"/>
              </a:ext>
            </a:extLst>
          </p:cNvPr>
          <p:cNvSpPr>
            <a:spLocks noGrp="1"/>
          </p:cNvSpPr>
          <p:nvPr>
            <p:ph idx="1"/>
          </p:nvPr>
        </p:nvSpPr>
        <p:spPr>
          <a:xfrm>
            <a:off x="152400" y="883847"/>
            <a:ext cx="8839200" cy="5425473"/>
          </a:xfrm>
        </p:spPr>
        <p:txBody>
          <a:bodyPr>
            <a:normAutofit fontScale="92500" lnSpcReduction="10000"/>
          </a:bodyPr>
          <a:lstStyle/>
          <a:p>
            <a:r>
              <a:rPr lang="en-US" altLang="zh-CN" dirty="0"/>
              <a:t>The actual timing measurements may be noisy due to cache prefetching, OS scheduling, interrupts and other interference effects, making it difficult to set the proper value of CACHE_HIT_THRESHOLD that works always</a:t>
            </a:r>
          </a:p>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endParaRPr lang="zh-CN" altLang="en-US" dirty="0"/>
          </a:p>
        </p:txBody>
      </p:sp>
    </p:spTree>
    <p:extLst>
      <p:ext uri="{BB962C8B-B14F-4D97-AF65-F5344CB8AC3E}">
        <p14:creationId xmlns:p14="http://schemas.microsoft.com/office/powerpoint/2010/main" val="4096523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6DB8C-FF0B-476E-B59F-67466C809A9B}"/>
              </a:ext>
            </a:extLst>
          </p:cNvPr>
          <p:cNvSpPr>
            <a:spLocks noGrp="1"/>
          </p:cNvSpPr>
          <p:nvPr>
            <p:ph type="title"/>
          </p:nvPr>
        </p:nvSpPr>
        <p:spPr/>
        <p:txBody>
          <a:bodyPr/>
          <a:lstStyle/>
          <a:p>
            <a:r>
              <a:rPr lang="en-US" altLang="zh-CN" dirty="0"/>
              <a:t>Statistical technique</a:t>
            </a:r>
            <a:endParaRPr lang="zh-CN" altLang="en-US" dirty="0"/>
          </a:p>
        </p:txBody>
      </p:sp>
      <p:sp>
        <p:nvSpPr>
          <p:cNvPr id="3" name="内容占位符 2">
            <a:extLst>
              <a:ext uri="{FF2B5EF4-FFF2-40B4-BE49-F238E27FC236}">
                <a16:creationId xmlns:a16="http://schemas.microsoft.com/office/drawing/2014/main" id="{D36E4456-3A9F-4D98-949F-812D815A507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04BE26E-61C9-410B-945C-B83E357E2170}"/>
              </a:ext>
            </a:extLst>
          </p:cNvPr>
          <p:cNvPicPr>
            <a:picLocks noChangeAspect="1"/>
          </p:cNvPicPr>
          <p:nvPr/>
        </p:nvPicPr>
        <p:blipFill>
          <a:blip r:embed="rId2" cstate="print"/>
          <a:stretch>
            <a:fillRect/>
          </a:stretch>
        </p:blipFill>
        <p:spPr>
          <a:xfrm>
            <a:off x="21722" y="988189"/>
            <a:ext cx="4252903" cy="4176462"/>
          </a:xfrm>
          <a:prstGeom prst="rect">
            <a:avLst/>
          </a:prstGeom>
        </p:spPr>
      </p:pic>
      <p:pic>
        <p:nvPicPr>
          <p:cNvPr id="5" name="图片 4">
            <a:extLst>
              <a:ext uri="{FF2B5EF4-FFF2-40B4-BE49-F238E27FC236}">
                <a16:creationId xmlns:a16="http://schemas.microsoft.com/office/drawing/2014/main" id="{85043D15-A2AA-4A3F-8A7A-E033C8B6AB70}"/>
              </a:ext>
            </a:extLst>
          </p:cNvPr>
          <p:cNvPicPr>
            <a:picLocks noChangeAspect="1"/>
          </p:cNvPicPr>
          <p:nvPr/>
        </p:nvPicPr>
        <p:blipFill>
          <a:blip r:embed="rId3" cstate="print"/>
          <a:stretch>
            <a:fillRect/>
          </a:stretch>
        </p:blipFill>
        <p:spPr>
          <a:xfrm>
            <a:off x="4274625" y="1018881"/>
            <a:ext cx="4869375" cy="5656027"/>
          </a:xfrm>
          <a:prstGeom prst="rect">
            <a:avLst/>
          </a:prstGeom>
        </p:spPr>
      </p:pic>
    </p:spTree>
    <p:extLst>
      <p:ext uri="{BB962C8B-B14F-4D97-AF65-F5344CB8AC3E}">
        <p14:creationId xmlns:p14="http://schemas.microsoft.com/office/powerpoint/2010/main" val="3961605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948264" y="908720"/>
              <a:ext cx="1895480" cy="2012307"/>
            </p14:xfrm>
          </p:contentPart>
        </mc:Choice>
        <mc:Fallback xmlns="">
          <p:pic>
            <p:nvPicPr>
              <p:cNvPr id="6" name="Ink 5"/>
              <p:cNvPicPr/>
              <p:nvPr/>
            </p:nvPicPr>
            <p:blipFill>
              <a:blip r:embed="rId5"/>
              <a:stretch>
                <a:fillRect/>
              </a:stretch>
            </p:blipFill>
            <p:spPr>
              <a:xfrm>
                <a:off x="6930267" y="890724"/>
                <a:ext cx="1931115" cy="2047939"/>
              </a:xfrm>
              <a:prstGeom prst="rect">
                <a:avLst/>
              </a:prstGeom>
            </p:spPr>
          </p:pic>
        </mc:Fallback>
      </mc:AlternateContent>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12"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280845" y="1106265"/>
            <a:ext cx="1853015" cy="1224798"/>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21" name="TextBox 20"/>
          <p:cNvSpPr txBox="1"/>
          <p:nvPr/>
        </p:nvSpPr>
        <p:spPr>
          <a:xfrm>
            <a:off x="7190848" y="2551695"/>
            <a:ext cx="1728935" cy="369332"/>
          </a:xfrm>
          <a:prstGeom prst="rect">
            <a:avLst/>
          </a:prstGeom>
          <a:noFill/>
        </p:spPr>
        <p:txBody>
          <a:bodyPr wrap="none" rtlCol="0">
            <a:spAutoFit/>
          </a:bodyPr>
          <a:lstStyle/>
          <a:p>
            <a:r>
              <a:rPr lang="en-US" dirty="0"/>
              <a:t>Restricted Room</a:t>
            </a:r>
          </a:p>
        </p:txBody>
      </p:sp>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19" y="3093097"/>
            <a:ext cx="8668263" cy="3673963"/>
          </a:xfrm>
          <a:prstGeom prst="rect">
            <a:avLst/>
          </a:prstGeom>
        </p:spPr>
        <p:txBody>
          <a:bodyPr spcFirstLastPara="1" vert="horz" wrap="square" lIns="68569" tIns="34275" rIns="68569" bIns="34275" rtlCol="0" anchor="t" anchorCtr="0">
            <a:normAutofit fontScale="92500"/>
          </a:bodyPr>
          <a:lstStyle/>
          <a:p>
            <a:pPr lvl="0">
              <a:lnSpc>
                <a:spcPct val="120000"/>
              </a:lnSpc>
            </a:pPr>
            <a:r>
              <a:rPr lang="en-US" sz="1600" dirty="0"/>
              <a:t>Bob has a secret (say 7) inside the restricted room. You want to steal the secret, but you do not have the security clearance to enter the room. </a:t>
            </a:r>
          </a:p>
          <a:p>
            <a:pPr lvl="0">
              <a:lnSpc>
                <a:spcPct val="120000"/>
              </a:lnSpc>
            </a:pPr>
            <a:r>
              <a:rPr lang="en-US" sz="1600" dirty="0"/>
              <a:t>Outside of the room: you prepare 10 lightbulbs with 10 light switches. All lightbulb-to-switch connections are known, and you fully control them anytime and anywhere (wirelessly).</a:t>
            </a:r>
          </a:p>
          <a:p>
            <a:pPr lvl="0">
              <a:lnSpc>
                <a:spcPct val="120000"/>
              </a:lnSpc>
            </a:pPr>
            <a:r>
              <a:rPr lang="en-US" sz="1600" dirty="0"/>
              <a:t>The security guard is busy. He usually stops you from entering the room, but sometimes he tries to optimize performance and lets you into the room regardless of your security clearance. But if he later finds out that you do not have security clearance, he will erase your memory and kick you out.</a:t>
            </a:r>
          </a:p>
          <a:p>
            <a:pPr lvl="0">
              <a:lnSpc>
                <a:spcPct val="120000"/>
              </a:lnSpc>
            </a:pPr>
            <a:r>
              <a:rPr lang="en-US" sz="1600" dirty="0"/>
              <a:t>Q: Can you steal the secret 7 with side channel analysis?</a:t>
            </a:r>
          </a:p>
          <a:p>
            <a:pPr lvl="0">
              <a:lnSpc>
                <a:spcPct val="120000"/>
              </a:lnSpc>
            </a:pPr>
            <a:r>
              <a:rPr lang="en-US" sz="1600" dirty="0"/>
              <a:t>A: Yes. Initially reset all lightbulbs to be off. Try many times to enter the room. If you get lucky and enter the room, see Bob’s secret 7, copy it into your memory by turning on lightbulb #7. The guard later finds out,  erases your memory and kicks you out. Once outside, you don’t remember the secret 7 since your memory has been erased, but you can see that lightbulb #7 is on, so you have stolen the secret 7.</a:t>
            </a:r>
            <a:endParaRPr sz="1400" dirty="0"/>
          </a:p>
        </p:txBody>
      </p:sp>
    </p:spTree>
    <p:extLst>
      <p:ext uri="{BB962C8B-B14F-4D97-AF65-F5344CB8AC3E}">
        <p14:creationId xmlns:p14="http://schemas.microsoft.com/office/powerpoint/2010/main" val="891524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a14="http://schemas.microsoft.com/office/drawing/2010/main" Requires="a14">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37868" y="2625650"/>
                <a:ext cx="8668263" cy="4232349"/>
              </a:xfrm>
              <a:prstGeom prst="rect">
                <a:avLst/>
              </a:prstGeom>
            </p:spPr>
            <p:txBody>
              <a:bodyPr spcFirstLastPara="1" vert="horz" wrap="square" lIns="68569" tIns="34275" rIns="68569" bIns="34275" rtlCol="0" anchor="t" anchorCtr="0">
                <a:normAutofit fontScale="77500" lnSpcReduction="20000"/>
              </a:bodyPr>
              <a:lstStyle/>
              <a:p>
                <a:pPr lvl="0">
                  <a:lnSpc>
                    <a:spcPct val="120000"/>
                  </a:lnSpc>
                </a:pPr>
                <a:r>
                  <a:rPr lang="en-US" sz="1800" dirty="0"/>
                  <a:t>The secret: secret value contained at </a:t>
                </a:r>
                <a:r>
                  <a:rPr lang="en-US" sz="1800" dirty="0" err="1"/>
                  <a:t>kernel_data_addr</a:t>
                </a:r>
                <a:r>
                  <a:rPr lang="en-US" sz="1800" dirty="0"/>
                  <a:t>. Assume secret </a:t>
                </a:r>
                <a14:m>
                  <m:oMath xmlns:m="http://schemas.openxmlformats.org/officeDocument/2006/math">
                    <m:r>
                      <a:rPr lang="en-US" sz="1800" i="1">
                        <a:latin typeface="Cambria Math" panose="02040503050406030204" pitchFamily="18" charset="0"/>
                      </a:rPr>
                      <m:t>∈[0,255]</m:t>
                    </m:r>
                  </m:oMath>
                </a14:m>
                <a:r>
                  <a:rPr lang="en-US" sz="1800" dirty="0"/>
                  <a:t>.</a:t>
                </a:r>
              </a:p>
              <a:p>
                <a:pPr lvl="0">
                  <a:lnSpc>
                    <a:spcPct val="120000"/>
                  </a:lnSpc>
                </a:pPr>
                <a:r>
                  <a:rPr lang="en-US" sz="1800" dirty="0"/>
                  <a:t>Restricted room: kernel memory space</a:t>
                </a:r>
              </a:p>
              <a:p>
                <a:pPr lvl="0">
                  <a:lnSpc>
                    <a:spcPct val="120000"/>
                  </a:lnSpc>
                </a:pPr>
                <a:r>
                  <a:rPr lang="en-US" sz="1800" dirty="0"/>
                  <a:t>Outside: user memory space</a:t>
                </a:r>
              </a:p>
              <a:p>
                <a:pPr lvl="0">
                  <a:lnSpc>
                    <a:spcPct val="120000"/>
                  </a:lnSpc>
                </a:pPr>
                <a:r>
                  <a:rPr lang="en-US" sz="1800" dirty="0"/>
                  <a:t>Guard: user process cannot access kernel memory, implemented by </a:t>
                </a:r>
                <a:r>
                  <a:rPr lang="en-US" altLang="zh-CN" sz="1800" dirty="0"/>
                  <a:t>access permission check</a:t>
                </a:r>
              </a:p>
              <a:p>
                <a:pPr lvl="0">
                  <a:lnSpc>
                    <a:spcPct val="120000"/>
                  </a:lnSpc>
                </a:pPr>
                <a:r>
                  <a:rPr lang="en-US" sz="1800" dirty="0"/>
                  <a:t>Lightbulbs: probing array array[256*STEPSIZE] (assuming secret </a:t>
                </a:r>
                <a14:m>
                  <m:oMath xmlns:m="http://schemas.openxmlformats.org/officeDocument/2006/math">
                    <m:r>
                      <a:rPr lang="en-US" sz="1800" b="0" i="1" smtClean="0">
                        <a:latin typeface="Cambria Math" panose="02040503050406030204" pitchFamily="18" charset="0"/>
                      </a:rPr>
                      <m:t>∈[0,255]</m:t>
                    </m:r>
                  </m:oMath>
                </a14:m>
                <a:r>
                  <a:rPr lang="en-US" sz="1800" dirty="0"/>
                  <a:t>)</a:t>
                </a:r>
              </a:p>
              <a:p>
                <a:pPr lvl="0">
                  <a:lnSpc>
                    <a:spcPct val="120000"/>
                  </a:lnSpc>
                </a:pPr>
                <a:r>
                  <a:rPr lang="en-US" sz="1800" dirty="0"/>
                  <a:t>Turning off all lightbulbs: flush probing array from cache to memory</a:t>
                </a:r>
              </a:p>
              <a:p>
                <a:pPr>
                  <a:lnSpc>
                    <a:spcPct val="120000"/>
                  </a:lnSpc>
                </a:pPr>
                <a:r>
                  <a:rPr lang="en-US" altLang="zh-CN" sz="1800" dirty="0"/>
                  <a:t>Race condition: if permission check (instruction 3B) finishes first and fails, you cannot even get into the restricted room, and attack fails; if instruction 3A,4 execute speculatively before permission check finishes, then you get lucky and enters the restricted room, read the secret value (</a:t>
                </a:r>
                <a:r>
                  <a:rPr lang="en-US" sz="1800" dirty="0" err="1"/>
                  <a:t>kernel_data</a:t>
                </a:r>
                <a:r>
                  <a:rPr lang="en-US" sz="1800" dirty="0"/>
                  <a:t> = *(char*)</a:t>
                </a:r>
                <a:r>
                  <a:rPr lang="en-US" sz="1800" dirty="0" err="1"/>
                  <a:t>kernel_data_addr</a:t>
                </a:r>
                <a:r>
                  <a:rPr lang="en-US" altLang="zh-CN" sz="1800" dirty="0"/>
                  <a:t>) and turn on the corresponding lightbulb by accessing the corresponding array element to bring it into cache (</a:t>
                </a:r>
                <a:r>
                  <a:rPr lang="en-US" sz="1800" dirty="0"/>
                  <a:t>array[</a:t>
                </a:r>
                <a:r>
                  <a:rPr lang="en-US" sz="1800" dirty="0" err="1"/>
                  <a:t>kernel_data</a:t>
                </a:r>
                <a:r>
                  <a:rPr lang="en-US" sz="1800" dirty="0"/>
                  <a:t> * 4096 + DELTA] += 1</a:t>
                </a:r>
                <a:r>
                  <a:rPr lang="en-US" altLang="zh-CN" sz="1800" dirty="0"/>
                  <a:t>).</a:t>
                </a:r>
                <a:endParaRPr lang="en-US" altLang="zh-CN" sz="1400" dirty="0"/>
              </a:p>
              <a:p>
                <a:pPr>
                  <a:lnSpc>
                    <a:spcPct val="120000"/>
                  </a:lnSpc>
                </a:pPr>
                <a:r>
                  <a:rPr lang="en-US" sz="1800" dirty="0"/>
                  <a:t>Security guard kicks you out and erases your memory: instructions 3A,4 are rolled back, so the variable </a:t>
                </a:r>
                <a:r>
                  <a:rPr lang="en-US" sz="1800" dirty="0" err="1"/>
                  <a:t>kernel_data’s</a:t>
                </a:r>
                <a:r>
                  <a:rPr lang="en-US" sz="1800" dirty="0"/>
                  <a:t> old value is restored, and no longer contains the secret value contained at </a:t>
                </a:r>
                <a:r>
                  <a:rPr lang="en-US" sz="1800" dirty="0" err="1"/>
                  <a:t>kernel_data_addr</a:t>
                </a:r>
                <a:r>
                  <a:rPr lang="en-US" sz="1800" dirty="0"/>
                  <a:t>.</a:t>
                </a:r>
              </a:p>
              <a:p>
                <a:pPr>
                  <a:lnSpc>
                    <a:spcPct val="120000"/>
                  </a:lnSpc>
                </a:pPr>
                <a:r>
                  <a:rPr lang="en-US" sz="1800" dirty="0"/>
                  <a:t>Light bulb #7 is on: the cache block containing array[</a:t>
                </a:r>
                <a:r>
                  <a:rPr lang="en-US" sz="1800" dirty="0" err="1"/>
                  <a:t>kernel_data</a:t>
                </a:r>
                <a:r>
                  <a:rPr lang="en-US" sz="1800" dirty="0"/>
                  <a:t> * 4096 + DELTA] remains in the cache. You can find out which lightbulb is on by the reload operation, and that cache block will load faster than other blocks.</a:t>
                </a:r>
              </a:p>
              <a:p>
                <a:pPr>
                  <a:lnSpc>
                    <a:spcPct val="120000"/>
                  </a:lnSpc>
                </a:pPr>
                <a:r>
                  <a:rPr lang="en-US" altLang="zh-CN" sz="1800" dirty="0"/>
                  <a:t>Keeping the security guard busy: use </a:t>
                </a:r>
                <a:r>
                  <a:rPr lang="en-US" altLang="zh-CN" sz="1800" dirty="0" err="1"/>
                  <a:t>meltdown_asm</a:t>
                </a:r>
                <a:r>
                  <a:rPr lang="en-US" altLang="zh-CN" sz="1800" dirty="0"/>
                  <a:t>() to run a useless computation loop to delay execution of Permission Check and increase your chance of getting lucky in the race condition.</a:t>
                </a:r>
                <a:endParaRPr lang="en-US" sz="1800" dirty="0"/>
              </a:p>
            </p:txBody>
          </p:sp>
        </mc:Choice>
        <mc:Fallback>
          <p:sp>
            <p:nvSpPr>
              <p:cNvPr id="33" name="Google Shape;95;p14">
                <a:extLst>
                  <a:ext uri="{FF2B5EF4-FFF2-40B4-BE49-F238E27FC236}">
                    <a16:creationId xmlns:a16="http://schemas.microsoft.com/office/drawing/2014/main" id="{1EE0AAF7-E9E1-49B6-8C69-3B436D73CEA3}"/>
                  </a:ext>
                </a:extLst>
              </p:cNvPr>
              <p:cNvSpPr txBox="1">
                <a:spLocks noGrp="1" noRot="1" noChangeAspect="1" noMove="1" noResize="1" noEditPoints="1" noAdjustHandles="1" noChangeArrowheads="1" noChangeShapeType="1" noTextEdit="1"/>
              </p:cNvSpPr>
              <p:nvPr>
                <p:ph type="body" idx="1"/>
              </p:nvPr>
            </p:nvSpPr>
            <p:spPr>
              <a:xfrm>
                <a:off x="237868" y="2625650"/>
                <a:ext cx="8668263" cy="4232349"/>
              </a:xfrm>
              <a:prstGeom prst="rect">
                <a:avLst/>
              </a:prstGeom>
              <a:blipFill>
                <a:blip r:embed="rId3"/>
                <a:stretch>
                  <a:fillRect l="-352" r="-774"/>
                </a:stretch>
              </a:blipFill>
            </p:spPr>
            <p:txBody>
              <a:bodyPr/>
              <a:lstStyle/>
              <a:p>
                <a:r>
                  <a:rPr lang="en-SE">
                    <a:noFill/>
                  </a:rPr>
                  <a:t> </a:t>
                </a:r>
              </a:p>
            </p:txBody>
          </p:sp>
        </mc:Fallback>
      </mc:AlternateContent>
      <p:pic>
        <p:nvPicPr>
          <p:cNvPr id="34" name="Picture 3" descr="Machine generated alternative text:&#10;f">
            <a:extLst>
              <a:ext uri="{FF2B5EF4-FFF2-40B4-BE49-F238E27FC236}">
                <a16:creationId xmlns:a16="http://schemas.microsoft.com/office/drawing/2014/main" id="{86E81852-95E7-4426-9AB7-6829A4BD14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21346956-3FD4-449A-9A2E-BF0F2F6EBC17}"/>
                  </a:ext>
                </a:extLst>
              </p14:cNvPr>
              <p14:cNvContentPartPr/>
              <p14:nvPr/>
            </p14:nvContentPartPr>
            <p14:xfrm>
              <a:off x="6948264" y="908720"/>
              <a:ext cx="1895480" cy="2012307"/>
            </p14:xfrm>
          </p:contentPart>
        </mc:Choice>
        <mc:Fallback xmlns="">
          <p:pic>
            <p:nvPicPr>
              <p:cNvPr id="35" name="Ink 34">
                <a:extLst>
                  <a:ext uri="{FF2B5EF4-FFF2-40B4-BE49-F238E27FC236}">
                    <a16:creationId xmlns:a16="http://schemas.microsoft.com/office/drawing/2014/main" id="{21346956-3FD4-449A-9A2E-BF0F2F6EBC17}"/>
                  </a:ext>
                </a:extLst>
              </p:cNvPr>
              <p:cNvPicPr/>
              <p:nvPr/>
            </p:nvPicPr>
            <p:blipFill>
              <a:blip r:embed="rId6"/>
              <a:stretch>
                <a:fillRect/>
              </a:stretch>
            </p:blipFill>
            <p:spPr>
              <a:xfrm>
                <a:off x="6930267" y="890724"/>
                <a:ext cx="1931115" cy="2047939"/>
              </a:xfrm>
              <a:prstGeom prst="rect">
                <a:avLst/>
              </a:prstGeom>
            </p:spPr>
          </p:pic>
        </mc:Fallback>
      </mc:AlternateContent>
      <p:pic>
        <p:nvPicPr>
          <p:cNvPr id="36" name="Picture 4" descr="Related image">
            <a:extLst>
              <a:ext uri="{FF2B5EF4-FFF2-40B4-BE49-F238E27FC236}">
                <a16:creationId xmlns:a16="http://schemas.microsoft.com/office/drawing/2014/main" id="{E90803D8-4BF9-4493-9177-E8B749BEA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D03E41F-FBCA-4E67-8EA4-12F923038C41}"/>
              </a:ext>
            </a:extLst>
          </p:cNvPr>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38" name="Picture 3" descr="Machine generated alternative text:&#10;f">
            <a:extLst>
              <a:ext uri="{FF2B5EF4-FFF2-40B4-BE49-F238E27FC236}">
                <a16:creationId xmlns:a16="http://schemas.microsoft.com/office/drawing/2014/main" id="{D6485791-8F9C-43BE-93F7-F41F9845D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Machine generated alternative text:&#10;f">
            <a:extLst>
              <a:ext uri="{FF2B5EF4-FFF2-40B4-BE49-F238E27FC236}">
                <a16:creationId xmlns:a16="http://schemas.microsoft.com/office/drawing/2014/main" id="{F8447502-E749-4830-AF29-C35CD62F9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Machine generated alternative text:&#10;f">
            <a:extLst>
              <a:ext uri="{FF2B5EF4-FFF2-40B4-BE49-F238E27FC236}">
                <a16:creationId xmlns:a16="http://schemas.microsoft.com/office/drawing/2014/main" id="{9FDAD353-114F-4FB0-B609-FFD40AD3DA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Machine generated alternative text:&#10;f">
            <a:extLst>
              <a:ext uri="{FF2B5EF4-FFF2-40B4-BE49-F238E27FC236}">
                <a16:creationId xmlns:a16="http://schemas.microsoft.com/office/drawing/2014/main" id="{36830E41-A526-4171-8C1D-9F30A4F03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Machine generated alternative text:&#10;f">
            <a:extLst>
              <a:ext uri="{FF2B5EF4-FFF2-40B4-BE49-F238E27FC236}">
                <a16:creationId xmlns:a16="http://schemas.microsoft.com/office/drawing/2014/main" id="{AFAACE23-5BAE-4895-9460-A1D19D0E22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Machine generated alternative text:&#10;f">
            <a:extLst>
              <a:ext uri="{FF2B5EF4-FFF2-40B4-BE49-F238E27FC236}">
                <a16:creationId xmlns:a16="http://schemas.microsoft.com/office/drawing/2014/main" id="{51362233-9A69-4C63-A49C-231A1AF55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Machine generated alternative text:&#10;f">
            <a:extLst>
              <a:ext uri="{FF2B5EF4-FFF2-40B4-BE49-F238E27FC236}">
                <a16:creationId xmlns:a16="http://schemas.microsoft.com/office/drawing/2014/main" id="{7E756EE9-EFA5-44D8-B0E7-3CBF1FE93C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Machine generated alternative text:&#10;f">
            <a:extLst>
              <a:ext uri="{FF2B5EF4-FFF2-40B4-BE49-F238E27FC236}">
                <a16:creationId xmlns:a16="http://schemas.microsoft.com/office/drawing/2014/main" id="{A53D0480-B60F-4EE3-BCC8-3DEDB9AA0F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Machine generated alternative text:&#10;f">
            <a:extLst>
              <a:ext uri="{FF2B5EF4-FFF2-40B4-BE49-F238E27FC236}">
                <a16:creationId xmlns:a16="http://schemas.microsoft.com/office/drawing/2014/main" id="{CDC7881D-0981-4385-953C-90A4E0AE5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A619B11C-AE38-4546-A054-C28E27F6258A}"/>
              </a:ext>
            </a:extLst>
          </p:cNvPr>
          <p:cNvGrpSpPr/>
          <p:nvPr/>
        </p:nvGrpSpPr>
        <p:grpSpPr>
          <a:xfrm>
            <a:off x="4280845" y="1106265"/>
            <a:ext cx="1853015" cy="1224798"/>
            <a:chOff x="8222123" y="2527298"/>
            <a:chExt cx="2470686" cy="1633064"/>
          </a:xfrm>
        </p:grpSpPr>
        <p:grpSp>
          <p:nvGrpSpPr>
            <p:cNvPr id="54" name="Group 53">
              <a:extLst>
                <a:ext uri="{FF2B5EF4-FFF2-40B4-BE49-F238E27FC236}">
                  <a16:creationId xmlns:a16="http://schemas.microsoft.com/office/drawing/2014/main" id="{34B0579B-AE9F-4D9A-8A55-907EA9910FBC}"/>
                </a:ext>
              </a:extLst>
            </p:cNvPr>
            <p:cNvGrpSpPr/>
            <p:nvPr/>
          </p:nvGrpSpPr>
          <p:grpSpPr>
            <a:xfrm>
              <a:off x="8222124" y="2527298"/>
              <a:ext cx="2470685" cy="816533"/>
              <a:chOff x="8222124" y="2527298"/>
              <a:chExt cx="2470685" cy="816533"/>
            </a:xfrm>
          </p:grpSpPr>
          <p:pic>
            <p:nvPicPr>
              <p:cNvPr id="61" name="Picture 60" descr="Screen Clipping">
                <a:extLst>
                  <a:ext uri="{FF2B5EF4-FFF2-40B4-BE49-F238E27FC236}">
                    <a16:creationId xmlns:a16="http://schemas.microsoft.com/office/drawing/2014/main" id="{EACE0403-546B-4542-A6E6-53E85331A1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62" name="Picture 61" descr="Screen Clipping">
                <a:extLst>
                  <a:ext uri="{FF2B5EF4-FFF2-40B4-BE49-F238E27FC236}">
                    <a16:creationId xmlns:a16="http://schemas.microsoft.com/office/drawing/2014/main" id="{B73AA2FD-09F1-4BD2-ABA4-9F398DB2A2C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63" name="Picture 62" descr="Screen Clipping">
                <a:extLst>
                  <a:ext uri="{FF2B5EF4-FFF2-40B4-BE49-F238E27FC236}">
                    <a16:creationId xmlns:a16="http://schemas.microsoft.com/office/drawing/2014/main" id="{F52AF90E-D316-48B9-B651-CD6AB3E88CC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64" name="Picture 63" descr="Screen Clipping">
                <a:extLst>
                  <a:ext uri="{FF2B5EF4-FFF2-40B4-BE49-F238E27FC236}">
                    <a16:creationId xmlns:a16="http://schemas.microsoft.com/office/drawing/2014/main" id="{A0FD7C73-725A-40A0-9969-3F7D81CFE67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5" name="Picture 64" descr="Screen Clipping">
                <a:extLst>
                  <a:ext uri="{FF2B5EF4-FFF2-40B4-BE49-F238E27FC236}">
                    <a16:creationId xmlns:a16="http://schemas.microsoft.com/office/drawing/2014/main" id="{F9696735-A911-4AD1-8110-54E09D4359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55" name="Group 54">
              <a:extLst>
                <a:ext uri="{FF2B5EF4-FFF2-40B4-BE49-F238E27FC236}">
                  <a16:creationId xmlns:a16="http://schemas.microsoft.com/office/drawing/2014/main" id="{D22B0F13-9AA0-43FB-BC00-27D242275A09}"/>
                </a:ext>
              </a:extLst>
            </p:cNvPr>
            <p:cNvGrpSpPr/>
            <p:nvPr/>
          </p:nvGrpSpPr>
          <p:grpSpPr>
            <a:xfrm>
              <a:off x="8222123" y="3343829"/>
              <a:ext cx="2470685" cy="816533"/>
              <a:chOff x="8222124" y="2527298"/>
              <a:chExt cx="2470685" cy="816533"/>
            </a:xfrm>
          </p:grpSpPr>
          <p:pic>
            <p:nvPicPr>
              <p:cNvPr id="56" name="Picture 55" descr="Screen Clipping">
                <a:extLst>
                  <a:ext uri="{FF2B5EF4-FFF2-40B4-BE49-F238E27FC236}">
                    <a16:creationId xmlns:a16="http://schemas.microsoft.com/office/drawing/2014/main" id="{FDBE8BFC-5401-435E-89A3-A9E894F8A5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57" name="Picture 56" descr="Screen Clipping">
                <a:extLst>
                  <a:ext uri="{FF2B5EF4-FFF2-40B4-BE49-F238E27FC236}">
                    <a16:creationId xmlns:a16="http://schemas.microsoft.com/office/drawing/2014/main" id="{655FA78D-566A-40E6-951C-634FD06277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58" name="Picture 57" descr="Screen Clipping">
                <a:extLst>
                  <a:ext uri="{FF2B5EF4-FFF2-40B4-BE49-F238E27FC236}">
                    <a16:creationId xmlns:a16="http://schemas.microsoft.com/office/drawing/2014/main" id="{C33475D3-D202-4AA6-8522-E57570F767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59" name="Picture 58" descr="Screen Clipping">
                <a:extLst>
                  <a:ext uri="{FF2B5EF4-FFF2-40B4-BE49-F238E27FC236}">
                    <a16:creationId xmlns:a16="http://schemas.microsoft.com/office/drawing/2014/main" id="{12A3DF8C-D91C-492D-805C-481872D8AFD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0" name="Picture 59" descr="Screen Clipping">
                <a:extLst>
                  <a:ext uri="{FF2B5EF4-FFF2-40B4-BE49-F238E27FC236}">
                    <a16:creationId xmlns:a16="http://schemas.microsoft.com/office/drawing/2014/main" id="{D4E2A41F-F0DB-466F-9022-F3328818694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66" name="TextBox 65">
            <a:extLst>
              <a:ext uri="{FF2B5EF4-FFF2-40B4-BE49-F238E27FC236}">
                <a16:creationId xmlns:a16="http://schemas.microsoft.com/office/drawing/2014/main" id="{CFA3A013-0D0C-447B-A654-957840858852}"/>
              </a:ext>
            </a:extLst>
          </p:cNvPr>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67" name="TextBox 66">
            <a:extLst>
              <a:ext uri="{FF2B5EF4-FFF2-40B4-BE49-F238E27FC236}">
                <a16:creationId xmlns:a16="http://schemas.microsoft.com/office/drawing/2014/main" id="{B916D1B9-2D9A-44EB-B4D7-42A9B199BA7E}"/>
              </a:ext>
            </a:extLst>
          </p:cNvPr>
          <p:cNvSpPr txBox="1"/>
          <p:nvPr/>
        </p:nvSpPr>
        <p:spPr>
          <a:xfrm>
            <a:off x="7190848" y="2551695"/>
            <a:ext cx="1728935" cy="369332"/>
          </a:xfrm>
          <a:prstGeom prst="rect">
            <a:avLst/>
          </a:prstGeom>
          <a:noFill/>
        </p:spPr>
        <p:txBody>
          <a:bodyPr wrap="none" rtlCol="0">
            <a:spAutoFit/>
          </a:bodyPr>
          <a:lstStyle/>
          <a:p>
            <a:r>
              <a:rPr lang="en-US" dirty="0"/>
              <a:t>Restricted Room</a:t>
            </a:r>
          </a:p>
        </p:txBody>
      </p:sp>
    </p:spTree>
    <p:extLst>
      <p:ext uri="{BB962C8B-B14F-4D97-AF65-F5344CB8AC3E}">
        <p14:creationId xmlns:p14="http://schemas.microsoft.com/office/powerpoint/2010/main" val="3524652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Tree>
    <p:extLst>
      <p:ext uri="{BB962C8B-B14F-4D97-AF65-F5344CB8AC3E}">
        <p14:creationId xmlns:p14="http://schemas.microsoft.com/office/powerpoint/2010/main" val="3496752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35</a:t>
            </a:fld>
            <a:endParaRPr lang="en-US" dirty="0"/>
          </a:p>
        </p:txBody>
      </p:sp>
      <p:grpSp>
        <p:nvGrpSpPr>
          <p:cNvPr id="17" name="Group 16"/>
          <p:cNvGrpSpPr/>
          <p:nvPr/>
        </p:nvGrpSpPr>
        <p:grpSpPr>
          <a:xfrm>
            <a:off x="3131840" y="3459774"/>
            <a:ext cx="3071192" cy="568862"/>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0707" y="2538154"/>
            <a:ext cx="3071192" cy="568939"/>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6206294" y="4401742"/>
            <a:ext cx="2869356" cy="555582"/>
            <a:chOff x="3286561" y="3640724"/>
            <a:chExt cx="3825807" cy="740776"/>
          </a:xfrm>
        </p:grpSpPr>
        <p:cxnSp>
          <p:nvCxnSpPr>
            <p:cNvPr id="26" name="Straight Arrow Connector 25"/>
            <p:cNvCxnSpPr>
              <a:cxnSpLocks/>
            </p:cNvCxnSpPr>
            <p:nvPr/>
          </p:nvCxnSpPr>
          <p:spPr bwMode="auto">
            <a:xfrm>
              <a:off x="3286561" y="3810001"/>
              <a:ext cx="3825805"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3825807" cy="412473"/>
              <a:chOff x="1855304" y="1603513"/>
              <a:chExt cx="3825807"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6" y="1603513"/>
                <a:ext cx="1095875"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4122" y="5344488"/>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29665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30736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407379"/>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92515" y="5591671"/>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t> </a:t>
            </a:r>
            <a:r>
              <a:rPr lang="en-US" altLang="zh-CN" sz="1500" dirty="0"/>
              <a:t>One instruction completed every  3 cycles. </a:t>
            </a:r>
            <a:r>
              <a:rPr lang="en-US" sz="1500" dirty="0"/>
              <a:t>Performance is </a:t>
            </a:r>
            <a:r>
              <a:rPr lang="en-US" altLang="zh-CN" sz="1500" dirty="0"/>
              <a:t>much lower than pipelined execution.</a:t>
            </a:r>
            <a:r>
              <a:rPr lang="en-US" sz="1500" dirty="0"/>
              <a:t> </a:t>
            </a:r>
          </a:p>
        </p:txBody>
      </p:sp>
      <p:cxnSp>
        <p:nvCxnSpPr>
          <p:cNvPr id="49" name="Straight Connector 48"/>
          <p:cNvCxnSpPr/>
          <p:nvPr/>
        </p:nvCxnSpPr>
        <p:spPr bwMode="auto">
          <a:xfrm>
            <a:off x="570963"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24447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255190"/>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12">
            <a:extLst>
              <a:ext uri="{FF2B5EF4-FFF2-40B4-BE49-F238E27FC236}">
                <a16:creationId xmlns:a16="http://schemas.microsoft.com/office/drawing/2014/main" id="{59B3A31C-0786-496D-A53A-232621B92D8E}"/>
              </a:ext>
            </a:extLst>
          </p:cNvPr>
          <p:cNvGrpSpPr/>
          <p:nvPr/>
        </p:nvGrpSpPr>
        <p:grpSpPr>
          <a:xfrm>
            <a:off x="6907100" y="1278062"/>
            <a:ext cx="1790700" cy="2667000"/>
            <a:chOff x="2755900" y="1130300"/>
            <a:chExt cx="2387600" cy="3556000"/>
          </a:xfrm>
        </p:grpSpPr>
        <p:sp>
          <p:nvSpPr>
            <p:cNvPr id="46" name="Rectangle 1">
              <a:extLst>
                <a:ext uri="{FF2B5EF4-FFF2-40B4-BE49-F238E27FC236}">
                  <a16:creationId xmlns:a16="http://schemas.microsoft.com/office/drawing/2014/main" id="{97AE87B9-EACB-42D0-967C-303447C27111}"/>
                </a:ext>
              </a:extLst>
            </p:cNvPr>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47" name="Rectangle 2">
              <a:extLst>
                <a:ext uri="{FF2B5EF4-FFF2-40B4-BE49-F238E27FC236}">
                  <a16:creationId xmlns:a16="http://schemas.microsoft.com/office/drawing/2014/main" id="{D9B16DCD-A4D7-4C8A-B23F-96745F0F62DB}"/>
                </a:ext>
              </a:extLst>
            </p:cNvPr>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8" name="Rectangle 3">
              <a:extLst>
                <a:ext uri="{FF2B5EF4-FFF2-40B4-BE49-F238E27FC236}">
                  <a16:creationId xmlns:a16="http://schemas.microsoft.com/office/drawing/2014/main" id="{9B6EE7FD-8F2C-4980-9E55-B13CD1A8970A}"/>
                </a:ext>
              </a:extLst>
            </p:cNvPr>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3" name="Down Arrow 4">
              <a:extLst>
                <a:ext uri="{FF2B5EF4-FFF2-40B4-BE49-F238E27FC236}">
                  <a16:creationId xmlns:a16="http://schemas.microsoft.com/office/drawing/2014/main" id="{0F8AF103-FC82-45AB-9BC7-1518767ED0F0}"/>
                </a:ext>
              </a:extLst>
            </p:cNvPr>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Down Arrow 5">
              <a:extLst>
                <a:ext uri="{FF2B5EF4-FFF2-40B4-BE49-F238E27FC236}">
                  <a16:creationId xmlns:a16="http://schemas.microsoft.com/office/drawing/2014/main" id="{64645092-0AA3-4202-A9E5-CCBFE4B94FDE}"/>
                </a:ext>
              </a:extLst>
            </p:cNvPr>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5" name="TextBox 9">
              <a:extLst>
                <a:ext uri="{FF2B5EF4-FFF2-40B4-BE49-F238E27FC236}">
                  <a16:creationId xmlns:a16="http://schemas.microsoft.com/office/drawing/2014/main" id="{7B73DFD7-9FE6-4FAE-8AAF-CCDF54ED210C}"/>
                </a:ext>
              </a:extLst>
            </p:cNvPr>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56" name="TextBox 10">
              <a:extLst>
                <a:ext uri="{FF2B5EF4-FFF2-40B4-BE49-F238E27FC236}">
                  <a16:creationId xmlns:a16="http://schemas.microsoft.com/office/drawing/2014/main" id="{338EEC56-6BDB-423B-B415-65EC02E3FB24}"/>
                </a:ext>
              </a:extLst>
            </p:cNvPr>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57" name="TextBox 11">
              <a:extLst>
                <a:ext uri="{FF2B5EF4-FFF2-40B4-BE49-F238E27FC236}">
                  <a16:creationId xmlns:a16="http://schemas.microsoft.com/office/drawing/2014/main" id="{8F517503-3E88-4AED-9FFC-68970D26DEAC}"/>
                </a:ext>
              </a:extLst>
            </p:cNvPr>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Tree>
    <p:extLst>
      <p:ext uri="{BB962C8B-B14F-4D97-AF65-F5344CB8AC3E}">
        <p14:creationId xmlns:p14="http://schemas.microsoft.com/office/powerpoint/2010/main" val="2088857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34922" y="1732008"/>
            <a:ext cx="1790700" cy="2667000"/>
            <a:chOff x="2755900" y="1130300"/>
            <a:chExt cx="2387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36</a:t>
            </a:fld>
            <a:endParaRPr lang="en-US" dirty="0"/>
          </a:p>
        </p:txBody>
      </p:sp>
      <p:grpSp>
        <p:nvGrpSpPr>
          <p:cNvPr id="16" name="Group 15"/>
          <p:cNvGrpSpPr/>
          <p:nvPr/>
        </p:nvGrpSpPr>
        <p:grpSpPr>
          <a:xfrm>
            <a:off x="3415350" y="1618891"/>
            <a:ext cx="5271450" cy="3169308"/>
            <a:chOff x="556595" y="1155940"/>
            <a:chExt cx="7028600" cy="4225744"/>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5"/>
              <a:ext cx="886217"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272393" y="4777646"/>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and a third is executed. </a:t>
            </a:r>
          </a:p>
        </p:txBody>
      </p:sp>
    </p:spTree>
    <p:extLst>
      <p:ext uri="{BB962C8B-B14F-4D97-AF65-F5344CB8AC3E}">
        <p14:creationId xmlns:p14="http://schemas.microsoft.com/office/powerpoint/2010/main" val="623422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2AD97-BA6A-48B1-9BA6-A51357050C62}"/>
              </a:ext>
            </a:extLst>
          </p:cNvPr>
          <p:cNvSpPr>
            <a:spLocks noGrp="1"/>
          </p:cNvSpPr>
          <p:nvPr>
            <p:ph type="title"/>
          </p:nvPr>
        </p:nvSpPr>
        <p:spPr/>
        <p:txBody>
          <a:bodyPr>
            <a:normAutofit fontScale="90000"/>
          </a:bodyPr>
          <a:lstStyle/>
          <a:p>
            <a:r>
              <a:rPr lang="en-US" altLang="zh-CN" dirty="0"/>
              <a:t>Out-of-Order Execution (or Speculative Execution)</a:t>
            </a:r>
            <a:endParaRPr lang="zh-CN" altLang="en-US" dirty="0"/>
          </a:p>
        </p:txBody>
      </p:sp>
      <p:sp>
        <p:nvSpPr>
          <p:cNvPr id="66" name="Shape 120">
            <a:extLst>
              <a:ext uri="{FF2B5EF4-FFF2-40B4-BE49-F238E27FC236}">
                <a16:creationId xmlns:a16="http://schemas.microsoft.com/office/drawing/2014/main" id="{88437335-7C70-4C93-BB36-694AF2BB8D52}"/>
              </a:ext>
            </a:extLst>
          </p:cNvPr>
          <p:cNvSpPr txBox="1"/>
          <p:nvPr/>
        </p:nvSpPr>
        <p:spPr>
          <a:xfrm>
            <a:off x="4724375" y="3173057"/>
            <a:ext cx="3538244"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Predict branch direction</a:t>
            </a:r>
            <a:endParaRPr b="1" dirty="0"/>
          </a:p>
        </p:txBody>
      </p:sp>
      <p:sp>
        <p:nvSpPr>
          <p:cNvPr id="72" name="Shape 126">
            <a:extLst>
              <a:ext uri="{FF2B5EF4-FFF2-40B4-BE49-F238E27FC236}">
                <a16:creationId xmlns:a16="http://schemas.microsoft.com/office/drawing/2014/main" id="{99905592-7B53-4693-8E34-545D05055470}"/>
              </a:ext>
            </a:extLst>
          </p:cNvPr>
          <p:cNvSpPr txBox="1"/>
          <p:nvPr/>
        </p:nvSpPr>
        <p:spPr>
          <a:xfrm>
            <a:off x="568609" y="1981225"/>
            <a:ext cx="7290732"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000" dirty="0"/>
              <a:t>Go Faster: Pipelining, branch prediction, &amp; instruction speculation</a:t>
            </a:r>
            <a:endParaRPr sz="2000" dirty="0"/>
          </a:p>
        </p:txBody>
      </p:sp>
      <p:grpSp>
        <p:nvGrpSpPr>
          <p:cNvPr id="73" name="Shape 127">
            <a:extLst>
              <a:ext uri="{FF2B5EF4-FFF2-40B4-BE49-F238E27FC236}">
                <a16:creationId xmlns:a16="http://schemas.microsoft.com/office/drawing/2014/main" id="{59DCD304-12A8-4EBF-A911-72DE1479D029}"/>
              </a:ext>
            </a:extLst>
          </p:cNvPr>
          <p:cNvGrpSpPr/>
          <p:nvPr/>
        </p:nvGrpSpPr>
        <p:grpSpPr>
          <a:xfrm>
            <a:off x="541025" y="2590825"/>
            <a:ext cx="3192875" cy="381000"/>
            <a:chOff x="541025" y="2743225"/>
            <a:chExt cx="3192875" cy="381000"/>
          </a:xfrm>
        </p:grpSpPr>
        <p:sp>
          <p:nvSpPr>
            <p:cNvPr id="74" name="Shape 128">
              <a:extLst>
                <a:ext uri="{FF2B5EF4-FFF2-40B4-BE49-F238E27FC236}">
                  <a16:creationId xmlns:a16="http://schemas.microsoft.com/office/drawing/2014/main" id="{9F32C225-1498-4CFF-82CE-5014CE55509C}"/>
                </a:ext>
              </a:extLst>
            </p:cNvPr>
            <p:cNvSpPr txBox="1"/>
            <p:nvPr/>
          </p:nvSpPr>
          <p:spPr>
            <a:xfrm>
              <a:off x="541025" y="27432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add</a:t>
              </a:r>
              <a:r>
                <a:rPr lang="en"/>
                <a:t> </a:t>
              </a:r>
              <a:endParaRPr/>
            </a:p>
          </p:txBody>
        </p:sp>
        <p:grpSp>
          <p:nvGrpSpPr>
            <p:cNvPr id="75" name="Shape 129">
              <a:extLst>
                <a:ext uri="{FF2B5EF4-FFF2-40B4-BE49-F238E27FC236}">
                  <a16:creationId xmlns:a16="http://schemas.microsoft.com/office/drawing/2014/main" id="{9128B204-C5EB-4EB1-A3AB-EFCD1659B237}"/>
                </a:ext>
              </a:extLst>
            </p:cNvPr>
            <p:cNvGrpSpPr/>
            <p:nvPr/>
          </p:nvGrpSpPr>
          <p:grpSpPr>
            <a:xfrm>
              <a:off x="1554475" y="2842250"/>
              <a:ext cx="2179425" cy="183000"/>
              <a:chOff x="1554475" y="2842250"/>
              <a:chExt cx="2179425" cy="183000"/>
            </a:xfrm>
          </p:grpSpPr>
          <p:sp>
            <p:nvSpPr>
              <p:cNvPr id="76" name="Shape 130">
                <a:extLst>
                  <a:ext uri="{FF2B5EF4-FFF2-40B4-BE49-F238E27FC236}">
                    <a16:creationId xmlns:a16="http://schemas.microsoft.com/office/drawing/2014/main" id="{55973888-6BB6-494A-9E55-3915AF314161}"/>
                  </a:ext>
                </a:extLst>
              </p:cNvPr>
              <p:cNvSpPr/>
              <p:nvPr/>
            </p:nvSpPr>
            <p:spPr>
              <a:xfrm>
                <a:off x="15544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131">
                <a:extLst>
                  <a:ext uri="{FF2B5EF4-FFF2-40B4-BE49-F238E27FC236}">
                    <a16:creationId xmlns:a16="http://schemas.microsoft.com/office/drawing/2014/main" id="{1D587AA0-F515-4A56-A983-A83EED71B04A}"/>
                  </a:ext>
                </a:extLst>
              </p:cNvPr>
              <p:cNvSpPr/>
              <p:nvPr/>
            </p:nvSpPr>
            <p:spPr>
              <a:xfrm>
                <a:off x="20116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132">
                <a:extLst>
                  <a:ext uri="{FF2B5EF4-FFF2-40B4-BE49-F238E27FC236}">
                    <a16:creationId xmlns:a16="http://schemas.microsoft.com/office/drawing/2014/main" id="{96799926-E78F-4190-915D-02C62D61EA20}"/>
                  </a:ext>
                </a:extLst>
              </p:cNvPr>
              <p:cNvSpPr/>
              <p:nvPr/>
            </p:nvSpPr>
            <p:spPr>
              <a:xfrm>
                <a:off x="246125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133">
                <a:extLst>
                  <a:ext uri="{FF2B5EF4-FFF2-40B4-BE49-F238E27FC236}">
                    <a16:creationId xmlns:a16="http://schemas.microsoft.com/office/drawing/2014/main" id="{BAFDA1AB-8046-43B6-82F8-8DE2F6520DFE}"/>
                  </a:ext>
                </a:extLst>
              </p:cNvPr>
              <p:cNvSpPr/>
              <p:nvPr/>
            </p:nvSpPr>
            <p:spPr>
              <a:xfrm>
                <a:off x="291082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134">
                <a:extLst>
                  <a:ext uri="{FF2B5EF4-FFF2-40B4-BE49-F238E27FC236}">
                    <a16:creationId xmlns:a16="http://schemas.microsoft.com/office/drawing/2014/main" id="{90395391-3AC8-4723-B22C-80074890EAF4}"/>
                  </a:ext>
                </a:extLst>
              </p:cNvPr>
              <p:cNvSpPr/>
              <p:nvPr/>
            </p:nvSpPr>
            <p:spPr>
              <a:xfrm>
                <a:off x="336040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1" name="Shape 135">
            <a:extLst>
              <a:ext uri="{FF2B5EF4-FFF2-40B4-BE49-F238E27FC236}">
                <a16:creationId xmlns:a16="http://schemas.microsoft.com/office/drawing/2014/main" id="{603E40C6-B2CA-4535-B7A1-078241E90A6B}"/>
              </a:ext>
            </a:extLst>
          </p:cNvPr>
          <p:cNvGrpSpPr/>
          <p:nvPr/>
        </p:nvGrpSpPr>
        <p:grpSpPr>
          <a:xfrm>
            <a:off x="541025" y="2895625"/>
            <a:ext cx="3650075" cy="381000"/>
            <a:chOff x="541025" y="3048025"/>
            <a:chExt cx="3650075" cy="381000"/>
          </a:xfrm>
        </p:grpSpPr>
        <p:sp>
          <p:nvSpPr>
            <p:cNvPr id="82" name="Shape 136">
              <a:extLst>
                <a:ext uri="{FF2B5EF4-FFF2-40B4-BE49-F238E27FC236}">
                  <a16:creationId xmlns:a16="http://schemas.microsoft.com/office/drawing/2014/main" id="{1EE284E9-986B-47A2-8823-4FB8E4F20A05}"/>
                </a:ext>
              </a:extLst>
            </p:cNvPr>
            <p:cNvSpPr txBox="1"/>
            <p:nvPr/>
          </p:nvSpPr>
          <p:spPr>
            <a:xfrm>
              <a:off x="541025" y="30480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load</a:t>
              </a:r>
              <a:r>
                <a:rPr lang="en"/>
                <a:t> </a:t>
              </a:r>
              <a:endParaRPr/>
            </a:p>
          </p:txBody>
        </p:sp>
        <p:grpSp>
          <p:nvGrpSpPr>
            <p:cNvPr id="83" name="Shape 137">
              <a:extLst>
                <a:ext uri="{FF2B5EF4-FFF2-40B4-BE49-F238E27FC236}">
                  <a16:creationId xmlns:a16="http://schemas.microsoft.com/office/drawing/2014/main" id="{6323B49E-C4E6-43E0-AAF9-69A78A24A8EF}"/>
                </a:ext>
              </a:extLst>
            </p:cNvPr>
            <p:cNvGrpSpPr/>
            <p:nvPr/>
          </p:nvGrpSpPr>
          <p:grpSpPr>
            <a:xfrm>
              <a:off x="2011675" y="3147050"/>
              <a:ext cx="2179425" cy="183000"/>
              <a:chOff x="2011675" y="3147050"/>
              <a:chExt cx="2179425" cy="183000"/>
            </a:xfrm>
          </p:grpSpPr>
          <p:sp>
            <p:nvSpPr>
              <p:cNvPr id="84" name="Shape 138">
                <a:extLst>
                  <a:ext uri="{FF2B5EF4-FFF2-40B4-BE49-F238E27FC236}">
                    <a16:creationId xmlns:a16="http://schemas.microsoft.com/office/drawing/2014/main" id="{5A83CE5A-E67B-4E9B-9507-481554338F64}"/>
                  </a:ext>
                </a:extLst>
              </p:cNvPr>
              <p:cNvSpPr/>
              <p:nvPr/>
            </p:nvSpPr>
            <p:spPr>
              <a:xfrm>
                <a:off x="20116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139">
                <a:extLst>
                  <a:ext uri="{FF2B5EF4-FFF2-40B4-BE49-F238E27FC236}">
                    <a16:creationId xmlns:a16="http://schemas.microsoft.com/office/drawing/2014/main" id="{2494F502-4F2D-4380-88A8-349B0DF42671}"/>
                  </a:ext>
                </a:extLst>
              </p:cNvPr>
              <p:cNvSpPr/>
              <p:nvPr/>
            </p:nvSpPr>
            <p:spPr>
              <a:xfrm>
                <a:off x="24688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140">
                <a:extLst>
                  <a:ext uri="{FF2B5EF4-FFF2-40B4-BE49-F238E27FC236}">
                    <a16:creationId xmlns:a16="http://schemas.microsoft.com/office/drawing/2014/main" id="{B778D312-F755-4B9C-911C-4B145301A0BE}"/>
                  </a:ext>
                </a:extLst>
              </p:cNvPr>
              <p:cNvSpPr/>
              <p:nvPr/>
            </p:nvSpPr>
            <p:spPr>
              <a:xfrm>
                <a:off x="291845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141">
                <a:extLst>
                  <a:ext uri="{FF2B5EF4-FFF2-40B4-BE49-F238E27FC236}">
                    <a16:creationId xmlns:a16="http://schemas.microsoft.com/office/drawing/2014/main" id="{5BBD5DC9-C6EF-4D92-80ED-19F20615F9A7}"/>
                  </a:ext>
                </a:extLst>
              </p:cNvPr>
              <p:cNvSpPr/>
              <p:nvPr/>
            </p:nvSpPr>
            <p:spPr>
              <a:xfrm>
                <a:off x="336802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142">
                <a:extLst>
                  <a:ext uri="{FF2B5EF4-FFF2-40B4-BE49-F238E27FC236}">
                    <a16:creationId xmlns:a16="http://schemas.microsoft.com/office/drawing/2014/main" id="{76FB4D15-8634-43DD-B1C7-559B8DE58FD1}"/>
                  </a:ext>
                </a:extLst>
              </p:cNvPr>
              <p:cNvSpPr/>
              <p:nvPr/>
            </p:nvSpPr>
            <p:spPr>
              <a:xfrm>
                <a:off x="381760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9" name="Shape 143">
            <a:extLst>
              <a:ext uri="{FF2B5EF4-FFF2-40B4-BE49-F238E27FC236}">
                <a16:creationId xmlns:a16="http://schemas.microsoft.com/office/drawing/2014/main" id="{20CBC93D-088C-4AFF-8FC3-6F7ECCA4D561}"/>
              </a:ext>
            </a:extLst>
          </p:cNvPr>
          <p:cNvGrpSpPr/>
          <p:nvPr/>
        </p:nvGrpSpPr>
        <p:grpSpPr>
          <a:xfrm>
            <a:off x="541025" y="3200425"/>
            <a:ext cx="4107275" cy="381000"/>
            <a:chOff x="541025" y="3352825"/>
            <a:chExt cx="4107275" cy="381000"/>
          </a:xfrm>
        </p:grpSpPr>
        <p:sp>
          <p:nvSpPr>
            <p:cNvPr id="90" name="Shape 144">
              <a:extLst>
                <a:ext uri="{FF2B5EF4-FFF2-40B4-BE49-F238E27FC236}">
                  <a16:creationId xmlns:a16="http://schemas.microsoft.com/office/drawing/2014/main" id="{D2E622FE-9BE3-49A9-A17A-9959B3621AA4}"/>
                </a:ext>
              </a:extLst>
            </p:cNvPr>
            <p:cNvSpPr txBox="1"/>
            <p:nvPr/>
          </p:nvSpPr>
          <p:spPr>
            <a:xfrm>
              <a:off x="541025" y="3352825"/>
              <a:ext cx="101345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branch</a:t>
              </a:r>
              <a:r>
                <a:rPr lang="en" dirty="0"/>
                <a:t> </a:t>
              </a:r>
              <a:endParaRPr dirty="0"/>
            </a:p>
          </p:txBody>
        </p:sp>
        <p:grpSp>
          <p:nvGrpSpPr>
            <p:cNvPr id="91" name="Shape 145">
              <a:extLst>
                <a:ext uri="{FF2B5EF4-FFF2-40B4-BE49-F238E27FC236}">
                  <a16:creationId xmlns:a16="http://schemas.microsoft.com/office/drawing/2014/main" id="{C89CB0D0-314E-4F81-BBBC-3BA59ADFBE62}"/>
                </a:ext>
              </a:extLst>
            </p:cNvPr>
            <p:cNvGrpSpPr/>
            <p:nvPr/>
          </p:nvGrpSpPr>
          <p:grpSpPr>
            <a:xfrm>
              <a:off x="2468875" y="3451850"/>
              <a:ext cx="2179425" cy="183000"/>
              <a:chOff x="2468875" y="3451850"/>
              <a:chExt cx="2179425" cy="183000"/>
            </a:xfrm>
          </p:grpSpPr>
          <p:sp>
            <p:nvSpPr>
              <p:cNvPr id="92" name="Shape 146">
                <a:extLst>
                  <a:ext uri="{FF2B5EF4-FFF2-40B4-BE49-F238E27FC236}">
                    <a16:creationId xmlns:a16="http://schemas.microsoft.com/office/drawing/2014/main" id="{52961446-893F-4F29-BFFE-1E9D78DFD482}"/>
                  </a:ext>
                </a:extLst>
              </p:cNvPr>
              <p:cNvSpPr/>
              <p:nvPr/>
            </p:nvSpPr>
            <p:spPr>
              <a:xfrm>
                <a:off x="24688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147">
                <a:extLst>
                  <a:ext uri="{FF2B5EF4-FFF2-40B4-BE49-F238E27FC236}">
                    <a16:creationId xmlns:a16="http://schemas.microsoft.com/office/drawing/2014/main" id="{71AC1DEC-4E12-48CE-BF78-8F7A7F5C14C0}"/>
                  </a:ext>
                </a:extLst>
              </p:cNvPr>
              <p:cNvSpPr/>
              <p:nvPr/>
            </p:nvSpPr>
            <p:spPr>
              <a:xfrm>
                <a:off x="29260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148">
                <a:extLst>
                  <a:ext uri="{FF2B5EF4-FFF2-40B4-BE49-F238E27FC236}">
                    <a16:creationId xmlns:a16="http://schemas.microsoft.com/office/drawing/2014/main" id="{50B76E2B-412A-4392-9DC5-51FE5688B957}"/>
                  </a:ext>
                </a:extLst>
              </p:cNvPr>
              <p:cNvSpPr/>
              <p:nvPr/>
            </p:nvSpPr>
            <p:spPr>
              <a:xfrm>
                <a:off x="337565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149">
                <a:extLst>
                  <a:ext uri="{FF2B5EF4-FFF2-40B4-BE49-F238E27FC236}">
                    <a16:creationId xmlns:a16="http://schemas.microsoft.com/office/drawing/2014/main" id="{4C1452EA-2F96-4379-B41A-4E87541CB53A}"/>
                  </a:ext>
                </a:extLst>
              </p:cNvPr>
              <p:cNvSpPr/>
              <p:nvPr/>
            </p:nvSpPr>
            <p:spPr>
              <a:xfrm>
                <a:off x="382522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150">
                <a:extLst>
                  <a:ext uri="{FF2B5EF4-FFF2-40B4-BE49-F238E27FC236}">
                    <a16:creationId xmlns:a16="http://schemas.microsoft.com/office/drawing/2014/main" id="{24857A4B-44E8-4EDA-B0EA-4F7A98262451}"/>
                  </a:ext>
                </a:extLst>
              </p:cNvPr>
              <p:cNvSpPr/>
              <p:nvPr/>
            </p:nvSpPr>
            <p:spPr>
              <a:xfrm>
                <a:off x="427480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97" name="Shape 151">
            <a:extLst>
              <a:ext uri="{FF2B5EF4-FFF2-40B4-BE49-F238E27FC236}">
                <a16:creationId xmlns:a16="http://schemas.microsoft.com/office/drawing/2014/main" id="{6EE4047F-C2C4-4FB4-B528-D3C3F758A920}"/>
              </a:ext>
            </a:extLst>
          </p:cNvPr>
          <p:cNvGrpSpPr/>
          <p:nvPr/>
        </p:nvGrpSpPr>
        <p:grpSpPr>
          <a:xfrm>
            <a:off x="541025" y="3505225"/>
            <a:ext cx="7695321" cy="408100"/>
            <a:chOff x="541025" y="3657625"/>
            <a:chExt cx="7695321" cy="408100"/>
          </a:xfrm>
        </p:grpSpPr>
        <p:sp>
          <p:nvSpPr>
            <p:cNvPr id="98" name="Shape 152">
              <a:extLst>
                <a:ext uri="{FF2B5EF4-FFF2-40B4-BE49-F238E27FC236}">
                  <a16:creationId xmlns:a16="http://schemas.microsoft.com/office/drawing/2014/main" id="{7021DA83-CC1F-4BF3-AD85-99FB8A83435A}"/>
                </a:ext>
              </a:extLst>
            </p:cNvPr>
            <p:cNvSpPr txBox="1"/>
            <p:nvPr/>
          </p:nvSpPr>
          <p:spPr>
            <a:xfrm>
              <a:off x="541025" y="36576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and</a:t>
              </a:r>
              <a:endParaRPr/>
            </a:p>
          </p:txBody>
        </p:sp>
        <p:sp>
          <p:nvSpPr>
            <p:cNvPr id="99" name="Shape 153">
              <a:extLst>
                <a:ext uri="{FF2B5EF4-FFF2-40B4-BE49-F238E27FC236}">
                  <a16:creationId xmlns:a16="http://schemas.microsoft.com/office/drawing/2014/main" id="{385DD2D6-2BA8-4715-8999-04898D21AF4B}"/>
                </a:ext>
              </a:extLst>
            </p:cNvPr>
            <p:cNvSpPr/>
            <p:nvPr/>
          </p:nvSpPr>
          <p:spPr>
            <a:xfrm>
              <a:off x="29260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54">
              <a:extLst>
                <a:ext uri="{FF2B5EF4-FFF2-40B4-BE49-F238E27FC236}">
                  <a16:creationId xmlns:a16="http://schemas.microsoft.com/office/drawing/2014/main" id="{3BE04606-049D-4729-A38C-088D50A1332C}"/>
                </a:ext>
              </a:extLst>
            </p:cNvPr>
            <p:cNvSpPr/>
            <p:nvPr/>
          </p:nvSpPr>
          <p:spPr>
            <a:xfrm>
              <a:off x="33832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55">
              <a:extLst>
                <a:ext uri="{FF2B5EF4-FFF2-40B4-BE49-F238E27FC236}">
                  <a16:creationId xmlns:a16="http://schemas.microsoft.com/office/drawing/2014/main" id="{4529CB0D-8560-4F86-BFA1-5BFDB05A8CEF}"/>
                </a:ext>
              </a:extLst>
            </p:cNvPr>
            <p:cNvSpPr/>
            <p:nvPr/>
          </p:nvSpPr>
          <p:spPr>
            <a:xfrm>
              <a:off x="383285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56">
              <a:extLst>
                <a:ext uri="{FF2B5EF4-FFF2-40B4-BE49-F238E27FC236}">
                  <a16:creationId xmlns:a16="http://schemas.microsoft.com/office/drawing/2014/main" id="{57DF4B41-D183-4485-89FD-0CC7CB68EDEE}"/>
                </a:ext>
              </a:extLst>
            </p:cNvPr>
            <p:cNvSpPr/>
            <p:nvPr/>
          </p:nvSpPr>
          <p:spPr>
            <a:xfrm>
              <a:off x="428242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57">
              <a:extLst>
                <a:ext uri="{FF2B5EF4-FFF2-40B4-BE49-F238E27FC236}">
                  <a16:creationId xmlns:a16="http://schemas.microsoft.com/office/drawing/2014/main" id="{1085E4FA-8F29-4967-98C9-3A6794C33373}"/>
                </a:ext>
              </a:extLst>
            </p:cNvPr>
            <p:cNvSpPr/>
            <p:nvPr/>
          </p:nvSpPr>
          <p:spPr>
            <a:xfrm>
              <a:off x="473200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58">
              <a:extLst>
                <a:ext uri="{FF2B5EF4-FFF2-40B4-BE49-F238E27FC236}">
                  <a16:creationId xmlns:a16="http://schemas.microsoft.com/office/drawing/2014/main" id="{227A2E8C-3873-44C7-B3B3-DA9B16D597AD}"/>
                </a:ext>
              </a:extLst>
            </p:cNvPr>
            <p:cNvSpPr txBox="1"/>
            <p:nvPr/>
          </p:nvSpPr>
          <p:spPr>
            <a:xfrm>
              <a:off x="5818277" y="3684725"/>
              <a:ext cx="2418069"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Speculate!</a:t>
              </a:r>
              <a:endParaRPr dirty="0"/>
            </a:p>
          </p:txBody>
        </p:sp>
      </p:grpSp>
      <p:grpSp>
        <p:nvGrpSpPr>
          <p:cNvPr id="105" name="Shape 159">
            <a:extLst>
              <a:ext uri="{FF2B5EF4-FFF2-40B4-BE49-F238E27FC236}">
                <a16:creationId xmlns:a16="http://schemas.microsoft.com/office/drawing/2014/main" id="{999285F8-1C14-4B66-850B-62362520261D}"/>
              </a:ext>
            </a:extLst>
          </p:cNvPr>
          <p:cNvGrpSpPr/>
          <p:nvPr/>
        </p:nvGrpSpPr>
        <p:grpSpPr>
          <a:xfrm>
            <a:off x="541024" y="3810025"/>
            <a:ext cx="7802826" cy="381000"/>
            <a:chOff x="541024" y="3962425"/>
            <a:chExt cx="7802826" cy="381000"/>
          </a:xfrm>
        </p:grpSpPr>
        <p:sp>
          <p:nvSpPr>
            <p:cNvPr id="106" name="Shape 160">
              <a:extLst>
                <a:ext uri="{FF2B5EF4-FFF2-40B4-BE49-F238E27FC236}">
                  <a16:creationId xmlns:a16="http://schemas.microsoft.com/office/drawing/2014/main" id="{E5800C36-CBE4-44ED-B0CB-6A67B0B44922}"/>
                </a:ext>
              </a:extLst>
            </p:cNvPr>
            <p:cNvSpPr txBox="1"/>
            <p:nvPr/>
          </p:nvSpPr>
          <p:spPr>
            <a:xfrm>
              <a:off x="541024" y="3962425"/>
              <a:ext cx="921975"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store</a:t>
              </a:r>
              <a:endParaRPr dirty="0"/>
            </a:p>
          </p:txBody>
        </p:sp>
        <p:sp>
          <p:nvSpPr>
            <p:cNvPr id="107" name="Shape 161">
              <a:extLst>
                <a:ext uri="{FF2B5EF4-FFF2-40B4-BE49-F238E27FC236}">
                  <a16:creationId xmlns:a16="http://schemas.microsoft.com/office/drawing/2014/main" id="{91C04080-1BFE-4E2C-B6C4-62B4D1BA7018}"/>
                </a:ext>
              </a:extLst>
            </p:cNvPr>
            <p:cNvSpPr/>
            <p:nvPr/>
          </p:nvSpPr>
          <p:spPr>
            <a:xfrm>
              <a:off x="33604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62">
              <a:extLst>
                <a:ext uri="{FF2B5EF4-FFF2-40B4-BE49-F238E27FC236}">
                  <a16:creationId xmlns:a16="http://schemas.microsoft.com/office/drawing/2014/main" id="{99FAD540-D196-4011-8095-918E62B6E74F}"/>
                </a:ext>
              </a:extLst>
            </p:cNvPr>
            <p:cNvSpPr/>
            <p:nvPr/>
          </p:nvSpPr>
          <p:spPr>
            <a:xfrm>
              <a:off x="384047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63">
              <a:extLst>
                <a:ext uri="{FF2B5EF4-FFF2-40B4-BE49-F238E27FC236}">
                  <a16:creationId xmlns:a16="http://schemas.microsoft.com/office/drawing/2014/main" id="{6363A77D-F4DF-4ED8-A28F-02C1AB82163C}"/>
                </a:ext>
              </a:extLst>
            </p:cNvPr>
            <p:cNvSpPr/>
            <p:nvPr/>
          </p:nvSpPr>
          <p:spPr>
            <a:xfrm>
              <a:off x="429005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64">
              <a:extLst>
                <a:ext uri="{FF2B5EF4-FFF2-40B4-BE49-F238E27FC236}">
                  <a16:creationId xmlns:a16="http://schemas.microsoft.com/office/drawing/2014/main" id="{299D4CFC-E7D2-4030-A78A-6473E26994AA}"/>
                </a:ext>
              </a:extLst>
            </p:cNvPr>
            <p:cNvSpPr/>
            <p:nvPr/>
          </p:nvSpPr>
          <p:spPr>
            <a:xfrm>
              <a:off x="473962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65">
              <a:extLst>
                <a:ext uri="{FF2B5EF4-FFF2-40B4-BE49-F238E27FC236}">
                  <a16:creationId xmlns:a16="http://schemas.microsoft.com/office/drawing/2014/main" id="{A6A631E7-EEA6-4973-82B5-3C2B4BC897E0}"/>
                </a:ext>
              </a:extLst>
            </p:cNvPr>
            <p:cNvSpPr/>
            <p:nvPr/>
          </p:nvSpPr>
          <p:spPr>
            <a:xfrm>
              <a:off x="51892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66">
              <a:extLst>
                <a:ext uri="{FF2B5EF4-FFF2-40B4-BE49-F238E27FC236}">
                  <a16:creationId xmlns:a16="http://schemas.microsoft.com/office/drawing/2014/main" id="{01A724DA-8BF2-46FD-B0D5-E1C28921DBDC}"/>
                </a:ext>
              </a:extLst>
            </p:cNvPr>
            <p:cNvSpPr txBox="1"/>
            <p:nvPr/>
          </p:nvSpPr>
          <p:spPr>
            <a:xfrm>
              <a:off x="5844550" y="3962425"/>
              <a:ext cx="24993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Speculate more!</a:t>
              </a:r>
              <a:endParaRPr/>
            </a:p>
          </p:txBody>
        </p:sp>
      </p:grpSp>
      <p:sp>
        <p:nvSpPr>
          <p:cNvPr id="114" name="Shape 168">
            <a:extLst>
              <a:ext uri="{FF2B5EF4-FFF2-40B4-BE49-F238E27FC236}">
                <a16:creationId xmlns:a16="http://schemas.microsoft.com/office/drawing/2014/main" id="{0DC65A87-7739-4D37-8F53-A2903F155BB7}"/>
              </a:ext>
            </a:extLst>
          </p:cNvPr>
          <p:cNvSpPr txBox="1"/>
          <p:nvPr/>
        </p:nvSpPr>
        <p:spPr>
          <a:xfrm>
            <a:off x="419100" y="4204575"/>
            <a:ext cx="7871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rPr>
              <a:t>Speculation correct: Commit </a:t>
            </a:r>
            <a:r>
              <a:rPr lang="en" dirty="0">
                <a:solidFill>
                  <a:srgbClr val="0000FF"/>
                </a:solidFill>
              </a:rPr>
              <a:t>architectural</a:t>
            </a:r>
            <a:r>
              <a:rPr lang="en" dirty="0">
                <a:solidFill>
                  <a:schemeClr val="dk1"/>
                </a:solidFill>
              </a:rPr>
              <a:t> changes of </a:t>
            </a:r>
            <a:r>
              <a:rPr lang="en" b="1" dirty="0">
                <a:solidFill>
                  <a:schemeClr val="dk1"/>
                </a:solidFill>
                <a:latin typeface="Courier New"/>
                <a:ea typeface="Courier New"/>
                <a:cs typeface="Courier New"/>
                <a:sym typeface="Courier New"/>
              </a:rPr>
              <a:t>and</a:t>
            </a:r>
            <a:r>
              <a:rPr lang="en" b="1" dirty="0">
                <a:solidFill>
                  <a:schemeClr val="dk1"/>
                </a:solidFill>
              </a:rPr>
              <a:t> </a:t>
            </a:r>
            <a:r>
              <a:rPr lang="en" dirty="0">
                <a:solidFill>
                  <a:schemeClr val="dk1"/>
                </a:solidFill>
              </a:rPr>
              <a:t>(</a:t>
            </a:r>
            <a:r>
              <a:rPr lang="en" dirty="0">
                <a:solidFill>
                  <a:srgbClr val="0000FF"/>
                </a:solidFill>
              </a:rPr>
              <a:t>register</a:t>
            </a:r>
            <a:r>
              <a:rPr lang="en" dirty="0">
                <a:solidFill>
                  <a:schemeClr val="dk1"/>
                </a:solidFill>
              </a:rPr>
              <a:t>) &amp; </a:t>
            </a:r>
            <a:r>
              <a:rPr lang="en" b="1" dirty="0">
                <a:solidFill>
                  <a:schemeClr val="dk1"/>
                </a:solidFill>
                <a:latin typeface="Courier New"/>
                <a:ea typeface="Courier New"/>
                <a:cs typeface="Courier New"/>
                <a:sym typeface="Courier New"/>
              </a:rPr>
              <a:t>store</a:t>
            </a:r>
            <a:r>
              <a:rPr lang="en" dirty="0">
                <a:solidFill>
                  <a:schemeClr val="dk1"/>
                </a:solidFill>
              </a:rPr>
              <a:t> (</a:t>
            </a:r>
            <a:r>
              <a:rPr lang="en" dirty="0">
                <a:solidFill>
                  <a:srgbClr val="0000FF"/>
                </a:solidFill>
              </a:rPr>
              <a:t>memory</a:t>
            </a:r>
            <a:r>
              <a:rPr lang="en" dirty="0">
                <a:solidFill>
                  <a:schemeClr val="dk1"/>
                </a:solidFill>
              </a:rPr>
              <a:t>) instructions</a:t>
            </a:r>
            <a:endParaRPr dirty="0"/>
          </a:p>
        </p:txBody>
      </p:sp>
      <p:sp>
        <p:nvSpPr>
          <p:cNvPr id="115" name="Shape 169">
            <a:extLst>
              <a:ext uri="{FF2B5EF4-FFF2-40B4-BE49-F238E27FC236}">
                <a16:creationId xmlns:a16="http://schemas.microsoft.com/office/drawing/2014/main" id="{84DF825F-6ADC-4899-8CE3-4D5149432D0C}"/>
              </a:ext>
            </a:extLst>
          </p:cNvPr>
          <p:cNvSpPr txBox="1"/>
          <p:nvPr/>
        </p:nvSpPr>
        <p:spPr>
          <a:xfrm>
            <a:off x="419100" y="4926700"/>
            <a:ext cx="84582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Mis-speculate: Abort </a:t>
            </a:r>
            <a:r>
              <a:rPr lang="en" dirty="0">
                <a:solidFill>
                  <a:srgbClr val="0000FF"/>
                </a:solidFill>
              </a:rPr>
              <a:t>architectural</a:t>
            </a:r>
            <a:r>
              <a:rPr lang="en" dirty="0"/>
              <a:t> changes (</a:t>
            </a:r>
            <a:r>
              <a:rPr lang="en" dirty="0">
                <a:solidFill>
                  <a:srgbClr val="0000FF"/>
                </a:solidFill>
              </a:rPr>
              <a:t>registers, memory</a:t>
            </a:r>
            <a:r>
              <a:rPr lang="en" dirty="0"/>
              <a:t>); go in other branch direction   </a:t>
            </a:r>
            <a:endParaRPr dirty="0"/>
          </a:p>
        </p:txBody>
      </p:sp>
    </p:spTree>
    <p:extLst>
      <p:ext uri="{BB962C8B-B14F-4D97-AF65-F5344CB8AC3E}">
        <p14:creationId xmlns:p14="http://schemas.microsoft.com/office/powerpoint/2010/main" val="370027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10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10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10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fade">
                                      <p:cBhvr>
                                        <p:cTn id="4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1A46-E917-40ED-B829-660C641F0B1F}"/>
              </a:ext>
            </a:extLst>
          </p:cNvPr>
          <p:cNvSpPr>
            <a:spLocks noGrp="1"/>
          </p:cNvSpPr>
          <p:nvPr>
            <p:ph type="title"/>
          </p:nvPr>
        </p:nvSpPr>
        <p:spPr/>
        <p:txBody>
          <a:bodyPr/>
          <a:lstStyle/>
          <a:p>
            <a:r>
              <a:rPr lang="en-US" dirty="0" err="1"/>
              <a:t>Spectre</a:t>
            </a:r>
            <a:r>
              <a:rPr lang="en-US" dirty="0"/>
              <a:t> Attack with Probing Array </a:t>
            </a:r>
            <a:endParaRPr lang="en-SE" dirty="0"/>
          </a:p>
        </p:txBody>
      </p:sp>
      <p:sp>
        <p:nvSpPr>
          <p:cNvPr id="3" name="Content Placeholder 2">
            <a:extLst>
              <a:ext uri="{FF2B5EF4-FFF2-40B4-BE49-F238E27FC236}">
                <a16:creationId xmlns:a16="http://schemas.microsoft.com/office/drawing/2014/main" id="{2C4FAFDB-30C1-4239-8AEC-EE901A7ACD31}"/>
              </a:ext>
            </a:extLst>
          </p:cNvPr>
          <p:cNvSpPr>
            <a:spLocks noGrp="1"/>
          </p:cNvSpPr>
          <p:nvPr>
            <p:ph idx="1"/>
          </p:nvPr>
        </p:nvSpPr>
        <p:spPr/>
        <p:txBody>
          <a:bodyPr/>
          <a:lstStyle/>
          <a:p>
            <a:endParaRPr lang="en-SE" dirty="0"/>
          </a:p>
        </p:txBody>
      </p:sp>
      <p:pic>
        <p:nvPicPr>
          <p:cNvPr id="4" name="Picture 3">
            <a:extLst>
              <a:ext uri="{FF2B5EF4-FFF2-40B4-BE49-F238E27FC236}">
                <a16:creationId xmlns:a16="http://schemas.microsoft.com/office/drawing/2014/main" id="{3833046E-3BEB-44E1-91BF-E6185023A21C}"/>
              </a:ext>
            </a:extLst>
          </p:cNvPr>
          <p:cNvPicPr>
            <a:picLocks noChangeAspect="1"/>
          </p:cNvPicPr>
          <p:nvPr/>
        </p:nvPicPr>
        <p:blipFill>
          <a:blip r:embed="rId2"/>
          <a:stretch>
            <a:fillRect/>
          </a:stretch>
        </p:blipFill>
        <p:spPr>
          <a:xfrm>
            <a:off x="2699792" y="981312"/>
            <a:ext cx="4536504" cy="2681370"/>
          </a:xfrm>
          <a:prstGeom prst="rect">
            <a:avLst/>
          </a:prstGeom>
        </p:spPr>
      </p:pic>
      <p:pic>
        <p:nvPicPr>
          <p:cNvPr id="5" name="Picture 4" descr="Screen Clipping">
            <a:extLst>
              <a:ext uri="{FF2B5EF4-FFF2-40B4-BE49-F238E27FC236}">
                <a16:creationId xmlns:a16="http://schemas.microsoft.com/office/drawing/2014/main" id="{C67F38DA-8139-49E3-A33B-89EDEDA42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108" y="3705915"/>
            <a:ext cx="4213703" cy="1642186"/>
          </a:xfrm>
          <a:prstGeom prst="rect">
            <a:avLst/>
          </a:prstGeom>
        </p:spPr>
      </p:pic>
      <p:sp>
        <p:nvSpPr>
          <p:cNvPr id="6" name="Rectangle 5">
            <a:extLst>
              <a:ext uri="{FF2B5EF4-FFF2-40B4-BE49-F238E27FC236}">
                <a16:creationId xmlns:a16="http://schemas.microsoft.com/office/drawing/2014/main" id="{F1C63E16-C414-47BF-BB2A-E2066791ADB6}"/>
              </a:ext>
            </a:extLst>
          </p:cNvPr>
          <p:cNvSpPr/>
          <p:nvPr/>
        </p:nvSpPr>
        <p:spPr>
          <a:xfrm>
            <a:off x="2388582" y="5554100"/>
            <a:ext cx="1548631"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7" name="Rectangle 6">
            <a:extLst>
              <a:ext uri="{FF2B5EF4-FFF2-40B4-BE49-F238E27FC236}">
                <a16:creationId xmlns:a16="http://schemas.microsoft.com/office/drawing/2014/main" id="{CD228230-C529-4D9E-BC78-027346E68059}"/>
              </a:ext>
            </a:extLst>
          </p:cNvPr>
          <p:cNvSpPr/>
          <p:nvPr/>
        </p:nvSpPr>
        <p:spPr>
          <a:xfrm>
            <a:off x="6802042" y="5572140"/>
            <a:ext cx="1683676"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8" name="Rectangle 7">
            <a:extLst>
              <a:ext uri="{FF2B5EF4-FFF2-40B4-BE49-F238E27FC236}">
                <a16:creationId xmlns:a16="http://schemas.microsoft.com/office/drawing/2014/main" id="{1F89BF10-B91A-423C-8D66-6C82455F8006}"/>
              </a:ext>
            </a:extLst>
          </p:cNvPr>
          <p:cNvSpPr/>
          <p:nvPr/>
        </p:nvSpPr>
        <p:spPr>
          <a:xfrm>
            <a:off x="4652141" y="5572140"/>
            <a:ext cx="1436815"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Invoke</a:t>
            </a:r>
          </a:p>
          <a:p>
            <a:pPr algn="ctr"/>
            <a:r>
              <a:rPr lang="en-US" sz="2000" b="1" dirty="0"/>
              <a:t>victim(</a:t>
            </a:r>
            <a:r>
              <a:rPr lang="en-US" sz="2000" b="1" dirty="0">
                <a:solidFill>
                  <a:schemeClr val="accent2">
                    <a:lumMod val="75000"/>
                  </a:schemeClr>
                </a:solidFill>
              </a:rPr>
              <a:t>97</a:t>
            </a:r>
            <a:r>
              <a:rPr lang="en-US" sz="2000" b="1" dirty="0"/>
              <a:t>)</a:t>
            </a:r>
            <a:endParaRPr lang="en-US" sz="2000" b="1" dirty="0">
              <a:solidFill>
                <a:srgbClr val="FF0000"/>
              </a:solidFill>
            </a:endParaRPr>
          </a:p>
        </p:txBody>
      </p:sp>
      <p:sp>
        <p:nvSpPr>
          <p:cNvPr id="9" name="TextBox 8">
            <a:extLst>
              <a:ext uri="{FF2B5EF4-FFF2-40B4-BE49-F238E27FC236}">
                <a16:creationId xmlns:a16="http://schemas.microsoft.com/office/drawing/2014/main" id="{B441ADA0-4EA8-4601-AA4C-834EEA11E818}"/>
              </a:ext>
            </a:extLst>
          </p:cNvPr>
          <p:cNvSpPr txBox="1"/>
          <p:nvPr/>
        </p:nvSpPr>
        <p:spPr>
          <a:xfrm>
            <a:off x="5048356" y="3729781"/>
            <a:ext cx="805620" cy="646331"/>
          </a:xfrm>
          <a:prstGeom prst="rect">
            <a:avLst/>
          </a:prstGeom>
          <a:noFill/>
        </p:spPr>
        <p:txBody>
          <a:bodyPr wrap="square" rtlCol="0">
            <a:spAutoFit/>
          </a:bodyPr>
          <a:lstStyle/>
          <a:p>
            <a:r>
              <a:rPr lang="en-US" sz="1800" dirty="0"/>
              <a:t>size is 10</a:t>
            </a:r>
          </a:p>
        </p:txBody>
      </p:sp>
      <p:cxnSp>
        <p:nvCxnSpPr>
          <p:cNvPr id="10" name="Straight Connector 9">
            <a:extLst>
              <a:ext uri="{FF2B5EF4-FFF2-40B4-BE49-F238E27FC236}">
                <a16:creationId xmlns:a16="http://schemas.microsoft.com/office/drawing/2014/main" id="{2AE476E6-8A61-45CC-A804-367B2651389D}"/>
              </a:ext>
            </a:extLst>
          </p:cNvPr>
          <p:cNvCxnSpPr>
            <a:cxnSpLocks/>
          </p:cNvCxnSpPr>
          <p:nvPr/>
        </p:nvCxnSpPr>
        <p:spPr>
          <a:xfrm flipH="1">
            <a:off x="3321787" y="3949741"/>
            <a:ext cx="1533525" cy="295275"/>
          </a:xfrm>
          <a:prstGeom prst="line">
            <a:avLst/>
          </a:prstGeom>
          <a:ln w="28575">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11" name="Right Arrow 12">
            <a:extLst>
              <a:ext uri="{FF2B5EF4-FFF2-40B4-BE49-F238E27FC236}">
                <a16:creationId xmlns:a16="http://schemas.microsoft.com/office/drawing/2014/main" id="{318735B3-5BD8-4A23-BFBF-03B4FC9AFC76}"/>
              </a:ext>
            </a:extLst>
          </p:cNvPr>
          <p:cNvSpPr/>
          <p:nvPr/>
        </p:nvSpPr>
        <p:spPr>
          <a:xfrm>
            <a:off x="4091387" y="5937439"/>
            <a:ext cx="414978"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3">
            <a:extLst>
              <a:ext uri="{FF2B5EF4-FFF2-40B4-BE49-F238E27FC236}">
                <a16:creationId xmlns:a16="http://schemas.microsoft.com/office/drawing/2014/main" id="{BB7AFB97-450E-4813-BDFE-E5E5A30CC880}"/>
              </a:ext>
            </a:extLst>
          </p:cNvPr>
          <p:cNvSpPr/>
          <p:nvPr/>
        </p:nvSpPr>
        <p:spPr>
          <a:xfrm>
            <a:off x="6252422" y="5932780"/>
            <a:ext cx="414978"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1175FF-B887-46BA-9F32-AA38F40ADA9A}"/>
              </a:ext>
            </a:extLst>
          </p:cNvPr>
          <p:cNvSpPr/>
          <p:nvPr/>
        </p:nvSpPr>
        <p:spPr>
          <a:xfrm>
            <a:off x="327424" y="5577147"/>
            <a:ext cx="1527865"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Training</a:t>
            </a:r>
          </a:p>
          <a:p>
            <a:pPr algn="ctr"/>
            <a:r>
              <a:rPr lang="en-US" sz="2000" dirty="0">
                <a:solidFill>
                  <a:schemeClr val="bg1"/>
                </a:solidFill>
              </a:rPr>
              <a:t>Train CPU to go to the true branch</a:t>
            </a:r>
          </a:p>
        </p:txBody>
      </p:sp>
      <p:sp>
        <p:nvSpPr>
          <p:cNvPr id="14" name="Right Arrow 22">
            <a:extLst>
              <a:ext uri="{FF2B5EF4-FFF2-40B4-BE49-F238E27FC236}">
                <a16:creationId xmlns:a16="http://schemas.microsoft.com/office/drawing/2014/main" id="{BE3E3BF2-F965-4B76-A98B-FB845545FED8}"/>
              </a:ext>
            </a:extLst>
          </p:cNvPr>
          <p:cNvSpPr/>
          <p:nvPr/>
        </p:nvSpPr>
        <p:spPr>
          <a:xfrm>
            <a:off x="1936189" y="5955827"/>
            <a:ext cx="323004"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4689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err="1"/>
              <a:t>Spectre</a:t>
            </a:r>
            <a:r>
              <a:rPr lang="en-US" altLang="zh-CN" dirty="0"/>
              <a:t>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lnSpcReduction="10000"/>
          </a:bodyPr>
          <a:lstStyle/>
          <a:p>
            <a:r>
              <a:rPr lang="en-US" altLang="zh-CN" dirty="0"/>
              <a:t>Tasks 1 and 2: Side Channel Attacks via CPU Caches (same as Meltdown attack and can be omitted)</a:t>
            </a:r>
          </a:p>
          <a:p>
            <a:pPr lvl="1"/>
            <a:r>
              <a:rPr lang="en-US" altLang="zh-CN" dirty="0"/>
              <a:t>Task 1: Reading from Cache versus from Memory</a:t>
            </a:r>
          </a:p>
          <a:p>
            <a:pPr lvl="1"/>
            <a:r>
              <a:rPr lang="en-US" altLang="zh-CN" dirty="0"/>
              <a:t>Task 2: Using Cache as a Side Channel</a:t>
            </a:r>
          </a:p>
          <a:p>
            <a:r>
              <a:rPr lang="en-US" altLang="zh-CN" dirty="0"/>
              <a:t>Task 3: Out-of-Order Execution and Branch Prediction</a:t>
            </a:r>
          </a:p>
          <a:p>
            <a:r>
              <a:rPr lang="en-US" altLang="zh-CN" dirty="0"/>
              <a:t>Task 4: The </a:t>
            </a:r>
            <a:r>
              <a:rPr lang="en-US" altLang="zh-CN" dirty="0" err="1"/>
              <a:t>Spectre</a:t>
            </a:r>
            <a:r>
              <a:rPr lang="en-US" altLang="zh-CN" dirty="0"/>
              <a:t> Attack</a:t>
            </a:r>
          </a:p>
          <a:p>
            <a:r>
              <a:rPr lang="en-US" altLang="zh-CN" dirty="0"/>
              <a:t>Task 5: Improve the Attack Accuracy</a:t>
            </a:r>
          </a:p>
          <a:p>
            <a:r>
              <a:rPr lang="en-US" altLang="zh-CN" dirty="0"/>
              <a:t>Task 6: Steal the Entire Secret String</a:t>
            </a:r>
          </a:p>
        </p:txBody>
      </p:sp>
    </p:spTree>
    <p:extLst>
      <p:ext uri="{BB962C8B-B14F-4D97-AF65-F5344CB8AC3E}">
        <p14:creationId xmlns:p14="http://schemas.microsoft.com/office/powerpoint/2010/main" val="86482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a:t>How is the Hierarchy Managed?</a:t>
            </a:r>
          </a:p>
        </p:txBody>
      </p:sp>
      <p:sp>
        <p:nvSpPr>
          <p:cNvPr id="1515523" name="Rectangle 3"/>
          <p:cNvSpPr>
            <a:spLocks noGrp="1" noChangeArrowheads="1"/>
          </p:cNvSpPr>
          <p:nvPr>
            <p:ph type="body" idx="1"/>
          </p:nvPr>
        </p:nvSpPr>
        <p:spPr/>
        <p:txBody>
          <a:bodyPr>
            <a:normAutofit/>
          </a:bodyPr>
          <a:lstStyle/>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the operating system (virtual memory)</a:t>
            </a:r>
          </a:p>
          <a:p>
            <a:pPr lvl="1"/>
            <a:r>
              <a:rPr lang="en-US" dirty="0"/>
              <a:t>By the programmer (files)</a:t>
            </a:r>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normAutofit fontScale="90000"/>
          </a:bodyPr>
          <a:lstStyle/>
          <a:p>
            <a:r>
              <a:rPr lang="en-US" altLang="zh-CN" dirty="0"/>
              <a:t>Task 3: Out-of-Order Execution and Branch Prediction</a:t>
            </a:r>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1" y="1043038"/>
            <a:ext cx="4853459" cy="5743540"/>
          </a:xfrm>
        </p:spPr>
        <p:txBody>
          <a:bodyPr>
            <a:normAutofit fontScale="70000" lnSpcReduction="20000"/>
          </a:bodyPr>
          <a:lstStyle/>
          <a:p>
            <a:r>
              <a:rPr lang="en-US" altLang="zh-CN" dirty="0"/>
              <a:t>In-order execution: function victim() that accesses the probing array is executed only if condition (x &lt; size) is true</a:t>
            </a:r>
          </a:p>
          <a:p>
            <a:r>
              <a:rPr lang="en-US" altLang="zh-CN" dirty="0"/>
              <a:t>Out-of-order execution: even if condition (x &lt; size) is false, function victim() may be executed speculatively:</a:t>
            </a:r>
          </a:p>
          <a:p>
            <a:pPr lvl="1"/>
            <a:r>
              <a:rPr lang="en-US" altLang="zh-CN" dirty="0"/>
              <a:t>Condition check may be slow if x is in memory (not in cache)</a:t>
            </a:r>
          </a:p>
          <a:p>
            <a:pPr lvl="1"/>
            <a:r>
              <a:rPr lang="en-US" altLang="zh-CN" dirty="0"/>
              <a:t>The CPU branch predictor predicts direction of each branch, and the predicted branch, (x &lt; size) is true, may be executed speculatively before condition is checked</a:t>
            </a:r>
          </a:p>
          <a:p>
            <a:pPr lvl="1"/>
            <a:r>
              <a:rPr lang="en-US" altLang="zh-CN" dirty="0"/>
              <a:t>When x is read from memory, and it  turns out (x &lt; size) is false, then branch prediction was wrong, the speculative execution is rolled back, and the correct branch will be executed</a:t>
            </a:r>
            <a:endParaRPr lang="zh-CN" altLang="en-US" dirty="0"/>
          </a:p>
        </p:txBody>
      </p:sp>
      <p:pic>
        <p:nvPicPr>
          <p:cNvPr id="20" name="Picture 19">
            <a:extLst>
              <a:ext uri="{FF2B5EF4-FFF2-40B4-BE49-F238E27FC236}">
                <a16:creationId xmlns:a16="http://schemas.microsoft.com/office/drawing/2014/main" id="{E14E677B-011F-4925-BF42-9496B08B0388}"/>
              </a:ext>
            </a:extLst>
          </p:cNvPr>
          <p:cNvPicPr>
            <a:picLocks noChangeAspect="1"/>
          </p:cNvPicPr>
          <p:nvPr/>
        </p:nvPicPr>
        <p:blipFill>
          <a:blip r:embed="rId3"/>
          <a:stretch>
            <a:fillRect/>
          </a:stretch>
        </p:blipFill>
        <p:spPr>
          <a:xfrm>
            <a:off x="8092" y="2099106"/>
            <a:ext cx="4536504" cy="2681370"/>
          </a:xfrm>
          <a:prstGeom prst="rect">
            <a:avLst/>
          </a:prstGeom>
        </p:spPr>
      </p:pic>
      <p:pic>
        <p:nvPicPr>
          <p:cNvPr id="21" name="Picture 20">
            <a:extLst>
              <a:ext uri="{FF2B5EF4-FFF2-40B4-BE49-F238E27FC236}">
                <a16:creationId xmlns:a16="http://schemas.microsoft.com/office/drawing/2014/main" id="{CD4B5E20-651C-46C5-8403-A7A1BDAC7CE9}"/>
              </a:ext>
            </a:extLst>
          </p:cNvPr>
          <p:cNvPicPr>
            <a:picLocks noChangeAspect="1"/>
          </p:cNvPicPr>
          <p:nvPr/>
        </p:nvPicPr>
        <p:blipFill>
          <a:blip r:embed="rId4"/>
          <a:stretch>
            <a:fillRect/>
          </a:stretch>
        </p:blipFill>
        <p:spPr>
          <a:xfrm>
            <a:off x="251520" y="5517232"/>
            <a:ext cx="4019738" cy="936104"/>
          </a:xfrm>
          <a:prstGeom prst="rect">
            <a:avLst/>
          </a:prstGeom>
        </p:spPr>
      </p:pic>
      <p:sp>
        <p:nvSpPr>
          <p:cNvPr id="22" name="TextBox 21">
            <a:extLst>
              <a:ext uri="{FF2B5EF4-FFF2-40B4-BE49-F238E27FC236}">
                <a16:creationId xmlns:a16="http://schemas.microsoft.com/office/drawing/2014/main" id="{695C7654-DEAD-4DD9-80EA-774E808A8209}"/>
              </a:ext>
            </a:extLst>
          </p:cNvPr>
          <p:cNvSpPr txBox="1"/>
          <p:nvPr/>
        </p:nvSpPr>
        <p:spPr>
          <a:xfrm>
            <a:off x="182022" y="5183990"/>
            <a:ext cx="3782189" cy="369332"/>
          </a:xfrm>
          <a:prstGeom prst="rect">
            <a:avLst/>
          </a:prstGeom>
          <a:noFill/>
        </p:spPr>
        <p:txBody>
          <a:bodyPr wrap="none" rtlCol="0">
            <a:spAutoFit/>
          </a:bodyPr>
          <a:lstStyle/>
          <a:p>
            <a:r>
              <a:rPr lang="en-US" dirty="0"/>
              <a:t>Left branch executes function victim():</a:t>
            </a:r>
            <a:endParaRPr lang="en-SE" dirty="0"/>
          </a:p>
        </p:txBody>
      </p:sp>
    </p:spTree>
    <p:extLst>
      <p:ext uri="{BB962C8B-B14F-4D97-AF65-F5344CB8AC3E}">
        <p14:creationId xmlns:p14="http://schemas.microsoft.com/office/powerpoint/2010/main" val="3697030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F0788-DF3A-4CA8-9B9C-479533FD960E}"/>
              </a:ext>
            </a:extLst>
          </p:cNvPr>
          <p:cNvSpPr>
            <a:spLocks noGrp="1"/>
          </p:cNvSpPr>
          <p:nvPr>
            <p:ph type="title"/>
          </p:nvPr>
        </p:nvSpPr>
        <p:spPr>
          <a:xfrm>
            <a:off x="5004048" y="71422"/>
            <a:ext cx="4139952" cy="1143000"/>
          </a:xfrm>
        </p:spPr>
        <p:txBody>
          <a:bodyPr>
            <a:normAutofit fontScale="90000"/>
          </a:bodyPr>
          <a:lstStyle/>
          <a:p>
            <a:r>
              <a:rPr lang="en-US" altLang="zh-CN" dirty="0"/>
              <a:t>Listing 3: </a:t>
            </a:r>
            <a:r>
              <a:rPr lang="en-US" altLang="zh-CN" dirty="0" err="1"/>
              <a:t>SpectreExperiment.c</a:t>
            </a:r>
            <a:endParaRPr lang="zh-CN" altLang="en-US" dirty="0"/>
          </a:p>
        </p:txBody>
      </p:sp>
      <p:sp>
        <p:nvSpPr>
          <p:cNvPr id="3" name="内容占位符 2">
            <a:extLst>
              <a:ext uri="{FF2B5EF4-FFF2-40B4-BE49-F238E27FC236}">
                <a16:creationId xmlns:a16="http://schemas.microsoft.com/office/drawing/2014/main" id="{BD793425-320F-449D-B018-9B8165D884A6}"/>
              </a:ext>
            </a:extLst>
          </p:cNvPr>
          <p:cNvSpPr>
            <a:spLocks noGrp="1"/>
          </p:cNvSpPr>
          <p:nvPr>
            <p:ph idx="1"/>
          </p:nvPr>
        </p:nvSpPr>
        <p:spPr>
          <a:xfrm>
            <a:off x="5150270" y="1285860"/>
            <a:ext cx="3841330" cy="5419740"/>
          </a:xfrm>
        </p:spPr>
        <p:txBody>
          <a:bodyPr>
            <a:normAutofit fontScale="55000" lnSpcReduction="20000"/>
          </a:bodyPr>
          <a:lstStyle/>
          <a:p>
            <a:r>
              <a:rPr lang="en-US" altLang="zh-CN" dirty="0"/>
              <a:t>The for loop starting from Line 3 invokes victim() with a small argument (from 0 to 9). These values are less than the value size, so the true-branch of the if-condition in Line 1 is always taken. This is the training phase, which trains the branch predictor to expect the next if-condition to be “true”. </a:t>
            </a:r>
          </a:p>
          <a:p>
            <a:r>
              <a:rPr lang="en-US" altLang="zh-CN" dirty="0"/>
              <a:t>We pass a larger value (97) to the victim() function (Line 5). This value is larger than size, so Line 2 should not be executed; but the branch predictor makes the prediction of “true”, so Line 2 will be executed speculatively.</a:t>
            </a:r>
          </a:p>
          <a:p>
            <a:r>
              <a:rPr lang="en-US" altLang="zh-CN" dirty="0"/>
              <a:t>We flush the variable “size” from the cache, in order to make the check “if (x &lt; size)” slow due to memory access, so program will execute the branch speculatively based on branch prediction </a:t>
            </a:r>
            <a:endParaRPr lang="zh-CN" altLang="en-US" dirty="0"/>
          </a:p>
        </p:txBody>
      </p:sp>
      <p:pic>
        <p:nvPicPr>
          <p:cNvPr id="4" name="图片 3">
            <a:extLst>
              <a:ext uri="{FF2B5EF4-FFF2-40B4-BE49-F238E27FC236}">
                <a16:creationId xmlns:a16="http://schemas.microsoft.com/office/drawing/2014/main" id="{74526C29-D6F9-4BF9-B199-175D58218E1F}"/>
              </a:ext>
            </a:extLst>
          </p:cNvPr>
          <p:cNvPicPr>
            <a:picLocks noChangeAspect="1"/>
          </p:cNvPicPr>
          <p:nvPr/>
        </p:nvPicPr>
        <p:blipFill>
          <a:blip r:embed="rId2" cstate="print"/>
          <a:stretch>
            <a:fillRect/>
          </a:stretch>
        </p:blipFill>
        <p:spPr>
          <a:xfrm>
            <a:off x="165759" y="0"/>
            <a:ext cx="4984511" cy="6858000"/>
          </a:xfrm>
          <a:prstGeom prst="rect">
            <a:avLst/>
          </a:prstGeom>
        </p:spPr>
      </p:pic>
    </p:spTree>
    <p:extLst>
      <p:ext uri="{BB962C8B-B14F-4D97-AF65-F5344CB8AC3E}">
        <p14:creationId xmlns:p14="http://schemas.microsoft.com/office/powerpoint/2010/main" val="4187412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Task 4: 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4712931" y="854097"/>
            <a:ext cx="4284645" cy="3655308"/>
          </a:xfrm>
        </p:spPr>
        <p:txBody>
          <a:bodyPr>
            <a:normAutofit fontScale="85000" lnSpcReduction="10000"/>
          </a:bodyPr>
          <a:lstStyle/>
          <a:p>
            <a:r>
              <a:rPr lang="en-US" altLang="zh-CN" dirty="0"/>
              <a:t>True-branch will never be executed if x is larger than the buffer size, </a:t>
            </a:r>
          </a:p>
          <a:p>
            <a:r>
              <a:rPr lang="en-US" altLang="zh-CN" dirty="0"/>
              <a:t>But at microarchitectural level, it can be executed speculatively and some traces can be left behind when the execution is rolled back</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2" cstate="print"/>
          <a:stretch>
            <a:fillRect/>
          </a:stretch>
        </p:blipFill>
        <p:spPr>
          <a:xfrm>
            <a:off x="182170" y="1183195"/>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3" cstate="print"/>
          <a:stretch>
            <a:fillRect/>
          </a:stretch>
        </p:blipFill>
        <p:spPr>
          <a:xfrm>
            <a:off x="152400" y="4285666"/>
            <a:ext cx="4795466" cy="2419934"/>
          </a:xfrm>
          <a:prstGeom prst="rect">
            <a:avLst/>
          </a:prstGeom>
        </p:spPr>
      </p:pic>
      <p:pic>
        <p:nvPicPr>
          <p:cNvPr id="6" name="Picture 5">
            <a:extLst>
              <a:ext uri="{FF2B5EF4-FFF2-40B4-BE49-F238E27FC236}">
                <a16:creationId xmlns:a16="http://schemas.microsoft.com/office/drawing/2014/main" id="{7C5FAC08-E547-46FF-8DDF-59B572E509B0}"/>
              </a:ext>
            </a:extLst>
          </p:cNvPr>
          <p:cNvPicPr>
            <a:picLocks noChangeAspect="1"/>
          </p:cNvPicPr>
          <p:nvPr/>
        </p:nvPicPr>
        <p:blipFill>
          <a:blip r:embed="rId4"/>
          <a:stretch>
            <a:fillRect/>
          </a:stretch>
        </p:blipFill>
        <p:spPr>
          <a:xfrm>
            <a:off x="7409458" y="4724983"/>
            <a:ext cx="1734541" cy="2133017"/>
          </a:xfrm>
          <a:prstGeom prst="rect">
            <a:avLst/>
          </a:prstGeom>
        </p:spPr>
      </p:pic>
      <p:sp>
        <p:nvSpPr>
          <p:cNvPr id="7" name="TextBox 6">
            <a:extLst>
              <a:ext uri="{FF2B5EF4-FFF2-40B4-BE49-F238E27FC236}">
                <a16:creationId xmlns:a16="http://schemas.microsoft.com/office/drawing/2014/main" id="{23F2A5AF-45B6-4E20-B11A-D30FD3F79988}"/>
              </a:ext>
            </a:extLst>
          </p:cNvPr>
          <p:cNvSpPr txBox="1"/>
          <p:nvPr/>
        </p:nvSpPr>
        <p:spPr>
          <a:xfrm>
            <a:off x="5213837" y="5766724"/>
            <a:ext cx="2720212" cy="923330"/>
          </a:xfrm>
          <a:prstGeom prst="rect">
            <a:avLst/>
          </a:prstGeom>
          <a:noFill/>
        </p:spPr>
        <p:txBody>
          <a:bodyPr wrap="square" rtlCol="0">
            <a:spAutoFit/>
          </a:bodyPr>
          <a:lstStyle/>
          <a:p>
            <a:r>
              <a:rPr lang="en-US" dirty="0"/>
              <a:t>Compare it to the target of Meltdown, which is the kernel space.</a:t>
            </a:r>
            <a:endParaRPr lang="en-SE" dirty="0"/>
          </a:p>
        </p:txBody>
      </p:sp>
    </p:spTree>
    <p:extLst>
      <p:ext uri="{BB962C8B-B14F-4D97-AF65-F5344CB8AC3E}">
        <p14:creationId xmlns:p14="http://schemas.microsoft.com/office/powerpoint/2010/main" val="2061685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B0506-AA3A-4503-A435-72708D4C6165}"/>
              </a:ext>
            </a:extLst>
          </p:cNvPr>
          <p:cNvSpPr>
            <a:spLocks noGrp="1"/>
          </p:cNvSpPr>
          <p:nvPr>
            <p:ph type="title"/>
          </p:nvPr>
        </p:nvSpPr>
        <p:spPr>
          <a:xfrm>
            <a:off x="6112375" y="-72594"/>
            <a:ext cx="3019297" cy="1143000"/>
          </a:xfrm>
        </p:spPr>
        <p:txBody>
          <a:bodyPr>
            <a:noAutofit/>
          </a:bodyPr>
          <a:lstStyle/>
          <a:p>
            <a:r>
              <a:rPr lang="en-US" altLang="zh-CN" sz="3200" dirty="0"/>
              <a:t>Listing 4: </a:t>
            </a:r>
            <a:r>
              <a:rPr lang="en-US" altLang="zh-CN" sz="3200" dirty="0" err="1"/>
              <a:t>SpectreAttack.c</a:t>
            </a:r>
            <a:endParaRPr lang="zh-CN" altLang="en-US" sz="3200" dirty="0"/>
          </a:p>
        </p:txBody>
      </p:sp>
      <p:sp>
        <p:nvSpPr>
          <p:cNvPr id="3" name="内容占位符 2">
            <a:extLst>
              <a:ext uri="{FF2B5EF4-FFF2-40B4-BE49-F238E27FC236}">
                <a16:creationId xmlns:a16="http://schemas.microsoft.com/office/drawing/2014/main" id="{C9F6363A-3474-4D45-B95E-5742212937D1}"/>
              </a:ext>
            </a:extLst>
          </p:cNvPr>
          <p:cNvSpPr>
            <a:spLocks noGrp="1"/>
          </p:cNvSpPr>
          <p:nvPr>
            <p:ph idx="1"/>
          </p:nvPr>
        </p:nvSpPr>
        <p:spPr>
          <a:xfrm>
            <a:off x="6112375" y="1057830"/>
            <a:ext cx="2877698" cy="6120680"/>
          </a:xfrm>
        </p:spPr>
        <p:txBody>
          <a:bodyPr>
            <a:normAutofit fontScale="55000" lnSpcReduction="20000"/>
          </a:bodyPr>
          <a:lstStyle/>
          <a:p>
            <a:pPr marL="0" indent="0">
              <a:buNone/>
            </a:pPr>
            <a:r>
              <a:rPr lang="en-US" altLang="zh-CN" dirty="0"/>
              <a:t>Line 4 calculates the offset of the secret from the beginning of the buffer(if offset is unknown, must find it with testing or guessing)</a:t>
            </a:r>
          </a:p>
          <a:p>
            <a:pPr marL="0" indent="0">
              <a:buNone/>
            </a:pPr>
            <a:r>
              <a:rPr lang="en-US" altLang="zh-CN" dirty="0"/>
              <a:t>The offset </a:t>
            </a:r>
            <a:r>
              <a:rPr lang="en-US" altLang="zh-CN" dirty="0" err="1"/>
              <a:t>larger_x</a:t>
            </a:r>
            <a:r>
              <a:rPr lang="en-US" altLang="zh-CN" dirty="0"/>
              <a:t> is larger than 10, and buffer[</a:t>
            </a:r>
            <a:r>
              <a:rPr lang="en-US" altLang="zh-CN" dirty="0" err="1"/>
              <a:t>larger_x</a:t>
            </a:r>
            <a:r>
              <a:rPr lang="en-US" altLang="zh-CN" dirty="0"/>
              <a:t>] contains value of the secret.</a:t>
            </a:r>
          </a:p>
          <a:p>
            <a:pPr marL="0" indent="0">
              <a:buNone/>
            </a:pPr>
            <a:r>
              <a:rPr lang="en-US" altLang="zh-CN" dirty="0"/>
              <a:t>“return buffer[x]” in </a:t>
            </a:r>
            <a:r>
              <a:rPr lang="en-US" altLang="zh-CN" dirty="0" err="1"/>
              <a:t>restrictedAccess</a:t>
            </a:r>
            <a:r>
              <a:rPr lang="en-US" altLang="zh-CN" dirty="0"/>
              <a:t>(), and Lines 2, 3 in </a:t>
            </a:r>
            <a:r>
              <a:rPr lang="en-US" altLang="zh-CN" dirty="0" err="1"/>
              <a:t>spectreAttack</a:t>
            </a:r>
            <a:r>
              <a:rPr lang="en-US" altLang="zh-CN" dirty="0"/>
              <a:t>() will be executed speculatively to assign s= buffer[</a:t>
            </a:r>
            <a:r>
              <a:rPr lang="en-US" altLang="zh-CN" dirty="0" err="1"/>
              <a:t>larger_x</a:t>
            </a:r>
            <a:r>
              <a:rPr lang="en-US" altLang="zh-CN" dirty="0"/>
              <a:t>], and bring it into the cache. Its effects will be rolled back later, and the correct branch “return 0” will be executed to assign s=0, but value of buffer[larger x] is left in the cache, and attacker can find it with cache side channel</a:t>
            </a:r>
          </a:p>
          <a:p>
            <a:pPr marL="0" indent="0">
              <a:buNone/>
            </a:pPr>
            <a:r>
              <a:rPr lang="en-US" altLang="zh-CN" dirty="0"/>
              <a:t>The code only steals the first byte of the secret. </a:t>
            </a:r>
            <a:endParaRPr lang="zh-CN" altLang="en-US" dirty="0"/>
          </a:p>
        </p:txBody>
      </p:sp>
      <p:pic>
        <p:nvPicPr>
          <p:cNvPr id="4" name="图片 3">
            <a:extLst>
              <a:ext uri="{FF2B5EF4-FFF2-40B4-BE49-F238E27FC236}">
                <a16:creationId xmlns:a16="http://schemas.microsoft.com/office/drawing/2014/main" id="{64B77D00-F0C0-431D-B08D-2CE1094BA39D}"/>
              </a:ext>
            </a:extLst>
          </p:cNvPr>
          <p:cNvPicPr>
            <a:picLocks noChangeAspect="1"/>
          </p:cNvPicPr>
          <p:nvPr/>
        </p:nvPicPr>
        <p:blipFill>
          <a:blip r:embed="rId2" cstate="print"/>
          <a:stretch>
            <a:fillRect/>
          </a:stretch>
        </p:blipFill>
        <p:spPr>
          <a:xfrm>
            <a:off x="153927" y="2131"/>
            <a:ext cx="5970776" cy="6858000"/>
          </a:xfrm>
          <a:prstGeom prst="rect">
            <a:avLst/>
          </a:prstGeom>
        </p:spPr>
      </p:pic>
    </p:spTree>
    <p:extLst>
      <p:ext uri="{BB962C8B-B14F-4D97-AF65-F5344CB8AC3E}">
        <p14:creationId xmlns:p14="http://schemas.microsoft.com/office/powerpoint/2010/main" val="1303201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Improve the Attack Accuracy</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10"/>
            <a:ext cx="8884096" cy="1818818"/>
          </a:xfrm>
        </p:spPr>
        <p:txBody>
          <a:bodyPr>
            <a:normAutofit fontScale="47500" lnSpcReduction="20000"/>
          </a:bodyPr>
          <a:lstStyle/>
          <a:p>
            <a:r>
              <a:rPr lang="en-US" altLang="zh-CN" dirty="0"/>
              <a:t>Statistical technique: create a score array of size 256, one element for each possible secret value. We then run </a:t>
            </a:r>
            <a:r>
              <a:rPr lang="en-US" altLang="zh-CN"/>
              <a:t>our attack </a:t>
            </a:r>
            <a:r>
              <a:rPr lang="en-US" altLang="zh-CN" dirty="0"/>
              <a:t>for 1000 times. Each time, if our attack program says that k is the secret (this result may be false), we add 1 to scores[k]. After running the attack for many times, we use the value k with the highest score as our final estimation of the secret</a:t>
            </a:r>
          </a:p>
          <a:p>
            <a:r>
              <a:rPr lang="en-US" altLang="zh-CN" dirty="0">
                <a:solidFill>
                  <a:srgbClr val="C00000"/>
                </a:solidFill>
              </a:rPr>
              <a:t>Tip: add </a:t>
            </a:r>
            <a:r>
              <a:rPr lang="en-US" altLang="zh-CN" dirty="0" err="1">
                <a:solidFill>
                  <a:srgbClr val="C00000"/>
                </a:solidFill>
              </a:rPr>
              <a:t>usleep</a:t>
            </a:r>
            <a:r>
              <a:rPr lang="en-US" altLang="zh-CN" dirty="0">
                <a:solidFill>
                  <a:srgbClr val="C00000"/>
                </a:solidFill>
              </a:rPr>
              <a:t>(100) to sleep for 100us between </a:t>
            </a:r>
            <a:r>
              <a:rPr lang="en-US" altLang="zh-CN" dirty="0" err="1">
                <a:solidFill>
                  <a:srgbClr val="C00000"/>
                </a:solidFill>
              </a:rPr>
              <a:t>spectreAttack</a:t>
            </a:r>
            <a:r>
              <a:rPr lang="en-US" altLang="zh-CN" dirty="0">
                <a:solidFill>
                  <a:srgbClr val="C00000"/>
                </a:solidFill>
              </a:rPr>
              <a:t>() and </a:t>
            </a:r>
            <a:r>
              <a:rPr lang="en-US" altLang="zh-CN" dirty="0" err="1">
                <a:solidFill>
                  <a:srgbClr val="C00000"/>
                </a:solidFill>
              </a:rPr>
              <a:t>reloadSideChannelImproved</a:t>
            </a:r>
            <a:r>
              <a:rPr lang="en-US" altLang="zh-CN" dirty="0">
                <a:solidFill>
                  <a:srgbClr val="C00000"/>
                </a:solidFill>
              </a:rPr>
              <a:t>()</a:t>
            </a:r>
            <a:r>
              <a:rPr lang="en-US" altLang="zh-CN" dirty="0"/>
              <a:t>,</a:t>
            </a:r>
            <a:r>
              <a:rPr lang="en-US" altLang="zh-CN" dirty="0">
                <a:solidFill>
                  <a:srgbClr val="C00000"/>
                </a:solidFill>
              </a:rPr>
              <a:t> </a:t>
            </a:r>
            <a:r>
              <a:rPr lang="en-US" altLang="zh-CN" dirty="0"/>
              <a:t>to increase attacker’s chance of winning the race condition</a:t>
            </a:r>
          </a:p>
          <a:p>
            <a:pPr lvl="1"/>
            <a:r>
              <a:rPr lang="en-US" altLang="zh-CN" dirty="0"/>
              <a:t>It works but I am not sure why. Maybe it increases the chances of evicting variable </a:t>
            </a:r>
            <a:r>
              <a:rPr lang="en-US" altLang="zh-CN" dirty="0" err="1"/>
              <a:t>larger_x</a:t>
            </a:r>
            <a:r>
              <a:rPr lang="en-US" altLang="zh-CN" dirty="0"/>
              <a:t> from the cache, which increases delay of condition check “</a:t>
            </a:r>
            <a:r>
              <a:rPr lang="en-US" dirty="0"/>
              <a:t>if (x &lt; </a:t>
            </a:r>
            <a:r>
              <a:rPr lang="en-US" dirty="0" err="1"/>
              <a:t>buffer_size</a:t>
            </a:r>
            <a:r>
              <a:rPr lang="en-US" dirty="0"/>
              <a:t>)” in </a:t>
            </a:r>
            <a:r>
              <a:rPr lang="en-US" dirty="0" err="1"/>
              <a:t>restrictedAccess</a:t>
            </a:r>
            <a:r>
              <a:rPr lang="en-US" dirty="0"/>
              <a:t>(x)? </a:t>
            </a:r>
            <a:endParaRPr lang="en-US" altLang="zh-CN" dirty="0"/>
          </a:p>
        </p:txBody>
      </p:sp>
      <p:pic>
        <p:nvPicPr>
          <p:cNvPr id="5" name="Picture 4">
            <a:extLst>
              <a:ext uri="{FF2B5EF4-FFF2-40B4-BE49-F238E27FC236}">
                <a16:creationId xmlns:a16="http://schemas.microsoft.com/office/drawing/2014/main" id="{0BBEC9A1-DD18-4A3E-A1CA-24E2FF6CB9FE}"/>
              </a:ext>
            </a:extLst>
          </p:cNvPr>
          <p:cNvPicPr>
            <a:picLocks noChangeAspect="1"/>
          </p:cNvPicPr>
          <p:nvPr/>
        </p:nvPicPr>
        <p:blipFill>
          <a:blip r:embed="rId3"/>
          <a:stretch>
            <a:fillRect/>
          </a:stretch>
        </p:blipFill>
        <p:spPr>
          <a:xfrm>
            <a:off x="1908563" y="2675989"/>
            <a:ext cx="5326873" cy="4110589"/>
          </a:xfrm>
          <a:prstGeom prst="rect">
            <a:avLst/>
          </a:prstGeom>
        </p:spPr>
      </p:pic>
      <p:sp>
        <p:nvSpPr>
          <p:cNvPr id="6" name="Callout: Line 5">
            <a:extLst>
              <a:ext uri="{FF2B5EF4-FFF2-40B4-BE49-F238E27FC236}">
                <a16:creationId xmlns:a16="http://schemas.microsoft.com/office/drawing/2014/main" id="{8D484703-CDB1-4F49-8835-7471709EF5D4}"/>
              </a:ext>
            </a:extLst>
          </p:cNvPr>
          <p:cNvSpPr/>
          <p:nvPr/>
        </p:nvSpPr>
        <p:spPr>
          <a:xfrm>
            <a:off x="5580112" y="4422663"/>
            <a:ext cx="1368152" cy="288032"/>
          </a:xfrm>
          <a:prstGeom prst="borderCallout1">
            <a:avLst>
              <a:gd name="adj1" fmla="val 18750"/>
              <a:gd name="adj2" fmla="val -8333"/>
              <a:gd name="adj3" fmla="val 19217"/>
              <a:gd name="adj4" fmla="val -7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usleep</a:t>
            </a:r>
            <a:r>
              <a:rPr lang="en-US" dirty="0">
                <a:solidFill>
                  <a:schemeClr val="tx1"/>
                </a:solidFill>
              </a:rPr>
              <a:t>(100)</a:t>
            </a:r>
            <a:endParaRPr lang="en-SE" dirty="0">
              <a:solidFill>
                <a:schemeClr val="tx1"/>
              </a:solidFill>
            </a:endParaRPr>
          </a:p>
        </p:txBody>
      </p:sp>
    </p:spTree>
    <p:extLst>
      <p:ext uri="{BB962C8B-B14F-4D97-AF65-F5344CB8AC3E}">
        <p14:creationId xmlns:p14="http://schemas.microsoft.com/office/powerpoint/2010/main" val="38362838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scores[0]</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09"/>
            <a:ext cx="8884096" cy="4339099"/>
          </a:xfrm>
        </p:spPr>
        <p:txBody>
          <a:bodyPr>
            <a:normAutofit fontScale="70000" lnSpcReduction="20000"/>
          </a:bodyPr>
          <a:lstStyle/>
          <a:p>
            <a:r>
              <a:rPr lang="en-US" altLang="zh-CN" dirty="0"/>
              <a:t>“You may observe that when running the code above, the one with the highest score is always scores[0]. Please figure out the reason, and fix the code above, so the actual secret value (which is not zero) will be printed out.”</a:t>
            </a:r>
          </a:p>
          <a:p>
            <a:pPr lvl="1"/>
            <a:r>
              <a:rPr lang="en-US" altLang="zh-CN" dirty="0"/>
              <a:t>“return 0”  in </a:t>
            </a:r>
            <a:r>
              <a:rPr lang="en-US" altLang="zh-CN" dirty="0" err="1"/>
              <a:t>restrictedAccess</a:t>
            </a:r>
            <a:r>
              <a:rPr lang="en-US" altLang="zh-CN" dirty="0"/>
              <a:t>() is always executed eventually, when the condition “if(x&lt;</a:t>
            </a:r>
            <a:r>
              <a:rPr lang="en-US" altLang="zh-CN" dirty="0" err="1"/>
              <a:t>buffer_size</a:t>
            </a:r>
            <a:r>
              <a:rPr lang="en-US" altLang="zh-CN" dirty="0"/>
              <a:t>)” is checked to be false</a:t>
            </a:r>
          </a:p>
          <a:p>
            <a:pPr lvl="1"/>
            <a:r>
              <a:rPr lang="en-US" altLang="zh-CN" dirty="0"/>
              <a:t>“return buffer[</a:t>
            </a:r>
            <a:r>
              <a:rPr lang="en-US" altLang="zh-CN" dirty="0" err="1"/>
              <a:t>larger_x</a:t>
            </a:r>
            <a:r>
              <a:rPr lang="en-US" altLang="zh-CN" dirty="0"/>
              <a:t>]” in </a:t>
            </a:r>
            <a:r>
              <a:rPr lang="en-US" altLang="zh-CN" dirty="0" err="1"/>
              <a:t>restrictedAccess</a:t>
            </a:r>
            <a:r>
              <a:rPr lang="en-US" altLang="zh-CN" dirty="0"/>
              <a:t>() may or may not be executed speculatively, depending on the race condition between it and the condition check</a:t>
            </a:r>
          </a:p>
          <a:p>
            <a:pPr lvl="1"/>
            <a:r>
              <a:rPr lang="en-US" altLang="zh-CN" dirty="0"/>
              <a:t>So </a:t>
            </a:r>
            <a:r>
              <a:rPr lang="en-US" altLang="zh-CN" dirty="0" err="1"/>
              <a:t>reloadSideChannel</a:t>
            </a:r>
            <a:r>
              <a:rPr lang="en-US" altLang="zh-CN" dirty="0"/>
              <a:t>() is likely to see two cache hits, for values of 0 and buffer[</a:t>
            </a:r>
            <a:r>
              <a:rPr lang="en-US" altLang="zh-CN" dirty="0" err="1"/>
              <a:t>larger_x</a:t>
            </a:r>
            <a:r>
              <a:rPr lang="en-US" altLang="zh-CN" dirty="0"/>
              <a:t>]</a:t>
            </a:r>
          </a:p>
          <a:p>
            <a:pPr lvl="1"/>
            <a:r>
              <a:rPr lang="en-US" altLang="zh-CN" dirty="0"/>
              <a:t>If we know that buffer[</a:t>
            </a:r>
            <a:r>
              <a:rPr lang="en-US" altLang="zh-CN" dirty="0" err="1"/>
              <a:t>larger_x</a:t>
            </a:r>
            <a:r>
              <a:rPr lang="en-US" altLang="zh-CN" dirty="0"/>
              <a:t>] ≠ 0, then we can simply ignore the value of 0. </a:t>
            </a:r>
          </a:p>
          <a:p>
            <a:pPr lvl="1"/>
            <a:r>
              <a:rPr lang="en-US" altLang="zh-CN" dirty="0"/>
              <a:t>But what if buffer[</a:t>
            </a:r>
            <a:r>
              <a:rPr lang="en-US" altLang="zh-CN" dirty="0" err="1"/>
              <a:t>larger_x</a:t>
            </a:r>
            <a:r>
              <a:rPr lang="en-US" altLang="zh-CN" dirty="0"/>
              <a:t>] ==0? Then we cannot identify buffer[</a:t>
            </a:r>
            <a:r>
              <a:rPr lang="en-US" altLang="zh-CN" dirty="0" err="1"/>
              <a:t>larger_x</a:t>
            </a:r>
            <a:r>
              <a:rPr lang="en-US" altLang="zh-CN" dirty="0"/>
              <a:t>]</a:t>
            </a:r>
          </a:p>
        </p:txBody>
      </p:sp>
      <p:pic>
        <p:nvPicPr>
          <p:cNvPr id="4" name="图片 3">
            <a:extLst>
              <a:ext uri="{FF2B5EF4-FFF2-40B4-BE49-F238E27FC236}">
                <a16:creationId xmlns:a16="http://schemas.microsoft.com/office/drawing/2014/main" id="{BDDD996D-C082-46CB-A527-4919FD31069A}"/>
              </a:ext>
            </a:extLst>
          </p:cNvPr>
          <p:cNvPicPr>
            <a:picLocks noChangeAspect="1"/>
          </p:cNvPicPr>
          <p:nvPr/>
        </p:nvPicPr>
        <p:blipFill>
          <a:blip r:embed="rId2" cstate="print"/>
          <a:stretch>
            <a:fillRect/>
          </a:stretch>
        </p:blipFill>
        <p:spPr>
          <a:xfrm>
            <a:off x="2555776" y="4585455"/>
            <a:ext cx="4032448" cy="2150639"/>
          </a:xfrm>
          <a:prstGeom prst="rect">
            <a:avLst/>
          </a:prstGeom>
        </p:spPr>
      </p:pic>
    </p:spTree>
    <p:extLst>
      <p:ext uri="{BB962C8B-B14F-4D97-AF65-F5344CB8AC3E}">
        <p14:creationId xmlns:p14="http://schemas.microsoft.com/office/powerpoint/2010/main" val="4092483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F600E-2E5A-4ACA-9032-34A4737D1DE3}"/>
              </a:ext>
            </a:extLst>
          </p:cNvPr>
          <p:cNvSpPr>
            <a:spLocks noGrp="1"/>
          </p:cNvSpPr>
          <p:nvPr>
            <p:ph type="title"/>
          </p:nvPr>
        </p:nvSpPr>
        <p:spPr/>
        <p:txBody>
          <a:bodyPr/>
          <a:lstStyle/>
          <a:p>
            <a:r>
              <a:rPr lang="en-US" altLang="zh-CN" dirty="0"/>
              <a:t>Task 6: Steal the Entire Secret String </a:t>
            </a:r>
            <a:endParaRPr lang="zh-CN" altLang="en-US" dirty="0"/>
          </a:p>
        </p:txBody>
      </p:sp>
      <p:sp>
        <p:nvSpPr>
          <p:cNvPr id="3" name="内容占位符 2">
            <a:extLst>
              <a:ext uri="{FF2B5EF4-FFF2-40B4-BE49-F238E27FC236}">
                <a16:creationId xmlns:a16="http://schemas.microsoft.com/office/drawing/2014/main" id="{8B6DBDCF-07B6-4D56-A7F7-C8A4ACF3EF6F}"/>
              </a:ext>
            </a:extLst>
          </p:cNvPr>
          <p:cNvSpPr>
            <a:spLocks noGrp="1"/>
          </p:cNvSpPr>
          <p:nvPr>
            <p:ph idx="1"/>
          </p:nvPr>
        </p:nvSpPr>
        <p:spPr/>
        <p:txBody>
          <a:bodyPr/>
          <a:lstStyle/>
          <a:p>
            <a:r>
              <a:rPr lang="en-US" altLang="zh-CN" dirty="0"/>
              <a:t>char *secret = "Some Secret Value"; </a:t>
            </a:r>
          </a:p>
          <a:p>
            <a:pPr lvl="1"/>
            <a:r>
              <a:rPr lang="en-US" altLang="zh-CN" dirty="0"/>
              <a:t>secret is a pointer to the memory address of the 0</a:t>
            </a:r>
            <a:r>
              <a:rPr lang="en-US" altLang="zh-CN" baseline="30000" dirty="0"/>
              <a:t>th</a:t>
            </a:r>
            <a:r>
              <a:rPr lang="en-US" altLang="zh-CN" dirty="0"/>
              <a:t> array element secret[0] (‘S’)</a:t>
            </a:r>
          </a:p>
          <a:p>
            <a:pPr lvl="1"/>
            <a:r>
              <a:rPr lang="en-US" altLang="zh-CN" dirty="0"/>
              <a:t>secret+1 is a pointer to the memory address of the 1</a:t>
            </a:r>
            <a:r>
              <a:rPr lang="en-US" altLang="zh-CN" baseline="30000" dirty="0"/>
              <a:t>st</a:t>
            </a:r>
            <a:r>
              <a:rPr lang="en-US" altLang="zh-CN" dirty="0"/>
              <a:t> array element secret[1] (‘o’)</a:t>
            </a:r>
          </a:p>
          <a:p>
            <a:pPr lvl="1"/>
            <a:r>
              <a:rPr lang="en-US" altLang="zh-CN" dirty="0"/>
              <a:t>…</a:t>
            </a:r>
            <a:endParaRPr lang="zh-CN" altLang="en-US" dirty="0"/>
          </a:p>
        </p:txBody>
      </p:sp>
    </p:spTree>
    <p:extLst>
      <p:ext uri="{BB962C8B-B14F-4D97-AF65-F5344CB8AC3E}">
        <p14:creationId xmlns:p14="http://schemas.microsoft.com/office/powerpoint/2010/main" val="2508566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70000" lnSpcReduction="20000"/>
          </a:bodyPr>
          <a:lstStyle/>
          <a:p>
            <a:r>
              <a:rPr lang="en-US" altLang="zh-CN" dirty="0"/>
              <a:t>Meltdown: an instruction accessing kernel memory causes an exception, but subsequent instructions are executed speculatively, and bring array[x*STEP] into cache</a:t>
            </a:r>
          </a:p>
          <a:p>
            <a:r>
              <a:rPr lang="en-US" altLang="zh-CN" dirty="0"/>
              <a:t>The speculative execution is rolled back upon the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1"/>
            <a:ext cx="4394758" cy="250318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instructions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7482882" cy="369332"/>
          </a:xfrm>
          <a:prstGeom prst="rect">
            <a:avLst/>
          </a:prstGeom>
          <a:noFill/>
        </p:spPr>
        <p:txBody>
          <a:bodyPr wrap="none" rtlCol="0">
            <a:spAutoFit/>
          </a:bodyPr>
          <a:lstStyle/>
          <a:p>
            <a:r>
              <a:rPr lang="en-US" altLang="zh-CN" dirty="0"/>
              <a:t>(Assume each instruction is 16 bits (2 Bytes), hence the next instruction is n+2)</a:t>
            </a:r>
            <a:endParaRPr lang="zh-CN" altLang="en-US" dirty="0"/>
          </a:p>
        </p:txBody>
      </p:sp>
    </p:spTree>
    <p:extLst>
      <p:ext uri="{BB962C8B-B14F-4D97-AF65-F5344CB8AC3E}">
        <p14:creationId xmlns:p14="http://schemas.microsoft.com/office/powerpoint/2010/main" val="3631482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48</a:t>
            </a:fld>
            <a:endParaRPr lang="en-US" altLang="zh-CN"/>
          </a:p>
        </p:txBody>
      </p:sp>
      <p:sp>
        <p:nvSpPr>
          <p:cNvPr id="23554" name="Rectangle 2"/>
          <p:cNvSpPr>
            <a:spLocks noGrp="1" noChangeArrowheads="1"/>
          </p:cNvSpPr>
          <p:nvPr>
            <p:ph type="title"/>
          </p:nvPr>
        </p:nvSpPr>
        <p:spPr/>
        <p:txBody>
          <a:bodyPr>
            <a:normAutofit fontScale="90000"/>
          </a:bodyPr>
          <a:lstStyle/>
          <a:p>
            <a:r>
              <a:rPr lang="en-US" altLang="zh-CN" dirty="0"/>
              <a:t>Comparing </a:t>
            </a:r>
            <a:r>
              <a:rPr lang="en-US" altLang="zh-CN" dirty="0" err="1"/>
              <a:t>Spectre</a:t>
            </a:r>
            <a:r>
              <a:rPr lang="en-US" altLang="zh-CN" dirty="0"/>
              <a:t> w Stack Overflow Attack</a:t>
            </a:r>
          </a:p>
        </p:txBody>
      </p:sp>
      <p:sp>
        <p:nvSpPr>
          <p:cNvPr id="23555" name="Rectangle 3"/>
          <p:cNvSpPr>
            <a:spLocks noGrp="1" noChangeArrowheads="1"/>
          </p:cNvSpPr>
          <p:nvPr>
            <p:ph type="body" idx="1"/>
          </p:nvPr>
        </p:nvSpPr>
        <p:spPr>
          <a:xfrm>
            <a:off x="323528" y="3501008"/>
            <a:ext cx="8577195" cy="1809136"/>
          </a:xfrm>
        </p:spPr>
        <p:txBody>
          <a:bodyPr>
            <a:normAutofit/>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procedure </a:t>
            </a:r>
            <a:r>
              <a:rPr lang="en-US" altLang="zh-CN" sz="2800" i="1" dirty="0">
                <a:ea typeface="宋体" charset="-122"/>
              </a:rPr>
              <a:t>A()</a:t>
            </a:r>
            <a:r>
              <a:rPr lang="en-US" altLang="zh-CN" sz="2800" dirty="0">
                <a:ea typeface="宋体" charset="-122"/>
              </a:rPr>
              <a:t> called</a:t>
            </a:r>
          </a:p>
          <a:p>
            <a:pPr>
              <a:lnSpc>
                <a:spcPct val="90000"/>
              </a:lnSpc>
            </a:pPr>
            <a:r>
              <a:rPr lang="en-US" altLang="zh-CN" sz="2800" dirty="0">
                <a:ea typeface="宋体" charset="-122"/>
              </a:rPr>
              <a:t>(c) Buffer overflow alters the return address from A(). </a:t>
            </a:r>
          </a:p>
        </p:txBody>
      </p:sp>
      <p:pic>
        <p:nvPicPr>
          <p:cNvPr id="1026" name="Picture 2"/>
          <p:cNvPicPr>
            <a:picLocks noChangeAspect="1" noChangeArrowheads="1"/>
          </p:cNvPicPr>
          <p:nvPr/>
        </p:nvPicPr>
        <p:blipFill>
          <a:blip r:embed="rId2" cstate="print"/>
          <a:srcRect/>
          <a:stretch>
            <a:fillRect/>
          </a:stretch>
        </p:blipFill>
        <p:spPr bwMode="auto">
          <a:xfrm>
            <a:off x="558705" y="1250363"/>
            <a:ext cx="7532124" cy="2277532"/>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E30A96EA-6ABA-4E79-B127-021E42FA2B04}"/>
              </a:ext>
            </a:extLst>
          </p:cNvPr>
          <p:cNvSpPr txBox="1">
            <a:spLocks/>
          </p:cNvSpPr>
          <p:nvPr/>
        </p:nvSpPr>
        <p:spPr>
          <a:xfrm>
            <a:off x="704824" y="5015372"/>
            <a:ext cx="8115648" cy="1598218"/>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Checking array bounds (if (x &lt; </a:t>
            </a:r>
            <a:r>
              <a:rPr lang="en-US" altLang="zh-CN" sz="2400" dirty="0" err="1"/>
              <a:t>buffer_size</a:t>
            </a:r>
            <a:r>
              <a:rPr lang="en-US" altLang="zh-CN" sz="2400" dirty="0"/>
              <a:t>)) prevents buffer overflow attack that performs writes to unauthorized addresses, but not </a:t>
            </a:r>
            <a:r>
              <a:rPr lang="en-US" altLang="zh-CN" sz="2400" dirty="0" err="1"/>
              <a:t>Spectre</a:t>
            </a:r>
            <a:r>
              <a:rPr lang="en-US" altLang="zh-CN" sz="2400" dirty="0"/>
              <a:t> attack that performs reads from unauthorized addresses through cache side channel analysis.</a:t>
            </a:r>
            <a:endParaRPr lang="zh-CN" altLang="en-US" sz="2400" dirty="0"/>
          </a:p>
        </p:txBody>
      </p:sp>
    </p:spTree>
    <p:extLst>
      <p:ext uri="{BB962C8B-B14F-4D97-AF65-F5344CB8AC3E}">
        <p14:creationId xmlns:p14="http://schemas.microsoft.com/office/powerpoint/2010/main" val="404972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solidFill>
                  <a:srgbClr val="FF0000"/>
                </a:solidFill>
              </a:rPr>
              <a:t>Cache prefetching</a:t>
            </a:r>
            <a:r>
              <a:rPr lang="en-US" dirty="0"/>
              <a:t>: 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val="317709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14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1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stride-1 in each iteration (assuming a[] is stored in contiguous addresses in memory)</a:t>
            </a:r>
          </a:p>
          <a:p>
            <a:r>
              <a:rPr lang="en-US" sz="2400" dirty="0"/>
              <a:t>Instructions:</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 (assuming instructions are stored in contiguous addresses in memory)</a:t>
            </a:r>
          </a:p>
        </p:txBody>
      </p:sp>
      <p:sp>
        <p:nvSpPr>
          <p:cNvPr id="4" name="Slide Number Placeholder 3"/>
          <p:cNvSpPr>
            <a:spLocks noGrp="1"/>
          </p:cNvSpPr>
          <p:nvPr>
            <p:ph type="sldNum" sz="quarter" idx="4"/>
          </p:nvPr>
        </p:nvSpPr>
        <p:spPr/>
        <p:txBody>
          <a:bodyPr/>
          <a:lstStyle/>
          <a:p>
            <a:fld id="{3CC63E4C-4642-794D-A2FD-70F6B81535F5}" type="slidenum">
              <a:rPr lang="en-US" smtClean="0"/>
              <a:pPr/>
              <a:t>6</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F1B3-0942-414A-84FD-E1C737DB1911}"/>
              </a:ext>
            </a:extLst>
          </p:cNvPr>
          <p:cNvSpPr>
            <a:spLocks noGrp="1"/>
          </p:cNvSpPr>
          <p:nvPr>
            <p:ph type="title"/>
          </p:nvPr>
        </p:nvSpPr>
        <p:spPr/>
        <p:txBody>
          <a:bodyPr>
            <a:normAutofit fontScale="90000"/>
          </a:bodyPr>
          <a:lstStyle/>
          <a:p>
            <a:r>
              <a:rPr lang="en-US" altLang="zh-CN" dirty="0"/>
              <a:t>Flush-and-Reload Cache Side Channel Analysis</a:t>
            </a:r>
            <a:endParaRPr lang="en-SE" dirty="0"/>
          </a:p>
        </p:txBody>
      </p:sp>
      <p:sp>
        <p:nvSpPr>
          <p:cNvPr id="3" name="Content Placeholder 2">
            <a:extLst>
              <a:ext uri="{FF2B5EF4-FFF2-40B4-BE49-F238E27FC236}">
                <a16:creationId xmlns:a16="http://schemas.microsoft.com/office/drawing/2014/main" id="{D4159E9D-5DA1-4B94-828E-8B5068B767CB}"/>
              </a:ext>
            </a:extLst>
          </p:cNvPr>
          <p:cNvSpPr>
            <a:spLocks noGrp="1"/>
          </p:cNvSpPr>
          <p:nvPr>
            <p:ph idx="1"/>
          </p:nvPr>
        </p:nvSpPr>
        <p:spPr/>
        <p:txBody>
          <a:bodyPr/>
          <a:lstStyle/>
          <a:p>
            <a:endParaRPr lang="en-SE" dirty="0"/>
          </a:p>
        </p:txBody>
      </p:sp>
      <p:sp>
        <p:nvSpPr>
          <p:cNvPr id="4" name="Rectangle 3">
            <a:extLst>
              <a:ext uri="{FF2B5EF4-FFF2-40B4-BE49-F238E27FC236}">
                <a16:creationId xmlns:a16="http://schemas.microsoft.com/office/drawing/2014/main" id="{ADC2225F-8E9D-42DD-AD00-1FCAB67298F6}"/>
              </a:ext>
            </a:extLst>
          </p:cNvPr>
          <p:cNvSpPr/>
          <p:nvPr/>
        </p:nvSpPr>
        <p:spPr>
          <a:xfrm>
            <a:off x="30856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5" name="Rectangle 4">
            <a:extLst>
              <a:ext uri="{FF2B5EF4-FFF2-40B4-BE49-F238E27FC236}">
                <a16:creationId xmlns:a16="http://schemas.microsoft.com/office/drawing/2014/main" id="{7A4D82D4-016B-4FAA-91C1-FC4E102EDD5A}"/>
              </a:ext>
            </a:extLst>
          </p:cNvPr>
          <p:cNvSpPr/>
          <p:nvPr/>
        </p:nvSpPr>
        <p:spPr>
          <a:xfrm>
            <a:off x="6283322" y="4007395"/>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6" name="Rectangle 5">
            <a:extLst>
              <a:ext uri="{FF2B5EF4-FFF2-40B4-BE49-F238E27FC236}">
                <a16:creationId xmlns:a16="http://schemas.microsoft.com/office/drawing/2014/main" id="{B47CAFB0-8148-4171-9BBD-9F4C3C533F9D}"/>
              </a:ext>
            </a:extLst>
          </p:cNvPr>
          <p:cNvSpPr/>
          <p:nvPr/>
        </p:nvSpPr>
        <p:spPr>
          <a:xfrm>
            <a:off x="326612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7" name="TextBox 6">
            <a:extLst>
              <a:ext uri="{FF2B5EF4-FFF2-40B4-BE49-F238E27FC236}">
                <a16:creationId xmlns:a16="http://schemas.microsoft.com/office/drawing/2014/main" id="{DFA290EF-88EF-4D94-B427-6021195C9F98}"/>
              </a:ext>
            </a:extLst>
          </p:cNvPr>
          <p:cNvSpPr txBox="1"/>
          <p:nvPr/>
        </p:nvSpPr>
        <p:spPr>
          <a:xfrm>
            <a:off x="3574529" y="298979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8" name="Down Arrow 8">
            <a:extLst>
              <a:ext uri="{FF2B5EF4-FFF2-40B4-BE49-F238E27FC236}">
                <a16:creationId xmlns:a16="http://schemas.microsoft.com/office/drawing/2014/main" id="{3EF640C6-6617-4463-A0C6-45D9D6D1B131}"/>
              </a:ext>
            </a:extLst>
          </p:cNvPr>
          <p:cNvSpPr/>
          <p:nvPr/>
        </p:nvSpPr>
        <p:spPr>
          <a:xfrm>
            <a:off x="4604824" y="3488518"/>
            <a:ext cx="154873" cy="393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9">
            <a:extLst>
              <a:ext uri="{FF2B5EF4-FFF2-40B4-BE49-F238E27FC236}">
                <a16:creationId xmlns:a16="http://schemas.microsoft.com/office/drawing/2014/main" id="{13485FCC-1371-46DA-8337-91A683DA30B6}"/>
              </a:ext>
            </a:extLst>
          </p:cNvPr>
          <p:cNvSpPr/>
          <p:nvPr/>
        </p:nvSpPr>
        <p:spPr>
          <a:xfrm>
            <a:off x="2652846" y="453678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0">
            <a:extLst>
              <a:ext uri="{FF2B5EF4-FFF2-40B4-BE49-F238E27FC236}">
                <a16:creationId xmlns:a16="http://schemas.microsoft.com/office/drawing/2014/main" id="{087F694F-FF98-4050-B304-D7C6653C2B7C}"/>
              </a:ext>
            </a:extLst>
          </p:cNvPr>
          <p:cNvSpPr/>
          <p:nvPr/>
        </p:nvSpPr>
        <p:spPr>
          <a:xfrm>
            <a:off x="5631185" y="4542221"/>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23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pic4.zhimg.com/80/v2-d86140c504767d0ce2aebe98d41dc9b7_hd.jpg">
            <a:extLst>
              <a:ext uri="{FF2B5EF4-FFF2-40B4-BE49-F238E27FC236}">
                <a16:creationId xmlns:a16="http://schemas.microsoft.com/office/drawing/2014/main" id="{982A431D-C3EF-4B87-97E7-715AAAE64E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600122"/>
            <a:ext cx="6012668" cy="20292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a:bodyPr>
          <a:lstStyle/>
          <a:p>
            <a:r>
              <a:rPr lang="en-US" altLang="zh-CN" dirty="0"/>
              <a:t>Flush-and-Reload in Detail</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15516" y="1193958"/>
            <a:ext cx="8776084" cy="389122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i="0" dirty="0">
                <a:latin typeface="+mj-lt"/>
              </a:rPr>
              <a:t>Suppose victim holds some secret value x</a:t>
            </a:r>
            <a:endParaRPr lang="en-US" altLang="zh-CN" dirty="0"/>
          </a:p>
          <a:p>
            <a:r>
              <a:rPr lang="en-US" altLang="zh-CN" i="0" dirty="0">
                <a:latin typeface="+mj-lt"/>
              </a:rPr>
              <a:t>Attacker constructs probing array array[N∗STEP], where x&lt;N, and flushes the entire array to memory</a:t>
            </a:r>
            <a:endParaRPr lang="en-US" altLang="zh-CN" dirty="0"/>
          </a:p>
          <a:p>
            <a:r>
              <a:rPr lang="en-US" altLang="zh-CN" i="0" dirty="0">
                <a:latin typeface="+mj-lt"/>
              </a:rPr>
              <a:t>Let the victim access element array[x∗STEP] to bring it into cache</a:t>
            </a:r>
            <a:endParaRPr lang="en-US" altLang="zh-CN" dirty="0"/>
          </a:p>
          <a:p>
            <a:r>
              <a:rPr lang="en-US" altLang="zh-CN" i="0" dirty="0">
                <a:latin typeface="+mj-lt"/>
              </a:rPr>
              <a:t>Attacker reloads elements array[0∗STEP], array[1∗STEP],…, array[(N-1)∗STEP] by reading them in sequence, and measures access time of each element. Only accessing array[x∗STEP] should be a cache hit. This reveals the secret x</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No two different elements array[</a:t>
            </a:r>
            <a:r>
              <a:rPr lang="en-US" altLang="zh-CN" i="0" dirty="0" err="1">
                <a:latin typeface="+mj-lt"/>
              </a:rPr>
              <a:t>i∗STEP</a:t>
            </a:r>
            <a:r>
              <a:rPr lang="en-US" altLang="zh-CN" i="0" dirty="0">
                <a:latin typeface="+mj-lt"/>
              </a:rPr>
              <a:t>],array[j∗STEP], i≠j are in the same cache block</a:t>
            </a:r>
            <a:endParaRPr lang="en-US" altLang="zh-CN" dirty="0"/>
          </a:p>
          <a:p>
            <a:pPr lvl="1"/>
            <a:r>
              <a:rPr lang="en-US" altLang="zh-CN" i="0" dirty="0">
                <a:latin typeface="+mj-lt"/>
              </a:rPr>
              <a:t>To mitigate the effect of cache prefetching, where multiple cache blocks are brought into cache upon a cache miss</a:t>
            </a:r>
          </a:p>
          <a:p>
            <a:r>
              <a:rPr lang="en-US" altLang="zh-CN" dirty="0">
                <a:latin typeface="+mj-lt"/>
              </a:rPr>
              <a:t>(Cache access time measurements are noisy, not guaranteed to work every time.)</a:t>
            </a:r>
            <a:endParaRPr lang="zh-CN" altLang="en-US" dirty="0"/>
          </a:p>
        </p:txBody>
      </p:sp>
      <p:sp>
        <p:nvSpPr>
          <p:cNvPr id="3" name="文本框 2">
            <a:extLst>
              <a:ext uri="{FF2B5EF4-FFF2-40B4-BE49-F238E27FC236}">
                <a16:creationId xmlns:a16="http://schemas.microsoft.com/office/drawing/2014/main" id="{DB3AE735-7FA8-4450-8CDC-3A360B93F4A0}"/>
              </a:ext>
            </a:extLst>
          </p:cNvPr>
          <p:cNvSpPr txBox="1"/>
          <p:nvPr/>
        </p:nvSpPr>
        <p:spPr>
          <a:xfrm>
            <a:off x="2159732" y="6423135"/>
            <a:ext cx="4595193" cy="369332"/>
          </a:xfrm>
          <a:prstGeom prst="rect">
            <a:avLst/>
          </a:prstGeom>
          <a:noFill/>
        </p:spPr>
        <p:txBody>
          <a:bodyPr wrap="square" rtlCol="0">
            <a:spAutoFit/>
          </a:bodyPr>
          <a:lstStyle/>
          <a:p>
            <a:r>
              <a:rPr lang="en-US" altLang="zh-CN" dirty="0"/>
              <a:t>Measurement results with only one cache hit </a:t>
            </a:r>
            <a:endParaRPr lang="zh-CN" altLang="en-US" dirty="0"/>
          </a:p>
        </p:txBody>
      </p:sp>
    </p:spTree>
    <p:extLst>
      <p:ext uri="{BB962C8B-B14F-4D97-AF65-F5344CB8AC3E}">
        <p14:creationId xmlns:p14="http://schemas.microsoft.com/office/powerpoint/2010/main" val="150714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5C19-011E-445F-8CBA-541D992E7B11}"/>
              </a:ext>
            </a:extLst>
          </p:cNvPr>
          <p:cNvSpPr>
            <a:spLocks noGrp="1"/>
          </p:cNvSpPr>
          <p:nvPr>
            <p:ph type="title"/>
          </p:nvPr>
        </p:nvSpPr>
        <p:spPr/>
        <p:txBody>
          <a:bodyPr/>
          <a:lstStyle/>
          <a:p>
            <a:r>
              <a:rPr lang="en-US" altLang="zh-CN" dirty="0"/>
              <a:t>Flush-and-Reload Toy Example</a:t>
            </a:r>
            <a:endParaRPr lang="zh-CN" altLang="en-US" dirty="0"/>
          </a:p>
        </p:txBody>
      </p:sp>
      <p:sp>
        <p:nvSpPr>
          <p:cNvPr id="3" name="内容占位符 2">
            <a:extLst>
              <a:ext uri="{FF2B5EF4-FFF2-40B4-BE49-F238E27FC236}">
                <a16:creationId xmlns:a16="http://schemas.microsoft.com/office/drawing/2014/main" id="{92D84109-C4B2-4098-AC20-DB30728C38FF}"/>
              </a:ext>
            </a:extLst>
          </p:cNvPr>
          <p:cNvSpPr>
            <a:spLocks noGrp="1"/>
          </p:cNvSpPr>
          <p:nvPr>
            <p:ph idx="1"/>
          </p:nvPr>
        </p:nvSpPr>
        <p:spPr>
          <a:xfrm>
            <a:off x="152400" y="1285859"/>
            <a:ext cx="8884096" cy="3036121"/>
          </a:xfrm>
        </p:spPr>
        <p:txBody>
          <a:bodyPr>
            <a:normAutofit fontScale="70000" lnSpcReduction="20000"/>
          </a:bodyPr>
          <a:lstStyle/>
          <a:p>
            <a:r>
              <a:rPr lang="en-US" altLang="zh-CN" i="0" dirty="0">
                <a:latin typeface="+mj-lt"/>
              </a:rPr>
              <a:t>Suppose cache block size is 2 Bytes, STEP=6.</a:t>
            </a:r>
            <a:endParaRPr lang="en-US" altLang="zh-CN" dirty="0"/>
          </a:p>
          <a:p>
            <a:r>
              <a:rPr lang="en-US" altLang="zh-CN" i="0" dirty="0">
                <a:latin typeface="+mj-lt"/>
              </a:rPr>
              <a:t>Attacker constructs probing array a[5∗STEP]; Victim holds secret value x=2, and accesses a[2∗STEP]=a[12], causing cache block containing elements {a[12], a[13]} to be brought into cache. Attacker reloads 5 elements a[0],a[6],a[12],a[18],a[24], and finds out that only accessing a[12] is a cache hit, so he can deduce the secret x=12/STEP=2.</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If the cache prefetching algorithm brings ≥4 blocks into the cache when accessing a[12], including a[3∗STEP]=a[18], then attacker cannot decide if x=2 or 3.</a:t>
            </a:r>
            <a:endParaRPr lang="zh-CN" altLang="en-US" dirty="0"/>
          </a:p>
        </p:txBody>
      </p:sp>
      <p:graphicFrame>
        <p:nvGraphicFramePr>
          <p:cNvPr id="4" name="表格 3">
            <a:extLst>
              <a:ext uri="{FF2B5EF4-FFF2-40B4-BE49-F238E27FC236}">
                <a16:creationId xmlns:a16="http://schemas.microsoft.com/office/drawing/2014/main" id="{01ECC922-730A-4D5D-B453-8A6CAFA32C64}"/>
              </a:ext>
            </a:extLst>
          </p:cNvPr>
          <p:cNvGraphicFramePr>
            <a:graphicFrameLocks noGrp="1"/>
          </p:cNvGraphicFramePr>
          <p:nvPr>
            <p:extLst>
              <p:ext uri="{D42A27DB-BD31-4B8C-83A1-F6EECF244321}">
                <p14:modId xmlns:p14="http://schemas.microsoft.com/office/powerpoint/2010/main"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6" name="矩形 5">
            <a:extLst>
              <a:ext uri="{FF2B5EF4-FFF2-40B4-BE49-F238E27FC236}">
                <a16:creationId xmlns:a16="http://schemas.microsoft.com/office/drawing/2014/main"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02201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883</TotalTime>
  <Words>5701</Words>
  <Application>Microsoft Office PowerPoint</Application>
  <PresentationFormat>On-screen Show (4:3)</PresentationFormat>
  <Paragraphs>443</Paragraphs>
  <Slides>48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Cambria Math</vt:lpstr>
      <vt:lpstr>Courier New</vt:lpstr>
      <vt:lpstr>Symbol</vt:lpstr>
      <vt:lpstr>Times New Roman</vt:lpstr>
      <vt:lpstr>Verdana</vt:lpstr>
      <vt:lpstr>_Template</vt:lpstr>
      <vt:lpstr>Meltdown &amp; Spectre</vt:lpstr>
      <vt:lpstr>Microsoft Interview Question</vt:lpstr>
      <vt:lpstr>Memory Hierarchy</vt:lpstr>
      <vt:lpstr>How is the Hierarchy Managed?</vt:lpstr>
      <vt:lpstr>Principle of Locality</vt:lpstr>
      <vt:lpstr>Quiz: What locality does this program have?</vt:lpstr>
      <vt:lpstr>Flush-and-Reload Cache Side Channel Analysis</vt:lpstr>
      <vt:lpstr>Flush-and-Reload in Detail</vt:lpstr>
      <vt:lpstr>Flush-and-Reload Toy Example</vt:lpstr>
      <vt:lpstr>An Analogy of Flush-and-Reload</vt:lpstr>
      <vt:lpstr>PowerPoint Presentation</vt:lpstr>
      <vt:lpstr>Virtual Memory</vt:lpstr>
      <vt:lpstr>Meltdown Lab Tasks</vt:lpstr>
      <vt:lpstr>Task 1: Reading from Cache versus from Memory</vt:lpstr>
      <vt:lpstr>array[] in memory and cache</vt:lpstr>
      <vt:lpstr>Task 2: Using Cache as a Side Channel</vt:lpstr>
      <vt:lpstr>Listing 2: FlushReload.c</vt:lpstr>
      <vt:lpstr>Toy Example with DELTA=2</vt:lpstr>
      <vt:lpstr>PowerPoint Presentation</vt:lpstr>
      <vt:lpstr>Task 3: Place Secret Data in Kernel Space</vt:lpstr>
      <vt:lpstr>Finding the Secret Data Address</vt:lpstr>
      <vt:lpstr>Task 4: Access Kernel Memory from User Space</vt:lpstr>
      <vt:lpstr>Task 5: Handle Error/Exceptions in C</vt:lpstr>
      <vt:lpstr>Task 6: Out-of-Order Execution by CPU</vt:lpstr>
      <vt:lpstr>Meltdown Attack</vt:lpstr>
      <vt:lpstr>MeltdownExperiment.c</vt:lpstr>
      <vt:lpstr>Task 7: The Basic Meltdown Attack Task. 7.1: A Naive Approach</vt:lpstr>
      <vt:lpstr>Task 7.2: Improve the Attack by Getting the Secret Data Cached</vt:lpstr>
      <vt:lpstr>Task 7.3: Using Assembly Code to Trigger Meltdown</vt:lpstr>
      <vt:lpstr>Task 8: Make the Attack More Practical</vt:lpstr>
      <vt:lpstr>Statistical technique</vt:lpstr>
      <vt:lpstr>Meltdown Attack Analogy</vt:lpstr>
      <vt:lpstr>Meltdown Attack Analogy</vt:lpstr>
      <vt:lpstr>PowerPoint Presentation</vt:lpstr>
      <vt:lpstr>Non-Pipelined Instruction Execution (hypothetical)</vt:lpstr>
      <vt:lpstr>Pipelined Instruction Execution</vt:lpstr>
      <vt:lpstr>Out-of-Order Execution (or Speculative Execution)</vt:lpstr>
      <vt:lpstr>Spectre Attack with Probing Array </vt:lpstr>
      <vt:lpstr>Spectre Lab Tasks</vt:lpstr>
      <vt:lpstr>Task 3: Out-of-Order Execution and Branch Prediction</vt:lpstr>
      <vt:lpstr>Listing 3: SpectreExperiment.c</vt:lpstr>
      <vt:lpstr>Task 4: The Spectre Attack</vt:lpstr>
      <vt:lpstr>Listing 4: SpectreAttack.c</vt:lpstr>
      <vt:lpstr>Task 5: Improve the Attack Accuracy</vt:lpstr>
      <vt:lpstr>Task 5: scores[0]</vt:lpstr>
      <vt:lpstr>Task 6: Steal the Entire Secret String </vt:lpstr>
      <vt:lpstr>Meltdown vs. Spectre</vt:lpstr>
      <vt:lpstr>Comparing Spectre w Stack Overflow 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Zonghua Gu</cp:lastModifiedBy>
  <cp:revision>197</cp:revision>
  <dcterms:created xsi:type="dcterms:W3CDTF">2019-01-06T06:43:52Z</dcterms:created>
  <dcterms:modified xsi:type="dcterms:W3CDTF">2020-04-27T06:32:18Z</dcterms:modified>
</cp:coreProperties>
</file>