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1" r:id="rId3"/>
    <p:sldId id="656" r:id="rId4"/>
    <p:sldId id="634" r:id="rId5"/>
    <p:sldId id="387" r:id="rId6"/>
    <p:sldId id="668" r:id="rId7"/>
    <p:sldId id="792" r:id="rId8"/>
    <p:sldId id="284" r:id="rId9"/>
    <p:sldId id="784" r:id="rId10"/>
    <p:sldId id="790" r:id="rId11"/>
    <p:sldId id="783" r:id="rId12"/>
    <p:sldId id="285" r:id="rId13"/>
    <p:sldId id="261" r:id="rId14"/>
    <p:sldId id="260" r:id="rId15"/>
    <p:sldId id="798" r:id="rId16"/>
    <p:sldId id="267" r:id="rId17"/>
    <p:sldId id="268" r:id="rId18"/>
    <p:sldId id="799" r:id="rId19"/>
    <p:sldId id="292" r:id="rId20"/>
    <p:sldId id="791" r:id="rId21"/>
    <p:sldId id="797" r:id="rId22"/>
    <p:sldId id="789" r:id="rId23"/>
    <p:sldId id="782" r:id="rId24"/>
    <p:sldId id="766" r:id="rId25"/>
    <p:sldId id="289" r:id="rId26"/>
    <p:sldId id="275" r:id="rId27"/>
    <p:sldId id="277" r:id="rId28"/>
    <p:sldId id="287" r:id="rId29"/>
    <p:sldId id="800" r:id="rId30"/>
    <p:sldId id="802" r:id="rId31"/>
    <p:sldId id="801" r:id="rId32"/>
    <p:sldId id="80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varScale="1">
        <p:scale>
          <a:sx n="123" d="100"/>
          <a:sy n="123" d="100"/>
        </p:scale>
        <p:origin x="1176" y="10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1,'9833'0,"-9833"9860,-9833-9860,9833-9860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ware.intel.com/security-software-guidance/insights/deep-dive-retpoline-branch-target-injection-mitigation#speculation_barrier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23</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24</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Race condition if branch predictor </a:t>
            </a:r>
            <a:r>
              <a:rPr lang="en-US" dirty="0"/>
              <a:t>Left branch executes function victim():</a:t>
            </a:r>
            <a:endParaRPr lang="en-SE" dirty="0"/>
          </a:p>
          <a:p>
            <a:endParaRPr lang="en-US" altLang="zh-CN" sz="1200" dirty="0"/>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a:hlinkClick r:id="rId3"/>
              </a:rPr>
              <a:t>Speculation Barriers section</a:t>
            </a:r>
            <a:r>
              <a:rPr lang="en-US" dirty="0"/>
              <a:t> has more details about the importance of this sequence.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30</a:t>
            </a:fld>
            <a:endParaRPr lang="en-US"/>
          </a:p>
        </p:txBody>
      </p:sp>
    </p:spTree>
    <p:extLst>
      <p:ext uri="{BB962C8B-B14F-4D97-AF65-F5344CB8AC3E}">
        <p14:creationId xmlns:p14="http://schemas.microsoft.com/office/powerpoint/2010/main" val="2231607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31</a:t>
            </a:r>
          </a:p>
          <a:p>
            <a:r>
              <a:rPr lang="en-US" sz="1200" b="0" i="0" kern="1200" dirty="0">
                <a:solidFill>
                  <a:schemeClr val="tx1"/>
                </a:solidFill>
                <a:effectLst/>
                <a:latin typeface="+mn-lt"/>
                <a:ea typeface="+mn-ea"/>
                <a:cs typeface="+mn-cs"/>
              </a:rPr>
              <a:t>Ren X, Rodrigues K, Chen L, et al. An analysis of performance evolution of Linux's core operations[C]//Proceedings of the 27th ACM Symposium on Operating Systems Principles. 2019: 554-569.</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42595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3</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to cost</a:t>
            </a:r>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4</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accessing variables in adjacent memory addresses  smaller than &amp;a[0] 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3593079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295773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5/5/2020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23.emf"/><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1.png"/><Relationship Id="rId7"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00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and does not keep a slip inside the front cover. You can only see the record of which books you have checked out. What you do is follow the person of interest into the library whenever they return a book. You then ask the librarian for a copy of the books you want to know whether the person has checked out. If the librarian looks down and says "You are in luck, I have a copy right here!" then you know the person had checked out that book. If the librarian has to go look in the stacks and comes back 5 minutes later with the book, you know that the person didn't check out that book (this time). 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a:t>
            </a:r>
            <a:endParaRPr lang="zh-CN" altLang="en-US" dirty="0"/>
          </a:p>
        </p:txBody>
      </p:sp>
    </p:spTree>
    <p:extLst>
      <p:ext uri="{BB962C8B-B14F-4D97-AF65-F5344CB8AC3E}">
        <p14:creationId xmlns:p14="http://schemas.microsoft.com/office/powerpoint/2010/main" val="307308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normAutofit fontScale="90000"/>
          </a:bodyPr>
          <a:lstStyle/>
          <a:p>
            <a:r>
              <a:rPr lang="en-US" altLang="zh-CN" dirty="0"/>
              <a:t>Using Cache as a Side Channel: Flush-Reload</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13" name="Rectangle 12">
            <a:extLst>
              <a:ext uri="{FF2B5EF4-FFF2-40B4-BE49-F238E27FC236}">
                <a16:creationId xmlns:a16="http://schemas.microsoft.com/office/drawing/2014/main" id="{9084F263-5ECC-49CA-BD5B-985289CB57F5}"/>
              </a:ext>
            </a:extLst>
          </p:cNvPr>
          <p:cNvSpPr/>
          <p:nvPr/>
        </p:nvSpPr>
        <p:spPr>
          <a:xfrm>
            <a:off x="1590033" y="5229200"/>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14" name="Rectangle 13">
            <a:extLst>
              <a:ext uri="{FF2B5EF4-FFF2-40B4-BE49-F238E27FC236}">
                <a16:creationId xmlns:a16="http://schemas.microsoft.com/office/drawing/2014/main" id="{CFABCC76-2E3D-4987-8E90-228B68D83F74}"/>
              </a:ext>
            </a:extLst>
          </p:cNvPr>
          <p:cNvSpPr/>
          <p:nvPr/>
        </p:nvSpPr>
        <p:spPr>
          <a:xfrm>
            <a:off x="6003493" y="5247240"/>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5" name="Rectangle 14">
            <a:extLst>
              <a:ext uri="{FF2B5EF4-FFF2-40B4-BE49-F238E27FC236}">
                <a16:creationId xmlns:a16="http://schemas.microsoft.com/office/drawing/2014/main" id="{6E974777-4477-4EBE-89A4-142C535209A8}"/>
              </a:ext>
            </a:extLst>
          </p:cNvPr>
          <p:cNvSpPr/>
          <p:nvPr/>
        </p:nvSpPr>
        <p:spPr>
          <a:xfrm>
            <a:off x="3853592" y="5247240"/>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6" name="Right Arrow 12">
            <a:extLst>
              <a:ext uri="{FF2B5EF4-FFF2-40B4-BE49-F238E27FC236}">
                <a16:creationId xmlns:a16="http://schemas.microsoft.com/office/drawing/2014/main" id="{FC019C93-5721-421D-9B0A-D17AA62663DC}"/>
              </a:ext>
            </a:extLst>
          </p:cNvPr>
          <p:cNvSpPr/>
          <p:nvPr/>
        </p:nvSpPr>
        <p:spPr>
          <a:xfrm>
            <a:off x="3292838" y="5612539"/>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3">
            <a:extLst>
              <a:ext uri="{FF2B5EF4-FFF2-40B4-BE49-F238E27FC236}">
                <a16:creationId xmlns:a16="http://schemas.microsoft.com/office/drawing/2014/main" id="{5E4B1EA8-A489-4755-B126-20D49C249CE8}"/>
              </a:ext>
            </a:extLst>
          </p:cNvPr>
          <p:cNvSpPr/>
          <p:nvPr/>
        </p:nvSpPr>
        <p:spPr>
          <a:xfrm>
            <a:off x="5453873" y="5607880"/>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fontScale="90000"/>
          </a:bodyPr>
          <a:lstStyle/>
          <a:p>
            <a:r>
              <a:rPr lang="en-US" altLang="zh-CN" dirty="0"/>
              <a:t>Using Cache as a Side Channel: Flush-Reload</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0857" y="944492"/>
            <a:ext cx="8839200" cy="3546526"/>
          </a:xfrm>
        </p:spPr>
        <p:txBody>
          <a:bodyPr>
            <a:normAutofit fontScale="85000" lnSpcReduction="1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4221088"/>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399" y="992507"/>
            <a:ext cx="8884093" cy="3084565"/>
          </a:xfrm>
        </p:spPr>
        <p:txBody>
          <a:bodyPr>
            <a:normAutofit fontScale="85000" lnSpcReduction="20000"/>
          </a:bodyPr>
          <a:lstStyle/>
          <a:p>
            <a:r>
              <a:rPr lang="en-US" dirty="0"/>
              <a:t>Since a[0] may be accidentally brought into cache before the attack, due to due to cache block sharing or cache prefetching when some other program accesses variables in adjacent memory addresses smaller than &amp;a[0], we use array[k*STEP+ DELTA] for all k values </a:t>
            </a:r>
          </a:p>
          <a:p>
            <a:pPr lvl="1"/>
            <a:r>
              <a:rPr lang="en-US" dirty="0"/>
              <a:t>DELTA=2 in table below; DELTA=1024 in Listing 2.</a:t>
            </a:r>
          </a:p>
          <a:p>
            <a:pPr lvl="1"/>
            <a:r>
              <a:rPr lang="en-US" dirty="0"/>
              <a:t>a[0*STEP] to a[0*STEP+DELTA] act as a safety buffer to absorb accidental accesses by other programs so they do not affect the attack.</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995573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We access array[</a:t>
            </a:r>
            <a:r>
              <a:rPr lang="en-US" altLang="zh-CN" dirty="0" err="1"/>
              <a:t>kernel_data</a:t>
            </a:r>
            <a:r>
              <a:rPr lang="en-US" altLang="zh-CN" dirty="0"/>
              <a:t>*STEP + DELTA]</a:t>
            </a:r>
          </a:p>
          <a:p>
            <a:r>
              <a:rPr lang="en-US" altLang="zh-CN" dirty="0"/>
              <a:t>Using the FLUSH+RELOAD technique, we check the access time of array[</a:t>
            </a:r>
            <a:r>
              <a:rPr lang="en-US" altLang="zh-CN" dirty="0" err="1"/>
              <a:t>i</a:t>
            </a:r>
            <a:r>
              <a:rPr lang="en-US" altLang="zh-CN" dirty="0"/>
              <a:t>*STEP + DELTA] for </a:t>
            </a:r>
            <a:r>
              <a:rPr lang="en-US" altLang="zh-CN" dirty="0" err="1"/>
              <a:t>i</a:t>
            </a:r>
            <a:r>
              <a:rPr lang="en-US" altLang="zh-CN" dirty="0"/>
              <a:t> = 0, . . ., 255. </a:t>
            </a:r>
          </a:p>
          <a:p>
            <a:r>
              <a:rPr lang="en-US" altLang="zh-CN" dirty="0"/>
              <a:t>If we find out that only array[k*STEP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72756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Microsoft Interview Question</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256887" y="1319701"/>
            <a:ext cx="1060331" cy="1721822"/>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3539939" cy="3550024"/>
            </p14:xfrm>
          </p:contentPart>
        </mc:Choice>
        <mc:Fallback xmlns="">
          <p:pic>
            <p:nvPicPr>
              <p:cNvPr id="6" name="Ink 5"/>
              <p:cNvPicPr/>
              <p:nvPr/>
            </p:nvPicPr>
            <p:blipFill>
              <a:blip r:embed="rId6"/>
              <a:stretch>
                <a:fillRect/>
              </a:stretch>
            </p:blipFill>
            <p:spPr>
              <a:xfrm>
                <a:off x="5433663" y="962728"/>
                <a:ext cx="3575576" cy="3585665"/>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41030" y="2764086"/>
            <a:ext cx="5392045" cy="4093913"/>
          </a:xfrm>
          <a:prstGeom prst="rect">
            <a:avLst/>
          </a:prstGeom>
        </p:spPr>
        <p:txBody>
          <a:bodyPr spcFirstLastPara="1" vert="horz" wrap="square" lIns="68569" tIns="34275" rIns="68569" bIns="34275" rtlCol="0" anchor="t" anchorCtr="0">
            <a:normAutofit fontScale="92500" lnSpcReduction="10000"/>
          </a:bodyPr>
          <a:lstStyle/>
          <a:p>
            <a:pPr indent="-304800">
              <a:lnSpc>
                <a:spcPct val="120000"/>
              </a:lnSpc>
              <a:spcBef>
                <a:spcPts val="750"/>
              </a:spcBef>
              <a:buSzPts val="2800"/>
            </a:pPr>
            <a:r>
              <a:rPr lang="en-US" sz="1800" dirty="0"/>
              <a:t>Outside of the room: 3 light bulbs. Inside of the room: 3 light switches</a:t>
            </a:r>
          </a:p>
          <a:p>
            <a:pPr indent="-304800">
              <a:lnSpc>
                <a:spcPct val="120000"/>
              </a:lnSpc>
              <a:spcBef>
                <a:spcPts val="750"/>
              </a:spcBef>
              <a:buSzPts val="2800"/>
            </a:pPr>
            <a:r>
              <a:rPr lang="en-US" sz="18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1800" dirty="0"/>
              <a:t>A: Yes. Initially all switches are off. Turn on switch 1, wait for 10 min, then turn on switch 2, and immediately come out. </a:t>
            </a:r>
          </a:p>
          <a:p>
            <a:pPr lvl="1" indent="-304800">
              <a:lnSpc>
                <a:spcPct val="120000"/>
              </a:lnSpc>
              <a:spcBef>
                <a:spcPts val="750"/>
              </a:spcBef>
              <a:buSzPts val="2800"/>
            </a:pPr>
            <a:r>
              <a:rPr lang="en-US" sz="1400" dirty="0"/>
              <a:t>The light bulb that is lit and warm is connected to Switch 1; </a:t>
            </a:r>
          </a:p>
          <a:p>
            <a:pPr lvl="1" indent="-304800">
              <a:lnSpc>
                <a:spcPct val="120000"/>
              </a:lnSpc>
              <a:spcBef>
                <a:spcPts val="750"/>
              </a:spcBef>
              <a:buSzPts val="2800"/>
            </a:pPr>
            <a:r>
              <a:rPr lang="en-US" sz="1400" dirty="0"/>
              <a:t>The light bulb that is lit and cold is connected to Switch 2; </a:t>
            </a:r>
          </a:p>
          <a:p>
            <a:pPr lvl="1" indent="-304800">
              <a:lnSpc>
                <a:spcPct val="120000"/>
              </a:lnSpc>
              <a:spcBef>
                <a:spcPts val="750"/>
              </a:spcBef>
              <a:buSzPts val="2800"/>
            </a:pPr>
            <a:r>
              <a:rPr lang="en-US" sz="1400" dirty="0"/>
              <a:t>The light bulb that is not lit is connected to Switch 3; </a:t>
            </a:r>
            <a:endParaRPr sz="14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5433076" y="4071097"/>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90539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23</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24</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id="{99905592-7B53-4693-8E34-545D05055470}"/>
              </a:ext>
            </a:extLst>
          </p:cNvPr>
          <p:cNvSpPr txBox="1"/>
          <p:nvPr/>
        </p:nvSpPr>
        <p:spPr>
          <a:xfrm>
            <a:off x="568609" y="1981225"/>
            <a:ext cx="7290732"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a:t>Go Faster: Pipelining, branch prediction, &amp; instruction speculation</a:t>
            </a:r>
            <a:endParaRPr sz="2000" dirty="0"/>
          </a:p>
        </p:txBody>
      </p:sp>
      <p:grpSp>
        <p:nvGrpSpPr>
          <p:cNvPr id="73" name="Shape 127">
            <a:extLst>
              <a:ext uri="{FF2B5EF4-FFF2-40B4-BE49-F238E27FC236}">
                <a16:creationId xmlns:a16="http://schemas.microsoft.com/office/drawing/2014/main"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x 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0" y="3470015"/>
            <a:ext cx="4536504" cy="2681370"/>
          </a:xfrm>
          <a:prstGeom prst="rect">
            <a:avLst/>
          </a:prstGeom>
        </p:spPr>
      </p:pic>
      <p:pic>
        <p:nvPicPr>
          <p:cNvPr id="8" name="Picture 7" descr="Screen Clipping">
            <a:extLst>
              <a:ext uri="{FF2B5EF4-FFF2-40B4-BE49-F238E27FC236}">
                <a16:creationId xmlns:a16="http://schemas.microsoft.com/office/drawing/2014/main" id="{CE20F80A-0D25-444F-99E9-FF957C86E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44" y="1696996"/>
            <a:ext cx="4213703" cy="1642186"/>
          </a:xfrm>
          <a:prstGeom prst="rect">
            <a:avLst/>
          </a:prstGeom>
        </p:spPr>
      </p:pic>
    </p:spTree>
    <p:extLst>
      <p:ext uri="{BB962C8B-B14F-4D97-AF65-F5344CB8AC3E}">
        <p14:creationId xmlns:p14="http://schemas.microsoft.com/office/powerpoint/2010/main" val="3697030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193742" y="3874605"/>
            <a:ext cx="8956104" cy="1733774"/>
          </a:xfrm>
        </p:spPr>
        <p:txBody>
          <a:bodyPr>
            <a:normAutofit fontScale="77500" lnSpcReduction="20000"/>
          </a:bodyPr>
          <a:lstStyle/>
          <a:p>
            <a:r>
              <a:rPr lang="en-US" altLang="zh-CN" dirty="0"/>
              <a:t>True-branch should not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4643009" y="908720"/>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26889" y="1365483"/>
            <a:ext cx="4545111" cy="2293597"/>
          </a:xfrm>
          <a:prstGeom prst="rect">
            <a:avLst/>
          </a:prstGeom>
        </p:spPr>
      </p:pic>
      <p:grpSp>
        <p:nvGrpSpPr>
          <p:cNvPr id="23" name="Group 22">
            <a:extLst>
              <a:ext uri="{FF2B5EF4-FFF2-40B4-BE49-F238E27FC236}">
                <a16:creationId xmlns:a16="http://schemas.microsoft.com/office/drawing/2014/main" id="{1C483848-0980-4974-A3B6-F6FC629CC091}"/>
              </a:ext>
            </a:extLst>
          </p:cNvPr>
          <p:cNvGrpSpPr/>
          <p:nvPr/>
        </p:nvGrpSpPr>
        <p:grpSpPr>
          <a:xfrm>
            <a:off x="592647" y="5503319"/>
            <a:ext cx="8158294" cy="1142357"/>
            <a:chOff x="539552" y="5517232"/>
            <a:chExt cx="8158294" cy="1142357"/>
          </a:xfrm>
        </p:grpSpPr>
        <p:sp>
          <p:nvSpPr>
            <p:cNvPr id="24" name="Rectangle 23">
              <a:extLst>
                <a:ext uri="{FF2B5EF4-FFF2-40B4-BE49-F238E27FC236}">
                  <a16:creationId xmlns:a16="http://schemas.microsoft.com/office/drawing/2014/main" id="{A70BD459-11A9-478F-9C3F-E0D92DA265DB}"/>
                </a:ext>
              </a:extLst>
            </p:cNvPr>
            <p:cNvSpPr/>
            <p:nvPr/>
          </p:nvSpPr>
          <p:spPr>
            <a:xfrm>
              <a:off x="2600710" y="5517232"/>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25" name="Rectangle 24">
              <a:extLst>
                <a:ext uri="{FF2B5EF4-FFF2-40B4-BE49-F238E27FC236}">
                  <a16:creationId xmlns:a16="http://schemas.microsoft.com/office/drawing/2014/main" id="{075CFB7D-7B9E-4050-A006-F95222305615}"/>
                </a:ext>
              </a:extLst>
            </p:cNvPr>
            <p:cNvSpPr/>
            <p:nvPr/>
          </p:nvSpPr>
          <p:spPr>
            <a:xfrm>
              <a:off x="7014170" y="5535272"/>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26" name="Rectangle 25">
              <a:extLst>
                <a:ext uri="{FF2B5EF4-FFF2-40B4-BE49-F238E27FC236}">
                  <a16:creationId xmlns:a16="http://schemas.microsoft.com/office/drawing/2014/main" id="{2D3E1C12-4F5D-4247-AE7F-36E70346BDF2}"/>
                </a:ext>
              </a:extLst>
            </p:cNvPr>
            <p:cNvSpPr/>
            <p:nvPr/>
          </p:nvSpPr>
          <p:spPr>
            <a:xfrm>
              <a:off x="4864269" y="5535272"/>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27" name="Right Arrow 12">
              <a:extLst>
                <a:ext uri="{FF2B5EF4-FFF2-40B4-BE49-F238E27FC236}">
                  <a16:creationId xmlns:a16="http://schemas.microsoft.com/office/drawing/2014/main" id="{29CAD62D-560B-4A6E-8FE7-7518FB4E8FBA}"/>
                </a:ext>
              </a:extLst>
            </p:cNvPr>
            <p:cNvSpPr/>
            <p:nvPr/>
          </p:nvSpPr>
          <p:spPr>
            <a:xfrm>
              <a:off x="4303515" y="5900571"/>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13">
              <a:extLst>
                <a:ext uri="{FF2B5EF4-FFF2-40B4-BE49-F238E27FC236}">
                  <a16:creationId xmlns:a16="http://schemas.microsoft.com/office/drawing/2014/main" id="{554B1BF2-7B13-449D-84D4-A48C00686F04}"/>
                </a:ext>
              </a:extLst>
            </p:cNvPr>
            <p:cNvSpPr/>
            <p:nvPr/>
          </p:nvSpPr>
          <p:spPr>
            <a:xfrm>
              <a:off x="6464550" y="5895912"/>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D1C67B-A750-4641-A5A5-1E77BB344DB9}"/>
                </a:ext>
              </a:extLst>
            </p:cNvPr>
            <p:cNvSpPr/>
            <p:nvPr/>
          </p:nvSpPr>
          <p:spPr>
            <a:xfrm>
              <a:off x="539552" y="5540279"/>
              <a:ext cx="152786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Training</a:t>
              </a:r>
            </a:p>
            <a:p>
              <a:pPr algn="ctr"/>
              <a:r>
                <a:rPr lang="en-US" sz="2000" dirty="0">
                  <a:solidFill>
                    <a:schemeClr val="tx1"/>
                  </a:solidFill>
                </a:rPr>
                <a:t>Train CPU BP to go to the true branch</a:t>
              </a:r>
            </a:p>
          </p:txBody>
        </p:sp>
        <p:sp>
          <p:nvSpPr>
            <p:cNvPr id="30" name="Right Arrow 22">
              <a:extLst>
                <a:ext uri="{FF2B5EF4-FFF2-40B4-BE49-F238E27FC236}">
                  <a16:creationId xmlns:a16="http://schemas.microsoft.com/office/drawing/2014/main" id="{FB7A5A40-6083-47A0-8BC8-85BC00D7B2BE}"/>
                </a:ext>
              </a:extLst>
            </p:cNvPr>
            <p:cNvSpPr/>
            <p:nvPr/>
          </p:nvSpPr>
          <p:spPr>
            <a:xfrm>
              <a:off x="2148317" y="5918959"/>
              <a:ext cx="323004"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61685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625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when permission check fails and causes an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0"/>
            <a:ext cx="4394758" cy="2610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B03-1C22-442B-97CA-7C23FCACE429}"/>
              </a:ext>
            </a:extLst>
          </p:cNvPr>
          <p:cNvSpPr>
            <a:spLocks noGrp="1"/>
          </p:cNvSpPr>
          <p:nvPr>
            <p:ph type="title"/>
          </p:nvPr>
        </p:nvSpPr>
        <p:spPr>
          <a:xfrm>
            <a:off x="152400" y="55923"/>
            <a:ext cx="8839200" cy="1143000"/>
          </a:xfrm>
        </p:spPr>
        <p:txBody>
          <a:bodyPr/>
          <a:lstStyle/>
          <a:p>
            <a:r>
              <a:rPr lang="en-US" altLang="zh-CN" dirty="0"/>
              <a:t>Meltdown vs. </a:t>
            </a:r>
            <a:r>
              <a:rPr lang="en-US" altLang="zh-CN" dirty="0" err="1"/>
              <a:t>Spectre</a:t>
            </a:r>
            <a:r>
              <a:rPr lang="en-US" altLang="zh-CN" dirty="0"/>
              <a:t> Cont’d</a:t>
            </a:r>
            <a:endParaRPr lang="en-SE" dirty="0"/>
          </a:p>
        </p:txBody>
      </p:sp>
      <p:sp>
        <p:nvSpPr>
          <p:cNvPr id="3" name="Content Placeholder 2">
            <a:extLst>
              <a:ext uri="{FF2B5EF4-FFF2-40B4-BE49-F238E27FC236}">
                <a16:creationId xmlns:a16="http://schemas.microsoft.com/office/drawing/2014/main" id="{E0126DF1-5874-481E-A34B-383E3D31978D}"/>
              </a:ext>
            </a:extLst>
          </p:cNvPr>
          <p:cNvSpPr>
            <a:spLocks noGrp="1"/>
          </p:cNvSpPr>
          <p:nvPr>
            <p:ph idx="1"/>
          </p:nvPr>
        </p:nvSpPr>
        <p:spPr>
          <a:xfrm>
            <a:off x="685142" y="4929765"/>
            <a:ext cx="3699520" cy="814696"/>
          </a:xfrm>
        </p:spPr>
        <p:txBody>
          <a:bodyPr>
            <a:normAutofit fontScale="77500" lnSpcReduction="20000"/>
          </a:bodyPr>
          <a:lstStyle/>
          <a:p>
            <a:pPr marL="0" indent="0">
              <a:buNone/>
            </a:pPr>
            <a:r>
              <a:rPr lang="en-US" dirty="0"/>
              <a:t>Meltdown steals secret from kernel address space</a:t>
            </a:r>
            <a:endParaRPr lang="en-SE" dirty="0"/>
          </a:p>
        </p:txBody>
      </p:sp>
      <p:sp>
        <p:nvSpPr>
          <p:cNvPr id="17" name="Content Placeholder 2">
            <a:extLst>
              <a:ext uri="{FF2B5EF4-FFF2-40B4-BE49-F238E27FC236}">
                <a16:creationId xmlns:a16="http://schemas.microsoft.com/office/drawing/2014/main" id="{D301E5C7-3937-44A0-892B-68134558877A}"/>
              </a:ext>
            </a:extLst>
          </p:cNvPr>
          <p:cNvSpPr txBox="1">
            <a:spLocks/>
          </p:cNvSpPr>
          <p:nvPr/>
        </p:nvSpPr>
        <p:spPr>
          <a:xfrm>
            <a:off x="4973789" y="4929765"/>
            <a:ext cx="3699520" cy="1061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Spectre</a:t>
            </a:r>
            <a:r>
              <a:rPr lang="en-US" dirty="0"/>
              <a:t> steals secret from out-of-bound array element</a:t>
            </a:r>
            <a:endParaRPr lang="en-SE" dirty="0"/>
          </a:p>
        </p:txBody>
      </p:sp>
      <p:pic>
        <p:nvPicPr>
          <p:cNvPr id="18" name="Picture 17">
            <a:extLst>
              <a:ext uri="{FF2B5EF4-FFF2-40B4-BE49-F238E27FC236}">
                <a16:creationId xmlns:a16="http://schemas.microsoft.com/office/drawing/2014/main" id="{CAEFE02B-32A5-470D-82B6-6588BB1788A7}"/>
              </a:ext>
            </a:extLst>
          </p:cNvPr>
          <p:cNvPicPr>
            <a:picLocks noChangeAspect="1"/>
          </p:cNvPicPr>
          <p:nvPr/>
        </p:nvPicPr>
        <p:blipFill>
          <a:blip r:embed="rId2"/>
          <a:stretch>
            <a:fillRect/>
          </a:stretch>
        </p:blipFill>
        <p:spPr>
          <a:xfrm>
            <a:off x="899592" y="1163461"/>
            <a:ext cx="2986354" cy="3672408"/>
          </a:xfrm>
          <a:prstGeom prst="rect">
            <a:avLst/>
          </a:prstGeom>
        </p:spPr>
      </p:pic>
      <p:pic>
        <p:nvPicPr>
          <p:cNvPr id="19" name="图片 3">
            <a:extLst>
              <a:ext uri="{FF2B5EF4-FFF2-40B4-BE49-F238E27FC236}">
                <a16:creationId xmlns:a16="http://schemas.microsoft.com/office/drawing/2014/main" id="{651CA5D8-E2E9-4F61-892B-5513F0AF777B}"/>
              </a:ext>
            </a:extLst>
          </p:cNvPr>
          <p:cNvPicPr>
            <a:picLocks noChangeAspect="1"/>
          </p:cNvPicPr>
          <p:nvPr/>
        </p:nvPicPr>
        <p:blipFill>
          <a:blip r:embed="rId3" cstate="print"/>
          <a:stretch>
            <a:fillRect/>
          </a:stretch>
        </p:blipFill>
        <p:spPr>
          <a:xfrm>
            <a:off x="4112084" y="1378454"/>
            <a:ext cx="4860340" cy="3202674"/>
          </a:xfrm>
          <a:prstGeom prst="rect">
            <a:avLst/>
          </a:prstGeom>
        </p:spPr>
      </p:pic>
    </p:spTree>
    <p:extLst>
      <p:ext uri="{BB962C8B-B14F-4D97-AF65-F5344CB8AC3E}">
        <p14:creationId xmlns:p14="http://schemas.microsoft.com/office/powerpoint/2010/main" val="336198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26436" name="Rectangle 4"/>
          <p:cNvSpPr>
            <a:spLocks noChangeArrowheads="1"/>
          </p:cNvSpPr>
          <p:nvPr/>
        </p:nvSpPr>
        <p:spPr bwMode="auto">
          <a:xfrm>
            <a:off x="5220072" y="1700808"/>
            <a:ext cx="3923928" cy="423770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dirty="0">
                <a:solidFill>
                  <a:srgbClr val="000000"/>
                </a:solidFill>
                <a:latin typeface="Calibri"/>
                <a:cs typeface="Calibri"/>
              </a:rPr>
              <a:t> Capacity: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p>
          <a:p>
            <a:pPr defTabSz="685800" eaLnBrk="0" fontAlgn="base" hangingPunct="0">
              <a:spcBef>
                <a:spcPct val="0"/>
              </a:spcBef>
              <a:spcAft>
                <a:spcPct val="0"/>
              </a:spcAft>
              <a:buFontTx/>
              <a:buChar char="•"/>
            </a:pPr>
            <a:r>
              <a:rPr lang="en-US" sz="2000" dirty="0">
                <a:solidFill>
                  <a:srgbClr val="000000"/>
                </a:solidFill>
                <a:latin typeface="Calibri"/>
                <a:cs typeface="Calibri"/>
              </a:rPr>
              <a:t> Latency: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p>
          <a:p>
            <a:pPr lvl="1" defTabSz="685800" eaLnBrk="0" fontAlgn="base" hangingPunct="0">
              <a:spcBef>
                <a:spcPct val="0"/>
              </a:spcBef>
              <a:spcAft>
                <a:spcPct val="0"/>
              </a:spcAft>
            </a:pPr>
            <a:endParaRPr lang="en-US" sz="1100"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(SRAM)</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p>
        </p:txBody>
      </p:sp>
      <p:pic>
        <p:nvPicPr>
          <p:cNvPr id="1026" name="Picture 2">
            <a:extLst>
              <a:ext uri="{FF2B5EF4-FFF2-40B4-BE49-F238E27FC236}">
                <a16:creationId xmlns:a16="http://schemas.microsoft.com/office/drawing/2014/main" id="{30A6D297-A71F-49CA-A816-F96E1DF27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80" y="1052736"/>
            <a:ext cx="500062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590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64B9-2226-4D71-AA5D-95DAF19E957B}"/>
              </a:ext>
            </a:extLst>
          </p:cNvPr>
          <p:cNvSpPr>
            <a:spLocks noGrp="1"/>
          </p:cNvSpPr>
          <p:nvPr>
            <p:ph type="title"/>
          </p:nvPr>
        </p:nvSpPr>
        <p:spPr/>
        <p:txBody>
          <a:bodyPr/>
          <a:lstStyle/>
          <a:p>
            <a:r>
              <a:rPr lang="en-US" dirty="0" err="1"/>
              <a:t>Spectre</a:t>
            </a:r>
            <a:r>
              <a:rPr lang="en-US" dirty="0"/>
              <a:t> Mitigation: </a:t>
            </a:r>
            <a:r>
              <a:rPr lang="en-US" dirty="0" err="1"/>
              <a:t>Ratpoline</a:t>
            </a:r>
            <a:endParaRPr lang="en-SE" dirty="0"/>
          </a:p>
        </p:txBody>
      </p:sp>
      <p:sp>
        <p:nvSpPr>
          <p:cNvPr id="3" name="Content Placeholder 2">
            <a:extLst>
              <a:ext uri="{FF2B5EF4-FFF2-40B4-BE49-F238E27FC236}">
                <a16:creationId xmlns:a16="http://schemas.microsoft.com/office/drawing/2014/main" id="{49298DFD-8F8D-498C-9B2B-56EEB7050859}"/>
              </a:ext>
            </a:extLst>
          </p:cNvPr>
          <p:cNvSpPr>
            <a:spLocks noGrp="1"/>
          </p:cNvSpPr>
          <p:nvPr>
            <p:ph idx="1"/>
          </p:nvPr>
        </p:nvSpPr>
        <p:spPr>
          <a:xfrm>
            <a:off x="152400" y="1285860"/>
            <a:ext cx="8839200" cy="2575188"/>
          </a:xfrm>
        </p:spPr>
        <p:txBody>
          <a:bodyPr>
            <a:normAutofit fontScale="47500" lnSpcReduction="20000"/>
          </a:bodyPr>
          <a:lstStyle/>
          <a:p>
            <a:r>
              <a:rPr lang="en-US" dirty="0" err="1"/>
              <a:t>Spectre</a:t>
            </a:r>
            <a:r>
              <a:rPr lang="en-US" dirty="0"/>
              <a:t> v2 is a variant of </a:t>
            </a:r>
            <a:r>
              <a:rPr lang="en-US" dirty="0" err="1"/>
              <a:t>Spectre</a:t>
            </a:r>
            <a:r>
              <a:rPr lang="en-US" dirty="0"/>
              <a:t> that exploits indirect branches</a:t>
            </a:r>
          </a:p>
          <a:p>
            <a:pPr lvl="1"/>
            <a:r>
              <a:rPr lang="en-US" dirty="0"/>
              <a:t>An indirect branch is a jump or call instruction whose target is not determined statically—it is only resolved at runtime.</a:t>
            </a:r>
            <a:endParaRPr lang="en-SE" dirty="0"/>
          </a:p>
          <a:p>
            <a:r>
              <a:rPr lang="en-US" dirty="0" err="1"/>
              <a:t>Retpoline</a:t>
            </a:r>
            <a:r>
              <a:rPr lang="en-US" dirty="0"/>
              <a:t> mitigates </a:t>
            </a:r>
            <a:r>
              <a:rPr lang="en-US" dirty="0" err="1"/>
              <a:t>Spectre</a:t>
            </a:r>
            <a:r>
              <a:rPr lang="en-US" dirty="0"/>
              <a:t> v2 by replacing each indirect branch with a sequence of instructions—called a “</a:t>
            </a:r>
            <a:r>
              <a:rPr lang="en-US" dirty="0" err="1"/>
              <a:t>thunk</a:t>
            </a:r>
            <a:r>
              <a:rPr lang="en-US" dirty="0"/>
              <a:t>”—during compilation. Figure 4 shows the </a:t>
            </a:r>
            <a:r>
              <a:rPr lang="en-US" dirty="0" err="1"/>
              <a:t>thunk</a:t>
            </a:r>
            <a:r>
              <a:rPr lang="en-US" dirty="0"/>
              <a:t> that replaces </a:t>
            </a:r>
            <a:r>
              <a:rPr lang="en-US" dirty="0" err="1"/>
              <a:t>jmp</a:t>
            </a:r>
            <a:r>
              <a:rPr lang="en-US" dirty="0"/>
              <a:t> [</a:t>
            </a:r>
            <a:r>
              <a:rPr lang="en-US" dirty="0" err="1"/>
              <a:t>rax</a:t>
            </a:r>
            <a:r>
              <a:rPr lang="en-US" dirty="0"/>
              <a:t>]. The </a:t>
            </a:r>
            <a:r>
              <a:rPr lang="en-US" dirty="0" err="1"/>
              <a:t>thunk</a:t>
            </a:r>
            <a:r>
              <a:rPr lang="en-US" dirty="0"/>
              <a:t> starts with a call, which pushes the return address (line 4) onto the stack, before jumping to line 7. Line 7, however, replaces the return address with the original jump destination, stored in </a:t>
            </a:r>
            <a:r>
              <a:rPr lang="en-US" dirty="0" err="1"/>
              <a:t>rax</a:t>
            </a:r>
            <a:r>
              <a:rPr lang="en-US" dirty="0"/>
              <a:t>, by moving it onto the stack. This causes the ret at line 8 to jump to the original jump destination, [</a:t>
            </a:r>
            <a:r>
              <a:rPr lang="en-US" dirty="0" err="1"/>
              <a:t>rax</a:t>
            </a:r>
            <a:r>
              <a:rPr lang="en-US" dirty="0"/>
              <a:t>], instead of line 4. Thus, the </a:t>
            </a:r>
            <a:r>
              <a:rPr lang="en-US" dirty="0" err="1"/>
              <a:t>thunk</a:t>
            </a:r>
            <a:r>
              <a:rPr lang="en-US" dirty="0"/>
              <a:t> achieves the same behavior as </a:t>
            </a:r>
            <a:r>
              <a:rPr lang="en-US" dirty="0" err="1"/>
              <a:t>jmp</a:t>
            </a:r>
            <a:r>
              <a:rPr lang="en-US" dirty="0"/>
              <a:t> [</a:t>
            </a:r>
            <a:r>
              <a:rPr lang="en-US" dirty="0" err="1"/>
              <a:t>rax</a:t>
            </a:r>
            <a:r>
              <a:rPr lang="en-US" dirty="0"/>
              <a:t>] without using indirect branches.</a:t>
            </a:r>
          </a:p>
          <a:p>
            <a:r>
              <a:rPr lang="en-US" dirty="0"/>
              <a:t>If speculating, program counter jumps to "pause; </a:t>
            </a:r>
            <a:r>
              <a:rPr lang="en-US" dirty="0" err="1"/>
              <a:t>lfence</a:t>
            </a:r>
            <a:r>
              <a:rPr lang="en-US" dirty="0"/>
              <a:t>". It is “trapped” in an infinite loop. Eventually, the CPU realizes that the speculative ret does not agree with the in-memory stack value, and the speculative execution is stopped. Execution jumps to *%</a:t>
            </a:r>
            <a:r>
              <a:rPr lang="en-US" dirty="0" err="1"/>
              <a:t>rax</a:t>
            </a:r>
            <a:r>
              <a:rPr lang="en-US" dirty="0"/>
              <a:t>.</a:t>
            </a:r>
          </a:p>
          <a:p>
            <a:endParaRPr lang="en-SE" dirty="0"/>
          </a:p>
          <a:p>
            <a:endParaRPr lang="en-US" dirty="0"/>
          </a:p>
        </p:txBody>
      </p:sp>
      <p:pic>
        <p:nvPicPr>
          <p:cNvPr id="4" name="Picture 3">
            <a:extLst>
              <a:ext uri="{FF2B5EF4-FFF2-40B4-BE49-F238E27FC236}">
                <a16:creationId xmlns:a16="http://schemas.microsoft.com/office/drawing/2014/main" id="{5EF531A4-54AC-440D-93B0-2D770D46A4E9}"/>
              </a:ext>
            </a:extLst>
          </p:cNvPr>
          <p:cNvPicPr>
            <a:picLocks noChangeAspect="1"/>
          </p:cNvPicPr>
          <p:nvPr/>
        </p:nvPicPr>
        <p:blipFill>
          <a:blip r:embed="rId3"/>
          <a:stretch>
            <a:fillRect/>
          </a:stretch>
        </p:blipFill>
        <p:spPr>
          <a:xfrm>
            <a:off x="2141863" y="3717032"/>
            <a:ext cx="4860273" cy="2996952"/>
          </a:xfrm>
          <a:prstGeom prst="rect">
            <a:avLst/>
          </a:prstGeom>
        </p:spPr>
      </p:pic>
    </p:spTree>
    <p:extLst>
      <p:ext uri="{BB962C8B-B14F-4D97-AF65-F5344CB8AC3E}">
        <p14:creationId xmlns:p14="http://schemas.microsoft.com/office/powerpoint/2010/main" val="1218642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E4B0-41C4-4555-939C-ABE98812CB5B}"/>
              </a:ext>
            </a:extLst>
          </p:cNvPr>
          <p:cNvSpPr>
            <a:spLocks noGrp="1"/>
          </p:cNvSpPr>
          <p:nvPr>
            <p:ph type="title"/>
          </p:nvPr>
        </p:nvSpPr>
        <p:spPr/>
        <p:txBody>
          <a:bodyPr/>
          <a:lstStyle/>
          <a:p>
            <a:r>
              <a:rPr lang="en-US" dirty="0" err="1"/>
              <a:t>Spectre</a:t>
            </a:r>
            <a:r>
              <a:rPr lang="en-US" dirty="0"/>
              <a:t> Mitigation: </a:t>
            </a:r>
            <a:r>
              <a:rPr lang="en-US" dirty="0" err="1"/>
              <a:t>Ratpoline</a:t>
            </a:r>
            <a:endParaRPr lang="en-SE" dirty="0"/>
          </a:p>
        </p:txBody>
      </p:sp>
      <p:pic>
        <p:nvPicPr>
          <p:cNvPr id="1026" name="Picture 2">
            <a:extLst>
              <a:ext uri="{FF2B5EF4-FFF2-40B4-BE49-F238E27FC236}">
                <a16:creationId xmlns:a16="http://schemas.microsoft.com/office/drawing/2014/main" id="{FD795D64-4E00-468F-9A40-901257903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33" y="3542291"/>
            <a:ext cx="4229962" cy="24789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296B854-7B9A-4891-A9EF-1719CF3AA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05" y="3429000"/>
            <a:ext cx="4848895" cy="26299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495EE21-45EE-41B6-BB7A-9EF78163A8D3}"/>
              </a:ext>
            </a:extLst>
          </p:cNvPr>
          <p:cNvSpPr/>
          <p:nvPr/>
        </p:nvSpPr>
        <p:spPr>
          <a:xfrm>
            <a:off x="2043112" y="6491642"/>
            <a:ext cx="5057775" cy="400110"/>
          </a:xfrm>
          <a:prstGeom prst="rect">
            <a:avLst/>
          </a:prstGeom>
        </p:spPr>
        <p:txBody>
          <a:bodyPr wrap="square">
            <a:spAutoFit/>
          </a:bodyPr>
          <a:lstStyle/>
          <a:p>
            <a:r>
              <a:rPr lang="en-SE" sz="1000" dirty="0"/>
              <a:t>https://software.intel.com/security-software-guidance/insights/deep-dive-retpoline-branch-target-injection-mitigation</a:t>
            </a:r>
          </a:p>
        </p:txBody>
      </p:sp>
      <p:sp>
        <p:nvSpPr>
          <p:cNvPr id="8" name="Content Placeholder 7">
            <a:extLst>
              <a:ext uri="{FF2B5EF4-FFF2-40B4-BE49-F238E27FC236}">
                <a16:creationId xmlns:a16="http://schemas.microsoft.com/office/drawing/2014/main" id="{9357391A-BB34-432E-A4BA-198501551BEE}"/>
              </a:ext>
            </a:extLst>
          </p:cNvPr>
          <p:cNvSpPr>
            <a:spLocks noGrp="1"/>
          </p:cNvSpPr>
          <p:nvPr>
            <p:ph idx="1"/>
          </p:nvPr>
        </p:nvSpPr>
        <p:spPr>
          <a:xfrm>
            <a:off x="152400" y="1214422"/>
            <a:ext cx="8740080" cy="2176957"/>
          </a:xfrm>
        </p:spPr>
        <p:txBody>
          <a:bodyPr>
            <a:normAutofit/>
          </a:bodyPr>
          <a:lstStyle/>
          <a:p>
            <a:r>
              <a:rPr lang="en-US" dirty="0"/>
              <a:t>Left: Speculative Execution without </a:t>
            </a:r>
            <a:r>
              <a:rPr lang="en-US" dirty="0" err="1"/>
              <a:t>retpoline</a:t>
            </a:r>
            <a:endParaRPr lang="en-US" dirty="0"/>
          </a:p>
          <a:p>
            <a:r>
              <a:rPr lang="en-US" dirty="0"/>
              <a:t>Right: Speculative Execution with </a:t>
            </a:r>
            <a:r>
              <a:rPr lang="en-US" dirty="0" err="1"/>
              <a:t>retpoline</a:t>
            </a:r>
            <a:endParaRPr lang="en-SE" dirty="0"/>
          </a:p>
          <a:p>
            <a:endParaRPr lang="en-SE" dirty="0"/>
          </a:p>
        </p:txBody>
      </p:sp>
    </p:spTree>
    <p:extLst>
      <p:ext uri="{BB962C8B-B14F-4D97-AF65-F5344CB8AC3E}">
        <p14:creationId xmlns:p14="http://schemas.microsoft.com/office/powerpoint/2010/main" val="1872347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91D2-F37F-4AB8-88A1-98DFDEDDEA89}"/>
              </a:ext>
            </a:extLst>
          </p:cNvPr>
          <p:cNvSpPr>
            <a:spLocks noGrp="1"/>
          </p:cNvSpPr>
          <p:nvPr>
            <p:ph type="title"/>
          </p:nvPr>
        </p:nvSpPr>
        <p:spPr/>
        <p:txBody>
          <a:bodyPr/>
          <a:lstStyle/>
          <a:p>
            <a:r>
              <a:rPr lang="en-US" dirty="0"/>
              <a:t>Avoiding Indirect Branch Speculation</a:t>
            </a:r>
            <a:endParaRPr lang="en-SE" dirty="0"/>
          </a:p>
        </p:txBody>
      </p:sp>
      <p:sp>
        <p:nvSpPr>
          <p:cNvPr id="3" name="Content Placeholder 2">
            <a:extLst>
              <a:ext uri="{FF2B5EF4-FFF2-40B4-BE49-F238E27FC236}">
                <a16:creationId xmlns:a16="http://schemas.microsoft.com/office/drawing/2014/main" id="{700286F3-194D-4B97-9E6C-D8549D44C9D6}"/>
              </a:ext>
            </a:extLst>
          </p:cNvPr>
          <p:cNvSpPr>
            <a:spLocks noGrp="1"/>
          </p:cNvSpPr>
          <p:nvPr>
            <p:ph idx="1"/>
          </p:nvPr>
        </p:nvSpPr>
        <p:spPr>
          <a:xfrm>
            <a:off x="152400" y="980728"/>
            <a:ext cx="8839200" cy="2880320"/>
          </a:xfrm>
        </p:spPr>
        <p:txBody>
          <a:bodyPr>
            <a:normAutofit fontScale="55000" lnSpcReduction="20000"/>
          </a:bodyPr>
          <a:lstStyle/>
          <a:p>
            <a:r>
              <a:rPr lang="en-US" dirty="0"/>
              <a:t>Fig. 5: The poll function pointer is invoked repeatedly inside select’s main loop, and the actual target is decided by the file type (a socket, in our case).</a:t>
            </a:r>
          </a:p>
          <a:p>
            <a:r>
              <a:rPr lang="en-US" dirty="0"/>
              <a:t>The slowdown caused by </a:t>
            </a:r>
            <a:r>
              <a:rPr lang="en-US" dirty="0" err="1"/>
              <a:t>Retpoline</a:t>
            </a:r>
            <a:r>
              <a:rPr lang="en-US" dirty="0"/>
              <a:t> is proportional to the number of indirect jumps and calls in the test. The penalty for each such instruction is similar to that of a branch misprediction.</a:t>
            </a:r>
          </a:p>
          <a:p>
            <a:r>
              <a:rPr lang="en-US" dirty="0"/>
              <a:t>With </a:t>
            </a:r>
            <a:r>
              <a:rPr lang="en-US" dirty="0" err="1"/>
              <a:t>Retpoline</a:t>
            </a:r>
            <a:r>
              <a:rPr lang="en-US" dirty="0"/>
              <a:t>, all indirect branches executed by select are replaced with the </a:t>
            </a:r>
            <a:r>
              <a:rPr lang="en-US" dirty="0" err="1"/>
              <a:t>thunk</a:t>
            </a:r>
            <a:r>
              <a:rPr lang="en-US" dirty="0"/>
              <a:t>, and the ret in the </a:t>
            </a:r>
            <a:r>
              <a:rPr lang="en-US" dirty="0" err="1"/>
              <a:t>thunk</a:t>
            </a:r>
            <a:r>
              <a:rPr lang="en-US" dirty="0"/>
              <a:t> always causes a return address misprediction that has 30-35 cycles of penalty, resulting in a total slowdown of 68% for the test.</a:t>
            </a:r>
          </a:p>
          <a:p>
            <a:r>
              <a:rPr lang="en-US" dirty="0"/>
              <a:t>We alleviated the performance degradation by turning each indirect call into a switch statement, i.e., a direct conditional branch, which Spectre-V2 cannot exploit.</a:t>
            </a:r>
          </a:p>
          <a:p>
            <a:r>
              <a:rPr lang="en-US" dirty="0"/>
              <a:t>Note: this is an application-specific patch, not a genetic patch for </a:t>
            </a:r>
            <a:r>
              <a:rPr lang="en-US" dirty="0" err="1"/>
              <a:t>Spectre</a:t>
            </a:r>
            <a:r>
              <a:rPr lang="en-US" dirty="0"/>
              <a:t>.</a:t>
            </a:r>
            <a:endParaRPr lang="en-SE" dirty="0"/>
          </a:p>
        </p:txBody>
      </p:sp>
      <p:pic>
        <p:nvPicPr>
          <p:cNvPr id="4" name="Picture 3">
            <a:extLst>
              <a:ext uri="{FF2B5EF4-FFF2-40B4-BE49-F238E27FC236}">
                <a16:creationId xmlns:a16="http://schemas.microsoft.com/office/drawing/2014/main" id="{1588FF39-35E5-4FC5-A9DF-5A5D408A5FDA}"/>
              </a:ext>
            </a:extLst>
          </p:cNvPr>
          <p:cNvPicPr>
            <a:picLocks noChangeAspect="1"/>
          </p:cNvPicPr>
          <p:nvPr/>
        </p:nvPicPr>
        <p:blipFill>
          <a:blip r:embed="rId3"/>
          <a:stretch>
            <a:fillRect/>
          </a:stretch>
        </p:blipFill>
        <p:spPr>
          <a:xfrm>
            <a:off x="76353" y="4509120"/>
            <a:ext cx="4429743" cy="1943371"/>
          </a:xfrm>
          <a:prstGeom prst="rect">
            <a:avLst/>
          </a:prstGeom>
        </p:spPr>
      </p:pic>
      <p:pic>
        <p:nvPicPr>
          <p:cNvPr id="5" name="Picture 4">
            <a:extLst>
              <a:ext uri="{FF2B5EF4-FFF2-40B4-BE49-F238E27FC236}">
                <a16:creationId xmlns:a16="http://schemas.microsoft.com/office/drawing/2014/main" id="{E2BFADB8-9347-40D3-BCE4-A02C9BB48B14}"/>
              </a:ext>
            </a:extLst>
          </p:cNvPr>
          <p:cNvPicPr>
            <a:picLocks noChangeAspect="1"/>
          </p:cNvPicPr>
          <p:nvPr/>
        </p:nvPicPr>
        <p:blipFill>
          <a:blip r:embed="rId4"/>
          <a:stretch>
            <a:fillRect/>
          </a:stretch>
        </p:blipFill>
        <p:spPr>
          <a:xfrm>
            <a:off x="4678041" y="3709912"/>
            <a:ext cx="4401164" cy="3134162"/>
          </a:xfrm>
          <a:prstGeom prst="rect">
            <a:avLst/>
          </a:prstGeom>
        </p:spPr>
      </p:pic>
    </p:spTree>
    <p:extLst>
      <p:ext uri="{BB962C8B-B14F-4D97-AF65-F5344CB8AC3E}">
        <p14:creationId xmlns:p14="http://schemas.microsoft.com/office/powerpoint/2010/main" val="242695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a:t>
            </a:r>
            <a:r>
              <a:rPr lang="en-US"/>
              <a:t>the OS </a:t>
            </a:r>
            <a:r>
              <a:rPr lang="en-US" dirty="0"/>
              <a:t>(virtual memory)</a:t>
            </a:r>
          </a:p>
          <a:p>
            <a:pPr lvl="1"/>
            <a:r>
              <a:rPr lang="en-US" dirty="0"/>
              <a:t>By the programmer (files)</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6</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c4.zhimg.com/80/v2-d86140c504767d0ce2aebe98d41dc9b7_hd.jpg">
            <a:extLst>
              <a:ext uri="{FF2B5EF4-FFF2-40B4-BE49-F238E27FC236}">
                <a16:creationId xmlns:a16="http://schemas.microsoft.com/office/drawing/2014/main" id="{982A431D-C3EF-4B87-97E7-715AAAE64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600122"/>
            <a:ext cx="6012668" cy="20292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dirty="0"/>
              <a:t>FLUSH+RELOAD</a:t>
            </a:r>
            <a:r>
              <a:rPr lang="en-US" altLang="zh-CN" dirty="0"/>
              <a:t>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8912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a:p>
            <a:r>
              <a:rPr lang="en-US" altLang="zh-CN" dirty="0">
                <a:latin typeface="+mj-lt"/>
              </a:rPr>
              <a:t>(Cache access time measurements are noisy, not guaranteed to work every time.)</a:t>
            </a:r>
            <a:endParaRPr lang="zh-CN" altLang="en-US" dirty="0"/>
          </a:p>
        </p:txBody>
      </p:sp>
      <p:sp>
        <p:nvSpPr>
          <p:cNvPr id="3" name="文本框 2">
            <a:extLst>
              <a:ext uri="{FF2B5EF4-FFF2-40B4-BE49-F238E27FC236}">
                <a16:creationId xmlns:a16="http://schemas.microsoft.com/office/drawing/2014/main" id="{DB3AE735-7FA8-4450-8CDC-3A360B93F4A0}"/>
              </a:ext>
            </a:extLst>
          </p:cNvPr>
          <p:cNvSpPr txBox="1"/>
          <p:nvPr/>
        </p:nvSpPr>
        <p:spPr>
          <a:xfrm>
            <a:off x="2159732" y="6423135"/>
            <a:ext cx="4595193" cy="369332"/>
          </a:xfrm>
          <a:prstGeom prst="rect">
            <a:avLst/>
          </a:prstGeom>
          <a:noFill/>
        </p:spPr>
        <p:txBody>
          <a:bodyPr wrap="square" rtlCol="0">
            <a:spAutoFit/>
          </a:bodyPr>
          <a:lstStyle/>
          <a:p>
            <a:r>
              <a:rPr lang="en-US" altLang="zh-CN" dirty="0"/>
              <a:t>Measurement results with only one cache hit </a:t>
            </a:r>
            <a:endParaRPr lang="zh-CN" altLang="en-US" dirty="0"/>
          </a:p>
        </p:txBody>
      </p:sp>
    </p:spTree>
    <p:extLst>
      <p:ext uri="{BB962C8B-B14F-4D97-AF65-F5344CB8AC3E}">
        <p14:creationId xmlns:p14="http://schemas.microsoft.com/office/powerpoint/2010/main" val="15071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1028</TotalTime>
  <Words>4459</Words>
  <Application>Microsoft Office PowerPoint</Application>
  <PresentationFormat>On-screen Show (4:3)</PresentationFormat>
  <Paragraphs>368</Paragraphs>
  <Slides>32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Cambria Math</vt:lpstr>
      <vt:lpstr>Courier New</vt:lpstr>
      <vt:lpstr>Symbol</vt:lpstr>
      <vt:lpstr>Times New Roman</vt:lpstr>
      <vt:lpstr>Verdana</vt:lpstr>
      <vt:lpstr>_Template</vt:lpstr>
      <vt:lpstr>Meltdown &amp; Spectre</vt:lpstr>
      <vt:lpstr>Microsoft Interview Question</vt:lpstr>
      <vt:lpstr>Memory Hierarchy</vt:lpstr>
      <vt:lpstr>How is the Hierarchy Managed?</vt:lpstr>
      <vt:lpstr>Principle of Locality</vt:lpstr>
      <vt:lpstr>Quiz: What locality does this program have?</vt:lpstr>
      <vt:lpstr>FLUSH+RELOAD Cache Side Channel Analysis</vt:lpstr>
      <vt:lpstr>FLUSH+RELOAD in Detail</vt:lpstr>
      <vt:lpstr>FLUSH+RELOAD Toy Example</vt:lpstr>
      <vt:lpstr>An Analogy of FLUSH+RELOAD</vt:lpstr>
      <vt:lpstr>PowerPoint Presentation</vt:lpstr>
      <vt:lpstr>Virtual Memory</vt:lpstr>
      <vt:lpstr>Using Cache as a Side Channel: Flush-Reload</vt:lpstr>
      <vt:lpstr>Using Cache as a Side Channel: Flush-Reload</vt:lpstr>
      <vt:lpstr>Toy Example with DELTA=2</vt:lpstr>
      <vt:lpstr>Out-of-Order Execution by CPU</vt:lpstr>
      <vt:lpstr>Meltdown Attack</vt:lpstr>
      <vt:lpstr>Meltdown Attack</vt:lpstr>
      <vt:lpstr>Meltdown Attack Analogy</vt:lpstr>
      <vt:lpstr>Meltdown Attack Analogy</vt:lpstr>
      <vt:lpstr>Meltdown Attack Analogy</vt:lpstr>
      <vt:lpstr>PowerPoint Presentation</vt:lpstr>
      <vt:lpstr>Non-Pipelined Instruction Execution (hypothetical)</vt:lpstr>
      <vt:lpstr>Pipelined Instruction Execution</vt:lpstr>
      <vt:lpstr>Out-of-Order Execution (or Speculative Execution)</vt:lpstr>
      <vt:lpstr>Out-of-Order Execution and Branch Prediction</vt:lpstr>
      <vt:lpstr>The Spectre Attack</vt:lpstr>
      <vt:lpstr>Meltdown vs. Spectre</vt:lpstr>
      <vt:lpstr>Meltdown vs. Spectre Cont’d</vt:lpstr>
      <vt:lpstr>Spectre Mitigation: Ratpoline</vt:lpstr>
      <vt:lpstr>Spectre Mitigation: Ratpoline</vt:lpstr>
      <vt:lpstr>Avoiding Indirect Branch Speculation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206</cp:revision>
  <dcterms:created xsi:type="dcterms:W3CDTF">2019-01-06T06:43:52Z</dcterms:created>
  <dcterms:modified xsi:type="dcterms:W3CDTF">2020-05-05T18:22:24Z</dcterms:modified>
</cp:coreProperties>
</file>