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19"/>
  </p:notesMasterIdLst>
  <p:handoutMasterIdLst>
    <p:handoutMasterId r:id="rId20"/>
  </p:handoutMasterIdLst>
  <p:sldIdLst>
    <p:sldId id="383" r:id="rId2"/>
    <p:sldId id="359" r:id="rId3"/>
    <p:sldId id="363" r:id="rId4"/>
    <p:sldId id="378" r:id="rId5"/>
    <p:sldId id="398" r:id="rId6"/>
    <p:sldId id="364" r:id="rId7"/>
    <p:sldId id="399" r:id="rId8"/>
    <p:sldId id="366" r:id="rId9"/>
    <p:sldId id="367" r:id="rId10"/>
    <p:sldId id="369" r:id="rId11"/>
    <p:sldId id="384" r:id="rId12"/>
    <p:sldId id="370" r:id="rId13"/>
    <p:sldId id="402" r:id="rId14"/>
    <p:sldId id="407" r:id="rId15"/>
    <p:sldId id="404" r:id="rId16"/>
    <p:sldId id="406" r:id="rId17"/>
    <p:sldId id="362" r:id="rId1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A988"/>
    <a:srgbClr val="E39891"/>
    <a:srgbClr val="4E5174"/>
    <a:srgbClr val="354415"/>
    <a:srgbClr val="0A442F"/>
    <a:srgbClr val="9998FF"/>
    <a:srgbClr val="0000FF"/>
    <a:srgbClr val="FF6666"/>
    <a:srgbClr val="4C4C4C"/>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0659" autoAdjust="0"/>
    <p:restoredTop sz="82353" autoAdjust="0"/>
  </p:normalViewPr>
  <p:slideViewPr>
    <p:cSldViewPr>
      <p:cViewPr varScale="1">
        <p:scale>
          <a:sx n="131" d="100"/>
          <a:sy n="131" d="100"/>
        </p:scale>
        <p:origin x="133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371172-F3D2-4A4B-9BEF-D3215B49ABA9}" type="doc">
      <dgm:prSet loTypeId="urn:microsoft.com/office/officeart/2005/8/layout/chevron1" loCatId="process" qsTypeId="urn:microsoft.com/office/officeart/2005/8/quickstyle/simple4" qsCatId="simple" csTypeId="urn:microsoft.com/office/officeart/2005/8/colors/accent1_2" csCatId="accent1" phldr="1"/>
      <dgm:spPr/>
      <dgm:t>
        <a:bodyPr/>
        <a:lstStyle/>
        <a:p>
          <a:endParaRPr lang="en-US"/>
        </a:p>
      </dgm:t>
    </dgm:pt>
    <dgm:pt modelId="{CC2952DF-AC03-534F-B405-EB5CAF5DE705}">
      <dgm:prSet custT="1"/>
      <dgm:spPr/>
      <dgm:t>
        <a:bodyPr/>
        <a:lstStyle/>
        <a:p>
          <a:pPr rtl="0"/>
          <a:r>
            <a:rPr lang="en-US" sz="2300" b="1" dirty="0">
              <a:solidFill>
                <a:schemeClr val="bg2">
                  <a:lumMod val="50000"/>
                </a:schemeClr>
              </a:solidFill>
              <a:latin typeface="+mj-lt"/>
            </a:rPr>
            <a:t>Confidentiality</a:t>
          </a:r>
          <a:endParaRPr lang="en-US" sz="2300" dirty="0">
            <a:solidFill>
              <a:schemeClr val="bg2">
                <a:lumMod val="50000"/>
              </a:schemeClr>
            </a:solidFill>
            <a:latin typeface="+mj-lt"/>
          </a:endParaRPr>
        </a:p>
      </dgm:t>
    </dgm:pt>
    <dgm:pt modelId="{40888F45-DB02-4E44-9784-95FA75AFD454}" type="parTrans" cxnId="{B4587728-C9A1-FA4E-82A9-D7B261438D1E}">
      <dgm:prSet/>
      <dgm:spPr/>
      <dgm:t>
        <a:bodyPr/>
        <a:lstStyle/>
        <a:p>
          <a:endParaRPr lang="en-US"/>
        </a:p>
      </dgm:t>
    </dgm:pt>
    <dgm:pt modelId="{9EB32828-026E-2046-BFE2-239970B8AE6B}" type="sibTrans" cxnId="{B4587728-C9A1-FA4E-82A9-D7B261438D1E}">
      <dgm:prSet/>
      <dgm:spPr/>
      <dgm:t>
        <a:bodyPr/>
        <a:lstStyle/>
        <a:p>
          <a:endParaRPr lang="en-US"/>
        </a:p>
      </dgm:t>
    </dgm:pt>
    <dgm:pt modelId="{09385EB0-9460-1347-8FDD-55234D987950}">
      <dgm:prSet/>
      <dgm:spPr/>
      <dgm:t>
        <a:bodyPr/>
        <a:lstStyle/>
        <a:p>
          <a:pPr rtl="0"/>
          <a:r>
            <a:rPr lang="en-US" b="1" dirty="0">
              <a:latin typeface="+mj-lt"/>
            </a:rPr>
            <a:t>Preserving authorized restrictions on information access and disclosure, including means for protecting personal privacy and proprietary information</a:t>
          </a:r>
          <a:endParaRPr lang="en-US" dirty="0">
            <a:latin typeface="+mj-lt"/>
          </a:endParaRPr>
        </a:p>
      </dgm:t>
    </dgm:pt>
    <dgm:pt modelId="{F26493AF-F02E-8446-A9F1-A3B7F982E61B}" type="parTrans" cxnId="{7E42F8D5-6F18-5749-8B3D-A47D284552A5}">
      <dgm:prSet/>
      <dgm:spPr/>
      <dgm:t>
        <a:bodyPr/>
        <a:lstStyle/>
        <a:p>
          <a:endParaRPr lang="en-US"/>
        </a:p>
      </dgm:t>
    </dgm:pt>
    <dgm:pt modelId="{EEE25363-96A6-D04E-87EE-E3BEB479E232}" type="sibTrans" cxnId="{7E42F8D5-6F18-5749-8B3D-A47D284552A5}">
      <dgm:prSet/>
      <dgm:spPr/>
      <dgm:t>
        <a:bodyPr/>
        <a:lstStyle/>
        <a:p>
          <a:endParaRPr lang="en-US"/>
        </a:p>
      </dgm:t>
    </dgm:pt>
    <dgm:pt modelId="{40063ED1-409C-FC44-A2F5-9C91C751F2EE}">
      <dgm:prSet custT="1"/>
      <dgm:spPr/>
      <dgm:t>
        <a:bodyPr/>
        <a:lstStyle/>
        <a:p>
          <a:pPr rtl="0"/>
          <a:r>
            <a:rPr lang="en-US" sz="2400" b="1" dirty="0">
              <a:solidFill>
                <a:schemeClr val="bg2">
                  <a:lumMod val="50000"/>
                </a:schemeClr>
              </a:solidFill>
              <a:latin typeface="+mj-lt"/>
            </a:rPr>
            <a:t>Integrity</a:t>
          </a:r>
          <a:endParaRPr lang="en-US" sz="2400" dirty="0">
            <a:solidFill>
              <a:schemeClr val="bg2">
                <a:lumMod val="50000"/>
              </a:schemeClr>
            </a:solidFill>
            <a:latin typeface="+mj-lt"/>
          </a:endParaRPr>
        </a:p>
      </dgm:t>
    </dgm:pt>
    <dgm:pt modelId="{63E50B16-A73A-4849-8B35-5EA33FEA9FF4}" type="parTrans" cxnId="{69B92DBC-A1A9-C44F-A377-1EE237E81319}">
      <dgm:prSet/>
      <dgm:spPr/>
      <dgm:t>
        <a:bodyPr/>
        <a:lstStyle/>
        <a:p>
          <a:endParaRPr lang="en-US"/>
        </a:p>
      </dgm:t>
    </dgm:pt>
    <dgm:pt modelId="{ABE2992F-EC88-5142-A882-07293919F130}" type="sibTrans" cxnId="{69B92DBC-A1A9-C44F-A377-1EE237E81319}">
      <dgm:prSet/>
      <dgm:spPr/>
      <dgm:t>
        <a:bodyPr/>
        <a:lstStyle/>
        <a:p>
          <a:endParaRPr lang="en-US"/>
        </a:p>
      </dgm:t>
    </dgm:pt>
    <dgm:pt modelId="{5978D22D-D756-1D49-B818-48A1EE68D56D}">
      <dgm:prSet/>
      <dgm:spPr/>
      <dgm:t>
        <a:bodyPr/>
        <a:lstStyle/>
        <a:p>
          <a:pPr rtl="0"/>
          <a:r>
            <a:rPr lang="en-US" b="1" dirty="0">
              <a:latin typeface="+mj-lt"/>
            </a:rPr>
            <a:t>Guarding against improper information modification or destruction, including ensuring information nonrepudiation and authenticity</a:t>
          </a:r>
        </a:p>
      </dgm:t>
    </dgm:pt>
    <dgm:pt modelId="{D2589990-8548-C94F-98F7-890448CBA79D}" type="parTrans" cxnId="{6FDC73AF-FBF6-2548-ABBB-22743AD94915}">
      <dgm:prSet/>
      <dgm:spPr/>
      <dgm:t>
        <a:bodyPr/>
        <a:lstStyle/>
        <a:p>
          <a:endParaRPr lang="en-US"/>
        </a:p>
      </dgm:t>
    </dgm:pt>
    <dgm:pt modelId="{474EE7B6-01C7-E643-BAED-BED2D46F783F}" type="sibTrans" cxnId="{6FDC73AF-FBF6-2548-ABBB-22743AD94915}">
      <dgm:prSet/>
      <dgm:spPr/>
      <dgm:t>
        <a:bodyPr/>
        <a:lstStyle/>
        <a:p>
          <a:endParaRPr lang="en-US"/>
        </a:p>
      </dgm:t>
    </dgm:pt>
    <dgm:pt modelId="{EADF74B9-168E-944C-B968-82B720F1C125}">
      <dgm:prSet custT="1"/>
      <dgm:spPr/>
      <dgm:t>
        <a:bodyPr/>
        <a:lstStyle/>
        <a:p>
          <a:pPr rtl="0"/>
          <a:r>
            <a:rPr lang="en-US" sz="2400" b="1" dirty="0">
              <a:solidFill>
                <a:schemeClr val="bg2">
                  <a:lumMod val="50000"/>
                </a:schemeClr>
              </a:solidFill>
              <a:latin typeface="+mj-lt"/>
            </a:rPr>
            <a:t>Availability</a:t>
          </a:r>
          <a:endParaRPr lang="en-US" sz="2400" dirty="0">
            <a:solidFill>
              <a:schemeClr val="bg2">
                <a:lumMod val="50000"/>
              </a:schemeClr>
            </a:solidFill>
            <a:latin typeface="+mj-lt"/>
          </a:endParaRPr>
        </a:p>
      </dgm:t>
    </dgm:pt>
    <dgm:pt modelId="{F74FE56B-E426-A745-85F1-83912FDA8101}" type="parTrans" cxnId="{D4CB0DBA-23FB-B447-B9A7-94713C18E119}">
      <dgm:prSet/>
      <dgm:spPr/>
      <dgm:t>
        <a:bodyPr/>
        <a:lstStyle/>
        <a:p>
          <a:endParaRPr lang="en-US"/>
        </a:p>
      </dgm:t>
    </dgm:pt>
    <dgm:pt modelId="{72BFDC2A-6676-644B-B953-978D0B972DF9}" type="sibTrans" cxnId="{D4CB0DBA-23FB-B447-B9A7-94713C18E119}">
      <dgm:prSet/>
      <dgm:spPr/>
      <dgm:t>
        <a:bodyPr/>
        <a:lstStyle/>
        <a:p>
          <a:endParaRPr lang="en-US"/>
        </a:p>
      </dgm:t>
    </dgm:pt>
    <dgm:pt modelId="{6B57FDDA-8F0C-8B42-BABC-39C99BE7864F}">
      <dgm:prSet/>
      <dgm:spPr/>
      <dgm:t>
        <a:bodyPr/>
        <a:lstStyle/>
        <a:p>
          <a:pPr rtl="0"/>
          <a:r>
            <a:rPr lang="en-US" b="1" dirty="0">
              <a:latin typeface="+mj-lt"/>
            </a:rPr>
            <a:t>Ensuring timely and reliable access to and use of information</a:t>
          </a:r>
        </a:p>
      </dgm:t>
    </dgm:pt>
    <dgm:pt modelId="{B257E21D-7B0C-6A48-8CE5-DCA7C0C78347}" type="parTrans" cxnId="{43EDDF10-11C3-9542-93EF-D6E1EDFCB4D6}">
      <dgm:prSet/>
      <dgm:spPr/>
      <dgm:t>
        <a:bodyPr/>
        <a:lstStyle/>
        <a:p>
          <a:endParaRPr lang="en-US"/>
        </a:p>
      </dgm:t>
    </dgm:pt>
    <dgm:pt modelId="{D23D747C-9A87-3F48-B657-3DDC226BD5F6}" type="sibTrans" cxnId="{43EDDF10-11C3-9542-93EF-D6E1EDFCB4D6}">
      <dgm:prSet/>
      <dgm:spPr/>
      <dgm:t>
        <a:bodyPr/>
        <a:lstStyle/>
        <a:p>
          <a:endParaRPr lang="en-US"/>
        </a:p>
      </dgm:t>
    </dgm:pt>
    <dgm:pt modelId="{4FE5D1E9-ED82-0F45-86A4-7E3F6D691E65}" type="pres">
      <dgm:prSet presAssocID="{3C371172-F3D2-4A4B-9BEF-D3215B49ABA9}" presName="Name0" presStyleCnt="0">
        <dgm:presLayoutVars>
          <dgm:dir/>
          <dgm:animLvl val="lvl"/>
          <dgm:resizeHandles val="exact"/>
        </dgm:presLayoutVars>
      </dgm:prSet>
      <dgm:spPr/>
    </dgm:pt>
    <dgm:pt modelId="{E3E77CF0-4539-1549-8A27-6B602C871039}" type="pres">
      <dgm:prSet presAssocID="{CC2952DF-AC03-534F-B405-EB5CAF5DE705}" presName="composite" presStyleCnt="0"/>
      <dgm:spPr/>
    </dgm:pt>
    <dgm:pt modelId="{2669473D-5311-9F43-858A-DA4F11AAF30A}" type="pres">
      <dgm:prSet presAssocID="{CC2952DF-AC03-534F-B405-EB5CAF5DE705}" presName="parTx" presStyleLbl="node1" presStyleIdx="0" presStyleCnt="3" custScaleX="111077">
        <dgm:presLayoutVars>
          <dgm:chMax val="0"/>
          <dgm:chPref val="0"/>
          <dgm:bulletEnabled val="1"/>
        </dgm:presLayoutVars>
      </dgm:prSet>
      <dgm:spPr/>
    </dgm:pt>
    <dgm:pt modelId="{C5173CA9-CAEE-B642-8B8F-CD4B816E3BFB}" type="pres">
      <dgm:prSet presAssocID="{CC2952DF-AC03-534F-B405-EB5CAF5DE705}" presName="desTx" presStyleLbl="revTx" presStyleIdx="0" presStyleCnt="3" custScaleY="118826" custLinFactNeighborX="5402" custLinFactNeighborY="12065">
        <dgm:presLayoutVars>
          <dgm:bulletEnabled val="1"/>
        </dgm:presLayoutVars>
      </dgm:prSet>
      <dgm:spPr/>
    </dgm:pt>
    <dgm:pt modelId="{8D6DA9DC-68B9-3346-8820-35A9B4A9FB2F}" type="pres">
      <dgm:prSet presAssocID="{9EB32828-026E-2046-BFE2-239970B8AE6B}" presName="space" presStyleCnt="0"/>
      <dgm:spPr/>
    </dgm:pt>
    <dgm:pt modelId="{6EDEFE10-E2C8-1448-8A31-9FAB252E7F00}" type="pres">
      <dgm:prSet presAssocID="{40063ED1-409C-FC44-A2F5-9C91C751F2EE}" presName="composite" presStyleCnt="0"/>
      <dgm:spPr/>
    </dgm:pt>
    <dgm:pt modelId="{EC783FE8-0006-004E-9EC5-CCA2F7583147}" type="pres">
      <dgm:prSet presAssocID="{40063ED1-409C-FC44-A2F5-9C91C751F2EE}" presName="parTx" presStyleLbl="node1" presStyleIdx="1" presStyleCnt="3">
        <dgm:presLayoutVars>
          <dgm:chMax val="0"/>
          <dgm:chPref val="0"/>
          <dgm:bulletEnabled val="1"/>
        </dgm:presLayoutVars>
      </dgm:prSet>
      <dgm:spPr/>
    </dgm:pt>
    <dgm:pt modelId="{92F85E19-9F62-2146-BBFE-59F35C65EE0E}" type="pres">
      <dgm:prSet presAssocID="{40063ED1-409C-FC44-A2F5-9C91C751F2EE}" presName="desTx" presStyleLbl="revTx" presStyleIdx="1" presStyleCnt="3" custScaleY="113872" custLinFactNeighborX="5343" custLinFactNeighborY="5872">
        <dgm:presLayoutVars>
          <dgm:bulletEnabled val="1"/>
        </dgm:presLayoutVars>
      </dgm:prSet>
      <dgm:spPr/>
    </dgm:pt>
    <dgm:pt modelId="{3955E22D-6180-2644-BF8C-CF6687C98768}" type="pres">
      <dgm:prSet presAssocID="{ABE2992F-EC88-5142-A882-07293919F130}" presName="space" presStyleCnt="0"/>
      <dgm:spPr/>
    </dgm:pt>
    <dgm:pt modelId="{08E3F871-3101-EE48-8D9C-C734641FA3CF}" type="pres">
      <dgm:prSet presAssocID="{EADF74B9-168E-944C-B968-82B720F1C125}" presName="composite" presStyleCnt="0"/>
      <dgm:spPr/>
    </dgm:pt>
    <dgm:pt modelId="{FAB70A0B-6355-A049-80C7-D281E9662899}" type="pres">
      <dgm:prSet presAssocID="{EADF74B9-168E-944C-B968-82B720F1C125}" presName="parTx" presStyleLbl="node1" presStyleIdx="2" presStyleCnt="3">
        <dgm:presLayoutVars>
          <dgm:chMax val="0"/>
          <dgm:chPref val="0"/>
          <dgm:bulletEnabled val="1"/>
        </dgm:presLayoutVars>
      </dgm:prSet>
      <dgm:spPr/>
    </dgm:pt>
    <dgm:pt modelId="{2A12BD47-4BDB-3343-9554-B0171B10A11F}" type="pres">
      <dgm:prSet presAssocID="{EADF74B9-168E-944C-B968-82B720F1C125}" presName="desTx" presStyleLbl="revTx" presStyleIdx="2" presStyleCnt="3" custScaleY="113872" custLinFactNeighborX="9067" custLinFactNeighborY="8349">
        <dgm:presLayoutVars>
          <dgm:bulletEnabled val="1"/>
        </dgm:presLayoutVars>
      </dgm:prSet>
      <dgm:spPr/>
    </dgm:pt>
  </dgm:ptLst>
  <dgm:cxnLst>
    <dgm:cxn modelId="{4A7DCD0D-2283-E846-8C58-44C334E8AE5B}" type="presOf" srcId="{5978D22D-D756-1D49-B818-48A1EE68D56D}" destId="{92F85E19-9F62-2146-BBFE-59F35C65EE0E}" srcOrd="0" destOrd="0" presId="urn:microsoft.com/office/officeart/2005/8/layout/chevron1"/>
    <dgm:cxn modelId="{43EDDF10-11C3-9542-93EF-D6E1EDFCB4D6}" srcId="{EADF74B9-168E-944C-B968-82B720F1C125}" destId="{6B57FDDA-8F0C-8B42-BABC-39C99BE7864F}" srcOrd="0" destOrd="0" parTransId="{B257E21D-7B0C-6A48-8CE5-DCA7C0C78347}" sibTransId="{D23D747C-9A87-3F48-B657-3DDC226BD5F6}"/>
    <dgm:cxn modelId="{B4587728-C9A1-FA4E-82A9-D7B261438D1E}" srcId="{3C371172-F3D2-4A4B-9BEF-D3215B49ABA9}" destId="{CC2952DF-AC03-534F-B405-EB5CAF5DE705}" srcOrd="0" destOrd="0" parTransId="{40888F45-DB02-4E44-9784-95FA75AFD454}" sibTransId="{9EB32828-026E-2046-BFE2-239970B8AE6B}"/>
    <dgm:cxn modelId="{9FB9145D-8A59-724B-9FFD-3FC20702C844}" type="presOf" srcId="{6B57FDDA-8F0C-8B42-BABC-39C99BE7864F}" destId="{2A12BD47-4BDB-3343-9554-B0171B10A11F}" srcOrd="0" destOrd="0" presId="urn:microsoft.com/office/officeart/2005/8/layout/chevron1"/>
    <dgm:cxn modelId="{4D09D848-8C4A-4B41-9CBF-C5D776ECFC0F}" type="presOf" srcId="{EADF74B9-168E-944C-B968-82B720F1C125}" destId="{FAB70A0B-6355-A049-80C7-D281E9662899}" srcOrd="0" destOrd="0" presId="urn:microsoft.com/office/officeart/2005/8/layout/chevron1"/>
    <dgm:cxn modelId="{22532881-9504-FB4C-BA35-58C71CD26479}" type="presOf" srcId="{CC2952DF-AC03-534F-B405-EB5CAF5DE705}" destId="{2669473D-5311-9F43-858A-DA4F11AAF30A}" srcOrd="0" destOrd="0" presId="urn:microsoft.com/office/officeart/2005/8/layout/chevron1"/>
    <dgm:cxn modelId="{CA82DA86-47BB-D449-8178-DDF24B140840}" type="presOf" srcId="{40063ED1-409C-FC44-A2F5-9C91C751F2EE}" destId="{EC783FE8-0006-004E-9EC5-CCA2F7583147}" srcOrd="0" destOrd="0" presId="urn:microsoft.com/office/officeart/2005/8/layout/chevron1"/>
    <dgm:cxn modelId="{6FDC73AF-FBF6-2548-ABBB-22743AD94915}" srcId="{40063ED1-409C-FC44-A2F5-9C91C751F2EE}" destId="{5978D22D-D756-1D49-B818-48A1EE68D56D}" srcOrd="0" destOrd="0" parTransId="{D2589990-8548-C94F-98F7-890448CBA79D}" sibTransId="{474EE7B6-01C7-E643-BAED-BED2D46F783F}"/>
    <dgm:cxn modelId="{D4CB0DBA-23FB-B447-B9A7-94713C18E119}" srcId="{3C371172-F3D2-4A4B-9BEF-D3215B49ABA9}" destId="{EADF74B9-168E-944C-B968-82B720F1C125}" srcOrd="2" destOrd="0" parTransId="{F74FE56B-E426-A745-85F1-83912FDA8101}" sibTransId="{72BFDC2A-6676-644B-B953-978D0B972DF9}"/>
    <dgm:cxn modelId="{69B92DBC-A1A9-C44F-A377-1EE237E81319}" srcId="{3C371172-F3D2-4A4B-9BEF-D3215B49ABA9}" destId="{40063ED1-409C-FC44-A2F5-9C91C751F2EE}" srcOrd="1" destOrd="0" parTransId="{63E50B16-A73A-4849-8B35-5EA33FEA9FF4}" sibTransId="{ABE2992F-EC88-5142-A882-07293919F130}"/>
    <dgm:cxn modelId="{7E42F8D5-6F18-5749-8B3D-A47D284552A5}" srcId="{CC2952DF-AC03-534F-B405-EB5CAF5DE705}" destId="{09385EB0-9460-1347-8FDD-55234D987950}" srcOrd="0" destOrd="0" parTransId="{F26493AF-F02E-8446-A9F1-A3B7F982E61B}" sibTransId="{EEE25363-96A6-D04E-87EE-E3BEB479E232}"/>
    <dgm:cxn modelId="{639C11DB-CB03-5148-8BFA-8D382B8EB482}" type="presOf" srcId="{09385EB0-9460-1347-8FDD-55234D987950}" destId="{C5173CA9-CAEE-B642-8B8F-CD4B816E3BFB}" srcOrd="0" destOrd="0" presId="urn:microsoft.com/office/officeart/2005/8/layout/chevron1"/>
    <dgm:cxn modelId="{3F9CE1E7-332D-CC4B-84C5-BFF44CC9C6DD}" type="presOf" srcId="{3C371172-F3D2-4A4B-9BEF-D3215B49ABA9}" destId="{4FE5D1E9-ED82-0F45-86A4-7E3F6D691E65}" srcOrd="0" destOrd="0" presId="urn:microsoft.com/office/officeart/2005/8/layout/chevron1"/>
    <dgm:cxn modelId="{5EFE181E-621D-C34D-A4C9-EB4D70BAC9A6}" type="presParOf" srcId="{4FE5D1E9-ED82-0F45-86A4-7E3F6D691E65}" destId="{E3E77CF0-4539-1549-8A27-6B602C871039}" srcOrd="0" destOrd="0" presId="urn:microsoft.com/office/officeart/2005/8/layout/chevron1"/>
    <dgm:cxn modelId="{8FAE5F01-6FB4-4648-B930-80680B3C4AC7}" type="presParOf" srcId="{E3E77CF0-4539-1549-8A27-6B602C871039}" destId="{2669473D-5311-9F43-858A-DA4F11AAF30A}" srcOrd="0" destOrd="0" presId="urn:microsoft.com/office/officeart/2005/8/layout/chevron1"/>
    <dgm:cxn modelId="{0E825875-C344-2246-82F7-C020EACB7309}" type="presParOf" srcId="{E3E77CF0-4539-1549-8A27-6B602C871039}" destId="{C5173CA9-CAEE-B642-8B8F-CD4B816E3BFB}" srcOrd="1" destOrd="0" presId="urn:microsoft.com/office/officeart/2005/8/layout/chevron1"/>
    <dgm:cxn modelId="{CE21CB00-59B1-A241-B049-F10E26C951D5}" type="presParOf" srcId="{4FE5D1E9-ED82-0F45-86A4-7E3F6D691E65}" destId="{8D6DA9DC-68B9-3346-8820-35A9B4A9FB2F}" srcOrd="1" destOrd="0" presId="urn:microsoft.com/office/officeart/2005/8/layout/chevron1"/>
    <dgm:cxn modelId="{82E98A38-5084-5A44-9502-F808297D340A}" type="presParOf" srcId="{4FE5D1E9-ED82-0F45-86A4-7E3F6D691E65}" destId="{6EDEFE10-E2C8-1448-8A31-9FAB252E7F00}" srcOrd="2" destOrd="0" presId="urn:microsoft.com/office/officeart/2005/8/layout/chevron1"/>
    <dgm:cxn modelId="{DCB521BD-A995-3C4F-BF4B-312A17D00B97}" type="presParOf" srcId="{6EDEFE10-E2C8-1448-8A31-9FAB252E7F00}" destId="{EC783FE8-0006-004E-9EC5-CCA2F7583147}" srcOrd="0" destOrd="0" presId="urn:microsoft.com/office/officeart/2005/8/layout/chevron1"/>
    <dgm:cxn modelId="{1991EE75-9E7E-8043-AE1C-ECAD56CE1D57}" type="presParOf" srcId="{6EDEFE10-E2C8-1448-8A31-9FAB252E7F00}" destId="{92F85E19-9F62-2146-BBFE-59F35C65EE0E}" srcOrd="1" destOrd="0" presId="urn:microsoft.com/office/officeart/2005/8/layout/chevron1"/>
    <dgm:cxn modelId="{9D886389-57D0-9345-9CC5-9323B1229E59}" type="presParOf" srcId="{4FE5D1E9-ED82-0F45-86A4-7E3F6D691E65}" destId="{3955E22D-6180-2644-BF8C-CF6687C98768}" srcOrd="3" destOrd="0" presId="urn:microsoft.com/office/officeart/2005/8/layout/chevron1"/>
    <dgm:cxn modelId="{5EA5695A-F978-854F-B296-35219879578E}" type="presParOf" srcId="{4FE5D1E9-ED82-0F45-86A4-7E3F6D691E65}" destId="{08E3F871-3101-EE48-8D9C-C734641FA3CF}" srcOrd="4" destOrd="0" presId="urn:microsoft.com/office/officeart/2005/8/layout/chevron1"/>
    <dgm:cxn modelId="{7A500F83-B66C-864E-802A-644EA1141221}" type="presParOf" srcId="{08E3F871-3101-EE48-8D9C-C734641FA3CF}" destId="{FAB70A0B-6355-A049-80C7-D281E9662899}" srcOrd="0" destOrd="0" presId="urn:microsoft.com/office/officeart/2005/8/layout/chevron1"/>
    <dgm:cxn modelId="{3B6BDA6A-930D-BD4F-908B-EB99AD16033F}" type="presParOf" srcId="{08E3F871-3101-EE48-8D9C-C734641FA3CF}" destId="{2A12BD47-4BDB-3343-9554-B0171B10A11F}"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7936A8-7343-9D4C-92EA-663BD30E77C0}" type="doc">
      <dgm:prSet loTypeId="urn:microsoft.com/office/officeart/2005/8/layout/lProcess2" loCatId="" qsTypeId="urn:microsoft.com/office/officeart/2005/8/quickstyle/simple4" qsCatId="simple" csTypeId="urn:microsoft.com/office/officeart/2005/8/colors/accent1_2" csCatId="accent1"/>
      <dgm:spPr/>
      <dgm:t>
        <a:bodyPr/>
        <a:lstStyle/>
        <a:p>
          <a:endParaRPr lang="en-US"/>
        </a:p>
      </dgm:t>
    </dgm:pt>
    <dgm:pt modelId="{8312E624-8105-AB42-B5AB-AC53D8575E71}">
      <dgm:prSet/>
      <dgm:spPr/>
      <dgm:t>
        <a:bodyPr/>
        <a:lstStyle/>
        <a:p>
          <a:pPr rtl="0"/>
          <a:r>
            <a:rPr lang="en-US" dirty="0"/>
            <a:t>Low</a:t>
          </a:r>
        </a:p>
      </dgm:t>
    </dgm:pt>
    <dgm:pt modelId="{16EFAF7B-6BED-4044-9F37-11A7B6DCCC34}" type="parTrans" cxnId="{7280E591-DBF6-604F-9FC9-90C4E6CD06D0}">
      <dgm:prSet/>
      <dgm:spPr/>
      <dgm:t>
        <a:bodyPr/>
        <a:lstStyle/>
        <a:p>
          <a:endParaRPr lang="en-US"/>
        </a:p>
      </dgm:t>
    </dgm:pt>
    <dgm:pt modelId="{71B1BD2E-0CC4-2346-952F-A90F42DE997C}" type="sibTrans" cxnId="{7280E591-DBF6-604F-9FC9-90C4E6CD06D0}">
      <dgm:prSet/>
      <dgm:spPr/>
      <dgm:t>
        <a:bodyPr/>
        <a:lstStyle/>
        <a:p>
          <a:endParaRPr lang="en-US"/>
        </a:p>
      </dgm:t>
    </dgm:pt>
    <dgm:pt modelId="{A98F2357-88AB-454A-80EA-89460C6FD670}">
      <dgm:prSet/>
      <dgm:spPr/>
      <dgm:t>
        <a:bodyPr/>
        <a:lstStyle/>
        <a:p>
          <a:pPr rtl="0"/>
          <a:r>
            <a:rPr lang="en-US" dirty="0"/>
            <a:t>The loss could be expected to have a limited adverse effect on organizational operations, organizational assets, or individuals</a:t>
          </a:r>
        </a:p>
      </dgm:t>
    </dgm:pt>
    <dgm:pt modelId="{7F46EEF1-822D-4D40-9AED-50D32223470D}" type="parTrans" cxnId="{75D483A7-1466-904C-8978-45F3CEB4D648}">
      <dgm:prSet/>
      <dgm:spPr/>
      <dgm:t>
        <a:bodyPr/>
        <a:lstStyle/>
        <a:p>
          <a:endParaRPr lang="en-US"/>
        </a:p>
      </dgm:t>
    </dgm:pt>
    <dgm:pt modelId="{9EE85FE2-D4E7-BD4F-89BE-AE3B56109F51}" type="sibTrans" cxnId="{75D483A7-1466-904C-8978-45F3CEB4D648}">
      <dgm:prSet/>
      <dgm:spPr/>
      <dgm:t>
        <a:bodyPr/>
        <a:lstStyle/>
        <a:p>
          <a:endParaRPr lang="en-US"/>
        </a:p>
      </dgm:t>
    </dgm:pt>
    <dgm:pt modelId="{93384590-968B-FE45-9C67-B93868C930D6}">
      <dgm:prSet/>
      <dgm:spPr/>
      <dgm:t>
        <a:bodyPr/>
        <a:lstStyle/>
        <a:p>
          <a:pPr rtl="0"/>
          <a:r>
            <a:rPr lang="en-US"/>
            <a:t>Moderate</a:t>
          </a:r>
        </a:p>
      </dgm:t>
    </dgm:pt>
    <dgm:pt modelId="{BC435E07-AF29-F648-AAE9-7C124F4C08E8}" type="parTrans" cxnId="{0410967B-DB96-E04A-869F-8C20BF7661E1}">
      <dgm:prSet/>
      <dgm:spPr/>
      <dgm:t>
        <a:bodyPr/>
        <a:lstStyle/>
        <a:p>
          <a:endParaRPr lang="en-US"/>
        </a:p>
      </dgm:t>
    </dgm:pt>
    <dgm:pt modelId="{D386680E-6D62-B04A-B428-64B6CEBD5AB5}" type="sibTrans" cxnId="{0410967B-DB96-E04A-869F-8C20BF7661E1}">
      <dgm:prSet/>
      <dgm:spPr/>
      <dgm:t>
        <a:bodyPr/>
        <a:lstStyle/>
        <a:p>
          <a:endParaRPr lang="en-US"/>
        </a:p>
      </dgm:t>
    </dgm:pt>
    <dgm:pt modelId="{E5A8F5D0-6F1B-D143-A9C2-3ABA5171CECA}">
      <dgm:prSet/>
      <dgm:spPr/>
      <dgm:t>
        <a:bodyPr/>
        <a:lstStyle/>
        <a:p>
          <a:pPr rtl="0"/>
          <a:r>
            <a:rPr lang="en-US"/>
            <a:t>The loss could be expected to have a serious adverse effect on organizational operations, organizational assets, or individuals</a:t>
          </a:r>
        </a:p>
      </dgm:t>
    </dgm:pt>
    <dgm:pt modelId="{15113425-07C8-6244-8A9A-B3FB52D96842}" type="parTrans" cxnId="{643FBEF9-56C1-9F43-A187-2897A1492918}">
      <dgm:prSet/>
      <dgm:spPr/>
      <dgm:t>
        <a:bodyPr/>
        <a:lstStyle/>
        <a:p>
          <a:endParaRPr lang="en-US"/>
        </a:p>
      </dgm:t>
    </dgm:pt>
    <dgm:pt modelId="{B0B75278-7DFB-A74B-ABBA-2A3EAB5742ED}" type="sibTrans" cxnId="{643FBEF9-56C1-9F43-A187-2897A1492918}">
      <dgm:prSet/>
      <dgm:spPr/>
      <dgm:t>
        <a:bodyPr/>
        <a:lstStyle/>
        <a:p>
          <a:endParaRPr lang="en-US"/>
        </a:p>
      </dgm:t>
    </dgm:pt>
    <dgm:pt modelId="{2C845A89-971C-F545-B8EE-5D6C16A9EBD4}">
      <dgm:prSet/>
      <dgm:spPr/>
      <dgm:t>
        <a:bodyPr/>
        <a:lstStyle/>
        <a:p>
          <a:pPr rtl="0"/>
          <a:r>
            <a:rPr lang="en-US"/>
            <a:t>High</a:t>
          </a:r>
        </a:p>
      </dgm:t>
    </dgm:pt>
    <dgm:pt modelId="{8F3759B3-6967-E74C-B3B2-24CF005833A4}" type="parTrans" cxnId="{3439F120-299D-5342-B1A8-CA6BC5245E68}">
      <dgm:prSet/>
      <dgm:spPr/>
      <dgm:t>
        <a:bodyPr/>
        <a:lstStyle/>
        <a:p>
          <a:endParaRPr lang="en-US"/>
        </a:p>
      </dgm:t>
    </dgm:pt>
    <dgm:pt modelId="{761BBE1C-05FF-2646-9D16-FF6F3A5DBD90}" type="sibTrans" cxnId="{3439F120-299D-5342-B1A8-CA6BC5245E68}">
      <dgm:prSet/>
      <dgm:spPr/>
      <dgm:t>
        <a:bodyPr/>
        <a:lstStyle/>
        <a:p>
          <a:endParaRPr lang="en-US"/>
        </a:p>
      </dgm:t>
    </dgm:pt>
    <dgm:pt modelId="{5B94EEDE-2C15-1C42-AFB7-441D81661863}">
      <dgm:prSet/>
      <dgm:spPr/>
      <dgm:t>
        <a:bodyPr/>
        <a:lstStyle/>
        <a:p>
          <a:pPr rtl="0"/>
          <a:r>
            <a:rPr lang="en-US"/>
            <a:t>The loss could be expected to have a severe or catastrophic adverse effect on organizational operations, organizational assets, or individuals</a:t>
          </a:r>
        </a:p>
      </dgm:t>
    </dgm:pt>
    <dgm:pt modelId="{C36712F4-D1B5-F548-893A-014F0808BE7C}" type="parTrans" cxnId="{DB4004D7-1200-0F4F-BCFC-2CA457F4517A}">
      <dgm:prSet/>
      <dgm:spPr/>
      <dgm:t>
        <a:bodyPr/>
        <a:lstStyle/>
        <a:p>
          <a:endParaRPr lang="en-US"/>
        </a:p>
      </dgm:t>
    </dgm:pt>
    <dgm:pt modelId="{3B948A06-5286-1648-ABC1-844260F038A9}" type="sibTrans" cxnId="{DB4004D7-1200-0F4F-BCFC-2CA457F4517A}">
      <dgm:prSet/>
      <dgm:spPr/>
      <dgm:t>
        <a:bodyPr/>
        <a:lstStyle/>
        <a:p>
          <a:endParaRPr lang="en-US"/>
        </a:p>
      </dgm:t>
    </dgm:pt>
    <dgm:pt modelId="{92AF8465-1AE9-4446-96F4-4417503CDA5C}" type="pres">
      <dgm:prSet presAssocID="{9E7936A8-7343-9D4C-92EA-663BD30E77C0}" presName="theList" presStyleCnt="0">
        <dgm:presLayoutVars>
          <dgm:dir/>
          <dgm:animLvl val="lvl"/>
          <dgm:resizeHandles val="exact"/>
        </dgm:presLayoutVars>
      </dgm:prSet>
      <dgm:spPr/>
    </dgm:pt>
    <dgm:pt modelId="{758F86E0-731D-FF47-9D7D-393E65D6B4A5}" type="pres">
      <dgm:prSet presAssocID="{8312E624-8105-AB42-B5AB-AC53D8575E71}" presName="compNode" presStyleCnt="0"/>
      <dgm:spPr/>
    </dgm:pt>
    <dgm:pt modelId="{F93FA195-4327-FC45-98BB-247F95256495}" type="pres">
      <dgm:prSet presAssocID="{8312E624-8105-AB42-B5AB-AC53D8575E71}" presName="aNode" presStyleLbl="bgShp" presStyleIdx="0" presStyleCnt="3"/>
      <dgm:spPr/>
    </dgm:pt>
    <dgm:pt modelId="{CEEED511-2911-214F-B4F1-EBB78D9D6E69}" type="pres">
      <dgm:prSet presAssocID="{8312E624-8105-AB42-B5AB-AC53D8575E71}" presName="textNode" presStyleLbl="bgShp" presStyleIdx="0" presStyleCnt="3"/>
      <dgm:spPr/>
    </dgm:pt>
    <dgm:pt modelId="{E88AADE4-C939-854F-8E6B-FBABCD5AC878}" type="pres">
      <dgm:prSet presAssocID="{8312E624-8105-AB42-B5AB-AC53D8575E71}" presName="compChildNode" presStyleCnt="0"/>
      <dgm:spPr/>
    </dgm:pt>
    <dgm:pt modelId="{10E685E0-5B9B-7448-B7FE-7118AA573AD0}" type="pres">
      <dgm:prSet presAssocID="{8312E624-8105-AB42-B5AB-AC53D8575E71}" presName="theInnerList" presStyleCnt="0"/>
      <dgm:spPr/>
    </dgm:pt>
    <dgm:pt modelId="{D377B63E-0BF1-C641-9393-97FAB2CE8E6C}" type="pres">
      <dgm:prSet presAssocID="{A98F2357-88AB-454A-80EA-89460C6FD670}" presName="childNode" presStyleLbl="node1" presStyleIdx="0" presStyleCnt="3">
        <dgm:presLayoutVars>
          <dgm:bulletEnabled val="1"/>
        </dgm:presLayoutVars>
      </dgm:prSet>
      <dgm:spPr/>
    </dgm:pt>
    <dgm:pt modelId="{A29D7880-85D7-C840-8E90-7DB3EBDCF1B4}" type="pres">
      <dgm:prSet presAssocID="{8312E624-8105-AB42-B5AB-AC53D8575E71}" presName="aSpace" presStyleCnt="0"/>
      <dgm:spPr/>
    </dgm:pt>
    <dgm:pt modelId="{98ADFDF4-CCDA-A94C-9AEC-22FABEDF099C}" type="pres">
      <dgm:prSet presAssocID="{93384590-968B-FE45-9C67-B93868C930D6}" presName="compNode" presStyleCnt="0"/>
      <dgm:spPr/>
    </dgm:pt>
    <dgm:pt modelId="{FA9A61D8-5551-574C-B3C6-20BD94D0AF54}" type="pres">
      <dgm:prSet presAssocID="{93384590-968B-FE45-9C67-B93868C930D6}" presName="aNode" presStyleLbl="bgShp" presStyleIdx="1" presStyleCnt="3"/>
      <dgm:spPr/>
    </dgm:pt>
    <dgm:pt modelId="{61C97487-74BB-7D49-8E56-B463FCAE9E56}" type="pres">
      <dgm:prSet presAssocID="{93384590-968B-FE45-9C67-B93868C930D6}" presName="textNode" presStyleLbl="bgShp" presStyleIdx="1" presStyleCnt="3"/>
      <dgm:spPr/>
    </dgm:pt>
    <dgm:pt modelId="{398D33EF-0BF0-C348-A7C9-61DC4B497BC9}" type="pres">
      <dgm:prSet presAssocID="{93384590-968B-FE45-9C67-B93868C930D6}" presName="compChildNode" presStyleCnt="0"/>
      <dgm:spPr/>
    </dgm:pt>
    <dgm:pt modelId="{A4901B75-7B20-914C-AB32-E5AAC318A3D1}" type="pres">
      <dgm:prSet presAssocID="{93384590-968B-FE45-9C67-B93868C930D6}" presName="theInnerList" presStyleCnt="0"/>
      <dgm:spPr/>
    </dgm:pt>
    <dgm:pt modelId="{8B4ACE22-5A1F-4D4E-8F5D-638FCD7D181A}" type="pres">
      <dgm:prSet presAssocID="{E5A8F5D0-6F1B-D143-A9C2-3ABA5171CECA}" presName="childNode" presStyleLbl="node1" presStyleIdx="1" presStyleCnt="3">
        <dgm:presLayoutVars>
          <dgm:bulletEnabled val="1"/>
        </dgm:presLayoutVars>
      </dgm:prSet>
      <dgm:spPr/>
    </dgm:pt>
    <dgm:pt modelId="{4E4AED6B-CF5B-A94C-9367-3804D2C57FD6}" type="pres">
      <dgm:prSet presAssocID="{93384590-968B-FE45-9C67-B93868C930D6}" presName="aSpace" presStyleCnt="0"/>
      <dgm:spPr/>
    </dgm:pt>
    <dgm:pt modelId="{1CEB44D2-37C9-1E42-A79C-A0DA0C70FD48}" type="pres">
      <dgm:prSet presAssocID="{2C845A89-971C-F545-B8EE-5D6C16A9EBD4}" presName="compNode" presStyleCnt="0"/>
      <dgm:spPr/>
    </dgm:pt>
    <dgm:pt modelId="{E3CE9194-5F75-0B43-B7E7-D9FAA7178543}" type="pres">
      <dgm:prSet presAssocID="{2C845A89-971C-F545-B8EE-5D6C16A9EBD4}" presName="aNode" presStyleLbl="bgShp" presStyleIdx="2" presStyleCnt="3"/>
      <dgm:spPr/>
    </dgm:pt>
    <dgm:pt modelId="{24B7361E-E612-8647-80FD-B7B57AACA808}" type="pres">
      <dgm:prSet presAssocID="{2C845A89-971C-F545-B8EE-5D6C16A9EBD4}" presName="textNode" presStyleLbl="bgShp" presStyleIdx="2" presStyleCnt="3"/>
      <dgm:spPr/>
    </dgm:pt>
    <dgm:pt modelId="{9FF758B2-F498-FC4D-8BB7-91CA12354BB6}" type="pres">
      <dgm:prSet presAssocID="{2C845A89-971C-F545-B8EE-5D6C16A9EBD4}" presName="compChildNode" presStyleCnt="0"/>
      <dgm:spPr/>
    </dgm:pt>
    <dgm:pt modelId="{A3FBA880-0698-A841-B9B3-5995A8F2DB43}" type="pres">
      <dgm:prSet presAssocID="{2C845A89-971C-F545-B8EE-5D6C16A9EBD4}" presName="theInnerList" presStyleCnt="0"/>
      <dgm:spPr/>
    </dgm:pt>
    <dgm:pt modelId="{644C816D-7B3E-4542-93C8-487904F413CD}" type="pres">
      <dgm:prSet presAssocID="{5B94EEDE-2C15-1C42-AFB7-441D81661863}" presName="childNode" presStyleLbl="node1" presStyleIdx="2" presStyleCnt="3">
        <dgm:presLayoutVars>
          <dgm:bulletEnabled val="1"/>
        </dgm:presLayoutVars>
      </dgm:prSet>
      <dgm:spPr/>
    </dgm:pt>
  </dgm:ptLst>
  <dgm:cxnLst>
    <dgm:cxn modelId="{F294A108-A0A7-2146-9CEA-943E2BA91C4E}" type="presOf" srcId="{9E7936A8-7343-9D4C-92EA-663BD30E77C0}" destId="{92AF8465-1AE9-4446-96F4-4417503CDA5C}" srcOrd="0" destOrd="0" presId="urn:microsoft.com/office/officeart/2005/8/layout/lProcess2"/>
    <dgm:cxn modelId="{724E1711-60E2-C749-8BC9-620833C805DE}" type="presOf" srcId="{E5A8F5D0-6F1B-D143-A9C2-3ABA5171CECA}" destId="{8B4ACE22-5A1F-4D4E-8F5D-638FCD7D181A}" srcOrd="0" destOrd="0" presId="urn:microsoft.com/office/officeart/2005/8/layout/lProcess2"/>
    <dgm:cxn modelId="{3439F120-299D-5342-B1A8-CA6BC5245E68}" srcId="{9E7936A8-7343-9D4C-92EA-663BD30E77C0}" destId="{2C845A89-971C-F545-B8EE-5D6C16A9EBD4}" srcOrd="2" destOrd="0" parTransId="{8F3759B3-6967-E74C-B3B2-24CF005833A4}" sibTransId="{761BBE1C-05FF-2646-9D16-FF6F3A5DBD90}"/>
    <dgm:cxn modelId="{EB799A31-7524-AA4D-9156-67C1DBF692AC}" type="presOf" srcId="{5B94EEDE-2C15-1C42-AFB7-441D81661863}" destId="{644C816D-7B3E-4542-93C8-487904F413CD}" srcOrd="0" destOrd="0" presId="urn:microsoft.com/office/officeart/2005/8/layout/lProcess2"/>
    <dgm:cxn modelId="{EAAE7F3E-14EB-D44F-8E98-AEC419D0FD43}" type="presOf" srcId="{2C845A89-971C-F545-B8EE-5D6C16A9EBD4}" destId="{24B7361E-E612-8647-80FD-B7B57AACA808}" srcOrd="1" destOrd="0" presId="urn:microsoft.com/office/officeart/2005/8/layout/lProcess2"/>
    <dgm:cxn modelId="{6A240A7B-3F7A-8043-99D2-D45BB00DF0A4}" type="presOf" srcId="{93384590-968B-FE45-9C67-B93868C930D6}" destId="{61C97487-74BB-7D49-8E56-B463FCAE9E56}" srcOrd="1" destOrd="0" presId="urn:microsoft.com/office/officeart/2005/8/layout/lProcess2"/>
    <dgm:cxn modelId="{0410967B-DB96-E04A-869F-8C20BF7661E1}" srcId="{9E7936A8-7343-9D4C-92EA-663BD30E77C0}" destId="{93384590-968B-FE45-9C67-B93868C930D6}" srcOrd="1" destOrd="0" parTransId="{BC435E07-AF29-F648-AAE9-7C124F4C08E8}" sibTransId="{D386680E-6D62-B04A-B428-64B6CEBD5AB5}"/>
    <dgm:cxn modelId="{44FAD07D-C2E2-7C44-8D3B-745CB904D4FA}" type="presOf" srcId="{2C845A89-971C-F545-B8EE-5D6C16A9EBD4}" destId="{E3CE9194-5F75-0B43-B7E7-D9FAA7178543}" srcOrd="0" destOrd="0" presId="urn:microsoft.com/office/officeart/2005/8/layout/lProcess2"/>
    <dgm:cxn modelId="{CA722B8D-768C-0344-AB28-0B66ED9B79BB}" type="presOf" srcId="{8312E624-8105-AB42-B5AB-AC53D8575E71}" destId="{CEEED511-2911-214F-B4F1-EBB78D9D6E69}" srcOrd="1" destOrd="0" presId="urn:microsoft.com/office/officeart/2005/8/layout/lProcess2"/>
    <dgm:cxn modelId="{7280E591-DBF6-604F-9FC9-90C4E6CD06D0}" srcId="{9E7936A8-7343-9D4C-92EA-663BD30E77C0}" destId="{8312E624-8105-AB42-B5AB-AC53D8575E71}" srcOrd="0" destOrd="0" parTransId="{16EFAF7B-6BED-4044-9F37-11A7B6DCCC34}" sibTransId="{71B1BD2E-0CC4-2346-952F-A90F42DE997C}"/>
    <dgm:cxn modelId="{75D483A7-1466-904C-8978-45F3CEB4D648}" srcId="{8312E624-8105-AB42-B5AB-AC53D8575E71}" destId="{A98F2357-88AB-454A-80EA-89460C6FD670}" srcOrd="0" destOrd="0" parTransId="{7F46EEF1-822D-4D40-9AED-50D32223470D}" sibTransId="{9EE85FE2-D4E7-BD4F-89BE-AE3B56109F51}"/>
    <dgm:cxn modelId="{AE1855BC-6B8F-DA4E-AA22-000CB17E14A3}" type="presOf" srcId="{8312E624-8105-AB42-B5AB-AC53D8575E71}" destId="{F93FA195-4327-FC45-98BB-247F95256495}" srcOrd="0" destOrd="0" presId="urn:microsoft.com/office/officeart/2005/8/layout/lProcess2"/>
    <dgm:cxn modelId="{E393C0C4-2505-8349-9E93-E488213244EC}" type="presOf" srcId="{A98F2357-88AB-454A-80EA-89460C6FD670}" destId="{D377B63E-0BF1-C641-9393-97FAB2CE8E6C}" srcOrd="0" destOrd="0" presId="urn:microsoft.com/office/officeart/2005/8/layout/lProcess2"/>
    <dgm:cxn modelId="{DB4004D7-1200-0F4F-BCFC-2CA457F4517A}" srcId="{2C845A89-971C-F545-B8EE-5D6C16A9EBD4}" destId="{5B94EEDE-2C15-1C42-AFB7-441D81661863}" srcOrd="0" destOrd="0" parTransId="{C36712F4-D1B5-F548-893A-014F0808BE7C}" sibTransId="{3B948A06-5286-1648-ABC1-844260F038A9}"/>
    <dgm:cxn modelId="{1C52CEF3-183E-F84D-8C98-FBE6BF8C2E5B}" type="presOf" srcId="{93384590-968B-FE45-9C67-B93868C930D6}" destId="{FA9A61D8-5551-574C-B3C6-20BD94D0AF54}" srcOrd="0" destOrd="0" presId="urn:microsoft.com/office/officeart/2005/8/layout/lProcess2"/>
    <dgm:cxn modelId="{643FBEF9-56C1-9F43-A187-2897A1492918}" srcId="{93384590-968B-FE45-9C67-B93868C930D6}" destId="{E5A8F5D0-6F1B-D143-A9C2-3ABA5171CECA}" srcOrd="0" destOrd="0" parTransId="{15113425-07C8-6244-8A9A-B3FB52D96842}" sibTransId="{B0B75278-7DFB-A74B-ABBA-2A3EAB5742ED}"/>
    <dgm:cxn modelId="{15A9D208-6B44-0444-AD3B-B10B2462E64C}" type="presParOf" srcId="{92AF8465-1AE9-4446-96F4-4417503CDA5C}" destId="{758F86E0-731D-FF47-9D7D-393E65D6B4A5}" srcOrd="0" destOrd="0" presId="urn:microsoft.com/office/officeart/2005/8/layout/lProcess2"/>
    <dgm:cxn modelId="{7008EE62-2F52-BB48-889E-DDA87BB58984}" type="presParOf" srcId="{758F86E0-731D-FF47-9D7D-393E65D6B4A5}" destId="{F93FA195-4327-FC45-98BB-247F95256495}" srcOrd="0" destOrd="0" presId="urn:microsoft.com/office/officeart/2005/8/layout/lProcess2"/>
    <dgm:cxn modelId="{5407ABF2-DDAD-FC47-8018-6C46F1C1D4AC}" type="presParOf" srcId="{758F86E0-731D-FF47-9D7D-393E65D6B4A5}" destId="{CEEED511-2911-214F-B4F1-EBB78D9D6E69}" srcOrd="1" destOrd="0" presId="urn:microsoft.com/office/officeart/2005/8/layout/lProcess2"/>
    <dgm:cxn modelId="{0A556D54-8AE4-7049-A824-BBD173C35D0A}" type="presParOf" srcId="{758F86E0-731D-FF47-9D7D-393E65D6B4A5}" destId="{E88AADE4-C939-854F-8E6B-FBABCD5AC878}" srcOrd="2" destOrd="0" presId="urn:microsoft.com/office/officeart/2005/8/layout/lProcess2"/>
    <dgm:cxn modelId="{0609D723-C3C7-F046-BEA8-3F0704944A1F}" type="presParOf" srcId="{E88AADE4-C939-854F-8E6B-FBABCD5AC878}" destId="{10E685E0-5B9B-7448-B7FE-7118AA573AD0}" srcOrd="0" destOrd="0" presId="urn:microsoft.com/office/officeart/2005/8/layout/lProcess2"/>
    <dgm:cxn modelId="{B31312B4-577F-7D4B-B6AE-720AF832ACC5}" type="presParOf" srcId="{10E685E0-5B9B-7448-B7FE-7118AA573AD0}" destId="{D377B63E-0BF1-C641-9393-97FAB2CE8E6C}" srcOrd="0" destOrd="0" presId="urn:microsoft.com/office/officeart/2005/8/layout/lProcess2"/>
    <dgm:cxn modelId="{AA21A1D5-D563-8742-A58F-DC3D3A3EBF38}" type="presParOf" srcId="{92AF8465-1AE9-4446-96F4-4417503CDA5C}" destId="{A29D7880-85D7-C840-8E90-7DB3EBDCF1B4}" srcOrd="1" destOrd="0" presId="urn:microsoft.com/office/officeart/2005/8/layout/lProcess2"/>
    <dgm:cxn modelId="{EB75824E-BB23-6B4A-9AF2-65B88BF799B4}" type="presParOf" srcId="{92AF8465-1AE9-4446-96F4-4417503CDA5C}" destId="{98ADFDF4-CCDA-A94C-9AEC-22FABEDF099C}" srcOrd="2" destOrd="0" presId="urn:microsoft.com/office/officeart/2005/8/layout/lProcess2"/>
    <dgm:cxn modelId="{FF97954F-01B5-0844-BE59-6059820917D7}" type="presParOf" srcId="{98ADFDF4-CCDA-A94C-9AEC-22FABEDF099C}" destId="{FA9A61D8-5551-574C-B3C6-20BD94D0AF54}" srcOrd="0" destOrd="0" presId="urn:microsoft.com/office/officeart/2005/8/layout/lProcess2"/>
    <dgm:cxn modelId="{E89AD49E-9096-8940-A765-7C85C8ED3969}" type="presParOf" srcId="{98ADFDF4-CCDA-A94C-9AEC-22FABEDF099C}" destId="{61C97487-74BB-7D49-8E56-B463FCAE9E56}" srcOrd="1" destOrd="0" presId="urn:microsoft.com/office/officeart/2005/8/layout/lProcess2"/>
    <dgm:cxn modelId="{06CAD0F1-11F2-F447-B4F1-8B3C7F48D84B}" type="presParOf" srcId="{98ADFDF4-CCDA-A94C-9AEC-22FABEDF099C}" destId="{398D33EF-0BF0-C348-A7C9-61DC4B497BC9}" srcOrd="2" destOrd="0" presId="urn:microsoft.com/office/officeart/2005/8/layout/lProcess2"/>
    <dgm:cxn modelId="{603433AA-7F54-AB4C-8D64-283A3FFA6DA0}" type="presParOf" srcId="{398D33EF-0BF0-C348-A7C9-61DC4B497BC9}" destId="{A4901B75-7B20-914C-AB32-E5AAC318A3D1}" srcOrd="0" destOrd="0" presId="urn:microsoft.com/office/officeart/2005/8/layout/lProcess2"/>
    <dgm:cxn modelId="{327D3D4C-AC60-F141-84D8-592F4AFC3CFE}" type="presParOf" srcId="{A4901B75-7B20-914C-AB32-E5AAC318A3D1}" destId="{8B4ACE22-5A1F-4D4E-8F5D-638FCD7D181A}" srcOrd="0" destOrd="0" presId="urn:microsoft.com/office/officeart/2005/8/layout/lProcess2"/>
    <dgm:cxn modelId="{E04DE8C1-DA9C-B141-9A1C-D8AE60A456E4}" type="presParOf" srcId="{92AF8465-1AE9-4446-96F4-4417503CDA5C}" destId="{4E4AED6B-CF5B-A94C-9367-3804D2C57FD6}" srcOrd="3" destOrd="0" presId="urn:microsoft.com/office/officeart/2005/8/layout/lProcess2"/>
    <dgm:cxn modelId="{46068807-3851-6C4E-BE59-4C2F91B86DBA}" type="presParOf" srcId="{92AF8465-1AE9-4446-96F4-4417503CDA5C}" destId="{1CEB44D2-37C9-1E42-A79C-A0DA0C70FD48}" srcOrd="4" destOrd="0" presId="urn:microsoft.com/office/officeart/2005/8/layout/lProcess2"/>
    <dgm:cxn modelId="{82099A93-B872-C044-84AF-20BC997950E3}" type="presParOf" srcId="{1CEB44D2-37C9-1E42-A79C-A0DA0C70FD48}" destId="{E3CE9194-5F75-0B43-B7E7-D9FAA7178543}" srcOrd="0" destOrd="0" presId="urn:microsoft.com/office/officeart/2005/8/layout/lProcess2"/>
    <dgm:cxn modelId="{1BA34813-5481-064E-AF8B-8D557CE2CAEF}" type="presParOf" srcId="{1CEB44D2-37C9-1E42-A79C-A0DA0C70FD48}" destId="{24B7361E-E612-8647-80FD-B7B57AACA808}" srcOrd="1" destOrd="0" presId="urn:microsoft.com/office/officeart/2005/8/layout/lProcess2"/>
    <dgm:cxn modelId="{AD896EE6-D4D3-9744-B6D1-7800CCA4E967}" type="presParOf" srcId="{1CEB44D2-37C9-1E42-A79C-A0DA0C70FD48}" destId="{9FF758B2-F498-FC4D-8BB7-91CA12354BB6}" srcOrd="2" destOrd="0" presId="urn:microsoft.com/office/officeart/2005/8/layout/lProcess2"/>
    <dgm:cxn modelId="{94D36ADE-3DBF-D141-A75D-F5DB7488903D}" type="presParOf" srcId="{9FF758B2-F498-FC4D-8BB7-91CA12354BB6}" destId="{A3FBA880-0698-A841-B9B3-5995A8F2DB43}" srcOrd="0" destOrd="0" presId="urn:microsoft.com/office/officeart/2005/8/layout/lProcess2"/>
    <dgm:cxn modelId="{EFA81554-37BD-544F-AB7B-8ACE4F8ACC32}" type="presParOf" srcId="{A3FBA880-0698-A841-B9B3-5995A8F2DB43}" destId="{644C816D-7B3E-4542-93C8-487904F413CD}"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97BC31-85AF-BA43-A31D-0D15FDFBC0B1}" type="doc">
      <dgm:prSet loTypeId="urn:microsoft.com/office/officeart/2005/8/layout/target3" loCatId="" qsTypeId="urn:microsoft.com/office/officeart/2005/8/quickstyle/simple1" qsCatId="simple" csTypeId="urn:microsoft.com/office/officeart/2005/8/colors/colorful4" csCatId="colorful"/>
      <dgm:spPr/>
      <dgm:t>
        <a:bodyPr/>
        <a:lstStyle/>
        <a:p>
          <a:endParaRPr lang="en-US"/>
        </a:p>
      </dgm:t>
    </dgm:pt>
    <dgm:pt modelId="{572709AF-FBB7-5A45-B7B5-06DC2842409D}">
      <dgm:prSet/>
      <dgm:spPr/>
      <dgm:t>
        <a:bodyPr/>
        <a:lstStyle/>
        <a:p>
          <a:pPr rtl="0"/>
          <a:r>
            <a:rPr lang="en-US" b="1" dirty="0">
              <a:latin typeface="+mj-lt"/>
            </a:rPr>
            <a:t>Hardware</a:t>
          </a:r>
          <a:endParaRPr lang="en-US" dirty="0">
            <a:latin typeface="+mj-lt"/>
          </a:endParaRPr>
        </a:p>
      </dgm:t>
    </dgm:pt>
    <dgm:pt modelId="{91AA1A43-F863-1643-BA23-8E7C03BB01C4}" type="parTrans" cxnId="{37F64709-947C-5E49-A8B5-56FFCA8C77C0}">
      <dgm:prSet/>
      <dgm:spPr/>
      <dgm:t>
        <a:bodyPr/>
        <a:lstStyle/>
        <a:p>
          <a:endParaRPr lang="en-US"/>
        </a:p>
      </dgm:t>
    </dgm:pt>
    <dgm:pt modelId="{934F42DF-6D43-3648-99F4-A7D7591F8AF3}" type="sibTrans" cxnId="{37F64709-947C-5E49-A8B5-56FFCA8C77C0}">
      <dgm:prSet/>
      <dgm:spPr/>
      <dgm:t>
        <a:bodyPr/>
        <a:lstStyle/>
        <a:p>
          <a:endParaRPr lang="en-US"/>
        </a:p>
      </dgm:t>
    </dgm:pt>
    <dgm:pt modelId="{0C07AED5-0528-824B-92E9-70876C7B45EB}">
      <dgm:prSet/>
      <dgm:spPr/>
      <dgm:t>
        <a:bodyPr/>
        <a:lstStyle/>
        <a:p>
          <a:pPr rtl="0"/>
          <a:r>
            <a:rPr lang="en-US" b="1" dirty="0">
              <a:latin typeface="+mj-lt"/>
            </a:rPr>
            <a:t>Software</a:t>
          </a:r>
          <a:endParaRPr lang="en-US" dirty="0">
            <a:latin typeface="+mj-lt"/>
          </a:endParaRPr>
        </a:p>
      </dgm:t>
    </dgm:pt>
    <dgm:pt modelId="{2BE5B43F-A780-3A49-B8CF-F374BC70E49B}" type="parTrans" cxnId="{17A29D19-CAAD-EB49-AE73-27436018B85D}">
      <dgm:prSet/>
      <dgm:spPr/>
      <dgm:t>
        <a:bodyPr/>
        <a:lstStyle/>
        <a:p>
          <a:endParaRPr lang="en-US"/>
        </a:p>
      </dgm:t>
    </dgm:pt>
    <dgm:pt modelId="{2FB552A4-4540-6C46-95F0-8E55F9E25BF6}" type="sibTrans" cxnId="{17A29D19-CAAD-EB49-AE73-27436018B85D}">
      <dgm:prSet/>
      <dgm:spPr/>
      <dgm:t>
        <a:bodyPr/>
        <a:lstStyle/>
        <a:p>
          <a:endParaRPr lang="en-US"/>
        </a:p>
      </dgm:t>
    </dgm:pt>
    <dgm:pt modelId="{FE2F7B69-513D-2148-9440-9AF8C071657F}">
      <dgm:prSet/>
      <dgm:spPr/>
      <dgm:t>
        <a:bodyPr/>
        <a:lstStyle/>
        <a:p>
          <a:pPr rtl="0"/>
          <a:r>
            <a:rPr lang="en-US" b="1" dirty="0">
              <a:latin typeface="+mj-lt"/>
            </a:rPr>
            <a:t>Data</a:t>
          </a:r>
          <a:endParaRPr lang="en-US" dirty="0">
            <a:latin typeface="+mj-lt"/>
          </a:endParaRPr>
        </a:p>
      </dgm:t>
    </dgm:pt>
    <dgm:pt modelId="{F027CA4A-19F1-1A4A-A230-7ED4029CD8F0}" type="parTrans" cxnId="{5C8E6B58-66B5-8942-B4AB-A4DF11BAFD67}">
      <dgm:prSet/>
      <dgm:spPr/>
      <dgm:t>
        <a:bodyPr/>
        <a:lstStyle/>
        <a:p>
          <a:endParaRPr lang="en-US"/>
        </a:p>
      </dgm:t>
    </dgm:pt>
    <dgm:pt modelId="{8E46B7CF-F4EC-D148-BDAD-91107BF27916}" type="sibTrans" cxnId="{5C8E6B58-66B5-8942-B4AB-A4DF11BAFD67}">
      <dgm:prSet/>
      <dgm:spPr/>
      <dgm:t>
        <a:bodyPr/>
        <a:lstStyle/>
        <a:p>
          <a:endParaRPr lang="en-US"/>
        </a:p>
      </dgm:t>
    </dgm:pt>
    <dgm:pt modelId="{76DB9AEB-C055-F040-99A3-882717370FAF}">
      <dgm:prSet/>
      <dgm:spPr/>
      <dgm:t>
        <a:bodyPr/>
        <a:lstStyle/>
        <a:p>
          <a:pPr rtl="0"/>
          <a:r>
            <a:rPr lang="en-US" b="1" dirty="0">
              <a:latin typeface="+mj-lt"/>
            </a:rPr>
            <a:t>Communication facilities and networks</a:t>
          </a:r>
          <a:endParaRPr lang="en-US" dirty="0">
            <a:latin typeface="+mj-lt"/>
          </a:endParaRPr>
        </a:p>
      </dgm:t>
    </dgm:pt>
    <dgm:pt modelId="{6C5B0CF0-056F-974C-B6A0-66A56BD29CB4}" type="parTrans" cxnId="{7FD62283-BC9E-274F-953F-943D443621EE}">
      <dgm:prSet/>
      <dgm:spPr/>
      <dgm:t>
        <a:bodyPr/>
        <a:lstStyle/>
        <a:p>
          <a:endParaRPr lang="en-US"/>
        </a:p>
      </dgm:t>
    </dgm:pt>
    <dgm:pt modelId="{A24544CD-59F0-4B44-A48B-34A6051B9A73}" type="sibTrans" cxnId="{7FD62283-BC9E-274F-953F-943D443621EE}">
      <dgm:prSet/>
      <dgm:spPr/>
      <dgm:t>
        <a:bodyPr/>
        <a:lstStyle/>
        <a:p>
          <a:endParaRPr lang="en-US"/>
        </a:p>
      </dgm:t>
    </dgm:pt>
    <dgm:pt modelId="{CEF40D25-25D4-C24B-8BA5-2D452AC9C9B4}" type="pres">
      <dgm:prSet presAssocID="{8797BC31-85AF-BA43-A31D-0D15FDFBC0B1}" presName="Name0" presStyleCnt="0">
        <dgm:presLayoutVars>
          <dgm:chMax val="7"/>
          <dgm:dir/>
          <dgm:animLvl val="lvl"/>
          <dgm:resizeHandles val="exact"/>
        </dgm:presLayoutVars>
      </dgm:prSet>
      <dgm:spPr/>
    </dgm:pt>
    <dgm:pt modelId="{28DB2028-2E50-AF4F-B519-F5340D5F204A}" type="pres">
      <dgm:prSet presAssocID="{572709AF-FBB7-5A45-B7B5-06DC2842409D}" presName="circle1" presStyleLbl="node1" presStyleIdx="0" presStyleCnt="4"/>
      <dgm:spPr/>
    </dgm:pt>
    <dgm:pt modelId="{8FB99E8C-C78A-6744-A14D-06E40C3A4C35}" type="pres">
      <dgm:prSet presAssocID="{572709AF-FBB7-5A45-B7B5-06DC2842409D}" presName="space" presStyleCnt="0"/>
      <dgm:spPr/>
    </dgm:pt>
    <dgm:pt modelId="{3CE3951B-72B7-544E-8146-DFDC0DC25423}" type="pres">
      <dgm:prSet presAssocID="{572709AF-FBB7-5A45-B7B5-06DC2842409D}" presName="rect1" presStyleLbl="alignAcc1" presStyleIdx="0" presStyleCnt="4"/>
      <dgm:spPr/>
    </dgm:pt>
    <dgm:pt modelId="{6CC0D818-948E-6948-8C42-0C175817569E}" type="pres">
      <dgm:prSet presAssocID="{0C07AED5-0528-824B-92E9-70876C7B45EB}" presName="vertSpace2" presStyleLbl="node1" presStyleIdx="0" presStyleCnt="4"/>
      <dgm:spPr/>
    </dgm:pt>
    <dgm:pt modelId="{6760201D-A316-0345-912B-1C05E887BD9E}" type="pres">
      <dgm:prSet presAssocID="{0C07AED5-0528-824B-92E9-70876C7B45EB}" presName="circle2" presStyleLbl="node1" presStyleIdx="1" presStyleCnt="4"/>
      <dgm:spPr/>
    </dgm:pt>
    <dgm:pt modelId="{52B88712-AF31-824B-AA64-BE8A21574F6A}" type="pres">
      <dgm:prSet presAssocID="{0C07AED5-0528-824B-92E9-70876C7B45EB}" presName="rect2" presStyleLbl="alignAcc1" presStyleIdx="1" presStyleCnt="4"/>
      <dgm:spPr/>
    </dgm:pt>
    <dgm:pt modelId="{65A25B27-2E24-924A-B322-4A515CF3B44C}" type="pres">
      <dgm:prSet presAssocID="{FE2F7B69-513D-2148-9440-9AF8C071657F}" presName="vertSpace3" presStyleLbl="node1" presStyleIdx="1" presStyleCnt="4"/>
      <dgm:spPr/>
    </dgm:pt>
    <dgm:pt modelId="{1CEBA3CC-D570-6D48-83C0-914D39E7A3D4}" type="pres">
      <dgm:prSet presAssocID="{FE2F7B69-513D-2148-9440-9AF8C071657F}" presName="circle3" presStyleLbl="node1" presStyleIdx="2" presStyleCnt="4"/>
      <dgm:spPr/>
    </dgm:pt>
    <dgm:pt modelId="{89EB32D3-675D-0A45-AD21-BCB152A507C4}" type="pres">
      <dgm:prSet presAssocID="{FE2F7B69-513D-2148-9440-9AF8C071657F}" presName="rect3" presStyleLbl="alignAcc1" presStyleIdx="2" presStyleCnt="4"/>
      <dgm:spPr/>
    </dgm:pt>
    <dgm:pt modelId="{80B50238-96AF-3142-B9CF-7E72FFC5AB0F}" type="pres">
      <dgm:prSet presAssocID="{76DB9AEB-C055-F040-99A3-882717370FAF}" presName="vertSpace4" presStyleLbl="node1" presStyleIdx="2" presStyleCnt="4"/>
      <dgm:spPr/>
    </dgm:pt>
    <dgm:pt modelId="{202D11B4-F3BA-8F41-9371-6356E59DEDC9}" type="pres">
      <dgm:prSet presAssocID="{76DB9AEB-C055-F040-99A3-882717370FAF}" presName="circle4" presStyleLbl="node1" presStyleIdx="3" presStyleCnt="4"/>
      <dgm:spPr/>
    </dgm:pt>
    <dgm:pt modelId="{DA712420-D463-7D47-A442-9CE0363E4628}" type="pres">
      <dgm:prSet presAssocID="{76DB9AEB-C055-F040-99A3-882717370FAF}" presName="rect4" presStyleLbl="alignAcc1" presStyleIdx="3" presStyleCnt="4"/>
      <dgm:spPr/>
    </dgm:pt>
    <dgm:pt modelId="{A729BE86-33AA-4841-9EAF-BEC6AE287EA7}" type="pres">
      <dgm:prSet presAssocID="{572709AF-FBB7-5A45-B7B5-06DC2842409D}" presName="rect1ParTxNoCh" presStyleLbl="alignAcc1" presStyleIdx="3" presStyleCnt="4">
        <dgm:presLayoutVars>
          <dgm:chMax val="1"/>
          <dgm:bulletEnabled val="1"/>
        </dgm:presLayoutVars>
      </dgm:prSet>
      <dgm:spPr/>
    </dgm:pt>
    <dgm:pt modelId="{E7473E44-BB72-CC47-8CC9-60A6CA06F5BC}" type="pres">
      <dgm:prSet presAssocID="{0C07AED5-0528-824B-92E9-70876C7B45EB}" presName="rect2ParTxNoCh" presStyleLbl="alignAcc1" presStyleIdx="3" presStyleCnt="4">
        <dgm:presLayoutVars>
          <dgm:chMax val="1"/>
          <dgm:bulletEnabled val="1"/>
        </dgm:presLayoutVars>
      </dgm:prSet>
      <dgm:spPr/>
    </dgm:pt>
    <dgm:pt modelId="{78D768B8-3345-A24A-AEC8-117D2433CC40}" type="pres">
      <dgm:prSet presAssocID="{FE2F7B69-513D-2148-9440-9AF8C071657F}" presName="rect3ParTxNoCh" presStyleLbl="alignAcc1" presStyleIdx="3" presStyleCnt="4">
        <dgm:presLayoutVars>
          <dgm:chMax val="1"/>
          <dgm:bulletEnabled val="1"/>
        </dgm:presLayoutVars>
      </dgm:prSet>
      <dgm:spPr/>
    </dgm:pt>
    <dgm:pt modelId="{33E5E0D6-269F-D64A-B84F-A5C37FDA9389}" type="pres">
      <dgm:prSet presAssocID="{76DB9AEB-C055-F040-99A3-882717370FAF}" presName="rect4ParTxNoCh" presStyleLbl="alignAcc1" presStyleIdx="3" presStyleCnt="4">
        <dgm:presLayoutVars>
          <dgm:chMax val="1"/>
          <dgm:bulletEnabled val="1"/>
        </dgm:presLayoutVars>
      </dgm:prSet>
      <dgm:spPr/>
    </dgm:pt>
  </dgm:ptLst>
  <dgm:cxnLst>
    <dgm:cxn modelId="{37F64709-947C-5E49-A8B5-56FFCA8C77C0}" srcId="{8797BC31-85AF-BA43-A31D-0D15FDFBC0B1}" destId="{572709AF-FBB7-5A45-B7B5-06DC2842409D}" srcOrd="0" destOrd="0" parTransId="{91AA1A43-F863-1643-BA23-8E7C03BB01C4}" sibTransId="{934F42DF-6D43-3648-99F4-A7D7591F8AF3}"/>
    <dgm:cxn modelId="{1A1FAB0F-7D1B-FE46-9694-D0DAC3AB79E2}" type="presOf" srcId="{572709AF-FBB7-5A45-B7B5-06DC2842409D}" destId="{3CE3951B-72B7-544E-8146-DFDC0DC25423}" srcOrd="0" destOrd="0" presId="urn:microsoft.com/office/officeart/2005/8/layout/target3"/>
    <dgm:cxn modelId="{17A29D19-CAAD-EB49-AE73-27436018B85D}" srcId="{8797BC31-85AF-BA43-A31D-0D15FDFBC0B1}" destId="{0C07AED5-0528-824B-92E9-70876C7B45EB}" srcOrd="1" destOrd="0" parTransId="{2BE5B43F-A780-3A49-B8CF-F374BC70E49B}" sibTransId="{2FB552A4-4540-6C46-95F0-8E55F9E25BF6}"/>
    <dgm:cxn modelId="{1E439020-5947-354B-BABB-DFFB6B9D03C0}" type="presOf" srcId="{76DB9AEB-C055-F040-99A3-882717370FAF}" destId="{DA712420-D463-7D47-A442-9CE0363E4628}" srcOrd="0" destOrd="0" presId="urn:microsoft.com/office/officeart/2005/8/layout/target3"/>
    <dgm:cxn modelId="{338FF568-1ABC-0043-AFFE-FFC4142FDAD0}" type="presOf" srcId="{76DB9AEB-C055-F040-99A3-882717370FAF}" destId="{33E5E0D6-269F-D64A-B84F-A5C37FDA9389}" srcOrd="1" destOrd="0" presId="urn:microsoft.com/office/officeart/2005/8/layout/target3"/>
    <dgm:cxn modelId="{5C8E6B58-66B5-8942-B4AB-A4DF11BAFD67}" srcId="{8797BC31-85AF-BA43-A31D-0D15FDFBC0B1}" destId="{FE2F7B69-513D-2148-9440-9AF8C071657F}" srcOrd="2" destOrd="0" parTransId="{F027CA4A-19F1-1A4A-A230-7ED4029CD8F0}" sibTransId="{8E46B7CF-F4EC-D148-BDAD-91107BF27916}"/>
    <dgm:cxn modelId="{C5ACCD79-D843-0F43-B963-21F8156A206F}" type="presOf" srcId="{0C07AED5-0528-824B-92E9-70876C7B45EB}" destId="{52B88712-AF31-824B-AA64-BE8A21574F6A}" srcOrd="0" destOrd="0" presId="urn:microsoft.com/office/officeart/2005/8/layout/target3"/>
    <dgm:cxn modelId="{7FD62283-BC9E-274F-953F-943D443621EE}" srcId="{8797BC31-85AF-BA43-A31D-0D15FDFBC0B1}" destId="{76DB9AEB-C055-F040-99A3-882717370FAF}" srcOrd="3" destOrd="0" parTransId="{6C5B0CF0-056F-974C-B6A0-66A56BD29CB4}" sibTransId="{A24544CD-59F0-4B44-A48B-34A6051B9A73}"/>
    <dgm:cxn modelId="{446B718D-9E44-2248-8458-E33A65CEEB21}" type="presOf" srcId="{0C07AED5-0528-824B-92E9-70876C7B45EB}" destId="{E7473E44-BB72-CC47-8CC9-60A6CA06F5BC}" srcOrd="1" destOrd="0" presId="urn:microsoft.com/office/officeart/2005/8/layout/target3"/>
    <dgm:cxn modelId="{2BB3E6A4-2843-884D-B920-BCE4ED5BB4F8}" type="presOf" srcId="{572709AF-FBB7-5A45-B7B5-06DC2842409D}" destId="{A729BE86-33AA-4841-9EAF-BEC6AE287EA7}" srcOrd="1" destOrd="0" presId="urn:microsoft.com/office/officeart/2005/8/layout/target3"/>
    <dgm:cxn modelId="{04CE53E7-76C2-5947-BB43-CF357C4E8620}" type="presOf" srcId="{FE2F7B69-513D-2148-9440-9AF8C071657F}" destId="{78D768B8-3345-A24A-AEC8-117D2433CC40}" srcOrd="1" destOrd="0" presId="urn:microsoft.com/office/officeart/2005/8/layout/target3"/>
    <dgm:cxn modelId="{3A98D9F7-1AC8-CE4C-AE63-B414FDBD8471}" type="presOf" srcId="{8797BC31-85AF-BA43-A31D-0D15FDFBC0B1}" destId="{CEF40D25-25D4-C24B-8BA5-2D452AC9C9B4}" srcOrd="0" destOrd="0" presId="urn:microsoft.com/office/officeart/2005/8/layout/target3"/>
    <dgm:cxn modelId="{402494FA-BEE3-9F49-8AB9-3F2262ECE6A2}" type="presOf" srcId="{FE2F7B69-513D-2148-9440-9AF8C071657F}" destId="{89EB32D3-675D-0A45-AD21-BCB152A507C4}" srcOrd="0" destOrd="0" presId="urn:microsoft.com/office/officeart/2005/8/layout/target3"/>
    <dgm:cxn modelId="{C392B850-A5F8-D143-A266-C911A2D5FFDC}" type="presParOf" srcId="{CEF40D25-25D4-C24B-8BA5-2D452AC9C9B4}" destId="{28DB2028-2E50-AF4F-B519-F5340D5F204A}" srcOrd="0" destOrd="0" presId="urn:microsoft.com/office/officeart/2005/8/layout/target3"/>
    <dgm:cxn modelId="{49431C8A-3EB6-1047-97BC-8759108B6310}" type="presParOf" srcId="{CEF40D25-25D4-C24B-8BA5-2D452AC9C9B4}" destId="{8FB99E8C-C78A-6744-A14D-06E40C3A4C35}" srcOrd="1" destOrd="0" presId="urn:microsoft.com/office/officeart/2005/8/layout/target3"/>
    <dgm:cxn modelId="{DF247D06-B54B-F54D-81E1-8E72A26535E3}" type="presParOf" srcId="{CEF40D25-25D4-C24B-8BA5-2D452AC9C9B4}" destId="{3CE3951B-72B7-544E-8146-DFDC0DC25423}" srcOrd="2" destOrd="0" presId="urn:microsoft.com/office/officeart/2005/8/layout/target3"/>
    <dgm:cxn modelId="{DC07B8A3-F3E5-9743-A2D6-B90B1157C2DB}" type="presParOf" srcId="{CEF40D25-25D4-C24B-8BA5-2D452AC9C9B4}" destId="{6CC0D818-948E-6948-8C42-0C175817569E}" srcOrd="3" destOrd="0" presId="urn:microsoft.com/office/officeart/2005/8/layout/target3"/>
    <dgm:cxn modelId="{20482CCB-230A-BB4C-A94D-05A8FA7A8C7D}" type="presParOf" srcId="{CEF40D25-25D4-C24B-8BA5-2D452AC9C9B4}" destId="{6760201D-A316-0345-912B-1C05E887BD9E}" srcOrd="4" destOrd="0" presId="urn:microsoft.com/office/officeart/2005/8/layout/target3"/>
    <dgm:cxn modelId="{8B3A121A-16FE-5B4A-8E56-B2EF6F91CF73}" type="presParOf" srcId="{CEF40D25-25D4-C24B-8BA5-2D452AC9C9B4}" destId="{52B88712-AF31-824B-AA64-BE8A21574F6A}" srcOrd="5" destOrd="0" presId="urn:microsoft.com/office/officeart/2005/8/layout/target3"/>
    <dgm:cxn modelId="{5815CA09-51BA-654E-B498-12568C5FE0EF}" type="presParOf" srcId="{CEF40D25-25D4-C24B-8BA5-2D452AC9C9B4}" destId="{65A25B27-2E24-924A-B322-4A515CF3B44C}" srcOrd="6" destOrd="0" presId="urn:microsoft.com/office/officeart/2005/8/layout/target3"/>
    <dgm:cxn modelId="{6A4F1641-9DFB-E443-A4C1-97371A9447A1}" type="presParOf" srcId="{CEF40D25-25D4-C24B-8BA5-2D452AC9C9B4}" destId="{1CEBA3CC-D570-6D48-83C0-914D39E7A3D4}" srcOrd="7" destOrd="0" presId="urn:microsoft.com/office/officeart/2005/8/layout/target3"/>
    <dgm:cxn modelId="{0651CBF2-9AAA-1846-9D07-B995DC29C8CC}" type="presParOf" srcId="{CEF40D25-25D4-C24B-8BA5-2D452AC9C9B4}" destId="{89EB32D3-675D-0A45-AD21-BCB152A507C4}" srcOrd="8" destOrd="0" presId="urn:microsoft.com/office/officeart/2005/8/layout/target3"/>
    <dgm:cxn modelId="{644C21B9-F7C3-7346-9ED7-00B3D12858B6}" type="presParOf" srcId="{CEF40D25-25D4-C24B-8BA5-2D452AC9C9B4}" destId="{80B50238-96AF-3142-B9CF-7E72FFC5AB0F}" srcOrd="9" destOrd="0" presId="urn:microsoft.com/office/officeart/2005/8/layout/target3"/>
    <dgm:cxn modelId="{968440A4-4DB2-3642-BED9-A1E13CAE50D6}" type="presParOf" srcId="{CEF40D25-25D4-C24B-8BA5-2D452AC9C9B4}" destId="{202D11B4-F3BA-8F41-9371-6356E59DEDC9}" srcOrd="10" destOrd="0" presId="urn:microsoft.com/office/officeart/2005/8/layout/target3"/>
    <dgm:cxn modelId="{DBD9B49C-DC74-F140-A8FE-0B76C1F08FF7}" type="presParOf" srcId="{CEF40D25-25D4-C24B-8BA5-2D452AC9C9B4}" destId="{DA712420-D463-7D47-A442-9CE0363E4628}" srcOrd="11" destOrd="0" presId="urn:microsoft.com/office/officeart/2005/8/layout/target3"/>
    <dgm:cxn modelId="{FEEF5659-C68E-A046-A37B-D2FCF543B26D}" type="presParOf" srcId="{CEF40D25-25D4-C24B-8BA5-2D452AC9C9B4}" destId="{A729BE86-33AA-4841-9EAF-BEC6AE287EA7}" srcOrd="12" destOrd="0" presId="urn:microsoft.com/office/officeart/2005/8/layout/target3"/>
    <dgm:cxn modelId="{8A7A4BA0-3457-2A49-A824-07B4EA125D2E}" type="presParOf" srcId="{CEF40D25-25D4-C24B-8BA5-2D452AC9C9B4}" destId="{E7473E44-BB72-CC47-8CC9-60A6CA06F5BC}" srcOrd="13" destOrd="0" presId="urn:microsoft.com/office/officeart/2005/8/layout/target3"/>
    <dgm:cxn modelId="{ABDDA50F-972B-314F-8C3F-FC495A9E40FF}" type="presParOf" srcId="{CEF40D25-25D4-C24B-8BA5-2D452AC9C9B4}" destId="{78D768B8-3345-A24A-AEC8-117D2433CC40}" srcOrd="14" destOrd="0" presId="urn:microsoft.com/office/officeart/2005/8/layout/target3"/>
    <dgm:cxn modelId="{9A8588FC-A1EC-6D48-9467-4B40F08E8AB4}" type="presParOf" srcId="{CEF40D25-25D4-C24B-8BA5-2D452AC9C9B4}" destId="{33E5E0D6-269F-D64A-B84F-A5C37FDA9389}"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DCC27B66-85C3-FE47-8D25-064322B09694}" type="doc">
      <dgm:prSet loTypeId="urn:microsoft.com/office/officeart/2005/8/layout/pyramid4" loCatId="" qsTypeId="urn:microsoft.com/office/officeart/2005/8/quickstyle/simple5" qsCatId="simple" csTypeId="urn:microsoft.com/office/officeart/2005/8/colors/accent1_2" csCatId="accent1" phldr="1"/>
      <dgm:spPr/>
      <dgm:t>
        <a:bodyPr/>
        <a:lstStyle/>
        <a:p>
          <a:endParaRPr lang="en-US"/>
        </a:p>
      </dgm:t>
    </dgm:pt>
    <dgm:pt modelId="{B3DDA714-85F4-C440-A494-21D2C202C4E0}">
      <dgm:prSet/>
      <dgm:spPr>
        <a:solidFill>
          <a:schemeClr val="accent2">
            <a:lumMod val="75000"/>
          </a:schemeClr>
        </a:solidFill>
      </dgm:spPr>
      <dgm:t>
        <a:bodyPr/>
        <a:lstStyle/>
        <a:p>
          <a:pPr rtl="0"/>
          <a:r>
            <a:rPr lang="en-US" b="1" dirty="0">
              <a:latin typeface="+mj-lt"/>
            </a:rPr>
            <a:t>Means used to deal with security attacks</a:t>
          </a:r>
        </a:p>
      </dgm:t>
    </dgm:pt>
    <dgm:pt modelId="{7A3CF0DD-68AC-1E41-A62B-38A53FEC9878}" type="parTrans" cxnId="{974378CE-3189-4F4E-840E-9FB62D9CE438}">
      <dgm:prSet/>
      <dgm:spPr/>
      <dgm:t>
        <a:bodyPr/>
        <a:lstStyle/>
        <a:p>
          <a:endParaRPr lang="en-US"/>
        </a:p>
      </dgm:t>
    </dgm:pt>
    <dgm:pt modelId="{D4E3F297-86A2-F648-B63E-D29F3D88D2EB}" type="sibTrans" cxnId="{974378CE-3189-4F4E-840E-9FB62D9CE438}">
      <dgm:prSet/>
      <dgm:spPr/>
      <dgm:t>
        <a:bodyPr/>
        <a:lstStyle/>
        <a:p>
          <a:endParaRPr lang="en-US"/>
        </a:p>
      </dgm:t>
    </dgm:pt>
    <dgm:pt modelId="{A336DF4E-C703-7E44-9B7D-2B36305C39E9}">
      <dgm:prSet/>
      <dgm:spPr>
        <a:solidFill>
          <a:schemeClr val="accent2">
            <a:lumMod val="75000"/>
          </a:schemeClr>
        </a:solidFill>
      </dgm:spPr>
      <dgm:t>
        <a:bodyPr/>
        <a:lstStyle/>
        <a:p>
          <a:pPr rtl="0"/>
          <a:r>
            <a:rPr lang="en-US" b="1" dirty="0">
              <a:latin typeface="+mj-lt"/>
            </a:rPr>
            <a:t>Prevent</a:t>
          </a:r>
        </a:p>
      </dgm:t>
    </dgm:pt>
    <dgm:pt modelId="{4C22A259-72A2-D84A-A9D5-E03D58780F07}" type="parTrans" cxnId="{CDE58C80-BCAE-AB48-97C5-2B92E6BAD3AB}">
      <dgm:prSet/>
      <dgm:spPr/>
      <dgm:t>
        <a:bodyPr/>
        <a:lstStyle/>
        <a:p>
          <a:endParaRPr lang="en-US"/>
        </a:p>
      </dgm:t>
    </dgm:pt>
    <dgm:pt modelId="{5251D487-4D60-8449-858B-2AF763DEF873}" type="sibTrans" cxnId="{CDE58C80-BCAE-AB48-97C5-2B92E6BAD3AB}">
      <dgm:prSet/>
      <dgm:spPr/>
      <dgm:t>
        <a:bodyPr/>
        <a:lstStyle/>
        <a:p>
          <a:endParaRPr lang="en-US"/>
        </a:p>
      </dgm:t>
    </dgm:pt>
    <dgm:pt modelId="{4924E0E7-2A73-5D45-8773-8AAD9100ADF7}">
      <dgm:prSet/>
      <dgm:spPr>
        <a:solidFill>
          <a:schemeClr val="accent2">
            <a:lumMod val="75000"/>
          </a:schemeClr>
        </a:solidFill>
      </dgm:spPr>
      <dgm:t>
        <a:bodyPr/>
        <a:lstStyle/>
        <a:p>
          <a:pPr rtl="0"/>
          <a:r>
            <a:rPr lang="en-US" b="1" dirty="0">
              <a:latin typeface="+mj-lt"/>
            </a:rPr>
            <a:t>Detect</a:t>
          </a:r>
        </a:p>
      </dgm:t>
    </dgm:pt>
    <dgm:pt modelId="{55BDE9C4-8D12-0845-B2A1-6C416011F409}" type="parTrans" cxnId="{8C4AFAB5-71F4-7041-947B-EB5F4EABC601}">
      <dgm:prSet/>
      <dgm:spPr/>
      <dgm:t>
        <a:bodyPr/>
        <a:lstStyle/>
        <a:p>
          <a:endParaRPr lang="en-US"/>
        </a:p>
      </dgm:t>
    </dgm:pt>
    <dgm:pt modelId="{29700473-0525-6E4A-B07A-23DB6023B509}" type="sibTrans" cxnId="{8C4AFAB5-71F4-7041-947B-EB5F4EABC601}">
      <dgm:prSet/>
      <dgm:spPr/>
      <dgm:t>
        <a:bodyPr/>
        <a:lstStyle/>
        <a:p>
          <a:endParaRPr lang="en-US"/>
        </a:p>
      </dgm:t>
    </dgm:pt>
    <dgm:pt modelId="{B79A36A7-1CFF-984B-ADFF-C7F510B1A2B5}">
      <dgm:prSet/>
      <dgm:spPr>
        <a:solidFill>
          <a:schemeClr val="accent2">
            <a:lumMod val="75000"/>
          </a:schemeClr>
        </a:solidFill>
      </dgm:spPr>
      <dgm:t>
        <a:bodyPr/>
        <a:lstStyle/>
        <a:p>
          <a:pPr rtl="0"/>
          <a:r>
            <a:rPr lang="en-US" b="1" dirty="0">
              <a:latin typeface="+mj-lt"/>
            </a:rPr>
            <a:t>Recover</a:t>
          </a:r>
        </a:p>
      </dgm:t>
    </dgm:pt>
    <dgm:pt modelId="{42A12673-BC30-3547-946E-291E2EB60BFB}" type="parTrans" cxnId="{9926DD3E-81FC-A745-AF5D-898A50F82C32}">
      <dgm:prSet/>
      <dgm:spPr/>
      <dgm:t>
        <a:bodyPr/>
        <a:lstStyle/>
        <a:p>
          <a:endParaRPr lang="en-US"/>
        </a:p>
      </dgm:t>
    </dgm:pt>
    <dgm:pt modelId="{4881D328-2989-FF4F-BEAD-9AF35C32EE99}" type="sibTrans" cxnId="{9926DD3E-81FC-A745-AF5D-898A50F82C32}">
      <dgm:prSet/>
      <dgm:spPr/>
      <dgm:t>
        <a:bodyPr/>
        <a:lstStyle/>
        <a:p>
          <a:endParaRPr lang="en-US"/>
        </a:p>
      </dgm:t>
    </dgm:pt>
    <dgm:pt modelId="{9856FC2F-703A-8B4E-851A-5BF13EEF975C}">
      <dgm:prSet/>
      <dgm:spPr>
        <a:solidFill>
          <a:schemeClr val="accent6">
            <a:lumMod val="75000"/>
          </a:schemeClr>
        </a:solidFill>
      </dgm:spPr>
      <dgm:t>
        <a:bodyPr/>
        <a:lstStyle/>
        <a:p>
          <a:pPr rtl="0"/>
          <a:r>
            <a:rPr lang="en-US" b="1" dirty="0">
              <a:latin typeface="+mj-lt"/>
            </a:rPr>
            <a:t>May itself introduce new vulnerabilities</a:t>
          </a:r>
        </a:p>
      </dgm:t>
    </dgm:pt>
    <dgm:pt modelId="{FCF1A9B3-FF76-2B4D-9A7A-080BA326FF63}" type="parTrans" cxnId="{0A2F6957-DA57-E84D-9614-352C3DCE41E8}">
      <dgm:prSet/>
      <dgm:spPr/>
      <dgm:t>
        <a:bodyPr/>
        <a:lstStyle/>
        <a:p>
          <a:endParaRPr lang="en-US"/>
        </a:p>
      </dgm:t>
    </dgm:pt>
    <dgm:pt modelId="{83CB9680-A6BB-F340-B5ED-1B379988E724}" type="sibTrans" cxnId="{0A2F6957-DA57-E84D-9614-352C3DCE41E8}">
      <dgm:prSet/>
      <dgm:spPr/>
      <dgm:t>
        <a:bodyPr/>
        <a:lstStyle/>
        <a:p>
          <a:endParaRPr lang="en-US"/>
        </a:p>
      </dgm:t>
    </dgm:pt>
    <dgm:pt modelId="{6C42D2F8-47A0-8941-9F6F-F92D489C5F7D}">
      <dgm:prSet/>
      <dgm:spPr>
        <a:solidFill>
          <a:schemeClr val="accent3">
            <a:lumMod val="50000"/>
          </a:schemeClr>
        </a:solidFill>
      </dgm:spPr>
      <dgm:t>
        <a:bodyPr/>
        <a:lstStyle/>
        <a:p>
          <a:pPr rtl="0"/>
          <a:r>
            <a:rPr lang="en-US" b="1" dirty="0">
              <a:latin typeface="+mj-lt"/>
            </a:rPr>
            <a:t>Residual vulnerabilities may remain</a:t>
          </a:r>
        </a:p>
      </dgm:t>
    </dgm:pt>
    <dgm:pt modelId="{DD9159D3-1EB1-194C-8115-639C98917B28}" type="parTrans" cxnId="{B367E5E9-4682-8B41-B932-04E99D576417}">
      <dgm:prSet/>
      <dgm:spPr/>
      <dgm:t>
        <a:bodyPr/>
        <a:lstStyle/>
        <a:p>
          <a:endParaRPr lang="en-US"/>
        </a:p>
      </dgm:t>
    </dgm:pt>
    <dgm:pt modelId="{91565F09-7485-AB43-97B3-9D030F5AC2E9}" type="sibTrans" cxnId="{B367E5E9-4682-8B41-B932-04E99D576417}">
      <dgm:prSet/>
      <dgm:spPr/>
      <dgm:t>
        <a:bodyPr/>
        <a:lstStyle/>
        <a:p>
          <a:endParaRPr lang="en-US"/>
        </a:p>
      </dgm:t>
    </dgm:pt>
    <dgm:pt modelId="{116C7FB4-35FB-8846-9E98-B49D50633C24}">
      <dgm:prSet/>
      <dgm:spPr>
        <a:solidFill>
          <a:schemeClr val="accent1">
            <a:lumMod val="75000"/>
          </a:schemeClr>
        </a:solidFill>
      </dgm:spPr>
      <dgm:t>
        <a:bodyPr/>
        <a:lstStyle/>
        <a:p>
          <a:pPr rtl="0"/>
          <a:r>
            <a:rPr lang="en-US" b="1" dirty="0">
              <a:latin typeface="+mj-lt"/>
            </a:rPr>
            <a:t>Goal is to minimize residual level of risk to the assets</a:t>
          </a:r>
        </a:p>
      </dgm:t>
    </dgm:pt>
    <dgm:pt modelId="{49BC4B97-2746-1148-A407-7801C7FF8918}" type="parTrans" cxnId="{FC9A0FE8-983B-2746-A001-FE034E56FBBA}">
      <dgm:prSet/>
      <dgm:spPr/>
      <dgm:t>
        <a:bodyPr/>
        <a:lstStyle/>
        <a:p>
          <a:endParaRPr lang="en-US"/>
        </a:p>
      </dgm:t>
    </dgm:pt>
    <dgm:pt modelId="{4E186EC6-CB75-054D-BA7C-ED7CC9A64BBF}" type="sibTrans" cxnId="{FC9A0FE8-983B-2746-A001-FE034E56FBBA}">
      <dgm:prSet/>
      <dgm:spPr/>
      <dgm:t>
        <a:bodyPr/>
        <a:lstStyle/>
        <a:p>
          <a:endParaRPr lang="en-US"/>
        </a:p>
      </dgm:t>
    </dgm:pt>
    <dgm:pt modelId="{ABA76624-B35D-D14B-A925-FC2AF33A8F54}" type="pres">
      <dgm:prSet presAssocID="{DCC27B66-85C3-FE47-8D25-064322B09694}" presName="compositeShape" presStyleCnt="0">
        <dgm:presLayoutVars>
          <dgm:chMax val="9"/>
          <dgm:dir/>
          <dgm:resizeHandles val="exact"/>
        </dgm:presLayoutVars>
      </dgm:prSet>
      <dgm:spPr/>
    </dgm:pt>
    <dgm:pt modelId="{5486CB17-6359-4640-972B-2307AE1451FD}" type="pres">
      <dgm:prSet presAssocID="{DCC27B66-85C3-FE47-8D25-064322B09694}" presName="triangle1" presStyleLbl="node1" presStyleIdx="0" presStyleCnt="4">
        <dgm:presLayoutVars>
          <dgm:bulletEnabled val="1"/>
        </dgm:presLayoutVars>
      </dgm:prSet>
      <dgm:spPr/>
    </dgm:pt>
    <dgm:pt modelId="{54BFD341-D1F9-D24B-95CE-68C4722408FC}" type="pres">
      <dgm:prSet presAssocID="{DCC27B66-85C3-FE47-8D25-064322B09694}" presName="triangle2" presStyleLbl="node1" presStyleIdx="1" presStyleCnt="4">
        <dgm:presLayoutVars>
          <dgm:bulletEnabled val="1"/>
        </dgm:presLayoutVars>
      </dgm:prSet>
      <dgm:spPr/>
    </dgm:pt>
    <dgm:pt modelId="{A8BE4F15-01F3-5946-9983-265B187E7DB5}" type="pres">
      <dgm:prSet presAssocID="{DCC27B66-85C3-FE47-8D25-064322B09694}" presName="triangle3" presStyleLbl="node1" presStyleIdx="2" presStyleCnt="4">
        <dgm:presLayoutVars>
          <dgm:bulletEnabled val="1"/>
        </dgm:presLayoutVars>
      </dgm:prSet>
      <dgm:spPr/>
    </dgm:pt>
    <dgm:pt modelId="{ED3A1D36-57FE-1B43-8609-452710F6D51C}" type="pres">
      <dgm:prSet presAssocID="{DCC27B66-85C3-FE47-8D25-064322B09694}" presName="triangle4" presStyleLbl="node1" presStyleIdx="3" presStyleCnt="4">
        <dgm:presLayoutVars>
          <dgm:bulletEnabled val="1"/>
        </dgm:presLayoutVars>
      </dgm:prSet>
      <dgm:spPr/>
    </dgm:pt>
  </dgm:ptLst>
  <dgm:cxnLst>
    <dgm:cxn modelId="{7A99080A-9930-AC45-960A-D6C95A21446C}" type="presOf" srcId="{B79A36A7-1CFF-984B-ADFF-C7F510B1A2B5}" destId="{5486CB17-6359-4640-972B-2307AE1451FD}" srcOrd="0" destOrd="3" presId="urn:microsoft.com/office/officeart/2005/8/layout/pyramid4"/>
    <dgm:cxn modelId="{8F5DF023-BAC0-E446-92D8-6E442620FDA7}" type="presOf" srcId="{A336DF4E-C703-7E44-9B7D-2B36305C39E9}" destId="{5486CB17-6359-4640-972B-2307AE1451FD}" srcOrd="0" destOrd="1" presId="urn:microsoft.com/office/officeart/2005/8/layout/pyramid4"/>
    <dgm:cxn modelId="{9926DD3E-81FC-A745-AF5D-898A50F82C32}" srcId="{B3DDA714-85F4-C440-A494-21D2C202C4E0}" destId="{B79A36A7-1CFF-984B-ADFF-C7F510B1A2B5}" srcOrd="2" destOrd="0" parTransId="{42A12673-BC30-3547-946E-291E2EB60BFB}" sibTransId="{4881D328-2989-FF4F-BEAD-9AF35C32EE99}"/>
    <dgm:cxn modelId="{33B9C261-B0AE-314F-970E-BDA903A3D5FE}" type="presOf" srcId="{B3DDA714-85F4-C440-A494-21D2C202C4E0}" destId="{5486CB17-6359-4640-972B-2307AE1451FD}" srcOrd="0" destOrd="0" presId="urn:microsoft.com/office/officeart/2005/8/layout/pyramid4"/>
    <dgm:cxn modelId="{0A2F6957-DA57-E84D-9614-352C3DCE41E8}" srcId="{DCC27B66-85C3-FE47-8D25-064322B09694}" destId="{9856FC2F-703A-8B4E-851A-5BF13EEF975C}" srcOrd="1" destOrd="0" parTransId="{FCF1A9B3-FF76-2B4D-9A7A-080BA326FF63}" sibTransId="{83CB9680-A6BB-F340-B5ED-1B379988E724}"/>
    <dgm:cxn modelId="{CDE58C80-BCAE-AB48-97C5-2B92E6BAD3AB}" srcId="{B3DDA714-85F4-C440-A494-21D2C202C4E0}" destId="{A336DF4E-C703-7E44-9B7D-2B36305C39E9}" srcOrd="0" destOrd="0" parTransId="{4C22A259-72A2-D84A-A9D5-E03D58780F07}" sibTransId="{5251D487-4D60-8449-858B-2AF763DEF873}"/>
    <dgm:cxn modelId="{A49C4C8B-B079-9A4C-9E7D-6C56A8A6B718}" type="presOf" srcId="{9856FC2F-703A-8B4E-851A-5BF13EEF975C}" destId="{54BFD341-D1F9-D24B-95CE-68C4722408FC}" srcOrd="0" destOrd="0" presId="urn:microsoft.com/office/officeart/2005/8/layout/pyramid4"/>
    <dgm:cxn modelId="{F9DD5EA1-96B4-9D4D-8652-1067983ABA67}" type="presOf" srcId="{116C7FB4-35FB-8846-9E98-B49D50633C24}" destId="{ED3A1D36-57FE-1B43-8609-452710F6D51C}" srcOrd="0" destOrd="0" presId="urn:microsoft.com/office/officeart/2005/8/layout/pyramid4"/>
    <dgm:cxn modelId="{62A0FEA2-00E2-4B4E-B688-28E44733B09A}" type="presOf" srcId="{6C42D2F8-47A0-8941-9F6F-F92D489C5F7D}" destId="{A8BE4F15-01F3-5946-9983-265B187E7DB5}" srcOrd="0" destOrd="0" presId="urn:microsoft.com/office/officeart/2005/8/layout/pyramid4"/>
    <dgm:cxn modelId="{8C4AFAB5-71F4-7041-947B-EB5F4EABC601}" srcId="{B3DDA714-85F4-C440-A494-21D2C202C4E0}" destId="{4924E0E7-2A73-5D45-8773-8AAD9100ADF7}" srcOrd="1" destOrd="0" parTransId="{55BDE9C4-8D12-0845-B2A1-6C416011F409}" sibTransId="{29700473-0525-6E4A-B07A-23DB6023B509}"/>
    <dgm:cxn modelId="{974378CE-3189-4F4E-840E-9FB62D9CE438}" srcId="{DCC27B66-85C3-FE47-8D25-064322B09694}" destId="{B3DDA714-85F4-C440-A494-21D2C202C4E0}" srcOrd="0" destOrd="0" parTransId="{7A3CF0DD-68AC-1E41-A62B-38A53FEC9878}" sibTransId="{D4E3F297-86A2-F648-B63E-D29F3D88D2EB}"/>
    <dgm:cxn modelId="{F2AEDAD5-5889-C541-BC11-80352890049C}" type="presOf" srcId="{DCC27B66-85C3-FE47-8D25-064322B09694}" destId="{ABA76624-B35D-D14B-A925-FC2AF33A8F54}" srcOrd="0" destOrd="0" presId="urn:microsoft.com/office/officeart/2005/8/layout/pyramid4"/>
    <dgm:cxn modelId="{FC9A0FE8-983B-2746-A001-FE034E56FBBA}" srcId="{DCC27B66-85C3-FE47-8D25-064322B09694}" destId="{116C7FB4-35FB-8846-9E98-B49D50633C24}" srcOrd="3" destOrd="0" parTransId="{49BC4B97-2746-1148-A407-7801C7FF8918}" sibTransId="{4E186EC6-CB75-054D-BA7C-ED7CC9A64BBF}"/>
    <dgm:cxn modelId="{B367E5E9-4682-8B41-B932-04E99D576417}" srcId="{DCC27B66-85C3-FE47-8D25-064322B09694}" destId="{6C42D2F8-47A0-8941-9F6F-F92D489C5F7D}" srcOrd="2" destOrd="0" parTransId="{DD9159D3-1EB1-194C-8115-639C98917B28}" sibTransId="{91565F09-7485-AB43-97B3-9D030F5AC2E9}"/>
    <dgm:cxn modelId="{06A66BEE-05DA-4A4D-884E-3A166B26560A}" type="presOf" srcId="{4924E0E7-2A73-5D45-8773-8AAD9100ADF7}" destId="{5486CB17-6359-4640-972B-2307AE1451FD}" srcOrd="0" destOrd="2" presId="urn:microsoft.com/office/officeart/2005/8/layout/pyramid4"/>
    <dgm:cxn modelId="{110B150C-B61A-B442-BE04-981A0C795474}" type="presParOf" srcId="{ABA76624-B35D-D14B-A925-FC2AF33A8F54}" destId="{5486CB17-6359-4640-972B-2307AE1451FD}" srcOrd="0" destOrd="0" presId="urn:microsoft.com/office/officeart/2005/8/layout/pyramid4"/>
    <dgm:cxn modelId="{720B6038-3E36-A143-A0E2-59BE4C821020}" type="presParOf" srcId="{ABA76624-B35D-D14B-A925-FC2AF33A8F54}" destId="{54BFD341-D1F9-D24B-95CE-68C4722408FC}" srcOrd="1" destOrd="0" presId="urn:microsoft.com/office/officeart/2005/8/layout/pyramid4"/>
    <dgm:cxn modelId="{C182BC6F-A3B9-1240-85D4-AFA83E7E6CF9}" type="presParOf" srcId="{ABA76624-B35D-D14B-A925-FC2AF33A8F54}" destId="{A8BE4F15-01F3-5946-9983-265B187E7DB5}" srcOrd="2" destOrd="0" presId="urn:microsoft.com/office/officeart/2005/8/layout/pyramid4"/>
    <dgm:cxn modelId="{F3521250-E49D-8D41-BF64-C9350205B63B}" type="presParOf" srcId="{ABA76624-B35D-D14B-A925-FC2AF33A8F54}" destId="{ED3A1D36-57FE-1B43-8609-452710F6D51C}"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1B5F9E-09D5-0448-B1E4-B564B0C4FE53}" type="doc">
      <dgm:prSet loTypeId="urn:microsoft.com/office/officeart/2005/8/layout/target2" loCatId="" qsTypeId="urn:microsoft.com/office/officeart/2005/8/quickstyle/3D4" qsCatId="3D" csTypeId="urn:microsoft.com/office/officeart/2005/8/colors/accent1_2" csCatId="accent1"/>
      <dgm:spPr/>
      <dgm:t>
        <a:bodyPr/>
        <a:lstStyle/>
        <a:p>
          <a:endParaRPr lang="en-US"/>
        </a:p>
      </dgm:t>
    </dgm:pt>
    <dgm:pt modelId="{46A94791-ACA4-B545-8FFC-5AF595C52E55}">
      <dgm:prSet/>
      <dgm:spPr/>
      <dgm:t>
        <a:bodyPr/>
        <a:lstStyle/>
        <a:p>
          <a:pPr rtl="0"/>
          <a:r>
            <a:rPr lang="en-US"/>
            <a:t>Consist of the reachable and exploitable vulnerabilities in a system</a:t>
          </a:r>
        </a:p>
      </dgm:t>
    </dgm:pt>
    <dgm:pt modelId="{6DB1907E-9997-0A4F-AC70-02B59990DF92}" type="parTrans" cxnId="{A45BA65D-CD08-9C4F-93F0-2686C551A261}">
      <dgm:prSet/>
      <dgm:spPr/>
      <dgm:t>
        <a:bodyPr/>
        <a:lstStyle/>
        <a:p>
          <a:endParaRPr lang="en-US"/>
        </a:p>
      </dgm:t>
    </dgm:pt>
    <dgm:pt modelId="{2EAC0D83-46D7-6F40-8FBF-26F22C09DA2D}" type="sibTrans" cxnId="{A45BA65D-CD08-9C4F-93F0-2686C551A261}">
      <dgm:prSet/>
      <dgm:spPr/>
      <dgm:t>
        <a:bodyPr/>
        <a:lstStyle/>
        <a:p>
          <a:endParaRPr lang="en-US"/>
        </a:p>
      </dgm:t>
    </dgm:pt>
    <dgm:pt modelId="{369D9B49-088E-4049-AFE8-BDD9A09712D8}">
      <dgm:prSet/>
      <dgm:spPr/>
      <dgm:t>
        <a:bodyPr/>
        <a:lstStyle/>
        <a:p>
          <a:pPr rtl="0"/>
          <a:r>
            <a:rPr lang="en-US" dirty="0"/>
            <a:t>Examples:</a:t>
          </a:r>
        </a:p>
      </dgm:t>
    </dgm:pt>
    <dgm:pt modelId="{8B8D5C5D-3F61-574E-A0A9-1810937010D4}" type="parTrans" cxnId="{312AD2C9-0F7D-9D46-87EC-2DA25123A90A}">
      <dgm:prSet/>
      <dgm:spPr/>
      <dgm:t>
        <a:bodyPr/>
        <a:lstStyle/>
        <a:p>
          <a:endParaRPr lang="en-US"/>
        </a:p>
      </dgm:t>
    </dgm:pt>
    <dgm:pt modelId="{14BB006C-4692-7443-9698-477F926E6B46}" type="sibTrans" cxnId="{312AD2C9-0F7D-9D46-87EC-2DA25123A90A}">
      <dgm:prSet/>
      <dgm:spPr/>
      <dgm:t>
        <a:bodyPr/>
        <a:lstStyle/>
        <a:p>
          <a:endParaRPr lang="en-US"/>
        </a:p>
      </dgm:t>
    </dgm:pt>
    <dgm:pt modelId="{575760FD-0991-0140-8E0D-1F548EE4C9F0}">
      <dgm:prSet/>
      <dgm:spPr/>
      <dgm:t>
        <a:bodyPr/>
        <a:lstStyle/>
        <a:p>
          <a:pPr rtl="0"/>
          <a:r>
            <a:rPr lang="en-US" dirty="0"/>
            <a:t>Open ports on outward facing Web and other servers, and code listening on those ports</a:t>
          </a:r>
        </a:p>
      </dgm:t>
    </dgm:pt>
    <dgm:pt modelId="{CEF2CB82-8C51-4543-BDBD-3E589E4CB209}" type="parTrans" cxnId="{57A7B46E-7373-4E49-A940-A0EB754ACBE2}">
      <dgm:prSet/>
      <dgm:spPr/>
      <dgm:t>
        <a:bodyPr/>
        <a:lstStyle/>
        <a:p>
          <a:endParaRPr lang="en-US"/>
        </a:p>
      </dgm:t>
    </dgm:pt>
    <dgm:pt modelId="{6A323F0E-4FD3-AA4D-BD94-0C022F8C81A4}" type="sibTrans" cxnId="{57A7B46E-7373-4E49-A940-A0EB754ACBE2}">
      <dgm:prSet/>
      <dgm:spPr/>
      <dgm:t>
        <a:bodyPr/>
        <a:lstStyle/>
        <a:p>
          <a:endParaRPr lang="en-US"/>
        </a:p>
      </dgm:t>
    </dgm:pt>
    <dgm:pt modelId="{8C1529F2-7A60-984C-91D1-FDF1A95DDC5E}">
      <dgm:prSet/>
      <dgm:spPr/>
      <dgm:t>
        <a:bodyPr/>
        <a:lstStyle/>
        <a:p>
          <a:pPr rtl="0"/>
          <a:r>
            <a:rPr lang="en-US" dirty="0"/>
            <a:t>Services available on the inside of a firewall</a:t>
          </a:r>
        </a:p>
      </dgm:t>
    </dgm:pt>
    <dgm:pt modelId="{48FAC081-5237-2848-A905-4C0A938D0FA5}" type="parTrans" cxnId="{D0AC6B5C-CED4-4343-8832-5B3ECBABE9E5}">
      <dgm:prSet/>
      <dgm:spPr/>
      <dgm:t>
        <a:bodyPr/>
        <a:lstStyle/>
        <a:p>
          <a:endParaRPr lang="en-US"/>
        </a:p>
      </dgm:t>
    </dgm:pt>
    <dgm:pt modelId="{72397627-C969-064E-BF21-A224469485C1}" type="sibTrans" cxnId="{D0AC6B5C-CED4-4343-8832-5B3ECBABE9E5}">
      <dgm:prSet/>
      <dgm:spPr/>
      <dgm:t>
        <a:bodyPr/>
        <a:lstStyle/>
        <a:p>
          <a:endParaRPr lang="en-US"/>
        </a:p>
      </dgm:t>
    </dgm:pt>
    <dgm:pt modelId="{2E7A3773-9723-6746-89EE-4BD599F03A66}">
      <dgm:prSet/>
      <dgm:spPr/>
      <dgm:t>
        <a:bodyPr/>
        <a:lstStyle/>
        <a:p>
          <a:pPr rtl="0"/>
          <a:r>
            <a:rPr lang="en-US" dirty="0"/>
            <a:t>Code that processes incoming data, email, XML, office documents, and industry-specific custom data exchange formats</a:t>
          </a:r>
        </a:p>
      </dgm:t>
    </dgm:pt>
    <dgm:pt modelId="{23E5AE05-CA84-DE49-8ED4-EE46582FCBFE}" type="parTrans" cxnId="{D922F51A-6D09-B643-8B3B-1BEDCD0A3368}">
      <dgm:prSet/>
      <dgm:spPr/>
      <dgm:t>
        <a:bodyPr/>
        <a:lstStyle/>
        <a:p>
          <a:endParaRPr lang="en-US"/>
        </a:p>
      </dgm:t>
    </dgm:pt>
    <dgm:pt modelId="{3F272D46-AE1F-E94C-8349-CFC55454D6BE}" type="sibTrans" cxnId="{D922F51A-6D09-B643-8B3B-1BEDCD0A3368}">
      <dgm:prSet/>
      <dgm:spPr/>
      <dgm:t>
        <a:bodyPr/>
        <a:lstStyle/>
        <a:p>
          <a:endParaRPr lang="en-US"/>
        </a:p>
      </dgm:t>
    </dgm:pt>
    <dgm:pt modelId="{CBC9C71D-7CA5-2E4C-B87E-E608D4E93C51}">
      <dgm:prSet/>
      <dgm:spPr/>
      <dgm:t>
        <a:bodyPr/>
        <a:lstStyle/>
        <a:p>
          <a:pPr rtl="0"/>
          <a:r>
            <a:rPr lang="en-US" dirty="0"/>
            <a:t>Interfaces, SQL, and Web forms</a:t>
          </a:r>
        </a:p>
      </dgm:t>
    </dgm:pt>
    <dgm:pt modelId="{5F2E6F7F-9D16-C345-88E0-7DC2F5239A26}" type="parTrans" cxnId="{B6C2DD2C-2FDC-034A-9281-3757A3323AAA}">
      <dgm:prSet/>
      <dgm:spPr/>
      <dgm:t>
        <a:bodyPr/>
        <a:lstStyle/>
        <a:p>
          <a:endParaRPr lang="en-US"/>
        </a:p>
      </dgm:t>
    </dgm:pt>
    <dgm:pt modelId="{175DD8EC-264F-DB4A-8287-9316507991BC}" type="sibTrans" cxnId="{B6C2DD2C-2FDC-034A-9281-3757A3323AAA}">
      <dgm:prSet/>
      <dgm:spPr/>
      <dgm:t>
        <a:bodyPr/>
        <a:lstStyle/>
        <a:p>
          <a:endParaRPr lang="en-US"/>
        </a:p>
      </dgm:t>
    </dgm:pt>
    <dgm:pt modelId="{FF1D8BF0-5C3D-1549-91D1-99CBD35D7090}">
      <dgm:prSet/>
      <dgm:spPr/>
      <dgm:t>
        <a:bodyPr/>
        <a:lstStyle/>
        <a:p>
          <a:pPr rtl="0"/>
          <a:r>
            <a:rPr lang="en-US" dirty="0"/>
            <a:t>An employee with access to sensitive information vulnerable to a social engineering attack</a:t>
          </a:r>
        </a:p>
      </dgm:t>
    </dgm:pt>
    <dgm:pt modelId="{2ACF553A-D933-E542-A11F-BC32B7F85A91}" type="parTrans" cxnId="{CCCE40D0-DC63-0B42-942C-86F501F4CEE4}">
      <dgm:prSet/>
      <dgm:spPr/>
      <dgm:t>
        <a:bodyPr/>
        <a:lstStyle/>
        <a:p>
          <a:endParaRPr lang="en-US"/>
        </a:p>
      </dgm:t>
    </dgm:pt>
    <dgm:pt modelId="{D6C72BDB-CD00-7C47-8969-28EA57CB145C}" type="sibTrans" cxnId="{CCCE40D0-DC63-0B42-942C-86F501F4CEE4}">
      <dgm:prSet/>
      <dgm:spPr/>
      <dgm:t>
        <a:bodyPr/>
        <a:lstStyle/>
        <a:p>
          <a:endParaRPr lang="en-US"/>
        </a:p>
      </dgm:t>
    </dgm:pt>
    <dgm:pt modelId="{2D6E6815-1DB1-7B47-B309-99DA0362CF13}" type="pres">
      <dgm:prSet presAssocID="{8C1B5F9E-09D5-0448-B1E4-B564B0C4FE53}" presName="Name0" presStyleCnt="0">
        <dgm:presLayoutVars>
          <dgm:chMax val="3"/>
          <dgm:chPref val="1"/>
          <dgm:dir/>
          <dgm:animLvl val="lvl"/>
          <dgm:resizeHandles/>
        </dgm:presLayoutVars>
      </dgm:prSet>
      <dgm:spPr/>
    </dgm:pt>
    <dgm:pt modelId="{CE7EA89C-A0B8-C047-B331-15BA6EB0A0F8}" type="pres">
      <dgm:prSet presAssocID="{8C1B5F9E-09D5-0448-B1E4-B564B0C4FE53}" presName="outerBox" presStyleCnt="0"/>
      <dgm:spPr/>
    </dgm:pt>
    <dgm:pt modelId="{E17CFA68-B976-2A49-A3AB-9ABCA1DED13A}" type="pres">
      <dgm:prSet presAssocID="{8C1B5F9E-09D5-0448-B1E4-B564B0C4FE53}" presName="outerBoxParent" presStyleLbl="node1" presStyleIdx="0" presStyleCnt="2"/>
      <dgm:spPr/>
    </dgm:pt>
    <dgm:pt modelId="{8BBA4321-D52A-A84C-9C80-01394C658E60}" type="pres">
      <dgm:prSet presAssocID="{8C1B5F9E-09D5-0448-B1E4-B564B0C4FE53}" presName="outerBoxChildren" presStyleCnt="0"/>
      <dgm:spPr/>
    </dgm:pt>
    <dgm:pt modelId="{026D2640-519F-E74A-9DD1-CBF7E3A6CD1B}" type="pres">
      <dgm:prSet presAssocID="{8C1B5F9E-09D5-0448-B1E4-B564B0C4FE53}" presName="middleBox" presStyleCnt="0"/>
      <dgm:spPr/>
    </dgm:pt>
    <dgm:pt modelId="{2838DE06-4342-6445-9DD7-7B290D51E361}" type="pres">
      <dgm:prSet presAssocID="{8C1B5F9E-09D5-0448-B1E4-B564B0C4FE53}" presName="middleBoxParent" presStyleLbl="node1" presStyleIdx="1" presStyleCnt="2"/>
      <dgm:spPr/>
    </dgm:pt>
    <dgm:pt modelId="{3DFDC4D2-5505-DB49-84E8-4E6741116072}" type="pres">
      <dgm:prSet presAssocID="{8C1B5F9E-09D5-0448-B1E4-B564B0C4FE53}" presName="middleBoxChildren" presStyleCnt="0"/>
      <dgm:spPr/>
    </dgm:pt>
    <dgm:pt modelId="{36D2E5FA-5779-2546-8D3D-708A30C558F1}" type="pres">
      <dgm:prSet presAssocID="{575760FD-0991-0140-8E0D-1F548EE4C9F0}" presName="mChild" presStyleLbl="fgAcc1" presStyleIdx="0" presStyleCnt="5">
        <dgm:presLayoutVars>
          <dgm:bulletEnabled val="1"/>
        </dgm:presLayoutVars>
      </dgm:prSet>
      <dgm:spPr/>
    </dgm:pt>
    <dgm:pt modelId="{56EFE68C-95E0-D046-B90E-6536F000F952}" type="pres">
      <dgm:prSet presAssocID="{6A323F0E-4FD3-AA4D-BD94-0C022F8C81A4}" presName="middleSibTrans" presStyleCnt="0"/>
      <dgm:spPr/>
    </dgm:pt>
    <dgm:pt modelId="{12DBDAB8-4930-8246-9268-6B6F0F95CC4D}" type="pres">
      <dgm:prSet presAssocID="{8C1529F2-7A60-984C-91D1-FDF1A95DDC5E}" presName="mChild" presStyleLbl="fgAcc1" presStyleIdx="1" presStyleCnt="5">
        <dgm:presLayoutVars>
          <dgm:bulletEnabled val="1"/>
        </dgm:presLayoutVars>
      </dgm:prSet>
      <dgm:spPr/>
    </dgm:pt>
    <dgm:pt modelId="{C3FAF1FD-D124-9447-B526-A9B8B6667A37}" type="pres">
      <dgm:prSet presAssocID="{72397627-C969-064E-BF21-A224469485C1}" presName="middleSibTrans" presStyleCnt="0"/>
      <dgm:spPr/>
    </dgm:pt>
    <dgm:pt modelId="{CA87D319-D7A3-814A-A6CA-4CC6B589B461}" type="pres">
      <dgm:prSet presAssocID="{2E7A3773-9723-6746-89EE-4BD599F03A66}" presName="mChild" presStyleLbl="fgAcc1" presStyleIdx="2" presStyleCnt="5">
        <dgm:presLayoutVars>
          <dgm:bulletEnabled val="1"/>
        </dgm:presLayoutVars>
      </dgm:prSet>
      <dgm:spPr/>
    </dgm:pt>
    <dgm:pt modelId="{FB80C401-E3F5-9340-926E-2592D562D16A}" type="pres">
      <dgm:prSet presAssocID="{3F272D46-AE1F-E94C-8349-CFC55454D6BE}" presName="middleSibTrans" presStyleCnt="0"/>
      <dgm:spPr/>
    </dgm:pt>
    <dgm:pt modelId="{D72EA0FA-53AD-CB47-99CE-3AFD700ACCAF}" type="pres">
      <dgm:prSet presAssocID="{CBC9C71D-7CA5-2E4C-B87E-E608D4E93C51}" presName="mChild" presStyleLbl="fgAcc1" presStyleIdx="3" presStyleCnt="5">
        <dgm:presLayoutVars>
          <dgm:bulletEnabled val="1"/>
        </dgm:presLayoutVars>
      </dgm:prSet>
      <dgm:spPr/>
    </dgm:pt>
    <dgm:pt modelId="{B64A024A-B99E-B541-8B7A-26B3F239A82E}" type="pres">
      <dgm:prSet presAssocID="{175DD8EC-264F-DB4A-8287-9316507991BC}" presName="middleSibTrans" presStyleCnt="0"/>
      <dgm:spPr/>
    </dgm:pt>
    <dgm:pt modelId="{E39960A6-9FDD-B449-80EE-E04874F6DE7F}" type="pres">
      <dgm:prSet presAssocID="{FF1D8BF0-5C3D-1549-91D1-99CBD35D7090}" presName="mChild" presStyleLbl="fgAcc1" presStyleIdx="4" presStyleCnt="5">
        <dgm:presLayoutVars>
          <dgm:bulletEnabled val="1"/>
        </dgm:presLayoutVars>
      </dgm:prSet>
      <dgm:spPr/>
    </dgm:pt>
  </dgm:ptLst>
  <dgm:cxnLst>
    <dgm:cxn modelId="{D922F51A-6D09-B643-8B3B-1BEDCD0A3368}" srcId="{369D9B49-088E-4049-AFE8-BDD9A09712D8}" destId="{2E7A3773-9723-6746-89EE-4BD599F03A66}" srcOrd="2" destOrd="0" parTransId="{23E5AE05-CA84-DE49-8ED4-EE46582FCBFE}" sibTransId="{3F272D46-AE1F-E94C-8349-CFC55454D6BE}"/>
    <dgm:cxn modelId="{B6C2DD2C-2FDC-034A-9281-3757A3323AAA}" srcId="{369D9B49-088E-4049-AFE8-BDD9A09712D8}" destId="{CBC9C71D-7CA5-2E4C-B87E-E608D4E93C51}" srcOrd="3" destOrd="0" parTransId="{5F2E6F7F-9D16-C345-88E0-7DC2F5239A26}" sibTransId="{175DD8EC-264F-DB4A-8287-9316507991BC}"/>
    <dgm:cxn modelId="{D0AC6B5C-CED4-4343-8832-5B3ECBABE9E5}" srcId="{369D9B49-088E-4049-AFE8-BDD9A09712D8}" destId="{8C1529F2-7A60-984C-91D1-FDF1A95DDC5E}" srcOrd="1" destOrd="0" parTransId="{48FAC081-5237-2848-A905-4C0A938D0FA5}" sibTransId="{72397627-C969-064E-BF21-A224469485C1}"/>
    <dgm:cxn modelId="{A45BA65D-CD08-9C4F-93F0-2686C551A261}" srcId="{8C1B5F9E-09D5-0448-B1E4-B564B0C4FE53}" destId="{46A94791-ACA4-B545-8FFC-5AF595C52E55}" srcOrd="0" destOrd="0" parTransId="{6DB1907E-9997-0A4F-AC70-02B59990DF92}" sibTransId="{2EAC0D83-46D7-6F40-8FBF-26F22C09DA2D}"/>
    <dgm:cxn modelId="{7245DC45-7C13-314E-BB05-8DA93709A522}" type="presOf" srcId="{369D9B49-088E-4049-AFE8-BDD9A09712D8}" destId="{2838DE06-4342-6445-9DD7-7B290D51E361}" srcOrd="0" destOrd="0" presId="urn:microsoft.com/office/officeart/2005/8/layout/target2"/>
    <dgm:cxn modelId="{44B15267-CB5F-8841-979D-61F16BA971B4}" type="presOf" srcId="{FF1D8BF0-5C3D-1549-91D1-99CBD35D7090}" destId="{E39960A6-9FDD-B449-80EE-E04874F6DE7F}" srcOrd="0" destOrd="0" presId="urn:microsoft.com/office/officeart/2005/8/layout/target2"/>
    <dgm:cxn modelId="{57A7B46E-7373-4E49-A940-A0EB754ACBE2}" srcId="{369D9B49-088E-4049-AFE8-BDD9A09712D8}" destId="{575760FD-0991-0140-8E0D-1F548EE4C9F0}" srcOrd="0" destOrd="0" parTransId="{CEF2CB82-8C51-4543-BDBD-3E589E4CB209}" sibTransId="{6A323F0E-4FD3-AA4D-BD94-0C022F8C81A4}"/>
    <dgm:cxn modelId="{D6BE6973-147F-D847-B11B-ABD9471F1CE0}" type="presOf" srcId="{8C1529F2-7A60-984C-91D1-FDF1A95DDC5E}" destId="{12DBDAB8-4930-8246-9268-6B6F0F95CC4D}" srcOrd="0" destOrd="0" presId="urn:microsoft.com/office/officeart/2005/8/layout/target2"/>
    <dgm:cxn modelId="{4DFC64A4-464E-BF43-9487-B919811B920A}" type="presOf" srcId="{575760FD-0991-0140-8E0D-1F548EE4C9F0}" destId="{36D2E5FA-5779-2546-8D3D-708A30C558F1}" srcOrd="0" destOrd="0" presId="urn:microsoft.com/office/officeart/2005/8/layout/target2"/>
    <dgm:cxn modelId="{12534DB0-9353-7F43-A13F-772EC561FA75}" type="presOf" srcId="{2E7A3773-9723-6746-89EE-4BD599F03A66}" destId="{CA87D319-D7A3-814A-A6CA-4CC6B589B461}" srcOrd="0" destOrd="0" presId="urn:microsoft.com/office/officeart/2005/8/layout/target2"/>
    <dgm:cxn modelId="{0584C2BB-B84C-114D-A1BA-0671E11EF141}" type="presOf" srcId="{CBC9C71D-7CA5-2E4C-B87E-E608D4E93C51}" destId="{D72EA0FA-53AD-CB47-99CE-3AFD700ACCAF}" srcOrd="0" destOrd="0" presId="urn:microsoft.com/office/officeart/2005/8/layout/target2"/>
    <dgm:cxn modelId="{312AD2C9-0F7D-9D46-87EC-2DA25123A90A}" srcId="{8C1B5F9E-09D5-0448-B1E4-B564B0C4FE53}" destId="{369D9B49-088E-4049-AFE8-BDD9A09712D8}" srcOrd="1" destOrd="0" parTransId="{8B8D5C5D-3F61-574E-A0A9-1810937010D4}" sibTransId="{14BB006C-4692-7443-9698-477F926E6B46}"/>
    <dgm:cxn modelId="{CCCE40D0-DC63-0B42-942C-86F501F4CEE4}" srcId="{369D9B49-088E-4049-AFE8-BDD9A09712D8}" destId="{FF1D8BF0-5C3D-1549-91D1-99CBD35D7090}" srcOrd="4" destOrd="0" parTransId="{2ACF553A-D933-E542-A11F-BC32B7F85A91}" sibTransId="{D6C72BDB-CD00-7C47-8969-28EA57CB145C}"/>
    <dgm:cxn modelId="{4D3A12DE-D6C0-6B43-B239-50101F76354E}" type="presOf" srcId="{46A94791-ACA4-B545-8FFC-5AF595C52E55}" destId="{E17CFA68-B976-2A49-A3AB-9ABCA1DED13A}" srcOrd="0" destOrd="0" presId="urn:microsoft.com/office/officeart/2005/8/layout/target2"/>
    <dgm:cxn modelId="{152737EE-3597-0E46-805A-4D79A27A3794}" type="presOf" srcId="{8C1B5F9E-09D5-0448-B1E4-B564B0C4FE53}" destId="{2D6E6815-1DB1-7B47-B309-99DA0362CF13}" srcOrd="0" destOrd="0" presId="urn:microsoft.com/office/officeart/2005/8/layout/target2"/>
    <dgm:cxn modelId="{9452BD88-D62D-EA43-B4B2-FD5A02717FF3}" type="presParOf" srcId="{2D6E6815-1DB1-7B47-B309-99DA0362CF13}" destId="{CE7EA89C-A0B8-C047-B331-15BA6EB0A0F8}" srcOrd="0" destOrd="0" presId="urn:microsoft.com/office/officeart/2005/8/layout/target2"/>
    <dgm:cxn modelId="{B44648E7-453C-A84C-9161-A733043CBA33}" type="presParOf" srcId="{CE7EA89C-A0B8-C047-B331-15BA6EB0A0F8}" destId="{E17CFA68-B976-2A49-A3AB-9ABCA1DED13A}" srcOrd="0" destOrd="0" presId="urn:microsoft.com/office/officeart/2005/8/layout/target2"/>
    <dgm:cxn modelId="{8A91F7D4-D894-7945-96E8-6014CE07EA01}" type="presParOf" srcId="{CE7EA89C-A0B8-C047-B331-15BA6EB0A0F8}" destId="{8BBA4321-D52A-A84C-9C80-01394C658E60}" srcOrd="1" destOrd="0" presId="urn:microsoft.com/office/officeart/2005/8/layout/target2"/>
    <dgm:cxn modelId="{8C46A97E-FF5D-644A-95A2-BAB7CE90223B}" type="presParOf" srcId="{2D6E6815-1DB1-7B47-B309-99DA0362CF13}" destId="{026D2640-519F-E74A-9DD1-CBF7E3A6CD1B}" srcOrd="1" destOrd="0" presId="urn:microsoft.com/office/officeart/2005/8/layout/target2"/>
    <dgm:cxn modelId="{9E873AC1-F4B1-B442-A612-364AF4C15AEA}" type="presParOf" srcId="{026D2640-519F-E74A-9DD1-CBF7E3A6CD1B}" destId="{2838DE06-4342-6445-9DD7-7B290D51E361}" srcOrd="0" destOrd="0" presId="urn:microsoft.com/office/officeart/2005/8/layout/target2"/>
    <dgm:cxn modelId="{AA618284-9A66-0844-AFD6-5974151D86AB}" type="presParOf" srcId="{026D2640-519F-E74A-9DD1-CBF7E3A6CD1B}" destId="{3DFDC4D2-5505-DB49-84E8-4E6741116072}" srcOrd="1" destOrd="0" presId="urn:microsoft.com/office/officeart/2005/8/layout/target2"/>
    <dgm:cxn modelId="{7A470F49-D561-E345-B8A1-4FC473558C70}" type="presParOf" srcId="{3DFDC4D2-5505-DB49-84E8-4E6741116072}" destId="{36D2E5FA-5779-2546-8D3D-708A30C558F1}" srcOrd="0" destOrd="0" presId="urn:microsoft.com/office/officeart/2005/8/layout/target2"/>
    <dgm:cxn modelId="{3941E89A-1321-D042-8345-246C250ED065}" type="presParOf" srcId="{3DFDC4D2-5505-DB49-84E8-4E6741116072}" destId="{56EFE68C-95E0-D046-B90E-6536F000F952}" srcOrd="1" destOrd="0" presId="urn:microsoft.com/office/officeart/2005/8/layout/target2"/>
    <dgm:cxn modelId="{FDB1C344-B14B-234D-8CD2-B2BEBEFE92F6}" type="presParOf" srcId="{3DFDC4D2-5505-DB49-84E8-4E6741116072}" destId="{12DBDAB8-4930-8246-9268-6B6F0F95CC4D}" srcOrd="2" destOrd="0" presId="urn:microsoft.com/office/officeart/2005/8/layout/target2"/>
    <dgm:cxn modelId="{F2FA9BB3-CCCE-C545-8837-0915BBB480C8}" type="presParOf" srcId="{3DFDC4D2-5505-DB49-84E8-4E6741116072}" destId="{C3FAF1FD-D124-9447-B526-A9B8B6667A37}" srcOrd="3" destOrd="0" presId="urn:microsoft.com/office/officeart/2005/8/layout/target2"/>
    <dgm:cxn modelId="{DA22B155-A9ED-8144-B1D4-15D0C239A0C2}" type="presParOf" srcId="{3DFDC4D2-5505-DB49-84E8-4E6741116072}" destId="{CA87D319-D7A3-814A-A6CA-4CC6B589B461}" srcOrd="4" destOrd="0" presId="urn:microsoft.com/office/officeart/2005/8/layout/target2"/>
    <dgm:cxn modelId="{BFC92933-696E-8A4A-8078-7D5155D14812}" type="presParOf" srcId="{3DFDC4D2-5505-DB49-84E8-4E6741116072}" destId="{FB80C401-E3F5-9340-926E-2592D562D16A}" srcOrd="5" destOrd="0" presId="urn:microsoft.com/office/officeart/2005/8/layout/target2"/>
    <dgm:cxn modelId="{0B368B74-AD08-5B4F-B5DC-91DA404B6BCF}" type="presParOf" srcId="{3DFDC4D2-5505-DB49-84E8-4E6741116072}" destId="{D72EA0FA-53AD-CB47-99CE-3AFD700ACCAF}" srcOrd="6" destOrd="0" presId="urn:microsoft.com/office/officeart/2005/8/layout/target2"/>
    <dgm:cxn modelId="{5202A2ED-7E06-374B-A759-38CA80498791}" type="presParOf" srcId="{3DFDC4D2-5505-DB49-84E8-4E6741116072}" destId="{B64A024A-B99E-B541-8B7A-26B3F239A82E}" srcOrd="7" destOrd="0" presId="urn:microsoft.com/office/officeart/2005/8/layout/target2"/>
    <dgm:cxn modelId="{4F5A4FBD-1942-BD4E-B56A-14DC965A56A8}" type="presParOf" srcId="{3DFDC4D2-5505-DB49-84E8-4E6741116072}" destId="{E39960A6-9FDD-B449-80EE-E04874F6DE7F}" srcOrd="8"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F3A288-F1AD-4A49-ACD8-BA9890645C20}" type="doc">
      <dgm:prSet loTypeId="urn:microsoft.com/office/officeart/2005/8/layout/lProcess2" loCatId="" qsTypeId="urn:microsoft.com/office/officeart/2005/8/quickstyle/3D2" qsCatId="3D" csTypeId="urn:microsoft.com/office/officeart/2005/8/colors/accent1_2" csCatId="accent1" phldr="1"/>
      <dgm:spPr/>
      <dgm:t>
        <a:bodyPr/>
        <a:lstStyle/>
        <a:p>
          <a:endParaRPr lang="en-US"/>
        </a:p>
      </dgm:t>
    </dgm:pt>
    <dgm:pt modelId="{89167F91-235A-744D-9245-B6F9D636B5B3}">
      <dgm:prSet/>
      <dgm:spPr/>
      <dgm:t>
        <a:bodyPr/>
        <a:lstStyle/>
        <a:p>
          <a:pPr rtl="0"/>
          <a:r>
            <a:rPr lang="en-US" b="1" dirty="0"/>
            <a:t>Network Attack Surface</a:t>
          </a:r>
          <a:endParaRPr lang="en-US" dirty="0"/>
        </a:p>
      </dgm:t>
    </dgm:pt>
    <dgm:pt modelId="{8F0AAEB4-EE3D-864C-9368-C9CA75D59B39}" type="parTrans" cxnId="{0CBB8293-D55A-E94F-89D1-4C58FB0D775D}">
      <dgm:prSet/>
      <dgm:spPr/>
      <dgm:t>
        <a:bodyPr/>
        <a:lstStyle/>
        <a:p>
          <a:endParaRPr lang="en-US"/>
        </a:p>
      </dgm:t>
    </dgm:pt>
    <dgm:pt modelId="{1938C481-004A-5441-8A64-53F82A57B059}" type="sibTrans" cxnId="{0CBB8293-D55A-E94F-89D1-4C58FB0D775D}">
      <dgm:prSet/>
      <dgm:spPr/>
      <dgm:t>
        <a:bodyPr/>
        <a:lstStyle/>
        <a:p>
          <a:endParaRPr lang="en-US"/>
        </a:p>
      </dgm:t>
    </dgm:pt>
    <dgm:pt modelId="{37720B62-E9E1-614A-AA3F-7B92EBDFBDE9}">
      <dgm:prSet custT="1"/>
      <dgm:spPr/>
      <dgm:t>
        <a:bodyPr/>
        <a:lstStyle/>
        <a:p>
          <a:pPr rtl="0"/>
          <a:r>
            <a:rPr lang="en-US" sz="1600" b="1" dirty="0">
              <a:latin typeface="+mj-lt"/>
            </a:rPr>
            <a:t>Vulnerabilities over an enterprise network, wide-area network, or the Internet</a:t>
          </a:r>
        </a:p>
      </dgm:t>
    </dgm:pt>
    <dgm:pt modelId="{F1D6FD18-FEAB-324E-A24B-474B6A7062EA}" type="parTrans" cxnId="{CF79688D-380B-2B48-914A-9984DD61FC29}">
      <dgm:prSet/>
      <dgm:spPr/>
      <dgm:t>
        <a:bodyPr/>
        <a:lstStyle/>
        <a:p>
          <a:endParaRPr lang="en-US"/>
        </a:p>
      </dgm:t>
    </dgm:pt>
    <dgm:pt modelId="{5B9C3552-2395-F94E-8A42-7F0C7772E84F}" type="sibTrans" cxnId="{CF79688D-380B-2B48-914A-9984DD61FC29}">
      <dgm:prSet/>
      <dgm:spPr/>
      <dgm:t>
        <a:bodyPr/>
        <a:lstStyle/>
        <a:p>
          <a:endParaRPr lang="en-US"/>
        </a:p>
      </dgm:t>
    </dgm:pt>
    <dgm:pt modelId="{842FBA2F-4E84-A04C-AF36-955EAC4A4A07}">
      <dgm:prSet custT="1"/>
      <dgm:spPr/>
      <dgm:t>
        <a:bodyPr/>
        <a:lstStyle/>
        <a:p>
          <a:pPr rtl="0"/>
          <a:r>
            <a:rPr lang="en-US" sz="1400" b="1" dirty="0">
              <a:latin typeface="+mj-lt"/>
            </a:rPr>
            <a:t>Including network protocol vulnerabilities, such as those used for </a:t>
          </a:r>
          <a:r>
            <a:rPr lang="en-US" sz="1400" b="1" dirty="0" err="1">
              <a:latin typeface="+mj-lt"/>
            </a:rPr>
            <a:t>DoS</a:t>
          </a:r>
          <a:r>
            <a:rPr lang="en-US" sz="1400" b="1" dirty="0">
              <a:latin typeface="+mj-lt"/>
            </a:rPr>
            <a:t> </a:t>
          </a:r>
          <a:r>
            <a:rPr lang="en-US" sz="1400" b="1" dirty="0" err="1">
              <a:latin typeface="+mj-lt"/>
            </a:rPr>
            <a:t>attackes</a:t>
          </a:r>
          <a:endParaRPr lang="en-US" sz="1400" b="1" dirty="0">
            <a:latin typeface="+mj-lt"/>
          </a:endParaRPr>
        </a:p>
      </dgm:t>
    </dgm:pt>
    <dgm:pt modelId="{56E94991-F31F-1043-86DB-B8D898BECF97}" type="parTrans" cxnId="{C42BF721-DD49-8D46-BED4-D3DBCDCE2C4C}">
      <dgm:prSet/>
      <dgm:spPr/>
      <dgm:t>
        <a:bodyPr/>
        <a:lstStyle/>
        <a:p>
          <a:endParaRPr lang="en-US"/>
        </a:p>
      </dgm:t>
    </dgm:pt>
    <dgm:pt modelId="{B45786AD-10B5-A040-ABA1-4BA8652384E2}" type="sibTrans" cxnId="{C42BF721-DD49-8D46-BED4-D3DBCDCE2C4C}">
      <dgm:prSet/>
      <dgm:spPr/>
      <dgm:t>
        <a:bodyPr/>
        <a:lstStyle/>
        <a:p>
          <a:endParaRPr lang="en-US"/>
        </a:p>
      </dgm:t>
    </dgm:pt>
    <dgm:pt modelId="{A3641FEB-1257-3B44-A254-D9D9B8F01C9F}">
      <dgm:prSet/>
      <dgm:spPr/>
      <dgm:t>
        <a:bodyPr/>
        <a:lstStyle/>
        <a:p>
          <a:pPr rtl="0"/>
          <a:r>
            <a:rPr lang="en-US" b="1" dirty="0"/>
            <a:t>Software Attack Surface</a:t>
          </a:r>
          <a:endParaRPr lang="en-US" dirty="0"/>
        </a:p>
      </dgm:t>
    </dgm:pt>
    <dgm:pt modelId="{D9506F8D-8818-FA40-B3E7-68AE3A9C2763}" type="parTrans" cxnId="{D00C4AA4-FE7E-DF42-BEFB-8A29EE00D2AC}">
      <dgm:prSet/>
      <dgm:spPr/>
      <dgm:t>
        <a:bodyPr/>
        <a:lstStyle/>
        <a:p>
          <a:endParaRPr lang="en-US"/>
        </a:p>
      </dgm:t>
    </dgm:pt>
    <dgm:pt modelId="{34C38A9F-8601-E64D-854D-C3CAA2E65680}" type="sibTrans" cxnId="{D00C4AA4-FE7E-DF42-BEFB-8A29EE00D2AC}">
      <dgm:prSet/>
      <dgm:spPr/>
      <dgm:t>
        <a:bodyPr/>
        <a:lstStyle/>
        <a:p>
          <a:endParaRPr lang="en-US"/>
        </a:p>
      </dgm:t>
    </dgm:pt>
    <dgm:pt modelId="{63C30692-DEEC-F140-BD07-ECDB341176CB}">
      <dgm:prSet/>
      <dgm:spPr/>
      <dgm:t>
        <a:bodyPr/>
        <a:lstStyle/>
        <a:p>
          <a:pPr rtl="0"/>
          <a:r>
            <a:rPr lang="en-US" b="1" dirty="0">
              <a:latin typeface="+mj-lt"/>
            </a:rPr>
            <a:t>Vulnerabilities in application, utility, or operating system code</a:t>
          </a:r>
          <a:endParaRPr lang="en-US" dirty="0">
            <a:latin typeface="+mj-lt"/>
          </a:endParaRPr>
        </a:p>
      </dgm:t>
    </dgm:pt>
    <dgm:pt modelId="{A06BA696-D45B-0B45-BF04-33301F1030D9}" type="parTrans" cxnId="{9900B440-2A0C-034A-82CC-F67110F08653}">
      <dgm:prSet/>
      <dgm:spPr/>
      <dgm:t>
        <a:bodyPr/>
        <a:lstStyle/>
        <a:p>
          <a:endParaRPr lang="en-US"/>
        </a:p>
      </dgm:t>
    </dgm:pt>
    <dgm:pt modelId="{A1866265-3825-7E41-AE9F-9B29A312824D}" type="sibTrans" cxnId="{9900B440-2A0C-034A-82CC-F67110F08653}">
      <dgm:prSet/>
      <dgm:spPr/>
      <dgm:t>
        <a:bodyPr/>
        <a:lstStyle/>
        <a:p>
          <a:endParaRPr lang="en-US"/>
        </a:p>
      </dgm:t>
    </dgm:pt>
    <dgm:pt modelId="{9DF6E4F5-A23F-C24B-97C3-3EEC41183622}">
      <dgm:prSet/>
      <dgm:spPr/>
      <dgm:t>
        <a:bodyPr/>
        <a:lstStyle/>
        <a:p>
          <a:pPr rtl="0"/>
          <a:r>
            <a:rPr lang="en-US" b="1" dirty="0">
              <a:latin typeface="+mj-lt"/>
            </a:rPr>
            <a:t>Particular focus is Web server software</a:t>
          </a:r>
          <a:endParaRPr lang="en-US" dirty="0">
            <a:latin typeface="+mj-lt"/>
          </a:endParaRPr>
        </a:p>
      </dgm:t>
    </dgm:pt>
    <dgm:pt modelId="{01FFB757-9087-C544-A9AB-54A2D5456454}" type="parTrans" cxnId="{D8C62CE0-4D9A-ED4B-B273-63C8C152280D}">
      <dgm:prSet/>
      <dgm:spPr/>
      <dgm:t>
        <a:bodyPr/>
        <a:lstStyle/>
        <a:p>
          <a:endParaRPr lang="en-US"/>
        </a:p>
      </dgm:t>
    </dgm:pt>
    <dgm:pt modelId="{FB363B88-5AF7-E04F-BAC5-BF6CFF354A0E}" type="sibTrans" cxnId="{D8C62CE0-4D9A-ED4B-B273-63C8C152280D}">
      <dgm:prSet/>
      <dgm:spPr/>
      <dgm:t>
        <a:bodyPr/>
        <a:lstStyle/>
        <a:p>
          <a:endParaRPr lang="en-US"/>
        </a:p>
      </dgm:t>
    </dgm:pt>
    <dgm:pt modelId="{5933685F-6087-E847-9028-9377B069FCC1}">
      <dgm:prSet/>
      <dgm:spPr/>
      <dgm:t>
        <a:bodyPr/>
        <a:lstStyle/>
        <a:p>
          <a:pPr rtl="0"/>
          <a:r>
            <a:rPr lang="en-US" b="1" dirty="0"/>
            <a:t>Human Attack Surface</a:t>
          </a:r>
          <a:endParaRPr lang="en-US" dirty="0"/>
        </a:p>
      </dgm:t>
    </dgm:pt>
    <dgm:pt modelId="{024A3A3C-B59B-5749-92C6-C921A70C44AF}" type="parTrans" cxnId="{8876D585-243C-F446-8768-5617F44F43D5}">
      <dgm:prSet/>
      <dgm:spPr/>
      <dgm:t>
        <a:bodyPr/>
        <a:lstStyle/>
        <a:p>
          <a:endParaRPr lang="en-US"/>
        </a:p>
      </dgm:t>
    </dgm:pt>
    <dgm:pt modelId="{28B03AEA-8E8C-8749-956E-A2F27B578BE4}" type="sibTrans" cxnId="{8876D585-243C-F446-8768-5617F44F43D5}">
      <dgm:prSet/>
      <dgm:spPr/>
      <dgm:t>
        <a:bodyPr/>
        <a:lstStyle/>
        <a:p>
          <a:endParaRPr lang="en-US"/>
        </a:p>
      </dgm:t>
    </dgm:pt>
    <dgm:pt modelId="{FCECB32F-7782-A444-A054-13F565B4A20D}">
      <dgm:prSet/>
      <dgm:spPr/>
      <dgm:t>
        <a:bodyPr/>
        <a:lstStyle/>
        <a:p>
          <a:pPr rtl="0"/>
          <a:r>
            <a:rPr lang="en-US" b="1" dirty="0">
              <a:latin typeface="+mj-lt"/>
            </a:rPr>
            <a:t>social engineering, human error, and trusted insiders</a:t>
          </a:r>
          <a:endParaRPr lang="en-US" dirty="0">
            <a:latin typeface="+mj-lt"/>
          </a:endParaRPr>
        </a:p>
      </dgm:t>
    </dgm:pt>
    <dgm:pt modelId="{ADD5AF9C-2132-224D-9883-66FA78C4EFFC}" type="parTrans" cxnId="{4FB3E80B-0481-0B45-98A8-8D81C5580FBF}">
      <dgm:prSet/>
      <dgm:spPr/>
      <dgm:t>
        <a:bodyPr/>
        <a:lstStyle/>
        <a:p>
          <a:endParaRPr lang="en-US"/>
        </a:p>
      </dgm:t>
    </dgm:pt>
    <dgm:pt modelId="{0DF24165-D425-4D40-8CA4-7FB899782DBD}" type="sibTrans" cxnId="{4FB3E80B-0481-0B45-98A8-8D81C5580FBF}">
      <dgm:prSet/>
      <dgm:spPr/>
      <dgm:t>
        <a:bodyPr/>
        <a:lstStyle/>
        <a:p>
          <a:endParaRPr lang="en-US"/>
        </a:p>
      </dgm:t>
    </dgm:pt>
    <dgm:pt modelId="{5993EB81-EC6C-D148-83DA-556D791E66C2}" type="pres">
      <dgm:prSet presAssocID="{FEF3A288-F1AD-4A49-ACD8-BA9890645C20}" presName="theList" presStyleCnt="0">
        <dgm:presLayoutVars>
          <dgm:dir/>
          <dgm:animLvl val="lvl"/>
          <dgm:resizeHandles val="exact"/>
        </dgm:presLayoutVars>
      </dgm:prSet>
      <dgm:spPr/>
    </dgm:pt>
    <dgm:pt modelId="{0CA2AB85-0DDC-A04A-AD11-DE65018085FC}" type="pres">
      <dgm:prSet presAssocID="{89167F91-235A-744D-9245-B6F9D636B5B3}" presName="compNode" presStyleCnt="0"/>
      <dgm:spPr/>
    </dgm:pt>
    <dgm:pt modelId="{E63067EB-4F1D-B448-9A77-0795A8FA027E}" type="pres">
      <dgm:prSet presAssocID="{89167F91-235A-744D-9245-B6F9D636B5B3}" presName="aNode" presStyleLbl="bgShp" presStyleIdx="0" presStyleCnt="3"/>
      <dgm:spPr/>
    </dgm:pt>
    <dgm:pt modelId="{3BBE7FE7-A0EE-9D40-B729-6BAABD4B097C}" type="pres">
      <dgm:prSet presAssocID="{89167F91-235A-744D-9245-B6F9D636B5B3}" presName="textNode" presStyleLbl="bgShp" presStyleIdx="0" presStyleCnt="3"/>
      <dgm:spPr/>
    </dgm:pt>
    <dgm:pt modelId="{98BDAFEC-55F5-3541-8E60-8057A01BE74C}" type="pres">
      <dgm:prSet presAssocID="{89167F91-235A-744D-9245-B6F9D636B5B3}" presName="compChildNode" presStyleCnt="0"/>
      <dgm:spPr/>
    </dgm:pt>
    <dgm:pt modelId="{B6240192-C150-8D42-B729-2EDC6B1D8638}" type="pres">
      <dgm:prSet presAssocID="{89167F91-235A-744D-9245-B6F9D636B5B3}" presName="theInnerList" presStyleCnt="0"/>
      <dgm:spPr/>
    </dgm:pt>
    <dgm:pt modelId="{7A4BD44D-6CE4-5347-9FEC-1A3685D77B89}" type="pres">
      <dgm:prSet presAssocID="{37720B62-E9E1-614A-AA3F-7B92EBDFBDE9}" presName="childNode" presStyleLbl="node1" presStyleIdx="0" presStyleCnt="5">
        <dgm:presLayoutVars>
          <dgm:bulletEnabled val="1"/>
        </dgm:presLayoutVars>
      </dgm:prSet>
      <dgm:spPr/>
    </dgm:pt>
    <dgm:pt modelId="{303EA37F-E2A4-E940-BB24-A3C832E7A81A}" type="pres">
      <dgm:prSet presAssocID="{37720B62-E9E1-614A-AA3F-7B92EBDFBDE9}" presName="aSpace2" presStyleCnt="0"/>
      <dgm:spPr/>
    </dgm:pt>
    <dgm:pt modelId="{8247C684-645B-1644-B256-E95D7D0B78A4}" type="pres">
      <dgm:prSet presAssocID="{842FBA2F-4E84-A04C-AF36-955EAC4A4A07}" presName="childNode" presStyleLbl="node1" presStyleIdx="1" presStyleCnt="5">
        <dgm:presLayoutVars>
          <dgm:bulletEnabled val="1"/>
        </dgm:presLayoutVars>
      </dgm:prSet>
      <dgm:spPr/>
    </dgm:pt>
    <dgm:pt modelId="{194FA8FB-D3DD-CA43-AB43-0C5E4B0DF63A}" type="pres">
      <dgm:prSet presAssocID="{89167F91-235A-744D-9245-B6F9D636B5B3}" presName="aSpace" presStyleCnt="0"/>
      <dgm:spPr/>
    </dgm:pt>
    <dgm:pt modelId="{938F4876-B05B-7E47-AA9F-F84483A83CAC}" type="pres">
      <dgm:prSet presAssocID="{A3641FEB-1257-3B44-A254-D9D9B8F01C9F}" presName="compNode" presStyleCnt="0"/>
      <dgm:spPr/>
    </dgm:pt>
    <dgm:pt modelId="{9C7D5EC8-2DD1-F448-BA8E-DF12CE942EAF}" type="pres">
      <dgm:prSet presAssocID="{A3641FEB-1257-3B44-A254-D9D9B8F01C9F}" presName="aNode" presStyleLbl="bgShp" presStyleIdx="1" presStyleCnt="3"/>
      <dgm:spPr/>
    </dgm:pt>
    <dgm:pt modelId="{FA920D83-900A-484E-A74A-9A64CD1F5BCC}" type="pres">
      <dgm:prSet presAssocID="{A3641FEB-1257-3B44-A254-D9D9B8F01C9F}" presName="textNode" presStyleLbl="bgShp" presStyleIdx="1" presStyleCnt="3"/>
      <dgm:spPr/>
    </dgm:pt>
    <dgm:pt modelId="{28D00A57-11CC-CA4C-9590-2A85C5BFE8C3}" type="pres">
      <dgm:prSet presAssocID="{A3641FEB-1257-3B44-A254-D9D9B8F01C9F}" presName="compChildNode" presStyleCnt="0"/>
      <dgm:spPr/>
    </dgm:pt>
    <dgm:pt modelId="{28CF60C6-29EF-CE4A-9A26-1E7A20B54391}" type="pres">
      <dgm:prSet presAssocID="{A3641FEB-1257-3B44-A254-D9D9B8F01C9F}" presName="theInnerList" presStyleCnt="0"/>
      <dgm:spPr/>
    </dgm:pt>
    <dgm:pt modelId="{42695345-8D29-D74B-BAC8-002DF12F6166}" type="pres">
      <dgm:prSet presAssocID="{63C30692-DEEC-F140-BD07-ECDB341176CB}" presName="childNode" presStyleLbl="node1" presStyleIdx="2" presStyleCnt="5">
        <dgm:presLayoutVars>
          <dgm:bulletEnabled val="1"/>
        </dgm:presLayoutVars>
      </dgm:prSet>
      <dgm:spPr/>
    </dgm:pt>
    <dgm:pt modelId="{CA485DB6-D912-B94F-B30C-EBC410733541}" type="pres">
      <dgm:prSet presAssocID="{63C30692-DEEC-F140-BD07-ECDB341176CB}" presName="aSpace2" presStyleCnt="0"/>
      <dgm:spPr/>
    </dgm:pt>
    <dgm:pt modelId="{011F6C54-FAC5-8946-9EC9-CB597C7FF91F}" type="pres">
      <dgm:prSet presAssocID="{9DF6E4F5-A23F-C24B-97C3-3EEC41183622}" presName="childNode" presStyleLbl="node1" presStyleIdx="3" presStyleCnt="5">
        <dgm:presLayoutVars>
          <dgm:bulletEnabled val="1"/>
        </dgm:presLayoutVars>
      </dgm:prSet>
      <dgm:spPr/>
    </dgm:pt>
    <dgm:pt modelId="{4F7AC969-A476-DE4D-9280-B1F0622805A3}" type="pres">
      <dgm:prSet presAssocID="{A3641FEB-1257-3B44-A254-D9D9B8F01C9F}" presName="aSpace" presStyleCnt="0"/>
      <dgm:spPr/>
    </dgm:pt>
    <dgm:pt modelId="{492A0DF8-219B-4049-AC9B-91B780821244}" type="pres">
      <dgm:prSet presAssocID="{5933685F-6087-E847-9028-9377B069FCC1}" presName="compNode" presStyleCnt="0"/>
      <dgm:spPr/>
    </dgm:pt>
    <dgm:pt modelId="{9BCA6787-FFE4-7C46-8C53-C6D43EFE6024}" type="pres">
      <dgm:prSet presAssocID="{5933685F-6087-E847-9028-9377B069FCC1}" presName="aNode" presStyleLbl="bgShp" presStyleIdx="2" presStyleCnt="3"/>
      <dgm:spPr/>
    </dgm:pt>
    <dgm:pt modelId="{DACAC101-4F05-B54B-9300-160835F2A243}" type="pres">
      <dgm:prSet presAssocID="{5933685F-6087-E847-9028-9377B069FCC1}" presName="textNode" presStyleLbl="bgShp" presStyleIdx="2" presStyleCnt="3"/>
      <dgm:spPr/>
    </dgm:pt>
    <dgm:pt modelId="{FA4B6A31-EF27-144F-A3D0-DC376EDC0BF5}" type="pres">
      <dgm:prSet presAssocID="{5933685F-6087-E847-9028-9377B069FCC1}" presName="compChildNode" presStyleCnt="0"/>
      <dgm:spPr/>
    </dgm:pt>
    <dgm:pt modelId="{D59D8ABA-ABD1-4845-BAE7-F68B568A72D3}" type="pres">
      <dgm:prSet presAssocID="{5933685F-6087-E847-9028-9377B069FCC1}" presName="theInnerList" presStyleCnt="0"/>
      <dgm:spPr/>
    </dgm:pt>
    <dgm:pt modelId="{A3BBF5FA-65ED-2349-816D-13B311289DA7}" type="pres">
      <dgm:prSet presAssocID="{FCECB32F-7782-A444-A054-13F565B4A20D}" presName="childNode" presStyleLbl="node1" presStyleIdx="4" presStyleCnt="5">
        <dgm:presLayoutVars>
          <dgm:bulletEnabled val="1"/>
        </dgm:presLayoutVars>
      </dgm:prSet>
      <dgm:spPr/>
    </dgm:pt>
  </dgm:ptLst>
  <dgm:cxnLst>
    <dgm:cxn modelId="{4FB3E80B-0481-0B45-98A8-8D81C5580FBF}" srcId="{5933685F-6087-E847-9028-9377B069FCC1}" destId="{FCECB32F-7782-A444-A054-13F565B4A20D}" srcOrd="0" destOrd="0" parTransId="{ADD5AF9C-2132-224D-9883-66FA78C4EFFC}" sibTransId="{0DF24165-D425-4D40-8CA4-7FB899782DBD}"/>
    <dgm:cxn modelId="{8C45BE1B-EC60-4BF3-A89D-2C85D69A18CB}" type="presOf" srcId="{89167F91-235A-744D-9245-B6F9D636B5B3}" destId="{3BBE7FE7-A0EE-9D40-B729-6BAABD4B097C}" srcOrd="1" destOrd="0" presId="urn:microsoft.com/office/officeart/2005/8/layout/lProcess2"/>
    <dgm:cxn modelId="{C42BF721-DD49-8D46-BED4-D3DBCDCE2C4C}" srcId="{89167F91-235A-744D-9245-B6F9D636B5B3}" destId="{842FBA2F-4E84-A04C-AF36-955EAC4A4A07}" srcOrd="1" destOrd="0" parTransId="{56E94991-F31F-1043-86DB-B8D898BECF97}" sibTransId="{B45786AD-10B5-A040-ABA1-4BA8652384E2}"/>
    <dgm:cxn modelId="{0A9B6A24-C160-4778-AC5C-52DAA063FC6A}" type="presOf" srcId="{A3641FEB-1257-3B44-A254-D9D9B8F01C9F}" destId="{FA920D83-900A-484E-A74A-9A64CD1F5BCC}" srcOrd="1" destOrd="0" presId="urn:microsoft.com/office/officeart/2005/8/layout/lProcess2"/>
    <dgm:cxn modelId="{12AC302E-5076-4D41-B37D-54803CC3E0A9}" type="presOf" srcId="{FCECB32F-7782-A444-A054-13F565B4A20D}" destId="{A3BBF5FA-65ED-2349-816D-13B311289DA7}" srcOrd="0" destOrd="0" presId="urn:microsoft.com/office/officeart/2005/8/layout/lProcess2"/>
    <dgm:cxn modelId="{9900B440-2A0C-034A-82CC-F67110F08653}" srcId="{A3641FEB-1257-3B44-A254-D9D9B8F01C9F}" destId="{63C30692-DEEC-F140-BD07-ECDB341176CB}" srcOrd="0" destOrd="0" parTransId="{A06BA696-D45B-0B45-BF04-33301F1030D9}" sibTransId="{A1866265-3825-7E41-AE9F-9B29A312824D}"/>
    <dgm:cxn modelId="{E1EAE965-6B46-4C7F-86E5-55A92BBEAE40}" type="presOf" srcId="{FEF3A288-F1AD-4A49-ACD8-BA9890645C20}" destId="{5993EB81-EC6C-D148-83DA-556D791E66C2}" srcOrd="0" destOrd="0" presId="urn:microsoft.com/office/officeart/2005/8/layout/lProcess2"/>
    <dgm:cxn modelId="{8876D585-243C-F446-8768-5617F44F43D5}" srcId="{FEF3A288-F1AD-4A49-ACD8-BA9890645C20}" destId="{5933685F-6087-E847-9028-9377B069FCC1}" srcOrd="2" destOrd="0" parTransId="{024A3A3C-B59B-5749-92C6-C921A70C44AF}" sibTransId="{28B03AEA-8E8C-8749-956E-A2F27B578BE4}"/>
    <dgm:cxn modelId="{CF79688D-380B-2B48-914A-9984DD61FC29}" srcId="{89167F91-235A-744D-9245-B6F9D636B5B3}" destId="{37720B62-E9E1-614A-AA3F-7B92EBDFBDE9}" srcOrd="0" destOrd="0" parTransId="{F1D6FD18-FEAB-324E-A24B-474B6A7062EA}" sibTransId="{5B9C3552-2395-F94E-8A42-7F0C7772E84F}"/>
    <dgm:cxn modelId="{0CBB8293-D55A-E94F-89D1-4C58FB0D775D}" srcId="{FEF3A288-F1AD-4A49-ACD8-BA9890645C20}" destId="{89167F91-235A-744D-9245-B6F9D636B5B3}" srcOrd="0" destOrd="0" parTransId="{8F0AAEB4-EE3D-864C-9368-C9CA75D59B39}" sibTransId="{1938C481-004A-5441-8A64-53F82A57B059}"/>
    <dgm:cxn modelId="{FD7A6094-9449-4008-90F5-514A361F5399}" type="presOf" srcId="{5933685F-6087-E847-9028-9377B069FCC1}" destId="{DACAC101-4F05-B54B-9300-160835F2A243}" srcOrd="1" destOrd="0" presId="urn:microsoft.com/office/officeart/2005/8/layout/lProcess2"/>
    <dgm:cxn modelId="{D00C4AA4-FE7E-DF42-BEFB-8A29EE00D2AC}" srcId="{FEF3A288-F1AD-4A49-ACD8-BA9890645C20}" destId="{A3641FEB-1257-3B44-A254-D9D9B8F01C9F}" srcOrd="1" destOrd="0" parTransId="{D9506F8D-8818-FA40-B3E7-68AE3A9C2763}" sibTransId="{34C38A9F-8601-E64D-854D-C3CAA2E65680}"/>
    <dgm:cxn modelId="{9BCCDDB2-955A-41C3-AEE0-D206CECF2975}" type="presOf" srcId="{37720B62-E9E1-614A-AA3F-7B92EBDFBDE9}" destId="{7A4BD44D-6CE4-5347-9FEC-1A3685D77B89}" srcOrd="0" destOrd="0" presId="urn:microsoft.com/office/officeart/2005/8/layout/lProcess2"/>
    <dgm:cxn modelId="{3C43ABB3-267D-42C6-9430-9C9FAAAE89EA}" type="presOf" srcId="{5933685F-6087-E847-9028-9377B069FCC1}" destId="{9BCA6787-FFE4-7C46-8C53-C6D43EFE6024}" srcOrd="0" destOrd="0" presId="urn:microsoft.com/office/officeart/2005/8/layout/lProcess2"/>
    <dgm:cxn modelId="{D7242FB5-9813-4574-A0B4-45E57EE6377F}" type="presOf" srcId="{89167F91-235A-744D-9245-B6F9D636B5B3}" destId="{E63067EB-4F1D-B448-9A77-0795A8FA027E}" srcOrd="0" destOrd="0" presId="urn:microsoft.com/office/officeart/2005/8/layout/lProcess2"/>
    <dgm:cxn modelId="{035012C3-8001-4819-B0D2-2DB14D10A8BF}" type="presOf" srcId="{9DF6E4F5-A23F-C24B-97C3-3EEC41183622}" destId="{011F6C54-FAC5-8946-9EC9-CB597C7FF91F}" srcOrd="0" destOrd="0" presId="urn:microsoft.com/office/officeart/2005/8/layout/lProcess2"/>
    <dgm:cxn modelId="{06A229C8-9AF3-4477-81D4-FFE2DD854B81}" type="presOf" srcId="{63C30692-DEEC-F140-BD07-ECDB341176CB}" destId="{42695345-8D29-D74B-BAC8-002DF12F6166}" srcOrd="0" destOrd="0" presId="urn:microsoft.com/office/officeart/2005/8/layout/lProcess2"/>
    <dgm:cxn modelId="{40E55DD5-574E-411B-B4CE-4945297C5E7C}" type="presOf" srcId="{842FBA2F-4E84-A04C-AF36-955EAC4A4A07}" destId="{8247C684-645B-1644-B256-E95D7D0B78A4}" srcOrd="0" destOrd="0" presId="urn:microsoft.com/office/officeart/2005/8/layout/lProcess2"/>
    <dgm:cxn modelId="{D8C62CE0-4D9A-ED4B-B273-63C8C152280D}" srcId="{A3641FEB-1257-3B44-A254-D9D9B8F01C9F}" destId="{9DF6E4F5-A23F-C24B-97C3-3EEC41183622}" srcOrd="1" destOrd="0" parTransId="{01FFB757-9087-C544-A9AB-54A2D5456454}" sibTransId="{FB363B88-5AF7-E04F-BAC5-BF6CFF354A0E}"/>
    <dgm:cxn modelId="{7F98C2F3-BFED-4DB3-9417-E854188F526C}" type="presOf" srcId="{A3641FEB-1257-3B44-A254-D9D9B8F01C9F}" destId="{9C7D5EC8-2DD1-F448-BA8E-DF12CE942EAF}" srcOrd="0" destOrd="0" presId="urn:microsoft.com/office/officeart/2005/8/layout/lProcess2"/>
    <dgm:cxn modelId="{79BE1788-9278-4495-8583-2DC9A3921D5F}" type="presParOf" srcId="{5993EB81-EC6C-D148-83DA-556D791E66C2}" destId="{0CA2AB85-0DDC-A04A-AD11-DE65018085FC}" srcOrd="0" destOrd="0" presId="urn:microsoft.com/office/officeart/2005/8/layout/lProcess2"/>
    <dgm:cxn modelId="{D8DD542B-8960-4708-80F7-9B515469D4B4}" type="presParOf" srcId="{0CA2AB85-0DDC-A04A-AD11-DE65018085FC}" destId="{E63067EB-4F1D-B448-9A77-0795A8FA027E}" srcOrd="0" destOrd="0" presId="urn:microsoft.com/office/officeart/2005/8/layout/lProcess2"/>
    <dgm:cxn modelId="{9AB4B671-9700-4686-9A0C-594DFB0E1AFD}" type="presParOf" srcId="{0CA2AB85-0DDC-A04A-AD11-DE65018085FC}" destId="{3BBE7FE7-A0EE-9D40-B729-6BAABD4B097C}" srcOrd="1" destOrd="0" presId="urn:microsoft.com/office/officeart/2005/8/layout/lProcess2"/>
    <dgm:cxn modelId="{43E1E606-0E45-43EB-A5C9-EAFFA61C91C4}" type="presParOf" srcId="{0CA2AB85-0DDC-A04A-AD11-DE65018085FC}" destId="{98BDAFEC-55F5-3541-8E60-8057A01BE74C}" srcOrd="2" destOrd="0" presId="urn:microsoft.com/office/officeart/2005/8/layout/lProcess2"/>
    <dgm:cxn modelId="{53189C26-23B7-4EEF-ADCB-EB657E995D45}" type="presParOf" srcId="{98BDAFEC-55F5-3541-8E60-8057A01BE74C}" destId="{B6240192-C150-8D42-B729-2EDC6B1D8638}" srcOrd="0" destOrd="0" presId="urn:microsoft.com/office/officeart/2005/8/layout/lProcess2"/>
    <dgm:cxn modelId="{8AA27923-0F1A-45B0-B0FD-EF147703D297}" type="presParOf" srcId="{B6240192-C150-8D42-B729-2EDC6B1D8638}" destId="{7A4BD44D-6CE4-5347-9FEC-1A3685D77B89}" srcOrd="0" destOrd="0" presId="urn:microsoft.com/office/officeart/2005/8/layout/lProcess2"/>
    <dgm:cxn modelId="{631C9BAB-F421-45B3-9D55-399F033877FA}" type="presParOf" srcId="{B6240192-C150-8D42-B729-2EDC6B1D8638}" destId="{303EA37F-E2A4-E940-BB24-A3C832E7A81A}" srcOrd="1" destOrd="0" presId="urn:microsoft.com/office/officeart/2005/8/layout/lProcess2"/>
    <dgm:cxn modelId="{1CB0E2ED-3B3D-45DB-A41F-1132F9221B85}" type="presParOf" srcId="{B6240192-C150-8D42-B729-2EDC6B1D8638}" destId="{8247C684-645B-1644-B256-E95D7D0B78A4}" srcOrd="2" destOrd="0" presId="urn:microsoft.com/office/officeart/2005/8/layout/lProcess2"/>
    <dgm:cxn modelId="{ED10FA3B-5402-4FC3-B937-488A4FEEEC54}" type="presParOf" srcId="{5993EB81-EC6C-D148-83DA-556D791E66C2}" destId="{194FA8FB-D3DD-CA43-AB43-0C5E4B0DF63A}" srcOrd="1" destOrd="0" presId="urn:microsoft.com/office/officeart/2005/8/layout/lProcess2"/>
    <dgm:cxn modelId="{840FB0F4-A111-483B-ABB0-EF1F6F2333BD}" type="presParOf" srcId="{5993EB81-EC6C-D148-83DA-556D791E66C2}" destId="{938F4876-B05B-7E47-AA9F-F84483A83CAC}" srcOrd="2" destOrd="0" presId="urn:microsoft.com/office/officeart/2005/8/layout/lProcess2"/>
    <dgm:cxn modelId="{3D65D63C-7C70-4CD7-A47D-F934CFD58FD9}" type="presParOf" srcId="{938F4876-B05B-7E47-AA9F-F84483A83CAC}" destId="{9C7D5EC8-2DD1-F448-BA8E-DF12CE942EAF}" srcOrd="0" destOrd="0" presId="urn:microsoft.com/office/officeart/2005/8/layout/lProcess2"/>
    <dgm:cxn modelId="{CE997098-D60D-4A41-A902-0BF4DBDAE35F}" type="presParOf" srcId="{938F4876-B05B-7E47-AA9F-F84483A83CAC}" destId="{FA920D83-900A-484E-A74A-9A64CD1F5BCC}" srcOrd="1" destOrd="0" presId="urn:microsoft.com/office/officeart/2005/8/layout/lProcess2"/>
    <dgm:cxn modelId="{FFFDCF95-9139-451D-BC13-A97A8E20F43E}" type="presParOf" srcId="{938F4876-B05B-7E47-AA9F-F84483A83CAC}" destId="{28D00A57-11CC-CA4C-9590-2A85C5BFE8C3}" srcOrd="2" destOrd="0" presId="urn:microsoft.com/office/officeart/2005/8/layout/lProcess2"/>
    <dgm:cxn modelId="{2DB5DC45-FB50-415A-A1D7-B45BCA3B03FC}" type="presParOf" srcId="{28D00A57-11CC-CA4C-9590-2A85C5BFE8C3}" destId="{28CF60C6-29EF-CE4A-9A26-1E7A20B54391}" srcOrd="0" destOrd="0" presId="urn:microsoft.com/office/officeart/2005/8/layout/lProcess2"/>
    <dgm:cxn modelId="{50902820-AA54-4D5E-9324-9BEE94F19AEC}" type="presParOf" srcId="{28CF60C6-29EF-CE4A-9A26-1E7A20B54391}" destId="{42695345-8D29-D74B-BAC8-002DF12F6166}" srcOrd="0" destOrd="0" presId="urn:microsoft.com/office/officeart/2005/8/layout/lProcess2"/>
    <dgm:cxn modelId="{AC6ABE49-54AD-44B4-8634-1B202CBED875}" type="presParOf" srcId="{28CF60C6-29EF-CE4A-9A26-1E7A20B54391}" destId="{CA485DB6-D912-B94F-B30C-EBC410733541}" srcOrd="1" destOrd="0" presId="urn:microsoft.com/office/officeart/2005/8/layout/lProcess2"/>
    <dgm:cxn modelId="{F2EB5E9A-B110-46BF-9C43-1608BA9BDFD8}" type="presParOf" srcId="{28CF60C6-29EF-CE4A-9A26-1E7A20B54391}" destId="{011F6C54-FAC5-8946-9EC9-CB597C7FF91F}" srcOrd="2" destOrd="0" presId="urn:microsoft.com/office/officeart/2005/8/layout/lProcess2"/>
    <dgm:cxn modelId="{1DEBFC0D-B306-46F8-BDCF-9D227D70B374}" type="presParOf" srcId="{5993EB81-EC6C-D148-83DA-556D791E66C2}" destId="{4F7AC969-A476-DE4D-9280-B1F0622805A3}" srcOrd="3" destOrd="0" presId="urn:microsoft.com/office/officeart/2005/8/layout/lProcess2"/>
    <dgm:cxn modelId="{501543FA-0CF0-4CD7-B375-F163F0ED708C}" type="presParOf" srcId="{5993EB81-EC6C-D148-83DA-556D791E66C2}" destId="{492A0DF8-219B-4049-AC9B-91B780821244}" srcOrd="4" destOrd="0" presId="urn:microsoft.com/office/officeart/2005/8/layout/lProcess2"/>
    <dgm:cxn modelId="{BE9520B1-859C-4E7B-90F2-A1B8AEDEDC5C}" type="presParOf" srcId="{492A0DF8-219B-4049-AC9B-91B780821244}" destId="{9BCA6787-FFE4-7C46-8C53-C6D43EFE6024}" srcOrd="0" destOrd="0" presId="urn:microsoft.com/office/officeart/2005/8/layout/lProcess2"/>
    <dgm:cxn modelId="{C51DFF91-5645-4449-A39E-B005BB0016B9}" type="presParOf" srcId="{492A0DF8-219B-4049-AC9B-91B780821244}" destId="{DACAC101-4F05-B54B-9300-160835F2A243}" srcOrd="1" destOrd="0" presId="urn:microsoft.com/office/officeart/2005/8/layout/lProcess2"/>
    <dgm:cxn modelId="{B0290B67-2842-4E25-B10D-92AFD9D62281}" type="presParOf" srcId="{492A0DF8-219B-4049-AC9B-91B780821244}" destId="{FA4B6A31-EF27-144F-A3D0-DC376EDC0BF5}" srcOrd="2" destOrd="0" presId="urn:microsoft.com/office/officeart/2005/8/layout/lProcess2"/>
    <dgm:cxn modelId="{D6F1C964-EE04-4194-BB77-4C759AE34EAB}" type="presParOf" srcId="{FA4B6A31-EF27-144F-A3D0-DC376EDC0BF5}" destId="{D59D8ABA-ABD1-4845-BAE7-F68B568A72D3}" srcOrd="0" destOrd="0" presId="urn:microsoft.com/office/officeart/2005/8/layout/lProcess2"/>
    <dgm:cxn modelId="{8D8E62A6-E057-4895-A037-0F354F08F2B2}" type="presParOf" srcId="{D59D8ABA-ABD1-4845-BAE7-F68B568A72D3}" destId="{A3BBF5FA-65ED-2349-816D-13B311289DA7}"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6DF5A81-6B6D-294F-98CB-20EF93608176}" type="doc">
      <dgm:prSet loTypeId="urn:microsoft.com/office/officeart/2005/8/layout/matrix3" loCatId="" qsTypeId="urn:microsoft.com/office/officeart/2005/8/quickstyle/3D7" qsCatId="3D" csTypeId="urn:microsoft.com/office/officeart/2005/8/colors/accent1_2" csCatId="accent1" phldr="1"/>
      <dgm:spPr/>
      <dgm:t>
        <a:bodyPr/>
        <a:lstStyle/>
        <a:p>
          <a:endParaRPr lang="en-US"/>
        </a:p>
      </dgm:t>
    </dgm:pt>
    <dgm:pt modelId="{CAFA23FF-8199-4641-8987-28ED5C610D42}">
      <dgm:prSet/>
      <dgm:spPr/>
      <dgm:t>
        <a:bodyPr/>
        <a:lstStyle/>
        <a:p>
          <a:pPr rtl="0"/>
          <a:r>
            <a:rPr lang="en-US" b="1" dirty="0">
              <a:latin typeface="+mj-lt"/>
            </a:rPr>
            <a:t>Security Policy</a:t>
          </a:r>
          <a:endParaRPr lang="en-US" dirty="0">
            <a:latin typeface="+mj-lt"/>
          </a:endParaRPr>
        </a:p>
      </dgm:t>
    </dgm:pt>
    <dgm:pt modelId="{77D4B3DD-3EEF-084B-B207-5E3EA0F56457}" type="parTrans" cxnId="{CB5F1660-A466-2548-BA98-1EB1976D92F0}">
      <dgm:prSet/>
      <dgm:spPr/>
      <dgm:t>
        <a:bodyPr/>
        <a:lstStyle/>
        <a:p>
          <a:endParaRPr lang="en-US"/>
        </a:p>
      </dgm:t>
    </dgm:pt>
    <dgm:pt modelId="{D3EE9A63-8E3C-DC4B-986A-ECC01063C0DB}" type="sibTrans" cxnId="{CB5F1660-A466-2548-BA98-1EB1976D92F0}">
      <dgm:prSet/>
      <dgm:spPr/>
      <dgm:t>
        <a:bodyPr/>
        <a:lstStyle/>
        <a:p>
          <a:endParaRPr lang="en-US"/>
        </a:p>
      </dgm:t>
    </dgm:pt>
    <dgm:pt modelId="{B7CB986F-1DA9-2D4A-AAB4-D187FCF79DAC}">
      <dgm:prSet/>
      <dgm:spPr/>
      <dgm:t>
        <a:bodyPr/>
        <a:lstStyle/>
        <a:p>
          <a:pPr rtl="0"/>
          <a:r>
            <a:rPr lang="en-US" b="1" dirty="0">
              <a:latin typeface="+mj-lt"/>
            </a:rPr>
            <a:t>Formal statement of rules and practices that specify or regulate how a system or organization provides security services to protect sensitive and critical system resources</a:t>
          </a:r>
          <a:endParaRPr lang="en-US" dirty="0">
            <a:latin typeface="+mj-lt"/>
          </a:endParaRPr>
        </a:p>
      </dgm:t>
    </dgm:pt>
    <dgm:pt modelId="{18B603D9-0D38-B646-BE05-D7924171B860}" type="parTrans" cxnId="{700E752C-4E6B-EB4E-82DE-A2CAB7F77282}">
      <dgm:prSet/>
      <dgm:spPr/>
      <dgm:t>
        <a:bodyPr/>
        <a:lstStyle/>
        <a:p>
          <a:endParaRPr lang="en-US"/>
        </a:p>
      </dgm:t>
    </dgm:pt>
    <dgm:pt modelId="{069B7D24-C404-DD4F-B1CA-BA1574352BE5}" type="sibTrans" cxnId="{700E752C-4E6B-EB4E-82DE-A2CAB7F77282}">
      <dgm:prSet/>
      <dgm:spPr/>
      <dgm:t>
        <a:bodyPr/>
        <a:lstStyle/>
        <a:p>
          <a:endParaRPr lang="en-US"/>
        </a:p>
      </dgm:t>
    </dgm:pt>
    <dgm:pt modelId="{5A8673FD-0C40-0E45-9559-3E76BC00DC44}">
      <dgm:prSet/>
      <dgm:spPr/>
      <dgm:t>
        <a:bodyPr/>
        <a:lstStyle/>
        <a:p>
          <a:pPr rtl="0"/>
          <a:r>
            <a:rPr lang="en-US" b="1" dirty="0">
              <a:latin typeface="+mj-lt"/>
            </a:rPr>
            <a:t>Security Implementation</a:t>
          </a:r>
          <a:endParaRPr lang="en-US" dirty="0">
            <a:latin typeface="+mj-lt"/>
          </a:endParaRPr>
        </a:p>
      </dgm:t>
    </dgm:pt>
    <dgm:pt modelId="{C4ABF6C6-8A06-434B-BE19-300DA2839469}" type="parTrans" cxnId="{4622446E-548D-4248-AFFE-9B15FA916F29}">
      <dgm:prSet/>
      <dgm:spPr/>
      <dgm:t>
        <a:bodyPr/>
        <a:lstStyle/>
        <a:p>
          <a:endParaRPr lang="en-US"/>
        </a:p>
      </dgm:t>
    </dgm:pt>
    <dgm:pt modelId="{636E3571-C3D7-7941-ACBB-A136428537CB}" type="sibTrans" cxnId="{4622446E-548D-4248-AFFE-9B15FA916F29}">
      <dgm:prSet/>
      <dgm:spPr/>
      <dgm:t>
        <a:bodyPr/>
        <a:lstStyle/>
        <a:p>
          <a:endParaRPr lang="en-US"/>
        </a:p>
      </dgm:t>
    </dgm:pt>
    <dgm:pt modelId="{C9219D09-07BA-604A-A5A3-387C29884A35}">
      <dgm:prSet/>
      <dgm:spPr/>
      <dgm:t>
        <a:bodyPr/>
        <a:lstStyle/>
        <a:p>
          <a:pPr rtl="0"/>
          <a:r>
            <a:rPr lang="en-US" b="1" dirty="0">
              <a:latin typeface="+mj-lt"/>
            </a:rPr>
            <a:t>Involves four complementary courses of action:</a:t>
          </a:r>
          <a:endParaRPr lang="en-US" dirty="0">
            <a:latin typeface="+mj-lt"/>
          </a:endParaRPr>
        </a:p>
      </dgm:t>
    </dgm:pt>
    <dgm:pt modelId="{67888008-E5E2-7540-88F5-B675D3B40A63}" type="parTrans" cxnId="{695A57B7-67A2-354A-ADC9-80E4516041FB}">
      <dgm:prSet/>
      <dgm:spPr/>
      <dgm:t>
        <a:bodyPr/>
        <a:lstStyle/>
        <a:p>
          <a:endParaRPr lang="en-US"/>
        </a:p>
      </dgm:t>
    </dgm:pt>
    <dgm:pt modelId="{D67AD203-17B4-8B4C-AF78-E0545819EA0E}" type="sibTrans" cxnId="{695A57B7-67A2-354A-ADC9-80E4516041FB}">
      <dgm:prSet/>
      <dgm:spPr/>
      <dgm:t>
        <a:bodyPr/>
        <a:lstStyle/>
        <a:p>
          <a:endParaRPr lang="en-US"/>
        </a:p>
      </dgm:t>
    </dgm:pt>
    <dgm:pt modelId="{C4B29B9B-8FF6-3A4A-BFCC-2CCB3CCA4766}">
      <dgm:prSet/>
      <dgm:spPr/>
      <dgm:t>
        <a:bodyPr/>
        <a:lstStyle/>
        <a:p>
          <a:pPr rtl="0"/>
          <a:r>
            <a:rPr lang="en-US" b="1">
              <a:latin typeface="+mj-lt"/>
            </a:rPr>
            <a:t>Prevention</a:t>
          </a:r>
          <a:endParaRPr lang="en-US">
            <a:latin typeface="+mj-lt"/>
          </a:endParaRPr>
        </a:p>
      </dgm:t>
    </dgm:pt>
    <dgm:pt modelId="{6E8470DD-9BB1-EB4C-8592-595D7EFD3135}" type="parTrans" cxnId="{3D05E6F3-73A6-7447-B73A-EC9925D853CB}">
      <dgm:prSet/>
      <dgm:spPr/>
      <dgm:t>
        <a:bodyPr/>
        <a:lstStyle/>
        <a:p>
          <a:endParaRPr lang="en-US"/>
        </a:p>
      </dgm:t>
    </dgm:pt>
    <dgm:pt modelId="{FBA9AD19-6E7A-2244-A180-23AAF74849A5}" type="sibTrans" cxnId="{3D05E6F3-73A6-7447-B73A-EC9925D853CB}">
      <dgm:prSet/>
      <dgm:spPr/>
      <dgm:t>
        <a:bodyPr/>
        <a:lstStyle/>
        <a:p>
          <a:endParaRPr lang="en-US"/>
        </a:p>
      </dgm:t>
    </dgm:pt>
    <dgm:pt modelId="{7AF22757-119C-B544-BB00-241F9B7B0D24}">
      <dgm:prSet/>
      <dgm:spPr/>
      <dgm:t>
        <a:bodyPr/>
        <a:lstStyle/>
        <a:p>
          <a:pPr rtl="0"/>
          <a:r>
            <a:rPr lang="en-US" b="1">
              <a:latin typeface="+mj-lt"/>
            </a:rPr>
            <a:t>Detection</a:t>
          </a:r>
          <a:endParaRPr lang="en-US">
            <a:latin typeface="+mj-lt"/>
          </a:endParaRPr>
        </a:p>
      </dgm:t>
    </dgm:pt>
    <dgm:pt modelId="{947025D2-71FC-674D-86E4-FCBC7AA01F06}" type="parTrans" cxnId="{2C925F17-2ADA-F44C-A6CA-79A7430AD52F}">
      <dgm:prSet/>
      <dgm:spPr/>
      <dgm:t>
        <a:bodyPr/>
        <a:lstStyle/>
        <a:p>
          <a:endParaRPr lang="en-US"/>
        </a:p>
      </dgm:t>
    </dgm:pt>
    <dgm:pt modelId="{19CA72E7-E944-FC43-8183-00E708EE0D77}" type="sibTrans" cxnId="{2C925F17-2ADA-F44C-A6CA-79A7430AD52F}">
      <dgm:prSet/>
      <dgm:spPr/>
      <dgm:t>
        <a:bodyPr/>
        <a:lstStyle/>
        <a:p>
          <a:endParaRPr lang="en-US"/>
        </a:p>
      </dgm:t>
    </dgm:pt>
    <dgm:pt modelId="{F06EDC73-BD14-FC4A-9CD9-8A19BFAA1A5F}">
      <dgm:prSet/>
      <dgm:spPr/>
      <dgm:t>
        <a:bodyPr/>
        <a:lstStyle/>
        <a:p>
          <a:pPr rtl="0"/>
          <a:r>
            <a:rPr lang="en-US" b="1">
              <a:latin typeface="+mj-lt"/>
            </a:rPr>
            <a:t>Response</a:t>
          </a:r>
          <a:endParaRPr lang="en-US">
            <a:latin typeface="+mj-lt"/>
          </a:endParaRPr>
        </a:p>
      </dgm:t>
    </dgm:pt>
    <dgm:pt modelId="{56F78122-92A6-FB48-93D2-B4BD084FC730}" type="parTrans" cxnId="{CE858655-4EE8-7F46-95F0-4F6674430278}">
      <dgm:prSet/>
      <dgm:spPr/>
      <dgm:t>
        <a:bodyPr/>
        <a:lstStyle/>
        <a:p>
          <a:endParaRPr lang="en-US"/>
        </a:p>
      </dgm:t>
    </dgm:pt>
    <dgm:pt modelId="{C6ABC34B-9C0F-1E43-87FE-5F698DF7A250}" type="sibTrans" cxnId="{CE858655-4EE8-7F46-95F0-4F6674430278}">
      <dgm:prSet/>
      <dgm:spPr/>
      <dgm:t>
        <a:bodyPr/>
        <a:lstStyle/>
        <a:p>
          <a:endParaRPr lang="en-US"/>
        </a:p>
      </dgm:t>
    </dgm:pt>
    <dgm:pt modelId="{60F14C53-4D44-D443-936C-75CAD9BE4E1E}">
      <dgm:prSet/>
      <dgm:spPr/>
      <dgm:t>
        <a:bodyPr/>
        <a:lstStyle/>
        <a:p>
          <a:pPr rtl="0"/>
          <a:r>
            <a:rPr lang="en-US" b="1">
              <a:latin typeface="+mj-lt"/>
            </a:rPr>
            <a:t>Recovery </a:t>
          </a:r>
          <a:endParaRPr lang="en-US">
            <a:latin typeface="+mj-lt"/>
          </a:endParaRPr>
        </a:p>
      </dgm:t>
    </dgm:pt>
    <dgm:pt modelId="{53B00169-D068-9144-A25F-4649677300E9}" type="parTrans" cxnId="{DA4D6905-8B36-804B-BC34-DFC1824A2E3E}">
      <dgm:prSet/>
      <dgm:spPr/>
      <dgm:t>
        <a:bodyPr/>
        <a:lstStyle/>
        <a:p>
          <a:endParaRPr lang="en-US"/>
        </a:p>
      </dgm:t>
    </dgm:pt>
    <dgm:pt modelId="{8ECF4088-0EF9-DD4E-ADD3-A3A046EE2242}" type="sibTrans" cxnId="{DA4D6905-8B36-804B-BC34-DFC1824A2E3E}">
      <dgm:prSet/>
      <dgm:spPr/>
      <dgm:t>
        <a:bodyPr/>
        <a:lstStyle/>
        <a:p>
          <a:endParaRPr lang="en-US"/>
        </a:p>
      </dgm:t>
    </dgm:pt>
    <dgm:pt modelId="{E779F620-FB0A-0147-80D5-4F763EBF3026}">
      <dgm:prSet/>
      <dgm:spPr/>
      <dgm:t>
        <a:bodyPr/>
        <a:lstStyle/>
        <a:p>
          <a:pPr rtl="0"/>
          <a:r>
            <a:rPr lang="en-US" b="1">
              <a:latin typeface="+mj-lt"/>
            </a:rPr>
            <a:t>Assurance</a:t>
          </a:r>
          <a:endParaRPr lang="en-US">
            <a:latin typeface="+mj-lt"/>
          </a:endParaRPr>
        </a:p>
      </dgm:t>
    </dgm:pt>
    <dgm:pt modelId="{484A4D4D-6D16-774F-94CC-D9F6E44524E5}" type="parTrans" cxnId="{66B6E869-916E-D54A-87AC-EB2513B8C7CB}">
      <dgm:prSet/>
      <dgm:spPr/>
      <dgm:t>
        <a:bodyPr/>
        <a:lstStyle/>
        <a:p>
          <a:endParaRPr lang="en-US"/>
        </a:p>
      </dgm:t>
    </dgm:pt>
    <dgm:pt modelId="{AB8924B6-CF82-A24B-BBDA-9385B8B2AF37}" type="sibTrans" cxnId="{66B6E869-916E-D54A-87AC-EB2513B8C7CB}">
      <dgm:prSet/>
      <dgm:spPr/>
      <dgm:t>
        <a:bodyPr/>
        <a:lstStyle/>
        <a:p>
          <a:endParaRPr lang="en-US"/>
        </a:p>
      </dgm:t>
    </dgm:pt>
    <dgm:pt modelId="{8D1979C9-FCEB-E048-8477-6CE3DD770D34}">
      <dgm:prSet/>
      <dgm:spPr/>
      <dgm:t>
        <a:bodyPr/>
        <a:lstStyle/>
        <a:p>
          <a:pPr rtl="0"/>
          <a:r>
            <a:rPr lang="en-US" b="1" dirty="0">
              <a:latin typeface="+mj-lt"/>
            </a:rPr>
            <a:t>The degree of confidence one has that the security measures, both technical and operational, work as intended to protect the system and the information it processes</a:t>
          </a:r>
          <a:endParaRPr lang="en-US" dirty="0">
            <a:latin typeface="+mj-lt"/>
          </a:endParaRPr>
        </a:p>
      </dgm:t>
    </dgm:pt>
    <dgm:pt modelId="{9179DF6F-4F46-9F45-8335-FD34E913A0EE}" type="parTrans" cxnId="{63CF2A92-B921-8744-87A2-3ED0F860A605}">
      <dgm:prSet/>
      <dgm:spPr/>
      <dgm:t>
        <a:bodyPr/>
        <a:lstStyle/>
        <a:p>
          <a:endParaRPr lang="en-US"/>
        </a:p>
      </dgm:t>
    </dgm:pt>
    <dgm:pt modelId="{688167DE-6659-DD49-B85F-58510B2BB9F3}" type="sibTrans" cxnId="{63CF2A92-B921-8744-87A2-3ED0F860A605}">
      <dgm:prSet/>
      <dgm:spPr/>
      <dgm:t>
        <a:bodyPr/>
        <a:lstStyle/>
        <a:p>
          <a:endParaRPr lang="en-US"/>
        </a:p>
      </dgm:t>
    </dgm:pt>
    <dgm:pt modelId="{8A024E9B-3D14-1543-A810-E390BEC4F944}">
      <dgm:prSet/>
      <dgm:spPr/>
      <dgm:t>
        <a:bodyPr/>
        <a:lstStyle/>
        <a:p>
          <a:pPr rtl="0"/>
          <a:r>
            <a:rPr lang="en-US" b="1" dirty="0">
              <a:latin typeface="+mj-lt"/>
            </a:rPr>
            <a:t>Evaluation</a:t>
          </a:r>
          <a:endParaRPr lang="en-US" dirty="0">
            <a:latin typeface="+mj-lt"/>
          </a:endParaRPr>
        </a:p>
      </dgm:t>
    </dgm:pt>
    <dgm:pt modelId="{3AB945B8-F4CC-BC4E-9594-F5F54AB6A5F8}" type="parTrans" cxnId="{A8B9DBEE-A4A4-7E46-BC9D-3F03EDE2CC3F}">
      <dgm:prSet/>
      <dgm:spPr/>
      <dgm:t>
        <a:bodyPr/>
        <a:lstStyle/>
        <a:p>
          <a:endParaRPr lang="en-US"/>
        </a:p>
      </dgm:t>
    </dgm:pt>
    <dgm:pt modelId="{314DB11A-A24A-BD48-A8EE-5478423F7D06}" type="sibTrans" cxnId="{A8B9DBEE-A4A4-7E46-BC9D-3F03EDE2CC3F}">
      <dgm:prSet/>
      <dgm:spPr/>
      <dgm:t>
        <a:bodyPr/>
        <a:lstStyle/>
        <a:p>
          <a:endParaRPr lang="en-US"/>
        </a:p>
      </dgm:t>
    </dgm:pt>
    <dgm:pt modelId="{77CF5A7B-DC91-AD44-AEE6-A02ED1655F32}">
      <dgm:prSet/>
      <dgm:spPr/>
      <dgm:t>
        <a:bodyPr/>
        <a:lstStyle/>
        <a:p>
          <a:pPr rtl="0"/>
          <a:r>
            <a:rPr lang="en-US" b="1" dirty="0">
              <a:latin typeface="+mj-lt"/>
            </a:rPr>
            <a:t>Process of examining a computer product or system with respect to certain criteria</a:t>
          </a:r>
          <a:endParaRPr lang="en-US" dirty="0">
            <a:latin typeface="+mj-lt"/>
          </a:endParaRPr>
        </a:p>
      </dgm:t>
    </dgm:pt>
    <dgm:pt modelId="{A2FF51B9-0DEB-3346-863F-FA88AF280E57}" type="parTrans" cxnId="{2FFAB894-05A5-AF4D-AB4F-D31DD6D86B1A}">
      <dgm:prSet/>
      <dgm:spPr/>
      <dgm:t>
        <a:bodyPr/>
        <a:lstStyle/>
        <a:p>
          <a:endParaRPr lang="en-US"/>
        </a:p>
      </dgm:t>
    </dgm:pt>
    <dgm:pt modelId="{4D031111-94EB-BC4C-915C-0198B8C38AE9}" type="sibTrans" cxnId="{2FFAB894-05A5-AF4D-AB4F-D31DD6D86B1A}">
      <dgm:prSet/>
      <dgm:spPr/>
      <dgm:t>
        <a:bodyPr/>
        <a:lstStyle/>
        <a:p>
          <a:endParaRPr lang="en-US"/>
        </a:p>
      </dgm:t>
    </dgm:pt>
    <dgm:pt modelId="{FA0D7370-BC55-1041-AD08-93278E963805}" type="pres">
      <dgm:prSet presAssocID="{E6DF5A81-6B6D-294F-98CB-20EF93608176}" presName="matrix" presStyleCnt="0">
        <dgm:presLayoutVars>
          <dgm:chMax val="1"/>
          <dgm:dir/>
          <dgm:resizeHandles val="exact"/>
        </dgm:presLayoutVars>
      </dgm:prSet>
      <dgm:spPr/>
    </dgm:pt>
    <dgm:pt modelId="{6517270E-D258-C545-9883-14B67B89FC42}" type="pres">
      <dgm:prSet presAssocID="{E6DF5A81-6B6D-294F-98CB-20EF93608176}" presName="diamond" presStyleLbl="bgShp" presStyleIdx="0" presStyleCnt="1"/>
      <dgm:spPr/>
    </dgm:pt>
    <dgm:pt modelId="{4CFB5C30-ED26-FA41-AB50-DF1A25B9E11D}" type="pres">
      <dgm:prSet presAssocID="{E6DF5A81-6B6D-294F-98CB-20EF93608176}" presName="quad1" presStyleLbl="node1" presStyleIdx="0" presStyleCnt="4">
        <dgm:presLayoutVars>
          <dgm:chMax val="0"/>
          <dgm:chPref val="0"/>
          <dgm:bulletEnabled val="1"/>
        </dgm:presLayoutVars>
      </dgm:prSet>
      <dgm:spPr/>
    </dgm:pt>
    <dgm:pt modelId="{AEE882AC-EC84-874D-B1E9-20DF06D28533}" type="pres">
      <dgm:prSet presAssocID="{E6DF5A81-6B6D-294F-98CB-20EF93608176}" presName="quad2" presStyleLbl="node1" presStyleIdx="1" presStyleCnt="4">
        <dgm:presLayoutVars>
          <dgm:chMax val="0"/>
          <dgm:chPref val="0"/>
          <dgm:bulletEnabled val="1"/>
        </dgm:presLayoutVars>
      </dgm:prSet>
      <dgm:spPr/>
    </dgm:pt>
    <dgm:pt modelId="{AFE469BB-BEFB-D041-9163-9A6D62D8D8DE}" type="pres">
      <dgm:prSet presAssocID="{E6DF5A81-6B6D-294F-98CB-20EF93608176}" presName="quad3" presStyleLbl="node1" presStyleIdx="2" presStyleCnt="4">
        <dgm:presLayoutVars>
          <dgm:chMax val="0"/>
          <dgm:chPref val="0"/>
          <dgm:bulletEnabled val="1"/>
        </dgm:presLayoutVars>
      </dgm:prSet>
      <dgm:spPr/>
    </dgm:pt>
    <dgm:pt modelId="{4B38F9A1-AF80-1D4C-BA1C-0D438484B2FD}" type="pres">
      <dgm:prSet presAssocID="{E6DF5A81-6B6D-294F-98CB-20EF93608176}" presName="quad4" presStyleLbl="node1" presStyleIdx="3" presStyleCnt="4">
        <dgm:presLayoutVars>
          <dgm:chMax val="0"/>
          <dgm:chPref val="0"/>
          <dgm:bulletEnabled val="1"/>
        </dgm:presLayoutVars>
      </dgm:prSet>
      <dgm:spPr/>
    </dgm:pt>
  </dgm:ptLst>
  <dgm:cxnLst>
    <dgm:cxn modelId="{FE767102-A95B-604A-8D63-D70225AB0E4F}" type="presOf" srcId="{E779F620-FB0A-0147-80D5-4F763EBF3026}" destId="{AFE469BB-BEFB-D041-9163-9A6D62D8D8DE}" srcOrd="0" destOrd="0" presId="urn:microsoft.com/office/officeart/2005/8/layout/matrix3"/>
    <dgm:cxn modelId="{DA4D6905-8B36-804B-BC34-DFC1824A2E3E}" srcId="{C9219D09-07BA-604A-A5A3-387C29884A35}" destId="{60F14C53-4D44-D443-936C-75CAD9BE4E1E}" srcOrd="3" destOrd="0" parTransId="{53B00169-D068-9144-A25F-4649677300E9}" sibTransId="{8ECF4088-0EF9-DD4E-ADD3-A3A046EE2242}"/>
    <dgm:cxn modelId="{3F344707-9606-F546-BD3E-0C71A7276DBC}" type="presOf" srcId="{5A8673FD-0C40-0E45-9559-3E76BC00DC44}" destId="{AEE882AC-EC84-874D-B1E9-20DF06D28533}" srcOrd="0" destOrd="0" presId="urn:microsoft.com/office/officeart/2005/8/layout/matrix3"/>
    <dgm:cxn modelId="{7D93D416-43A2-7745-BA2D-786B48DB53DF}" type="presOf" srcId="{C9219D09-07BA-604A-A5A3-387C29884A35}" destId="{AEE882AC-EC84-874D-B1E9-20DF06D28533}" srcOrd="0" destOrd="1" presId="urn:microsoft.com/office/officeart/2005/8/layout/matrix3"/>
    <dgm:cxn modelId="{2C925F17-2ADA-F44C-A6CA-79A7430AD52F}" srcId="{C9219D09-07BA-604A-A5A3-387C29884A35}" destId="{7AF22757-119C-B544-BB00-241F9B7B0D24}" srcOrd="1" destOrd="0" parTransId="{947025D2-71FC-674D-86E4-FCBC7AA01F06}" sibTransId="{19CA72E7-E944-FC43-8183-00E708EE0D77}"/>
    <dgm:cxn modelId="{93876917-525F-0D43-ABC9-5B8E9E6C56AE}" type="presOf" srcId="{C4B29B9B-8FF6-3A4A-BFCC-2CCB3CCA4766}" destId="{AEE882AC-EC84-874D-B1E9-20DF06D28533}" srcOrd="0" destOrd="2" presId="urn:microsoft.com/office/officeart/2005/8/layout/matrix3"/>
    <dgm:cxn modelId="{1C806722-461F-9B4A-B1D0-FBC561FC3A70}" type="presOf" srcId="{CAFA23FF-8199-4641-8987-28ED5C610D42}" destId="{4CFB5C30-ED26-FA41-AB50-DF1A25B9E11D}" srcOrd="0" destOrd="0" presId="urn:microsoft.com/office/officeart/2005/8/layout/matrix3"/>
    <dgm:cxn modelId="{700E752C-4E6B-EB4E-82DE-A2CAB7F77282}" srcId="{CAFA23FF-8199-4641-8987-28ED5C610D42}" destId="{B7CB986F-1DA9-2D4A-AAB4-D187FCF79DAC}" srcOrd="0" destOrd="0" parTransId="{18B603D9-0D38-B646-BE05-D7924171B860}" sibTransId="{069B7D24-C404-DD4F-B1CA-BA1574352BE5}"/>
    <dgm:cxn modelId="{5CC2E33E-1601-CE46-849F-2762C12E880D}" type="presOf" srcId="{F06EDC73-BD14-FC4A-9CD9-8A19BFAA1A5F}" destId="{AEE882AC-EC84-874D-B1E9-20DF06D28533}" srcOrd="0" destOrd="4" presId="urn:microsoft.com/office/officeart/2005/8/layout/matrix3"/>
    <dgm:cxn modelId="{CB5F1660-A466-2548-BA98-1EB1976D92F0}" srcId="{E6DF5A81-6B6D-294F-98CB-20EF93608176}" destId="{CAFA23FF-8199-4641-8987-28ED5C610D42}" srcOrd="0" destOrd="0" parTransId="{77D4B3DD-3EEF-084B-B207-5E3EA0F56457}" sibTransId="{D3EE9A63-8E3C-DC4B-986A-ECC01063C0DB}"/>
    <dgm:cxn modelId="{ED52C964-C0D9-FC4B-90DC-3D234F0D4406}" type="presOf" srcId="{8D1979C9-FCEB-E048-8477-6CE3DD770D34}" destId="{AFE469BB-BEFB-D041-9163-9A6D62D8D8DE}" srcOrd="0" destOrd="1" presId="urn:microsoft.com/office/officeart/2005/8/layout/matrix3"/>
    <dgm:cxn modelId="{66B6E869-916E-D54A-87AC-EB2513B8C7CB}" srcId="{E6DF5A81-6B6D-294F-98CB-20EF93608176}" destId="{E779F620-FB0A-0147-80D5-4F763EBF3026}" srcOrd="2" destOrd="0" parTransId="{484A4D4D-6D16-774F-94CC-D9F6E44524E5}" sibTransId="{AB8924B6-CF82-A24B-BBDA-9385B8B2AF37}"/>
    <dgm:cxn modelId="{4622446E-548D-4248-AFFE-9B15FA916F29}" srcId="{E6DF5A81-6B6D-294F-98CB-20EF93608176}" destId="{5A8673FD-0C40-0E45-9559-3E76BC00DC44}" srcOrd="1" destOrd="0" parTransId="{C4ABF6C6-8A06-434B-BE19-300DA2839469}" sibTransId="{636E3571-C3D7-7941-ACBB-A136428537CB}"/>
    <dgm:cxn modelId="{CE858655-4EE8-7F46-95F0-4F6674430278}" srcId="{C9219D09-07BA-604A-A5A3-387C29884A35}" destId="{F06EDC73-BD14-FC4A-9CD9-8A19BFAA1A5F}" srcOrd="2" destOrd="0" parTransId="{56F78122-92A6-FB48-93D2-B4BD084FC730}" sibTransId="{C6ABC34B-9C0F-1E43-87FE-5F698DF7A250}"/>
    <dgm:cxn modelId="{B547CF89-62DF-A84B-9A4A-EC1CDB906DE4}" type="presOf" srcId="{7AF22757-119C-B544-BB00-241F9B7B0D24}" destId="{AEE882AC-EC84-874D-B1E9-20DF06D28533}" srcOrd="0" destOrd="3" presId="urn:microsoft.com/office/officeart/2005/8/layout/matrix3"/>
    <dgm:cxn modelId="{63CF2A92-B921-8744-87A2-3ED0F860A605}" srcId="{E779F620-FB0A-0147-80D5-4F763EBF3026}" destId="{8D1979C9-FCEB-E048-8477-6CE3DD770D34}" srcOrd="0" destOrd="0" parTransId="{9179DF6F-4F46-9F45-8335-FD34E913A0EE}" sibTransId="{688167DE-6659-DD49-B85F-58510B2BB9F3}"/>
    <dgm:cxn modelId="{2FFAB894-05A5-AF4D-AB4F-D31DD6D86B1A}" srcId="{8A024E9B-3D14-1543-A810-E390BEC4F944}" destId="{77CF5A7B-DC91-AD44-AEE6-A02ED1655F32}" srcOrd="0" destOrd="0" parTransId="{A2FF51B9-0DEB-3346-863F-FA88AF280E57}" sibTransId="{4D031111-94EB-BC4C-915C-0198B8C38AE9}"/>
    <dgm:cxn modelId="{C1B5D394-86EE-544C-99B3-5F515F13F499}" type="presOf" srcId="{E6DF5A81-6B6D-294F-98CB-20EF93608176}" destId="{FA0D7370-BC55-1041-AD08-93278E963805}" srcOrd="0" destOrd="0" presId="urn:microsoft.com/office/officeart/2005/8/layout/matrix3"/>
    <dgm:cxn modelId="{CBCF4EAC-6727-6247-B8C2-BAB2461EA4D4}" type="presOf" srcId="{77CF5A7B-DC91-AD44-AEE6-A02ED1655F32}" destId="{4B38F9A1-AF80-1D4C-BA1C-0D438484B2FD}" srcOrd="0" destOrd="1" presId="urn:microsoft.com/office/officeart/2005/8/layout/matrix3"/>
    <dgm:cxn modelId="{695A57B7-67A2-354A-ADC9-80E4516041FB}" srcId="{5A8673FD-0C40-0E45-9559-3E76BC00DC44}" destId="{C9219D09-07BA-604A-A5A3-387C29884A35}" srcOrd="0" destOrd="0" parTransId="{67888008-E5E2-7540-88F5-B675D3B40A63}" sibTransId="{D67AD203-17B4-8B4C-AF78-E0545819EA0E}"/>
    <dgm:cxn modelId="{A128F2C3-EE2A-0A41-AD38-D2A64C7CDF8D}" type="presOf" srcId="{60F14C53-4D44-D443-936C-75CAD9BE4E1E}" destId="{AEE882AC-EC84-874D-B1E9-20DF06D28533}" srcOrd="0" destOrd="5" presId="urn:microsoft.com/office/officeart/2005/8/layout/matrix3"/>
    <dgm:cxn modelId="{EB0CB8EC-277D-1047-A697-4A15209D493D}" type="presOf" srcId="{8A024E9B-3D14-1543-A810-E390BEC4F944}" destId="{4B38F9A1-AF80-1D4C-BA1C-0D438484B2FD}" srcOrd="0" destOrd="0" presId="urn:microsoft.com/office/officeart/2005/8/layout/matrix3"/>
    <dgm:cxn modelId="{A8B9DBEE-A4A4-7E46-BC9D-3F03EDE2CC3F}" srcId="{E6DF5A81-6B6D-294F-98CB-20EF93608176}" destId="{8A024E9B-3D14-1543-A810-E390BEC4F944}" srcOrd="3" destOrd="0" parTransId="{3AB945B8-F4CC-BC4E-9594-F5F54AB6A5F8}" sibTransId="{314DB11A-A24A-BD48-A8EE-5478423F7D06}"/>
    <dgm:cxn modelId="{3D05E6F3-73A6-7447-B73A-EC9925D853CB}" srcId="{C9219D09-07BA-604A-A5A3-387C29884A35}" destId="{C4B29B9B-8FF6-3A4A-BFCC-2CCB3CCA4766}" srcOrd="0" destOrd="0" parTransId="{6E8470DD-9BB1-EB4C-8592-595D7EFD3135}" sibTransId="{FBA9AD19-6E7A-2244-A180-23AAF74849A5}"/>
    <dgm:cxn modelId="{82E1F6F5-94BE-6C4A-99B7-0A8EA66F9F0E}" type="presOf" srcId="{B7CB986F-1DA9-2D4A-AAB4-D187FCF79DAC}" destId="{4CFB5C30-ED26-FA41-AB50-DF1A25B9E11D}" srcOrd="0" destOrd="1" presId="urn:microsoft.com/office/officeart/2005/8/layout/matrix3"/>
    <dgm:cxn modelId="{7654F044-5437-1D48-A339-1BD5037A3C9A}" type="presParOf" srcId="{FA0D7370-BC55-1041-AD08-93278E963805}" destId="{6517270E-D258-C545-9883-14B67B89FC42}" srcOrd="0" destOrd="0" presId="urn:microsoft.com/office/officeart/2005/8/layout/matrix3"/>
    <dgm:cxn modelId="{733FA7E1-D6A9-1040-94E9-D11F0026D40D}" type="presParOf" srcId="{FA0D7370-BC55-1041-AD08-93278E963805}" destId="{4CFB5C30-ED26-FA41-AB50-DF1A25B9E11D}" srcOrd="1" destOrd="0" presId="urn:microsoft.com/office/officeart/2005/8/layout/matrix3"/>
    <dgm:cxn modelId="{838AF2CE-283F-D441-AED6-0629580CA2FA}" type="presParOf" srcId="{FA0D7370-BC55-1041-AD08-93278E963805}" destId="{AEE882AC-EC84-874D-B1E9-20DF06D28533}" srcOrd="2" destOrd="0" presId="urn:microsoft.com/office/officeart/2005/8/layout/matrix3"/>
    <dgm:cxn modelId="{3378D9B2-14CA-2741-8986-91AA94BA4927}" type="presParOf" srcId="{FA0D7370-BC55-1041-AD08-93278E963805}" destId="{AFE469BB-BEFB-D041-9163-9A6D62D8D8DE}" srcOrd="3" destOrd="0" presId="urn:microsoft.com/office/officeart/2005/8/layout/matrix3"/>
    <dgm:cxn modelId="{97BA3F17-834D-9D4F-A715-50691F2C8263}" type="presParOf" srcId="{FA0D7370-BC55-1041-AD08-93278E963805}" destId="{4B38F9A1-AF80-1D4C-BA1C-0D438484B2FD}"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69473D-5311-9F43-858A-DA4F11AAF30A}">
      <dsp:nvSpPr>
        <dsp:cNvPr id="0" name=""/>
        <dsp:cNvSpPr/>
      </dsp:nvSpPr>
      <dsp:spPr>
        <a:xfrm>
          <a:off x="1785" y="399611"/>
          <a:ext cx="3238427"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rtl="0">
            <a:lnSpc>
              <a:spcPct val="90000"/>
            </a:lnSpc>
            <a:spcBef>
              <a:spcPct val="0"/>
            </a:spcBef>
            <a:spcAft>
              <a:spcPct val="35000"/>
            </a:spcAft>
            <a:buNone/>
          </a:pPr>
          <a:r>
            <a:rPr lang="en-US" sz="2300" b="1" kern="1200" dirty="0">
              <a:solidFill>
                <a:schemeClr val="bg2">
                  <a:lumMod val="50000"/>
                </a:schemeClr>
              </a:solidFill>
              <a:latin typeface="+mj-lt"/>
            </a:rPr>
            <a:t>Confidentiality</a:t>
          </a:r>
          <a:endParaRPr lang="en-US" sz="2300" kern="1200" dirty="0">
            <a:solidFill>
              <a:schemeClr val="bg2">
                <a:lumMod val="50000"/>
              </a:schemeClr>
            </a:solidFill>
            <a:latin typeface="+mj-lt"/>
          </a:endParaRPr>
        </a:p>
      </dsp:txBody>
      <dsp:txXfrm>
        <a:off x="514785" y="399611"/>
        <a:ext cx="2212427" cy="1026000"/>
      </dsp:txXfrm>
    </dsp:sp>
    <dsp:sp modelId="{C5173CA9-CAEE-B642-8B8F-CD4B816E3BFB}">
      <dsp:nvSpPr>
        <dsp:cNvPr id="0" name=""/>
        <dsp:cNvSpPr/>
      </dsp:nvSpPr>
      <dsp:spPr>
        <a:xfrm>
          <a:off x="289255" y="1628687"/>
          <a:ext cx="2332384" cy="3352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a:latin typeface="+mj-lt"/>
            </a:rPr>
            <a:t>Preserving authorized restrictions on information access and disclosure, including means for protecting personal privacy and proprietary information</a:t>
          </a:r>
          <a:endParaRPr lang="en-US" sz="1900" kern="1200" dirty="0">
            <a:latin typeface="+mj-lt"/>
          </a:endParaRPr>
        </a:p>
      </dsp:txBody>
      <dsp:txXfrm>
        <a:off x="289255" y="1628687"/>
        <a:ext cx="2332384" cy="3352675"/>
      </dsp:txXfrm>
    </dsp:sp>
    <dsp:sp modelId="{EC783FE8-0006-004E-9EC5-CCA2F7583147}">
      <dsp:nvSpPr>
        <dsp:cNvPr id="0" name=""/>
        <dsp:cNvSpPr/>
      </dsp:nvSpPr>
      <dsp:spPr>
        <a:xfrm>
          <a:off x="3024213" y="434555"/>
          <a:ext cx="2915480"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2">
                  <a:lumMod val="50000"/>
                </a:schemeClr>
              </a:solidFill>
              <a:latin typeface="+mj-lt"/>
            </a:rPr>
            <a:t>Integrity</a:t>
          </a:r>
          <a:endParaRPr lang="en-US" sz="2400" kern="1200" dirty="0">
            <a:solidFill>
              <a:schemeClr val="bg2">
                <a:lumMod val="50000"/>
              </a:schemeClr>
            </a:solidFill>
            <a:latin typeface="+mj-lt"/>
          </a:endParaRPr>
        </a:p>
      </dsp:txBody>
      <dsp:txXfrm>
        <a:off x="3537213" y="434555"/>
        <a:ext cx="1889480" cy="1026000"/>
      </dsp:txXfrm>
    </dsp:sp>
    <dsp:sp modelId="{92F85E19-9F62-2146-BBFE-59F35C65EE0E}">
      <dsp:nvSpPr>
        <dsp:cNvPr id="0" name=""/>
        <dsp:cNvSpPr/>
      </dsp:nvSpPr>
      <dsp:spPr>
        <a:xfrm>
          <a:off x="3148833" y="1558784"/>
          <a:ext cx="2332384" cy="3212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a:latin typeface="+mj-lt"/>
            </a:rPr>
            <a:t>Guarding against improper information modification or destruction, including ensuring information nonrepudiation and authenticity</a:t>
          </a:r>
        </a:p>
      </dsp:txBody>
      <dsp:txXfrm>
        <a:off x="3148833" y="1558784"/>
        <a:ext cx="2332384" cy="3212898"/>
      </dsp:txXfrm>
    </dsp:sp>
    <dsp:sp modelId="{FAB70A0B-6355-A049-80C7-D281E9662899}">
      <dsp:nvSpPr>
        <dsp:cNvPr id="0" name=""/>
        <dsp:cNvSpPr/>
      </dsp:nvSpPr>
      <dsp:spPr>
        <a:xfrm>
          <a:off x="5723693" y="434555"/>
          <a:ext cx="2915480"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2">
                  <a:lumMod val="50000"/>
                </a:schemeClr>
              </a:solidFill>
              <a:latin typeface="+mj-lt"/>
            </a:rPr>
            <a:t>Availability</a:t>
          </a:r>
          <a:endParaRPr lang="en-US" sz="2400" kern="1200" dirty="0">
            <a:solidFill>
              <a:schemeClr val="bg2">
                <a:lumMod val="50000"/>
              </a:schemeClr>
            </a:solidFill>
            <a:latin typeface="+mj-lt"/>
          </a:endParaRPr>
        </a:p>
      </dsp:txBody>
      <dsp:txXfrm>
        <a:off x="6236693" y="434555"/>
        <a:ext cx="1889480" cy="1026000"/>
      </dsp:txXfrm>
    </dsp:sp>
    <dsp:sp modelId="{2A12BD47-4BDB-3343-9554-B0171B10A11F}">
      <dsp:nvSpPr>
        <dsp:cNvPr id="0" name=""/>
        <dsp:cNvSpPr/>
      </dsp:nvSpPr>
      <dsp:spPr>
        <a:xfrm>
          <a:off x="5935171" y="1628673"/>
          <a:ext cx="2332384" cy="3212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a:latin typeface="+mj-lt"/>
            </a:rPr>
            <a:t>Ensuring timely and reliable access to and use of information</a:t>
          </a:r>
        </a:p>
      </dsp:txBody>
      <dsp:txXfrm>
        <a:off x="5935171" y="1628673"/>
        <a:ext cx="2332384" cy="32128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FA195-4327-FC45-98BB-247F95256495}">
      <dsp:nvSpPr>
        <dsp:cNvPr id="0" name=""/>
        <dsp:cNvSpPr/>
      </dsp:nvSpPr>
      <dsp:spPr>
        <a:xfrm>
          <a:off x="1004" y="0"/>
          <a:ext cx="2611933" cy="446794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dirty="0"/>
            <a:t>Low</a:t>
          </a:r>
        </a:p>
      </dsp:txBody>
      <dsp:txXfrm>
        <a:off x="1004" y="0"/>
        <a:ext cx="2611933" cy="1340382"/>
      </dsp:txXfrm>
    </dsp:sp>
    <dsp:sp modelId="{D377B63E-0BF1-C641-9393-97FAB2CE8E6C}">
      <dsp:nvSpPr>
        <dsp:cNvPr id="0" name=""/>
        <dsp:cNvSpPr/>
      </dsp:nvSpPr>
      <dsp:spPr>
        <a:xfrm>
          <a:off x="262197" y="1340382"/>
          <a:ext cx="2089546" cy="29041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en-US" sz="1900" kern="1200" dirty="0"/>
            <a:t>The loss could be expected to have a limited adverse effect on organizational operations, organizational assets, or individuals</a:t>
          </a:r>
        </a:p>
      </dsp:txBody>
      <dsp:txXfrm>
        <a:off x="323398" y="1401583"/>
        <a:ext cx="1967144" cy="2781760"/>
      </dsp:txXfrm>
    </dsp:sp>
    <dsp:sp modelId="{FA9A61D8-5551-574C-B3C6-20BD94D0AF54}">
      <dsp:nvSpPr>
        <dsp:cNvPr id="0" name=""/>
        <dsp:cNvSpPr/>
      </dsp:nvSpPr>
      <dsp:spPr>
        <a:xfrm>
          <a:off x="2808833" y="0"/>
          <a:ext cx="2611933" cy="446794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a:t>Moderate</a:t>
          </a:r>
        </a:p>
      </dsp:txBody>
      <dsp:txXfrm>
        <a:off x="2808833" y="0"/>
        <a:ext cx="2611933" cy="1340382"/>
      </dsp:txXfrm>
    </dsp:sp>
    <dsp:sp modelId="{8B4ACE22-5A1F-4D4E-8F5D-638FCD7D181A}">
      <dsp:nvSpPr>
        <dsp:cNvPr id="0" name=""/>
        <dsp:cNvSpPr/>
      </dsp:nvSpPr>
      <dsp:spPr>
        <a:xfrm>
          <a:off x="3070026" y="1340382"/>
          <a:ext cx="2089546" cy="29041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en-US" sz="1900" kern="1200"/>
            <a:t>The loss could be expected to have a serious adverse effect on organizational operations, organizational assets, or individuals</a:t>
          </a:r>
        </a:p>
      </dsp:txBody>
      <dsp:txXfrm>
        <a:off x="3131227" y="1401583"/>
        <a:ext cx="1967144" cy="2781760"/>
      </dsp:txXfrm>
    </dsp:sp>
    <dsp:sp modelId="{E3CE9194-5F75-0B43-B7E7-D9FAA7178543}">
      <dsp:nvSpPr>
        <dsp:cNvPr id="0" name=""/>
        <dsp:cNvSpPr/>
      </dsp:nvSpPr>
      <dsp:spPr>
        <a:xfrm>
          <a:off x="5616661" y="0"/>
          <a:ext cx="2611933" cy="446794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a:t>High</a:t>
          </a:r>
        </a:p>
      </dsp:txBody>
      <dsp:txXfrm>
        <a:off x="5616661" y="0"/>
        <a:ext cx="2611933" cy="1340382"/>
      </dsp:txXfrm>
    </dsp:sp>
    <dsp:sp modelId="{644C816D-7B3E-4542-93C8-487904F413CD}">
      <dsp:nvSpPr>
        <dsp:cNvPr id="0" name=""/>
        <dsp:cNvSpPr/>
      </dsp:nvSpPr>
      <dsp:spPr>
        <a:xfrm>
          <a:off x="5877855" y="1340382"/>
          <a:ext cx="2089546" cy="29041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en-US" sz="1900" kern="1200"/>
            <a:t>The loss could be expected to have a severe or catastrophic adverse effect on organizational operations, organizational assets, or individuals</a:t>
          </a:r>
        </a:p>
      </dsp:txBody>
      <dsp:txXfrm>
        <a:off x="5939056" y="1401583"/>
        <a:ext cx="1967144" cy="27817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B2028-2E50-AF4F-B519-F5340D5F204A}">
      <dsp:nvSpPr>
        <dsp:cNvPr id="0" name=""/>
        <dsp:cNvSpPr/>
      </dsp:nvSpPr>
      <dsp:spPr>
        <a:xfrm>
          <a:off x="0" y="0"/>
          <a:ext cx="4525963" cy="4525963"/>
        </a:xfrm>
        <a:prstGeom prst="pie">
          <a:avLst>
            <a:gd name="adj1" fmla="val 5400000"/>
            <a:gd name="adj2" fmla="val 1620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E3951B-72B7-544E-8146-DFDC0DC25423}">
      <dsp:nvSpPr>
        <dsp:cNvPr id="0" name=""/>
        <dsp:cNvSpPr/>
      </dsp:nvSpPr>
      <dsp:spPr>
        <a:xfrm>
          <a:off x="2262981" y="0"/>
          <a:ext cx="5966618" cy="4525963"/>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latin typeface="+mj-lt"/>
            </a:rPr>
            <a:t>Hardware</a:t>
          </a:r>
          <a:endParaRPr lang="en-US" sz="2800" kern="1200" dirty="0">
            <a:latin typeface="+mj-lt"/>
          </a:endParaRPr>
        </a:p>
      </dsp:txBody>
      <dsp:txXfrm>
        <a:off x="2262981" y="0"/>
        <a:ext cx="5966618" cy="961767"/>
      </dsp:txXfrm>
    </dsp:sp>
    <dsp:sp modelId="{6760201D-A316-0345-912B-1C05E887BD9E}">
      <dsp:nvSpPr>
        <dsp:cNvPr id="0" name=""/>
        <dsp:cNvSpPr/>
      </dsp:nvSpPr>
      <dsp:spPr>
        <a:xfrm>
          <a:off x="594032" y="961767"/>
          <a:ext cx="3337897" cy="3337897"/>
        </a:xfrm>
        <a:prstGeom prst="pie">
          <a:avLst>
            <a:gd name="adj1" fmla="val 5400000"/>
            <a:gd name="adj2" fmla="val 16200000"/>
          </a:avLst>
        </a:prstGeom>
        <a:solidFill>
          <a:schemeClr val="accent4">
            <a:hueOff val="3714325"/>
            <a:satOff val="13208"/>
            <a:lumOff val="298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B88712-AF31-824B-AA64-BE8A21574F6A}">
      <dsp:nvSpPr>
        <dsp:cNvPr id="0" name=""/>
        <dsp:cNvSpPr/>
      </dsp:nvSpPr>
      <dsp:spPr>
        <a:xfrm>
          <a:off x="2262981" y="961767"/>
          <a:ext cx="5966618" cy="3337897"/>
        </a:xfrm>
        <a:prstGeom prst="rect">
          <a:avLst/>
        </a:prstGeom>
        <a:solidFill>
          <a:schemeClr val="lt1">
            <a:alpha val="90000"/>
            <a:hueOff val="0"/>
            <a:satOff val="0"/>
            <a:lumOff val="0"/>
            <a:alphaOff val="0"/>
          </a:schemeClr>
        </a:solidFill>
        <a:ln w="25400" cap="flat" cmpd="sng" algn="ctr">
          <a:solidFill>
            <a:schemeClr val="accent4">
              <a:hueOff val="3714325"/>
              <a:satOff val="13208"/>
              <a:lumOff val="298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latin typeface="+mj-lt"/>
            </a:rPr>
            <a:t>Software</a:t>
          </a:r>
          <a:endParaRPr lang="en-US" sz="2800" kern="1200" dirty="0">
            <a:latin typeface="+mj-lt"/>
          </a:endParaRPr>
        </a:p>
      </dsp:txBody>
      <dsp:txXfrm>
        <a:off x="2262981" y="961767"/>
        <a:ext cx="5966618" cy="961767"/>
      </dsp:txXfrm>
    </dsp:sp>
    <dsp:sp modelId="{1CEBA3CC-D570-6D48-83C0-914D39E7A3D4}">
      <dsp:nvSpPr>
        <dsp:cNvPr id="0" name=""/>
        <dsp:cNvSpPr/>
      </dsp:nvSpPr>
      <dsp:spPr>
        <a:xfrm>
          <a:off x="1188065" y="1923534"/>
          <a:ext cx="2149832" cy="2149832"/>
        </a:xfrm>
        <a:prstGeom prst="pie">
          <a:avLst>
            <a:gd name="adj1" fmla="val 5400000"/>
            <a:gd name="adj2" fmla="val 16200000"/>
          </a:avLst>
        </a:prstGeom>
        <a:solidFill>
          <a:schemeClr val="accent4">
            <a:hueOff val="7428649"/>
            <a:satOff val="26416"/>
            <a:lumOff val="597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EB32D3-675D-0A45-AD21-BCB152A507C4}">
      <dsp:nvSpPr>
        <dsp:cNvPr id="0" name=""/>
        <dsp:cNvSpPr/>
      </dsp:nvSpPr>
      <dsp:spPr>
        <a:xfrm>
          <a:off x="2262981" y="1923534"/>
          <a:ext cx="5966618" cy="2149832"/>
        </a:xfrm>
        <a:prstGeom prst="rect">
          <a:avLst/>
        </a:prstGeom>
        <a:solidFill>
          <a:schemeClr val="lt1">
            <a:alpha val="90000"/>
            <a:hueOff val="0"/>
            <a:satOff val="0"/>
            <a:lumOff val="0"/>
            <a:alphaOff val="0"/>
          </a:schemeClr>
        </a:solidFill>
        <a:ln w="25400" cap="flat" cmpd="sng" algn="ctr">
          <a:solidFill>
            <a:schemeClr val="accent4">
              <a:hueOff val="7428649"/>
              <a:satOff val="26416"/>
              <a:lumOff val="597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latin typeface="+mj-lt"/>
            </a:rPr>
            <a:t>Data</a:t>
          </a:r>
          <a:endParaRPr lang="en-US" sz="2800" kern="1200" dirty="0">
            <a:latin typeface="+mj-lt"/>
          </a:endParaRPr>
        </a:p>
      </dsp:txBody>
      <dsp:txXfrm>
        <a:off x="2262981" y="1923534"/>
        <a:ext cx="5966618" cy="961767"/>
      </dsp:txXfrm>
    </dsp:sp>
    <dsp:sp modelId="{202D11B4-F3BA-8F41-9371-6356E59DEDC9}">
      <dsp:nvSpPr>
        <dsp:cNvPr id="0" name=""/>
        <dsp:cNvSpPr/>
      </dsp:nvSpPr>
      <dsp:spPr>
        <a:xfrm>
          <a:off x="1782097" y="2885301"/>
          <a:ext cx="961767" cy="961767"/>
        </a:xfrm>
        <a:prstGeom prst="pie">
          <a:avLst>
            <a:gd name="adj1" fmla="val 5400000"/>
            <a:gd name="adj2" fmla="val 16200000"/>
          </a:avLst>
        </a:prstGeom>
        <a:solidFill>
          <a:schemeClr val="accent4">
            <a:hueOff val="11142974"/>
            <a:satOff val="39624"/>
            <a:lumOff val="8960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712420-D463-7D47-A442-9CE0363E4628}">
      <dsp:nvSpPr>
        <dsp:cNvPr id="0" name=""/>
        <dsp:cNvSpPr/>
      </dsp:nvSpPr>
      <dsp:spPr>
        <a:xfrm>
          <a:off x="2262981" y="2885301"/>
          <a:ext cx="5966618" cy="961767"/>
        </a:xfrm>
        <a:prstGeom prst="rect">
          <a:avLst/>
        </a:prstGeom>
        <a:solidFill>
          <a:schemeClr val="lt1">
            <a:alpha val="90000"/>
            <a:hueOff val="0"/>
            <a:satOff val="0"/>
            <a:lumOff val="0"/>
            <a:alphaOff val="0"/>
          </a:schemeClr>
        </a:solidFill>
        <a:ln w="25400" cap="flat" cmpd="sng" algn="ctr">
          <a:solidFill>
            <a:schemeClr val="accent4">
              <a:hueOff val="11142974"/>
              <a:satOff val="39624"/>
              <a:lumOff val="896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latin typeface="+mj-lt"/>
            </a:rPr>
            <a:t>Communication facilities and networks</a:t>
          </a:r>
          <a:endParaRPr lang="en-US" sz="2800" kern="1200" dirty="0">
            <a:latin typeface="+mj-lt"/>
          </a:endParaRPr>
        </a:p>
      </dsp:txBody>
      <dsp:txXfrm>
        <a:off x="2262981" y="2885301"/>
        <a:ext cx="5966618" cy="9617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6CB17-6359-4640-972B-2307AE1451FD}">
      <dsp:nvSpPr>
        <dsp:cNvPr id="0" name=""/>
        <dsp:cNvSpPr/>
      </dsp:nvSpPr>
      <dsp:spPr>
        <a:xfrm>
          <a:off x="1915058" y="0"/>
          <a:ext cx="3370684" cy="3370684"/>
        </a:xfrm>
        <a:prstGeom prst="triangl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b="1" kern="1200" dirty="0">
              <a:latin typeface="+mj-lt"/>
            </a:rPr>
            <a:t>Means used to deal with security attacks</a:t>
          </a:r>
        </a:p>
        <a:p>
          <a:pPr marL="114300" lvl="1" indent="-114300" algn="l" defTabSz="577850" rtl="0">
            <a:lnSpc>
              <a:spcPct val="90000"/>
            </a:lnSpc>
            <a:spcBef>
              <a:spcPct val="0"/>
            </a:spcBef>
            <a:spcAft>
              <a:spcPct val="15000"/>
            </a:spcAft>
            <a:buChar char="•"/>
          </a:pPr>
          <a:r>
            <a:rPr lang="en-US" sz="1300" b="1" kern="1200" dirty="0">
              <a:latin typeface="+mj-lt"/>
            </a:rPr>
            <a:t>Prevent</a:t>
          </a:r>
        </a:p>
        <a:p>
          <a:pPr marL="114300" lvl="1" indent="-114300" algn="l" defTabSz="577850" rtl="0">
            <a:lnSpc>
              <a:spcPct val="90000"/>
            </a:lnSpc>
            <a:spcBef>
              <a:spcPct val="0"/>
            </a:spcBef>
            <a:spcAft>
              <a:spcPct val="15000"/>
            </a:spcAft>
            <a:buChar char="•"/>
          </a:pPr>
          <a:r>
            <a:rPr lang="en-US" sz="1300" b="1" kern="1200" dirty="0">
              <a:latin typeface="+mj-lt"/>
            </a:rPr>
            <a:t>Detect</a:t>
          </a:r>
        </a:p>
        <a:p>
          <a:pPr marL="114300" lvl="1" indent="-114300" algn="l" defTabSz="577850" rtl="0">
            <a:lnSpc>
              <a:spcPct val="90000"/>
            </a:lnSpc>
            <a:spcBef>
              <a:spcPct val="0"/>
            </a:spcBef>
            <a:spcAft>
              <a:spcPct val="15000"/>
            </a:spcAft>
            <a:buChar char="•"/>
          </a:pPr>
          <a:r>
            <a:rPr lang="en-US" sz="1300" b="1" kern="1200" dirty="0">
              <a:latin typeface="+mj-lt"/>
            </a:rPr>
            <a:t>Recover</a:t>
          </a:r>
        </a:p>
      </dsp:txBody>
      <dsp:txXfrm>
        <a:off x="2757729" y="1685342"/>
        <a:ext cx="1685342" cy="1685342"/>
      </dsp:txXfrm>
    </dsp:sp>
    <dsp:sp modelId="{54BFD341-D1F9-D24B-95CE-68C4722408FC}">
      <dsp:nvSpPr>
        <dsp:cNvPr id="0" name=""/>
        <dsp:cNvSpPr/>
      </dsp:nvSpPr>
      <dsp:spPr>
        <a:xfrm>
          <a:off x="229716" y="3370684"/>
          <a:ext cx="3370684" cy="3370684"/>
        </a:xfrm>
        <a:prstGeom prst="triangle">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b="1" kern="1200" dirty="0">
              <a:latin typeface="+mj-lt"/>
            </a:rPr>
            <a:t>May itself introduce new vulnerabilities</a:t>
          </a:r>
        </a:p>
      </dsp:txBody>
      <dsp:txXfrm>
        <a:off x="1072387" y="5056026"/>
        <a:ext cx="1685342" cy="1685342"/>
      </dsp:txXfrm>
    </dsp:sp>
    <dsp:sp modelId="{A8BE4F15-01F3-5946-9983-265B187E7DB5}">
      <dsp:nvSpPr>
        <dsp:cNvPr id="0" name=""/>
        <dsp:cNvSpPr/>
      </dsp:nvSpPr>
      <dsp:spPr>
        <a:xfrm rot="10800000">
          <a:off x="1915058" y="3370684"/>
          <a:ext cx="3370684" cy="3370684"/>
        </a:xfrm>
        <a:prstGeom prst="triangle">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b="1" kern="1200" dirty="0">
              <a:latin typeface="+mj-lt"/>
            </a:rPr>
            <a:t>Residual vulnerabilities may remain</a:t>
          </a:r>
        </a:p>
      </dsp:txBody>
      <dsp:txXfrm rot="10800000">
        <a:off x="2757729" y="3370684"/>
        <a:ext cx="1685342" cy="1685342"/>
      </dsp:txXfrm>
    </dsp:sp>
    <dsp:sp modelId="{ED3A1D36-57FE-1B43-8609-452710F6D51C}">
      <dsp:nvSpPr>
        <dsp:cNvPr id="0" name=""/>
        <dsp:cNvSpPr/>
      </dsp:nvSpPr>
      <dsp:spPr>
        <a:xfrm>
          <a:off x="3600400" y="3370684"/>
          <a:ext cx="3370684" cy="3370684"/>
        </a:xfrm>
        <a:prstGeom prst="triangle">
          <a:avLst/>
        </a:prstGeom>
        <a:solidFill>
          <a:schemeClr val="accent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b="1" kern="1200" dirty="0">
              <a:latin typeface="+mj-lt"/>
            </a:rPr>
            <a:t>Goal is to minimize residual level of risk to the assets</a:t>
          </a:r>
        </a:p>
      </dsp:txBody>
      <dsp:txXfrm>
        <a:off x="4443071" y="5056026"/>
        <a:ext cx="1685342" cy="16853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CFA68-B976-2A49-A3AB-9ABCA1DED13A}">
      <dsp:nvSpPr>
        <dsp:cNvPr id="0" name=""/>
        <dsp:cNvSpPr/>
      </dsp:nvSpPr>
      <dsp:spPr>
        <a:xfrm>
          <a:off x="0" y="0"/>
          <a:ext cx="8229600" cy="4968552"/>
        </a:xfrm>
        <a:prstGeom prst="roundRect">
          <a:avLst>
            <a:gd name="adj" fmla="val 85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3856148" numCol="1" spcCol="1270" anchor="t" anchorCtr="0">
          <a:noAutofit/>
        </a:bodyPr>
        <a:lstStyle/>
        <a:p>
          <a:pPr marL="0" lvl="0" indent="0" algn="l" defTabSz="1244600" rtl="0">
            <a:lnSpc>
              <a:spcPct val="90000"/>
            </a:lnSpc>
            <a:spcBef>
              <a:spcPct val="0"/>
            </a:spcBef>
            <a:spcAft>
              <a:spcPct val="35000"/>
            </a:spcAft>
            <a:buNone/>
          </a:pPr>
          <a:r>
            <a:rPr lang="en-US" sz="2800" kern="1200"/>
            <a:t>Consist of the reachable and exploitable vulnerabilities in a system</a:t>
          </a:r>
        </a:p>
      </dsp:txBody>
      <dsp:txXfrm>
        <a:off x="123695" y="123695"/>
        <a:ext cx="7982210" cy="4721162"/>
      </dsp:txXfrm>
    </dsp:sp>
    <dsp:sp modelId="{2838DE06-4342-6445-9DD7-7B290D51E361}">
      <dsp:nvSpPr>
        <dsp:cNvPr id="0" name=""/>
        <dsp:cNvSpPr/>
      </dsp:nvSpPr>
      <dsp:spPr>
        <a:xfrm>
          <a:off x="205740" y="1242138"/>
          <a:ext cx="7818120" cy="3477986"/>
        </a:xfrm>
        <a:prstGeom prst="roundRect">
          <a:avLst>
            <a:gd name="adj" fmla="val 105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2208521" numCol="1" spcCol="1270" anchor="t" anchorCtr="0">
          <a:noAutofit/>
        </a:bodyPr>
        <a:lstStyle/>
        <a:p>
          <a:pPr marL="0" lvl="0" indent="0" algn="l" defTabSz="1244600" rtl="0">
            <a:lnSpc>
              <a:spcPct val="90000"/>
            </a:lnSpc>
            <a:spcBef>
              <a:spcPct val="0"/>
            </a:spcBef>
            <a:spcAft>
              <a:spcPct val="35000"/>
            </a:spcAft>
            <a:buNone/>
          </a:pPr>
          <a:r>
            <a:rPr lang="en-US" sz="2800" kern="1200" dirty="0"/>
            <a:t>Examples:</a:t>
          </a:r>
        </a:p>
      </dsp:txBody>
      <dsp:txXfrm>
        <a:off x="312700" y="1349098"/>
        <a:ext cx="7604200" cy="3264066"/>
      </dsp:txXfrm>
    </dsp:sp>
    <dsp:sp modelId="{36D2E5FA-5779-2546-8D3D-708A30C558F1}">
      <dsp:nvSpPr>
        <dsp:cNvPr id="0" name=""/>
        <dsp:cNvSpPr/>
      </dsp:nvSpPr>
      <dsp:spPr>
        <a:xfrm>
          <a:off x="401193"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t>Open ports on outward facing Web and other servers, and code listening on those ports</a:t>
          </a:r>
        </a:p>
      </dsp:txBody>
      <dsp:txXfrm>
        <a:off x="446251" y="2852289"/>
        <a:ext cx="1375018" cy="1474977"/>
      </dsp:txXfrm>
    </dsp:sp>
    <dsp:sp modelId="{12DBDAB8-4930-8246-9268-6B6F0F95CC4D}">
      <dsp:nvSpPr>
        <dsp:cNvPr id="0" name=""/>
        <dsp:cNvSpPr/>
      </dsp:nvSpPr>
      <dsp:spPr>
        <a:xfrm>
          <a:off x="1890678"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t>Services available on the inside of a firewall</a:t>
          </a:r>
        </a:p>
      </dsp:txBody>
      <dsp:txXfrm>
        <a:off x="1935736" y="2852289"/>
        <a:ext cx="1375018" cy="1474977"/>
      </dsp:txXfrm>
    </dsp:sp>
    <dsp:sp modelId="{CA87D319-D7A3-814A-A6CA-4CC6B589B461}">
      <dsp:nvSpPr>
        <dsp:cNvPr id="0" name=""/>
        <dsp:cNvSpPr/>
      </dsp:nvSpPr>
      <dsp:spPr>
        <a:xfrm>
          <a:off x="3380163"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t>Code that processes incoming data, email, XML, office documents, and industry-specific custom data exchange formats</a:t>
          </a:r>
        </a:p>
      </dsp:txBody>
      <dsp:txXfrm>
        <a:off x="3425221" y="2852289"/>
        <a:ext cx="1375018" cy="1474977"/>
      </dsp:txXfrm>
    </dsp:sp>
    <dsp:sp modelId="{D72EA0FA-53AD-CB47-99CE-3AFD700ACCAF}">
      <dsp:nvSpPr>
        <dsp:cNvPr id="0" name=""/>
        <dsp:cNvSpPr/>
      </dsp:nvSpPr>
      <dsp:spPr>
        <a:xfrm>
          <a:off x="4869648"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t>Interfaces, SQL, and Web forms</a:t>
          </a:r>
        </a:p>
      </dsp:txBody>
      <dsp:txXfrm>
        <a:off x="4914706" y="2852289"/>
        <a:ext cx="1375018" cy="1474977"/>
      </dsp:txXfrm>
    </dsp:sp>
    <dsp:sp modelId="{E39960A6-9FDD-B449-80EE-E04874F6DE7F}">
      <dsp:nvSpPr>
        <dsp:cNvPr id="0" name=""/>
        <dsp:cNvSpPr/>
      </dsp:nvSpPr>
      <dsp:spPr>
        <a:xfrm>
          <a:off x="6359134"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t>An employee with access to sensitive information vulnerable to a social engineering attack</a:t>
          </a:r>
        </a:p>
      </dsp:txBody>
      <dsp:txXfrm>
        <a:off x="6404192" y="2852289"/>
        <a:ext cx="1375018" cy="14749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067EB-4F1D-B448-9A77-0795A8FA027E}">
      <dsp:nvSpPr>
        <dsp:cNvPr id="0" name=""/>
        <dsp:cNvSpPr/>
      </dsp:nvSpPr>
      <dsp:spPr>
        <a:xfrm>
          <a:off x="1004" y="0"/>
          <a:ext cx="2611933" cy="425191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1" kern="1200" dirty="0"/>
            <a:t>Network Attack Surface</a:t>
          </a:r>
          <a:endParaRPr lang="en-US" sz="2700" kern="1200" dirty="0"/>
        </a:p>
      </dsp:txBody>
      <dsp:txXfrm>
        <a:off x="1004" y="0"/>
        <a:ext cx="2611933" cy="1275575"/>
      </dsp:txXfrm>
    </dsp:sp>
    <dsp:sp modelId="{7A4BD44D-6CE4-5347-9FEC-1A3685D77B89}">
      <dsp:nvSpPr>
        <dsp:cNvPr id="0" name=""/>
        <dsp:cNvSpPr/>
      </dsp:nvSpPr>
      <dsp:spPr>
        <a:xfrm>
          <a:off x="262197" y="1276821"/>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rtl="0">
            <a:lnSpc>
              <a:spcPct val="90000"/>
            </a:lnSpc>
            <a:spcBef>
              <a:spcPct val="0"/>
            </a:spcBef>
            <a:spcAft>
              <a:spcPct val="35000"/>
            </a:spcAft>
            <a:buNone/>
          </a:pPr>
          <a:r>
            <a:rPr lang="en-US" sz="1600" b="1" kern="1200" dirty="0">
              <a:latin typeface="+mj-lt"/>
            </a:rPr>
            <a:t>Vulnerabilities over an enterprise network, wide-area network, or the Internet</a:t>
          </a:r>
        </a:p>
      </dsp:txBody>
      <dsp:txXfrm>
        <a:off x="299746" y="1314370"/>
        <a:ext cx="2014448" cy="1206913"/>
      </dsp:txXfrm>
    </dsp:sp>
    <dsp:sp modelId="{8247C684-645B-1644-B256-E95D7D0B78A4}">
      <dsp:nvSpPr>
        <dsp:cNvPr id="0" name=""/>
        <dsp:cNvSpPr/>
      </dsp:nvSpPr>
      <dsp:spPr>
        <a:xfrm>
          <a:off x="262197" y="2756065"/>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dirty="0">
              <a:latin typeface="+mj-lt"/>
            </a:rPr>
            <a:t>Including network protocol vulnerabilities, such as those used for </a:t>
          </a:r>
          <a:r>
            <a:rPr lang="en-US" sz="1400" b="1" kern="1200" dirty="0" err="1">
              <a:latin typeface="+mj-lt"/>
            </a:rPr>
            <a:t>DoS</a:t>
          </a:r>
          <a:r>
            <a:rPr lang="en-US" sz="1400" b="1" kern="1200" dirty="0">
              <a:latin typeface="+mj-lt"/>
            </a:rPr>
            <a:t> </a:t>
          </a:r>
          <a:r>
            <a:rPr lang="en-US" sz="1400" b="1" kern="1200" dirty="0" err="1">
              <a:latin typeface="+mj-lt"/>
            </a:rPr>
            <a:t>attackes</a:t>
          </a:r>
          <a:endParaRPr lang="en-US" sz="1400" b="1" kern="1200" dirty="0">
            <a:latin typeface="+mj-lt"/>
          </a:endParaRPr>
        </a:p>
      </dsp:txBody>
      <dsp:txXfrm>
        <a:off x="299746" y="2793614"/>
        <a:ext cx="2014448" cy="1206913"/>
      </dsp:txXfrm>
    </dsp:sp>
    <dsp:sp modelId="{9C7D5EC8-2DD1-F448-BA8E-DF12CE942EAF}">
      <dsp:nvSpPr>
        <dsp:cNvPr id="0" name=""/>
        <dsp:cNvSpPr/>
      </dsp:nvSpPr>
      <dsp:spPr>
        <a:xfrm>
          <a:off x="2808833" y="0"/>
          <a:ext cx="2611933" cy="425191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1" kern="1200" dirty="0"/>
            <a:t>Software Attack Surface</a:t>
          </a:r>
          <a:endParaRPr lang="en-US" sz="2700" kern="1200" dirty="0"/>
        </a:p>
      </dsp:txBody>
      <dsp:txXfrm>
        <a:off x="2808833" y="0"/>
        <a:ext cx="2611933" cy="1275575"/>
      </dsp:txXfrm>
    </dsp:sp>
    <dsp:sp modelId="{42695345-8D29-D74B-BAC8-002DF12F6166}">
      <dsp:nvSpPr>
        <dsp:cNvPr id="0" name=""/>
        <dsp:cNvSpPr/>
      </dsp:nvSpPr>
      <dsp:spPr>
        <a:xfrm>
          <a:off x="3070026" y="1276821"/>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en-US" sz="1700" b="1" kern="1200" dirty="0">
              <a:latin typeface="+mj-lt"/>
            </a:rPr>
            <a:t>Vulnerabilities in application, utility, or operating system code</a:t>
          </a:r>
          <a:endParaRPr lang="en-US" sz="1700" kern="1200" dirty="0">
            <a:latin typeface="+mj-lt"/>
          </a:endParaRPr>
        </a:p>
      </dsp:txBody>
      <dsp:txXfrm>
        <a:off x="3107575" y="1314370"/>
        <a:ext cx="2014448" cy="1206913"/>
      </dsp:txXfrm>
    </dsp:sp>
    <dsp:sp modelId="{011F6C54-FAC5-8946-9EC9-CB597C7FF91F}">
      <dsp:nvSpPr>
        <dsp:cNvPr id="0" name=""/>
        <dsp:cNvSpPr/>
      </dsp:nvSpPr>
      <dsp:spPr>
        <a:xfrm>
          <a:off x="3070026" y="2756065"/>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en-US" sz="1700" b="1" kern="1200" dirty="0">
              <a:latin typeface="+mj-lt"/>
            </a:rPr>
            <a:t>Particular focus is Web server software</a:t>
          </a:r>
          <a:endParaRPr lang="en-US" sz="1700" kern="1200" dirty="0">
            <a:latin typeface="+mj-lt"/>
          </a:endParaRPr>
        </a:p>
      </dsp:txBody>
      <dsp:txXfrm>
        <a:off x="3107575" y="2793614"/>
        <a:ext cx="2014448" cy="1206913"/>
      </dsp:txXfrm>
    </dsp:sp>
    <dsp:sp modelId="{9BCA6787-FFE4-7C46-8C53-C6D43EFE6024}">
      <dsp:nvSpPr>
        <dsp:cNvPr id="0" name=""/>
        <dsp:cNvSpPr/>
      </dsp:nvSpPr>
      <dsp:spPr>
        <a:xfrm>
          <a:off x="5616661" y="0"/>
          <a:ext cx="2611933" cy="425191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1" kern="1200" dirty="0"/>
            <a:t>Human Attack Surface</a:t>
          </a:r>
          <a:endParaRPr lang="en-US" sz="2700" kern="1200" dirty="0"/>
        </a:p>
      </dsp:txBody>
      <dsp:txXfrm>
        <a:off x="5616661" y="0"/>
        <a:ext cx="2611933" cy="1275575"/>
      </dsp:txXfrm>
    </dsp:sp>
    <dsp:sp modelId="{A3BBF5FA-65ED-2349-816D-13B311289DA7}">
      <dsp:nvSpPr>
        <dsp:cNvPr id="0" name=""/>
        <dsp:cNvSpPr/>
      </dsp:nvSpPr>
      <dsp:spPr>
        <a:xfrm>
          <a:off x="5877855" y="1275575"/>
          <a:ext cx="2089546" cy="27637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en-US" sz="1700" b="1" kern="1200" dirty="0">
              <a:latin typeface="+mj-lt"/>
            </a:rPr>
            <a:t>social engineering, human error, and trusted insiders</a:t>
          </a:r>
          <a:endParaRPr lang="en-US" sz="1700" kern="1200" dirty="0">
            <a:latin typeface="+mj-lt"/>
          </a:endParaRPr>
        </a:p>
      </dsp:txBody>
      <dsp:txXfrm>
        <a:off x="5939056" y="1336776"/>
        <a:ext cx="1967144" cy="26413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7270E-D258-C545-9883-14B67B89FC42}">
      <dsp:nvSpPr>
        <dsp:cNvPr id="0" name=""/>
        <dsp:cNvSpPr/>
      </dsp:nvSpPr>
      <dsp:spPr>
        <a:xfrm>
          <a:off x="1746250" y="0"/>
          <a:ext cx="6264275" cy="6264275"/>
        </a:xfrm>
        <a:prstGeom prst="diamond">
          <a:avLst/>
        </a:prstGeom>
        <a:solidFill>
          <a:schemeClr val="accent1">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4CFB5C30-ED26-FA41-AB50-DF1A25B9E11D}">
      <dsp:nvSpPr>
        <dsp:cNvPr id="0" name=""/>
        <dsp:cNvSpPr/>
      </dsp:nvSpPr>
      <dsp:spPr>
        <a:xfrm>
          <a:off x="2341356" y="595106"/>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b="1" kern="1200" dirty="0">
              <a:latin typeface="+mj-lt"/>
            </a:rPr>
            <a:t>Security Policy</a:t>
          </a:r>
          <a:endParaRPr lang="en-US" sz="1700" kern="1200" dirty="0">
            <a:latin typeface="+mj-lt"/>
          </a:endParaRPr>
        </a:p>
        <a:p>
          <a:pPr marL="114300" lvl="1" indent="-114300" algn="l" defTabSz="577850" rtl="0">
            <a:lnSpc>
              <a:spcPct val="90000"/>
            </a:lnSpc>
            <a:spcBef>
              <a:spcPct val="0"/>
            </a:spcBef>
            <a:spcAft>
              <a:spcPct val="15000"/>
            </a:spcAft>
            <a:buChar char="•"/>
          </a:pPr>
          <a:r>
            <a:rPr lang="en-US" sz="1300" b="1" kern="1200" dirty="0">
              <a:latin typeface="+mj-lt"/>
            </a:rPr>
            <a:t>Formal statement of rules and practices that specify or regulate how a system or organization provides security services to protect sensitive and critical system resources</a:t>
          </a:r>
          <a:endParaRPr lang="en-US" sz="1300" kern="1200" dirty="0">
            <a:latin typeface="+mj-lt"/>
          </a:endParaRPr>
        </a:p>
      </dsp:txBody>
      <dsp:txXfrm>
        <a:off x="2460617" y="714367"/>
        <a:ext cx="2204545" cy="2204545"/>
      </dsp:txXfrm>
    </dsp:sp>
    <dsp:sp modelId="{AEE882AC-EC84-874D-B1E9-20DF06D28533}">
      <dsp:nvSpPr>
        <dsp:cNvPr id="0" name=""/>
        <dsp:cNvSpPr/>
      </dsp:nvSpPr>
      <dsp:spPr>
        <a:xfrm>
          <a:off x="4972351" y="595106"/>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b="1" kern="1200" dirty="0">
              <a:latin typeface="+mj-lt"/>
            </a:rPr>
            <a:t>Security Implementation</a:t>
          </a:r>
          <a:endParaRPr lang="en-US" sz="1700" kern="1200" dirty="0">
            <a:latin typeface="+mj-lt"/>
          </a:endParaRPr>
        </a:p>
        <a:p>
          <a:pPr marL="114300" lvl="1" indent="-114300" algn="l" defTabSz="577850" rtl="0">
            <a:lnSpc>
              <a:spcPct val="90000"/>
            </a:lnSpc>
            <a:spcBef>
              <a:spcPct val="0"/>
            </a:spcBef>
            <a:spcAft>
              <a:spcPct val="15000"/>
            </a:spcAft>
            <a:buChar char="•"/>
          </a:pPr>
          <a:r>
            <a:rPr lang="en-US" sz="1300" b="1" kern="1200" dirty="0">
              <a:latin typeface="+mj-lt"/>
            </a:rPr>
            <a:t>Involves four complementary courses of action:</a:t>
          </a:r>
          <a:endParaRPr lang="en-US" sz="1300" kern="1200" dirty="0">
            <a:latin typeface="+mj-lt"/>
          </a:endParaRPr>
        </a:p>
        <a:p>
          <a:pPr marL="228600" lvl="2" indent="-114300" algn="l" defTabSz="577850" rtl="0">
            <a:lnSpc>
              <a:spcPct val="90000"/>
            </a:lnSpc>
            <a:spcBef>
              <a:spcPct val="0"/>
            </a:spcBef>
            <a:spcAft>
              <a:spcPct val="15000"/>
            </a:spcAft>
            <a:buChar char="•"/>
          </a:pPr>
          <a:r>
            <a:rPr lang="en-US" sz="1300" b="1" kern="1200">
              <a:latin typeface="+mj-lt"/>
            </a:rPr>
            <a:t>Prevention</a:t>
          </a:r>
          <a:endParaRPr lang="en-US" sz="1300" kern="1200">
            <a:latin typeface="+mj-lt"/>
          </a:endParaRPr>
        </a:p>
        <a:p>
          <a:pPr marL="228600" lvl="2" indent="-114300" algn="l" defTabSz="577850" rtl="0">
            <a:lnSpc>
              <a:spcPct val="90000"/>
            </a:lnSpc>
            <a:spcBef>
              <a:spcPct val="0"/>
            </a:spcBef>
            <a:spcAft>
              <a:spcPct val="15000"/>
            </a:spcAft>
            <a:buChar char="•"/>
          </a:pPr>
          <a:r>
            <a:rPr lang="en-US" sz="1300" b="1" kern="1200">
              <a:latin typeface="+mj-lt"/>
            </a:rPr>
            <a:t>Detection</a:t>
          </a:r>
          <a:endParaRPr lang="en-US" sz="1300" kern="1200">
            <a:latin typeface="+mj-lt"/>
          </a:endParaRPr>
        </a:p>
        <a:p>
          <a:pPr marL="228600" lvl="2" indent="-114300" algn="l" defTabSz="577850" rtl="0">
            <a:lnSpc>
              <a:spcPct val="90000"/>
            </a:lnSpc>
            <a:spcBef>
              <a:spcPct val="0"/>
            </a:spcBef>
            <a:spcAft>
              <a:spcPct val="15000"/>
            </a:spcAft>
            <a:buChar char="•"/>
          </a:pPr>
          <a:r>
            <a:rPr lang="en-US" sz="1300" b="1" kern="1200">
              <a:latin typeface="+mj-lt"/>
            </a:rPr>
            <a:t>Response</a:t>
          </a:r>
          <a:endParaRPr lang="en-US" sz="1300" kern="1200">
            <a:latin typeface="+mj-lt"/>
          </a:endParaRPr>
        </a:p>
        <a:p>
          <a:pPr marL="228600" lvl="2" indent="-114300" algn="l" defTabSz="577850" rtl="0">
            <a:lnSpc>
              <a:spcPct val="90000"/>
            </a:lnSpc>
            <a:spcBef>
              <a:spcPct val="0"/>
            </a:spcBef>
            <a:spcAft>
              <a:spcPct val="15000"/>
            </a:spcAft>
            <a:buChar char="•"/>
          </a:pPr>
          <a:r>
            <a:rPr lang="en-US" sz="1300" b="1" kern="1200">
              <a:latin typeface="+mj-lt"/>
            </a:rPr>
            <a:t>Recovery </a:t>
          </a:r>
          <a:endParaRPr lang="en-US" sz="1300" kern="1200">
            <a:latin typeface="+mj-lt"/>
          </a:endParaRPr>
        </a:p>
      </dsp:txBody>
      <dsp:txXfrm>
        <a:off x="5091612" y="714367"/>
        <a:ext cx="2204545" cy="2204545"/>
      </dsp:txXfrm>
    </dsp:sp>
    <dsp:sp modelId="{AFE469BB-BEFB-D041-9163-9A6D62D8D8DE}">
      <dsp:nvSpPr>
        <dsp:cNvPr id="0" name=""/>
        <dsp:cNvSpPr/>
      </dsp:nvSpPr>
      <dsp:spPr>
        <a:xfrm>
          <a:off x="2341356" y="3226101"/>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b="1" kern="1200">
              <a:latin typeface="+mj-lt"/>
            </a:rPr>
            <a:t>Assurance</a:t>
          </a:r>
          <a:endParaRPr lang="en-US" sz="1700" kern="1200">
            <a:latin typeface="+mj-lt"/>
          </a:endParaRPr>
        </a:p>
        <a:p>
          <a:pPr marL="114300" lvl="1" indent="-114300" algn="l" defTabSz="577850" rtl="0">
            <a:lnSpc>
              <a:spcPct val="90000"/>
            </a:lnSpc>
            <a:spcBef>
              <a:spcPct val="0"/>
            </a:spcBef>
            <a:spcAft>
              <a:spcPct val="15000"/>
            </a:spcAft>
            <a:buChar char="•"/>
          </a:pPr>
          <a:r>
            <a:rPr lang="en-US" sz="1300" b="1" kern="1200" dirty="0">
              <a:latin typeface="+mj-lt"/>
            </a:rPr>
            <a:t>The degree of confidence one has that the security measures, both technical and operational, work as intended to protect the system and the information it processes</a:t>
          </a:r>
          <a:endParaRPr lang="en-US" sz="1300" kern="1200" dirty="0">
            <a:latin typeface="+mj-lt"/>
          </a:endParaRPr>
        </a:p>
      </dsp:txBody>
      <dsp:txXfrm>
        <a:off x="2460617" y="3345362"/>
        <a:ext cx="2204545" cy="2204545"/>
      </dsp:txXfrm>
    </dsp:sp>
    <dsp:sp modelId="{4B38F9A1-AF80-1D4C-BA1C-0D438484B2FD}">
      <dsp:nvSpPr>
        <dsp:cNvPr id="0" name=""/>
        <dsp:cNvSpPr/>
      </dsp:nvSpPr>
      <dsp:spPr>
        <a:xfrm>
          <a:off x="4972351" y="3226101"/>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b="1" kern="1200" dirty="0">
              <a:latin typeface="+mj-lt"/>
            </a:rPr>
            <a:t>Evaluation</a:t>
          </a:r>
          <a:endParaRPr lang="en-US" sz="1700" kern="1200" dirty="0">
            <a:latin typeface="+mj-lt"/>
          </a:endParaRPr>
        </a:p>
        <a:p>
          <a:pPr marL="114300" lvl="1" indent="-114300" algn="l" defTabSz="577850" rtl="0">
            <a:lnSpc>
              <a:spcPct val="90000"/>
            </a:lnSpc>
            <a:spcBef>
              <a:spcPct val="0"/>
            </a:spcBef>
            <a:spcAft>
              <a:spcPct val="15000"/>
            </a:spcAft>
            <a:buChar char="•"/>
          </a:pPr>
          <a:r>
            <a:rPr lang="en-US" sz="1300" b="1" kern="1200" dirty="0">
              <a:latin typeface="+mj-lt"/>
            </a:rPr>
            <a:t>Process of examining a computer product or system with respect to certain criteria</a:t>
          </a:r>
          <a:endParaRPr lang="en-US" sz="1300" kern="1200" dirty="0">
            <a:latin typeface="+mj-lt"/>
          </a:endParaRPr>
        </a:p>
      </dsp:txBody>
      <dsp:txXfrm>
        <a:off x="5091612" y="3345362"/>
        <a:ext cx="2204545" cy="220454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5.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4/18/2020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3783477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5436AE-FBEF-584F-A2E9-D4AAD9D18AFE}" type="slidenum">
              <a:rPr lang="en-AU"/>
              <a:pPr/>
              <a:t>10</a:t>
            </a:fld>
            <a:endParaRPr lang="en-AU" dirty="0"/>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sz="1200" kern="1200" baseline="0" dirty="0">
                <a:solidFill>
                  <a:schemeClr val="tx1"/>
                </a:solidFill>
                <a:latin typeface="Arial" pitchFamily="-107" charset="0"/>
                <a:ea typeface="+mn-ea"/>
                <a:cs typeface="+mn-cs"/>
              </a:rPr>
              <a:t>The assets of a computer system can be categorized as hardware, software, data,</a:t>
            </a:r>
          </a:p>
          <a:p>
            <a:r>
              <a:rPr lang="en-US" sz="1200" kern="1200" baseline="0" dirty="0">
                <a:solidFill>
                  <a:schemeClr val="tx1"/>
                </a:solidFill>
                <a:latin typeface="Arial" pitchFamily="-107" charset="0"/>
                <a:ea typeface="+mn-ea"/>
                <a:cs typeface="+mn-cs"/>
              </a:rPr>
              <a:t>and communication lines and networks. In this subsection, we briefly describe these</a:t>
            </a:r>
          </a:p>
          <a:p>
            <a:r>
              <a:rPr lang="en-US" sz="1200" kern="1200" baseline="0" dirty="0">
                <a:solidFill>
                  <a:schemeClr val="tx1"/>
                </a:solidFill>
                <a:latin typeface="Arial" pitchFamily="-107" charset="0"/>
                <a:ea typeface="+mn-ea"/>
                <a:cs typeface="+mn-cs"/>
              </a:rPr>
              <a:t>four categories and relate these to the concepts of integrity, confidentiality, and</a:t>
            </a:r>
          </a:p>
          <a:p>
            <a:r>
              <a:rPr lang="en-US" sz="1200" kern="1200" baseline="0" dirty="0">
                <a:solidFill>
                  <a:schemeClr val="tx1"/>
                </a:solidFill>
                <a:latin typeface="Arial" pitchFamily="-107" charset="0"/>
                <a:ea typeface="+mn-ea"/>
                <a:cs typeface="+mn-cs"/>
              </a:rPr>
              <a:t>availability introduced in Section 1.1 (see Figure 1.2 and Table 1.3 ).</a:t>
            </a:r>
          </a:p>
          <a:p>
            <a:endParaRPr lang="en-US" sz="1200" kern="1200" baseline="0" dirty="0">
              <a:solidFill>
                <a:schemeClr val="tx1"/>
              </a:solidFill>
              <a:latin typeface="Arial" pitchFamily="-107" charset="0"/>
              <a:ea typeface="+mn-ea"/>
              <a:cs typeface="+mn-cs"/>
            </a:endParaRPr>
          </a:p>
          <a:p>
            <a:endParaRPr lang="en-US" dirty="0">
              <a:latin typeface="Times New Roman" pitchFamily="-107" charset="0"/>
            </a:endParaRPr>
          </a:p>
        </p:txBody>
      </p:sp>
    </p:spTree>
    <p:extLst>
      <p:ext uri="{BB962C8B-B14F-4D97-AF65-F5344CB8AC3E}">
        <p14:creationId xmlns:p14="http://schemas.microsoft.com/office/powerpoint/2010/main" val="2216634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0" i="1" kern="1200" baseline="0" dirty="0">
                <a:solidFill>
                  <a:schemeClr val="tx1"/>
                </a:solidFill>
                <a:latin typeface="Arial" pitchFamily="-107" charset="0"/>
                <a:ea typeface="+mn-ea"/>
                <a:cs typeface="+mn-cs"/>
              </a:rPr>
              <a:t>HARDWARE A major threat to computer system hardware is the threat to</a:t>
            </a:r>
          </a:p>
          <a:p>
            <a:r>
              <a:rPr lang="en-US" sz="1200" b="0" kern="1200" baseline="0" dirty="0">
                <a:solidFill>
                  <a:schemeClr val="tx1"/>
                </a:solidFill>
                <a:latin typeface="Arial" pitchFamily="-107" charset="0"/>
                <a:ea typeface="+mn-ea"/>
                <a:cs typeface="+mn-cs"/>
              </a:rPr>
              <a:t>availability. Hardware is the most vulnerable to attack and the least susceptible to</a:t>
            </a:r>
          </a:p>
          <a:p>
            <a:r>
              <a:rPr lang="en-US" sz="1200" b="0" kern="1200" baseline="0" dirty="0">
                <a:solidFill>
                  <a:schemeClr val="tx1"/>
                </a:solidFill>
                <a:latin typeface="Arial" pitchFamily="-107" charset="0"/>
                <a:ea typeface="+mn-ea"/>
                <a:cs typeface="+mn-cs"/>
              </a:rPr>
              <a:t>automated controls. Threats include accidental and deliberate damage to equipment</a:t>
            </a:r>
          </a:p>
          <a:p>
            <a:r>
              <a:rPr lang="en-US" sz="1200" b="0" kern="1200" baseline="0" dirty="0">
                <a:solidFill>
                  <a:schemeClr val="tx1"/>
                </a:solidFill>
                <a:latin typeface="Arial" pitchFamily="-107" charset="0"/>
                <a:ea typeface="+mn-ea"/>
                <a:cs typeface="+mn-cs"/>
              </a:rPr>
              <a:t>as well as theft. The proliferation of personal computers and workstations and the</a:t>
            </a:r>
          </a:p>
          <a:p>
            <a:r>
              <a:rPr lang="en-US" sz="1200" b="0" kern="1200" baseline="0" dirty="0">
                <a:solidFill>
                  <a:schemeClr val="tx1"/>
                </a:solidFill>
                <a:latin typeface="Arial" pitchFamily="-107" charset="0"/>
                <a:ea typeface="+mn-ea"/>
                <a:cs typeface="+mn-cs"/>
              </a:rPr>
              <a:t>widespread use of LANs increase the potential for losses in this area. Theft of</a:t>
            </a:r>
          </a:p>
          <a:p>
            <a:r>
              <a:rPr lang="en-US" sz="1200" b="0" kern="1200" baseline="0" dirty="0">
                <a:solidFill>
                  <a:schemeClr val="tx1"/>
                </a:solidFill>
                <a:latin typeface="Arial" pitchFamily="-107" charset="0"/>
                <a:ea typeface="+mn-ea"/>
                <a:cs typeface="+mn-cs"/>
              </a:rPr>
              <a:t>CD-ROMs and DVDs can lead to loss of confidentiality. Physical and administrative</a:t>
            </a:r>
          </a:p>
          <a:p>
            <a:r>
              <a:rPr lang="en-US" sz="1200" b="0" kern="1200" baseline="0" dirty="0">
                <a:solidFill>
                  <a:schemeClr val="tx1"/>
                </a:solidFill>
                <a:latin typeface="Arial" pitchFamily="-107" charset="0"/>
                <a:ea typeface="+mn-ea"/>
                <a:cs typeface="+mn-cs"/>
              </a:rPr>
              <a:t>security measures are needed to deal with these threats.</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SOFTWARE Software includes the operating system, utilities, and application</a:t>
            </a:r>
          </a:p>
          <a:p>
            <a:r>
              <a:rPr lang="en-US" sz="1200" b="0" kern="1200" baseline="0" dirty="0">
                <a:solidFill>
                  <a:schemeClr val="tx1"/>
                </a:solidFill>
                <a:latin typeface="Arial" pitchFamily="-107" charset="0"/>
                <a:ea typeface="+mn-ea"/>
                <a:cs typeface="+mn-cs"/>
              </a:rPr>
              <a:t>programs. A key threat to software is an attack on availability. Software, especially</a:t>
            </a:r>
          </a:p>
          <a:p>
            <a:r>
              <a:rPr lang="en-US" sz="1200" b="0" kern="1200" baseline="0" dirty="0">
                <a:solidFill>
                  <a:schemeClr val="tx1"/>
                </a:solidFill>
                <a:latin typeface="Arial" pitchFamily="-107" charset="0"/>
                <a:ea typeface="+mn-ea"/>
                <a:cs typeface="+mn-cs"/>
              </a:rPr>
              <a:t>application software, is often easy to delete. Software can also be altered or</a:t>
            </a:r>
          </a:p>
          <a:p>
            <a:r>
              <a:rPr lang="en-US" sz="1200" b="0" kern="1200" baseline="0" dirty="0">
                <a:solidFill>
                  <a:schemeClr val="tx1"/>
                </a:solidFill>
                <a:latin typeface="Arial" pitchFamily="-107" charset="0"/>
                <a:ea typeface="+mn-ea"/>
                <a:cs typeface="+mn-cs"/>
              </a:rPr>
              <a:t>damaged to render it useless. Careful software configuration management, which</a:t>
            </a:r>
          </a:p>
          <a:p>
            <a:r>
              <a:rPr lang="en-US" sz="1200" b="0" kern="1200" baseline="0" dirty="0">
                <a:solidFill>
                  <a:schemeClr val="tx1"/>
                </a:solidFill>
                <a:latin typeface="Arial" pitchFamily="-107" charset="0"/>
                <a:ea typeface="+mn-ea"/>
                <a:cs typeface="+mn-cs"/>
              </a:rPr>
              <a:t>includes making backups of the most recent version of software, can maintain high</a:t>
            </a:r>
          </a:p>
          <a:p>
            <a:r>
              <a:rPr lang="en-US" sz="1200" b="0" kern="1200" baseline="0" dirty="0">
                <a:solidFill>
                  <a:schemeClr val="tx1"/>
                </a:solidFill>
                <a:latin typeface="Arial" pitchFamily="-107" charset="0"/>
                <a:ea typeface="+mn-ea"/>
                <a:cs typeface="+mn-cs"/>
              </a:rPr>
              <a:t>availability. A more difficult problem to deal with is software modification that</a:t>
            </a:r>
          </a:p>
          <a:p>
            <a:r>
              <a:rPr lang="en-US" sz="1200" b="0" kern="1200" baseline="0" dirty="0">
                <a:solidFill>
                  <a:schemeClr val="tx1"/>
                </a:solidFill>
                <a:latin typeface="Arial" pitchFamily="-107" charset="0"/>
                <a:ea typeface="+mn-ea"/>
                <a:cs typeface="+mn-cs"/>
              </a:rPr>
              <a:t>results in a program that still functions but that behaves differently than before,</a:t>
            </a:r>
          </a:p>
          <a:p>
            <a:r>
              <a:rPr lang="en-US" sz="1200" b="0" kern="1200" baseline="0" dirty="0">
                <a:solidFill>
                  <a:schemeClr val="tx1"/>
                </a:solidFill>
                <a:latin typeface="Arial" pitchFamily="-107" charset="0"/>
                <a:ea typeface="+mn-ea"/>
                <a:cs typeface="+mn-cs"/>
              </a:rPr>
              <a:t>which is a threat to integrity/authenticity. Computer viruses and related attacks fall</a:t>
            </a:r>
          </a:p>
          <a:p>
            <a:r>
              <a:rPr lang="en-US" sz="1200" b="0" kern="1200" baseline="0" dirty="0">
                <a:solidFill>
                  <a:schemeClr val="tx1"/>
                </a:solidFill>
                <a:latin typeface="Arial" pitchFamily="-107" charset="0"/>
                <a:ea typeface="+mn-ea"/>
                <a:cs typeface="+mn-cs"/>
              </a:rPr>
              <a:t>into this category. A final problem is protection against software piracy. Although</a:t>
            </a:r>
          </a:p>
          <a:p>
            <a:r>
              <a:rPr lang="en-US" sz="1200" b="0" kern="1200" baseline="0" dirty="0">
                <a:solidFill>
                  <a:schemeClr val="tx1"/>
                </a:solidFill>
                <a:latin typeface="Arial" pitchFamily="-107" charset="0"/>
                <a:ea typeface="+mn-ea"/>
                <a:cs typeface="+mn-cs"/>
              </a:rPr>
              <a:t>certain countermeasures are available, by and large the problem of unauthorized</a:t>
            </a:r>
          </a:p>
          <a:p>
            <a:r>
              <a:rPr lang="en-US" sz="1200" b="0" kern="1200" baseline="0" dirty="0">
                <a:solidFill>
                  <a:schemeClr val="tx1"/>
                </a:solidFill>
                <a:latin typeface="Arial" pitchFamily="-107" charset="0"/>
                <a:ea typeface="+mn-ea"/>
                <a:cs typeface="+mn-cs"/>
              </a:rPr>
              <a:t>copying of software has not been solved.</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DATA Hardware and software security are typically concerns of computing center</a:t>
            </a:r>
          </a:p>
          <a:p>
            <a:r>
              <a:rPr lang="en-US" sz="1200" b="0" kern="1200" baseline="0" dirty="0">
                <a:solidFill>
                  <a:schemeClr val="tx1"/>
                </a:solidFill>
                <a:latin typeface="Arial" pitchFamily="-107" charset="0"/>
                <a:ea typeface="+mn-ea"/>
                <a:cs typeface="+mn-cs"/>
              </a:rPr>
              <a:t>professionals or individual concerns of personal computer users. A much more</a:t>
            </a:r>
          </a:p>
          <a:p>
            <a:r>
              <a:rPr lang="en-US" sz="1200" b="0" kern="1200" baseline="0" dirty="0">
                <a:solidFill>
                  <a:schemeClr val="tx1"/>
                </a:solidFill>
                <a:latin typeface="Arial" pitchFamily="-107" charset="0"/>
                <a:ea typeface="+mn-ea"/>
                <a:cs typeface="+mn-cs"/>
              </a:rPr>
              <a:t>widespread problem is data security, which involves files and other forms of data</a:t>
            </a:r>
          </a:p>
          <a:p>
            <a:r>
              <a:rPr lang="en-US" sz="1200" b="0" kern="1200" baseline="0" dirty="0">
                <a:solidFill>
                  <a:schemeClr val="tx1"/>
                </a:solidFill>
                <a:latin typeface="Arial" pitchFamily="-107" charset="0"/>
                <a:ea typeface="+mn-ea"/>
                <a:cs typeface="+mn-cs"/>
              </a:rPr>
              <a:t>controlled by individuals, groups, and business organizations.</a:t>
            </a:r>
          </a:p>
          <a:p>
            <a:r>
              <a:rPr lang="en-US" sz="1200" b="0" kern="1200" baseline="0" dirty="0">
                <a:solidFill>
                  <a:schemeClr val="tx1"/>
                </a:solidFill>
                <a:latin typeface="Arial" pitchFamily="-107" charset="0"/>
                <a:ea typeface="+mn-ea"/>
                <a:cs typeface="+mn-cs"/>
              </a:rPr>
              <a:t>Security concerns with respect to data are broad, encompassing availability,</a:t>
            </a:r>
          </a:p>
          <a:p>
            <a:r>
              <a:rPr lang="en-US" sz="1200" b="0" kern="1200" baseline="0" dirty="0">
                <a:solidFill>
                  <a:schemeClr val="tx1"/>
                </a:solidFill>
                <a:latin typeface="Arial" pitchFamily="-107" charset="0"/>
                <a:ea typeface="+mn-ea"/>
                <a:cs typeface="+mn-cs"/>
              </a:rPr>
              <a:t>secrecy, and integrity. In the case of availability, the concern is with the destruction</a:t>
            </a:r>
          </a:p>
          <a:p>
            <a:r>
              <a:rPr lang="en-US" sz="1200" b="0" kern="1200" baseline="0" dirty="0">
                <a:solidFill>
                  <a:schemeClr val="tx1"/>
                </a:solidFill>
                <a:latin typeface="Arial" pitchFamily="-107" charset="0"/>
                <a:ea typeface="+mn-ea"/>
                <a:cs typeface="+mn-cs"/>
              </a:rPr>
              <a:t>of data files, which can occur either accidentally or maliciously.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obvious concern with secrecy is the unauthorized reading of data files or</a:t>
            </a:r>
          </a:p>
          <a:p>
            <a:r>
              <a:rPr lang="en-US" sz="1200" b="0" kern="1200" baseline="0" dirty="0">
                <a:solidFill>
                  <a:schemeClr val="tx1"/>
                </a:solidFill>
                <a:latin typeface="Arial" pitchFamily="-107" charset="0"/>
                <a:ea typeface="+mn-ea"/>
                <a:cs typeface="+mn-cs"/>
              </a:rPr>
              <a:t>databases, and this area has been the subject of perhaps more research and effort</a:t>
            </a:r>
          </a:p>
          <a:p>
            <a:r>
              <a:rPr lang="en-US" sz="1200" b="0" kern="1200" baseline="0" dirty="0">
                <a:solidFill>
                  <a:schemeClr val="tx1"/>
                </a:solidFill>
                <a:latin typeface="Arial" pitchFamily="-107" charset="0"/>
                <a:ea typeface="+mn-ea"/>
                <a:cs typeface="+mn-cs"/>
              </a:rPr>
              <a:t>than any other area of computer security. A less obvious threat to secrecy involves</a:t>
            </a:r>
          </a:p>
          <a:p>
            <a:r>
              <a:rPr lang="en-US" sz="1200" b="0" kern="1200" baseline="0" dirty="0">
                <a:solidFill>
                  <a:schemeClr val="tx1"/>
                </a:solidFill>
                <a:latin typeface="Arial" pitchFamily="-107" charset="0"/>
                <a:ea typeface="+mn-ea"/>
                <a:cs typeface="+mn-cs"/>
              </a:rPr>
              <a:t>the analysis of data and manifests itself in the use of so-called statistical databases,</a:t>
            </a:r>
          </a:p>
          <a:p>
            <a:r>
              <a:rPr lang="en-US" sz="1200" b="0" kern="1200" baseline="0" dirty="0">
                <a:solidFill>
                  <a:schemeClr val="tx1"/>
                </a:solidFill>
                <a:latin typeface="Arial" pitchFamily="-107" charset="0"/>
                <a:ea typeface="+mn-ea"/>
                <a:cs typeface="+mn-cs"/>
              </a:rPr>
              <a:t>which provide summary or aggregate information. Presumably, the existence of</a:t>
            </a:r>
          </a:p>
          <a:p>
            <a:r>
              <a:rPr lang="en-US" sz="1200" b="0" kern="1200" baseline="0" dirty="0">
                <a:solidFill>
                  <a:schemeClr val="tx1"/>
                </a:solidFill>
                <a:latin typeface="Arial" pitchFamily="-107" charset="0"/>
                <a:ea typeface="+mn-ea"/>
                <a:cs typeface="+mn-cs"/>
              </a:rPr>
              <a:t>aggregate information does not threaten the privacy of the individuals involved.</a:t>
            </a:r>
          </a:p>
          <a:p>
            <a:r>
              <a:rPr lang="en-US" sz="1200" b="0" kern="1200" baseline="0" dirty="0">
                <a:solidFill>
                  <a:schemeClr val="tx1"/>
                </a:solidFill>
                <a:latin typeface="Arial" pitchFamily="-107" charset="0"/>
                <a:ea typeface="+mn-ea"/>
                <a:cs typeface="+mn-cs"/>
              </a:rPr>
              <a:t>However, as the use of statistical databases grows, there is an increasing potential</a:t>
            </a:r>
          </a:p>
          <a:p>
            <a:r>
              <a:rPr lang="en-US" sz="1200" b="0" kern="1200" baseline="0" dirty="0">
                <a:solidFill>
                  <a:schemeClr val="tx1"/>
                </a:solidFill>
                <a:latin typeface="Arial" pitchFamily="-107" charset="0"/>
                <a:ea typeface="+mn-ea"/>
                <a:cs typeface="+mn-cs"/>
              </a:rPr>
              <a:t>for disclosure of personal information. In essence, characteristics of constituent</a:t>
            </a:r>
          </a:p>
          <a:p>
            <a:r>
              <a:rPr lang="en-US" sz="1200" b="0" kern="1200" baseline="0" dirty="0">
                <a:solidFill>
                  <a:schemeClr val="tx1"/>
                </a:solidFill>
                <a:latin typeface="Arial" pitchFamily="-107" charset="0"/>
                <a:ea typeface="+mn-ea"/>
                <a:cs typeface="+mn-cs"/>
              </a:rPr>
              <a:t>individuals may be identified through careful analysis. For example, if one table</a:t>
            </a:r>
          </a:p>
          <a:p>
            <a:r>
              <a:rPr lang="en-US" sz="1200" b="0" kern="1200" baseline="0" dirty="0">
                <a:solidFill>
                  <a:schemeClr val="tx1"/>
                </a:solidFill>
                <a:latin typeface="Arial" pitchFamily="-107" charset="0"/>
                <a:ea typeface="+mn-ea"/>
                <a:cs typeface="+mn-cs"/>
              </a:rPr>
              <a:t>records the aggregate of the incomes of respondents A, B, C, and D and another</a:t>
            </a:r>
          </a:p>
          <a:p>
            <a:r>
              <a:rPr lang="en-US" sz="1200" b="0" kern="1200" baseline="0" dirty="0">
                <a:solidFill>
                  <a:schemeClr val="tx1"/>
                </a:solidFill>
                <a:latin typeface="Arial" pitchFamily="-107" charset="0"/>
                <a:ea typeface="+mn-ea"/>
                <a:cs typeface="+mn-cs"/>
              </a:rPr>
              <a:t>records the aggregate of the incomes of A, B, C, D, and E, the difference between</a:t>
            </a:r>
          </a:p>
          <a:p>
            <a:r>
              <a:rPr lang="en-US" sz="1200" b="0" kern="1200" baseline="0" dirty="0">
                <a:solidFill>
                  <a:schemeClr val="tx1"/>
                </a:solidFill>
                <a:latin typeface="Arial" pitchFamily="-107" charset="0"/>
                <a:ea typeface="+mn-ea"/>
                <a:cs typeface="+mn-cs"/>
              </a:rPr>
              <a:t>the two aggregates would be the income of E. This problem is exacerbated by the</a:t>
            </a:r>
          </a:p>
          <a:p>
            <a:r>
              <a:rPr lang="en-US" sz="1200" b="0" kern="1200" baseline="0" dirty="0">
                <a:solidFill>
                  <a:schemeClr val="tx1"/>
                </a:solidFill>
                <a:latin typeface="Arial" pitchFamily="-107" charset="0"/>
                <a:ea typeface="+mn-ea"/>
                <a:cs typeface="+mn-cs"/>
              </a:rPr>
              <a:t>increasing desire to combine data sets. In many cases, matching several sets of data</a:t>
            </a:r>
          </a:p>
          <a:p>
            <a:r>
              <a:rPr lang="en-US" sz="1200" b="0" kern="1200" baseline="0" dirty="0">
                <a:solidFill>
                  <a:schemeClr val="tx1"/>
                </a:solidFill>
                <a:latin typeface="Arial" pitchFamily="-107" charset="0"/>
                <a:ea typeface="+mn-ea"/>
                <a:cs typeface="+mn-cs"/>
              </a:rPr>
              <a:t>for consistency at different levels of aggregation requires access to individual units.</a:t>
            </a:r>
          </a:p>
          <a:p>
            <a:r>
              <a:rPr lang="en-US" sz="1200" b="0" kern="1200" baseline="0" dirty="0">
                <a:solidFill>
                  <a:schemeClr val="tx1"/>
                </a:solidFill>
                <a:latin typeface="Arial" pitchFamily="-107" charset="0"/>
                <a:ea typeface="+mn-ea"/>
                <a:cs typeface="+mn-cs"/>
              </a:rPr>
              <a:t>Thus, the individual units, which are the subject of privacy concerns, are available at</a:t>
            </a:r>
          </a:p>
          <a:p>
            <a:r>
              <a:rPr lang="en-US" sz="1200" b="0" kern="1200" baseline="0" dirty="0">
                <a:solidFill>
                  <a:schemeClr val="tx1"/>
                </a:solidFill>
                <a:latin typeface="Arial" pitchFamily="-107" charset="0"/>
                <a:ea typeface="+mn-ea"/>
                <a:cs typeface="+mn-cs"/>
              </a:rPr>
              <a:t>various stages in the processing of data sets.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Finally, data integrity is a major concern in most installations. Modifications</a:t>
            </a:r>
          </a:p>
          <a:p>
            <a:r>
              <a:rPr lang="en-US" sz="1200" b="0" kern="1200" baseline="0" dirty="0">
                <a:solidFill>
                  <a:schemeClr val="tx1"/>
                </a:solidFill>
                <a:latin typeface="Arial" pitchFamily="-107" charset="0"/>
                <a:ea typeface="+mn-ea"/>
                <a:cs typeface="+mn-cs"/>
              </a:rPr>
              <a:t>to data files can have consequences ranging from minor to disastrous.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166477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D2DD98-C3D2-9845-827A-3B6506878082}" type="slidenum">
              <a:rPr lang="en-AU"/>
              <a:pPr/>
              <a:t>12</a:t>
            </a:fld>
            <a:endParaRPr lang="en-AU" dirty="0"/>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r>
              <a:rPr lang="en-US" sz="1200" b="0" i="1" kern="1200" baseline="0" dirty="0">
                <a:solidFill>
                  <a:schemeClr val="tx1"/>
                </a:solidFill>
                <a:latin typeface="Arial" pitchFamily="-107" charset="0"/>
                <a:ea typeface="+mn-ea"/>
                <a:cs typeface="+mn-cs"/>
              </a:rPr>
              <a:t>Network security attacks can be classified</a:t>
            </a:r>
          </a:p>
          <a:p>
            <a:r>
              <a:rPr lang="en-US" sz="1200" b="0" kern="1200" baseline="0" dirty="0">
                <a:solidFill>
                  <a:schemeClr val="tx1"/>
                </a:solidFill>
                <a:latin typeface="Arial" pitchFamily="-107" charset="0"/>
                <a:ea typeface="+mn-ea"/>
                <a:cs typeface="+mn-cs"/>
              </a:rPr>
              <a:t>as </a:t>
            </a:r>
            <a:r>
              <a:rPr lang="en-US" sz="1200" b="0" i="1" kern="1200" baseline="0" dirty="0">
                <a:solidFill>
                  <a:schemeClr val="tx1"/>
                </a:solidFill>
                <a:latin typeface="Arial" pitchFamily="-107" charset="0"/>
                <a:ea typeface="+mn-ea"/>
                <a:cs typeface="+mn-cs"/>
              </a:rPr>
              <a:t>passive attacks and active attacks . A passive attack attempts to learn or make</a:t>
            </a:r>
          </a:p>
          <a:p>
            <a:r>
              <a:rPr lang="en-US" sz="1200" b="0" kern="1200" baseline="0" dirty="0">
                <a:solidFill>
                  <a:schemeClr val="tx1"/>
                </a:solidFill>
                <a:latin typeface="Arial" pitchFamily="-107" charset="0"/>
                <a:ea typeface="+mn-ea"/>
                <a:cs typeface="+mn-cs"/>
              </a:rPr>
              <a:t>use of information from the system but does not affect system resources. An active</a:t>
            </a:r>
          </a:p>
          <a:p>
            <a:r>
              <a:rPr lang="en-US" sz="1200" b="0" kern="1200" baseline="0" dirty="0">
                <a:solidFill>
                  <a:schemeClr val="tx1"/>
                </a:solidFill>
                <a:latin typeface="Arial" pitchFamily="-107" charset="0"/>
                <a:ea typeface="+mn-ea"/>
                <a:cs typeface="+mn-cs"/>
              </a:rPr>
              <a:t>attack attempts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Passive attacks are in the nature of eavesdropping on, or monitoring of,</a:t>
            </a:r>
          </a:p>
          <a:p>
            <a:r>
              <a:rPr lang="en-US" sz="1200" b="0" kern="1200" baseline="0" dirty="0">
                <a:solidFill>
                  <a:schemeClr val="tx1"/>
                </a:solidFill>
                <a:latin typeface="Arial" pitchFamily="-107" charset="0"/>
                <a:ea typeface="+mn-ea"/>
                <a:cs typeface="+mn-cs"/>
              </a:rPr>
              <a:t>transmissions. The goal of the attacker is to obtain information that is being transmitted.</a:t>
            </a:r>
          </a:p>
          <a:p>
            <a:r>
              <a:rPr lang="en-US" sz="1200" b="0" kern="1200" baseline="0" dirty="0">
                <a:solidFill>
                  <a:schemeClr val="tx1"/>
                </a:solidFill>
                <a:latin typeface="Arial" pitchFamily="-107" charset="0"/>
                <a:ea typeface="+mn-ea"/>
                <a:cs typeface="+mn-cs"/>
              </a:rPr>
              <a:t>Two types of passive attacks are release of message contents and traffic</a:t>
            </a:r>
          </a:p>
          <a:p>
            <a:r>
              <a:rPr lang="en-US" sz="1200" b="0" kern="1200" baseline="0" dirty="0">
                <a:solidFill>
                  <a:schemeClr val="tx1"/>
                </a:solidFill>
                <a:latin typeface="Arial" pitchFamily="-107" charset="0"/>
                <a:ea typeface="+mn-ea"/>
                <a:cs typeface="+mn-cs"/>
              </a:rPr>
              <a:t>analysis.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release of message contents is easily understood. A telephone conversation,</a:t>
            </a:r>
          </a:p>
          <a:p>
            <a:r>
              <a:rPr lang="en-US" sz="1200" b="0" kern="1200" baseline="0" dirty="0">
                <a:solidFill>
                  <a:schemeClr val="tx1"/>
                </a:solidFill>
                <a:latin typeface="Arial" pitchFamily="-107" charset="0"/>
                <a:ea typeface="+mn-ea"/>
                <a:cs typeface="+mn-cs"/>
              </a:rPr>
              <a:t>an electronic mail message, and a transferred file may contain sensitive or</a:t>
            </a:r>
          </a:p>
          <a:p>
            <a:r>
              <a:rPr lang="en-US" sz="1200" b="0" kern="1200" baseline="0" dirty="0">
                <a:solidFill>
                  <a:schemeClr val="tx1"/>
                </a:solidFill>
                <a:latin typeface="Arial" pitchFamily="-107" charset="0"/>
                <a:ea typeface="+mn-ea"/>
                <a:cs typeface="+mn-cs"/>
              </a:rPr>
              <a:t>confidential information. We would like to prevent an opponent from learning the</a:t>
            </a:r>
          </a:p>
          <a:p>
            <a:r>
              <a:rPr lang="en-US" sz="1200" b="0" kern="1200" baseline="0" dirty="0">
                <a:solidFill>
                  <a:schemeClr val="tx1"/>
                </a:solidFill>
                <a:latin typeface="Arial" pitchFamily="-107" charset="0"/>
                <a:ea typeface="+mn-ea"/>
                <a:cs typeface="+mn-cs"/>
              </a:rPr>
              <a:t>contents of these transmissions.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second type of passive attack, traffic analysis , is subtler. Suppose that we</a:t>
            </a:r>
          </a:p>
          <a:p>
            <a:r>
              <a:rPr lang="en-US" sz="1200" b="0" kern="1200" baseline="0" dirty="0">
                <a:solidFill>
                  <a:schemeClr val="tx1"/>
                </a:solidFill>
                <a:latin typeface="Arial" pitchFamily="-107" charset="0"/>
                <a:ea typeface="+mn-ea"/>
                <a:cs typeface="+mn-cs"/>
              </a:rPr>
              <a:t>had a way of masking the contents of messages or other information traffic so that</a:t>
            </a:r>
          </a:p>
          <a:p>
            <a:r>
              <a:rPr lang="en-US" sz="1200" b="0" kern="1200" baseline="0" dirty="0">
                <a:solidFill>
                  <a:schemeClr val="tx1"/>
                </a:solidFill>
                <a:latin typeface="Arial" pitchFamily="-107" charset="0"/>
                <a:ea typeface="+mn-ea"/>
                <a:cs typeface="+mn-cs"/>
              </a:rPr>
              <a:t>opponents, even if they captured the message, could not extract the information</a:t>
            </a:r>
          </a:p>
          <a:p>
            <a:r>
              <a:rPr lang="en-US" sz="1200" b="0" kern="1200" baseline="0" dirty="0">
                <a:solidFill>
                  <a:schemeClr val="tx1"/>
                </a:solidFill>
                <a:latin typeface="Arial" pitchFamily="-107" charset="0"/>
                <a:ea typeface="+mn-ea"/>
                <a:cs typeface="+mn-cs"/>
              </a:rPr>
              <a:t>from the message. The common technique for masking contents is encryption. If we</a:t>
            </a:r>
          </a:p>
          <a:p>
            <a:r>
              <a:rPr lang="en-US" sz="1200" b="0" kern="1200" baseline="0" dirty="0">
                <a:solidFill>
                  <a:schemeClr val="tx1"/>
                </a:solidFill>
                <a:latin typeface="Arial" pitchFamily="-107" charset="0"/>
                <a:ea typeface="+mn-ea"/>
                <a:cs typeface="+mn-cs"/>
              </a:rPr>
              <a:t>had encryption protection in place, an opponent might still be able to observe the</a:t>
            </a:r>
          </a:p>
          <a:p>
            <a:r>
              <a:rPr lang="en-US" sz="1200" b="0" kern="1200" baseline="0" dirty="0">
                <a:solidFill>
                  <a:schemeClr val="tx1"/>
                </a:solidFill>
                <a:latin typeface="Arial" pitchFamily="-107" charset="0"/>
                <a:ea typeface="+mn-ea"/>
                <a:cs typeface="+mn-cs"/>
              </a:rPr>
              <a:t>pattern of these messages. The opponent could determine the location and identity</a:t>
            </a:r>
          </a:p>
          <a:p>
            <a:r>
              <a:rPr lang="en-US" sz="1200" b="0" kern="1200" baseline="0" dirty="0">
                <a:solidFill>
                  <a:schemeClr val="tx1"/>
                </a:solidFill>
                <a:latin typeface="Arial" pitchFamily="-107" charset="0"/>
                <a:ea typeface="+mn-ea"/>
                <a:cs typeface="+mn-cs"/>
              </a:rPr>
              <a:t>of communicating hosts and could observe the frequency and length of messages</a:t>
            </a:r>
          </a:p>
          <a:p>
            <a:r>
              <a:rPr lang="en-US" sz="1200" b="0" kern="1200" baseline="0" dirty="0">
                <a:solidFill>
                  <a:schemeClr val="tx1"/>
                </a:solidFill>
                <a:latin typeface="Arial" pitchFamily="-107" charset="0"/>
                <a:ea typeface="+mn-ea"/>
                <a:cs typeface="+mn-cs"/>
              </a:rPr>
              <a:t>being exchanged. This information might be useful in guessing the nature of the</a:t>
            </a:r>
          </a:p>
          <a:p>
            <a:r>
              <a:rPr lang="en-US" sz="1200" b="0" kern="1200" baseline="0" dirty="0">
                <a:solidFill>
                  <a:schemeClr val="tx1"/>
                </a:solidFill>
                <a:latin typeface="Arial" pitchFamily="-107" charset="0"/>
                <a:ea typeface="+mn-ea"/>
                <a:cs typeface="+mn-cs"/>
              </a:rPr>
              <a:t>communication that was taking place.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Passive attacks are very difficult to detect because they do not involve any</a:t>
            </a:r>
          </a:p>
          <a:p>
            <a:r>
              <a:rPr lang="en-US" sz="1200" b="0" kern="1200" baseline="0" dirty="0">
                <a:solidFill>
                  <a:schemeClr val="tx1"/>
                </a:solidFill>
                <a:latin typeface="Arial" pitchFamily="-107" charset="0"/>
                <a:ea typeface="+mn-ea"/>
                <a:cs typeface="+mn-cs"/>
              </a:rPr>
              <a:t>alteration of the data. Typically, the message traffic is sent and received in an</a:t>
            </a:r>
          </a:p>
          <a:p>
            <a:r>
              <a:rPr lang="en-US" sz="1200" b="0" kern="1200" baseline="0" dirty="0">
                <a:solidFill>
                  <a:schemeClr val="tx1"/>
                </a:solidFill>
                <a:latin typeface="Arial" pitchFamily="-107" charset="0"/>
                <a:ea typeface="+mn-ea"/>
                <a:cs typeface="+mn-cs"/>
              </a:rPr>
              <a:t>apparently normal fashion and neither the sender nor receiver is aware that a</a:t>
            </a:r>
          </a:p>
          <a:p>
            <a:r>
              <a:rPr lang="en-US" sz="1200" b="0" kern="1200" baseline="0" dirty="0">
                <a:solidFill>
                  <a:schemeClr val="tx1"/>
                </a:solidFill>
                <a:latin typeface="Arial" pitchFamily="-107" charset="0"/>
                <a:ea typeface="+mn-ea"/>
                <a:cs typeface="+mn-cs"/>
              </a:rPr>
              <a:t>third party has read the messages or observed the traffic pattern. However, it is</a:t>
            </a:r>
          </a:p>
          <a:p>
            <a:r>
              <a:rPr lang="en-US" sz="1200" b="0" kern="1200" baseline="0" dirty="0">
                <a:solidFill>
                  <a:schemeClr val="tx1"/>
                </a:solidFill>
                <a:latin typeface="Arial" pitchFamily="-107" charset="0"/>
                <a:ea typeface="+mn-ea"/>
                <a:cs typeface="+mn-cs"/>
              </a:rPr>
              <a:t>feasible to prevent the success of these attacks, usually by means of encryption.</a:t>
            </a:r>
          </a:p>
          <a:p>
            <a:r>
              <a:rPr lang="en-US" sz="1200" b="0" kern="1200" baseline="0" dirty="0">
                <a:solidFill>
                  <a:schemeClr val="tx1"/>
                </a:solidFill>
                <a:latin typeface="Arial" pitchFamily="-107" charset="0"/>
                <a:ea typeface="+mn-ea"/>
                <a:cs typeface="+mn-cs"/>
              </a:rPr>
              <a:t>Thus, the emphasis in dealing with passive attacks is on prevention rather than</a:t>
            </a:r>
          </a:p>
          <a:p>
            <a:r>
              <a:rPr lang="en-US" sz="1200" b="0" kern="1200" baseline="0" dirty="0">
                <a:solidFill>
                  <a:schemeClr val="tx1"/>
                </a:solidFill>
                <a:latin typeface="Arial" pitchFamily="-107" charset="0"/>
                <a:ea typeface="+mn-ea"/>
                <a:cs typeface="+mn-cs"/>
              </a:rPr>
              <a:t>detection.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Active attacks involve some modification of the data stream or the creation</a:t>
            </a:r>
          </a:p>
          <a:p>
            <a:r>
              <a:rPr lang="en-US" sz="1200" b="0" kern="1200" baseline="0" dirty="0">
                <a:solidFill>
                  <a:schemeClr val="tx1"/>
                </a:solidFill>
                <a:latin typeface="Arial" pitchFamily="-107" charset="0"/>
                <a:ea typeface="+mn-ea"/>
                <a:cs typeface="+mn-cs"/>
              </a:rPr>
              <a:t>of a false stream and can be subdivided into four categories: replay, masquerade,</a:t>
            </a:r>
          </a:p>
          <a:p>
            <a:r>
              <a:rPr lang="en-US" sz="1200" b="0" kern="1200" baseline="0" dirty="0">
                <a:solidFill>
                  <a:schemeClr val="tx1"/>
                </a:solidFill>
                <a:latin typeface="Arial" pitchFamily="-107" charset="0"/>
                <a:ea typeface="+mn-ea"/>
                <a:cs typeface="+mn-cs"/>
              </a:rPr>
              <a:t>modification of messages, and denial of service.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Replay involves the passive capture of a data unit and its subsequent retransmission</a:t>
            </a:r>
          </a:p>
          <a:p>
            <a:r>
              <a:rPr lang="en-US" sz="1200" b="0" kern="1200" baseline="0" dirty="0">
                <a:solidFill>
                  <a:schemeClr val="tx1"/>
                </a:solidFill>
                <a:latin typeface="Arial" pitchFamily="-107" charset="0"/>
                <a:ea typeface="+mn-ea"/>
                <a:cs typeface="+mn-cs"/>
              </a:rPr>
              <a:t>to produce an unauthorized effect.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masquerade takes place when one entity pretends to be a different entity. A</a:t>
            </a:r>
          </a:p>
          <a:p>
            <a:r>
              <a:rPr lang="en-US" sz="1200" b="0" kern="1200" baseline="0" dirty="0">
                <a:solidFill>
                  <a:schemeClr val="tx1"/>
                </a:solidFill>
                <a:latin typeface="Arial" pitchFamily="-107" charset="0"/>
                <a:ea typeface="+mn-ea"/>
                <a:cs typeface="+mn-cs"/>
              </a:rPr>
              <a:t>masquerade attack usually includes one of the other forms of active attack. For example,</a:t>
            </a:r>
          </a:p>
          <a:p>
            <a:r>
              <a:rPr lang="en-US" sz="1200" b="0" kern="1200" baseline="0" dirty="0">
                <a:solidFill>
                  <a:schemeClr val="tx1"/>
                </a:solidFill>
                <a:latin typeface="Arial" pitchFamily="-107" charset="0"/>
                <a:ea typeface="+mn-ea"/>
                <a:cs typeface="+mn-cs"/>
              </a:rPr>
              <a:t>authentication sequences can be captured and replayed after a valid authentication</a:t>
            </a:r>
          </a:p>
          <a:p>
            <a:r>
              <a:rPr lang="en-US" sz="1200" b="0" kern="1200" baseline="0" dirty="0">
                <a:solidFill>
                  <a:schemeClr val="tx1"/>
                </a:solidFill>
                <a:latin typeface="Arial" pitchFamily="-107" charset="0"/>
                <a:ea typeface="+mn-ea"/>
                <a:cs typeface="+mn-cs"/>
              </a:rPr>
              <a:t>sequence has taken place, thus enabling an authorized entity with few privileges</a:t>
            </a:r>
          </a:p>
          <a:p>
            <a:r>
              <a:rPr lang="en-US" sz="1200" b="0" kern="1200" baseline="0" dirty="0">
                <a:solidFill>
                  <a:schemeClr val="tx1"/>
                </a:solidFill>
                <a:latin typeface="Arial" pitchFamily="-107" charset="0"/>
                <a:ea typeface="+mn-ea"/>
                <a:cs typeface="+mn-cs"/>
              </a:rPr>
              <a:t>to obtain extra privileges by impersonating an entity that has those privileges.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Modification of messages simply means that some portion of a legitimate</a:t>
            </a:r>
          </a:p>
          <a:p>
            <a:r>
              <a:rPr lang="en-US" sz="1200" b="0" kern="1200" baseline="0" dirty="0">
                <a:solidFill>
                  <a:schemeClr val="tx1"/>
                </a:solidFill>
                <a:latin typeface="Arial" pitchFamily="-107" charset="0"/>
                <a:ea typeface="+mn-ea"/>
                <a:cs typeface="+mn-cs"/>
              </a:rPr>
              <a:t>message is altered, or that messages are delayed or reordered, to produce an</a:t>
            </a:r>
          </a:p>
          <a:p>
            <a:r>
              <a:rPr lang="en-US" sz="1200" b="0" kern="1200" baseline="0" dirty="0">
                <a:solidFill>
                  <a:schemeClr val="tx1"/>
                </a:solidFill>
                <a:latin typeface="Arial" pitchFamily="-107" charset="0"/>
                <a:ea typeface="+mn-ea"/>
                <a:cs typeface="+mn-cs"/>
              </a:rPr>
              <a:t>unauthorized effect. For example, a message stating, “Allow John Smith to read</a:t>
            </a:r>
          </a:p>
          <a:p>
            <a:r>
              <a:rPr lang="en-US" sz="1200" b="0" kern="1200" baseline="0" dirty="0">
                <a:solidFill>
                  <a:schemeClr val="tx1"/>
                </a:solidFill>
                <a:latin typeface="Arial" pitchFamily="-107" charset="0"/>
                <a:ea typeface="+mn-ea"/>
                <a:cs typeface="+mn-cs"/>
              </a:rPr>
              <a:t>confidential file accounts” is modified to say, “Allow Fred Brown to read confidential</a:t>
            </a:r>
          </a:p>
          <a:p>
            <a:r>
              <a:rPr lang="en-US" sz="1200" b="0" kern="1200" baseline="0" dirty="0">
                <a:solidFill>
                  <a:schemeClr val="tx1"/>
                </a:solidFill>
                <a:latin typeface="Arial" pitchFamily="-107" charset="0"/>
                <a:ea typeface="+mn-ea"/>
                <a:cs typeface="+mn-cs"/>
              </a:rPr>
              <a:t>file accounts.”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denial of service prevents or inhibits the normal use or management of</a:t>
            </a:r>
          </a:p>
          <a:p>
            <a:r>
              <a:rPr lang="en-US" sz="1200" b="0" kern="1200" baseline="0" dirty="0">
                <a:solidFill>
                  <a:schemeClr val="tx1"/>
                </a:solidFill>
                <a:latin typeface="Arial" pitchFamily="-107" charset="0"/>
                <a:ea typeface="+mn-ea"/>
                <a:cs typeface="+mn-cs"/>
              </a:rPr>
              <a:t>communications facilities. This attack may have a specific target; for example, an</a:t>
            </a:r>
          </a:p>
          <a:p>
            <a:r>
              <a:rPr lang="en-US" sz="1200" b="0" kern="1200" baseline="0" dirty="0">
                <a:solidFill>
                  <a:schemeClr val="tx1"/>
                </a:solidFill>
                <a:latin typeface="Arial" pitchFamily="-107" charset="0"/>
                <a:ea typeface="+mn-ea"/>
                <a:cs typeface="+mn-cs"/>
              </a:rPr>
              <a:t>entity may suppress all messages directed to a particular destination (e.g., the security</a:t>
            </a:r>
          </a:p>
          <a:p>
            <a:r>
              <a:rPr lang="en-US" sz="1200" b="0" kern="1200" baseline="0" dirty="0">
                <a:solidFill>
                  <a:schemeClr val="tx1"/>
                </a:solidFill>
                <a:latin typeface="Arial" pitchFamily="-107" charset="0"/>
                <a:ea typeface="+mn-ea"/>
                <a:cs typeface="+mn-cs"/>
              </a:rPr>
              <a:t>audit service). Another form of service denial is the disruption of an entire network,</a:t>
            </a:r>
          </a:p>
          <a:p>
            <a:r>
              <a:rPr lang="en-US" sz="1200" b="0" kern="1200" baseline="0" dirty="0">
                <a:solidFill>
                  <a:schemeClr val="tx1"/>
                </a:solidFill>
                <a:latin typeface="Arial" pitchFamily="-107" charset="0"/>
                <a:ea typeface="+mn-ea"/>
                <a:cs typeface="+mn-cs"/>
              </a:rPr>
              <a:t>either by disabling the network or by overloading it with messages so as to degrade</a:t>
            </a:r>
          </a:p>
          <a:p>
            <a:r>
              <a:rPr lang="en-US" sz="1200" b="0" kern="1200" baseline="0" dirty="0">
                <a:solidFill>
                  <a:schemeClr val="tx1"/>
                </a:solidFill>
                <a:latin typeface="Arial" pitchFamily="-107" charset="0"/>
                <a:ea typeface="+mn-ea"/>
                <a:cs typeface="+mn-cs"/>
              </a:rPr>
              <a:t>performance.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Active attacks present the opposite characteristics of passive attacks. Whereas</a:t>
            </a:r>
          </a:p>
          <a:p>
            <a:r>
              <a:rPr lang="en-US" sz="1200" b="0" kern="1200" baseline="0" dirty="0">
                <a:solidFill>
                  <a:schemeClr val="tx1"/>
                </a:solidFill>
                <a:latin typeface="Arial" pitchFamily="-107" charset="0"/>
                <a:ea typeface="+mn-ea"/>
                <a:cs typeface="+mn-cs"/>
              </a:rPr>
              <a:t>passive attacks are difficult to detect, measures are available to prevent their</a:t>
            </a:r>
          </a:p>
          <a:p>
            <a:r>
              <a:rPr lang="en-US" sz="1200" b="0" kern="1200" baseline="0" dirty="0">
                <a:solidFill>
                  <a:schemeClr val="tx1"/>
                </a:solidFill>
                <a:latin typeface="Arial" pitchFamily="-107" charset="0"/>
                <a:ea typeface="+mn-ea"/>
                <a:cs typeface="+mn-cs"/>
              </a:rPr>
              <a:t>success. On the other hand, it is quite difficult to prevent active attacks absolutely,</a:t>
            </a:r>
          </a:p>
          <a:p>
            <a:r>
              <a:rPr lang="en-US" sz="1200" b="0" kern="1200" baseline="0" dirty="0">
                <a:solidFill>
                  <a:schemeClr val="tx1"/>
                </a:solidFill>
                <a:latin typeface="Arial" pitchFamily="-107" charset="0"/>
                <a:ea typeface="+mn-ea"/>
                <a:cs typeface="+mn-cs"/>
              </a:rPr>
              <a:t>because to do so would require physical protection of all communications facilities</a:t>
            </a:r>
          </a:p>
          <a:p>
            <a:r>
              <a:rPr lang="en-US" sz="1200" b="0" kern="1200" baseline="0" dirty="0">
                <a:solidFill>
                  <a:schemeClr val="tx1"/>
                </a:solidFill>
                <a:latin typeface="Arial" pitchFamily="-107" charset="0"/>
                <a:ea typeface="+mn-ea"/>
                <a:cs typeface="+mn-cs"/>
              </a:rPr>
              <a:t>and paths at all times. Instead, the goal is to detect them and to recover from any</a:t>
            </a:r>
          </a:p>
          <a:p>
            <a:r>
              <a:rPr lang="en-US" sz="1200" b="0" kern="1200" baseline="0" dirty="0">
                <a:solidFill>
                  <a:schemeClr val="tx1"/>
                </a:solidFill>
                <a:latin typeface="Arial" pitchFamily="-107" charset="0"/>
                <a:ea typeface="+mn-ea"/>
                <a:cs typeface="+mn-cs"/>
              </a:rPr>
              <a:t>disruption or delays caused by them. Because the detection has a deterrent effect, it</a:t>
            </a:r>
          </a:p>
          <a:p>
            <a:r>
              <a:rPr lang="en-US" sz="1200" b="0" kern="1200" baseline="0" dirty="0">
                <a:solidFill>
                  <a:schemeClr val="tx1"/>
                </a:solidFill>
                <a:latin typeface="Arial" pitchFamily="-107" charset="0"/>
                <a:ea typeface="+mn-ea"/>
                <a:cs typeface="+mn-cs"/>
              </a:rPr>
              <a:t>may also contribute to prevention.</a:t>
            </a:r>
            <a:endParaRPr lang="en-US" b="0" dirty="0">
              <a:latin typeface="Times New Roman" pitchFamily="-107" charset="0"/>
            </a:endParaRPr>
          </a:p>
        </p:txBody>
      </p:sp>
    </p:spTree>
    <p:extLst>
      <p:ext uri="{BB962C8B-B14F-4D97-AF65-F5344CB8AC3E}">
        <p14:creationId xmlns:p14="http://schemas.microsoft.com/office/powerpoint/2010/main" val="4041538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An attack surface consists of the reachable and exploitable vulnerabilities in a system</a:t>
            </a:r>
          </a:p>
          <a:p>
            <a:r>
              <a:rPr lang="en-US" sz="1200" b="0" i="0" u="none" strike="noStrike" kern="1200" baseline="0" dirty="0">
                <a:solidFill>
                  <a:schemeClr val="tx1"/>
                </a:solidFill>
                <a:latin typeface="Arial" pitchFamily="-107" charset="0"/>
                <a:ea typeface="+mn-ea"/>
                <a:cs typeface="+mn-cs"/>
              </a:rPr>
              <a:t>[MANA11, HOWA03]. Examples of attack surfaces are the following:</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Open ports on outward facing Web and other servers, and code listening on</a:t>
            </a:r>
          </a:p>
          <a:p>
            <a:r>
              <a:rPr lang="en-US" sz="1200" b="0" i="0" u="none" strike="noStrike" kern="1200" baseline="0" dirty="0">
                <a:solidFill>
                  <a:schemeClr val="tx1"/>
                </a:solidFill>
                <a:latin typeface="Arial" pitchFamily="-107" charset="0"/>
                <a:ea typeface="+mn-ea"/>
                <a:cs typeface="+mn-cs"/>
              </a:rPr>
              <a:t>those ports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Services available on the inside of a firewall</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Code that processes incoming data, email, XML, office documents, and industry-specific</a:t>
            </a:r>
          </a:p>
          <a:p>
            <a:r>
              <a:rPr lang="en-US" sz="1200" b="0" i="0" u="none" strike="noStrike" kern="1200" baseline="0" dirty="0">
                <a:solidFill>
                  <a:schemeClr val="tx1"/>
                </a:solidFill>
                <a:latin typeface="Arial" pitchFamily="-107" charset="0"/>
                <a:ea typeface="+mn-ea"/>
                <a:cs typeface="+mn-cs"/>
              </a:rPr>
              <a:t>custom data exchange formats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Interfaces, SQL, and Web forms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An employee with access to sensitive information vulnerable to a social engineering</a:t>
            </a:r>
          </a:p>
          <a:p>
            <a:r>
              <a:rPr lang="en-US" sz="1200" b="0" i="0" u="none" strike="noStrike" kern="1200" baseline="0" dirty="0">
                <a:solidFill>
                  <a:schemeClr val="tx1"/>
                </a:solidFill>
                <a:latin typeface="Arial" pitchFamily="-107" charset="0"/>
                <a:ea typeface="+mn-ea"/>
                <a:cs typeface="+mn-cs"/>
              </a:rPr>
              <a:t>attack</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3906316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Attack surfaces can be categorized in the following way:</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Network attack surface:  This category refers to vulnerabilities over an enterprise</a:t>
            </a:r>
          </a:p>
          <a:p>
            <a:r>
              <a:rPr lang="en-US" sz="1200" b="0" i="0" u="none" strike="noStrike" kern="1200" baseline="0" dirty="0">
                <a:solidFill>
                  <a:schemeClr val="tx1"/>
                </a:solidFill>
                <a:latin typeface="Arial" pitchFamily="-107" charset="0"/>
                <a:ea typeface="+mn-ea"/>
                <a:cs typeface="+mn-cs"/>
              </a:rPr>
              <a:t>network, wide-area network, or the Internet. Included in this category</a:t>
            </a:r>
          </a:p>
          <a:p>
            <a:r>
              <a:rPr lang="en-US" sz="1200" b="0" i="0" u="none" strike="noStrike" kern="1200" baseline="0" dirty="0">
                <a:solidFill>
                  <a:schemeClr val="tx1"/>
                </a:solidFill>
                <a:latin typeface="Arial" pitchFamily="-107" charset="0"/>
                <a:ea typeface="+mn-ea"/>
                <a:cs typeface="+mn-cs"/>
              </a:rPr>
              <a:t>are network protocol vulnerabilities, such as those used for a denial-of-service</a:t>
            </a:r>
          </a:p>
          <a:p>
            <a:r>
              <a:rPr lang="en-US" sz="1200" b="0" i="0" u="none" strike="noStrike" kern="1200" baseline="0" dirty="0">
                <a:solidFill>
                  <a:schemeClr val="tx1"/>
                </a:solidFill>
                <a:latin typeface="Arial" pitchFamily="-107" charset="0"/>
                <a:ea typeface="+mn-ea"/>
                <a:cs typeface="+mn-cs"/>
              </a:rPr>
              <a:t>attack, disruption of communications links, and various forms of intruder attacks.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Software attack surface:  This refers to vulnerabilities in application, utility,</a:t>
            </a:r>
          </a:p>
          <a:p>
            <a:r>
              <a:rPr lang="en-US" sz="1200" b="0" i="0" u="none" strike="noStrike" kern="1200" baseline="0" dirty="0">
                <a:solidFill>
                  <a:schemeClr val="tx1"/>
                </a:solidFill>
                <a:latin typeface="Arial" pitchFamily="-107" charset="0"/>
                <a:ea typeface="+mn-ea"/>
                <a:cs typeface="+mn-cs"/>
              </a:rPr>
              <a:t>or operating system code. A particular focus in this category is Web server</a:t>
            </a:r>
          </a:p>
          <a:p>
            <a:r>
              <a:rPr lang="en-US" sz="1200" b="0" i="0" u="none" strike="noStrike" kern="1200" baseline="0" dirty="0">
                <a:solidFill>
                  <a:schemeClr val="tx1"/>
                </a:solidFill>
                <a:latin typeface="Arial" pitchFamily="-107" charset="0"/>
                <a:ea typeface="+mn-ea"/>
                <a:cs typeface="+mn-cs"/>
              </a:rPr>
              <a:t>software.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Human attack surface:  This category refers to vulnerabilities created by personnel</a:t>
            </a:r>
          </a:p>
          <a:p>
            <a:r>
              <a:rPr lang="en-US" sz="1200" b="0" i="0" u="none" strike="noStrike" kern="1200" baseline="0" dirty="0">
                <a:solidFill>
                  <a:schemeClr val="tx1"/>
                </a:solidFill>
                <a:latin typeface="Arial" pitchFamily="-107" charset="0"/>
                <a:ea typeface="+mn-ea"/>
                <a:cs typeface="+mn-cs"/>
              </a:rPr>
              <a:t>or outsiders, such as social engineering, human error, and trusted insiders.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An attack surface analysis is a useful technique for assessing the scale and</a:t>
            </a:r>
          </a:p>
          <a:p>
            <a:r>
              <a:rPr lang="en-US" sz="1200" b="0" i="0" u="none" strike="noStrike" kern="1200" baseline="0" dirty="0">
                <a:solidFill>
                  <a:schemeClr val="tx1"/>
                </a:solidFill>
                <a:latin typeface="Arial" pitchFamily="-107" charset="0"/>
                <a:ea typeface="+mn-ea"/>
                <a:cs typeface="+mn-cs"/>
              </a:rPr>
              <a:t>severity of threats to a system. A systematic analysis of points of vulnerability</a:t>
            </a:r>
          </a:p>
          <a:p>
            <a:r>
              <a:rPr lang="en-US" sz="1200" b="0" i="0" u="none" strike="noStrike" kern="1200" baseline="0" dirty="0">
                <a:solidFill>
                  <a:schemeClr val="tx1"/>
                </a:solidFill>
                <a:latin typeface="Arial" pitchFamily="-107" charset="0"/>
                <a:ea typeface="+mn-ea"/>
                <a:cs typeface="+mn-cs"/>
              </a:rPr>
              <a:t>makes developers and security analysts aware of where security mechanisms are</a:t>
            </a:r>
          </a:p>
          <a:p>
            <a:r>
              <a:rPr lang="en-US" sz="1200" b="0" i="0" u="none" strike="noStrike" kern="1200" baseline="0" dirty="0">
                <a:solidFill>
                  <a:schemeClr val="tx1"/>
                </a:solidFill>
                <a:latin typeface="Arial" pitchFamily="-107" charset="0"/>
                <a:ea typeface="+mn-ea"/>
                <a:cs typeface="+mn-cs"/>
              </a:rPr>
              <a:t>required. Once an attack surface is defined, designers may be able to find ways to</a:t>
            </a:r>
          </a:p>
          <a:p>
            <a:r>
              <a:rPr lang="en-US" sz="1200" b="0" i="0" u="none" strike="noStrike" kern="1200" baseline="0" dirty="0">
                <a:solidFill>
                  <a:schemeClr val="tx1"/>
                </a:solidFill>
                <a:latin typeface="Arial" pitchFamily="-107" charset="0"/>
                <a:ea typeface="+mn-ea"/>
                <a:cs typeface="+mn-cs"/>
              </a:rPr>
              <a:t>make the surface smaller, thus making the task of the adversary more difficult. The</a:t>
            </a:r>
          </a:p>
          <a:p>
            <a:r>
              <a:rPr lang="en-US" sz="1200" b="0" i="0" u="none" strike="noStrike" kern="1200" baseline="0" dirty="0">
                <a:solidFill>
                  <a:schemeClr val="tx1"/>
                </a:solidFill>
                <a:latin typeface="Arial" pitchFamily="-107" charset="0"/>
                <a:ea typeface="+mn-ea"/>
                <a:cs typeface="+mn-cs"/>
              </a:rPr>
              <a:t>attack surface also provides guidance on setting priorities for testing, strengthening</a:t>
            </a:r>
          </a:p>
          <a:p>
            <a:r>
              <a:rPr lang="en-US" sz="1200" b="0" i="0" u="none" strike="noStrike" kern="1200" baseline="0" dirty="0">
                <a:solidFill>
                  <a:schemeClr val="tx1"/>
                </a:solidFill>
                <a:latin typeface="Arial" pitchFamily="-107" charset="0"/>
                <a:ea typeface="+mn-ea"/>
                <a:cs typeface="+mn-cs"/>
              </a:rPr>
              <a:t>security measures, or modifying the service or application.</a:t>
            </a:r>
          </a:p>
          <a:p>
            <a:endParaRPr lang="en-US" sz="1200" b="0" i="0" u="none" strike="noStrike" kern="1200" baseline="0" dirty="0">
              <a:solidFill>
                <a:schemeClr val="tx1"/>
              </a:solidFill>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14</a:t>
            </a:fld>
            <a:endParaRPr lang="en-AU" dirty="0"/>
          </a:p>
        </p:txBody>
      </p:sp>
    </p:spTree>
    <p:extLst>
      <p:ext uri="{BB962C8B-B14F-4D97-AF65-F5344CB8AC3E}">
        <p14:creationId xmlns:p14="http://schemas.microsoft.com/office/powerpoint/2010/main" val="2158463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As illustrated in Figure 1.3, the use of layering, or defense in depth, and attack</a:t>
            </a:r>
          </a:p>
          <a:p>
            <a:r>
              <a:rPr lang="en-US" sz="1200" b="0" i="0" u="none" strike="noStrike" kern="1200" baseline="0" dirty="0">
                <a:solidFill>
                  <a:schemeClr val="tx1"/>
                </a:solidFill>
                <a:latin typeface="Arial" pitchFamily="-107" charset="0"/>
                <a:ea typeface="+mn-ea"/>
                <a:cs typeface="+mn-cs"/>
              </a:rPr>
              <a:t>surface reduction complement each other in mitigating security risk.</a:t>
            </a:r>
            <a:endParaRPr lang="en-US" dirty="0"/>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971946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The first step in devising security services and mechanisms is to develop a security</a:t>
            </a:r>
          </a:p>
          <a:p>
            <a:r>
              <a:rPr lang="en-US" sz="1200" b="0" i="0" u="none" strike="noStrike" kern="1200" baseline="0" dirty="0">
                <a:solidFill>
                  <a:schemeClr val="tx1"/>
                </a:solidFill>
                <a:latin typeface="Arial" pitchFamily="-107" charset="0"/>
                <a:ea typeface="+mn-ea"/>
                <a:cs typeface="+mn-cs"/>
              </a:rPr>
              <a:t>policy. Those involved with computer security use the term security policy  in</a:t>
            </a:r>
          </a:p>
          <a:p>
            <a:r>
              <a:rPr lang="en-US" sz="1200" b="0" i="0" u="none" strike="noStrike" kern="1200" baseline="0" dirty="0">
                <a:solidFill>
                  <a:schemeClr val="tx1"/>
                </a:solidFill>
                <a:latin typeface="Arial" pitchFamily="-107" charset="0"/>
                <a:ea typeface="+mn-ea"/>
                <a:cs typeface="+mn-cs"/>
              </a:rPr>
              <a:t> various ways. At the least, a security policy is an informal description of desired</a:t>
            </a:r>
          </a:p>
          <a:p>
            <a:r>
              <a:rPr lang="en-US" sz="1200" b="0" i="0" u="none" strike="noStrike" kern="1200" baseline="0" dirty="0">
                <a:solidFill>
                  <a:schemeClr val="tx1"/>
                </a:solidFill>
                <a:latin typeface="Arial" pitchFamily="-107" charset="0"/>
                <a:ea typeface="+mn-ea"/>
                <a:cs typeface="+mn-cs"/>
              </a:rPr>
              <a:t>system behavior [NRC91]. Such informal policies may reference requirements for</a:t>
            </a:r>
          </a:p>
          <a:p>
            <a:r>
              <a:rPr lang="en-US" sz="1200" b="0" i="0" u="none" strike="noStrike" kern="1200" baseline="0" dirty="0">
                <a:solidFill>
                  <a:schemeClr val="tx1"/>
                </a:solidFill>
                <a:latin typeface="Arial" pitchFamily="-107" charset="0"/>
                <a:ea typeface="+mn-ea"/>
                <a:cs typeface="+mn-cs"/>
              </a:rPr>
              <a:t>security, integrity, and availability. More usefully, a security policy is a formal statement</a:t>
            </a:r>
          </a:p>
          <a:p>
            <a:r>
              <a:rPr lang="en-US" sz="1200" b="0" i="0" u="none" strike="noStrike" kern="1200" baseline="0" dirty="0">
                <a:solidFill>
                  <a:schemeClr val="tx1"/>
                </a:solidFill>
                <a:latin typeface="Arial" pitchFamily="-107" charset="0"/>
                <a:ea typeface="+mn-ea"/>
                <a:cs typeface="+mn-cs"/>
              </a:rPr>
              <a:t>of rules and practices that specify or regulate how a system or organization</a:t>
            </a:r>
          </a:p>
          <a:p>
            <a:r>
              <a:rPr lang="en-US" sz="1200" b="0" i="0" u="none" strike="noStrike" kern="1200" baseline="0" dirty="0">
                <a:solidFill>
                  <a:schemeClr val="tx1"/>
                </a:solidFill>
                <a:latin typeface="Arial" pitchFamily="-107" charset="0"/>
                <a:ea typeface="+mn-ea"/>
                <a:cs typeface="+mn-cs"/>
              </a:rPr>
              <a:t>provides security services to protect sensitive and critical system resources (RFC</a:t>
            </a:r>
          </a:p>
          <a:p>
            <a:r>
              <a:rPr lang="en-US" sz="1200" b="0" i="0" u="none" strike="noStrike" kern="1200" baseline="0" dirty="0">
                <a:solidFill>
                  <a:schemeClr val="tx1"/>
                </a:solidFill>
                <a:latin typeface="Arial" pitchFamily="-107" charset="0"/>
                <a:ea typeface="+mn-ea"/>
                <a:cs typeface="+mn-cs"/>
              </a:rPr>
              <a:t>4949). Such a formal security policy lends itself to being enforced by the system’s</a:t>
            </a:r>
          </a:p>
          <a:p>
            <a:r>
              <a:rPr lang="en-US" sz="1200" b="0" i="0" u="none" strike="noStrike" kern="1200" baseline="0" dirty="0">
                <a:solidFill>
                  <a:schemeClr val="tx1"/>
                </a:solidFill>
                <a:latin typeface="Arial" pitchFamily="-107" charset="0"/>
                <a:ea typeface="+mn-ea"/>
                <a:cs typeface="+mn-cs"/>
              </a:rPr>
              <a:t>technical controls as well as its management and operational controls.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In developing a security policy, a security manager needs to consider the</a:t>
            </a:r>
          </a:p>
          <a:p>
            <a:r>
              <a:rPr lang="en-US" sz="1200" b="0" i="0" u="none" strike="noStrike" kern="1200" baseline="0" dirty="0">
                <a:solidFill>
                  <a:schemeClr val="tx1"/>
                </a:solidFill>
                <a:latin typeface="Arial" pitchFamily="-107" charset="0"/>
                <a:ea typeface="+mn-ea"/>
                <a:cs typeface="+mn-cs"/>
              </a:rPr>
              <a:t>following factors: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The value of the assets being protected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The vulnerabilities of the system</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Potential threats and the likelihood of attacks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Security implementation involves four complementary courses of action:</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Prevention:  An ideal security scheme is one in which no attack is successful.</a:t>
            </a:r>
          </a:p>
          <a:p>
            <a:r>
              <a:rPr lang="en-US" sz="1200" b="0" i="0" u="none" strike="noStrike" kern="1200" baseline="0" dirty="0">
                <a:solidFill>
                  <a:schemeClr val="tx1"/>
                </a:solidFill>
                <a:latin typeface="Arial" pitchFamily="-107" charset="0"/>
                <a:ea typeface="+mn-ea"/>
                <a:cs typeface="+mn-cs"/>
              </a:rPr>
              <a:t>Although this is not practical in all cases, there is a wide range of threats in</a:t>
            </a:r>
          </a:p>
          <a:p>
            <a:r>
              <a:rPr lang="en-US" sz="1200" b="0" i="0" u="none" strike="noStrike" kern="1200" baseline="0" dirty="0">
                <a:solidFill>
                  <a:schemeClr val="tx1"/>
                </a:solidFill>
                <a:latin typeface="Arial" pitchFamily="-107" charset="0"/>
                <a:ea typeface="+mn-ea"/>
                <a:cs typeface="+mn-cs"/>
              </a:rPr>
              <a:t>which prevention is a reasonable goal. For example, consider the transmission</a:t>
            </a:r>
          </a:p>
          <a:p>
            <a:r>
              <a:rPr lang="en-US" sz="1200" b="0" i="0" u="none" strike="noStrike" kern="1200" baseline="0" dirty="0">
                <a:solidFill>
                  <a:schemeClr val="tx1"/>
                </a:solidFill>
                <a:latin typeface="Arial" pitchFamily="-107" charset="0"/>
                <a:ea typeface="+mn-ea"/>
                <a:cs typeface="+mn-cs"/>
              </a:rPr>
              <a:t>of encrypted data. If a secure encryption algorithm is used, and if measures</a:t>
            </a:r>
          </a:p>
          <a:p>
            <a:r>
              <a:rPr lang="en-US" sz="1200" b="0" i="0" u="none" strike="noStrike" kern="1200" baseline="0" dirty="0">
                <a:solidFill>
                  <a:schemeClr val="tx1"/>
                </a:solidFill>
                <a:latin typeface="Arial" pitchFamily="-107" charset="0"/>
                <a:ea typeface="+mn-ea"/>
                <a:cs typeface="+mn-cs"/>
              </a:rPr>
              <a:t>are in place to prevent unauthorized access to encryption keys, then attacks on</a:t>
            </a:r>
          </a:p>
          <a:p>
            <a:r>
              <a:rPr lang="en-US" sz="1200" b="0" i="0" u="none" strike="noStrike" kern="1200" baseline="0" dirty="0">
                <a:solidFill>
                  <a:schemeClr val="tx1"/>
                </a:solidFill>
                <a:latin typeface="Arial" pitchFamily="-107" charset="0"/>
                <a:ea typeface="+mn-ea"/>
                <a:cs typeface="+mn-cs"/>
              </a:rPr>
              <a:t>confidentiality of the transmitted data will be prevented.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Detection:  In a number of cases, absolute protection is not feasible, but it is</a:t>
            </a:r>
          </a:p>
          <a:p>
            <a:r>
              <a:rPr lang="en-US" sz="1200" b="0" i="0" u="none" strike="noStrike" kern="1200" baseline="0" dirty="0">
                <a:solidFill>
                  <a:schemeClr val="tx1"/>
                </a:solidFill>
                <a:latin typeface="Arial" pitchFamily="-107" charset="0"/>
                <a:ea typeface="+mn-ea"/>
                <a:cs typeface="+mn-cs"/>
              </a:rPr>
              <a:t>practical to detect security attacks. For example, there are intrusion detection</a:t>
            </a:r>
          </a:p>
          <a:p>
            <a:r>
              <a:rPr lang="en-US" sz="1200" b="0" i="0" u="none" strike="noStrike" kern="1200" baseline="0" dirty="0">
                <a:solidFill>
                  <a:schemeClr val="tx1"/>
                </a:solidFill>
                <a:latin typeface="Arial" pitchFamily="-107" charset="0"/>
                <a:ea typeface="+mn-ea"/>
                <a:cs typeface="+mn-cs"/>
              </a:rPr>
              <a:t>systems designed to detect the presence of unauthorized individuals logged</a:t>
            </a:r>
          </a:p>
          <a:p>
            <a:r>
              <a:rPr lang="en-US" sz="1200" b="0" i="0" u="none" strike="noStrike" kern="1200" baseline="0" dirty="0">
                <a:solidFill>
                  <a:schemeClr val="tx1"/>
                </a:solidFill>
                <a:latin typeface="Arial" pitchFamily="-107" charset="0"/>
                <a:ea typeface="+mn-ea"/>
                <a:cs typeface="+mn-cs"/>
              </a:rPr>
              <a:t>onto a system. Another example is detection of a denial of service attack, in</a:t>
            </a:r>
          </a:p>
          <a:p>
            <a:r>
              <a:rPr lang="en-US" sz="1200" b="0" i="0" u="none" strike="noStrike" kern="1200" baseline="0" dirty="0">
                <a:solidFill>
                  <a:schemeClr val="tx1"/>
                </a:solidFill>
                <a:latin typeface="Arial" pitchFamily="-107" charset="0"/>
                <a:ea typeface="+mn-ea"/>
                <a:cs typeface="+mn-cs"/>
              </a:rPr>
              <a:t> which communications or processing resources are consumed so that they are</a:t>
            </a:r>
          </a:p>
          <a:p>
            <a:r>
              <a:rPr lang="en-US" sz="1200" b="0" i="0" u="none" strike="noStrike" kern="1200" baseline="0" dirty="0">
                <a:solidFill>
                  <a:schemeClr val="tx1"/>
                </a:solidFill>
                <a:latin typeface="Arial" pitchFamily="-107" charset="0"/>
                <a:ea typeface="+mn-ea"/>
                <a:cs typeface="+mn-cs"/>
              </a:rPr>
              <a:t>unavailable to legitimate users.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Response:  If security mechanisms detect an ongoing attack, such as a denial of</a:t>
            </a:r>
          </a:p>
          <a:p>
            <a:r>
              <a:rPr lang="en-US" sz="1200" b="0" i="0" u="none" strike="noStrike" kern="1200" baseline="0" dirty="0">
                <a:solidFill>
                  <a:schemeClr val="tx1"/>
                </a:solidFill>
                <a:latin typeface="Arial" pitchFamily="-107" charset="0"/>
                <a:ea typeface="+mn-ea"/>
                <a:cs typeface="+mn-cs"/>
              </a:rPr>
              <a:t>service attack, the system may be able to respond in such a way as to halt the</a:t>
            </a:r>
          </a:p>
          <a:p>
            <a:r>
              <a:rPr lang="en-US" sz="1200" b="0" i="0" u="none" strike="noStrike" kern="1200" baseline="0" dirty="0">
                <a:solidFill>
                  <a:schemeClr val="tx1"/>
                </a:solidFill>
                <a:latin typeface="Arial" pitchFamily="-107" charset="0"/>
                <a:ea typeface="+mn-ea"/>
                <a:cs typeface="+mn-cs"/>
              </a:rPr>
              <a:t>attack and prevent further damage.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Recovery:  An example of recovery is the use of backup systems, so that if data</a:t>
            </a:r>
          </a:p>
          <a:p>
            <a:r>
              <a:rPr lang="en-US" sz="1200" b="0" i="0" u="none" strike="noStrike" kern="1200" baseline="0" dirty="0">
                <a:solidFill>
                  <a:schemeClr val="tx1"/>
                </a:solidFill>
                <a:latin typeface="Arial" pitchFamily="-107" charset="0"/>
                <a:ea typeface="+mn-ea"/>
                <a:cs typeface="+mn-cs"/>
              </a:rPr>
              <a:t>integrity is compromised, a prior, correct copy of the data can be reloaded.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The NIST Computer Security Handbook [NIST95] defines assurance  as the</a:t>
            </a:r>
          </a:p>
          <a:p>
            <a:r>
              <a:rPr lang="en-US" sz="1200" b="0" i="0" u="none" strike="noStrike" kern="1200" baseline="0" dirty="0">
                <a:solidFill>
                  <a:schemeClr val="tx1"/>
                </a:solidFill>
                <a:latin typeface="Arial" pitchFamily="-107" charset="0"/>
                <a:ea typeface="+mn-ea"/>
                <a:cs typeface="+mn-cs"/>
              </a:rPr>
              <a:t>degree of confidence one has that the security measures, both technical and operational,</a:t>
            </a:r>
          </a:p>
          <a:p>
            <a:r>
              <a:rPr lang="en-US" sz="1200" b="0" i="0" u="none" strike="noStrike" kern="1200" baseline="0" dirty="0">
                <a:solidFill>
                  <a:schemeClr val="tx1"/>
                </a:solidFill>
                <a:latin typeface="Arial" pitchFamily="-107" charset="0"/>
                <a:ea typeface="+mn-ea"/>
                <a:cs typeface="+mn-cs"/>
              </a:rPr>
              <a:t>work as intended to protect the system and the information it processes. This</a:t>
            </a:r>
          </a:p>
          <a:p>
            <a:r>
              <a:rPr lang="en-US" sz="1200" b="0" i="0" u="none" strike="noStrike" kern="1200" baseline="0" dirty="0">
                <a:solidFill>
                  <a:schemeClr val="tx1"/>
                </a:solidFill>
                <a:latin typeface="Arial" pitchFamily="-107" charset="0"/>
                <a:ea typeface="+mn-ea"/>
                <a:cs typeface="+mn-cs"/>
              </a:rPr>
              <a:t>encompasses both system design and system implementation. Thus, assurance deals</a:t>
            </a:r>
          </a:p>
          <a:p>
            <a:r>
              <a:rPr lang="en-US" sz="1200" b="0" i="0" u="none" strike="noStrike" kern="1200" baseline="0" dirty="0">
                <a:solidFill>
                  <a:schemeClr val="tx1"/>
                </a:solidFill>
                <a:latin typeface="Arial" pitchFamily="-107" charset="0"/>
                <a:ea typeface="+mn-ea"/>
                <a:cs typeface="+mn-cs"/>
              </a:rPr>
              <a:t>with the questions, “Does the security system design meet its requirements?” and</a:t>
            </a:r>
          </a:p>
          <a:p>
            <a:r>
              <a:rPr lang="en-US" sz="1200" b="0" i="0" u="none" strike="noStrike" kern="1200" baseline="0" dirty="0">
                <a:solidFill>
                  <a:schemeClr val="tx1"/>
                </a:solidFill>
                <a:latin typeface="Arial" pitchFamily="-107" charset="0"/>
                <a:ea typeface="+mn-ea"/>
                <a:cs typeface="+mn-cs"/>
              </a:rPr>
              <a:t>“Does the security system implementation meet its specifications?”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Note that assurance is expressed as a degree of confidence, not in terms of a formal</a:t>
            </a:r>
          </a:p>
          <a:p>
            <a:r>
              <a:rPr lang="en-US" sz="1200" b="0" i="0" u="none" strike="noStrike" kern="1200" baseline="0" dirty="0">
                <a:solidFill>
                  <a:schemeClr val="tx1"/>
                </a:solidFill>
                <a:latin typeface="Arial" pitchFamily="-107" charset="0"/>
                <a:ea typeface="+mn-ea"/>
                <a:cs typeface="+mn-cs"/>
              </a:rPr>
              <a:t>proof that a design or implementation is correct. The state of the art in proving</a:t>
            </a:r>
          </a:p>
          <a:p>
            <a:r>
              <a:rPr lang="en-US" sz="1200" b="0" i="0" u="none" strike="noStrike" kern="1200" baseline="0" dirty="0">
                <a:solidFill>
                  <a:schemeClr val="tx1"/>
                </a:solidFill>
                <a:latin typeface="Arial" pitchFamily="-107" charset="0"/>
                <a:ea typeface="+mn-ea"/>
                <a:cs typeface="+mn-cs"/>
              </a:rPr>
              <a:t>designs and implementations is such that it is not possible to provide absolute proof.</a:t>
            </a:r>
          </a:p>
          <a:p>
            <a:r>
              <a:rPr lang="en-US" sz="1200" b="0" i="0" u="none" strike="noStrike" kern="1200" baseline="0" dirty="0">
                <a:solidFill>
                  <a:schemeClr val="tx1"/>
                </a:solidFill>
                <a:latin typeface="Arial" pitchFamily="-107" charset="0"/>
                <a:ea typeface="+mn-ea"/>
                <a:cs typeface="+mn-cs"/>
              </a:rPr>
              <a:t>Much work has been done in developing formal models that define requirements and</a:t>
            </a:r>
          </a:p>
          <a:p>
            <a:r>
              <a:rPr lang="en-US" sz="1200" b="0" i="0" u="none" strike="noStrike" kern="1200" baseline="0" dirty="0">
                <a:solidFill>
                  <a:schemeClr val="tx1"/>
                </a:solidFill>
                <a:latin typeface="Arial" pitchFamily="-107" charset="0"/>
                <a:ea typeface="+mn-ea"/>
                <a:cs typeface="+mn-cs"/>
              </a:rPr>
              <a:t>characterize designs and implementations, together with logical and mathematical</a:t>
            </a:r>
          </a:p>
          <a:p>
            <a:r>
              <a:rPr lang="en-US" sz="1200" b="0" i="0" u="none" strike="noStrike" kern="1200" baseline="0" dirty="0">
                <a:solidFill>
                  <a:schemeClr val="tx1"/>
                </a:solidFill>
                <a:latin typeface="Arial" pitchFamily="-107" charset="0"/>
                <a:ea typeface="+mn-ea"/>
                <a:cs typeface="+mn-cs"/>
              </a:rPr>
              <a:t>techniques for addressing these issues. But assurance is still a matter of degree.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Evaluation  is the process of examining a computer product or system with</a:t>
            </a:r>
          </a:p>
          <a:p>
            <a:r>
              <a:rPr lang="en-US" sz="1200" b="0" i="0" u="none" strike="noStrike" kern="1200" baseline="0" dirty="0">
                <a:solidFill>
                  <a:schemeClr val="tx1"/>
                </a:solidFill>
                <a:latin typeface="Arial" pitchFamily="-107" charset="0"/>
                <a:ea typeface="+mn-ea"/>
                <a:cs typeface="+mn-cs"/>
              </a:rPr>
              <a:t>respect to certain criteria. Evaluation involves testing and may also involve formal</a:t>
            </a:r>
          </a:p>
          <a:p>
            <a:r>
              <a:rPr lang="en-US" sz="1200" b="0" i="0" u="none" strike="noStrike" kern="1200" baseline="0" dirty="0">
                <a:solidFill>
                  <a:schemeClr val="tx1"/>
                </a:solidFill>
                <a:latin typeface="Arial" pitchFamily="-107" charset="0"/>
                <a:ea typeface="+mn-ea"/>
                <a:cs typeface="+mn-cs"/>
              </a:rPr>
              <a:t>analytic or mathematical techniques. The central thrust of work in this area is</a:t>
            </a:r>
          </a:p>
          <a:p>
            <a:r>
              <a:rPr lang="en-US" sz="1200" b="0" i="0" u="none" strike="noStrike" kern="1200" baseline="0" dirty="0">
                <a:solidFill>
                  <a:schemeClr val="tx1"/>
                </a:solidFill>
                <a:latin typeface="Arial" pitchFamily="-107" charset="0"/>
                <a:ea typeface="+mn-ea"/>
                <a:cs typeface="+mn-cs"/>
              </a:rPr>
              <a:t>the development of evaluation criteria that can be applied to any security system</a:t>
            </a:r>
          </a:p>
          <a:p>
            <a:r>
              <a:rPr lang="en-US" sz="1200" b="0" i="0" u="none" strike="noStrike" kern="1200" baseline="0" dirty="0">
                <a:solidFill>
                  <a:schemeClr val="tx1"/>
                </a:solidFill>
                <a:latin typeface="Arial" pitchFamily="-107" charset="0"/>
                <a:ea typeface="+mn-ea"/>
                <a:cs typeface="+mn-cs"/>
              </a:rPr>
              <a:t>(encompassing security services and mechanisms) and that are broadly supported</a:t>
            </a:r>
          </a:p>
          <a:p>
            <a:r>
              <a:rPr lang="en-US" sz="1200" b="0" i="0" u="none" strike="noStrike" kern="1200" baseline="0" dirty="0">
                <a:solidFill>
                  <a:schemeClr val="tx1"/>
                </a:solidFill>
                <a:latin typeface="Arial" pitchFamily="-107" charset="0"/>
                <a:ea typeface="+mn-ea"/>
                <a:cs typeface="+mn-cs"/>
              </a:rPr>
              <a:t>for making product comparisons.</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16</a:t>
            </a:fld>
            <a:endParaRPr lang="en-AU" dirty="0"/>
          </a:p>
        </p:txBody>
      </p:sp>
    </p:spTree>
    <p:extLst>
      <p:ext uri="{BB962C8B-B14F-4D97-AF65-F5344CB8AC3E}">
        <p14:creationId xmlns:p14="http://schemas.microsoft.com/office/powerpoint/2010/main" val="1962239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pPr/>
              <a:t>17</a:t>
            </a:fld>
            <a:endParaRPr lang="en-AU" dirty="0"/>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1 summary.</a:t>
            </a:r>
          </a:p>
        </p:txBody>
      </p:sp>
    </p:spTree>
    <p:extLst>
      <p:ext uri="{BB962C8B-B14F-4D97-AF65-F5344CB8AC3E}">
        <p14:creationId xmlns:p14="http://schemas.microsoft.com/office/powerpoint/2010/main" val="1009673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D39426-7662-CB4C-8824-EFF6FB89C05D}" type="slidenum">
              <a:rPr lang="en-AU"/>
              <a:pPr/>
              <a:t>2</a:t>
            </a:fld>
            <a:endParaRPr lang="en-AU" dirty="0"/>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The NIST Computer Security Handbook [NIST95] defines the term </a:t>
            </a:r>
            <a:r>
              <a:rPr lang="en-US" sz="1200" b="0" i="1" kern="1200" baseline="0" dirty="0">
                <a:solidFill>
                  <a:schemeClr val="tx1"/>
                </a:solidFill>
                <a:latin typeface="Arial" pitchFamily="-107" charset="0"/>
                <a:ea typeface="+mn-ea"/>
                <a:cs typeface="+mn-cs"/>
              </a:rPr>
              <a:t>computer security</a:t>
            </a:r>
          </a:p>
          <a:p>
            <a:r>
              <a:rPr lang="en-US" sz="1200" b="0" kern="1200" baseline="0" dirty="0">
                <a:solidFill>
                  <a:schemeClr val="tx1"/>
                </a:solidFill>
                <a:latin typeface="Arial" pitchFamily="-107" charset="0"/>
                <a:ea typeface="+mn-ea"/>
                <a:cs typeface="+mn-cs"/>
              </a:rPr>
              <a:t>as follows: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Computer Security: The protection afforded to an automated information</a:t>
            </a:r>
          </a:p>
          <a:p>
            <a:r>
              <a:rPr lang="en-US" sz="1200" b="0" kern="1200" baseline="0" dirty="0">
                <a:solidFill>
                  <a:schemeClr val="tx1"/>
                </a:solidFill>
                <a:latin typeface="Arial" pitchFamily="-107" charset="0"/>
                <a:ea typeface="+mn-ea"/>
                <a:cs typeface="+mn-cs"/>
              </a:rPr>
              <a:t>system in order to attain the applicable objectives of preserving the integrity,</a:t>
            </a:r>
          </a:p>
          <a:p>
            <a:r>
              <a:rPr lang="en-US" sz="1200" b="0" kern="1200" baseline="0" dirty="0">
                <a:solidFill>
                  <a:schemeClr val="tx1"/>
                </a:solidFill>
                <a:latin typeface="Arial" pitchFamily="-107" charset="0"/>
                <a:ea typeface="+mn-ea"/>
                <a:cs typeface="+mn-cs"/>
              </a:rPr>
              <a:t>availability, and confidentiality of information system resources (includes hardware,</a:t>
            </a:r>
          </a:p>
          <a:p>
            <a:r>
              <a:rPr lang="en-US" sz="1200" b="0" kern="1200" baseline="0" dirty="0">
                <a:solidFill>
                  <a:schemeClr val="tx1"/>
                </a:solidFill>
                <a:latin typeface="Arial" pitchFamily="-107" charset="0"/>
                <a:ea typeface="+mn-ea"/>
                <a:cs typeface="+mn-cs"/>
              </a:rPr>
              <a:t>software, firmware, information/data, and telecommunications).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This definition introduces three key objectives that are at the heart of computer</a:t>
            </a:r>
          </a:p>
          <a:p>
            <a:r>
              <a:rPr lang="en-US" sz="1200" b="0" kern="1200" baseline="0" dirty="0">
                <a:solidFill>
                  <a:schemeClr val="tx1"/>
                </a:solidFill>
                <a:latin typeface="Arial" pitchFamily="-107" charset="0"/>
                <a:ea typeface="+mn-ea"/>
                <a:cs typeface="+mn-cs"/>
              </a:rPr>
              <a:t>security: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Confidentiality: This term covers two related concepts: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Data confidentiality : 1 Assures that private or confidential information is</a:t>
            </a:r>
          </a:p>
          <a:p>
            <a:r>
              <a:rPr lang="en-US" sz="1200" b="0" kern="1200" baseline="0" dirty="0">
                <a:solidFill>
                  <a:schemeClr val="tx1"/>
                </a:solidFill>
                <a:latin typeface="Arial" pitchFamily="-107" charset="0"/>
                <a:ea typeface="+mn-ea"/>
                <a:cs typeface="+mn-cs"/>
              </a:rPr>
              <a:t>not made available or disclosed to unauthorized individuals.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Privacy : Assures that individuals control or influence what information</a:t>
            </a:r>
          </a:p>
          <a:p>
            <a:r>
              <a:rPr lang="en-US" sz="1200" b="0" kern="1200" baseline="0" dirty="0">
                <a:solidFill>
                  <a:schemeClr val="tx1"/>
                </a:solidFill>
                <a:latin typeface="Arial" pitchFamily="-107" charset="0"/>
                <a:ea typeface="+mn-ea"/>
                <a:cs typeface="+mn-cs"/>
              </a:rPr>
              <a:t>related to them may be collected and stored and by whom and to whom</a:t>
            </a:r>
          </a:p>
          <a:p>
            <a:r>
              <a:rPr lang="en-US" sz="1200" b="0" kern="1200" baseline="0" dirty="0">
                <a:solidFill>
                  <a:schemeClr val="tx1"/>
                </a:solidFill>
                <a:latin typeface="Arial" pitchFamily="-107" charset="0"/>
                <a:ea typeface="+mn-ea"/>
                <a:cs typeface="+mn-cs"/>
              </a:rPr>
              <a:t>that information may be disclosed.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Integrity: This term covers two related concepts: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Data integrity : Assures that information and programs are changed only</a:t>
            </a:r>
          </a:p>
          <a:p>
            <a:r>
              <a:rPr lang="en-US" sz="1200" b="0" kern="1200" baseline="0" dirty="0">
                <a:solidFill>
                  <a:schemeClr val="tx1"/>
                </a:solidFill>
                <a:latin typeface="Arial" pitchFamily="-107" charset="0"/>
                <a:ea typeface="+mn-ea"/>
                <a:cs typeface="+mn-cs"/>
              </a:rPr>
              <a:t>in a specified and authorized manner.</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System integrity : Assures that a system performs its intended function in</a:t>
            </a:r>
          </a:p>
          <a:p>
            <a:r>
              <a:rPr lang="en-US" sz="1200" b="0" kern="1200" baseline="0" dirty="0">
                <a:solidFill>
                  <a:schemeClr val="tx1"/>
                </a:solidFill>
                <a:latin typeface="Arial" pitchFamily="-107" charset="0"/>
                <a:ea typeface="+mn-ea"/>
                <a:cs typeface="+mn-cs"/>
              </a:rPr>
              <a:t>an unimpaired manner, free from deliberate or inadvertent unauthorized</a:t>
            </a:r>
          </a:p>
          <a:p>
            <a:r>
              <a:rPr lang="en-US" sz="1200" b="0" kern="1200" baseline="0" dirty="0">
                <a:solidFill>
                  <a:schemeClr val="tx1"/>
                </a:solidFill>
                <a:latin typeface="Arial" pitchFamily="-107" charset="0"/>
                <a:ea typeface="+mn-ea"/>
                <a:cs typeface="+mn-cs"/>
              </a:rPr>
              <a:t>manipulation of the system.</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Availability: Assures that systems work promptly and service is not denied to</a:t>
            </a:r>
          </a:p>
          <a:p>
            <a:r>
              <a:rPr lang="en-US" sz="1200" b="0" kern="1200" baseline="0" dirty="0">
                <a:solidFill>
                  <a:schemeClr val="tx1"/>
                </a:solidFill>
                <a:latin typeface="Arial" pitchFamily="-107" charset="0"/>
                <a:ea typeface="+mn-ea"/>
                <a:cs typeface="+mn-cs"/>
              </a:rPr>
              <a:t>authorized users.</a:t>
            </a:r>
            <a:endParaRPr lang="en-US" b="0" dirty="0">
              <a:latin typeface="Times New Roman" pitchFamily="-107" charset="0"/>
            </a:endParaRPr>
          </a:p>
        </p:txBody>
      </p:sp>
    </p:spTree>
    <p:extLst>
      <p:ext uri="{BB962C8B-B14F-4D97-AF65-F5344CB8AC3E}">
        <p14:creationId xmlns:p14="http://schemas.microsoft.com/office/powerpoint/2010/main" val="2826816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2BA7E3-9315-504F-ADB4-77D054D71CB3}" type="slidenum">
              <a:rPr lang="en-AU"/>
              <a:pPr/>
              <a:t>3</a:t>
            </a:fld>
            <a:endParaRPr lang="en-AU" dirty="0"/>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This definition introduces three key objectives that are at the heart of computer</a:t>
            </a:r>
          </a:p>
          <a:p>
            <a:r>
              <a:rPr lang="en-US" sz="1200" b="0" i="0" u="none" strike="noStrike" kern="1200" baseline="0" dirty="0">
                <a:solidFill>
                  <a:schemeClr val="tx1"/>
                </a:solidFill>
                <a:latin typeface="Arial" pitchFamily="-107" charset="0"/>
                <a:ea typeface="+mn-ea"/>
                <a:cs typeface="+mn-cs"/>
              </a:rPr>
              <a:t>security:</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Confidentiality:  This term covers two related concepts: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Data confidentiality:  Assures that private or confidential information is</a:t>
            </a:r>
          </a:p>
          <a:p>
            <a:r>
              <a:rPr lang="en-US" sz="1200" b="0" i="0" u="none" strike="noStrike" kern="1200" baseline="0" dirty="0">
                <a:solidFill>
                  <a:schemeClr val="tx1"/>
                </a:solidFill>
                <a:latin typeface="Arial" pitchFamily="-107" charset="0"/>
                <a:ea typeface="+mn-ea"/>
                <a:cs typeface="+mn-cs"/>
              </a:rPr>
              <a:t>not made available or disclosed to unauthorized individuals.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Privacy:  Assures that individuals control or influence what information</a:t>
            </a:r>
          </a:p>
          <a:p>
            <a:r>
              <a:rPr lang="en-US" sz="1200" b="0" i="0" u="none" strike="noStrike" kern="1200" baseline="0" dirty="0">
                <a:solidFill>
                  <a:schemeClr val="tx1"/>
                </a:solidFill>
                <a:latin typeface="Arial" pitchFamily="-107" charset="0"/>
                <a:ea typeface="+mn-ea"/>
                <a:cs typeface="+mn-cs"/>
              </a:rPr>
              <a:t>related to them may be collected and stored and by whom and to whom</a:t>
            </a:r>
          </a:p>
          <a:p>
            <a:r>
              <a:rPr lang="en-US" sz="1200" b="0" i="0" u="none" strike="noStrike" kern="1200" baseline="0" dirty="0">
                <a:solidFill>
                  <a:schemeClr val="tx1"/>
                </a:solidFill>
                <a:latin typeface="Arial" pitchFamily="-107" charset="0"/>
                <a:ea typeface="+mn-ea"/>
                <a:cs typeface="+mn-cs"/>
              </a:rPr>
              <a:t>that information may be disclosed.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Integrity:  This term covers two related concepts: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Data integrity:  Assures that information and programs are changed only</a:t>
            </a:r>
          </a:p>
          <a:p>
            <a:r>
              <a:rPr lang="en-US" sz="1200" b="0" i="0" u="none" strike="noStrike" kern="1200" baseline="0" dirty="0">
                <a:solidFill>
                  <a:schemeClr val="tx1"/>
                </a:solidFill>
                <a:latin typeface="Arial" pitchFamily="-107" charset="0"/>
                <a:ea typeface="+mn-ea"/>
                <a:cs typeface="+mn-cs"/>
              </a:rPr>
              <a:t>in a specified and authorized manner.</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System integrity:  Assures that a system performs its intended function in</a:t>
            </a:r>
          </a:p>
          <a:p>
            <a:r>
              <a:rPr lang="en-US" sz="1200" b="0" i="0" u="none" strike="noStrike" kern="1200" baseline="0" dirty="0">
                <a:solidFill>
                  <a:schemeClr val="tx1"/>
                </a:solidFill>
                <a:latin typeface="Arial" pitchFamily="-107" charset="0"/>
                <a:ea typeface="+mn-ea"/>
                <a:cs typeface="+mn-cs"/>
              </a:rPr>
              <a:t>an unimpaired manner, free from deliberate or inadvertent unauthorized</a:t>
            </a:r>
          </a:p>
          <a:p>
            <a:r>
              <a:rPr lang="en-US" sz="1200" b="0" i="0" u="none" strike="noStrike" kern="1200" baseline="0" dirty="0">
                <a:solidFill>
                  <a:schemeClr val="tx1"/>
                </a:solidFill>
                <a:latin typeface="Arial" pitchFamily="-107" charset="0"/>
                <a:ea typeface="+mn-ea"/>
                <a:cs typeface="+mn-cs"/>
              </a:rPr>
              <a:t>manipulation of the system.</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Availability:  Assures that systems work promptly and service is not denied to</a:t>
            </a:r>
          </a:p>
          <a:p>
            <a:r>
              <a:rPr lang="en-US" sz="1200" b="0" i="0" u="none" strike="noStrike" kern="1200" baseline="0" dirty="0">
                <a:solidFill>
                  <a:schemeClr val="tx1"/>
                </a:solidFill>
                <a:latin typeface="Arial" pitchFamily="-107" charset="0"/>
                <a:ea typeface="+mn-ea"/>
                <a:cs typeface="+mn-cs"/>
              </a:rPr>
              <a:t>authorized users.</a:t>
            </a:r>
            <a:endParaRPr lang="en-US" dirty="0"/>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These three concepts form what is often referred to as the CIA triad. </a:t>
            </a:r>
          </a:p>
          <a:p>
            <a:r>
              <a:rPr lang="en-US" sz="1200" b="0" kern="1200" baseline="0" dirty="0">
                <a:solidFill>
                  <a:schemeClr val="tx1"/>
                </a:solidFill>
                <a:latin typeface="Arial" pitchFamily="-107" charset="0"/>
                <a:ea typeface="+mn-ea"/>
                <a:cs typeface="+mn-cs"/>
              </a:rPr>
              <a:t>The three concepts embody the fundamental security objectives for</a:t>
            </a:r>
          </a:p>
          <a:p>
            <a:r>
              <a:rPr lang="en-US" sz="1200" b="0" kern="1200" baseline="0" dirty="0">
                <a:solidFill>
                  <a:schemeClr val="tx1"/>
                </a:solidFill>
                <a:latin typeface="Arial" pitchFamily="-107" charset="0"/>
                <a:ea typeface="+mn-ea"/>
                <a:cs typeface="+mn-cs"/>
              </a:rPr>
              <a:t>both data and for information and computing services. For example, the NIST standard </a:t>
            </a:r>
          </a:p>
          <a:p>
            <a:r>
              <a:rPr lang="en-US" sz="1200" b="0" kern="1200" baseline="0" dirty="0">
                <a:solidFill>
                  <a:schemeClr val="tx1"/>
                </a:solidFill>
                <a:latin typeface="Arial" pitchFamily="-107" charset="0"/>
                <a:ea typeface="+mn-ea"/>
                <a:cs typeface="+mn-cs"/>
              </a:rPr>
              <a:t>FIPS 199 ( </a:t>
            </a:r>
            <a:r>
              <a:rPr lang="en-US" sz="1200" b="0" i="1" kern="1200" baseline="0" dirty="0">
                <a:solidFill>
                  <a:schemeClr val="tx1"/>
                </a:solidFill>
                <a:latin typeface="Arial" pitchFamily="-107" charset="0"/>
                <a:ea typeface="+mn-ea"/>
                <a:cs typeface="+mn-cs"/>
              </a:rPr>
              <a:t>Standards for Security Categorization of Federal Information</a:t>
            </a:r>
          </a:p>
          <a:p>
            <a:r>
              <a:rPr lang="en-US" sz="1200" b="0" i="1" kern="1200" baseline="0" dirty="0">
                <a:solidFill>
                  <a:schemeClr val="tx1"/>
                </a:solidFill>
                <a:latin typeface="Arial" pitchFamily="-107" charset="0"/>
                <a:ea typeface="+mn-ea"/>
                <a:cs typeface="+mn-cs"/>
              </a:rPr>
              <a:t>and Information Systems ) lists confidentiality, integrity, and availability as the three</a:t>
            </a:r>
          </a:p>
          <a:p>
            <a:r>
              <a:rPr lang="en-US" sz="1200" b="0" kern="1200" baseline="0" dirty="0">
                <a:solidFill>
                  <a:schemeClr val="tx1"/>
                </a:solidFill>
                <a:latin typeface="Arial" pitchFamily="-107" charset="0"/>
                <a:ea typeface="+mn-ea"/>
                <a:cs typeface="+mn-cs"/>
              </a:rPr>
              <a:t>security objectives for information and for information systems. </a:t>
            </a:r>
          </a:p>
        </p:txBody>
      </p:sp>
    </p:spTree>
    <p:extLst>
      <p:ext uri="{BB962C8B-B14F-4D97-AF65-F5344CB8AC3E}">
        <p14:creationId xmlns:p14="http://schemas.microsoft.com/office/powerpoint/2010/main" val="173822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0" kern="1200" baseline="0" dirty="0">
                <a:solidFill>
                  <a:schemeClr val="tx1"/>
                </a:solidFill>
                <a:latin typeface="Arial" pitchFamily="-107" charset="0"/>
                <a:ea typeface="+mn-ea"/>
                <a:cs typeface="+mn-cs"/>
              </a:rPr>
              <a:t>FIPS PUB 199</a:t>
            </a:r>
          </a:p>
          <a:p>
            <a:r>
              <a:rPr lang="en-US" sz="1200" b="0" kern="1200" baseline="0" dirty="0">
                <a:solidFill>
                  <a:schemeClr val="tx1"/>
                </a:solidFill>
                <a:latin typeface="Arial" pitchFamily="-107" charset="0"/>
                <a:ea typeface="+mn-ea"/>
                <a:cs typeface="+mn-cs"/>
              </a:rPr>
              <a:t>provides a useful characterization of these three objectives in terms of requirements</a:t>
            </a:r>
          </a:p>
          <a:p>
            <a:r>
              <a:rPr lang="en-US" sz="1200" b="0" kern="1200" baseline="0" dirty="0">
                <a:solidFill>
                  <a:schemeClr val="tx1"/>
                </a:solidFill>
                <a:latin typeface="Arial" pitchFamily="-107" charset="0"/>
                <a:ea typeface="+mn-ea"/>
                <a:cs typeface="+mn-cs"/>
              </a:rPr>
              <a:t>and the definition of a loss of security in each category: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Confidentiality: Preserving authorized restrictions on information access</a:t>
            </a:r>
          </a:p>
          <a:p>
            <a:r>
              <a:rPr lang="en-US" sz="1200" b="0" kern="1200" baseline="0" dirty="0">
                <a:solidFill>
                  <a:schemeClr val="tx1"/>
                </a:solidFill>
                <a:latin typeface="Arial" pitchFamily="-107" charset="0"/>
                <a:ea typeface="+mn-ea"/>
                <a:cs typeface="+mn-cs"/>
              </a:rPr>
              <a:t>and disclosure, including means for protecting personal privacy and proprietary</a:t>
            </a:r>
          </a:p>
          <a:p>
            <a:r>
              <a:rPr lang="en-US" sz="1200" b="0" kern="1200" baseline="0" dirty="0">
                <a:solidFill>
                  <a:schemeClr val="tx1"/>
                </a:solidFill>
                <a:latin typeface="Arial" pitchFamily="-107" charset="0"/>
                <a:ea typeface="+mn-ea"/>
                <a:cs typeface="+mn-cs"/>
              </a:rPr>
              <a:t>information. A loss of confidentiality is the unauthorized disclosure of</a:t>
            </a:r>
          </a:p>
          <a:p>
            <a:r>
              <a:rPr lang="en-US" sz="1200" b="0" kern="1200" baseline="0" dirty="0">
                <a:solidFill>
                  <a:schemeClr val="tx1"/>
                </a:solidFill>
                <a:latin typeface="Arial" pitchFamily="-107" charset="0"/>
                <a:ea typeface="+mn-ea"/>
                <a:cs typeface="+mn-cs"/>
              </a:rPr>
              <a:t>information.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Integrity: Guarding against improper information modification or destruction,</a:t>
            </a:r>
          </a:p>
          <a:p>
            <a:r>
              <a:rPr lang="en-US" sz="1200" b="0" kern="1200" baseline="0" dirty="0">
                <a:solidFill>
                  <a:schemeClr val="tx1"/>
                </a:solidFill>
                <a:latin typeface="Arial" pitchFamily="-107" charset="0"/>
                <a:ea typeface="+mn-ea"/>
                <a:cs typeface="+mn-cs"/>
              </a:rPr>
              <a:t>including ensuring information non-repudiation and authenticity. A loss of</a:t>
            </a:r>
          </a:p>
          <a:p>
            <a:r>
              <a:rPr lang="en-US" sz="1200" b="0" kern="1200" baseline="0" dirty="0">
                <a:solidFill>
                  <a:schemeClr val="tx1"/>
                </a:solidFill>
                <a:latin typeface="Arial" pitchFamily="-107" charset="0"/>
                <a:ea typeface="+mn-ea"/>
                <a:cs typeface="+mn-cs"/>
              </a:rPr>
              <a:t>integrity is the unauthorized modification or destruction of information.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Availability: Ensuring timely and reliable access to and use of information.</a:t>
            </a:r>
          </a:p>
          <a:p>
            <a:r>
              <a:rPr lang="en-US" sz="1200" b="0" kern="1200" baseline="0" dirty="0">
                <a:solidFill>
                  <a:schemeClr val="tx1"/>
                </a:solidFill>
                <a:latin typeface="Arial" pitchFamily="-107" charset="0"/>
                <a:ea typeface="+mn-ea"/>
                <a:cs typeface="+mn-cs"/>
              </a:rPr>
              <a:t>A loss of availability is the disruption of access to or use of information or an</a:t>
            </a:r>
          </a:p>
          <a:p>
            <a:r>
              <a:rPr lang="en-US" sz="1200" b="0" kern="1200" baseline="0" dirty="0">
                <a:solidFill>
                  <a:schemeClr val="tx1"/>
                </a:solidFill>
                <a:latin typeface="Arial" pitchFamily="-107" charset="0"/>
                <a:ea typeface="+mn-ea"/>
                <a:cs typeface="+mn-cs"/>
              </a:rPr>
              <a:t>information system.</a:t>
            </a:r>
          </a:p>
          <a:p>
            <a:endParaRPr lang="en-US" b="0" dirty="0">
              <a:latin typeface="Times New Roman" pitchFamily="-107" charset="0"/>
            </a:endParaRPr>
          </a:p>
          <a:p>
            <a:r>
              <a:rPr lang="en-US" sz="1200" b="0" kern="1200" baseline="0" dirty="0">
                <a:solidFill>
                  <a:schemeClr val="tx1"/>
                </a:solidFill>
                <a:latin typeface="Arial" pitchFamily="-107" charset="0"/>
                <a:ea typeface="+mn-ea"/>
                <a:cs typeface="+mn-cs"/>
              </a:rPr>
              <a:t>Although the use of the CIA triad to define security objectives is well established,</a:t>
            </a:r>
          </a:p>
          <a:p>
            <a:r>
              <a:rPr lang="en-US" sz="1200" b="0" kern="1200" baseline="0" dirty="0">
                <a:solidFill>
                  <a:schemeClr val="tx1"/>
                </a:solidFill>
                <a:latin typeface="Arial" pitchFamily="-107" charset="0"/>
                <a:ea typeface="+mn-ea"/>
                <a:cs typeface="+mn-cs"/>
              </a:rPr>
              <a:t>some in the security field feel that additional concepts are needed to present</a:t>
            </a:r>
          </a:p>
          <a:p>
            <a:r>
              <a:rPr lang="en-US" sz="1200" b="0" kern="1200" baseline="0" dirty="0">
                <a:solidFill>
                  <a:schemeClr val="tx1"/>
                </a:solidFill>
                <a:latin typeface="Arial" pitchFamily="-107" charset="0"/>
                <a:ea typeface="+mn-ea"/>
                <a:cs typeface="+mn-cs"/>
              </a:rPr>
              <a:t>a complete picture. Two of the most commonly mentioned are as follows: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Authenticity: The property of being genuine and being able to be verified and</a:t>
            </a:r>
          </a:p>
          <a:p>
            <a:r>
              <a:rPr lang="en-US" sz="1200" b="0" kern="1200" baseline="0" dirty="0">
                <a:solidFill>
                  <a:schemeClr val="tx1"/>
                </a:solidFill>
                <a:latin typeface="Arial" pitchFamily="-107" charset="0"/>
                <a:ea typeface="+mn-ea"/>
                <a:cs typeface="+mn-cs"/>
              </a:rPr>
              <a:t>trusted; confidence in the validity of a transmission, a message, or message</a:t>
            </a:r>
          </a:p>
          <a:p>
            <a:r>
              <a:rPr lang="en-US" sz="1200" b="0" kern="1200" baseline="0" dirty="0">
                <a:solidFill>
                  <a:schemeClr val="tx1"/>
                </a:solidFill>
                <a:latin typeface="Arial" pitchFamily="-107" charset="0"/>
                <a:ea typeface="+mn-ea"/>
                <a:cs typeface="+mn-cs"/>
              </a:rPr>
              <a:t>originator. This means verifying that users are who they say they are and that</a:t>
            </a:r>
          </a:p>
          <a:p>
            <a:r>
              <a:rPr lang="en-US" sz="1200" b="0" kern="1200" baseline="0" dirty="0">
                <a:solidFill>
                  <a:schemeClr val="tx1"/>
                </a:solidFill>
                <a:latin typeface="Arial" pitchFamily="-107" charset="0"/>
                <a:ea typeface="+mn-ea"/>
                <a:cs typeface="+mn-cs"/>
              </a:rPr>
              <a:t>each input arriving at the system came from a trusted source.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Accountability: The security goal that generates the requirement for actions</a:t>
            </a:r>
          </a:p>
          <a:p>
            <a:r>
              <a:rPr lang="en-US" sz="1200" b="0" kern="1200" baseline="0" dirty="0">
                <a:solidFill>
                  <a:schemeClr val="tx1"/>
                </a:solidFill>
                <a:latin typeface="Arial" pitchFamily="-107" charset="0"/>
                <a:ea typeface="+mn-ea"/>
                <a:cs typeface="+mn-cs"/>
              </a:rPr>
              <a:t>of an entity to be traced uniquely to that entity. This supports nonrepudiation,</a:t>
            </a:r>
          </a:p>
          <a:p>
            <a:r>
              <a:rPr lang="en-US" sz="1200" b="0" kern="1200" baseline="0" dirty="0">
                <a:solidFill>
                  <a:schemeClr val="tx1"/>
                </a:solidFill>
                <a:latin typeface="Arial" pitchFamily="-107" charset="0"/>
                <a:ea typeface="+mn-ea"/>
                <a:cs typeface="+mn-cs"/>
              </a:rPr>
              <a:t>deterrence, fault isolation, intrusion detection and prevention, and after-action</a:t>
            </a:r>
          </a:p>
          <a:p>
            <a:r>
              <a:rPr lang="en-US" sz="1200" b="0" kern="1200" baseline="0" dirty="0">
                <a:solidFill>
                  <a:schemeClr val="tx1"/>
                </a:solidFill>
                <a:latin typeface="Arial" pitchFamily="-107" charset="0"/>
                <a:ea typeface="+mn-ea"/>
                <a:cs typeface="+mn-cs"/>
              </a:rPr>
              <a:t>recovery and legal action. Because truly secure systems aren’t yet an achievable</a:t>
            </a:r>
          </a:p>
          <a:p>
            <a:r>
              <a:rPr lang="en-US" sz="1200" b="0" kern="1200" baseline="0" dirty="0">
                <a:solidFill>
                  <a:schemeClr val="tx1"/>
                </a:solidFill>
                <a:latin typeface="Arial" pitchFamily="-107" charset="0"/>
                <a:ea typeface="+mn-ea"/>
                <a:cs typeface="+mn-cs"/>
              </a:rPr>
              <a:t>goal, we must be able to trace a security breach to a responsible party. Systems</a:t>
            </a:r>
          </a:p>
          <a:p>
            <a:r>
              <a:rPr lang="en-US" sz="1200" b="0" kern="1200" baseline="0" dirty="0">
                <a:solidFill>
                  <a:schemeClr val="tx1"/>
                </a:solidFill>
                <a:latin typeface="Arial" pitchFamily="-107" charset="0"/>
                <a:ea typeface="+mn-ea"/>
                <a:cs typeface="+mn-cs"/>
              </a:rPr>
              <a:t>must keep records of their activities to permit later forensic analysis to trace</a:t>
            </a:r>
          </a:p>
          <a:p>
            <a:r>
              <a:rPr lang="en-US" sz="1200" b="0" kern="1200" baseline="0" dirty="0">
                <a:solidFill>
                  <a:schemeClr val="tx1"/>
                </a:solidFill>
                <a:latin typeface="Arial" pitchFamily="-107" charset="0"/>
                <a:ea typeface="+mn-ea"/>
                <a:cs typeface="+mn-cs"/>
              </a:rPr>
              <a:t>security breaches or to aid in transaction disputes.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Note that FIPS PUB 199 includes authenticity under integrity.</a:t>
            </a:r>
            <a:endParaRPr lang="en-US" b="0" dirty="0"/>
          </a:p>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421845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We use three levels of impact on organizations or</a:t>
            </a:r>
          </a:p>
          <a:p>
            <a:r>
              <a:rPr lang="en-US" sz="1200" b="0" i="0" u="none" strike="noStrike" kern="1200" baseline="0" dirty="0">
                <a:solidFill>
                  <a:schemeClr val="tx1"/>
                </a:solidFill>
                <a:latin typeface="Arial" pitchFamily="-107" charset="0"/>
                <a:ea typeface="+mn-ea"/>
                <a:cs typeface="+mn-cs"/>
              </a:rPr>
              <a:t>individuals should there be a breach of security (i.e., a loss of confidentiality, integrity,</a:t>
            </a:r>
          </a:p>
          <a:p>
            <a:r>
              <a:rPr lang="en-US" sz="1200" b="0" i="0" u="none" strike="noStrike" kern="1200" baseline="0" dirty="0">
                <a:solidFill>
                  <a:schemeClr val="tx1"/>
                </a:solidFill>
                <a:latin typeface="Arial" pitchFamily="-107" charset="0"/>
                <a:ea typeface="+mn-ea"/>
                <a:cs typeface="+mn-cs"/>
              </a:rPr>
              <a:t>or availability). These levels are defined in FIPS 199:</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Low:  The loss could be expected to have a limited adverse effect on organizational</a:t>
            </a:r>
          </a:p>
          <a:p>
            <a:r>
              <a:rPr lang="en-US" sz="1200" b="0" i="0" u="none" strike="noStrike" kern="1200" baseline="0" dirty="0">
                <a:solidFill>
                  <a:schemeClr val="tx1"/>
                </a:solidFill>
                <a:latin typeface="Arial" pitchFamily="-107" charset="0"/>
                <a:ea typeface="+mn-ea"/>
                <a:cs typeface="+mn-cs"/>
              </a:rPr>
              <a:t>operations, organizational assets, or individuals. A limited adverse effect</a:t>
            </a:r>
          </a:p>
          <a:p>
            <a:r>
              <a:rPr lang="en-US" sz="1200" b="0" i="0" u="none" strike="noStrike" kern="1200" baseline="0" dirty="0">
                <a:solidFill>
                  <a:schemeClr val="tx1"/>
                </a:solidFill>
                <a:latin typeface="Arial" pitchFamily="-107" charset="0"/>
                <a:ea typeface="+mn-ea"/>
                <a:cs typeface="+mn-cs"/>
              </a:rPr>
              <a:t>means that, for example, the loss of confidentiality, integrity, or availability</a:t>
            </a:r>
          </a:p>
          <a:p>
            <a:r>
              <a:rPr lang="en-US" sz="1200" b="0" i="0" u="none" strike="noStrike" kern="1200" baseline="0" dirty="0">
                <a:solidFill>
                  <a:schemeClr val="tx1"/>
                </a:solidFill>
                <a:latin typeface="Arial" pitchFamily="-107" charset="0"/>
                <a:ea typeface="+mn-ea"/>
                <a:cs typeface="+mn-cs"/>
              </a:rPr>
              <a:t>might (</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degradation in mission capability to an extent and duration</a:t>
            </a:r>
          </a:p>
          <a:p>
            <a:r>
              <a:rPr lang="en-US" sz="1200" b="0" i="0" u="none" strike="noStrike" kern="1200" baseline="0" dirty="0">
                <a:solidFill>
                  <a:schemeClr val="tx1"/>
                </a:solidFill>
                <a:latin typeface="Arial" pitchFamily="-107" charset="0"/>
                <a:ea typeface="+mn-ea"/>
                <a:cs typeface="+mn-cs"/>
              </a:rPr>
              <a:t>that the organization is able to perform its primary functions, but the effectiveness</a:t>
            </a:r>
          </a:p>
          <a:p>
            <a:r>
              <a:rPr lang="en-US" sz="1200" b="0" i="0" u="none" strike="noStrike" kern="1200" baseline="0" dirty="0">
                <a:solidFill>
                  <a:schemeClr val="tx1"/>
                </a:solidFill>
                <a:latin typeface="Arial" pitchFamily="-107" charset="0"/>
                <a:ea typeface="+mn-ea"/>
                <a:cs typeface="+mn-cs"/>
              </a:rPr>
              <a:t>of the functions is noticeably reduced; (ii) result in minor damage to</a:t>
            </a:r>
          </a:p>
          <a:p>
            <a:r>
              <a:rPr lang="en-US" sz="1200" b="0" i="0" u="none" strike="noStrike" kern="1200" baseline="0" dirty="0">
                <a:solidFill>
                  <a:schemeClr val="tx1"/>
                </a:solidFill>
                <a:latin typeface="Arial" pitchFamily="-107" charset="0"/>
                <a:ea typeface="+mn-ea"/>
                <a:cs typeface="+mn-cs"/>
              </a:rPr>
              <a:t>organizational assets; (iii) result in minor financial loss; or (iv) result in minor</a:t>
            </a:r>
          </a:p>
          <a:p>
            <a:r>
              <a:rPr lang="en-US" sz="1200" b="0" i="0" u="none" strike="noStrike" kern="1200" baseline="0" dirty="0">
                <a:solidFill>
                  <a:schemeClr val="tx1"/>
                </a:solidFill>
                <a:latin typeface="Arial" pitchFamily="-107" charset="0"/>
                <a:ea typeface="+mn-ea"/>
                <a:cs typeface="+mn-cs"/>
              </a:rPr>
              <a:t>harm to individuals.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Moderate:  The loss could be expected to have a serious adverse effect on</a:t>
            </a:r>
          </a:p>
          <a:p>
            <a:r>
              <a:rPr lang="en-US" sz="1200" b="0" i="0" u="none" strike="noStrike" kern="1200" baseline="0" dirty="0">
                <a:solidFill>
                  <a:schemeClr val="tx1"/>
                </a:solidFill>
                <a:latin typeface="Arial" pitchFamily="-107" charset="0"/>
                <a:ea typeface="+mn-ea"/>
                <a:cs typeface="+mn-cs"/>
              </a:rPr>
              <a:t>organizational operations, organizational assets, or individuals. A serious</a:t>
            </a:r>
          </a:p>
          <a:p>
            <a:r>
              <a:rPr lang="en-US" sz="1200" b="0" i="0" u="none" strike="noStrike" kern="1200" baseline="0" dirty="0">
                <a:solidFill>
                  <a:schemeClr val="tx1"/>
                </a:solidFill>
                <a:latin typeface="Arial" pitchFamily="-107" charset="0"/>
                <a:ea typeface="+mn-ea"/>
                <a:cs typeface="+mn-cs"/>
              </a:rPr>
              <a:t>adverse effect means that, for example, the loss might (</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significant</a:t>
            </a:r>
          </a:p>
          <a:p>
            <a:r>
              <a:rPr lang="en-US" sz="1200" b="0" i="0" u="none" strike="noStrike" kern="1200" baseline="0" dirty="0">
                <a:solidFill>
                  <a:schemeClr val="tx1"/>
                </a:solidFill>
                <a:latin typeface="Arial" pitchFamily="-107" charset="0"/>
                <a:ea typeface="+mn-ea"/>
                <a:cs typeface="+mn-cs"/>
              </a:rPr>
              <a:t>degradation in mission capability to an extent and duration that the organization</a:t>
            </a:r>
          </a:p>
          <a:p>
            <a:r>
              <a:rPr lang="en-US" sz="1200" b="0" i="0" u="none" strike="noStrike" kern="1200" baseline="0" dirty="0">
                <a:solidFill>
                  <a:schemeClr val="tx1"/>
                </a:solidFill>
                <a:latin typeface="Arial" pitchFamily="-107" charset="0"/>
                <a:ea typeface="+mn-ea"/>
                <a:cs typeface="+mn-cs"/>
              </a:rPr>
              <a:t>is able to perform its primary functions, but the effectiveness of the functions</a:t>
            </a:r>
          </a:p>
          <a:p>
            <a:r>
              <a:rPr lang="en-US" sz="1200" b="0" i="0" u="none" strike="noStrike" kern="1200" baseline="0" dirty="0">
                <a:solidFill>
                  <a:schemeClr val="tx1"/>
                </a:solidFill>
                <a:latin typeface="Arial" pitchFamily="-107" charset="0"/>
                <a:ea typeface="+mn-ea"/>
                <a:cs typeface="+mn-cs"/>
              </a:rPr>
              <a:t>is significantly reduced; (ii) result in significant damage to organizational</a:t>
            </a:r>
          </a:p>
          <a:p>
            <a:r>
              <a:rPr lang="en-US" sz="1200" b="0" i="0" u="none" strike="noStrike" kern="1200" baseline="0" dirty="0">
                <a:solidFill>
                  <a:schemeClr val="tx1"/>
                </a:solidFill>
                <a:latin typeface="Arial" pitchFamily="-107" charset="0"/>
                <a:ea typeface="+mn-ea"/>
                <a:cs typeface="+mn-cs"/>
              </a:rPr>
              <a:t>assets; (iii) result in significant financial loss; or (iv) result in significant harm</a:t>
            </a:r>
          </a:p>
          <a:p>
            <a:r>
              <a:rPr lang="en-US" sz="1200" b="0" i="0" u="none" strike="noStrike" kern="1200" baseline="0" dirty="0">
                <a:solidFill>
                  <a:schemeClr val="tx1"/>
                </a:solidFill>
                <a:latin typeface="Arial" pitchFamily="-107" charset="0"/>
                <a:ea typeface="+mn-ea"/>
                <a:cs typeface="+mn-cs"/>
              </a:rPr>
              <a:t>to individuals that does not involve loss of life or serious, life-threatening</a:t>
            </a:r>
          </a:p>
          <a:p>
            <a:r>
              <a:rPr lang="en-US" sz="1200" b="0" i="0" u="none" strike="noStrike" kern="1200" baseline="0" dirty="0">
                <a:solidFill>
                  <a:schemeClr val="tx1"/>
                </a:solidFill>
                <a:latin typeface="Arial" pitchFamily="-107" charset="0"/>
                <a:ea typeface="+mn-ea"/>
                <a:cs typeface="+mn-cs"/>
              </a:rPr>
              <a:t>injuries.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High:  The loss could be expected to have a severe or catastrophic adverse</a:t>
            </a:r>
          </a:p>
          <a:p>
            <a:r>
              <a:rPr lang="en-US" sz="1200" b="0" i="0" u="none" strike="noStrike" kern="1200" baseline="0" dirty="0">
                <a:solidFill>
                  <a:schemeClr val="tx1"/>
                </a:solidFill>
                <a:latin typeface="Arial" pitchFamily="-107" charset="0"/>
                <a:ea typeface="+mn-ea"/>
                <a:cs typeface="+mn-cs"/>
              </a:rPr>
              <a:t>effect on organizational operations, organizational assets, or individuals. A</a:t>
            </a:r>
          </a:p>
          <a:p>
            <a:r>
              <a:rPr lang="en-US" sz="1200" b="0" i="0" u="none" strike="noStrike" kern="1200" baseline="0" dirty="0">
                <a:solidFill>
                  <a:schemeClr val="tx1"/>
                </a:solidFill>
                <a:latin typeface="Arial" pitchFamily="-107" charset="0"/>
                <a:ea typeface="+mn-ea"/>
                <a:cs typeface="+mn-cs"/>
              </a:rPr>
              <a:t>severe or catastrophic adverse effect means that, for example, the loss might</a:t>
            </a:r>
          </a:p>
          <a:p>
            <a:r>
              <a:rPr lang="en-US" sz="1200" b="0" i="0" u="none" strike="noStrike" kern="1200" baseline="0" dirty="0">
                <a:solidFill>
                  <a:schemeClr val="tx1"/>
                </a:solidFill>
                <a:latin typeface="Arial" pitchFamily="-107" charset="0"/>
                <a:ea typeface="+mn-ea"/>
                <a:cs typeface="+mn-cs"/>
              </a:rPr>
              <a:t>(</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severe degradation in or loss of mission capability to an extent</a:t>
            </a:r>
          </a:p>
          <a:p>
            <a:r>
              <a:rPr lang="en-US" sz="1200" b="0" i="0" u="none" strike="noStrike" kern="1200" baseline="0" dirty="0">
                <a:solidFill>
                  <a:schemeClr val="tx1"/>
                </a:solidFill>
                <a:latin typeface="Arial" pitchFamily="-107" charset="0"/>
                <a:ea typeface="+mn-ea"/>
                <a:cs typeface="+mn-cs"/>
              </a:rPr>
              <a:t>and duration that the organization is not able to perform one or more of its</a:t>
            </a:r>
          </a:p>
          <a:p>
            <a:r>
              <a:rPr lang="en-US" sz="1200" b="0" i="0" u="none" strike="noStrike" kern="1200" baseline="0" dirty="0">
                <a:solidFill>
                  <a:schemeClr val="tx1"/>
                </a:solidFill>
                <a:latin typeface="Arial" pitchFamily="-107" charset="0"/>
                <a:ea typeface="+mn-ea"/>
                <a:cs typeface="+mn-cs"/>
              </a:rPr>
              <a:t>primary functions; (ii) result in major damage to organizational assets; (iii)</a:t>
            </a:r>
          </a:p>
          <a:p>
            <a:r>
              <a:rPr lang="en-US" sz="1200" b="0" i="0" u="none" strike="noStrike" kern="1200" baseline="0" dirty="0">
                <a:solidFill>
                  <a:schemeClr val="tx1"/>
                </a:solidFill>
                <a:latin typeface="Arial" pitchFamily="-107" charset="0"/>
                <a:ea typeface="+mn-ea"/>
                <a:cs typeface="+mn-cs"/>
              </a:rPr>
              <a:t>result in major financial loss; or (iv) result in severe or catastrophic harm to</a:t>
            </a:r>
          </a:p>
          <a:p>
            <a:r>
              <a:rPr lang="en-US" sz="1200" b="0" i="0" u="none" strike="noStrike" kern="1200" baseline="0" dirty="0">
                <a:solidFill>
                  <a:schemeClr val="tx1"/>
                </a:solidFill>
                <a:latin typeface="Arial" pitchFamily="-107" charset="0"/>
                <a:ea typeface="+mn-ea"/>
                <a:cs typeface="+mn-cs"/>
              </a:rPr>
              <a:t>individuals involving loss of life or serious life-threatening injuries.</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1270625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4E433-BC61-AE48-A59F-1186134F32BC}" type="slidenum">
              <a:rPr lang="en-AU"/>
              <a:pPr/>
              <a:t>6</a:t>
            </a:fld>
            <a:endParaRPr lang="en-AU" dirty="0"/>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dirty="0">
                <a:latin typeface="Times New Roman" pitchFamily="-107" charset="0"/>
              </a:rPr>
              <a:t>Computer security is both fascinating and complex. Some of the reasons follow:</a:t>
            </a:r>
          </a:p>
          <a:p>
            <a:endParaRPr lang="en-US" dirty="0">
              <a:latin typeface="Times New Roman" pitchFamily="-107" charset="0"/>
            </a:endParaRPr>
          </a:p>
          <a:p>
            <a:r>
              <a:rPr lang="en-US" b="1" dirty="0">
                <a:latin typeface="Times New Roman" pitchFamily="-107" charset="0"/>
              </a:rPr>
              <a:t>1.</a:t>
            </a:r>
            <a:r>
              <a:rPr lang="en-US" dirty="0">
                <a:latin typeface="Times New Roman" pitchFamily="-107" charset="0"/>
              </a:rPr>
              <a:t> Computer security is not as simple as it might first appear to the novice. The requirements seem to be straightforward, but the mechanisms used to meet those requirements can be quite complex and subtle.</a:t>
            </a:r>
          </a:p>
          <a:p>
            <a:r>
              <a:rPr lang="en-US" b="1" dirty="0">
                <a:latin typeface="Times New Roman" pitchFamily="-107" charset="0"/>
              </a:rPr>
              <a:t>2.</a:t>
            </a:r>
            <a:r>
              <a:rPr lang="en-US" dirty="0">
                <a:latin typeface="Times New Roman" pitchFamily="-107" charset="0"/>
              </a:rPr>
              <a:t> In developing a particular security mechanism or algorithm, one must always consider potential attacks (often unexpected) on those security features. </a:t>
            </a:r>
          </a:p>
          <a:p>
            <a:r>
              <a:rPr lang="en-US" b="1" dirty="0">
                <a:latin typeface="Times New Roman" pitchFamily="-107" charset="0"/>
              </a:rPr>
              <a:t>3.</a:t>
            </a:r>
            <a:r>
              <a:rPr lang="en-US" dirty="0">
                <a:latin typeface="Times New Roman" pitchFamily="-107" charset="0"/>
              </a:rPr>
              <a:t> Hence procedures used to provide particular services are often counterintuitive. </a:t>
            </a:r>
          </a:p>
          <a:p>
            <a:r>
              <a:rPr lang="en-US" b="1" dirty="0">
                <a:latin typeface="Times New Roman" pitchFamily="-107" charset="0"/>
              </a:rPr>
              <a:t>4. </a:t>
            </a:r>
            <a:r>
              <a:rPr lang="en-US" dirty="0">
                <a:latin typeface="Times New Roman" pitchFamily="-107" charset="0"/>
              </a:rPr>
              <a:t>Having designed various security mechanisms, it is necessary to decide where to use them.</a:t>
            </a:r>
          </a:p>
          <a:p>
            <a:r>
              <a:rPr lang="en-US" b="1" dirty="0">
                <a:latin typeface="Times New Roman" pitchFamily="-107" charset="0"/>
              </a:rPr>
              <a:t>5.</a:t>
            </a:r>
            <a:r>
              <a:rPr lang="en-US" dirty="0">
                <a:latin typeface="Times New Roman" pitchFamily="-107" charset="0"/>
              </a:rPr>
              <a:t> Security mechanisms typically involve more than a particular algorithm or protocol, but also require participants to have secret information, leading to issues of creation, distribution, and protection of that secret information. </a:t>
            </a:r>
          </a:p>
          <a:p>
            <a:r>
              <a:rPr lang="en-US" b="1" dirty="0">
                <a:latin typeface="Times New Roman" pitchFamily="-107" charset="0"/>
              </a:rPr>
              <a:t>6. </a:t>
            </a:r>
            <a:r>
              <a:rPr lang="en-US" dirty="0">
                <a:latin typeface="Times New Roman" pitchFamily="-107" charset="0"/>
              </a:rPr>
              <a:t>Computer security is essentially a battle of wits between a perpetrator who tries to find holes and the designer or administrator who tries to close them. </a:t>
            </a:r>
          </a:p>
          <a:p>
            <a:r>
              <a:rPr lang="en-US" b="1" dirty="0">
                <a:latin typeface="Times New Roman" pitchFamily="-107" charset="0"/>
              </a:rPr>
              <a:t>7. </a:t>
            </a:r>
            <a:r>
              <a:rPr lang="en-US" dirty="0">
                <a:latin typeface="Times New Roman" pitchFamily="-107" charset="0"/>
              </a:rPr>
              <a:t>There is a natural tendency on the part of users and system managers to perceive little benefit from security investment until a security failure occurs.</a:t>
            </a:r>
          </a:p>
          <a:p>
            <a:r>
              <a:rPr lang="en-US" b="1" dirty="0">
                <a:latin typeface="Times New Roman" pitchFamily="-107" charset="0"/>
              </a:rPr>
              <a:t>8. </a:t>
            </a:r>
            <a:r>
              <a:rPr lang="en-US" dirty="0">
                <a:latin typeface="Times New Roman" pitchFamily="-107" charset="0"/>
              </a:rPr>
              <a:t>Security requires regular monitoring, difficult in today's short-term environment.</a:t>
            </a:r>
          </a:p>
          <a:p>
            <a:r>
              <a:rPr lang="en-US" b="1" dirty="0">
                <a:latin typeface="Times New Roman" pitchFamily="-107" charset="0"/>
              </a:rPr>
              <a:t>9. </a:t>
            </a:r>
            <a:r>
              <a:rPr lang="en-US" dirty="0">
                <a:latin typeface="Times New Roman" pitchFamily="-107" charset="0"/>
              </a:rPr>
              <a:t>Security is still too often an afterthought - incorporated after the design is complete.</a:t>
            </a:r>
          </a:p>
          <a:p>
            <a:r>
              <a:rPr lang="en-US" b="1" dirty="0">
                <a:latin typeface="Times New Roman" pitchFamily="-107" charset="0"/>
              </a:rPr>
              <a:t>10. </a:t>
            </a:r>
            <a:r>
              <a:rPr lang="en-US" dirty="0">
                <a:latin typeface="Times New Roman" pitchFamily="-107" charset="0"/>
              </a:rPr>
              <a:t>Many users / security administrators view strong security as an impediment to efficient and user-friendly operation of an information system or use of information.</a:t>
            </a:r>
          </a:p>
        </p:txBody>
      </p:sp>
    </p:spTree>
    <p:extLst>
      <p:ext uri="{BB962C8B-B14F-4D97-AF65-F5344CB8AC3E}">
        <p14:creationId xmlns:p14="http://schemas.microsoft.com/office/powerpoint/2010/main" val="1060916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The assets of a computer system can be categorized as follows: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Hardware:  Including computer systems and other data processing, data storage,</a:t>
            </a:r>
          </a:p>
          <a:p>
            <a:r>
              <a:rPr lang="en-US" sz="1200" b="0" i="0" u="none" strike="noStrike" kern="1200" baseline="0" dirty="0">
                <a:solidFill>
                  <a:schemeClr val="tx1"/>
                </a:solidFill>
                <a:latin typeface="Arial" pitchFamily="-107" charset="0"/>
                <a:ea typeface="+mn-ea"/>
                <a:cs typeface="+mn-cs"/>
              </a:rPr>
              <a:t>and data communications devices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Software:  Including the operating system, system utilities, and applications.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Data:  Including files and databases, as well as security-related data, such as</a:t>
            </a:r>
          </a:p>
          <a:p>
            <a:r>
              <a:rPr lang="en-US" sz="1200" b="0" i="0" u="none" strike="noStrike" kern="1200" baseline="0" dirty="0">
                <a:solidFill>
                  <a:schemeClr val="tx1"/>
                </a:solidFill>
                <a:latin typeface="Arial" pitchFamily="-107" charset="0"/>
                <a:ea typeface="+mn-ea"/>
                <a:cs typeface="+mn-cs"/>
              </a:rPr>
              <a:t>password files.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Communication facilities and networks:  Local and wide area network</a:t>
            </a:r>
          </a:p>
          <a:p>
            <a:r>
              <a:rPr lang="en-US" sz="1200" b="0" i="0" u="none" strike="noStrike" kern="1200" baseline="0" dirty="0">
                <a:solidFill>
                  <a:schemeClr val="tx1"/>
                </a:solidFill>
                <a:latin typeface="Arial" pitchFamily="-107" charset="0"/>
                <a:ea typeface="+mn-ea"/>
                <a:cs typeface="+mn-cs"/>
              </a:rPr>
              <a:t>communication links, bridges, routers, and so on.</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3468791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5B399-E414-264B-AC2B-BBCB3C6C6795}" type="slidenum">
              <a:rPr lang="en-AU"/>
              <a:pPr/>
              <a:t>8</a:t>
            </a:fld>
            <a:endParaRPr lang="en-AU" dirty="0"/>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In the context of security, our concern is with the vulnerabilities of system</a:t>
            </a:r>
          </a:p>
          <a:p>
            <a:r>
              <a:rPr lang="en-US" sz="1200" b="0" kern="1200" baseline="0" dirty="0">
                <a:solidFill>
                  <a:schemeClr val="tx1"/>
                </a:solidFill>
                <a:latin typeface="Arial" pitchFamily="-107" charset="0"/>
                <a:ea typeface="+mn-ea"/>
                <a:cs typeface="+mn-cs"/>
              </a:rPr>
              <a:t>resources. [NRC02] lists the following general categories of vulnerabilities of a</a:t>
            </a:r>
          </a:p>
          <a:p>
            <a:r>
              <a:rPr lang="en-US" sz="1200" b="0" kern="1200" baseline="0" dirty="0">
                <a:solidFill>
                  <a:schemeClr val="tx1"/>
                </a:solidFill>
                <a:latin typeface="Arial" pitchFamily="-107" charset="0"/>
                <a:ea typeface="+mn-ea"/>
                <a:cs typeface="+mn-cs"/>
              </a:rPr>
              <a:t>computer system or network asset: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 corrupted , so that it does the wrong thing or gives wrong answers.</a:t>
            </a:r>
          </a:p>
          <a:p>
            <a:r>
              <a:rPr lang="en-US" sz="1200" b="0" kern="1200" baseline="0" dirty="0">
                <a:solidFill>
                  <a:schemeClr val="tx1"/>
                </a:solidFill>
                <a:latin typeface="Arial" pitchFamily="-107" charset="0"/>
                <a:ea typeface="+mn-ea"/>
                <a:cs typeface="+mn-cs"/>
              </a:rPr>
              <a:t>For example, stored data values may differ from what they should be because</a:t>
            </a:r>
          </a:p>
          <a:p>
            <a:r>
              <a:rPr lang="en-US" sz="1200" b="0" kern="1200" baseline="0" dirty="0">
                <a:solidFill>
                  <a:schemeClr val="tx1"/>
                </a:solidFill>
                <a:latin typeface="Arial" pitchFamily="-107" charset="0"/>
                <a:ea typeface="+mn-ea"/>
                <a:cs typeface="+mn-cs"/>
              </a:rPr>
              <a:t>they have been improperly modified.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become leaky . For example, someone who should not have access to</a:t>
            </a:r>
          </a:p>
          <a:p>
            <a:r>
              <a:rPr lang="en-US" sz="1200" b="0" kern="1200" baseline="0" dirty="0">
                <a:solidFill>
                  <a:schemeClr val="tx1"/>
                </a:solidFill>
                <a:latin typeface="Arial" pitchFamily="-107" charset="0"/>
                <a:ea typeface="+mn-ea"/>
                <a:cs typeface="+mn-cs"/>
              </a:rPr>
              <a:t>some or all of the information available through the network obtains such</a:t>
            </a:r>
          </a:p>
          <a:p>
            <a:r>
              <a:rPr lang="en-US" sz="1200" b="0" kern="1200" baseline="0" dirty="0">
                <a:solidFill>
                  <a:schemeClr val="tx1"/>
                </a:solidFill>
                <a:latin typeface="Arial" pitchFamily="-107" charset="0"/>
                <a:ea typeface="+mn-ea"/>
                <a:cs typeface="+mn-cs"/>
              </a:rPr>
              <a:t>access.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become unavailable or very slow. That is, using the system or network</a:t>
            </a:r>
          </a:p>
          <a:p>
            <a:r>
              <a:rPr lang="en-US" sz="1200" b="0" kern="1200" baseline="0" dirty="0">
                <a:solidFill>
                  <a:schemeClr val="tx1"/>
                </a:solidFill>
                <a:latin typeface="Arial" pitchFamily="-107" charset="0"/>
                <a:ea typeface="+mn-ea"/>
                <a:cs typeface="+mn-cs"/>
              </a:rPr>
              <a:t>becomes impossible or impractical.</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These three general types of vulnerability correspond to the concepts of integrity,</a:t>
            </a:r>
          </a:p>
          <a:p>
            <a:r>
              <a:rPr lang="en-US" sz="1200" b="0" kern="1200" baseline="0" dirty="0">
                <a:solidFill>
                  <a:schemeClr val="tx1"/>
                </a:solidFill>
                <a:latin typeface="Arial" pitchFamily="-107" charset="0"/>
                <a:ea typeface="+mn-ea"/>
                <a:cs typeface="+mn-cs"/>
              </a:rPr>
              <a:t>confidentiality, and availability, enumerated earlier in this section.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Corresponding to the various types of vulnerabilities to a system resource are</a:t>
            </a:r>
          </a:p>
          <a:p>
            <a:r>
              <a:rPr lang="en-US" sz="1200" b="0" kern="1200" baseline="0" dirty="0">
                <a:solidFill>
                  <a:schemeClr val="tx1"/>
                </a:solidFill>
                <a:latin typeface="Arial" pitchFamily="-107" charset="0"/>
                <a:ea typeface="+mn-ea"/>
                <a:cs typeface="+mn-cs"/>
              </a:rPr>
              <a:t>threats that are capable of exploiting those vulnerabilities. A threat represents a</a:t>
            </a:r>
          </a:p>
          <a:p>
            <a:r>
              <a:rPr lang="en-US" sz="1200" b="0" kern="1200" baseline="0" dirty="0">
                <a:solidFill>
                  <a:schemeClr val="tx1"/>
                </a:solidFill>
                <a:latin typeface="Arial" pitchFamily="-107" charset="0"/>
                <a:ea typeface="+mn-ea"/>
                <a:cs typeface="+mn-cs"/>
              </a:rPr>
              <a:t>potential security harm to an asset. An attack is a threat that is carried out (threat</a:t>
            </a:r>
          </a:p>
          <a:p>
            <a:r>
              <a:rPr lang="en-US" sz="1200" b="0" kern="1200" baseline="0" dirty="0">
                <a:solidFill>
                  <a:schemeClr val="tx1"/>
                </a:solidFill>
                <a:latin typeface="Arial" pitchFamily="-107" charset="0"/>
                <a:ea typeface="+mn-ea"/>
                <a:cs typeface="+mn-cs"/>
              </a:rPr>
              <a:t>action) and, if successful, leads to an undesirable violation of security, or threat</a:t>
            </a:r>
          </a:p>
          <a:p>
            <a:r>
              <a:rPr lang="en-US" sz="1200" b="0" kern="1200" baseline="0" dirty="0">
                <a:solidFill>
                  <a:schemeClr val="tx1"/>
                </a:solidFill>
                <a:latin typeface="Arial" pitchFamily="-107" charset="0"/>
                <a:ea typeface="+mn-ea"/>
                <a:cs typeface="+mn-cs"/>
              </a:rPr>
              <a:t>consequence. The agent carrying out the attack is referred to as an attacker, or</a:t>
            </a:r>
          </a:p>
          <a:p>
            <a:r>
              <a:rPr lang="en-US" sz="1200" b="0" kern="1200" baseline="0" dirty="0">
                <a:solidFill>
                  <a:schemeClr val="tx1"/>
                </a:solidFill>
                <a:latin typeface="Arial" pitchFamily="-107" charset="0"/>
                <a:ea typeface="+mn-ea"/>
                <a:cs typeface="+mn-cs"/>
              </a:rPr>
              <a:t>threat agent . We can distinguish two types of attacks: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Active attack: An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Passive attack: An attempt to learn or make use of information from the</a:t>
            </a:r>
          </a:p>
          <a:p>
            <a:r>
              <a:rPr lang="en-US" sz="1200" b="0" kern="1200" baseline="0" dirty="0">
                <a:solidFill>
                  <a:schemeClr val="tx1"/>
                </a:solidFill>
                <a:latin typeface="Arial" pitchFamily="-107" charset="0"/>
                <a:ea typeface="+mn-ea"/>
                <a:cs typeface="+mn-cs"/>
              </a:rPr>
              <a:t>system that does not affect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We can also classify attacks based on the origin of the attack:</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Inside attack: Initiated by an entity inside the security perimeter (an “insider”).</a:t>
            </a:r>
          </a:p>
          <a:p>
            <a:r>
              <a:rPr lang="en-US" sz="1200" b="0" kern="1200" baseline="0" dirty="0">
                <a:solidFill>
                  <a:schemeClr val="tx1"/>
                </a:solidFill>
                <a:latin typeface="Arial" pitchFamily="-107" charset="0"/>
                <a:ea typeface="+mn-ea"/>
                <a:cs typeface="+mn-cs"/>
              </a:rPr>
              <a:t>The insider is authorized to access system resources but uses them in a way not</a:t>
            </a:r>
          </a:p>
          <a:p>
            <a:r>
              <a:rPr lang="en-US" sz="1200" b="0" kern="1200" baseline="0" dirty="0">
                <a:solidFill>
                  <a:schemeClr val="tx1"/>
                </a:solidFill>
                <a:latin typeface="Arial" pitchFamily="-107" charset="0"/>
                <a:ea typeface="+mn-ea"/>
                <a:cs typeface="+mn-cs"/>
              </a:rPr>
              <a:t>approved by those who granted the authorization.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Outside attack: Initiated from outside the perimeter, by an unauthorized or</a:t>
            </a:r>
          </a:p>
          <a:p>
            <a:r>
              <a:rPr lang="en-US" sz="1200" b="0" kern="1200" baseline="0" dirty="0">
                <a:solidFill>
                  <a:schemeClr val="tx1"/>
                </a:solidFill>
                <a:latin typeface="Arial" pitchFamily="-107" charset="0"/>
                <a:ea typeface="+mn-ea"/>
                <a:cs typeface="+mn-cs"/>
              </a:rPr>
              <a:t>illegitimate user of the system (an “outsider”). On the Internet, potential</a:t>
            </a:r>
          </a:p>
          <a:p>
            <a:r>
              <a:rPr lang="en-US" sz="1200" b="0" kern="1200" baseline="0" dirty="0">
                <a:solidFill>
                  <a:schemeClr val="tx1"/>
                </a:solidFill>
                <a:latin typeface="Arial" pitchFamily="-107" charset="0"/>
                <a:ea typeface="+mn-ea"/>
                <a:cs typeface="+mn-cs"/>
              </a:rPr>
              <a:t>outside attackers range from amateur pranksters to organized criminals, international</a:t>
            </a:r>
          </a:p>
          <a:p>
            <a:r>
              <a:rPr lang="en-US" sz="1200" b="0" kern="1200" baseline="0" dirty="0">
                <a:solidFill>
                  <a:schemeClr val="tx1"/>
                </a:solidFill>
                <a:latin typeface="Arial" pitchFamily="-107" charset="0"/>
                <a:ea typeface="+mn-ea"/>
                <a:cs typeface="+mn-cs"/>
              </a:rPr>
              <a:t>terrorists, and hostile governments.</a:t>
            </a:r>
            <a:endParaRPr lang="en-US" b="0" dirty="0">
              <a:latin typeface="Times New Roman" pitchFamily="-107" charset="0"/>
            </a:endParaRPr>
          </a:p>
        </p:txBody>
      </p:sp>
    </p:spTree>
    <p:extLst>
      <p:ext uri="{BB962C8B-B14F-4D97-AF65-F5344CB8AC3E}">
        <p14:creationId xmlns:p14="http://schemas.microsoft.com/office/powerpoint/2010/main" val="3971647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A6553-8707-CA4A-B543-5C3E9B417634}" type="slidenum">
              <a:rPr lang="en-AU"/>
              <a:pPr/>
              <a:t>9</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Finally, a countermeasure is any means taken to deal with a security attack.</a:t>
            </a:r>
          </a:p>
          <a:p>
            <a:r>
              <a:rPr lang="en-US" sz="1200" b="0" kern="1200" baseline="0" dirty="0">
                <a:solidFill>
                  <a:schemeClr val="tx1"/>
                </a:solidFill>
                <a:latin typeface="Arial" pitchFamily="-107" charset="0"/>
                <a:ea typeface="+mn-ea"/>
                <a:cs typeface="+mn-cs"/>
              </a:rPr>
              <a:t>Ideally, a countermeasure can be devised to prevent a particular type of attack from</a:t>
            </a:r>
          </a:p>
          <a:p>
            <a:r>
              <a:rPr lang="en-US" sz="1200" b="0" kern="1200" baseline="0" dirty="0">
                <a:solidFill>
                  <a:schemeClr val="tx1"/>
                </a:solidFill>
                <a:latin typeface="Arial" pitchFamily="-107" charset="0"/>
                <a:ea typeface="+mn-ea"/>
                <a:cs typeface="+mn-cs"/>
              </a:rPr>
              <a:t>succeeding. When prevention is not possible, or fails in some instance, the goal is to</a:t>
            </a:r>
          </a:p>
          <a:p>
            <a:r>
              <a:rPr lang="en-US" sz="1200" b="0" kern="1200" baseline="0" dirty="0">
                <a:solidFill>
                  <a:schemeClr val="tx1"/>
                </a:solidFill>
                <a:latin typeface="Arial" pitchFamily="-107" charset="0"/>
                <a:ea typeface="+mn-ea"/>
                <a:cs typeface="+mn-cs"/>
              </a:rPr>
              <a:t>detect the attack and then recover from the effects of the attack. A countermeasure</a:t>
            </a:r>
          </a:p>
          <a:p>
            <a:r>
              <a:rPr lang="en-US" sz="1200" b="0" kern="1200" baseline="0" dirty="0">
                <a:solidFill>
                  <a:schemeClr val="tx1"/>
                </a:solidFill>
                <a:latin typeface="Arial" pitchFamily="-107" charset="0"/>
                <a:ea typeface="+mn-ea"/>
                <a:cs typeface="+mn-cs"/>
              </a:rPr>
              <a:t>may itself introduce new vulnerabilities. In any case, residual vulnerabilities</a:t>
            </a:r>
          </a:p>
          <a:p>
            <a:r>
              <a:rPr lang="en-US" sz="1200" b="0" kern="1200" baseline="0" dirty="0">
                <a:solidFill>
                  <a:schemeClr val="tx1"/>
                </a:solidFill>
                <a:latin typeface="Arial" pitchFamily="-107" charset="0"/>
                <a:ea typeface="+mn-ea"/>
                <a:cs typeface="+mn-cs"/>
              </a:rPr>
              <a:t>may remain after the imposition of countermeasures. Such vulnerabilities may be</a:t>
            </a:r>
          </a:p>
          <a:p>
            <a:r>
              <a:rPr lang="en-US" sz="1200" b="0" kern="1200" baseline="0" dirty="0">
                <a:solidFill>
                  <a:schemeClr val="tx1"/>
                </a:solidFill>
                <a:latin typeface="Arial" pitchFamily="-107" charset="0"/>
                <a:ea typeface="+mn-ea"/>
                <a:cs typeface="+mn-cs"/>
              </a:rPr>
              <a:t>exploited by threat agents representing a residual level of risk to the assets. Owners</a:t>
            </a:r>
          </a:p>
          <a:p>
            <a:r>
              <a:rPr lang="en-US" sz="1200" b="0" kern="1200" baseline="0" dirty="0">
                <a:solidFill>
                  <a:schemeClr val="tx1"/>
                </a:solidFill>
                <a:latin typeface="Arial" pitchFamily="-107" charset="0"/>
                <a:ea typeface="+mn-ea"/>
                <a:cs typeface="+mn-cs"/>
              </a:rPr>
              <a:t>will seek to minimize that risk given other constraints.</a:t>
            </a:r>
            <a:endParaRPr lang="en-US" b="0" dirty="0">
              <a:latin typeface="Times New Roman" pitchFamily="-107" charset="0"/>
            </a:endParaRPr>
          </a:p>
        </p:txBody>
      </p:sp>
    </p:spTree>
    <p:extLst>
      <p:ext uri="{BB962C8B-B14F-4D97-AF65-F5344CB8AC3E}">
        <p14:creationId xmlns:p14="http://schemas.microsoft.com/office/powerpoint/2010/main" val="1419385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231961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457200" y="1295399"/>
            <a:ext cx="8229600" cy="5157937"/>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30035"/>
            <a:ext cx="2133600" cy="244475"/>
          </a:xfrm>
          <a:ln/>
        </p:spPr>
        <p:txBody>
          <a:bodyPr/>
          <a:lstStyle>
            <a:lvl1pPr>
              <a:defRPr/>
            </a:lvl1pPr>
          </a:lstStyle>
          <a:p>
            <a:pPr>
              <a:defRPr/>
            </a:pPr>
            <a:fld id="{F57F456A-00AF-44E6-8D70-638C0D0130FF}" type="slidenum">
              <a:rPr lang="en-US" altLang="zh-CN"/>
              <a:pPr>
                <a:defRPr/>
              </a:pPr>
              <a:t>‹#›</a:t>
            </a:fld>
            <a:endParaRPr lang="en-US" altLang="zh-CN"/>
          </a:p>
        </p:txBody>
      </p:sp>
    </p:spTree>
    <p:extLst>
      <p:ext uri="{BB962C8B-B14F-4D97-AF65-F5344CB8AC3E}">
        <p14:creationId xmlns:p14="http://schemas.microsoft.com/office/powerpoint/2010/main" val="3930068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140968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p>
        </p:txBody>
      </p:sp>
      <p:sp>
        <p:nvSpPr>
          <p:cNvPr id="5" name="Footer Placeholder 4"/>
          <p:cNvSpPr>
            <a:spLocks noGrp="1"/>
          </p:cNvSpPr>
          <p:nvPr>
            <p:ph type="ftr" sz="quarter" idx="11"/>
          </p:nvPr>
        </p:nvSpPr>
        <p:spPr>
          <a:xfrm>
            <a:off x="5638800" y="6124401"/>
            <a:ext cx="2895600" cy="257810"/>
          </a:xfrm>
        </p:spPr>
        <p:txBody>
          <a:bodyPr/>
          <a:lstStyle/>
          <a:p>
            <a:endParaRPr lang="en-US" dirty="0"/>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Drag picture to placeholder or click icon to add</a:t>
            </a:r>
            <a:endParaRPr/>
          </a:p>
        </p:txBody>
      </p:sp>
    </p:spTree>
    <p:extLst>
      <p:ext uri="{BB962C8B-B14F-4D97-AF65-F5344CB8AC3E}">
        <p14:creationId xmlns:p14="http://schemas.microsoft.com/office/powerpoint/2010/main" val="955403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5DF91A-7C92-3743-8A2E-356816C55239}"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1238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BE093F-740F-2B40-9952-A828B8BE9ABC}" type="slidenum">
              <a:rPr lang="en-US" smtClean="0"/>
              <a:pPr/>
              <a:t>‹#›</a:t>
            </a:fld>
            <a:endParaRPr lang="en-US" dirty="0"/>
          </a:p>
        </p:txBody>
      </p:sp>
    </p:spTree>
    <p:extLst>
      <p:ext uri="{BB962C8B-B14F-4D97-AF65-F5344CB8AC3E}">
        <p14:creationId xmlns:p14="http://schemas.microsoft.com/office/powerpoint/2010/main" val="4149987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5410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711BA6F-B221-4442-B3E0-4DE91DDD2916}" type="slidenum">
              <a:rPr lang="en-US" smtClean="0"/>
              <a:pPr/>
              <a:t>‹#›</a:t>
            </a:fld>
            <a:endParaRPr lang="en-US" dirty="0"/>
          </a:p>
        </p:txBody>
      </p:sp>
    </p:spTree>
    <p:extLst>
      <p:ext uri="{BB962C8B-B14F-4D97-AF65-F5344CB8AC3E}">
        <p14:creationId xmlns:p14="http://schemas.microsoft.com/office/powerpoint/2010/main" val="2110326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295400"/>
            <a:ext cx="82296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2977678921"/>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Chapter 1</a:t>
            </a:r>
          </a:p>
        </p:txBody>
      </p:sp>
      <p:sp>
        <p:nvSpPr>
          <p:cNvPr id="13" name="Subtitle 12"/>
          <p:cNvSpPr>
            <a:spLocks noGrp="1"/>
          </p:cNvSpPr>
          <p:nvPr>
            <p:ph type="subTitle" idx="1"/>
          </p:nvPr>
        </p:nvSpPr>
        <p:spPr/>
        <p:txBody>
          <a:bodyPr>
            <a:normAutofit/>
          </a:bodyPr>
          <a:lstStyle/>
          <a:p>
            <a:pPr algn="ctr"/>
            <a:r>
              <a:rPr lang="en-US" sz="3200" dirty="0"/>
              <a:t>Overview</a:t>
            </a:r>
          </a:p>
          <a:p>
            <a:endParaRPr lang="en-US" dirty="0"/>
          </a:p>
        </p:txBody>
      </p:sp>
      <p:sp>
        <p:nvSpPr>
          <p:cNvPr id="2" name="灯片编号占位符 1"/>
          <p:cNvSpPr>
            <a:spLocks noGrp="1"/>
          </p:cNvSpPr>
          <p:nvPr>
            <p:ph type="sldNum" sz="quarter" idx="12"/>
          </p:nvPr>
        </p:nvSpPr>
        <p:spPr/>
        <p:txBody>
          <a:bodyPr/>
          <a:lstStyle/>
          <a:p>
            <a:fld id="{006B9344-A600-C44C-BFF3-F262E2EAB853}" type="slidenum">
              <a:rPr lang="en-US" smtClean="0"/>
              <a:pPr/>
              <a:t>1</a:t>
            </a:fld>
            <a:endParaRPr lang="en-US"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pic>
        <p:nvPicPr>
          <p:cNvPr id="10" name="Picture 9"/>
          <p:cNvPicPr>
            <a:picLocks noChangeAspect="1"/>
          </p:cNvPicPr>
          <p:nvPr/>
        </p:nvPicPr>
        <p:blipFill rotWithShape="1">
          <a:blip r:embed="rId3" cstate="screen">
            <a:extLst>
              <a:ext uri="{28A0092B-C50C-407E-A947-70E740481C1C}">
                <a14:useLocalDpi xmlns:a14="http://schemas.microsoft.com/office/drawing/2010/main"/>
              </a:ext>
            </a:extLst>
          </a:blip>
          <a:srcRect r="-1190"/>
          <a:stretch/>
        </p:blipFill>
        <p:spPr>
          <a:xfrm>
            <a:off x="3275856" y="908720"/>
            <a:ext cx="2592288" cy="2221260"/>
          </a:xfrm>
          <a:prstGeom prst="round1Rect">
            <a:avLst/>
          </a:prstGeom>
          <a:effectLst>
            <a:softEdge rad="1270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f2.pd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9108504" cy="688211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4"/>
          <a:stretch>
            <a:fillRect/>
          </a:stretch>
        </p:blipFill>
        <p:spPr>
          <a:xfrm>
            <a:off x="7380312" y="4365104"/>
            <a:ext cx="1619983" cy="1736888"/>
          </a:xfrm>
          <a:prstGeom prst="rect">
            <a:avLst/>
          </a:prstGeom>
          <a:scene3d>
            <a:camera prst="orthographicFront">
              <a:rot lat="0" lon="12899976" rev="0"/>
            </a:camera>
            <a:lightRig rig="threePt" dir="t"/>
          </a:scene3d>
        </p:spPr>
      </p:pic>
      <p:sp>
        <p:nvSpPr>
          <p:cNvPr id="3" name="灯片编号占位符 2"/>
          <p:cNvSpPr>
            <a:spLocks noGrp="1"/>
          </p:cNvSpPr>
          <p:nvPr>
            <p:ph type="sldNum" sz="quarter" idx="12"/>
          </p:nvPr>
        </p:nvSpPr>
        <p:spPr/>
        <p:txBody>
          <a:bodyPr/>
          <a:lstStyle/>
          <a:p>
            <a:fld id="{20BE093F-740F-2B40-9952-A828B8BE9ABC}" type="slidenum">
              <a:rPr lang="en-US" smtClean="0"/>
              <a:pPr/>
              <a:t>10</a:t>
            </a:fld>
            <a:endParaRPr lang="en-US" dirty="0"/>
          </a:p>
        </p:txBody>
      </p:sp>
    </p:spTree>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7504" y="980728"/>
            <a:ext cx="8921829" cy="6040822"/>
          </a:xfrm>
          <a:prstGeom prst="rect">
            <a:avLst/>
          </a:prstGeom>
        </p:spPr>
      </p:pic>
      <p:sp>
        <p:nvSpPr>
          <p:cNvPr id="5" name="Rectangle 4"/>
          <p:cNvSpPr/>
          <p:nvPr/>
        </p:nvSpPr>
        <p:spPr>
          <a:xfrm>
            <a:off x="92826" y="27715"/>
            <a:ext cx="9036496" cy="861774"/>
          </a:xfrm>
          <a:prstGeom prst="rect">
            <a:avLst/>
          </a:prstGeom>
        </p:spPr>
        <p:txBody>
          <a:bodyPr wrap="square">
            <a:spAutoFit/>
          </a:bodyPr>
          <a:lstStyle/>
          <a:p>
            <a:pPr algn="ctr"/>
            <a:r>
              <a:rPr lang="en-US" sz="2800" b="1" dirty="0">
                <a:latin typeface="+mn-lt"/>
              </a:rPr>
              <a:t>Table 1.3    </a:t>
            </a:r>
          </a:p>
          <a:p>
            <a:pPr algn="ctr"/>
            <a:r>
              <a:rPr lang="en-US" sz="2200" b="1" dirty="0">
                <a:latin typeface="+mn-lt"/>
              </a:rPr>
              <a:t>Computer and Network Assets, with Examples of Threats </a:t>
            </a:r>
          </a:p>
        </p:txBody>
      </p:sp>
      <p:sp>
        <p:nvSpPr>
          <p:cNvPr id="3" name="灯片编号占位符 2"/>
          <p:cNvSpPr>
            <a:spLocks noGrp="1"/>
          </p:cNvSpPr>
          <p:nvPr>
            <p:ph type="sldNum" sz="quarter" idx="12"/>
          </p:nvPr>
        </p:nvSpPr>
        <p:spPr/>
        <p:txBody>
          <a:bodyPr/>
          <a:lstStyle/>
          <a:p>
            <a:fld id="{5F36C9FC-DA22-1F47-8722-58727A1D436E}" type="slidenum">
              <a:rPr lang="en-US" smtClean="0"/>
              <a:pPr/>
              <a:t>11</a:t>
            </a:fld>
            <a:endParaRPr lang="en-US" dirty="0"/>
          </a:p>
        </p:txBody>
      </p:sp>
    </p:spTree>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dirty="0">
                <a:solidFill>
                  <a:schemeClr val="accent6">
                    <a:lumMod val="60000"/>
                    <a:lumOff val="40000"/>
                  </a:schemeClr>
                </a:solidFill>
              </a:rPr>
              <a:t>Passive and Active Attacks</a:t>
            </a:r>
          </a:p>
        </p:txBody>
      </p:sp>
      <p:sp>
        <p:nvSpPr>
          <p:cNvPr id="2" name="Text Placeholder 1"/>
          <p:cNvSpPr>
            <a:spLocks noGrp="1"/>
          </p:cNvSpPr>
          <p:nvPr>
            <p:ph type="body" idx="1"/>
          </p:nvPr>
        </p:nvSpPr>
        <p:spPr/>
        <p:txBody>
          <a:bodyPr/>
          <a:lstStyle/>
          <a:p>
            <a:r>
              <a:rPr lang="en-US" dirty="0"/>
              <a:t>Passive Attack</a:t>
            </a:r>
          </a:p>
        </p:txBody>
      </p:sp>
      <p:sp>
        <p:nvSpPr>
          <p:cNvPr id="3" name="Text Placeholder 2"/>
          <p:cNvSpPr>
            <a:spLocks noGrp="1"/>
          </p:cNvSpPr>
          <p:nvPr>
            <p:ph type="body" sz="quarter" idx="3"/>
          </p:nvPr>
        </p:nvSpPr>
        <p:spPr>
          <a:xfrm>
            <a:off x="4644008" y="1628800"/>
            <a:ext cx="4041775" cy="609600"/>
          </a:xfrm>
        </p:spPr>
        <p:txBody>
          <a:bodyPr/>
          <a:lstStyle/>
          <a:p>
            <a:r>
              <a:rPr lang="en-US" dirty="0"/>
              <a:t>Active Attack</a:t>
            </a:r>
          </a:p>
        </p:txBody>
      </p:sp>
      <p:sp>
        <p:nvSpPr>
          <p:cNvPr id="5" name="灯片编号占位符 4"/>
          <p:cNvSpPr>
            <a:spLocks noGrp="1"/>
          </p:cNvSpPr>
          <p:nvPr>
            <p:ph type="sldNum" sz="quarter" idx="12"/>
          </p:nvPr>
        </p:nvSpPr>
        <p:spPr/>
        <p:txBody>
          <a:bodyPr/>
          <a:lstStyle/>
          <a:p>
            <a:fld id="{C5B529B3-313B-4E43-B940-6E980F955EE2}" type="slidenum">
              <a:rPr lang="en-US" smtClean="0"/>
              <a:pPr/>
              <a:t>12</a:t>
            </a:fld>
            <a:endParaRPr lang="en-US" dirty="0"/>
          </a:p>
        </p:txBody>
      </p:sp>
      <p:sp>
        <p:nvSpPr>
          <p:cNvPr id="223235" name="Rectangle 3"/>
          <p:cNvSpPr>
            <a:spLocks noGrp="1" noChangeArrowheads="1"/>
          </p:cNvSpPr>
          <p:nvPr>
            <p:ph sz="quarter" idx="13"/>
          </p:nvPr>
        </p:nvSpPr>
        <p:spPr>
          <a:xfrm>
            <a:off x="457200" y="2060848"/>
            <a:ext cx="4041648" cy="4608512"/>
          </a:xfrm>
        </p:spPr>
        <p:txBody>
          <a:bodyPr>
            <a:normAutofit fontScale="77500" lnSpcReduction="20000"/>
          </a:bodyPr>
          <a:lstStyle/>
          <a:p>
            <a:pPr>
              <a:lnSpc>
                <a:spcPct val="90000"/>
              </a:lnSpc>
              <a:buNone/>
            </a:pPr>
            <a:endParaRPr lang="en-US" sz="2800" dirty="0"/>
          </a:p>
          <a:p>
            <a:pPr>
              <a:lnSpc>
                <a:spcPct val="120000"/>
              </a:lnSpc>
              <a:spcAft>
                <a:spcPts val="600"/>
              </a:spcAft>
            </a:pPr>
            <a:r>
              <a:rPr lang="en-US" sz="2600" dirty="0"/>
              <a:t>Attempts to learn or make use of information from the system but does not affect system resources</a:t>
            </a:r>
          </a:p>
          <a:p>
            <a:pPr>
              <a:lnSpc>
                <a:spcPct val="120000"/>
              </a:lnSpc>
              <a:spcAft>
                <a:spcPts val="600"/>
              </a:spcAft>
            </a:pPr>
            <a:r>
              <a:rPr lang="en-US" sz="2600" dirty="0"/>
              <a:t>Eavesdropping on, or monitoring of, transmissions</a:t>
            </a:r>
          </a:p>
          <a:p>
            <a:pPr>
              <a:lnSpc>
                <a:spcPct val="120000"/>
              </a:lnSpc>
              <a:spcAft>
                <a:spcPts val="600"/>
              </a:spcAft>
            </a:pPr>
            <a:r>
              <a:rPr lang="en-US" sz="2600" dirty="0"/>
              <a:t>Goal of attacker is to obtain information that is being transmitted</a:t>
            </a:r>
          </a:p>
          <a:p>
            <a:pPr>
              <a:lnSpc>
                <a:spcPct val="120000"/>
              </a:lnSpc>
              <a:spcAft>
                <a:spcPts val="600"/>
              </a:spcAft>
            </a:pPr>
            <a:r>
              <a:rPr lang="en-US" sz="2600" dirty="0"/>
              <a:t>Two types:</a:t>
            </a:r>
          </a:p>
          <a:p>
            <a:pPr lvl="1">
              <a:lnSpc>
                <a:spcPct val="120000"/>
              </a:lnSpc>
              <a:spcAft>
                <a:spcPts val="600"/>
              </a:spcAft>
            </a:pPr>
            <a:r>
              <a:rPr lang="en-US" sz="2100" dirty="0"/>
              <a:t>Release of message contents</a:t>
            </a:r>
          </a:p>
          <a:p>
            <a:pPr lvl="1">
              <a:lnSpc>
                <a:spcPct val="120000"/>
              </a:lnSpc>
              <a:spcAft>
                <a:spcPts val="600"/>
              </a:spcAft>
            </a:pPr>
            <a:r>
              <a:rPr lang="en-US" sz="2100" dirty="0"/>
              <a:t>Traffic analysis</a:t>
            </a:r>
          </a:p>
        </p:txBody>
      </p:sp>
      <p:sp>
        <p:nvSpPr>
          <p:cNvPr id="4" name="Content Placeholder 3"/>
          <p:cNvSpPr>
            <a:spLocks noGrp="1"/>
          </p:cNvSpPr>
          <p:nvPr>
            <p:ph sz="quarter" idx="14"/>
          </p:nvPr>
        </p:nvSpPr>
        <p:spPr>
          <a:xfrm>
            <a:off x="4860032" y="2492896"/>
            <a:ext cx="4041648" cy="4937140"/>
          </a:xfrm>
        </p:spPr>
        <p:txBody>
          <a:bodyPr>
            <a:normAutofit/>
          </a:bodyPr>
          <a:lstStyle/>
          <a:p>
            <a:r>
              <a:rPr lang="en-US" sz="2000" dirty="0"/>
              <a:t>Attempts to alter system resources or affect their operation</a:t>
            </a:r>
          </a:p>
          <a:p>
            <a:r>
              <a:rPr lang="en-US" sz="2000" dirty="0"/>
              <a:t>Involve some modification of the data stream or the creation of a false stream</a:t>
            </a:r>
          </a:p>
          <a:p>
            <a:r>
              <a:rPr lang="en-US" sz="2000" dirty="0"/>
              <a:t>Four categories:</a:t>
            </a:r>
          </a:p>
          <a:p>
            <a:pPr lvl="1"/>
            <a:r>
              <a:rPr lang="en-US" dirty="0"/>
              <a:t>Replay</a:t>
            </a:r>
          </a:p>
          <a:p>
            <a:pPr lvl="1"/>
            <a:r>
              <a:rPr lang="en-US" dirty="0"/>
              <a:t>Masquerade</a:t>
            </a:r>
          </a:p>
          <a:p>
            <a:pPr lvl="1"/>
            <a:r>
              <a:rPr lang="en-US" dirty="0"/>
              <a:t>Modification of messages</a:t>
            </a:r>
          </a:p>
          <a:p>
            <a:pPr lvl="1"/>
            <a:r>
              <a:rPr lang="en-US" dirty="0"/>
              <a:t>Denial of service</a:t>
            </a:r>
          </a:p>
        </p:txBody>
      </p:sp>
      <p:pic>
        <p:nvPicPr>
          <p:cNvPr id="37" name="Picture 36"/>
          <p:cNvPicPr>
            <a:picLocks noChangeAspect="1"/>
          </p:cNvPicPr>
          <p:nvPr/>
        </p:nvPicPr>
        <p:blipFill>
          <a:blip r:embed="rId3"/>
          <a:stretch>
            <a:fillRect/>
          </a:stretch>
        </p:blipFill>
        <p:spPr>
          <a:xfrm>
            <a:off x="0" y="0"/>
            <a:ext cx="1563566" cy="1676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340768"/>
          </a:xfrm>
        </p:spPr>
        <p:txBody>
          <a:bodyPr/>
          <a:lstStyle/>
          <a:p>
            <a:r>
              <a:rPr lang="en-US" dirty="0">
                <a:solidFill>
                  <a:schemeClr val="accent3">
                    <a:lumMod val="60000"/>
                    <a:lumOff val="40000"/>
                  </a:schemeClr>
                </a:solidFill>
              </a:rPr>
              <a:t>Attack Surfaces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87849318"/>
              </p:ext>
            </p:extLst>
          </p:nvPr>
        </p:nvGraphicFramePr>
        <p:xfrm>
          <a:off x="457200" y="1700808"/>
          <a:ext cx="8229600"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5F36C9FC-DA22-1F47-8722-58727A1D436E}" type="slidenum">
              <a:rPr lang="en-US" smtClean="0"/>
              <a:pPr/>
              <a:t>13</a:t>
            </a:fld>
            <a:endParaRPr lang="en-US" dirty="0"/>
          </a:p>
        </p:txBody>
      </p:sp>
    </p:spTree>
    <p:extLst>
      <p:ext uri="{BB962C8B-B14F-4D97-AF65-F5344CB8AC3E}">
        <p14:creationId xmlns:p14="http://schemas.microsoft.com/office/powerpoint/2010/main" val="2596151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60000"/>
                    <a:lumOff val="40000"/>
                  </a:schemeClr>
                </a:solidFill>
              </a:rPr>
              <a:t>Attack Surface Categories</a:t>
            </a:r>
          </a:p>
        </p:txBody>
      </p:sp>
      <p:graphicFrame>
        <p:nvGraphicFramePr>
          <p:cNvPr id="10" name="Content Placeholder 9"/>
          <p:cNvGraphicFramePr>
            <a:graphicFrameLocks noGrp="1"/>
          </p:cNvGraphicFramePr>
          <p:nvPr>
            <p:ph idx="1"/>
          </p:nvPr>
        </p:nvGraphicFramePr>
        <p:xfrm>
          <a:off x="457200" y="2057400"/>
          <a:ext cx="8229600" cy="4251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5F36C9FC-DA22-1F47-8722-58727A1D436E}" type="slidenum">
              <a:rPr lang="en-US" smtClean="0"/>
              <a:pPr/>
              <a:t>14</a:t>
            </a:fld>
            <a:endParaRPr lang="en-US" dirty="0"/>
          </a:p>
        </p:txBody>
      </p:sp>
    </p:spTree>
    <p:extLst>
      <p:ext uri="{BB962C8B-B14F-4D97-AF65-F5344CB8AC3E}">
        <p14:creationId xmlns:p14="http://schemas.microsoft.com/office/powerpoint/2010/main" val="2976930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f3.pdf"/>
          <p:cNvPicPr>
            <a:picLocks noChangeAspect="1"/>
          </p:cNvPicPr>
          <p:nvPr/>
        </p:nvPicPr>
        <p:blipFill rotWithShape="1">
          <a:blip r:embed="rId3">
            <a:extLst>
              <a:ext uri="{28A0092B-C50C-407E-A947-70E740481C1C}">
                <a14:useLocalDpi xmlns:a14="http://schemas.microsoft.com/office/drawing/2010/main" val="0"/>
              </a:ext>
            </a:extLst>
          </a:blip>
          <a:srcRect l="7999" t="22484" r="10156" b="15421"/>
          <a:stretch/>
        </p:blipFill>
        <p:spPr>
          <a:xfrm>
            <a:off x="1043608" y="1"/>
            <a:ext cx="6984776" cy="6858000"/>
          </a:xfrm>
          <a:prstGeom prst="rect">
            <a:avLst/>
          </a:prstGeom>
          <a:solidFill>
            <a:schemeClr val="tx1"/>
          </a:solidFill>
        </p:spPr>
      </p:pic>
      <p:sp>
        <p:nvSpPr>
          <p:cNvPr id="3" name="灯片编号占位符 2"/>
          <p:cNvSpPr>
            <a:spLocks noGrp="1"/>
          </p:cNvSpPr>
          <p:nvPr>
            <p:ph type="sldNum" sz="quarter" idx="12"/>
          </p:nvPr>
        </p:nvSpPr>
        <p:spPr/>
        <p:txBody>
          <a:bodyPr/>
          <a:lstStyle/>
          <a:p>
            <a:fld id="{4711BA6F-B221-4442-B3E0-4DE91DDD2916}" type="slidenum">
              <a:rPr lang="en-US" smtClean="0"/>
              <a:pPr/>
              <a:t>15</a:t>
            </a:fld>
            <a:endParaRPr lang="en-US" dirty="0"/>
          </a:p>
        </p:txBody>
      </p:sp>
    </p:spTree>
    <p:extLst>
      <p:ext uri="{BB962C8B-B14F-4D97-AF65-F5344CB8AC3E}">
        <p14:creationId xmlns:p14="http://schemas.microsoft.com/office/powerpoint/2010/main" val="3898121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711BA6F-B221-4442-B3E0-4DE91DDD2916}" type="slidenum">
              <a:rPr lang="en-US" smtClean="0"/>
              <a:pPr/>
              <a:t>16</a:t>
            </a:fld>
            <a:endParaRPr lang="en-US" dirty="0"/>
          </a:p>
        </p:txBody>
      </p:sp>
      <p:graphicFrame>
        <p:nvGraphicFramePr>
          <p:cNvPr id="9" name="Content Placeholder 8"/>
          <p:cNvGraphicFramePr>
            <a:graphicFrameLocks noGrp="1"/>
          </p:cNvGraphicFramePr>
          <p:nvPr>
            <p:ph idx="4294967295"/>
            <p:extLst>
              <p:ext uri="{D42A27DB-BD31-4B8C-83A1-F6EECF244321}">
                <p14:modId xmlns:p14="http://schemas.microsoft.com/office/powerpoint/2010/main" val="2874695984"/>
              </p:ext>
            </p:extLst>
          </p:nvPr>
        </p:nvGraphicFramePr>
        <p:xfrm>
          <a:off x="0" y="836613"/>
          <a:ext cx="9756775" cy="6264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idx="4294967295"/>
          </p:nvPr>
        </p:nvSpPr>
        <p:spPr>
          <a:xfrm>
            <a:off x="0" y="17463"/>
            <a:ext cx="9144000" cy="1143000"/>
          </a:xfrm>
        </p:spPr>
        <p:txBody>
          <a:bodyPr/>
          <a:lstStyle/>
          <a:p>
            <a:r>
              <a:rPr lang="en-US" dirty="0"/>
              <a:t>Computer Security Strategy</a:t>
            </a:r>
          </a:p>
        </p:txBody>
      </p:sp>
    </p:spTree>
    <p:extLst>
      <p:ext uri="{BB962C8B-B14F-4D97-AF65-F5344CB8AC3E}">
        <p14:creationId xmlns:p14="http://schemas.microsoft.com/office/powerpoint/2010/main" val="1631502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315416"/>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5652120" y="1484784"/>
            <a:ext cx="3240360" cy="4824536"/>
          </a:xfrm>
        </p:spPr>
        <p:txBody>
          <a:bodyPr>
            <a:normAutofit/>
          </a:bodyPr>
          <a:lstStyle/>
          <a:p>
            <a:pPr marL="342900" lvl="1" indent="-342900">
              <a:buFont typeface="Arial" pitchFamily="34" charset="0"/>
              <a:buChar char="•"/>
            </a:pPr>
            <a:r>
              <a:rPr lang="en-AU" sz="2400" dirty="0"/>
              <a:t>Fundamental security design principles</a:t>
            </a:r>
          </a:p>
          <a:p>
            <a:pPr marL="342900" lvl="1" indent="-342900">
              <a:buFont typeface="Arial" pitchFamily="34" charset="0"/>
              <a:buChar char="•"/>
            </a:pPr>
            <a:r>
              <a:rPr lang="en-AU" sz="2400" dirty="0"/>
              <a:t>Attack surfaces and attack trees</a:t>
            </a:r>
          </a:p>
          <a:p>
            <a:pPr lvl="1"/>
            <a:r>
              <a:rPr lang="en-AU" dirty="0"/>
              <a:t>Attack surfaces</a:t>
            </a:r>
          </a:p>
          <a:p>
            <a:pPr lvl="1"/>
            <a:r>
              <a:rPr lang="en-AU" dirty="0"/>
              <a:t>Attack trees</a:t>
            </a:r>
          </a:p>
          <a:p>
            <a:pPr marL="342900" lvl="1" indent="-342900">
              <a:buFont typeface="Arial" pitchFamily="34" charset="0"/>
              <a:buChar char="•"/>
            </a:pPr>
            <a:r>
              <a:rPr lang="en-AU" sz="2400" dirty="0"/>
              <a:t>Computer security strategy</a:t>
            </a:r>
          </a:p>
          <a:p>
            <a:pPr lvl="1"/>
            <a:r>
              <a:rPr lang="en-AU" dirty="0"/>
              <a:t>Security policy</a:t>
            </a:r>
          </a:p>
          <a:p>
            <a:pPr lvl="1"/>
            <a:r>
              <a:rPr lang="en-AU" dirty="0"/>
              <a:t>Security implementation</a:t>
            </a:r>
          </a:p>
          <a:p>
            <a:pPr lvl="1"/>
            <a:r>
              <a:rPr lang="en-AU" dirty="0"/>
              <a:t>Assurance and evaluation</a:t>
            </a:r>
          </a:p>
          <a:p>
            <a:pPr lvl="1">
              <a:buNone/>
            </a:pPr>
            <a:endParaRPr lang="en-AU" dirty="0"/>
          </a:p>
        </p:txBody>
      </p:sp>
      <p:sp>
        <p:nvSpPr>
          <p:cNvPr id="3" name="灯片编号占位符 2"/>
          <p:cNvSpPr>
            <a:spLocks noGrp="1"/>
          </p:cNvSpPr>
          <p:nvPr>
            <p:ph type="sldNum" sz="quarter" idx="12"/>
          </p:nvPr>
        </p:nvSpPr>
        <p:spPr/>
        <p:txBody>
          <a:bodyPr/>
          <a:lstStyle/>
          <a:p>
            <a:fld id="{6D5DF91A-7C92-3743-8A2E-356816C55239}" type="slidenum">
              <a:rPr lang="en-US" smtClean="0"/>
              <a:pPr/>
              <a:t>17</a:t>
            </a:fld>
            <a:endParaRPr lang="en-US" dirty="0"/>
          </a:p>
        </p:txBody>
      </p:sp>
      <p:sp>
        <p:nvSpPr>
          <p:cNvPr id="2" name="Content Placeholder 1"/>
          <p:cNvSpPr>
            <a:spLocks noGrp="1"/>
          </p:cNvSpPr>
          <p:nvPr>
            <p:ph sz="quarter" idx="13"/>
          </p:nvPr>
        </p:nvSpPr>
        <p:spPr>
          <a:xfrm>
            <a:off x="323528" y="1484784"/>
            <a:ext cx="4041648" cy="5373216"/>
          </a:xfrm>
        </p:spPr>
        <p:txBody>
          <a:bodyPr/>
          <a:lstStyle/>
          <a:p>
            <a:r>
              <a:rPr lang="en-US" dirty="0"/>
              <a:t>Computer security concepts</a:t>
            </a:r>
          </a:p>
          <a:p>
            <a:pPr lvl="1"/>
            <a:r>
              <a:rPr lang="en-US" dirty="0"/>
              <a:t>Definition </a:t>
            </a:r>
          </a:p>
          <a:p>
            <a:pPr lvl="1"/>
            <a:r>
              <a:rPr lang="en-US" dirty="0"/>
              <a:t>Challenges</a:t>
            </a:r>
          </a:p>
          <a:p>
            <a:pPr lvl="1"/>
            <a:r>
              <a:rPr lang="en-US" dirty="0"/>
              <a:t>Model </a:t>
            </a:r>
          </a:p>
          <a:p>
            <a:r>
              <a:rPr lang="en-US" dirty="0"/>
              <a:t>Threats, attacks,       and assets</a:t>
            </a: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r="-1190"/>
          <a:stretch/>
        </p:blipFill>
        <p:spPr>
          <a:xfrm>
            <a:off x="3635896" y="2564904"/>
            <a:ext cx="1872208" cy="1604244"/>
          </a:xfrm>
          <a:prstGeom prst="round1Rect">
            <a:avLst/>
          </a:prstGeom>
          <a:effectLst>
            <a:softEdge rad="1270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251520" y="188640"/>
            <a:ext cx="8445624" cy="1800200"/>
          </a:xfrm>
        </p:spPr>
        <p:txBody>
          <a:bodyPr>
            <a:noAutofit/>
          </a:bodyPr>
          <a:lstStyle/>
          <a:p>
            <a:pPr algn="l">
              <a:lnSpc>
                <a:spcPts val="4400"/>
              </a:lnSpc>
            </a:pPr>
            <a:r>
              <a:rPr lang="en-US" sz="3600" b="1" dirty="0">
                <a:solidFill>
                  <a:schemeClr val="accent6">
                    <a:lumMod val="60000"/>
                    <a:lumOff val="40000"/>
                  </a:schemeClr>
                </a:solidFill>
                <a:effectLst>
                  <a:outerShdw blurRad="38100" dist="38100" dir="2700000" algn="tl">
                    <a:srgbClr val="000000">
                      <a:alpha val="43137"/>
                    </a:srgbClr>
                  </a:outerShdw>
                </a:effectLst>
              </a:rPr>
              <a:t>The NIST Computer Security Handbook defines the term </a:t>
            </a:r>
            <a:br>
              <a:rPr lang="en-US" sz="3600" b="1" dirty="0">
                <a:solidFill>
                  <a:schemeClr val="accent6">
                    <a:lumMod val="60000"/>
                    <a:lumOff val="40000"/>
                  </a:schemeClr>
                </a:solidFill>
                <a:effectLst>
                  <a:outerShdw blurRad="38100" dist="38100" dir="2700000" algn="tl">
                    <a:srgbClr val="000000">
                      <a:alpha val="43137"/>
                    </a:srgbClr>
                  </a:outerShdw>
                </a:effectLst>
              </a:rPr>
            </a:br>
            <a:r>
              <a:rPr lang="en-US" sz="3600" b="1" dirty="0">
                <a:solidFill>
                  <a:schemeClr val="accent6">
                    <a:lumMod val="60000"/>
                    <a:lumOff val="40000"/>
                  </a:schemeClr>
                </a:solidFill>
                <a:effectLst>
                  <a:outerShdw blurRad="38100" dist="38100" dir="2700000" algn="tl">
                    <a:srgbClr val="000000">
                      <a:alpha val="43137"/>
                    </a:srgbClr>
                  </a:outerShdw>
                </a:effectLst>
              </a:rPr>
              <a:t>Computer Security as: </a:t>
            </a:r>
          </a:p>
        </p:txBody>
      </p:sp>
      <p:sp>
        <p:nvSpPr>
          <p:cNvPr id="200707" name="Rectangle 3"/>
          <p:cNvSpPr>
            <a:spLocks noGrp="1" noChangeArrowheads="1"/>
          </p:cNvSpPr>
          <p:nvPr>
            <p:ph idx="1"/>
          </p:nvPr>
        </p:nvSpPr>
        <p:spPr>
          <a:xfrm>
            <a:off x="467544" y="2420888"/>
            <a:ext cx="8229600" cy="3888432"/>
          </a:xfrm>
        </p:spPr>
        <p:txBody>
          <a:bodyPr>
            <a:normAutofit/>
          </a:bodyPr>
          <a:lstStyle/>
          <a:p>
            <a:pPr>
              <a:buFont typeface="Wingdings" pitchFamily="-107" charset="2"/>
              <a:buNone/>
            </a:pPr>
            <a:r>
              <a:rPr lang="en-US" b="1" dirty="0">
                <a:solidFill>
                  <a:schemeClr val="accent5">
                    <a:lumMod val="60000"/>
                    <a:lumOff val="40000"/>
                  </a:schemeClr>
                </a:solidFill>
                <a:effectLst>
                  <a:outerShdw blurRad="38100" dist="38100" dir="2700000" algn="tl">
                    <a:srgbClr val="000000">
                      <a:alpha val="43137"/>
                    </a:srgbClr>
                  </a:outerShdw>
                </a:effectLst>
              </a:rPr>
              <a:t>	</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“The protection afforded to an 	automated information system in order 	to attain the applicable objectives of 	preserving the integrity, availability and 	confidentiality of information system 	resources” (includes hardware, software, 	firmware, information/data, and 	telecommunications).</a:t>
            </a:r>
            <a:endParaRPr lang="en-AU"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pitchFamily="-107" charset="0"/>
            </a:endParaRPr>
          </a:p>
        </p:txBody>
      </p:sp>
      <p:sp>
        <p:nvSpPr>
          <p:cNvPr id="2" name="灯片编号占位符 1"/>
          <p:cNvSpPr>
            <a:spLocks noGrp="1"/>
          </p:cNvSpPr>
          <p:nvPr>
            <p:ph type="sldNum" sz="quarter" idx="12"/>
          </p:nvPr>
        </p:nvSpPr>
        <p:spPr/>
        <p:txBody>
          <a:bodyPr/>
          <a:lstStyle/>
          <a:p>
            <a:fld id="{5F36C9FC-DA22-1F47-8722-58727A1D436E}"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8898" name="Rectangle 2"/>
          <p:cNvSpPr>
            <a:spLocks noGrp="1" noChangeArrowheads="1"/>
          </p:cNvSpPr>
          <p:nvPr>
            <p:ph type="ctrTitle"/>
          </p:nvPr>
        </p:nvSpPr>
        <p:spPr>
          <a:xfrm>
            <a:off x="0" y="-28173"/>
            <a:ext cx="9144000" cy="936893"/>
          </a:xfrm>
        </p:spPr>
        <p:txBody>
          <a:bodyPr anchor="b" anchorCtr="1">
            <a:normAutofit/>
          </a:bodyPr>
          <a:lstStyle/>
          <a:p>
            <a:r>
              <a:rPr lang="en-US" b="1" dirty="0">
                <a:ln>
                  <a:solidFill>
                    <a:schemeClr val="bg1">
                      <a:lumMod val="95000"/>
                      <a:lumOff val="5000"/>
                    </a:schemeClr>
                  </a:solidFill>
                </a:ln>
                <a:solidFill>
                  <a:schemeClr val="tx1"/>
                </a:solidFill>
              </a:rPr>
              <a:t>The CIA Triad</a:t>
            </a:r>
          </a:p>
        </p:txBody>
      </p:sp>
      <p:pic>
        <p:nvPicPr>
          <p:cNvPr id="6" name="Picture Placeholder 5" descr="f1.pdf"/>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t="36051" b="36051"/>
          <a:stretch/>
        </p:blipFill>
        <p:spPr>
          <a:solidFill>
            <a:schemeClr val="tx1"/>
          </a:solid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Title 21"/>
          <p:cNvSpPr>
            <a:spLocks noGrp="1"/>
          </p:cNvSpPr>
          <p:nvPr>
            <p:ph type="title"/>
          </p:nvPr>
        </p:nvSpPr>
        <p:spPr>
          <a:xfrm>
            <a:off x="395536" y="-99392"/>
            <a:ext cx="8229600" cy="1600200"/>
          </a:xfrm>
        </p:spPr>
        <p:txBody>
          <a:bodyPr/>
          <a:lstStyle/>
          <a:p>
            <a:r>
              <a:rPr lang="en-US" dirty="0"/>
              <a:t>Key Security Concepts</a:t>
            </a:r>
          </a:p>
        </p:txBody>
      </p:sp>
      <p:graphicFrame>
        <p:nvGraphicFramePr>
          <p:cNvPr id="24" name="Content Placeholder 23"/>
          <p:cNvGraphicFramePr>
            <a:graphicFrameLocks noGrp="1"/>
          </p:cNvGraphicFramePr>
          <p:nvPr>
            <p:ph idx="1"/>
            <p:extLst>
              <p:ext uri="{D42A27DB-BD31-4B8C-83A1-F6EECF244321}">
                <p14:modId xmlns:p14="http://schemas.microsoft.com/office/powerpoint/2010/main" val="2898860142"/>
              </p:ext>
            </p:extLst>
          </p:nvPr>
        </p:nvGraphicFramePr>
        <p:xfrm>
          <a:off x="179512" y="1556792"/>
          <a:ext cx="8640960"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5F36C9FC-DA22-1F47-8722-58727A1D436E}" type="slidenum">
              <a:rPr lang="en-US" smtClean="0"/>
              <a:pPr/>
              <a:t>4</a:t>
            </a:fld>
            <a:endParaRPr lang="en-US" dirty="0"/>
          </a:p>
        </p:txBody>
      </p:sp>
      <p:pic>
        <p:nvPicPr>
          <p:cNvPr id="2" name="Picture 1"/>
          <p:cNvPicPr>
            <a:picLocks noChangeAspect="1"/>
          </p:cNvPicPr>
          <p:nvPr/>
        </p:nvPicPr>
        <p:blipFill>
          <a:blip r:embed="rId8"/>
          <a:stretch>
            <a:fillRect/>
          </a:stretch>
        </p:blipFill>
        <p:spPr>
          <a:xfrm rot="463905">
            <a:off x="6602552" y="4845246"/>
            <a:ext cx="1880749" cy="141056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412776"/>
          </a:xfrm>
        </p:spPr>
        <p:txBody>
          <a:bodyPr/>
          <a:lstStyle/>
          <a:p>
            <a:r>
              <a:rPr lang="en-US" sz="7200" dirty="0">
                <a:solidFill>
                  <a:schemeClr val="accent6">
                    <a:lumMod val="60000"/>
                    <a:lumOff val="40000"/>
                  </a:schemeClr>
                </a:solidFill>
              </a:rPr>
              <a:t>Levels of Impact</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858380520"/>
              </p:ext>
            </p:extLst>
          </p:nvPr>
        </p:nvGraphicFramePr>
        <p:xfrm>
          <a:off x="457200" y="2057400"/>
          <a:ext cx="8229600" cy="4467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5F36C9FC-DA22-1F47-8722-58727A1D436E}" type="slidenum">
              <a:rPr lang="en-US" smtClean="0"/>
              <a:pPr/>
              <a:t>5</a:t>
            </a:fld>
            <a:endParaRPr lang="en-US" dirty="0"/>
          </a:p>
        </p:txBody>
      </p:sp>
    </p:spTree>
    <p:extLst>
      <p:ext uri="{BB962C8B-B14F-4D97-AF65-F5344CB8AC3E}">
        <p14:creationId xmlns:p14="http://schemas.microsoft.com/office/powerpoint/2010/main" val="3343630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normAutofit/>
          </a:bodyPr>
          <a:lstStyle/>
          <a:p>
            <a:r>
              <a:rPr lang="en-US" b="1" dirty="0">
                <a:ln w="10541" cmpd="sng">
                  <a:solidFill>
                    <a:schemeClr val="accent1">
                      <a:shade val="88000"/>
                      <a:satMod val="110000"/>
                    </a:schemeClr>
                  </a:solidFill>
                  <a:prstDash val="solid"/>
                </a:ln>
                <a:solidFill>
                  <a:schemeClr val="accent6">
                    <a:lumMod val="60000"/>
                    <a:lumOff val="40000"/>
                  </a:schemeClr>
                </a:solidFill>
                <a:effectLst/>
              </a:rPr>
              <a:t>Computer Security Challenges</a:t>
            </a:r>
          </a:p>
        </p:txBody>
      </p:sp>
      <p:sp>
        <p:nvSpPr>
          <p:cNvPr id="11" name="Content Placeholder 10"/>
          <p:cNvSpPr>
            <a:spLocks noGrp="1"/>
          </p:cNvSpPr>
          <p:nvPr>
            <p:ph sz="half" idx="2"/>
          </p:nvPr>
        </p:nvSpPr>
        <p:spPr>
          <a:xfrm>
            <a:off x="381000" y="1905000"/>
            <a:ext cx="4008120" cy="4648200"/>
          </a:xfrm>
        </p:spPr>
        <p:txBody>
          <a:bodyPr>
            <a:normAutofit fontScale="92500" lnSpcReduction="10000"/>
          </a:bodyPr>
          <a:lstStyle/>
          <a:p>
            <a:pPr>
              <a:buClr>
                <a:schemeClr val="accent6">
                  <a:lumMod val="60000"/>
                  <a:lumOff val="40000"/>
                </a:schemeClr>
              </a:buClr>
              <a:buSzPct val="120000"/>
              <a:buFont typeface="Arial"/>
              <a:buChar char="•"/>
            </a:pPr>
            <a:r>
              <a:rPr lang="en-US" dirty="0"/>
              <a:t>Computer security is not as simple as it might first appear to the novice</a:t>
            </a:r>
          </a:p>
          <a:p>
            <a:pPr>
              <a:buClr>
                <a:schemeClr val="accent6">
                  <a:lumMod val="60000"/>
                  <a:lumOff val="40000"/>
                </a:schemeClr>
              </a:buClr>
              <a:buSzPct val="120000"/>
              <a:buFont typeface="Arial"/>
              <a:buChar char="•"/>
            </a:pPr>
            <a:r>
              <a:rPr lang="en-US" dirty="0"/>
              <a:t>Potential attacks on the security features must be considered</a:t>
            </a:r>
          </a:p>
          <a:p>
            <a:pPr>
              <a:buClr>
                <a:schemeClr val="accent6">
                  <a:lumMod val="60000"/>
                  <a:lumOff val="40000"/>
                </a:schemeClr>
              </a:buClr>
              <a:buSzPct val="120000"/>
              <a:buFont typeface="Arial"/>
              <a:buChar char="•"/>
            </a:pPr>
            <a:r>
              <a:rPr lang="en-US" dirty="0"/>
              <a:t>Procedures used to provide particular services are often counterintuitive</a:t>
            </a:r>
          </a:p>
          <a:p>
            <a:pPr>
              <a:buClr>
                <a:schemeClr val="accent6">
                  <a:lumMod val="60000"/>
                  <a:lumOff val="40000"/>
                </a:schemeClr>
              </a:buClr>
              <a:buSzPct val="120000"/>
              <a:buFont typeface="Arial"/>
              <a:buChar char="•"/>
            </a:pPr>
            <a:r>
              <a:rPr lang="en-US" dirty="0"/>
              <a:t>Physical and logical placement needs to be determined</a:t>
            </a:r>
          </a:p>
          <a:p>
            <a:pPr>
              <a:buClr>
                <a:schemeClr val="accent6">
                  <a:lumMod val="60000"/>
                  <a:lumOff val="40000"/>
                </a:schemeClr>
              </a:buClr>
              <a:buSzPct val="120000"/>
              <a:buFont typeface="Arial"/>
              <a:buChar char="•"/>
            </a:pPr>
            <a:r>
              <a:rPr lang="en-US" dirty="0"/>
              <a:t>Additional algorithms or protocols may be involved</a:t>
            </a:r>
          </a:p>
        </p:txBody>
      </p:sp>
      <p:sp>
        <p:nvSpPr>
          <p:cNvPr id="2" name="灯片编号占位符 1"/>
          <p:cNvSpPr>
            <a:spLocks noGrp="1"/>
          </p:cNvSpPr>
          <p:nvPr>
            <p:ph type="sldNum" sz="quarter" idx="12"/>
          </p:nvPr>
        </p:nvSpPr>
        <p:spPr/>
        <p:txBody>
          <a:bodyPr/>
          <a:lstStyle/>
          <a:p>
            <a:fld id="{6D5DF91A-7C92-3743-8A2E-356816C55239}" type="slidenum">
              <a:rPr lang="en-US" smtClean="0"/>
              <a:pPr/>
              <a:t>6</a:t>
            </a:fld>
            <a:endParaRPr lang="en-US" dirty="0"/>
          </a:p>
        </p:txBody>
      </p:sp>
      <p:sp>
        <p:nvSpPr>
          <p:cNvPr id="12" name="Content Placeholder 11"/>
          <p:cNvSpPr>
            <a:spLocks noGrp="1"/>
          </p:cNvSpPr>
          <p:nvPr>
            <p:ph sz="quarter" idx="13"/>
          </p:nvPr>
        </p:nvSpPr>
        <p:spPr>
          <a:xfrm>
            <a:off x="4754880" y="1905000"/>
            <a:ext cx="3931920" cy="4648200"/>
          </a:xfrm>
        </p:spPr>
        <p:txBody>
          <a:bodyPr>
            <a:normAutofit fontScale="62500" lnSpcReduction="20000"/>
          </a:bodyPr>
          <a:lstStyle/>
          <a:p>
            <a:pPr>
              <a:buClr>
                <a:schemeClr val="accent6">
                  <a:lumMod val="60000"/>
                  <a:lumOff val="40000"/>
                </a:schemeClr>
              </a:buClr>
              <a:buSzPct val="120000"/>
            </a:pPr>
            <a:r>
              <a:rPr lang="en-US" dirty="0"/>
              <a:t>Attackers only need to find a single weakness, the developer needs to find all weaknesses</a:t>
            </a:r>
          </a:p>
          <a:p>
            <a:pPr>
              <a:buClr>
                <a:schemeClr val="accent6">
                  <a:lumMod val="60000"/>
                  <a:lumOff val="40000"/>
                </a:schemeClr>
              </a:buClr>
              <a:buSzPct val="120000"/>
            </a:pPr>
            <a:r>
              <a:rPr lang="en-US" dirty="0"/>
              <a:t>Users and system managers tend to not see the benefits of security until a failure occurs</a:t>
            </a:r>
          </a:p>
          <a:p>
            <a:pPr>
              <a:buClr>
                <a:schemeClr val="accent6">
                  <a:lumMod val="60000"/>
                  <a:lumOff val="40000"/>
                </a:schemeClr>
              </a:buClr>
              <a:buSzPct val="120000"/>
            </a:pPr>
            <a:r>
              <a:rPr lang="en-US" dirty="0"/>
              <a:t>Security requires regular and constant monitoring</a:t>
            </a:r>
          </a:p>
          <a:p>
            <a:pPr>
              <a:buClr>
                <a:schemeClr val="accent6">
                  <a:lumMod val="60000"/>
                  <a:lumOff val="40000"/>
                </a:schemeClr>
              </a:buClr>
              <a:buSzPct val="120000"/>
            </a:pPr>
            <a:r>
              <a:rPr lang="en-US" dirty="0"/>
              <a:t>Is often an afterthought to be incorporated into a system after the design is complete</a:t>
            </a:r>
          </a:p>
          <a:p>
            <a:pPr>
              <a:buClr>
                <a:schemeClr val="accent6">
                  <a:lumMod val="60000"/>
                  <a:lumOff val="40000"/>
                </a:schemeClr>
              </a:buClr>
              <a:buSzPct val="120000"/>
            </a:pPr>
            <a:r>
              <a:rPr lang="en-US" dirty="0"/>
              <a:t>Thought of as an impediment to efficient and user-friendly operation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afterEffect">
                                  <p:stCondLst>
                                    <p:cond delay="75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2" presetClass="entr" presetSubtype="8" accel="50000" decel="50000" fill="hold" grpId="0" nodeType="afterEffect">
                                  <p:stCondLst>
                                    <p:cond delay="750"/>
                                  </p:stCondLst>
                                  <p:childTnLst>
                                    <p:set>
                                      <p:cBhvr>
                                        <p:cTn id="11" dur="1" fill="hold">
                                          <p:stCondLst>
                                            <p:cond delay="0"/>
                                          </p:stCondLst>
                                        </p:cTn>
                                        <p:tgtEl>
                                          <p:spTgt spid="11">
                                            <p:txEl>
                                              <p:pRg st="1" end="1"/>
                                            </p:txEl>
                                          </p:spTgt>
                                        </p:tgtEl>
                                        <p:attrNameLst>
                                          <p:attrName>style.visibility</p:attrName>
                                        </p:attrNameLst>
                                      </p:cBhvr>
                                      <p:to>
                                        <p:strVal val="visible"/>
                                      </p:to>
                                    </p:set>
                                    <p:anim calcmode="lin" valueType="num">
                                      <p:cBhvr additive="base">
                                        <p:cTn id="12" dur="500" fill="hold"/>
                                        <p:tgtEl>
                                          <p:spTgt spid="11">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2500"/>
                            </p:stCondLst>
                            <p:childTnLst>
                              <p:par>
                                <p:cTn id="15" presetID="2" presetClass="entr" presetSubtype="8" accel="50000" decel="50000" fill="hold" grpId="0" nodeType="afterEffect">
                                  <p:stCondLst>
                                    <p:cond delay="75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3750"/>
                            </p:stCondLst>
                            <p:childTnLst>
                              <p:par>
                                <p:cTn id="20" presetID="2" presetClass="entr" presetSubtype="8" accel="50000" decel="50000" fill="hold" grpId="0" nodeType="afterEffect">
                                  <p:stCondLst>
                                    <p:cond delay="750"/>
                                  </p:stCondLst>
                                  <p:childTnLst>
                                    <p:set>
                                      <p:cBhvr>
                                        <p:cTn id="21" dur="1" fill="hold">
                                          <p:stCondLst>
                                            <p:cond delay="0"/>
                                          </p:stCondLst>
                                        </p:cTn>
                                        <p:tgtEl>
                                          <p:spTgt spid="11">
                                            <p:txEl>
                                              <p:pRg st="3" end="3"/>
                                            </p:txEl>
                                          </p:spTgt>
                                        </p:tgtEl>
                                        <p:attrNameLst>
                                          <p:attrName>style.visibility</p:attrName>
                                        </p:attrNameLst>
                                      </p:cBhvr>
                                      <p:to>
                                        <p:strVal val="visible"/>
                                      </p:to>
                                    </p:set>
                                    <p:anim calcmode="lin" valueType="num">
                                      <p:cBhvr additive="base">
                                        <p:cTn id="22" dur="500" fill="hold"/>
                                        <p:tgtEl>
                                          <p:spTgt spid="11">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1">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5000"/>
                            </p:stCondLst>
                            <p:childTnLst>
                              <p:par>
                                <p:cTn id="25" presetID="2" presetClass="entr" presetSubtype="8" accel="50000" decel="50000" fill="hold" grpId="0" nodeType="afterEffect">
                                  <p:stCondLst>
                                    <p:cond delay="750"/>
                                  </p:stCondLst>
                                  <p:childTnLst>
                                    <p:set>
                                      <p:cBhvr>
                                        <p:cTn id="26" dur="1" fill="hold">
                                          <p:stCondLst>
                                            <p:cond delay="0"/>
                                          </p:stCondLst>
                                        </p:cTn>
                                        <p:tgtEl>
                                          <p:spTgt spid="11">
                                            <p:txEl>
                                              <p:pRg st="4" end="4"/>
                                            </p:txEl>
                                          </p:spTgt>
                                        </p:tgtEl>
                                        <p:attrNameLst>
                                          <p:attrName>style.visibility</p:attrName>
                                        </p:attrNameLst>
                                      </p:cBhvr>
                                      <p:to>
                                        <p:strVal val="visible"/>
                                      </p:to>
                                    </p:set>
                                    <p:anim calcmode="lin" valueType="num">
                                      <p:cBhvr additive="base">
                                        <p:cTn id="27" dur="500" fill="hold"/>
                                        <p:tgtEl>
                                          <p:spTgt spid="11">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6250"/>
                            </p:stCondLst>
                            <p:childTnLst>
                              <p:par>
                                <p:cTn id="30" presetID="2" presetClass="entr" presetSubtype="2" accel="50000" decel="50000" fill="hold" grpId="0" nodeType="afterEffect">
                                  <p:stCondLst>
                                    <p:cond delay="750"/>
                                  </p:stCondLst>
                                  <p:childTnLst>
                                    <p:set>
                                      <p:cBhvr>
                                        <p:cTn id="31" dur="1" fill="hold">
                                          <p:stCondLst>
                                            <p:cond delay="0"/>
                                          </p:stCondLst>
                                        </p:cTn>
                                        <p:tgtEl>
                                          <p:spTgt spid="12">
                                            <p:txEl>
                                              <p:pRg st="0" end="0"/>
                                            </p:txEl>
                                          </p:spTgt>
                                        </p:tgtEl>
                                        <p:attrNameLst>
                                          <p:attrName>style.visibility</p:attrName>
                                        </p:attrNameLst>
                                      </p:cBhvr>
                                      <p:to>
                                        <p:strVal val="visible"/>
                                      </p:to>
                                    </p:set>
                                    <p:anim calcmode="lin" valueType="num">
                                      <p:cBhvr additive="base">
                                        <p:cTn id="32"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34" fill="hold">
                            <p:stCondLst>
                              <p:cond delay="7500"/>
                            </p:stCondLst>
                            <p:childTnLst>
                              <p:par>
                                <p:cTn id="35" presetID="2" presetClass="entr" presetSubtype="2" accel="50000" decel="50000" fill="hold" grpId="0" nodeType="afterEffect">
                                  <p:stCondLst>
                                    <p:cond delay="750"/>
                                  </p:stCondLst>
                                  <p:childTnLst>
                                    <p:set>
                                      <p:cBhvr>
                                        <p:cTn id="36" dur="1" fill="hold">
                                          <p:stCondLst>
                                            <p:cond delay="0"/>
                                          </p:stCondLst>
                                        </p:cTn>
                                        <p:tgtEl>
                                          <p:spTgt spid="12">
                                            <p:txEl>
                                              <p:pRg st="1" end="1"/>
                                            </p:txEl>
                                          </p:spTgt>
                                        </p:tgtEl>
                                        <p:attrNameLst>
                                          <p:attrName>style.visibility</p:attrName>
                                        </p:attrNameLst>
                                      </p:cBhvr>
                                      <p:to>
                                        <p:strVal val="visible"/>
                                      </p:to>
                                    </p:set>
                                    <p:anim calcmode="lin" valueType="num">
                                      <p:cBhvr additive="base">
                                        <p:cTn id="37" dur="500" fill="hold"/>
                                        <p:tgtEl>
                                          <p:spTgt spid="12">
                                            <p:txEl>
                                              <p:pRg st="1" end="1"/>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par>
                          <p:cTn id="39" fill="hold">
                            <p:stCondLst>
                              <p:cond delay="8750"/>
                            </p:stCondLst>
                            <p:childTnLst>
                              <p:par>
                                <p:cTn id="40" presetID="2" presetClass="entr" presetSubtype="2" accel="50000" decel="50000" fill="hold" grpId="0" nodeType="afterEffect">
                                  <p:stCondLst>
                                    <p:cond delay="750"/>
                                  </p:stCondLst>
                                  <p:childTnLst>
                                    <p:set>
                                      <p:cBhvr>
                                        <p:cTn id="41" dur="1" fill="hold">
                                          <p:stCondLst>
                                            <p:cond delay="0"/>
                                          </p:stCondLst>
                                        </p:cTn>
                                        <p:tgtEl>
                                          <p:spTgt spid="12">
                                            <p:txEl>
                                              <p:pRg st="2" end="2"/>
                                            </p:txEl>
                                          </p:spTgt>
                                        </p:tgtEl>
                                        <p:attrNameLst>
                                          <p:attrName>style.visibility</p:attrName>
                                        </p:attrNameLst>
                                      </p:cBhvr>
                                      <p:to>
                                        <p:strVal val="visible"/>
                                      </p:to>
                                    </p:set>
                                    <p:anim calcmode="lin" valueType="num">
                                      <p:cBhvr additive="base">
                                        <p:cTn id="42" dur="500" fill="hold"/>
                                        <p:tgtEl>
                                          <p:spTgt spid="12">
                                            <p:txEl>
                                              <p:pRg st="2" end="2"/>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12">
                                            <p:txEl>
                                              <p:pRg st="2" end="2"/>
                                            </p:txEl>
                                          </p:spTgt>
                                        </p:tgtEl>
                                        <p:attrNameLst>
                                          <p:attrName>ppt_y</p:attrName>
                                        </p:attrNameLst>
                                      </p:cBhvr>
                                      <p:tavLst>
                                        <p:tav tm="0">
                                          <p:val>
                                            <p:strVal val="#ppt_y"/>
                                          </p:val>
                                        </p:tav>
                                        <p:tav tm="100000">
                                          <p:val>
                                            <p:strVal val="#ppt_y"/>
                                          </p:val>
                                        </p:tav>
                                      </p:tavLst>
                                    </p:anim>
                                  </p:childTnLst>
                                </p:cTn>
                              </p:par>
                            </p:childTnLst>
                          </p:cTn>
                        </p:par>
                        <p:par>
                          <p:cTn id="44" fill="hold">
                            <p:stCondLst>
                              <p:cond delay="10000"/>
                            </p:stCondLst>
                            <p:childTnLst>
                              <p:par>
                                <p:cTn id="45" presetID="2" presetClass="entr" presetSubtype="2" accel="50000" decel="50000" fill="hold" grpId="0" nodeType="afterEffect">
                                  <p:stCondLst>
                                    <p:cond delay="750"/>
                                  </p:stCondLst>
                                  <p:childTnLst>
                                    <p:set>
                                      <p:cBhvr>
                                        <p:cTn id="46" dur="1" fill="hold">
                                          <p:stCondLst>
                                            <p:cond delay="0"/>
                                          </p:stCondLst>
                                        </p:cTn>
                                        <p:tgtEl>
                                          <p:spTgt spid="12">
                                            <p:txEl>
                                              <p:pRg st="3" end="3"/>
                                            </p:txEl>
                                          </p:spTgt>
                                        </p:tgtEl>
                                        <p:attrNameLst>
                                          <p:attrName>style.visibility</p:attrName>
                                        </p:attrNameLst>
                                      </p:cBhvr>
                                      <p:to>
                                        <p:strVal val="visible"/>
                                      </p:to>
                                    </p:set>
                                    <p:anim calcmode="lin" valueType="num">
                                      <p:cBhvr additive="base">
                                        <p:cTn id="47" dur="500" fill="hold"/>
                                        <p:tgtEl>
                                          <p:spTgt spid="12">
                                            <p:txEl>
                                              <p:pRg st="3" end="3"/>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2">
                                            <p:txEl>
                                              <p:pRg st="3" end="3"/>
                                            </p:txEl>
                                          </p:spTgt>
                                        </p:tgtEl>
                                        <p:attrNameLst>
                                          <p:attrName>ppt_y</p:attrName>
                                        </p:attrNameLst>
                                      </p:cBhvr>
                                      <p:tavLst>
                                        <p:tav tm="0">
                                          <p:val>
                                            <p:strVal val="#ppt_y"/>
                                          </p:val>
                                        </p:tav>
                                        <p:tav tm="100000">
                                          <p:val>
                                            <p:strVal val="#ppt_y"/>
                                          </p:val>
                                        </p:tav>
                                      </p:tavLst>
                                    </p:anim>
                                  </p:childTnLst>
                                </p:cTn>
                              </p:par>
                            </p:childTnLst>
                          </p:cTn>
                        </p:par>
                        <p:par>
                          <p:cTn id="49" fill="hold">
                            <p:stCondLst>
                              <p:cond delay="11250"/>
                            </p:stCondLst>
                            <p:childTnLst>
                              <p:par>
                                <p:cTn id="50" presetID="2" presetClass="entr" presetSubtype="2" accel="50000" decel="50000" fill="hold" grpId="0" nodeType="afterEffect">
                                  <p:stCondLst>
                                    <p:cond delay="750"/>
                                  </p:stCondLst>
                                  <p:childTnLst>
                                    <p:set>
                                      <p:cBhvr>
                                        <p:cTn id="51" dur="1" fill="hold">
                                          <p:stCondLst>
                                            <p:cond delay="0"/>
                                          </p:stCondLst>
                                        </p:cTn>
                                        <p:tgtEl>
                                          <p:spTgt spid="12">
                                            <p:txEl>
                                              <p:pRg st="4" end="4"/>
                                            </p:txEl>
                                          </p:spTgt>
                                        </p:tgtEl>
                                        <p:attrNameLst>
                                          <p:attrName>style.visibility</p:attrName>
                                        </p:attrNameLst>
                                      </p:cBhvr>
                                      <p:to>
                                        <p:strVal val="visible"/>
                                      </p:to>
                                    </p:set>
                                    <p:anim calcmode="lin" valueType="num">
                                      <p:cBhvr additive="base">
                                        <p:cTn id="52" dur="500" fill="hold"/>
                                        <p:tgtEl>
                                          <p:spTgt spid="12">
                                            <p:txEl>
                                              <p:pRg st="4" end="4"/>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1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600200"/>
          </a:xfrm>
        </p:spPr>
        <p:txBody>
          <a:bodyPr>
            <a:normAutofit/>
          </a:bodyPr>
          <a:lstStyle/>
          <a:p>
            <a:r>
              <a:rPr lang="en-US" dirty="0"/>
              <a:t>Assets of a Computer System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2742248"/>
              </p:ext>
            </p:extLst>
          </p:nvPr>
        </p:nvGraphicFramePr>
        <p:xfrm>
          <a:off x="563030" y="2058772"/>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5F36C9FC-DA22-1F47-8722-58727A1D436E}" type="slidenum">
              <a:rPr lang="en-US" smtClean="0"/>
              <a:pPr/>
              <a:t>7</a:t>
            </a:fld>
            <a:endParaRPr lang="en-US" dirty="0"/>
          </a:p>
        </p:txBody>
      </p:sp>
    </p:spTree>
    <p:extLst>
      <p:ext uri="{BB962C8B-B14F-4D97-AF65-F5344CB8AC3E}">
        <p14:creationId xmlns:p14="http://schemas.microsoft.com/office/powerpoint/2010/main" val="1018369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normAutofit fontScale="90000"/>
          </a:bodyPr>
          <a:lstStyle/>
          <a:p>
            <a:r>
              <a:rPr lang="en-US" dirty="0">
                <a:solidFill>
                  <a:schemeClr val="accent3">
                    <a:lumMod val="60000"/>
                    <a:lumOff val="40000"/>
                  </a:schemeClr>
                </a:solidFill>
              </a:rPr>
              <a:t>Vulnerabilities, Threats </a:t>
            </a:r>
            <a:br>
              <a:rPr lang="en-US" dirty="0">
                <a:solidFill>
                  <a:schemeClr val="accent3">
                    <a:lumMod val="60000"/>
                    <a:lumOff val="40000"/>
                  </a:schemeClr>
                </a:solidFill>
              </a:rPr>
            </a:br>
            <a:r>
              <a:rPr lang="en-US" dirty="0">
                <a:solidFill>
                  <a:schemeClr val="accent3">
                    <a:lumMod val="60000"/>
                    <a:lumOff val="40000"/>
                  </a:schemeClr>
                </a:solidFill>
              </a:rPr>
              <a:t>and Attacks</a:t>
            </a:r>
          </a:p>
        </p:txBody>
      </p:sp>
      <p:sp>
        <p:nvSpPr>
          <p:cNvPr id="215043" name="Rectangle 3"/>
          <p:cNvSpPr>
            <a:spLocks noGrp="1" noChangeArrowheads="1"/>
          </p:cNvSpPr>
          <p:nvPr>
            <p:ph idx="1"/>
          </p:nvPr>
        </p:nvSpPr>
        <p:spPr>
          <a:xfrm>
            <a:off x="467544" y="1905000"/>
            <a:ext cx="8229600" cy="4953000"/>
          </a:xfrm>
        </p:spPr>
        <p:txBody>
          <a:bodyPr>
            <a:normAutofit fontScale="85000" lnSpcReduction="10000"/>
          </a:bodyPr>
          <a:lstStyle/>
          <a:p>
            <a:pPr>
              <a:buClr>
                <a:schemeClr val="accent3">
                  <a:lumMod val="60000"/>
                  <a:lumOff val="40000"/>
                </a:schemeClr>
              </a:buClr>
              <a:buSzPct val="130000"/>
            </a:pPr>
            <a:r>
              <a:rPr lang="en-US" sz="2595" dirty="0"/>
              <a:t>Categories of vulnerabilities</a:t>
            </a:r>
          </a:p>
          <a:p>
            <a:pPr lvl="2"/>
            <a:r>
              <a:rPr lang="en-US" dirty="0"/>
              <a:t>Corrupted (loss of integrity)</a:t>
            </a:r>
          </a:p>
          <a:p>
            <a:pPr lvl="2"/>
            <a:r>
              <a:rPr lang="en-US" dirty="0"/>
              <a:t>Leaky (loss of confidentiality)</a:t>
            </a:r>
          </a:p>
          <a:p>
            <a:pPr lvl="2"/>
            <a:r>
              <a:rPr lang="en-US" dirty="0"/>
              <a:t>Unavailable or very slow (loss of availability)</a:t>
            </a:r>
          </a:p>
          <a:p>
            <a:pPr marL="342900" lvl="1" indent="-342900">
              <a:buClr>
                <a:schemeClr val="accent3">
                  <a:lumMod val="60000"/>
                  <a:lumOff val="40000"/>
                </a:schemeClr>
              </a:buClr>
              <a:buSzPct val="130000"/>
              <a:buFont typeface="Arial" pitchFamily="34" charset="0"/>
              <a:buChar char="•"/>
            </a:pPr>
            <a:r>
              <a:rPr lang="en-US" sz="2595" dirty="0"/>
              <a:t>Threats</a:t>
            </a:r>
          </a:p>
          <a:p>
            <a:pPr lvl="2"/>
            <a:r>
              <a:rPr lang="en-US" dirty="0"/>
              <a:t>Capable of exploiting vulnerabilities</a:t>
            </a:r>
          </a:p>
          <a:p>
            <a:pPr lvl="2"/>
            <a:r>
              <a:rPr lang="en-US" dirty="0"/>
              <a:t>Represent potential security harm to an asset</a:t>
            </a:r>
          </a:p>
          <a:p>
            <a:pPr marL="342900" lvl="1" indent="-342900">
              <a:buClr>
                <a:schemeClr val="accent3">
                  <a:lumMod val="60000"/>
                  <a:lumOff val="40000"/>
                </a:schemeClr>
              </a:buClr>
              <a:buSzPct val="130000"/>
              <a:buFont typeface="Arial" pitchFamily="34" charset="0"/>
              <a:buChar char="•"/>
            </a:pPr>
            <a:r>
              <a:rPr lang="en-US" sz="2595" dirty="0"/>
              <a:t>Attacks (threats carried out)</a:t>
            </a:r>
          </a:p>
          <a:p>
            <a:pPr lvl="2"/>
            <a:r>
              <a:rPr lang="en-US" dirty="0"/>
              <a:t>Passive – attempt to learn or make use of information from the system 	    that does not affect system resources</a:t>
            </a:r>
          </a:p>
          <a:p>
            <a:pPr lvl="2"/>
            <a:r>
              <a:rPr lang="en-US" dirty="0"/>
              <a:t>Active – attempt to alter system resources or affect their operation</a:t>
            </a:r>
          </a:p>
          <a:p>
            <a:pPr lvl="2"/>
            <a:r>
              <a:rPr lang="en-US" dirty="0"/>
              <a:t>Insider – initiated by an entity inside the security parameter</a:t>
            </a:r>
          </a:p>
          <a:p>
            <a:pPr lvl="2"/>
            <a:r>
              <a:rPr lang="en-US" dirty="0"/>
              <a:t>Outsider – initiated from outside the perimeter</a:t>
            </a:r>
          </a:p>
        </p:txBody>
      </p:sp>
      <p:sp>
        <p:nvSpPr>
          <p:cNvPr id="2" name="灯片编号占位符 1"/>
          <p:cNvSpPr>
            <a:spLocks noGrp="1"/>
          </p:cNvSpPr>
          <p:nvPr>
            <p:ph type="sldNum" sz="quarter" idx="12"/>
          </p:nvPr>
        </p:nvSpPr>
        <p:spPr/>
        <p:txBody>
          <a:bodyPr/>
          <a:lstStyle/>
          <a:p>
            <a:fld id="{5F36C9FC-DA22-1F47-8722-58727A1D436E}" type="slidenum">
              <a:rPr lang="en-US" smtClean="0"/>
              <a:pPr/>
              <a:t>8</a:t>
            </a:fld>
            <a:endParaRPr lang="en-US" dirty="0"/>
          </a:p>
        </p:txBody>
      </p:sp>
      <p:pic>
        <p:nvPicPr>
          <p:cNvPr id="5" name="Picture 4"/>
          <p:cNvPicPr>
            <a:picLocks noChangeAspect="1"/>
          </p:cNvPicPr>
          <p:nvPr/>
        </p:nvPicPr>
        <p:blipFill>
          <a:blip r:embed="rId3"/>
          <a:stretch>
            <a:fillRect/>
          </a:stretch>
        </p:blipFill>
        <p:spPr>
          <a:xfrm>
            <a:off x="6444208" y="2204864"/>
            <a:ext cx="2411760" cy="176798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with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 calcmode="lin" valueType="num">
                                      <p:cBhvr additive="base">
                                        <p:cTn id="7" dur="3000" fill="hold"/>
                                        <p:tgtEl>
                                          <p:spTgt spid="21504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2150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215043">
                                            <p:txEl>
                                              <p:pRg st="1" end="1"/>
                                            </p:txEl>
                                          </p:spTgt>
                                        </p:tgtEl>
                                        <p:attrNameLst>
                                          <p:attrName>style.visibility</p:attrName>
                                        </p:attrNameLst>
                                      </p:cBhvr>
                                      <p:to>
                                        <p:strVal val="visible"/>
                                      </p:to>
                                    </p:set>
                                    <p:anim calcmode="lin" valueType="num">
                                      <p:cBhvr additive="base">
                                        <p:cTn id="11" dur="3000" fill="hold"/>
                                        <p:tgtEl>
                                          <p:spTgt spid="215043">
                                            <p:txEl>
                                              <p:pRg st="1" end="1"/>
                                            </p:txEl>
                                          </p:spTgt>
                                        </p:tgtEl>
                                        <p:attrNameLst>
                                          <p:attrName>ppt_x</p:attrName>
                                        </p:attrNameLst>
                                      </p:cBhvr>
                                      <p:tavLst>
                                        <p:tav tm="0">
                                          <p:val>
                                            <p:strVal val="#ppt_x"/>
                                          </p:val>
                                        </p:tav>
                                        <p:tav tm="100000">
                                          <p:val>
                                            <p:strVal val="#ppt_x"/>
                                          </p:val>
                                        </p:tav>
                                      </p:tavLst>
                                    </p:anim>
                                    <p:anim calcmode="lin" valueType="num">
                                      <p:cBhvr additive="base">
                                        <p:cTn id="12" dur="3000" fill="hold"/>
                                        <p:tgtEl>
                                          <p:spTgt spid="2150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215043">
                                            <p:txEl>
                                              <p:pRg st="2" end="2"/>
                                            </p:txEl>
                                          </p:spTgt>
                                        </p:tgtEl>
                                        <p:attrNameLst>
                                          <p:attrName>style.visibility</p:attrName>
                                        </p:attrNameLst>
                                      </p:cBhvr>
                                      <p:to>
                                        <p:strVal val="visible"/>
                                      </p:to>
                                    </p:set>
                                    <p:anim calcmode="lin" valueType="num">
                                      <p:cBhvr additive="base">
                                        <p:cTn id="15" dur="3000" fill="hold"/>
                                        <p:tgtEl>
                                          <p:spTgt spid="215043">
                                            <p:txEl>
                                              <p:pRg st="2" end="2"/>
                                            </p:txEl>
                                          </p:spTgt>
                                        </p:tgtEl>
                                        <p:attrNameLst>
                                          <p:attrName>ppt_x</p:attrName>
                                        </p:attrNameLst>
                                      </p:cBhvr>
                                      <p:tavLst>
                                        <p:tav tm="0">
                                          <p:val>
                                            <p:strVal val="#ppt_x"/>
                                          </p:val>
                                        </p:tav>
                                        <p:tav tm="100000">
                                          <p:val>
                                            <p:strVal val="#ppt_x"/>
                                          </p:val>
                                        </p:tav>
                                      </p:tavLst>
                                    </p:anim>
                                    <p:anim calcmode="lin" valueType="num">
                                      <p:cBhvr additive="base">
                                        <p:cTn id="16" dur="3000" fill="hold"/>
                                        <p:tgtEl>
                                          <p:spTgt spid="21504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215043">
                                            <p:txEl>
                                              <p:pRg st="3" end="3"/>
                                            </p:txEl>
                                          </p:spTgt>
                                        </p:tgtEl>
                                        <p:attrNameLst>
                                          <p:attrName>style.visibility</p:attrName>
                                        </p:attrNameLst>
                                      </p:cBhvr>
                                      <p:to>
                                        <p:strVal val="visible"/>
                                      </p:to>
                                    </p:set>
                                    <p:anim calcmode="lin" valueType="num">
                                      <p:cBhvr additive="base">
                                        <p:cTn id="19" dur="3000" fill="hold"/>
                                        <p:tgtEl>
                                          <p:spTgt spid="215043">
                                            <p:txEl>
                                              <p:pRg st="3" end="3"/>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21504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accel="50000" decel="50000" fill="hold" grpId="0" nodeType="withEffect">
                                  <p:stCondLst>
                                    <p:cond delay="0"/>
                                  </p:stCondLst>
                                  <p:childTnLst>
                                    <p:set>
                                      <p:cBhvr>
                                        <p:cTn id="22" dur="1" fill="hold">
                                          <p:stCondLst>
                                            <p:cond delay="0"/>
                                          </p:stCondLst>
                                        </p:cTn>
                                        <p:tgtEl>
                                          <p:spTgt spid="215043">
                                            <p:txEl>
                                              <p:pRg st="4" end="4"/>
                                            </p:txEl>
                                          </p:spTgt>
                                        </p:tgtEl>
                                        <p:attrNameLst>
                                          <p:attrName>style.visibility</p:attrName>
                                        </p:attrNameLst>
                                      </p:cBhvr>
                                      <p:to>
                                        <p:strVal val="visible"/>
                                      </p:to>
                                    </p:set>
                                    <p:anim calcmode="lin" valueType="num">
                                      <p:cBhvr additive="base">
                                        <p:cTn id="23" dur="3000" fill="hold"/>
                                        <p:tgtEl>
                                          <p:spTgt spid="215043">
                                            <p:txEl>
                                              <p:pRg st="4" end="4"/>
                                            </p:txEl>
                                          </p:spTgt>
                                        </p:tgtEl>
                                        <p:attrNameLst>
                                          <p:attrName>ppt_x</p:attrName>
                                        </p:attrNameLst>
                                      </p:cBhvr>
                                      <p:tavLst>
                                        <p:tav tm="0">
                                          <p:val>
                                            <p:strVal val="#ppt_x"/>
                                          </p:val>
                                        </p:tav>
                                        <p:tav tm="100000">
                                          <p:val>
                                            <p:strVal val="#ppt_x"/>
                                          </p:val>
                                        </p:tav>
                                      </p:tavLst>
                                    </p:anim>
                                    <p:anim calcmode="lin" valueType="num">
                                      <p:cBhvr additive="base">
                                        <p:cTn id="24" dur="3000" fill="hold"/>
                                        <p:tgtEl>
                                          <p:spTgt spid="21504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accel="50000" decel="50000" fill="hold" grpId="0" nodeType="withEffect">
                                  <p:stCondLst>
                                    <p:cond delay="0"/>
                                  </p:stCondLst>
                                  <p:childTnLst>
                                    <p:set>
                                      <p:cBhvr>
                                        <p:cTn id="26" dur="1" fill="hold">
                                          <p:stCondLst>
                                            <p:cond delay="0"/>
                                          </p:stCondLst>
                                        </p:cTn>
                                        <p:tgtEl>
                                          <p:spTgt spid="215043">
                                            <p:txEl>
                                              <p:pRg st="5" end="5"/>
                                            </p:txEl>
                                          </p:spTgt>
                                        </p:tgtEl>
                                        <p:attrNameLst>
                                          <p:attrName>style.visibility</p:attrName>
                                        </p:attrNameLst>
                                      </p:cBhvr>
                                      <p:to>
                                        <p:strVal val="visible"/>
                                      </p:to>
                                    </p:set>
                                    <p:anim calcmode="lin" valueType="num">
                                      <p:cBhvr additive="base">
                                        <p:cTn id="27" dur="3000" fill="hold"/>
                                        <p:tgtEl>
                                          <p:spTgt spid="215043">
                                            <p:txEl>
                                              <p:pRg st="5" end="5"/>
                                            </p:txEl>
                                          </p:spTgt>
                                        </p:tgtEl>
                                        <p:attrNameLst>
                                          <p:attrName>ppt_x</p:attrName>
                                        </p:attrNameLst>
                                      </p:cBhvr>
                                      <p:tavLst>
                                        <p:tav tm="0">
                                          <p:val>
                                            <p:strVal val="#ppt_x"/>
                                          </p:val>
                                        </p:tav>
                                        <p:tav tm="100000">
                                          <p:val>
                                            <p:strVal val="#ppt_x"/>
                                          </p:val>
                                        </p:tav>
                                      </p:tavLst>
                                    </p:anim>
                                    <p:anim calcmode="lin" valueType="num">
                                      <p:cBhvr additive="base">
                                        <p:cTn id="28" dur="3000" fill="hold"/>
                                        <p:tgtEl>
                                          <p:spTgt spid="21504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accel="50000" decel="50000" fill="hold" grpId="0" nodeType="withEffect">
                                  <p:stCondLst>
                                    <p:cond delay="0"/>
                                  </p:stCondLst>
                                  <p:childTnLst>
                                    <p:set>
                                      <p:cBhvr>
                                        <p:cTn id="30" dur="1" fill="hold">
                                          <p:stCondLst>
                                            <p:cond delay="0"/>
                                          </p:stCondLst>
                                        </p:cTn>
                                        <p:tgtEl>
                                          <p:spTgt spid="215043">
                                            <p:txEl>
                                              <p:pRg st="6" end="6"/>
                                            </p:txEl>
                                          </p:spTgt>
                                        </p:tgtEl>
                                        <p:attrNameLst>
                                          <p:attrName>style.visibility</p:attrName>
                                        </p:attrNameLst>
                                      </p:cBhvr>
                                      <p:to>
                                        <p:strVal val="visible"/>
                                      </p:to>
                                    </p:set>
                                    <p:anim calcmode="lin" valueType="num">
                                      <p:cBhvr additive="base">
                                        <p:cTn id="31" dur="3000" fill="hold"/>
                                        <p:tgtEl>
                                          <p:spTgt spid="215043">
                                            <p:txEl>
                                              <p:pRg st="6" end="6"/>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21504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accel="50000" decel="50000" fill="hold" grpId="0" nodeType="withEffect">
                                  <p:stCondLst>
                                    <p:cond delay="0"/>
                                  </p:stCondLst>
                                  <p:childTnLst>
                                    <p:set>
                                      <p:cBhvr>
                                        <p:cTn id="34" dur="1" fill="hold">
                                          <p:stCondLst>
                                            <p:cond delay="0"/>
                                          </p:stCondLst>
                                        </p:cTn>
                                        <p:tgtEl>
                                          <p:spTgt spid="215043">
                                            <p:txEl>
                                              <p:pRg st="7" end="7"/>
                                            </p:txEl>
                                          </p:spTgt>
                                        </p:tgtEl>
                                        <p:attrNameLst>
                                          <p:attrName>style.visibility</p:attrName>
                                        </p:attrNameLst>
                                      </p:cBhvr>
                                      <p:to>
                                        <p:strVal val="visible"/>
                                      </p:to>
                                    </p:set>
                                    <p:anim calcmode="lin" valueType="num">
                                      <p:cBhvr additive="base">
                                        <p:cTn id="35" dur="3000" fill="hold"/>
                                        <p:tgtEl>
                                          <p:spTgt spid="215043">
                                            <p:txEl>
                                              <p:pRg st="7" end="7"/>
                                            </p:txEl>
                                          </p:spTgt>
                                        </p:tgtEl>
                                        <p:attrNameLst>
                                          <p:attrName>ppt_x</p:attrName>
                                        </p:attrNameLst>
                                      </p:cBhvr>
                                      <p:tavLst>
                                        <p:tav tm="0">
                                          <p:val>
                                            <p:strVal val="#ppt_x"/>
                                          </p:val>
                                        </p:tav>
                                        <p:tav tm="100000">
                                          <p:val>
                                            <p:strVal val="#ppt_x"/>
                                          </p:val>
                                        </p:tav>
                                      </p:tavLst>
                                    </p:anim>
                                    <p:anim calcmode="lin" valueType="num">
                                      <p:cBhvr additive="base">
                                        <p:cTn id="36" dur="3000" fill="hold"/>
                                        <p:tgtEl>
                                          <p:spTgt spid="21504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accel="50000" decel="50000" fill="hold" grpId="0" nodeType="withEffect">
                                  <p:stCondLst>
                                    <p:cond delay="0"/>
                                  </p:stCondLst>
                                  <p:childTnLst>
                                    <p:set>
                                      <p:cBhvr>
                                        <p:cTn id="38" dur="1" fill="hold">
                                          <p:stCondLst>
                                            <p:cond delay="0"/>
                                          </p:stCondLst>
                                        </p:cTn>
                                        <p:tgtEl>
                                          <p:spTgt spid="215043">
                                            <p:txEl>
                                              <p:pRg st="8" end="8"/>
                                            </p:txEl>
                                          </p:spTgt>
                                        </p:tgtEl>
                                        <p:attrNameLst>
                                          <p:attrName>style.visibility</p:attrName>
                                        </p:attrNameLst>
                                      </p:cBhvr>
                                      <p:to>
                                        <p:strVal val="visible"/>
                                      </p:to>
                                    </p:set>
                                    <p:anim calcmode="lin" valueType="num">
                                      <p:cBhvr additive="base">
                                        <p:cTn id="39" dur="3000" fill="hold"/>
                                        <p:tgtEl>
                                          <p:spTgt spid="215043">
                                            <p:txEl>
                                              <p:pRg st="8" end="8"/>
                                            </p:txEl>
                                          </p:spTgt>
                                        </p:tgtEl>
                                        <p:attrNameLst>
                                          <p:attrName>ppt_x</p:attrName>
                                        </p:attrNameLst>
                                      </p:cBhvr>
                                      <p:tavLst>
                                        <p:tav tm="0">
                                          <p:val>
                                            <p:strVal val="#ppt_x"/>
                                          </p:val>
                                        </p:tav>
                                        <p:tav tm="100000">
                                          <p:val>
                                            <p:strVal val="#ppt_x"/>
                                          </p:val>
                                        </p:tav>
                                      </p:tavLst>
                                    </p:anim>
                                    <p:anim calcmode="lin" valueType="num">
                                      <p:cBhvr additive="base">
                                        <p:cTn id="40" dur="3000" fill="hold"/>
                                        <p:tgtEl>
                                          <p:spTgt spid="21504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accel="50000" decel="50000" fill="hold" grpId="0" nodeType="withEffect">
                                  <p:stCondLst>
                                    <p:cond delay="0"/>
                                  </p:stCondLst>
                                  <p:childTnLst>
                                    <p:set>
                                      <p:cBhvr>
                                        <p:cTn id="42" dur="1" fill="hold">
                                          <p:stCondLst>
                                            <p:cond delay="0"/>
                                          </p:stCondLst>
                                        </p:cTn>
                                        <p:tgtEl>
                                          <p:spTgt spid="215043">
                                            <p:txEl>
                                              <p:pRg st="9" end="9"/>
                                            </p:txEl>
                                          </p:spTgt>
                                        </p:tgtEl>
                                        <p:attrNameLst>
                                          <p:attrName>style.visibility</p:attrName>
                                        </p:attrNameLst>
                                      </p:cBhvr>
                                      <p:to>
                                        <p:strVal val="visible"/>
                                      </p:to>
                                    </p:set>
                                    <p:anim calcmode="lin" valueType="num">
                                      <p:cBhvr additive="base">
                                        <p:cTn id="43" dur="3000" fill="hold"/>
                                        <p:tgtEl>
                                          <p:spTgt spid="215043">
                                            <p:txEl>
                                              <p:pRg st="9" end="9"/>
                                            </p:txEl>
                                          </p:spTgt>
                                        </p:tgtEl>
                                        <p:attrNameLst>
                                          <p:attrName>ppt_x</p:attrName>
                                        </p:attrNameLst>
                                      </p:cBhvr>
                                      <p:tavLst>
                                        <p:tav tm="0">
                                          <p:val>
                                            <p:strVal val="#ppt_x"/>
                                          </p:val>
                                        </p:tav>
                                        <p:tav tm="100000">
                                          <p:val>
                                            <p:strVal val="#ppt_x"/>
                                          </p:val>
                                        </p:tav>
                                      </p:tavLst>
                                    </p:anim>
                                    <p:anim calcmode="lin" valueType="num">
                                      <p:cBhvr additive="base">
                                        <p:cTn id="44" dur="3000" fill="hold"/>
                                        <p:tgtEl>
                                          <p:spTgt spid="21504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accel="50000" decel="50000" fill="hold" grpId="0" nodeType="withEffect">
                                  <p:stCondLst>
                                    <p:cond delay="0"/>
                                  </p:stCondLst>
                                  <p:childTnLst>
                                    <p:set>
                                      <p:cBhvr>
                                        <p:cTn id="46" dur="1" fill="hold">
                                          <p:stCondLst>
                                            <p:cond delay="0"/>
                                          </p:stCondLst>
                                        </p:cTn>
                                        <p:tgtEl>
                                          <p:spTgt spid="215043">
                                            <p:txEl>
                                              <p:pRg st="10" end="10"/>
                                            </p:txEl>
                                          </p:spTgt>
                                        </p:tgtEl>
                                        <p:attrNameLst>
                                          <p:attrName>style.visibility</p:attrName>
                                        </p:attrNameLst>
                                      </p:cBhvr>
                                      <p:to>
                                        <p:strVal val="visible"/>
                                      </p:to>
                                    </p:set>
                                    <p:anim calcmode="lin" valueType="num">
                                      <p:cBhvr additive="base">
                                        <p:cTn id="47" dur="3000" fill="hold"/>
                                        <p:tgtEl>
                                          <p:spTgt spid="215043">
                                            <p:txEl>
                                              <p:pRg st="10" end="10"/>
                                            </p:txEl>
                                          </p:spTgt>
                                        </p:tgtEl>
                                        <p:attrNameLst>
                                          <p:attrName>ppt_x</p:attrName>
                                        </p:attrNameLst>
                                      </p:cBhvr>
                                      <p:tavLst>
                                        <p:tav tm="0">
                                          <p:val>
                                            <p:strVal val="#ppt_x"/>
                                          </p:val>
                                        </p:tav>
                                        <p:tav tm="100000">
                                          <p:val>
                                            <p:strVal val="#ppt_x"/>
                                          </p:val>
                                        </p:tav>
                                      </p:tavLst>
                                    </p:anim>
                                    <p:anim calcmode="lin" valueType="num">
                                      <p:cBhvr additive="base">
                                        <p:cTn id="48" dur="3000" fill="hold"/>
                                        <p:tgtEl>
                                          <p:spTgt spid="21504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accel="50000" decel="50000" fill="hold" grpId="0" nodeType="withEffect">
                                  <p:stCondLst>
                                    <p:cond delay="0"/>
                                  </p:stCondLst>
                                  <p:childTnLst>
                                    <p:set>
                                      <p:cBhvr>
                                        <p:cTn id="50" dur="1" fill="hold">
                                          <p:stCondLst>
                                            <p:cond delay="0"/>
                                          </p:stCondLst>
                                        </p:cTn>
                                        <p:tgtEl>
                                          <p:spTgt spid="215043">
                                            <p:txEl>
                                              <p:pRg st="11" end="11"/>
                                            </p:txEl>
                                          </p:spTgt>
                                        </p:tgtEl>
                                        <p:attrNameLst>
                                          <p:attrName>style.visibility</p:attrName>
                                        </p:attrNameLst>
                                      </p:cBhvr>
                                      <p:to>
                                        <p:strVal val="visible"/>
                                      </p:to>
                                    </p:set>
                                    <p:anim calcmode="lin" valueType="num">
                                      <p:cBhvr additive="base">
                                        <p:cTn id="51" dur="3000" fill="hold"/>
                                        <p:tgtEl>
                                          <p:spTgt spid="215043">
                                            <p:txEl>
                                              <p:pRg st="11" end="11"/>
                                            </p:txEl>
                                          </p:spTgt>
                                        </p:tgtEl>
                                        <p:attrNameLst>
                                          <p:attrName>ppt_x</p:attrName>
                                        </p:attrNameLst>
                                      </p:cBhvr>
                                      <p:tavLst>
                                        <p:tav tm="0">
                                          <p:val>
                                            <p:strVal val="#ppt_x"/>
                                          </p:val>
                                        </p:tav>
                                        <p:tav tm="100000">
                                          <p:val>
                                            <p:strVal val="#ppt_x"/>
                                          </p:val>
                                        </p:tav>
                                      </p:tavLst>
                                    </p:anim>
                                    <p:anim calcmode="lin" valueType="num">
                                      <p:cBhvr additive="base">
                                        <p:cTn id="52" dur="3000" fill="hold"/>
                                        <p:tgtEl>
                                          <p:spTgt spid="21504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12576" y="404664"/>
            <a:ext cx="5616624" cy="1268760"/>
          </a:xfrm>
        </p:spPr>
        <p:txBody>
          <a:bodyPr/>
          <a:lstStyle/>
          <a:p>
            <a:r>
              <a:rPr lang="en-US" sz="4200" dirty="0">
                <a:solidFill>
                  <a:schemeClr val="accent6">
                    <a:lumMod val="60000"/>
                    <a:lumOff val="40000"/>
                  </a:schemeClr>
                </a:solidFill>
                <a:effectLst/>
              </a:rPr>
              <a:t>Countermeasures</a:t>
            </a:r>
            <a:endParaRPr lang="en-US" sz="4200" dirty="0">
              <a:ln w="11430" cmpd="sng">
                <a:solidFill>
                  <a:srgbClr val="CC9900"/>
                </a:solidFill>
                <a:prstDash val="solid"/>
                <a:miter lim="800000"/>
              </a:ln>
              <a:solidFill>
                <a:schemeClr val="accent6">
                  <a:lumMod val="60000"/>
                  <a:lumOff val="40000"/>
                </a:schemeClr>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9282833"/>
              </p:ext>
            </p:extLst>
          </p:nvPr>
        </p:nvGraphicFramePr>
        <p:xfrm>
          <a:off x="1928901" y="83396"/>
          <a:ext cx="7200800" cy="6741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5F36C9FC-DA22-1F47-8722-58727A1D436E}" type="slidenum">
              <a:rPr lang="en-US" smtClean="0"/>
              <a:pPr/>
              <a:t>9</a:t>
            </a:fld>
            <a:endParaRPr lang="en-US"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_SDCSlideTemplate.potx" id="{BEE0CAF3-FB35-4472-BCA7-928806E70082}" vid="{0172F94F-FF30-4191-A368-944F4985A95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46435</TotalTime>
  <Words>5308</Words>
  <Application>Microsoft Office PowerPoint</Application>
  <PresentationFormat>On-screen Show (4:3)</PresentationFormat>
  <Paragraphs>586</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Times</vt:lpstr>
      <vt:lpstr>Times New Roman</vt:lpstr>
      <vt:lpstr>Wingdings</vt:lpstr>
      <vt:lpstr>Default Design</vt:lpstr>
      <vt:lpstr>Chapter 1</vt:lpstr>
      <vt:lpstr>The NIST Computer Security Handbook defines the term  Computer Security as: </vt:lpstr>
      <vt:lpstr>The CIA Triad</vt:lpstr>
      <vt:lpstr>Key Security Concepts</vt:lpstr>
      <vt:lpstr>Levels of Impact</vt:lpstr>
      <vt:lpstr>Computer Security Challenges</vt:lpstr>
      <vt:lpstr>Assets of a Computer System</vt:lpstr>
      <vt:lpstr>Vulnerabilities, Threats  and Attacks</vt:lpstr>
      <vt:lpstr>Countermeasures</vt:lpstr>
      <vt:lpstr>PowerPoint Presentation</vt:lpstr>
      <vt:lpstr>PowerPoint Presentation</vt:lpstr>
      <vt:lpstr>Passive and Active Attacks</vt:lpstr>
      <vt:lpstr>Attack Surfaces</vt:lpstr>
      <vt:lpstr>Attack Surface Categories</vt:lpstr>
      <vt:lpstr>PowerPoint Presentation</vt:lpstr>
      <vt:lpstr>Computer Security Strategy</vt:lpstr>
      <vt:lpstr>Summary</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236</cp:revision>
  <dcterms:created xsi:type="dcterms:W3CDTF">2014-08-18T03:27:50Z</dcterms:created>
  <dcterms:modified xsi:type="dcterms:W3CDTF">2020-04-18T13:00:52Z</dcterms:modified>
</cp:coreProperties>
</file>