
<file path=[Content_Types].xml><?xml version="1.0" encoding="utf-8"?>
<Types xmlns="http://schemas.openxmlformats.org/package/2006/content-types">
  <Default Extension="docx" ContentType="application/vnd.openxmlformats-officedocument.wordprocessingml.documen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39"/>
  </p:notesMasterIdLst>
  <p:handoutMasterIdLst>
    <p:handoutMasterId r:id="rId40"/>
  </p:handoutMasterIdLst>
  <p:sldIdLst>
    <p:sldId id="384" r:id="rId2"/>
    <p:sldId id="425" r:id="rId3"/>
    <p:sldId id="420" r:id="rId4"/>
    <p:sldId id="400" r:id="rId5"/>
    <p:sldId id="401" r:id="rId6"/>
    <p:sldId id="421" r:id="rId7"/>
    <p:sldId id="430" r:id="rId8"/>
    <p:sldId id="435" r:id="rId9"/>
    <p:sldId id="365" r:id="rId10"/>
    <p:sldId id="410" r:id="rId11"/>
    <p:sldId id="366" r:id="rId12"/>
    <p:sldId id="407" r:id="rId13"/>
    <p:sldId id="408" r:id="rId14"/>
    <p:sldId id="395" r:id="rId15"/>
    <p:sldId id="409" r:id="rId16"/>
    <p:sldId id="396" r:id="rId17"/>
    <p:sldId id="388" r:id="rId18"/>
    <p:sldId id="369" r:id="rId19"/>
    <p:sldId id="431" r:id="rId20"/>
    <p:sldId id="429" r:id="rId21"/>
    <p:sldId id="374" r:id="rId22"/>
    <p:sldId id="422" r:id="rId23"/>
    <p:sldId id="432" r:id="rId24"/>
    <p:sldId id="378" r:id="rId25"/>
    <p:sldId id="411" r:id="rId26"/>
    <p:sldId id="377" r:id="rId27"/>
    <p:sldId id="416" r:id="rId28"/>
    <p:sldId id="389" r:id="rId29"/>
    <p:sldId id="433" r:id="rId30"/>
    <p:sldId id="380" r:id="rId31"/>
    <p:sldId id="424" r:id="rId32"/>
    <p:sldId id="413" r:id="rId33"/>
    <p:sldId id="403" r:id="rId34"/>
    <p:sldId id="382" r:id="rId35"/>
    <p:sldId id="423" r:id="rId36"/>
    <p:sldId id="434" r:id="rId37"/>
    <p:sldId id="383" r:id="rId38"/>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25"/>
            <p14:sldId id="420"/>
            <p14:sldId id="400"/>
            <p14:sldId id="401"/>
            <p14:sldId id="421"/>
            <p14:sldId id="430"/>
            <p14:sldId id="435"/>
            <p14:sldId id="365"/>
            <p14:sldId id="410"/>
            <p14:sldId id="366"/>
            <p14:sldId id="407"/>
            <p14:sldId id="408"/>
            <p14:sldId id="395"/>
            <p14:sldId id="409"/>
            <p14:sldId id="396"/>
            <p14:sldId id="388"/>
            <p14:sldId id="369"/>
            <p14:sldId id="431"/>
            <p14:sldId id="429"/>
            <p14:sldId id="374"/>
            <p14:sldId id="422"/>
            <p14:sldId id="432"/>
            <p14:sldId id="378"/>
            <p14:sldId id="411"/>
            <p14:sldId id="377"/>
            <p14:sldId id="416"/>
            <p14:sldId id="389"/>
            <p14:sldId id="433"/>
            <p14:sldId id="380"/>
            <p14:sldId id="424"/>
            <p14:sldId id="413"/>
            <p14:sldId id="403"/>
            <p14:sldId id="382"/>
            <p14:sldId id="423"/>
            <p14:sldId id="434"/>
            <p14:sldId id="38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88" autoAdjust="0"/>
    <p:restoredTop sz="78077" autoAdjust="0"/>
  </p:normalViewPr>
  <p:slideViewPr>
    <p:cSldViewPr>
      <p:cViewPr varScale="1">
        <p:scale>
          <a:sx n="101" d="100"/>
          <a:sy n="101" d="100"/>
        </p:scale>
        <p:origin x="1686" y="108"/>
      </p:cViewPr>
      <p:guideLst>
        <p:guide orient="horz" pos="2160"/>
        <p:guide pos="2880"/>
      </p:guideLst>
    </p:cSldViewPr>
  </p:slideViewPr>
  <p:outlineViewPr>
    <p:cViewPr>
      <p:scale>
        <a:sx n="33" d="100"/>
        <a:sy n="33" d="100"/>
      </p:scale>
      <p:origin x="0" y="-19296"/>
    </p:cViewPr>
  </p:outlineViewPr>
  <p:notesTextViewPr>
    <p:cViewPr>
      <p:scale>
        <a:sx n="100" d="100"/>
        <a:sy n="100" d="100"/>
      </p:scale>
      <p:origin x="0" y="-2928"/>
    </p:cViewPr>
  </p:notesTextViewPr>
  <p:sorterViewPr>
    <p:cViewPr>
      <p:scale>
        <a:sx n="150" d="100"/>
        <a:sy n="150" d="100"/>
      </p:scale>
      <p:origin x="0" y="-1938"/>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075CF2-4A1D-D248-B2FC-EF82A4EAA1C1}"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238C3D44-A117-4E4A-9E67-E09CF4B9D512}">
      <dgm:prSet phldrT="[Text]" custT="1"/>
      <dgm:spPr/>
      <dgm:t>
        <a:bodyPr/>
        <a:lstStyle/>
        <a:p>
          <a:r>
            <a:rPr lang="en-US" sz="1600" dirty="0">
              <a:solidFill>
                <a:schemeClr val="tx1"/>
              </a:solidFill>
              <a:effectLst/>
            </a:rPr>
            <a:t>Filtering rules are based on information contained in a network packet</a:t>
          </a:r>
        </a:p>
      </dgm:t>
    </dgm:pt>
    <dgm:pt modelId="{F29F054B-A395-E043-881E-90CAEBCC6513}" type="parTrans" cxnId="{AA92E98A-0773-BD44-8FA2-7D1B662A6B11}">
      <dgm:prSet/>
      <dgm:spPr/>
      <dgm:t>
        <a:bodyPr/>
        <a:lstStyle/>
        <a:p>
          <a:endParaRPr lang="en-US"/>
        </a:p>
      </dgm:t>
    </dgm:pt>
    <dgm:pt modelId="{AC68F31D-1EBB-5F47-A977-5B352F25FFC0}" type="sibTrans" cxnId="{AA92E98A-0773-BD44-8FA2-7D1B662A6B11}">
      <dgm:prSet/>
      <dgm:spPr/>
      <dgm:t>
        <a:bodyPr/>
        <a:lstStyle/>
        <a:p>
          <a:endParaRPr lang="en-US"/>
        </a:p>
      </dgm:t>
    </dgm:pt>
    <dgm:pt modelId="{7853777C-A2A5-2F40-81CC-F02A59E49DDB}">
      <dgm:prSet/>
      <dgm:spPr/>
      <dgm:t>
        <a:bodyPr/>
        <a:lstStyle/>
        <a:p>
          <a:r>
            <a:rPr lang="en-US" dirty="0">
              <a:effectLst/>
            </a:rPr>
            <a:t>Source IP address</a:t>
          </a:r>
        </a:p>
      </dgm:t>
    </dgm:pt>
    <dgm:pt modelId="{8614323F-0E29-C24D-9208-923A877DDAF7}" type="parTrans" cxnId="{B0286157-2581-604A-9102-CA9B4DA1BD0C}">
      <dgm:prSet/>
      <dgm:spPr/>
      <dgm:t>
        <a:bodyPr/>
        <a:lstStyle/>
        <a:p>
          <a:endParaRPr lang="en-US"/>
        </a:p>
      </dgm:t>
    </dgm:pt>
    <dgm:pt modelId="{AD60C821-5CF3-734F-81BC-CB8DE7E07684}" type="sibTrans" cxnId="{B0286157-2581-604A-9102-CA9B4DA1BD0C}">
      <dgm:prSet/>
      <dgm:spPr/>
      <dgm:t>
        <a:bodyPr/>
        <a:lstStyle/>
        <a:p>
          <a:endParaRPr lang="en-US"/>
        </a:p>
      </dgm:t>
    </dgm:pt>
    <dgm:pt modelId="{2397B89F-ACEA-DA44-8651-68BC248E4AAC}">
      <dgm:prSet/>
      <dgm:spPr/>
      <dgm:t>
        <a:bodyPr/>
        <a:lstStyle/>
        <a:p>
          <a:r>
            <a:rPr lang="en-US" dirty="0">
              <a:effectLst/>
            </a:rPr>
            <a:t>Destination IP address</a:t>
          </a:r>
        </a:p>
      </dgm:t>
    </dgm:pt>
    <dgm:pt modelId="{CAD7E9A4-3CA4-7240-8A3B-571CD1DDB379}" type="parTrans" cxnId="{2284E4F3-1439-744D-B00E-3E4D88D1CE45}">
      <dgm:prSet/>
      <dgm:spPr/>
      <dgm:t>
        <a:bodyPr/>
        <a:lstStyle/>
        <a:p>
          <a:endParaRPr lang="en-US"/>
        </a:p>
      </dgm:t>
    </dgm:pt>
    <dgm:pt modelId="{F51BEC0B-6D14-C84E-9900-0AC6D964A58B}" type="sibTrans" cxnId="{2284E4F3-1439-744D-B00E-3E4D88D1CE45}">
      <dgm:prSet/>
      <dgm:spPr/>
      <dgm:t>
        <a:bodyPr/>
        <a:lstStyle/>
        <a:p>
          <a:endParaRPr lang="en-US"/>
        </a:p>
      </dgm:t>
    </dgm:pt>
    <dgm:pt modelId="{C871D84E-346F-F04A-A10E-A8C4E1B8135D}">
      <dgm:prSet/>
      <dgm:spPr/>
      <dgm:t>
        <a:bodyPr/>
        <a:lstStyle/>
        <a:p>
          <a:r>
            <a:rPr lang="en-US" dirty="0">
              <a:effectLst/>
            </a:rPr>
            <a:t>Source and destination transport-level address</a:t>
          </a:r>
        </a:p>
      </dgm:t>
    </dgm:pt>
    <dgm:pt modelId="{377F236C-9BA0-DE4E-B535-0073B0AD603F}" type="parTrans" cxnId="{F2ACCE61-3391-1745-8489-BA483F7FB7B0}">
      <dgm:prSet/>
      <dgm:spPr/>
      <dgm:t>
        <a:bodyPr/>
        <a:lstStyle/>
        <a:p>
          <a:endParaRPr lang="en-US"/>
        </a:p>
      </dgm:t>
    </dgm:pt>
    <dgm:pt modelId="{223BA8B5-3E41-954A-83D2-CF552B751EDC}" type="sibTrans" cxnId="{F2ACCE61-3391-1745-8489-BA483F7FB7B0}">
      <dgm:prSet/>
      <dgm:spPr/>
      <dgm:t>
        <a:bodyPr/>
        <a:lstStyle/>
        <a:p>
          <a:endParaRPr lang="en-US"/>
        </a:p>
      </dgm:t>
    </dgm:pt>
    <dgm:pt modelId="{37A901BF-71FC-B64C-9DC5-259D21A670DA}">
      <dgm:prSet/>
      <dgm:spPr/>
      <dgm:t>
        <a:bodyPr/>
        <a:lstStyle/>
        <a:p>
          <a:r>
            <a:rPr lang="en-US" dirty="0">
              <a:effectLst/>
            </a:rPr>
            <a:t>IP protocol info</a:t>
          </a:r>
        </a:p>
      </dgm:t>
    </dgm:pt>
    <dgm:pt modelId="{EE6F0A62-D4D6-E74F-8CB5-8B645432EE45}" type="parTrans" cxnId="{82277348-65B9-B146-B4D8-3F45A71B573F}">
      <dgm:prSet/>
      <dgm:spPr/>
      <dgm:t>
        <a:bodyPr/>
        <a:lstStyle/>
        <a:p>
          <a:endParaRPr lang="en-US"/>
        </a:p>
      </dgm:t>
    </dgm:pt>
    <dgm:pt modelId="{9215E86D-77CE-5A41-A732-7D749D3B3B58}" type="sibTrans" cxnId="{82277348-65B9-B146-B4D8-3F45A71B573F}">
      <dgm:prSet/>
      <dgm:spPr/>
      <dgm:t>
        <a:bodyPr/>
        <a:lstStyle/>
        <a:p>
          <a:endParaRPr lang="en-US"/>
        </a:p>
      </dgm:t>
    </dgm:pt>
    <dgm:pt modelId="{D3D4CB05-BDD2-164D-BEC8-367865314CEF}">
      <dgm:prSet/>
      <dgm:spPr/>
      <dgm:t>
        <a:bodyPr/>
        <a:lstStyle/>
        <a:p>
          <a:r>
            <a:rPr lang="en-US" b="0" dirty="0">
              <a:ea typeface="ＭＳ Ｐゴシック" pitchFamily="-110" charset="-128"/>
              <a:cs typeface="ＭＳ Ｐゴシック" pitchFamily="-110" charset="-128"/>
            </a:rPr>
            <a:t>Which interface of the firewall the packet comes from or is destined for</a:t>
          </a:r>
          <a:endParaRPr lang="en-US" dirty="0">
            <a:effectLst/>
          </a:endParaRPr>
        </a:p>
      </dgm:t>
    </dgm:pt>
    <dgm:pt modelId="{A0848D3D-8276-0D49-AC8D-81CF94A56874}" type="parTrans" cxnId="{AF06C460-B257-BB4A-96A5-532D10722D7A}">
      <dgm:prSet/>
      <dgm:spPr/>
      <dgm:t>
        <a:bodyPr/>
        <a:lstStyle/>
        <a:p>
          <a:endParaRPr lang="en-US"/>
        </a:p>
      </dgm:t>
    </dgm:pt>
    <dgm:pt modelId="{76285DA6-D726-0D45-A422-473F4CFD48F5}" type="sibTrans" cxnId="{AF06C460-B257-BB4A-96A5-532D10722D7A}">
      <dgm:prSet/>
      <dgm:spPr/>
      <dgm:t>
        <a:bodyPr/>
        <a:lstStyle/>
        <a:p>
          <a:endParaRPr lang="en-US"/>
        </a:p>
      </dgm:t>
    </dgm:pt>
    <dgm:pt modelId="{6DC7EF82-39B7-F144-B383-68BBBD4626B1}" type="pres">
      <dgm:prSet presAssocID="{5C075CF2-4A1D-D248-B2FC-EF82A4EAA1C1}" presName="Name0" presStyleCnt="0">
        <dgm:presLayoutVars>
          <dgm:dir/>
          <dgm:animLvl val="lvl"/>
          <dgm:resizeHandles val="exact"/>
        </dgm:presLayoutVars>
      </dgm:prSet>
      <dgm:spPr/>
    </dgm:pt>
    <dgm:pt modelId="{F563613D-9176-1046-8535-C48DBFF305C1}" type="pres">
      <dgm:prSet presAssocID="{238C3D44-A117-4E4A-9E67-E09CF4B9D512}" presName="composite" presStyleCnt="0"/>
      <dgm:spPr/>
    </dgm:pt>
    <dgm:pt modelId="{1BA9FBF5-6ABB-C64A-8A51-9ED48CEBDC31}" type="pres">
      <dgm:prSet presAssocID="{238C3D44-A117-4E4A-9E67-E09CF4B9D512}" presName="parTx" presStyleLbl="alignNode1" presStyleIdx="0" presStyleCnt="1" custLinFactY="-129680" custLinFactNeighborX="80191" custLinFactNeighborY="-200000">
        <dgm:presLayoutVars>
          <dgm:chMax val="0"/>
          <dgm:chPref val="0"/>
          <dgm:bulletEnabled val="1"/>
        </dgm:presLayoutVars>
      </dgm:prSet>
      <dgm:spPr/>
    </dgm:pt>
    <dgm:pt modelId="{F43A4F69-133B-A849-99D7-8121D32013C5}" type="pres">
      <dgm:prSet presAssocID="{238C3D44-A117-4E4A-9E67-E09CF4B9D512}" presName="desTx" presStyleLbl="alignAccFollowNode1" presStyleIdx="0" presStyleCnt="1">
        <dgm:presLayoutVars>
          <dgm:bulletEnabled val="1"/>
        </dgm:presLayoutVars>
      </dgm:prSet>
      <dgm:spPr/>
    </dgm:pt>
  </dgm:ptLst>
  <dgm:cxnLst>
    <dgm:cxn modelId="{D1E68A0B-D9D6-2B45-8384-8BE06324BDAE}" type="presOf" srcId="{2397B89F-ACEA-DA44-8651-68BC248E4AAC}" destId="{F43A4F69-133B-A849-99D7-8121D32013C5}" srcOrd="0" destOrd="1" presId="urn:microsoft.com/office/officeart/2005/8/layout/hList1"/>
    <dgm:cxn modelId="{0BFC6920-EFB3-F24F-80BB-7BE0A372532D}" type="presOf" srcId="{C871D84E-346F-F04A-A10E-A8C4E1B8135D}" destId="{F43A4F69-133B-A849-99D7-8121D32013C5}" srcOrd="0" destOrd="2" presId="urn:microsoft.com/office/officeart/2005/8/layout/hList1"/>
    <dgm:cxn modelId="{47359C3C-F676-6A45-A97C-A1D39409B0B5}" type="presOf" srcId="{D3D4CB05-BDD2-164D-BEC8-367865314CEF}" destId="{F43A4F69-133B-A849-99D7-8121D32013C5}" srcOrd="0" destOrd="4" presId="urn:microsoft.com/office/officeart/2005/8/layout/hList1"/>
    <dgm:cxn modelId="{AF06C460-B257-BB4A-96A5-532D10722D7A}" srcId="{238C3D44-A117-4E4A-9E67-E09CF4B9D512}" destId="{D3D4CB05-BDD2-164D-BEC8-367865314CEF}" srcOrd="4" destOrd="0" parTransId="{A0848D3D-8276-0D49-AC8D-81CF94A56874}" sibTransId="{76285DA6-D726-0D45-A422-473F4CFD48F5}"/>
    <dgm:cxn modelId="{F2ACCE61-3391-1745-8489-BA483F7FB7B0}" srcId="{238C3D44-A117-4E4A-9E67-E09CF4B9D512}" destId="{C871D84E-346F-F04A-A10E-A8C4E1B8135D}" srcOrd="2" destOrd="0" parTransId="{377F236C-9BA0-DE4E-B535-0073B0AD603F}" sibTransId="{223BA8B5-3E41-954A-83D2-CF552B751EDC}"/>
    <dgm:cxn modelId="{4819FB41-335A-E14F-B56C-4B7755C881B2}" type="presOf" srcId="{5C075CF2-4A1D-D248-B2FC-EF82A4EAA1C1}" destId="{6DC7EF82-39B7-F144-B383-68BBBD4626B1}" srcOrd="0" destOrd="0" presId="urn:microsoft.com/office/officeart/2005/8/layout/hList1"/>
    <dgm:cxn modelId="{46C12665-1F60-F940-83C7-FEC9C62AE1B5}" type="presOf" srcId="{7853777C-A2A5-2F40-81CC-F02A59E49DDB}" destId="{F43A4F69-133B-A849-99D7-8121D32013C5}" srcOrd="0" destOrd="0" presId="urn:microsoft.com/office/officeart/2005/8/layout/hList1"/>
    <dgm:cxn modelId="{A41B4666-0B7A-B743-8554-0225BD38D124}" type="presOf" srcId="{238C3D44-A117-4E4A-9E67-E09CF4B9D512}" destId="{1BA9FBF5-6ABB-C64A-8A51-9ED48CEBDC31}" srcOrd="0" destOrd="0" presId="urn:microsoft.com/office/officeart/2005/8/layout/hList1"/>
    <dgm:cxn modelId="{82277348-65B9-B146-B4D8-3F45A71B573F}" srcId="{238C3D44-A117-4E4A-9E67-E09CF4B9D512}" destId="{37A901BF-71FC-B64C-9DC5-259D21A670DA}" srcOrd="3" destOrd="0" parTransId="{EE6F0A62-D4D6-E74F-8CB5-8B645432EE45}" sibTransId="{9215E86D-77CE-5A41-A732-7D749D3B3B58}"/>
    <dgm:cxn modelId="{B0286157-2581-604A-9102-CA9B4DA1BD0C}" srcId="{238C3D44-A117-4E4A-9E67-E09CF4B9D512}" destId="{7853777C-A2A5-2F40-81CC-F02A59E49DDB}" srcOrd="0" destOrd="0" parTransId="{8614323F-0E29-C24D-9208-923A877DDAF7}" sibTransId="{AD60C821-5CF3-734F-81BC-CB8DE7E07684}"/>
    <dgm:cxn modelId="{AA92E98A-0773-BD44-8FA2-7D1B662A6B11}" srcId="{5C075CF2-4A1D-D248-B2FC-EF82A4EAA1C1}" destId="{238C3D44-A117-4E4A-9E67-E09CF4B9D512}" srcOrd="0" destOrd="0" parTransId="{F29F054B-A395-E043-881E-90CAEBCC6513}" sibTransId="{AC68F31D-1EBB-5F47-A977-5B352F25FFC0}"/>
    <dgm:cxn modelId="{4795B4AA-B7A2-A945-91A4-EC79B3836147}" type="presOf" srcId="{37A901BF-71FC-B64C-9DC5-259D21A670DA}" destId="{F43A4F69-133B-A849-99D7-8121D32013C5}" srcOrd="0" destOrd="3" presId="urn:microsoft.com/office/officeart/2005/8/layout/hList1"/>
    <dgm:cxn modelId="{2284E4F3-1439-744D-B00E-3E4D88D1CE45}" srcId="{238C3D44-A117-4E4A-9E67-E09CF4B9D512}" destId="{2397B89F-ACEA-DA44-8651-68BC248E4AAC}" srcOrd="1" destOrd="0" parTransId="{CAD7E9A4-3CA4-7240-8A3B-571CD1DDB379}" sibTransId="{F51BEC0B-6D14-C84E-9900-0AC6D964A58B}"/>
    <dgm:cxn modelId="{66B6C879-3849-0E4A-B5DB-C2E2AD66CCB5}" type="presParOf" srcId="{6DC7EF82-39B7-F144-B383-68BBBD4626B1}" destId="{F563613D-9176-1046-8535-C48DBFF305C1}" srcOrd="0" destOrd="0" presId="urn:microsoft.com/office/officeart/2005/8/layout/hList1"/>
    <dgm:cxn modelId="{2DBED5C1-2F04-1C4B-B1B9-EE1ABD97AA7E}" type="presParOf" srcId="{F563613D-9176-1046-8535-C48DBFF305C1}" destId="{1BA9FBF5-6ABB-C64A-8A51-9ED48CEBDC31}" srcOrd="0" destOrd="0" presId="urn:microsoft.com/office/officeart/2005/8/layout/hList1"/>
    <dgm:cxn modelId="{330BDECF-AD2A-494B-AD55-C1D645BEBE53}" type="presParOf" srcId="{F563613D-9176-1046-8535-C48DBFF305C1}" destId="{F43A4F69-133B-A849-99D7-8121D32013C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A9FBF5-6ABB-C64A-8A51-9ED48CEBDC31}">
      <dsp:nvSpPr>
        <dsp:cNvPr id="0" name=""/>
        <dsp:cNvSpPr/>
      </dsp:nvSpPr>
      <dsp:spPr>
        <a:xfrm>
          <a:off x="0" y="0"/>
          <a:ext cx="4316434" cy="579466"/>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effectLst/>
            </a:rPr>
            <a:t>Filtering rules are based on information contained in a network packet</a:t>
          </a:r>
        </a:p>
      </dsp:txBody>
      <dsp:txXfrm>
        <a:off x="0" y="0"/>
        <a:ext cx="4316434" cy="579466"/>
      </dsp:txXfrm>
    </dsp:sp>
    <dsp:sp modelId="{F43A4F69-133B-A849-99D7-8121D32013C5}">
      <dsp:nvSpPr>
        <dsp:cNvPr id="0" name=""/>
        <dsp:cNvSpPr/>
      </dsp:nvSpPr>
      <dsp:spPr>
        <a:xfrm>
          <a:off x="0" y="627553"/>
          <a:ext cx="4316434" cy="184464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effectLst/>
            </a:rPr>
            <a:t>Source IP address</a:t>
          </a:r>
        </a:p>
        <a:p>
          <a:pPr marL="171450" lvl="1" indent="-171450" algn="l" defTabSz="711200">
            <a:lnSpc>
              <a:spcPct val="90000"/>
            </a:lnSpc>
            <a:spcBef>
              <a:spcPct val="0"/>
            </a:spcBef>
            <a:spcAft>
              <a:spcPct val="15000"/>
            </a:spcAft>
            <a:buChar char="•"/>
          </a:pPr>
          <a:r>
            <a:rPr lang="en-US" sz="1600" kern="1200" dirty="0">
              <a:effectLst/>
            </a:rPr>
            <a:t>Destination IP address</a:t>
          </a:r>
        </a:p>
        <a:p>
          <a:pPr marL="171450" lvl="1" indent="-171450" algn="l" defTabSz="711200">
            <a:lnSpc>
              <a:spcPct val="90000"/>
            </a:lnSpc>
            <a:spcBef>
              <a:spcPct val="0"/>
            </a:spcBef>
            <a:spcAft>
              <a:spcPct val="15000"/>
            </a:spcAft>
            <a:buChar char="•"/>
          </a:pPr>
          <a:r>
            <a:rPr lang="en-US" sz="1600" kern="1200" dirty="0">
              <a:effectLst/>
            </a:rPr>
            <a:t>Source and destination transport-level address</a:t>
          </a:r>
        </a:p>
        <a:p>
          <a:pPr marL="171450" lvl="1" indent="-171450" algn="l" defTabSz="711200">
            <a:lnSpc>
              <a:spcPct val="90000"/>
            </a:lnSpc>
            <a:spcBef>
              <a:spcPct val="0"/>
            </a:spcBef>
            <a:spcAft>
              <a:spcPct val="15000"/>
            </a:spcAft>
            <a:buChar char="•"/>
          </a:pPr>
          <a:r>
            <a:rPr lang="en-US" sz="1600" kern="1200" dirty="0">
              <a:effectLst/>
            </a:rPr>
            <a:t>IP protocol info</a:t>
          </a:r>
        </a:p>
        <a:p>
          <a:pPr marL="171450" lvl="1" indent="-171450" algn="l" defTabSz="711200">
            <a:lnSpc>
              <a:spcPct val="90000"/>
            </a:lnSpc>
            <a:spcBef>
              <a:spcPct val="0"/>
            </a:spcBef>
            <a:spcAft>
              <a:spcPct val="15000"/>
            </a:spcAft>
            <a:buChar char="•"/>
          </a:pPr>
          <a:r>
            <a:rPr lang="en-US" sz="1600" b="0" kern="1200" dirty="0">
              <a:ea typeface="ＭＳ Ｐゴシック" pitchFamily="-110" charset="-128"/>
              <a:cs typeface="ＭＳ Ｐゴシック" pitchFamily="-110" charset="-128"/>
            </a:rPr>
            <a:t>Which interface of the firewall the packet comes from or is destined for</a:t>
          </a:r>
          <a:endParaRPr lang="en-US" sz="1600" kern="1200" dirty="0">
            <a:effectLst/>
          </a:endParaRPr>
        </a:p>
      </dsp:txBody>
      <dsp:txXfrm>
        <a:off x="0" y="627553"/>
        <a:ext cx="4316434" cy="184464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5/28/2020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3368F387-B42B-9244-A173-F097D89069A8}" type="slidenum">
              <a:rPr lang="en-AU"/>
              <a:pPr/>
              <a:t>15</a:t>
            </a:fld>
            <a:endParaRPr lang="en-AU"/>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US" altLang="zh-CN" b="0" dirty="0"/>
          </a:p>
          <a:p>
            <a:pPr eaLnBrk="1" hangingPunct="1"/>
            <a:r>
              <a:rPr lang="en-US" altLang="zh-CN" b="0" dirty="0"/>
              <a:t>Some of the attacks that can be made on packet filtering firewalls and the</a:t>
            </a:r>
          </a:p>
          <a:p>
            <a:pPr eaLnBrk="1" hangingPunct="1"/>
            <a:r>
              <a:rPr lang="en-US" altLang="zh-CN" b="0" dirty="0"/>
              <a:t>appropriate countermeasures are the following:</a:t>
            </a:r>
          </a:p>
          <a:p>
            <a:pPr eaLnBrk="1" hangingPunct="1"/>
            <a:endParaRPr lang="en-US" altLang="zh-CN" b="0" dirty="0"/>
          </a:p>
          <a:p>
            <a:pPr eaLnBrk="1" hangingPunct="1"/>
            <a:r>
              <a:rPr lang="en-US" altLang="zh-CN" b="0" dirty="0"/>
              <a:t>• IP address spoofing : The intruder transmits packets from the outside with a</a:t>
            </a:r>
          </a:p>
          <a:p>
            <a:pPr eaLnBrk="1" hangingPunct="1"/>
            <a:r>
              <a:rPr lang="en-US" altLang="zh-CN" b="0" dirty="0"/>
              <a:t>source IP address field containing an address of an internal host. The attacker</a:t>
            </a:r>
          </a:p>
          <a:p>
            <a:pPr eaLnBrk="1" hangingPunct="1"/>
            <a:r>
              <a:rPr lang="en-US" altLang="zh-CN" b="0" dirty="0"/>
              <a:t>hopes that the use of a spoofed address will allow penetration of systems that</a:t>
            </a:r>
          </a:p>
          <a:p>
            <a:pPr eaLnBrk="1" hangingPunct="1"/>
            <a:r>
              <a:rPr lang="en-US" altLang="zh-CN" b="0" dirty="0"/>
              <a:t>employ simple source address security, in which packets from specific trusted</a:t>
            </a:r>
          </a:p>
          <a:p>
            <a:pPr eaLnBrk="1" hangingPunct="1"/>
            <a:r>
              <a:rPr lang="en-US" altLang="zh-CN" b="0" dirty="0"/>
              <a:t>internal hosts are accepted. The countermeasure is to discard packets with an</a:t>
            </a:r>
          </a:p>
          <a:p>
            <a:pPr eaLnBrk="1" hangingPunct="1"/>
            <a:r>
              <a:rPr lang="en-US" altLang="zh-CN" b="0" dirty="0"/>
              <a:t>inside source address if the packet arrives on an external interface. In fact, this</a:t>
            </a:r>
          </a:p>
          <a:p>
            <a:pPr eaLnBrk="1" hangingPunct="1"/>
            <a:r>
              <a:rPr lang="en-US" altLang="zh-CN" b="0" dirty="0"/>
              <a:t>countermeasure is often implemented at the router external to the firewall.</a:t>
            </a:r>
          </a:p>
          <a:p>
            <a:pPr eaLnBrk="1" hangingPunct="1"/>
            <a:endParaRPr lang="en-US" altLang="zh-CN" b="0" dirty="0"/>
          </a:p>
          <a:p>
            <a:pPr eaLnBrk="1" hangingPunct="1"/>
            <a:r>
              <a:rPr lang="en-US" altLang="zh-CN" b="0" dirty="0"/>
              <a:t>• Source routing attacks: The source station specifies the route that a packet</a:t>
            </a:r>
          </a:p>
          <a:p>
            <a:pPr eaLnBrk="1" hangingPunct="1"/>
            <a:r>
              <a:rPr lang="en-US" altLang="zh-CN" b="0" dirty="0"/>
              <a:t>should take as it crosses the Internet, in the hopes that this will bypass security</a:t>
            </a:r>
          </a:p>
          <a:p>
            <a:pPr eaLnBrk="1" hangingPunct="1"/>
            <a:r>
              <a:rPr lang="en-US" altLang="zh-CN" b="0" dirty="0"/>
              <a:t>measures that do not analyze the source routing information. A countermeasure</a:t>
            </a:r>
          </a:p>
          <a:p>
            <a:pPr eaLnBrk="1" hangingPunct="1"/>
            <a:r>
              <a:rPr lang="en-US" altLang="zh-CN" b="0" dirty="0"/>
              <a:t>is to discard all packets that use this option.</a:t>
            </a:r>
          </a:p>
          <a:p>
            <a:pPr eaLnBrk="1" hangingPunct="1"/>
            <a:endParaRPr lang="en-US" altLang="zh-CN" b="0" dirty="0"/>
          </a:p>
          <a:p>
            <a:pPr eaLnBrk="1" hangingPunct="1"/>
            <a:r>
              <a:rPr lang="en-US" altLang="zh-CN" b="0" dirty="0"/>
              <a:t>• Tiny fragment attacks : The intruder uses the IP fragmentation option to create</a:t>
            </a:r>
          </a:p>
          <a:p>
            <a:pPr eaLnBrk="1" hangingPunct="1"/>
            <a:r>
              <a:rPr lang="en-US" altLang="zh-CN" b="0" dirty="0"/>
              <a:t>extremely small fragments and force the TCP header information into</a:t>
            </a:r>
          </a:p>
          <a:p>
            <a:pPr eaLnBrk="1" hangingPunct="1"/>
            <a:r>
              <a:rPr lang="en-US" altLang="zh-CN" b="0" dirty="0"/>
              <a:t>a separate packet fragment. This attack is designed to circumvent filtering</a:t>
            </a:r>
          </a:p>
          <a:p>
            <a:pPr eaLnBrk="1" hangingPunct="1"/>
            <a:r>
              <a:rPr lang="en-US" altLang="zh-CN" b="0" dirty="0"/>
              <a:t>rules that depend on TCP header information. Typically, a packet filter</a:t>
            </a:r>
          </a:p>
          <a:p>
            <a:pPr eaLnBrk="1" hangingPunct="1"/>
            <a:r>
              <a:rPr lang="en-US" altLang="zh-CN" b="0" dirty="0"/>
              <a:t>will make a filtering decision on the first fragment of a packet. All subsequent</a:t>
            </a:r>
          </a:p>
          <a:p>
            <a:pPr eaLnBrk="1" hangingPunct="1"/>
            <a:r>
              <a:rPr lang="en-US" altLang="zh-CN" b="0" dirty="0"/>
              <a:t>fragments of that packet are filtered out solely on the basis that</a:t>
            </a:r>
          </a:p>
          <a:p>
            <a:pPr eaLnBrk="1" hangingPunct="1"/>
            <a:r>
              <a:rPr lang="en-US" altLang="zh-CN" b="0" dirty="0"/>
              <a:t>they are part of the packet whose first fragment was rejected. The attacker</a:t>
            </a:r>
          </a:p>
          <a:p>
            <a:pPr eaLnBrk="1" hangingPunct="1"/>
            <a:r>
              <a:rPr lang="en-US" altLang="zh-CN" b="0" dirty="0"/>
              <a:t>hopes that the filtering firewall examines only the first fragment and that</a:t>
            </a:r>
          </a:p>
          <a:p>
            <a:pPr eaLnBrk="1" hangingPunct="1"/>
            <a:r>
              <a:rPr lang="en-US" altLang="zh-CN" b="0" dirty="0"/>
              <a:t>the remaining fragments are passed through. A tiny fragment attack can be</a:t>
            </a:r>
          </a:p>
          <a:p>
            <a:pPr eaLnBrk="1" hangingPunct="1"/>
            <a:r>
              <a:rPr lang="en-US" altLang="zh-CN" b="0" dirty="0"/>
              <a:t>defeated by enforcing a rule that the first fragment of a packet must contain</a:t>
            </a:r>
          </a:p>
          <a:p>
            <a:pPr eaLnBrk="1" hangingPunct="1"/>
            <a:r>
              <a:rPr lang="en-US" altLang="zh-CN" b="0" dirty="0"/>
              <a:t>a predefined minimum amount of the transport header. If the first fragment</a:t>
            </a:r>
          </a:p>
          <a:p>
            <a:pPr eaLnBrk="1" hangingPunct="1"/>
            <a:r>
              <a:rPr lang="en-US" altLang="zh-CN" b="0" dirty="0"/>
              <a:t>is rejected, the filter can remember the packet and discard all subsequent</a:t>
            </a:r>
          </a:p>
          <a:p>
            <a:pPr eaLnBrk="1" hangingPunct="1"/>
            <a:r>
              <a:rPr lang="en-US" altLang="zh-CN" b="0" dirty="0"/>
              <a:t>fragments.</a:t>
            </a:r>
            <a:endParaRPr lang="en-US" altLang="zh-CN" b="0" dirty="0">
              <a:latin typeface="Times New Roman" pitchFamily="-110" charset="0"/>
            </a:endParaRPr>
          </a:p>
        </p:txBody>
      </p:sp>
    </p:spTree>
    <p:extLst>
      <p:ext uri="{BB962C8B-B14F-4D97-AF65-F5344CB8AC3E}">
        <p14:creationId xmlns:p14="http://schemas.microsoft.com/office/powerpoint/2010/main" val="4171570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E0CBB4B3-FC5A-124B-88D1-504AC60094BF}" type="slidenum">
              <a:rPr lang="en-AU"/>
              <a:pPr/>
              <a:t>16</a:t>
            </a:fld>
            <a:endParaRPr lang="en-AU"/>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en-US" dirty="0"/>
              <a:t>A traditional packet filter makes filtering decisions on an individual packet basis</a:t>
            </a:r>
          </a:p>
          <a:p>
            <a:pPr eaLnBrk="1" hangingPunct="1"/>
            <a:r>
              <a:rPr lang="en-US" dirty="0"/>
              <a:t>and does not take into consideration any higher-layer context. To understand what</a:t>
            </a:r>
          </a:p>
          <a:p>
            <a:pPr eaLnBrk="1" hangingPunct="1"/>
            <a:r>
              <a:rPr lang="en-US" dirty="0"/>
              <a:t>is meant by </a:t>
            </a:r>
            <a:r>
              <a:rPr lang="en-US" i="1" dirty="0"/>
              <a:t>context and why a traditional packet filter is limited with regard to context,</a:t>
            </a:r>
          </a:p>
          <a:p>
            <a:pPr eaLnBrk="1" hangingPunct="1"/>
            <a:r>
              <a:rPr lang="en-US" dirty="0"/>
              <a:t>a little background is needed. Most standardized applications that run on top</a:t>
            </a:r>
          </a:p>
          <a:p>
            <a:pPr eaLnBrk="1" hangingPunct="1"/>
            <a:r>
              <a:rPr lang="en-US" dirty="0"/>
              <a:t>of TCP follow a client/server model. For example, for the Simple Mail Transfer</a:t>
            </a:r>
          </a:p>
          <a:p>
            <a:pPr eaLnBrk="1" hangingPunct="1"/>
            <a:r>
              <a:rPr lang="en-US" dirty="0"/>
              <a:t>Protocol (SMTP), e-mail is transmitted from a client system to a server system.</a:t>
            </a:r>
          </a:p>
          <a:p>
            <a:pPr eaLnBrk="1" hangingPunct="1"/>
            <a:r>
              <a:rPr lang="en-US" dirty="0"/>
              <a:t>The client system generates new e-mail messages, typically from user input. The</a:t>
            </a:r>
          </a:p>
          <a:p>
            <a:pPr eaLnBrk="1" hangingPunct="1"/>
            <a:r>
              <a:rPr lang="en-US" dirty="0"/>
              <a:t>server system accepts incoming e-mail messages and places them in the appropriate</a:t>
            </a:r>
          </a:p>
          <a:p>
            <a:pPr eaLnBrk="1" hangingPunct="1"/>
            <a:r>
              <a:rPr lang="en-US" dirty="0"/>
              <a:t>user mailboxes. SMTP operates by setting up a TCP connection between client</a:t>
            </a:r>
          </a:p>
          <a:p>
            <a:pPr eaLnBrk="1" hangingPunct="1"/>
            <a:r>
              <a:rPr lang="en-US" dirty="0"/>
              <a:t>and server, in which the TCP server port number, which identifies the SMTP server</a:t>
            </a:r>
          </a:p>
          <a:p>
            <a:pPr eaLnBrk="1" hangingPunct="1"/>
            <a:r>
              <a:rPr lang="en-US" dirty="0"/>
              <a:t>application, is 25. The TCP port number for the SMTP client is a number between</a:t>
            </a:r>
          </a:p>
          <a:p>
            <a:pPr eaLnBrk="1" hangingPunct="1"/>
            <a:r>
              <a:rPr lang="en-US" dirty="0"/>
              <a:t>1024 and 65535 that is generated by the SMTP client.</a:t>
            </a:r>
          </a:p>
          <a:p>
            <a:pPr eaLnBrk="1" hangingPunct="1"/>
            <a:endParaRPr lang="en-US" dirty="0"/>
          </a:p>
          <a:p>
            <a:pPr eaLnBrk="1" hangingPunct="1"/>
            <a:r>
              <a:rPr lang="en-US" dirty="0"/>
              <a:t>In general, when an application that uses TCP creates a session with a remote</a:t>
            </a:r>
          </a:p>
          <a:p>
            <a:pPr eaLnBrk="1" hangingPunct="1"/>
            <a:r>
              <a:rPr lang="en-US" dirty="0"/>
              <a:t>host, it creates a TCP connection in which the TCP port number for the remote</a:t>
            </a:r>
          </a:p>
          <a:p>
            <a:pPr eaLnBrk="1" hangingPunct="1"/>
            <a:r>
              <a:rPr lang="en-US" dirty="0"/>
              <a:t>(server) application is a number less than 1024 and the TCP port number for the</a:t>
            </a:r>
          </a:p>
          <a:p>
            <a:pPr eaLnBrk="1" hangingPunct="1"/>
            <a:r>
              <a:rPr lang="en-US" dirty="0"/>
              <a:t>local (client) application is a number between 1024 and 65535. The numbers less</a:t>
            </a:r>
          </a:p>
          <a:p>
            <a:pPr eaLnBrk="1" hangingPunct="1"/>
            <a:r>
              <a:rPr lang="en-US" dirty="0"/>
              <a:t>than 1024 are the “well-known” port numbers and are assigned permanently to</a:t>
            </a:r>
          </a:p>
          <a:p>
            <a:pPr eaLnBrk="1" hangingPunct="1"/>
            <a:r>
              <a:rPr lang="en-US" dirty="0"/>
              <a:t>particular applications (e.g., 25 for server SMTP). The numbers between 1024 and</a:t>
            </a:r>
          </a:p>
          <a:p>
            <a:pPr eaLnBrk="1" hangingPunct="1"/>
            <a:r>
              <a:rPr lang="en-US" dirty="0"/>
              <a:t>65535 are generated dynamically and have temporary significance only for the</a:t>
            </a:r>
          </a:p>
          <a:p>
            <a:pPr eaLnBrk="1" hangingPunct="1"/>
            <a:r>
              <a:rPr lang="en-US" dirty="0"/>
              <a:t>lifetime of a TCP connection.</a:t>
            </a:r>
          </a:p>
          <a:p>
            <a:pPr eaLnBrk="1" hangingPunct="1"/>
            <a:endParaRPr lang="en-US" dirty="0"/>
          </a:p>
          <a:p>
            <a:pPr eaLnBrk="1" hangingPunct="1"/>
            <a:r>
              <a:rPr lang="en-US" dirty="0"/>
              <a:t>A simple packet filtering firewall must permit inbound network traffic on all</a:t>
            </a:r>
          </a:p>
          <a:p>
            <a:pPr eaLnBrk="1" hangingPunct="1"/>
            <a:r>
              <a:rPr lang="en-US" dirty="0"/>
              <a:t>these high-numbered ports for TCP-based traffic to occur. This creates a vulnerability</a:t>
            </a:r>
          </a:p>
          <a:p>
            <a:pPr eaLnBrk="1" hangingPunct="1"/>
            <a:r>
              <a:rPr lang="en-US" dirty="0"/>
              <a:t>that can be exploited by unauthorized users.</a:t>
            </a:r>
          </a:p>
          <a:p>
            <a:pPr eaLnBrk="1" hangingPunct="1"/>
            <a:endParaRPr lang="en-US" dirty="0"/>
          </a:p>
          <a:p>
            <a:pPr eaLnBrk="1" hangingPunct="1"/>
            <a:endParaRPr lang="en-US" dirty="0">
              <a:latin typeface="Times New Roman" pitchFamily="-110" charset="0"/>
            </a:endParaRPr>
          </a:p>
        </p:txBody>
      </p:sp>
    </p:spTree>
    <p:extLst>
      <p:ext uri="{BB962C8B-B14F-4D97-AF65-F5344CB8AC3E}">
        <p14:creationId xmlns:p14="http://schemas.microsoft.com/office/powerpoint/2010/main" val="28659988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lnSpcReduction="10000"/>
          </a:bodyPr>
          <a:lstStyle/>
          <a:p>
            <a:pPr eaLnBrk="1" hangingPunct="1">
              <a:defRPr/>
            </a:pPr>
            <a:r>
              <a:rPr lang="en-US" dirty="0">
                <a:ea typeface="+mn-ea"/>
                <a:cs typeface="+mn-cs"/>
              </a:rPr>
              <a:t>A </a:t>
            </a:r>
            <a:r>
              <a:rPr lang="en-US" dirty="0" err="1">
                <a:ea typeface="+mn-ea"/>
                <a:cs typeface="+mn-cs"/>
              </a:rPr>
              <a:t>stateful</a:t>
            </a:r>
            <a:r>
              <a:rPr lang="en-US" dirty="0">
                <a:ea typeface="+mn-ea"/>
                <a:cs typeface="+mn-cs"/>
              </a:rPr>
              <a:t> inspection packet firewall tightens up the rules for TCP traffic by</a:t>
            </a:r>
          </a:p>
          <a:p>
            <a:pPr eaLnBrk="1" hangingPunct="1">
              <a:defRPr/>
            </a:pPr>
            <a:r>
              <a:rPr lang="en-US" dirty="0">
                <a:ea typeface="+mn-ea"/>
                <a:cs typeface="+mn-cs"/>
              </a:rPr>
              <a:t>creating a directory of outbound TCP connections, as shown in Table 9.2 . There is</a:t>
            </a:r>
          </a:p>
          <a:p>
            <a:pPr eaLnBrk="1" hangingPunct="1">
              <a:defRPr/>
            </a:pPr>
            <a:r>
              <a:rPr lang="en-US" dirty="0">
                <a:ea typeface="+mn-ea"/>
                <a:cs typeface="+mn-cs"/>
              </a:rPr>
              <a:t>an entry for each currently established connection. The packet filter will now allow</a:t>
            </a:r>
          </a:p>
          <a:p>
            <a:pPr eaLnBrk="1" hangingPunct="1">
              <a:defRPr/>
            </a:pPr>
            <a:r>
              <a:rPr lang="en-US" dirty="0">
                <a:ea typeface="+mn-ea"/>
                <a:cs typeface="+mn-cs"/>
              </a:rPr>
              <a:t>incoming traffic to high-numbered ports only for those packets that fit the profile of</a:t>
            </a:r>
          </a:p>
          <a:p>
            <a:pPr eaLnBrk="1" hangingPunct="1">
              <a:defRPr/>
            </a:pPr>
            <a:r>
              <a:rPr lang="en-US" dirty="0">
                <a:ea typeface="+mn-ea"/>
                <a:cs typeface="+mn-cs"/>
              </a:rPr>
              <a:t>one of the entries in this directory.</a:t>
            </a:r>
          </a:p>
          <a:p>
            <a:pPr eaLnBrk="1" hangingPunct="1">
              <a:defRPr/>
            </a:pPr>
            <a:endParaRPr lang="en-US" dirty="0">
              <a:ea typeface="+mn-ea"/>
              <a:cs typeface="+mn-cs"/>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 </a:t>
            </a:r>
            <a:r>
              <a:rPr lang="en-US" sz="1200" b="0" i="0" u="none" strike="noStrike" kern="1200" baseline="0" dirty="0" err="1">
                <a:solidFill>
                  <a:schemeClr val="tx1"/>
                </a:solidFill>
                <a:latin typeface="Arial" pitchFamily="-110" charset="0"/>
                <a:ea typeface="ＭＳ Ｐゴシック" pitchFamily="-1" charset="-128"/>
                <a:cs typeface="ＭＳ Ｐゴシック" pitchFamily="-1" charset="-128"/>
              </a:rPr>
              <a:t>stateful</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packet inspection firewall reviews the same packet information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as a packet filtering firewall, but also records information about TCP connections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(Figure 9.1c). Some </a:t>
            </a:r>
            <a:r>
              <a:rPr lang="en-US" sz="1200" b="0" i="0" u="none" strike="noStrike" kern="1200" baseline="0" dirty="0" err="1">
                <a:solidFill>
                  <a:schemeClr val="tx1"/>
                </a:solidFill>
                <a:latin typeface="Arial" pitchFamily="-110" charset="0"/>
                <a:ea typeface="ＭＳ Ｐゴシック" pitchFamily="-1" charset="-128"/>
                <a:cs typeface="ＭＳ Ｐゴシック" pitchFamily="-1" charset="-128"/>
              </a:rPr>
              <a:t>stateful</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firewalls also keep track of TCP sequence numbers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to prevent attacks that depend on the sequence number, such as session hijacking.</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Some even inspect limited amounts of application data for some well-known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protocols like FTP, IM, and SIPS commands, in order to identify and track related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connections.</a:t>
            </a:r>
            <a:endParaRPr lang="en-US" dirty="0">
              <a:ea typeface="+mn-ea"/>
              <a:cs typeface="+mn-cs"/>
            </a:endParaRPr>
          </a:p>
        </p:txBody>
      </p:sp>
      <p:sp>
        <p:nvSpPr>
          <p:cNvPr id="34820" name="Slide Number Placeholder 3"/>
          <p:cNvSpPr>
            <a:spLocks noGrp="1"/>
          </p:cNvSpPr>
          <p:nvPr>
            <p:ph type="sldNum" sz="quarter" idx="5"/>
          </p:nvPr>
        </p:nvSpPr>
        <p:spPr>
          <a:noFill/>
        </p:spPr>
        <p:txBody>
          <a:bodyPr/>
          <a:lstStyle/>
          <a:p>
            <a:fld id="{5F101061-F786-894D-8A66-223E7F9E87BD}" type="slidenum">
              <a:rPr lang="en-AU" smtClean="0"/>
              <a:pPr/>
              <a:t>17</a:t>
            </a:fld>
            <a:endParaRPr lang="en-AU"/>
          </a:p>
        </p:txBody>
      </p:sp>
    </p:spTree>
    <p:extLst>
      <p:ext uri="{BB962C8B-B14F-4D97-AF65-F5344CB8AC3E}">
        <p14:creationId xmlns:p14="http://schemas.microsoft.com/office/powerpoint/2010/main" val="334269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0E925C06-39B1-2B44-9EF9-2FC09B0A9368}" type="slidenum">
              <a:rPr lang="en-AU"/>
              <a:pPr/>
              <a:t>18</a:t>
            </a:fld>
            <a:endParaRPr lang="en-AU"/>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ea typeface="ＭＳ Ｐゴシック" pitchFamily="-110" charset="-128"/>
                <a:cs typeface="ＭＳ Ｐゴシック" pitchFamily="-110" charset="-128"/>
              </a:rPr>
              <a:t>An application-level gateway, also called an </a:t>
            </a:r>
            <a:r>
              <a:rPr lang="en-US" b="1" dirty="0">
                <a:ea typeface="ＭＳ Ｐゴシック" pitchFamily="-110" charset="-128"/>
                <a:cs typeface="ＭＳ Ｐゴシック" pitchFamily="-110" charset="-128"/>
              </a:rPr>
              <a:t>application proxy , acts as a relay of</a:t>
            </a:r>
          </a:p>
          <a:p>
            <a:pPr eaLnBrk="1" hangingPunct="1"/>
            <a:r>
              <a:rPr lang="en-US" dirty="0">
                <a:ea typeface="ＭＳ Ｐゴシック" pitchFamily="-110" charset="-128"/>
                <a:cs typeface="ＭＳ Ｐゴシック" pitchFamily="-110" charset="-128"/>
              </a:rPr>
              <a:t>application-level traffic ( Figure 9.1d ). The user contacts the gateway using a TCP/</a:t>
            </a:r>
          </a:p>
          <a:p>
            <a:pPr eaLnBrk="1" hangingPunct="1"/>
            <a:r>
              <a:rPr lang="en-US" dirty="0">
                <a:ea typeface="ＭＳ Ｐゴシック" pitchFamily="-110" charset="-128"/>
                <a:cs typeface="ＭＳ Ｐゴシック" pitchFamily="-110" charset="-128"/>
              </a:rPr>
              <a:t>IP application, such as Telnet or FTP, and the gateway asks the user for the name</a:t>
            </a:r>
          </a:p>
          <a:p>
            <a:pPr eaLnBrk="1" hangingPunct="1"/>
            <a:r>
              <a:rPr lang="en-US" dirty="0">
                <a:ea typeface="ＭＳ Ｐゴシック" pitchFamily="-110" charset="-128"/>
                <a:cs typeface="ＭＳ Ｐゴシック" pitchFamily="-110" charset="-128"/>
              </a:rPr>
              <a:t>of the remote host to be accessed. When the user responds and provides a valid</a:t>
            </a:r>
          </a:p>
          <a:p>
            <a:pPr eaLnBrk="1" hangingPunct="1"/>
            <a:r>
              <a:rPr lang="en-US" dirty="0">
                <a:ea typeface="ＭＳ Ｐゴシック" pitchFamily="-110" charset="-128"/>
                <a:cs typeface="ＭＳ Ｐゴシック" pitchFamily="-110" charset="-128"/>
              </a:rPr>
              <a:t>user ID and authentication information, the gateway contacts the application on</a:t>
            </a:r>
          </a:p>
          <a:p>
            <a:pPr eaLnBrk="1" hangingPunct="1"/>
            <a:r>
              <a:rPr lang="en-US" dirty="0">
                <a:ea typeface="ＭＳ Ｐゴシック" pitchFamily="-110" charset="-128"/>
                <a:cs typeface="ＭＳ Ｐゴシック" pitchFamily="-110" charset="-128"/>
              </a:rPr>
              <a:t>the remote host and relays TCP segments containing the application data between</a:t>
            </a:r>
          </a:p>
          <a:p>
            <a:pPr eaLnBrk="1" hangingPunct="1"/>
            <a:r>
              <a:rPr lang="en-US" dirty="0">
                <a:ea typeface="ＭＳ Ｐゴシック" pitchFamily="-110" charset="-128"/>
                <a:cs typeface="ＭＳ Ｐゴシック" pitchFamily="-110" charset="-128"/>
              </a:rPr>
              <a:t>the two endpoints. If the gateway does not implement the proxy code for a specific</a:t>
            </a:r>
          </a:p>
          <a:p>
            <a:pPr eaLnBrk="1" hangingPunct="1"/>
            <a:r>
              <a:rPr lang="en-US" dirty="0">
                <a:ea typeface="ＭＳ Ｐゴシック" pitchFamily="-110" charset="-128"/>
                <a:cs typeface="ＭＳ Ｐゴシック" pitchFamily="-110" charset="-128"/>
              </a:rPr>
              <a:t>application, the service is not supported and cannot be forwarded across the firewall.</a:t>
            </a:r>
          </a:p>
          <a:p>
            <a:pPr eaLnBrk="1" hangingPunct="1"/>
            <a:r>
              <a:rPr lang="en-US" dirty="0">
                <a:ea typeface="ＭＳ Ｐゴシック" pitchFamily="-110" charset="-128"/>
                <a:cs typeface="ＭＳ Ｐゴシック" pitchFamily="-110" charset="-128"/>
              </a:rPr>
              <a:t>Further, the gateway can be configured to support only specific features of an</a:t>
            </a:r>
          </a:p>
          <a:p>
            <a:pPr eaLnBrk="1" hangingPunct="1"/>
            <a:r>
              <a:rPr lang="en-US" dirty="0">
                <a:ea typeface="ＭＳ Ｐゴシック" pitchFamily="-110" charset="-128"/>
                <a:cs typeface="ＭＳ Ｐゴシック" pitchFamily="-110" charset="-128"/>
              </a:rPr>
              <a:t>application that the network administrator considers acceptable while denying all</a:t>
            </a:r>
          </a:p>
          <a:p>
            <a:pPr eaLnBrk="1" hangingPunct="1"/>
            <a:r>
              <a:rPr lang="en-US" dirty="0">
                <a:ea typeface="ＭＳ Ｐゴシック" pitchFamily="-110" charset="-128"/>
                <a:cs typeface="ＭＳ Ｐゴシック" pitchFamily="-110" charset="-128"/>
              </a:rPr>
              <a:t>other features.</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Application-level gateways tend to be more secure than packet filters. Rather</a:t>
            </a:r>
          </a:p>
          <a:p>
            <a:pPr eaLnBrk="1" hangingPunct="1"/>
            <a:r>
              <a:rPr lang="en-US" dirty="0">
                <a:ea typeface="ＭＳ Ｐゴシック" pitchFamily="-110" charset="-128"/>
                <a:cs typeface="ＭＳ Ｐゴシック" pitchFamily="-110" charset="-128"/>
              </a:rPr>
              <a:t>than trying to deal with the numerous possible combinations that are to be allowed</a:t>
            </a:r>
          </a:p>
          <a:p>
            <a:pPr eaLnBrk="1" hangingPunct="1"/>
            <a:r>
              <a:rPr lang="en-US" dirty="0">
                <a:ea typeface="ＭＳ Ｐゴシック" pitchFamily="-110" charset="-128"/>
                <a:cs typeface="ＭＳ Ｐゴシック" pitchFamily="-110" charset="-128"/>
              </a:rPr>
              <a:t>and forbidden at the TCP and IP level, the application-level gateway need only</a:t>
            </a:r>
          </a:p>
          <a:p>
            <a:pPr eaLnBrk="1" hangingPunct="1"/>
            <a:r>
              <a:rPr lang="en-US" dirty="0">
                <a:ea typeface="ＭＳ Ｐゴシック" pitchFamily="-110" charset="-128"/>
                <a:cs typeface="ＭＳ Ｐゴシック" pitchFamily="-110" charset="-128"/>
              </a:rPr>
              <a:t>scrutinize a few allowable applications. In addition, it is easy to log and audit all</a:t>
            </a:r>
          </a:p>
          <a:p>
            <a:pPr eaLnBrk="1" hangingPunct="1"/>
            <a:r>
              <a:rPr lang="en-US" dirty="0">
                <a:ea typeface="ＭＳ Ｐゴシック" pitchFamily="-110" charset="-128"/>
                <a:cs typeface="ＭＳ Ｐゴシック" pitchFamily="-110" charset="-128"/>
              </a:rPr>
              <a:t>incoming traffic at the application level.</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A prime disadvantage of this type of gateway is the additional processing</a:t>
            </a:r>
          </a:p>
          <a:p>
            <a:pPr eaLnBrk="1" hangingPunct="1"/>
            <a:r>
              <a:rPr lang="en-US" dirty="0">
                <a:ea typeface="ＭＳ Ｐゴシック" pitchFamily="-110" charset="-128"/>
                <a:cs typeface="ＭＳ Ｐゴシック" pitchFamily="-110" charset="-128"/>
              </a:rPr>
              <a:t>overhead on each connection. In effect, there are two spliced connections between</a:t>
            </a:r>
          </a:p>
          <a:p>
            <a:pPr eaLnBrk="1" hangingPunct="1"/>
            <a:r>
              <a:rPr lang="en-US" dirty="0">
                <a:ea typeface="ＭＳ Ｐゴシック" pitchFamily="-110" charset="-128"/>
                <a:cs typeface="ＭＳ Ｐゴシック" pitchFamily="-110" charset="-128"/>
              </a:rPr>
              <a:t>the end users, with the gateway at the splice point, and the gateway must examine</a:t>
            </a:r>
          </a:p>
          <a:p>
            <a:pPr eaLnBrk="1" hangingPunct="1"/>
            <a:r>
              <a:rPr lang="en-US" dirty="0">
                <a:ea typeface="ＭＳ Ｐゴシック" pitchFamily="-110" charset="-128"/>
                <a:cs typeface="ＭＳ Ｐゴシック" pitchFamily="-110" charset="-128"/>
              </a:rPr>
              <a:t>and forward all traffic in both directions.</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573093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Limited disk use, hence read-only code</a:t>
            </a:r>
          </a:p>
          <a:p>
            <a:pPr eaLnBrk="1" hangingPunct="1"/>
            <a:r>
              <a:rPr lang="en-US" dirty="0">
                <a:ea typeface="ＭＳ Ｐゴシック" pitchFamily="-110" charset="-128"/>
                <a:cs typeface="ＭＳ Ｐゴシック" pitchFamily="-110" charset="-128"/>
              </a:rPr>
              <a:t>A bastion host is a system identified by the firewall administrator as a critical strong</a:t>
            </a:r>
          </a:p>
          <a:p>
            <a:pPr eaLnBrk="1" hangingPunct="1"/>
            <a:r>
              <a:rPr lang="en-US" dirty="0">
                <a:ea typeface="ＭＳ Ｐゴシック" pitchFamily="-110" charset="-128"/>
                <a:cs typeface="ＭＳ Ｐゴシック" pitchFamily="-110" charset="-128"/>
              </a:rPr>
              <a:t>point in the network’s security. Typically, the bastion host serves as a platform for</a:t>
            </a:r>
          </a:p>
          <a:p>
            <a:pPr eaLnBrk="1" hangingPunct="1"/>
            <a:r>
              <a:rPr lang="en-US" dirty="0">
                <a:ea typeface="ＭＳ Ｐゴシック" pitchFamily="-110" charset="-128"/>
                <a:cs typeface="ＭＳ Ｐゴシック" pitchFamily="-110" charset="-128"/>
              </a:rPr>
              <a:t>an application-level or circuit-level gateway. Common characteristics of a bastion</a:t>
            </a:r>
          </a:p>
          <a:p>
            <a:pPr eaLnBrk="1" hangingPunct="1"/>
            <a:r>
              <a:rPr lang="en-US" dirty="0">
                <a:ea typeface="ＭＳ Ｐゴシック" pitchFamily="-110" charset="-128"/>
                <a:cs typeface="ＭＳ Ｐゴシック" pitchFamily="-110" charset="-128"/>
              </a:rPr>
              <a:t>host are as follows:</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The bastion host hardware platform executes a secure version of its operating</a:t>
            </a:r>
          </a:p>
          <a:p>
            <a:pPr eaLnBrk="1" hangingPunct="1"/>
            <a:r>
              <a:rPr lang="en-US" dirty="0">
                <a:ea typeface="ＭＳ Ｐゴシック" pitchFamily="-110" charset="-128"/>
                <a:cs typeface="ＭＳ Ｐゴシック" pitchFamily="-110" charset="-128"/>
              </a:rPr>
              <a:t>system, making it a hardened system.</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Only the services that the network administrator considers essential are</a:t>
            </a:r>
          </a:p>
          <a:p>
            <a:pPr eaLnBrk="1" hangingPunct="1"/>
            <a:r>
              <a:rPr lang="en-US" dirty="0">
                <a:ea typeface="ＭＳ Ｐゴシック" pitchFamily="-110" charset="-128"/>
                <a:cs typeface="ＭＳ Ｐゴシック" pitchFamily="-110" charset="-128"/>
              </a:rPr>
              <a:t>installed on the bastion host. These could include proxy applications for DNS,</a:t>
            </a:r>
          </a:p>
          <a:p>
            <a:pPr eaLnBrk="1" hangingPunct="1"/>
            <a:r>
              <a:rPr lang="en-US" dirty="0">
                <a:ea typeface="ＭＳ Ｐゴシック" pitchFamily="-110" charset="-128"/>
                <a:cs typeface="ＭＳ Ｐゴシック" pitchFamily="-110" charset="-128"/>
              </a:rPr>
              <a:t>FTP, HTTP, and SMTP.</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The bastion host may require additional authentication before a user is allowed</a:t>
            </a:r>
          </a:p>
          <a:p>
            <a:pPr eaLnBrk="1" hangingPunct="1"/>
            <a:r>
              <a:rPr lang="en-US" dirty="0">
                <a:ea typeface="ＭＳ Ｐゴシック" pitchFamily="-110" charset="-128"/>
                <a:cs typeface="ＭＳ Ｐゴシック" pitchFamily="-110" charset="-128"/>
              </a:rPr>
              <a:t>access to the proxy services. In addition, each proxy service may require its</a:t>
            </a:r>
          </a:p>
          <a:p>
            <a:pPr eaLnBrk="1" hangingPunct="1"/>
            <a:r>
              <a:rPr lang="en-US" dirty="0">
                <a:ea typeface="ＭＳ Ｐゴシック" pitchFamily="-110" charset="-128"/>
                <a:cs typeface="ＭＳ Ｐゴシック" pitchFamily="-110" charset="-128"/>
              </a:rPr>
              <a:t>own authentication before granting user access.</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Each proxy is configured to support only a subset of the standard application’s</a:t>
            </a:r>
          </a:p>
          <a:p>
            <a:pPr eaLnBrk="1" hangingPunct="1"/>
            <a:r>
              <a:rPr lang="en-US" dirty="0">
                <a:ea typeface="ＭＳ Ｐゴシック" pitchFamily="-110" charset="-128"/>
                <a:cs typeface="ＭＳ Ｐゴシック" pitchFamily="-110" charset="-128"/>
              </a:rPr>
              <a:t>command set.</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Each proxy is configured to allow access only to specific host systems. This</a:t>
            </a:r>
          </a:p>
          <a:p>
            <a:pPr eaLnBrk="1" hangingPunct="1"/>
            <a:r>
              <a:rPr lang="en-US" dirty="0">
                <a:ea typeface="ＭＳ Ｐゴシック" pitchFamily="-110" charset="-128"/>
                <a:cs typeface="ＭＳ Ｐゴシック" pitchFamily="-110" charset="-128"/>
              </a:rPr>
              <a:t>means that the limited command/feature set may be applied only to a subset</a:t>
            </a:r>
          </a:p>
          <a:p>
            <a:pPr eaLnBrk="1" hangingPunct="1"/>
            <a:r>
              <a:rPr lang="en-US" dirty="0">
                <a:ea typeface="ＭＳ Ｐゴシック" pitchFamily="-110" charset="-128"/>
                <a:cs typeface="ＭＳ Ｐゴシック" pitchFamily="-110" charset="-128"/>
              </a:rPr>
              <a:t>of systems on the protected network.</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Each proxy maintains detailed audit information by logging all traffic, each</a:t>
            </a:r>
          </a:p>
          <a:p>
            <a:pPr eaLnBrk="1" hangingPunct="1"/>
            <a:r>
              <a:rPr lang="en-US" dirty="0">
                <a:ea typeface="ＭＳ Ｐゴシック" pitchFamily="-110" charset="-128"/>
                <a:cs typeface="ＭＳ Ｐゴシック" pitchFamily="-110" charset="-128"/>
              </a:rPr>
              <a:t>connection, and the duration of each connection. The audit log is an essential</a:t>
            </a:r>
          </a:p>
          <a:p>
            <a:pPr eaLnBrk="1" hangingPunct="1"/>
            <a:r>
              <a:rPr lang="en-US" dirty="0">
                <a:ea typeface="ＭＳ Ｐゴシック" pitchFamily="-110" charset="-128"/>
                <a:cs typeface="ＭＳ Ｐゴシック" pitchFamily="-110" charset="-128"/>
              </a:rPr>
              <a:t>tool for discovering and terminating intruder attacks.</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Each proxy module is a very small software package specifically designed for network</a:t>
            </a:r>
          </a:p>
          <a:p>
            <a:pPr eaLnBrk="1" hangingPunct="1"/>
            <a:r>
              <a:rPr lang="en-US" dirty="0">
                <a:ea typeface="ＭＳ Ｐゴシック" pitchFamily="-110" charset="-128"/>
                <a:cs typeface="ＭＳ Ｐゴシック" pitchFamily="-110" charset="-128"/>
              </a:rPr>
              <a:t>security. Because of its relative simplicity, it is easier to check such modules</a:t>
            </a:r>
          </a:p>
          <a:p>
            <a:pPr eaLnBrk="1" hangingPunct="1"/>
            <a:r>
              <a:rPr lang="en-US" dirty="0">
                <a:ea typeface="ＭＳ Ｐゴシック" pitchFamily="-110" charset="-128"/>
                <a:cs typeface="ＭＳ Ｐゴシック" pitchFamily="-110" charset="-128"/>
              </a:rPr>
              <a:t>for security flaws. For example, a typical UNIX mail application may contain</a:t>
            </a:r>
          </a:p>
          <a:p>
            <a:pPr eaLnBrk="1" hangingPunct="1"/>
            <a:r>
              <a:rPr lang="en-US" dirty="0">
                <a:ea typeface="ＭＳ Ｐゴシック" pitchFamily="-110" charset="-128"/>
                <a:cs typeface="ＭＳ Ｐゴシック" pitchFamily="-110" charset="-128"/>
              </a:rPr>
              <a:t>over 20,000 lines of code, while a mail proxy may contain fewer than 1000.</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Each proxy is independent of other proxies on the bastion host. If there is a</a:t>
            </a:r>
          </a:p>
          <a:p>
            <a:pPr eaLnBrk="1" hangingPunct="1"/>
            <a:r>
              <a:rPr lang="en-US" dirty="0">
                <a:ea typeface="ＭＳ Ｐゴシック" pitchFamily="-110" charset="-128"/>
                <a:cs typeface="ＭＳ Ｐゴシック" pitchFamily="-110" charset="-128"/>
              </a:rPr>
              <a:t>problem with the operation of any proxy, or if a future vulnerability is discovered,</a:t>
            </a:r>
          </a:p>
          <a:p>
            <a:pPr eaLnBrk="1" hangingPunct="1"/>
            <a:r>
              <a:rPr lang="en-US" dirty="0">
                <a:ea typeface="ＭＳ Ｐゴシック" pitchFamily="-110" charset="-128"/>
                <a:cs typeface="ＭＳ Ｐゴシック" pitchFamily="-110" charset="-128"/>
              </a:rPr>
              <a:t>it can be uninstalled without affecting the operation of the other proxy</a:t>
            </a:r>
          </a:p>
          <a:p>
            <a:pPr eaLnBrk="1" hangingPunct="1"/>
            <a:r>
              <a:rPr lang="en-US" dirty="0">
                <a:ea typeface="ＭＳ Ｐゴシック" pitchFamily="-110" charset="-128"/>
                <a:cs typeface="ＭＳ Ｐゴシック" pitchFamily="-110" charset="-128"/>
              </a:rPr>
              <a:t>applications. Also, if the user population requires support for a new service, the</a:t>
            </a:r>
          </a:p>
          <a:p>
            <a:pPr eaLnBrk="1" hangingPunct="1"/>
            <a:r>
              <a:rPr lang="en-US" dirty="0">
                <a:ea typeface="ＭＳ Ｐゴシック" pitchFamily="-110" charset="-128"/>
                <a:cs typeface="ＭＳ Ｐゴシック" pitchFamily="-110" charset="-128"/>
              </a:rPr>
              <a:t>network administrator can easily install the required proxy on the bastion host.</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A proxy generally performs no disk access other than to read its initial configuration</a:t>
            </a:r>
          </a:p>
          <a:p>
            <a:pPr eaLnBrk="1" hangingPunct="1"/>
            <a:r>
              <a:rPr lang="en-US" dirty="0">
                <a:ea typeface="ＭＳ Ｐゴシック" pitchFamily="-110" charset="-128"/>
                <a:cs typeface="ＭＳ Ｐゴシック" pitchFamily="-110" charset="-128"/>
              </a:rPr>
              <a:t>file. Hence, the portions of the file system containing executable code</a:t>
            </a:r>
          </a:p>
          <a:p>
            <a:pPr eaLnBrk="1" hangingPunct="1"/>
            <a:r>
              <a:rPr lang="en-US" dirty="0">
                <a:ea typeface="ＭＳ Ｐゴシック" pitchFamily="-110" charset="-128"/>
                <a:cs typeface="ＭＳ Ｐゴシック" pitchFamily="-110" charset="-128"/>
              </a:rPr>
              <a:t>can be made read only. This makes it difficult for an intruder to install Trojan</a:t>
            </a:r>
          </a:p>
          <a:p>
            <a:pPr eaLnBrk="1" hangingPunct="1"/>
            <a:r>
              <a:rPr lang="en-US" dirty="0">
                <a:ea typeface="ＭＳ Ｐゴシック" pitchFamily="-110" charset="-128"/>
                <a:cs typeface="ＭＳ Ｐゴシック" pitchFamily="-110" charset="-128"/>
              </a:rPr>
              <a:t>horse sniffers or other dangerous files on the bastion host.</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Each proxy runs as a non-privileged user in a private and secured directory on</a:t>
            </a:r>
          </a:p>
          <a:p>
            <a:pPr eaLnBrk="1" hangingPunct="1"/>
            <a:r>
              <a:rPr lang="en-US" dirty="0">
                <a:ea typeface="ＭＳ Ｐゴシック" pitchFamily="-110" charset="-128"/>
                <a:cs typeface="ＭＳ Ｐゴシック" pitchFamily="-110" charset="-128"/>
              </a:rPr>
              <a:t>the bastion host.</a:t>
            </a:r>
            <a:endParaRPr lang="en-US"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20</a:t>
            </a:fld>
            <a:endParaRPr lang="en-AU" dirty="0"/>
          </a:p>
        </p:txBody>
      </p:sp>
    </p:spTree>
    <p:extLst>
      <p:ext uri="{BB962C8B-B14F-4D97-AF65-F5344CB8AC3E}">
        <p14:creationId xmlns:p14="http://schemas.microsoft.com/office/powerpoint/2010/main" val="27272989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147661B-EDAF-B144-825F-10DBFB8F5E65}" type="slidenum">
              <a:rPr lang="en-AU"/>
              <a:pPr/>
              <a:t>21</a:t>
            </a:fld>
            <a:endParaRPr lang="en-AU"/>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r>
              <a:rPr lang="en-US" dirty="0">
                <a:ea typeface="ＭＳ Ｐゴシック" pitchFamily="-110" charset="-128"/>
                <a:cs typeface="ＭＳ Ｐゴシック" pitchFamily="-110" charset="-128"/>
              </a:rPr>
              <a:t>A host-based firewall is a software module used to secure an individual host. Such</a:t>
            </a:r>
          </a:p>
          <a:p>
            <a:pPr eaLnBrk="1" hangingPunct="1"/>
            <a:r>
              <a:rPr lang="en-US" dirty="0">
                <a:ea typeface="ＭＳ Ｐゴシック" pitchFamily="-110" charset="-128"/>
                <a:cs typeface="ＭＳ Ｐゴシック" pitchFamily="-110" charset="-128"/>
              </a:rPr>
              <a:t>modules are available in many operating systems or can be provided as an add-on</a:t>
            </a:r>
          </a:p>
          <a:p>
            <a:pPr eaLnBrk="1" hangingPunct="1"/>
            <a:r>
              <a:rPr lang="en-US" dirty="0">
                <a:ea typeface="ＭＳ Ｐゴシック" pitchFamily="-110" charset="-128"/>
                <a:cs typeface="ＭＳ Ｐゴシック" pitchFamily="-110" charset="-128"/>
              </a:rPr>
              <a:t>package. Like conventional stand-alone firewalls, host-resident firewalls filter and</a:t>
            </a:r>
          </a:p>
          <a:p>
            <a:pPr eaLnBrk="1" hangingPunct="1"/>
            <a:r>
              <a:rPr lang="en-US" dirty="0">
                <a:ea typeface="ＭＳ Ｐゴシック" pitchFamily="-110" charset="-128"/>
                <a:cs typeface="ＭＳ Ｐゴシック" pitchFamily="-110" charset="-128"/>
              </a:rPr>
              <a:t>restrict the flow of packets. A common location for such firewalls is a server. There</a:t>
            </a:r>
          </a:p>
          <a:p>
            <a:pPr eaLnBrk="1" hangingPunct="1"/>
            <a:r>
              <a:rPr lang="en-US" dirty="0">
                <a:ea typeface="ＭＳ Ｐゴシック" pitchFamily="-110" charset="-128"/>
                <a:cs typeface="ＭＳ Ｐゴシック" pitchFamily="-110" charset="-128"/>
              </a:rPr>
              <a:t>are several advantages to the use of a server-based or workstation-based firewall:</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Filtering rules can be tailored to the host environment. Specific corporate</a:t>
            </a:r>
          </a:p>
          <a:p>
            <a:pPr eaLnBrk="1" hangingPunct="1"/>
            <a:r>
              <a:rPr lang="en-US" dirty="0">
                <a:ea typeface="ＭＳ Ｐゴシック" pitchFamily="-110" charset="-128"/>
                <a:cs typeface="ＭＳ Ｐゴシック" pitchFamily="-110" charset="-128"/>
              </a:rPr>
              <a:t>security policies for servers can be implemented, with different filters for</a:t>
            </a:r>
          </a:p>
          <a:p>
            <a:pPr eaLnBrk="1" hangingPunct="1"/>
            <a:r>
              <a:rPr lang="en-US" dirty="0">
                <a:ea typeface="ＭＳ Ｐゴシック" pitchFamily="-110" charset="-128"/>
                <a:cs typeface="ＭＳ Ｐゴシック" pitchFamily="-110" charset="-128"/>
              </a:rPr>
              <a:t>servers used for different application.</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Protection is provided independent of topology. Thus both internal and external</a:t>
            </a:r>
          </a:p>
          <a:p>
            <a:pPr eaLnBrk="1" hangingPunct="1"/>
            <a:r>
              <a:rPr lang="en-US" dirty="0">
                <a:ea typeface="ＭＳ Ｐゴシック" pitchFamily="-110" charset="-128"/>
                <a:cs typeface="ＭＳ Ｐゴシック" pitchFamily="-110" charset="-128"/>
              </a:rPr>
              <a:t>attacks must pass through the firewall.</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Used in conjunction with stand-alone firewalls, the host-based firewall</a:t>
            </a:r>
          </a:p>
          <a:p>
            <a:pPr eaLnBrk="1" hangingPunct="1"/>
            <a:r>
              <a:rPr lang="en-US" dirty="0">
                <a:ea typeface="ＭＳ Ｐゴシック" pitchFamily="-110" charset="-128"/>
                <a:cs typeface="ＭＳ Ｐゴシック" pitchFamily="-110" charset="-128"/>
              </a:rPr>
              <a:t>provides an additional layer of protection. A new type of server can be added</a:t>
            </a:r>
          </a:p>
          <a:p>
            <a:pPr eaLnBrk="1" hangingPunct="1"/>
            <a:r>
              <a:rPr lang="en-US" dirty="0">
                <a:ea typeface="ＭＳ Ｐゴシック" pitchFamily="-110" charset="-128"/>
                <a:cs typeface="ＭＳ Ｐゴシック" pitchFamily="-110" charset="-128"/>
              </a:rPr>
              <a:t>to the network, with its own firewall, without the necessity of altering the</a:t>
            </a:r>
          </a:p>
          <a:p>
            <a:pPr eaLnBrk="1" hangingPunct="1"/>
            <a:r>
              <a:rPr lang="en-US" dirty="0">
                <a:ea typeface="ＭＳ Ｐゴシック" pitchFamily="-110" charset="-128"/>
                <a:cs typeface="ＭＳ Ｐゴシック" pitchFamily="-110" charset="-128"/>
              </a:rPr>
              <a:t>network firewall configuration.</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692022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ea typeface="ＭＳ Ｐゴシック" pitchFamily="-110" charset="-128"/>
                <a:cs typeface="ＭＳ Ｐゴシック" pitchFamily="-110" charset="-128"/>
              </a:rPr>
              <a:t>A personal firewall controls the traffic between a personal computer or workstation</a:t>
            </a:r>
          </a:p>
          <a:p>
            <a:pPr eaLnBrk="1" hangingPunct="1"/>
            <a:r>
              <a:rPr lang="en-US" dirty="0">
                <a:ea typeface="ＭＳ Ｐゴシック" pitchFamily="-110" charset="-128"/>
                <a:cs typeface="ＭＳ Ｐゴシック" pitchFamily="-110" charset="-128"/>
              </a:rPr>
              <a:t>on one side and the Internet or enterprise network on the other side. Personal firewall</a:t>
            </a:r>
          </a:p>
          <a:p>
            <a:pPr eaLnBrk="1" hangingPunct="1"/>
            <a:r>
              <a:rPr lang="en-US" dirty="0">
                <a:ea typeface="ＭＳ Ｐゴシック" pitchFamily="-110" charset="-128"/>
                <a:cs typeface="ＭＳ Ｐゴシック" pitchFamily="-110" charset="-128"/>
              </a:rPr>
              <a:t>functionality can be used in the home environment and on corporate intranets.</a:t>
            </a:r>
          </a:p>
          <a:p>
            <a:pPr eaLnBrk="1" hangingPunct="1"/>
            <a:r>
              <a:rPr lang="en-US" dirty="0">
                <a:ea typeface="ＭＳ Ｐゴシック" pitchFamily="-110" charset="-128"/>
                <a:cs typeface="ＭＳ Ｐゴシック" pitchFamily="-110" charset="-128"/>
              </a:rPr>
              <a:t>Typically, the personal firewall is a software module on the personal computer. In</a:t>
            </a:r>
          </a:p>
          <a:p>
            <a:pPr eaLnBrk="1" hangingPunct="1"/>
            <a:r>
              <a:rPr lang="en-US" dirty="0">
                <a:ea typeface="ＭＳ Ｐゴシック" pitchFamily="-110" charset="-128"/>
                <a:cs typeface="ＭＳ Ｐゴシック" pitchFamily="-110" charset="-128"/>
              </a:rPr>
              <a:t>a home environment with multiple computers connected to the Internet, firewall</a:t>
            </a:r>
          </a:p>
          <a:p>
            <a:pPr eaLnBrk="1" hangingPunct="1"/>
            <a:r>
              <a:rPr lang="en-US" dirty="0">
                <a:ea typeface="ＭＳ Ｐゴシック" pitchFamily="-110" charset="-128"/>
                <a:cs typeface="ＭＳ Ｐゴシック" pitchFamily="-110" charset="-128"/>
              </a:rPr>
              <a:t>functionality can also be housed in a router that connects all of the home computers</a:t>
            </a:r>
          </a:p>
          <a:p>
            <a:pPr eaLnBrk="1" hangingPunct="1"/>
            <a:r>
              <a:rPr lang="en-US" dirty="0">
                <a:ea typeface="ＭＳ Ｐゴシック" pitchFamily="-110" charset="-128"/>
                <a:cs typeface="ＭＳ Ｐゴシック" pitchFamily="-110" charset="-128"/>
              </a:rPr>
              <a:t>to a DSL, cable modem, or other Internet interface.</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Personal firewalls are typically much less complex than either server-based</a:t>
            </a:r>
          </a:p>
          <a:p>
            <a:pPr eaLnBrk="1" hangingPunct="1"/>
            <a:r>
              <a:rPr lang="en-US" dirty="0">
                <a:ea typeface="ＭＳ Ｐゴシック" pitchFamily="-110" charset="-128"/>
                <a:cs typeface="ＭＳ Ｐゴシック" pitchFamily="-110" charset="-128"/>
              </a:rPr>
              <a:t>firewalls or stand-alone firewalls. The primary role of the personal firewall is to</a:t>
            </a:r>
          </a:p>
          <a:p>
            <a:pPr eaLnBrk="1" hangingPunct="1"/>
            <a:r>
              <a:rPr lang="en-US" dirty="0">
                <a:ea typeface="ＭＳ Ｐゴシック" pitchFamily="-110" charset="-128"/>
                <a:cs typeface="ＭＳ Ｐゴシック" pitchFamily="-110" charset="-128"/>
              </a:rPr>
              <a:t>deny unauthorized remote access to the computer. The firewall can also monitor</a:t>
            </a:r>
          </a:p>
          <a:p>
            <a:pPr eaLnBrk="1" hangingPunct="1"/>
            <a:r>
              <a:rPr lang="en-US" dirty="0">
                <a:ea typeface="ＭＳ Ｐゴシック" pitchFamily="-110" charset="-128"/>
                <a:cs typeface="ＭＳ Ｐゴシック" pitchFamily="-110" charset="-128"/>
              </a:rPr>
              <a:t>outgoing activity in an attempt to detect and block worms and other malware.</a:t>
            </a:r>
          </a:p>
          <a:p>
            <a:pPr eaLnBrk="1" hangingPunct="1"/>
            <a:endParaRPr lang="en-US" dirty="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Personal firewall capabilities are provided by the </a:t>
            </a:r>
            <a:r>
              <a:rPr lang="en-US" sz="1200" b="0" i="0" u="none" strike="noStrike" kern="1200" baseline="0" dirty="0" err="1">
                <a:solidFill>
                  <a:schemeClr val="tx1"/>
                </a:solidFill>
                <a:latin typeface="Arial" pitchFamily="-110" charset="0"/>
                <a:ea typeface="ＭＳ Ｐゴシック" pitchFamily="-1" charset="-128"/>
                <a:cs typeface="ＭＳ Ｐゴシック" pitchFamily="-1" charset="-128"/>
              </a:rPr>
              <a:t>netfilter</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package on Linux</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systems, or the pf  package on BSD and Mac OS X systems. These packages may be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configured on the command-line, or with a GUI front-end. When such a personal</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firewall is enabled, all inbound connections are usually denied except for those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 user explicitly permits. Outbound connections are usually allowed. The list of</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inbound services that can be selectively re-enabled, with their port numbers, may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include the following common services:</a:t>
            </a:r>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Personal file sharing (548, 427)</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Windows sharing (139)</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Personal Web sharing (80, 427)</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Remote login—SSH (22)</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FTP access (20-21, 1024-65535 from 20-21)</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Remote Apple events (3031)</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Printer sharing (631, 515)</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a:t>
            </a:r>
            <a:r>
              <a:rPr lang="en-US" dirty="0" err="1">
                <a:ea typeface="ＭＳ Ｐゴシック" pitchFamily="-110" charset="-128"/>
                <a:cs typeface="ＭＳ Ｐゴシック" pitchFamily="-110" charset="-128"/>
              </a:rPr>
              <a:t>IChat</a:t>
            </a:r>
            <a:r>
              <a:rPr lang="en-US" dirty="0">
                <a:ea typeface="ＭＳ Ｐゴシック" pitchFamily="-110" charset="-128"/>
                <a:cs typeface="ＭＳ Ｐゴシック" pitchFamily="-110" charset="-128"/>
              </a:rPr>
              <a:t> Rendezvous (5297, 5298)</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a:t>
            </a:r>
            <a:r>
              <a:rPr lang="en-US" dirty="0" err="1">
                <a:ea typeface="ＭＳ Ｐゴシック" pitchFamily="-110" charset="-128"/>
                <a:cs typeface="ＭＳ Ｐゴシック" pitchFamily="-110" charset="-128"/>
              </a:rPr>
              <a:t>ITunes</a:t>
            </a:r>
            <a:r>
              <a:rPr lang="en-US" dirty="0">
                <a:ea typeface="ＭＳ Ｐゴシック" pitchFamily="-110" charset="-128"/>
                <a:cs typeface="ＭＳ Ｐゴシック" pitchFamily="-110" charset="-128"/>
              </a:rPr>
              <a:t> Music Sharing (3869)</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CVS (2401)</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Gnutella/</a:t>
            </a:r>
            <a:r>
              <a:rPr lang="en-US" dirty="0" err="1">
                <a:ea typeface="ＭＳ Ｐゴシック" pitchFamily="-110" charset="-128"/>
                <a:cs typeface="ＭＳ Ｐゴシック" pitchFamily="-110" charset="-128"/>
              </a:rPr>
              <a:t>Limewire</a:t>
            </a:r>
            <a:r>
              <a:rPr lang="en-US" dirty="0">
                <a:ea typeface="ＭＳ Ｐゴシック" pitchFamily="-110" charset="-128"/>
                <a:cs typeface="ＭＳ Ｐゴシック" pitchFamily="-110" charset="-128"/>
              </a:rPr>
              <a:t> (6346)</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ICQ (4000)</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IRC (194)</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MSN Messenger (6891-6900)</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Network Time (123)</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Retrospect (497)</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SMB (without </a:t>
            </a:r>
            <a:r>
              <a:rPr lang="en-US" dirty="0" err="1">
                <a:ea typeface="ＭＳ Ｐゴシック" pitchFamily="-110" charset="-128"/>
                <a:cs typeface="ＭＳ Ｐゴシック" pitchFamily="-110" charset="-128"/>
              </a:rPr>
              <a:t>netbios</a:t>
            </a:r>
            <a:r>
              <a:rPr lang="en-US" dirty="0">
                <a:ea typeface="ＭＳ Ｐゴシック" pitchFamily="-110" charset="-128"/>
                <a:cs typeface="ＭＳ Ｐゴシック" pitchFamily="-110" charset="-128"/>
              </a:rPr>
              <a:t>–445)</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VNC (5900-5902)</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a:t>
            </a:r>
            <a:r>
              <a:rPr lang="en-US" dirty="0" err="1">
                <a:ea typeface="ＭＳ Ｐゴシック" pitchFamily="-110" charset="-128"/>
                <a:cs typeface="ＭＳ Ｐゴシック" pitchFamily="-110" charset="-128"/>
              </a:rPr>
              <a:t>WebSTAR</a:t>
            </a:r>
            <a:r>
              <a:rPr lang="en-US" dirty="0">
                <a:ea typeface="ＭＳ Ｐゴシック" pitchFamily="-110" charset="-128"/>
                <a:cs typeface="ＭＳ Ｐゴシック" pitchFamily="-110" charset="-128"/>
              </a:rPr>
              <a:t> Admin (1080, 1443)</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When FTP access is enabled, ports 20 and 21 on the local machine are opened</a:t>
            </a:r>
          </a:p>
          <a:p>
            <a:pPr eaLnBrk="1" hangingPunct="1"/>
            <a:r>
              <a:rPr lang="en-US" dirty="0">
                <a:ea typeface="ＭＳ Ｐゴシック" pitchFamily="-110" charset="-128"/>
                <a:cs typeface="ＭＳ Ｐゴシック" pitchFamily="-110" charset="-128"/>
              </a:rPr>
              <a:t>for FTP; if others connect to this computer from ports 20 or 21, the ports 1024</a:t>
            </a:r>
          </a:p>
          <a:p>
            <a:pPr eaLnBrk="1" hangingPunct="1"/>
            <a:r>
              <a:rPr lang="en-US" dirty="0">
                <a:ea typeface="ＭＳ Ｐゴシック" pitchFamily="-110" charset="-128"/>
                <a:cs typeface="ＭＳ Ｐゴシック" pitchFamily="-110" charset="-128"/>
              </a:rPr>
              <a:t>through 65535 are open.</a:t>
            </a:r>
          </a:p>
          <a:p>
            <a:pPr eaLnBrk="1" hangingPunct="1"/>
            <a:endParaRPr lang="en-US" dirty="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For increased protection, advanced firewall features may be configured. For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example, stealth mode hides the system on the Internet by dropping unsolicited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communication packets, making it appear as though the system is not present.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UDP packets can be blocked, restricting network traffic to TCP packets only for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open ports. The firewall also supports logging, an important tool for checking 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unwanted activity. Other types of personal firewall allow the user to specify that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only selected applications, or applications signed by a valid certificate authority,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may provide services accessed from the network.</a:t>
            </a:r>
            <a:endParaRPr lang="en-US" dirty="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22</a:t>
            </a:fld>
            <a:endParaRPr lang="en-AU" dirty="0"/>
          </a:p>
        </p:txBody>
      </p:sp>
    </p:spTree>
    <p:extLst>
      <p:ext uri="{BB962C8B-B14F-4D97-AF65-F5344CB8AC3E}">
        <p14:creationId xmlns:p14="http://schemas.microsoft.com/office/powerpoint/2010/main" val="35892946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B5FC92D1-BE43-354C-8381-B08FE53CA8FE}" type="slidenum">
              <a:rPr lang="en-AU"/>
              <a:pPr/>
              <a:t>24</a:t>
            </a:fld>
            <a:endParaRPr lang="en-AU"/>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Figure 9.2 illustrates a common firewall configuration that includes an additional</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network segment between an internal and an external firewall (see also Figure 8.5).</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An external firewall is placed at the edge of a local or enterprise network, just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inside the boundary router that connects to the Internet or some wide area network</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(WAN). One or more internal firewalls protect the bulk of the enterprise network.</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Between these two types of firewalls are one or more networked devices in a</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region referred to as a DMZ (demilitarized zone) network. Systems that are externally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accessible but need some protections are usually located on DMZ networks.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Typically, the systems in the DMZ require or foster external connectivity, such as a</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corporate Web site, an e-mail server, or a DNS (domain name system) server.</a:t>
            </a:r>
            <a:endParaRPr lang="en-US" b="0" dirty="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223891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The external firewall provides a measure of access control and protection for</a:t>
            </a:r>
          </a:p>
          <a:p>
            <a:pPr eaLnBrk="1" hangingPunct="1"/>
            <a:r>
              <a:rPr lang="en-US" altLang="zh-CN" b="0" dirty="0">
                <a:ea typeface="ＭＳ Ｐゴシック" pitchFamily="-110" charset="-128"/>
                <a:cs typeface="ＭＳ Ｐゴシック" pitchFamily="-110" charset="-128"/>
              </a:rPr>
              <a:t>the DMZ systems consistent with their need for external connectivity. The external</a:t>
            </a:r>
          </a:p>
          <a:p>
            <a:pPr eaLnBrk="1" hangingPunct="1"/>
            <a:r>
              <a:rPr lang="en-US" altLang="zh-CN" b="0" dirty="0">
                <a:ea typeface="ＭＳ Ｐゴシック" pitchFamily="-110" charset="-128"/>
                <a:cs typeface="ＭＳ Ｐゴシック" pitchFamily="-110" charset="-128"/>
              </a:rPr>
              <a:t>firewall also provides a basic level of protection for the remainder of the enterprise</a:t>
            </a:r>
          </a:p>
          <a:p>
            <a:pPr eaLnBrk="1" hangingPunct="1"/>
            <a:r>
              <a:rPr lang="en-US" altLang="zh-CN" b="0" dirty="0">
                <a:ea typeface="ＭＳ Ｐゴシック" pitchFamily="-110" charset="-128"/>
                <a:cs typeface="ＭＳ Ｐゴシック" pitchFamily="-110" charset="-128"/>
              </a:rPr>
              <a:t>network. In this type of configuration, internal firewalls serve three purposes:</a:t>
            </a:r>
          </a:p>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1. The internal firewall adds more stringent filtering capability, compared to the</a:t>
            </a:r>
          </a:p>
          <a:p>
            <a:pPr eaLnBrk="1" hangingPunct="1"/>
            <a:r>
              <a:rPr lang="en-US" altLang="zh-CN" b="0" dirty="0">
                <a:ea typeface="ＭＳ Ｐゴシック" pitchFamily="-110" charset="-128"/>
                <a:cs typeface="ＭＳ Ｐゴシック" pitchFamily="-110" charset="-128"/>
              </a:rPr>
              <a:t>external firewall, in order to protect enterprise servers and workstations from</a:t>
            </a:r>
          </a:p>
          <a:p>
            <a:pPr eaLnBrk="1" hangingPunct="1"/>
            <a:r>
              <a:rPr lang="en-US" altLang="zh-CN" b="0" dirty="0">
                <a:ea typeface="ＭＳ Ｐゴシック" pitchFamily="-110" charset="-128"/>
                <a:cs typeface="ＭＳ Ｐゴシック" pitchFamily="-110" charset="-128"/>
              </a:rPr>
              <a:t>external attack.</a:t>
            </a:r>
          </a:p>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2. The internal firewall provides two-way protection with respect to the DMZ.</a:t>
            </a:r>
          </a:p>
          <a:p>
            <a:pPr eaLnBrk="1" hangingPunct="1"/>
            <a:r>
              <a:rPr lang="en-US" altLang="zh-CN" b="0" dirty="0">
                <a:ea typeface="ＭＳ Ｐゴシック" pitchFamily="-110" charset="-128"/>
                <a:cs typeface="ＭＳ Ｐゴシック" pitchFamily="-110" charset="-128"/>
              </a:rPr>
              <a:t>First, the internal firewall protects the remainder of the network from attacks</a:t>
            </a:r>
          </a:p>
          <a:p>
            <a:pPr eaLnBrk="1" hangingPunct="1"/>
            <a:r>
              <a:rPr lang="en-US" altLang="zh-CN" b="0" dirty="0">
                <a:ea typeface="ＭＳ Ｐゴシック" pitchFamily="-110" charset="-128"/>
                <a:cs typeface="ＭＳ Ｐゴシック" pitchFamily="-110" charset="-128"/>
              </a:rPr>
              <a:t>launched from DMZ systems. Such attacks might originate from worms, rootkits,</a:t>
            </a:r>
          </a:p>
          <a:p>
            <a:pPr eaLnBrk="1" hangingPunct="1"/>
            <a:r>
              <a:rPr lang="en-US" altLang="zh-CN" b="0" dirty="0">
                <a:ea typeface="ＭＳ Ｐゴシック" pitchFamily="-110" charset="-128"/>
                <a:cs typeface="ＭＳ Ｐゴシック" pitchFamily="-110" charset="-128"/>
              </a:rPr>
              <a:t>bots, or other malware lodged in a DMZ system. Second, an internal firewall can</a:t>
            </a:r>
          </a:p>
          <a:p>
            <a:pPr eaLnBrk="1" hangingPunct="1"/>
            <a:r>
              <a:rPr lang="en-US" altLang="zh-CN" b="0" dirty="0">
                <a:ea typeface="ＭＳ Ｐゴシック" pitchFamily="-110" charset="-128"/>
                <a:cs typeface="ＭＳ Ｐゴシック" pitchFamily="-110" charset="-128"/>
              </a:rPr>
              <a:t>protect the DMZ systems from attack from the internal protected network.</a:t>
            </a:r>
          </a:p>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3. Multiple internal firewalls can be used to protect portions of the internal</a:t>
            </a:r>
          </a:p>
          <a:p>
            <a:pPr eaLnBrk="1" hangingPunct="1"/>
            <a:r>
              <a:rPr lang="en-US" altLang="zh-CN" b="0" dirty="0">
                <a:ea typeface="ＭＳ Ｐゴシック" pitchFamily="-110" charset="-128"/>
                <a:cs typeface="ＭＳ Ｐゴシック" pitchFamily="-110" charset="-128"/>
              </a:rPr>
              <a:t>network from each other. Figure 8.5 (network intrusion detection system)</a:t>
            </a:r>
          </a:p>
          <a:p>
            <a:pPr eaLnBrk="1" hangingPunct="1"/>
            <a:r>
              <a:rPr lang="en-US" altLang="zh-CN" b="0" dirty="0">
                <a:ea typeface="ＭＳ Ｐゴシック" pitchFamily="-110" charset="-128"/>
                <a:cs typeface="ＭＳ Ｐゴシック" pitchFamily="-110" charset="-128"/>
              </a:rPr>
              <a:t>shows a configuration in which the internal servers are protected from internal</a:t>
            </a:r>
          </a:p>
          <a:p>
            <a:pPr eaLnBrk="1" hangingPunct="1"/>
            <a:r>
              <a:rPr lang="en-US" altLang="zh-CN" b="0" dirty="0">
                <a:ea typeface="ＭＳ Ｐゴシック" pitchFamily="-110" charset="-128"/>
                <a:cs typeface="ＭＳ Ｐゴシック" pitchFamily="-110" charset="-128"/>
              </a:rPr>
              <a:t>workstations and vice versa. It also illustrates the common practice of placing</a:t>
            </a:r>
          </a:p>
          <a:p>
            <a:pPr eaLnBrk="1" hangingPunct="1"/>
            <a:r>
              <a:rPr lang="en-US" altLang="zh-CN" b="0" dirty="0">
                <a:ea typeface="ＭＳ Ｐゴシック" pitchFamily="-110" charset="-128"/>
                <a:cs typeface="ＭＳ Ｐゴシック" pitchFamily="-110" charset="-128"/>
              </a:rPr>
              <a:t>the DMZ on a different network interface on the external firewall from that</a:t>
            </a:r>
          </a:p>
          <a:p>
            <a:pPr eaLnBrk="1" hangingPunct="1"/>
            <a:r>
              <a:rPr lang="en-US" altLang="zh-CN" b="0" dirty="0">
                <a:ea typeface="ＭＳ Ｐゴシック" pitchFamily="-110" charset="-128"/>
                <a:cs typeface="ＭＳ Ｐゴシック" pitchFamily="-110" charset="-128"/>
              </a:rPr>
              <a:t>used to access the internal networks.</a:t>
            </a:r>
            <a:endParaRPr lang="en-US" altLang="zh-CN" b="0" dirty="0">
              <a:latin typeface="Times New Roman" pitchFamily="-110" charset="0"/>
              <a:ea typeface="ＭＳ Ｐゴシック" pitchFamily="-110" charset="-128"/>
              <a:cs typeface="ＭＳ Ｐゴシック" pitchFamily="-110" charset="-128"/>
            </a:endParaRPr>
          </a:p>
          <a:p>
            <a:endParaRPr lang="zh-CN" altLang="en-US" dirty="0"/>
          </a:p>
        </p:txBody>
      </p:sp>
      <p:sp>
        <p:nvSpPr>
          <p:cNvPr id="4" name="灯片编号占位符 3"/>
          <p:cNvSpPr>
            <a:spLocks noGrp="1"/>
          </p:cNvSpPr>
          <p:nvPr>
            <p:ph type="sldNum" sz="quarter" idx="10"/>
          </p:nvPr>
        </p:nvSpPr>
        <p:spPr/>
        <p:txBody>
          <a:bodyPr/>
          <a:lstStyle/>
          <a:p>
            <a:pPr>
              <a:defRPr/>
            </a:pPr>
            <a:fld id="{CB9A57B6-678D-4943-9AEF-24E9B821E96F}" type="slidenum">
              <a:rPr lang="en-AU" smtClean="0"/>
              <a:pPr>
                <a:defRPr/>
              </a:pPr>
              <a:t>25</a:t>
            </a:fld>
            <a:endParaRPr lang="en-AU"/>
          </a:p>
        </p:txBody>
      </p:sp>
    </p:spTree>
    <p:extLst>
      <p:ext uri="{BB962C8B-B14F-4D97-AF65-F5344CB8AC3E}">
        <p14:creationId xmlns:p14="http://schemas.microsoft.com/office/powerpoint/2010/main" val="21494246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A1758479-2C1A-5D47-9E31-B4A657822F28}" type="slidenum">
              <a:rPr lang="en-AU"/>
              <a:pPr/>
              <a:t>26</a:t>
            </a:fld>
            <a:endParaRPr lang="en-AU"/>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r>
              <a:rPr lang="en-US" dirty="0">
                <a:ea typeface="ＭＳ Ｐゴシック" pitchFamily="-110" charset="-128"/>
                <a:cs typeface="ＭＳ Ｐゴシック" pitchFamily="-110" charset="-128"/>
              </a:rPr>
              <a:t>In today’s distributed computing environment, the </a:t>
            </a:r>
            <a:r>
              <a:rPr lang="en-US" b="1" dirty="0">
                <a:ea typeface="ＭＳ Ｐゴシック" pitchFamily="-110" charset="-128"/>
                <a:cs typeface="ＭＳ Ｐゴシック" pitchFamily="-110" charset="-128"/>
              </a:rPr>
              <a:t>virtual private network (VPN)</a:t>
            </a:r>
          </a:p>
          <a:p>
            <a:pPr eaLnBrk="1" hangingPunct="1"/>
            <a:r>
              <a:rPr lang="en-US" dirty="0">
                <a:ea typeface="ＭＳ Ｐゴシック" pitchFamily="-110" charset="-128"/>
                <a:cs typeface="ＭＳ Ｐゴシック" pitchFamily="-110" charset="-128"/>
              </a:rPr>
              <a:t>offers an attractive solution to network managers. In essence, a VPN consists of</a:t>
            </a:r>
          </a:p>
          <a:p>
            <a:pPr eaLnBrk="1" hangingPunct="1"/>
            <a:r>
              <a:rPr lang="en-US" dirty="0">
                <a:ea typeface="ＭＳ Ｐゴシック" pitchFamily="-110" charset="-128"/>
                <a:cs typeface="ＭＳ Ｐゴシック" pitchFamily="-110" charset="-128"/>
              </a:rPr>
              <a:t>a set of computers that interconnect by means of a relatively unsecure network</a:t>
            </a:r>
          </a:p>
          <a:p>
            <a:pPr eaLnBrk="1" hangingPunct="1"/>
            <a:r>
              <a:rPr lang="en-US" dirty="0">
                <a:ea typeface="ＭＳ Ｐゴシック" pitchFamily="-110" charset="-128"/>
                <a:cs typeface="ＭＳ Ｐゴシック" pitchFamily="-110" charset="-128"/>
              </a:rPr>
              <a:t>and that make use of encryption and special protocols to provide security. At each</a:t>
            </a:r>
          </a:p>
          <a:p>
            <a:pPr eaLnBrk="1" hangingPunct="1"/>
            <a:r>
              <a:rPr lang="en-US" dirty="0">
                <a:ea typeface="ＭＳ Ｐゴシック" pitchFamily="-110" charset="-128"/>
                <a:cs typeface="ＭＳ Ｐゴシック" pitchFamily="-110" charset="-128"/>
              </a:rPr>
              <a:t>corporate site, workstations, servers, and databases are linked by one or more local</a:t>
            </a:r>
          </a:p>
          <a:p>
            <a:pPr eaLnBrk="1" hangingPunct="1"/>
            <a:r>
              <a:rPr lang="en-US" dirty="0">
                <a:ea typeface="ＭＳ Ｐゴシック" pitchFamily="-110" charset="-128"/>
                <a:cs typeface="ＭＳ Ｐゴシック" pitchFamily="-110" charset="-128"/>
              </a:rPr>
              <a:t>area networks (LANs). The Internet or some other public network can be used to</a:t>
            </a:r>
          </a:p>
          <a:p>
            <a:pPr eaLnBrk="1" hangingPunct="1"/>
            <a:r>
              <a:rPr lang="en-US" dirty="0">
                <a:ea typeface="ＭＳ Ｐゴシック" pitchFamily="-110" charset="-128"/>
                <a:cs typeface="ＭＳ Ｐゴシック" pitchFamily="-110" charset="-128"/>
              </a:rPr>
              <a:t>interconnect sites, providing a cost savings over the use of a private network and</a:t>
            </a:r>
          </a:p>
          <a:p>
            <a:pPr eaLnBrk="1" hangingPunct="1"/>
            <a:r>
              <a:rPr lang="en-US" dirty="0">
                <a:ea typeface="ＭＳ Ｐゴシック" pitchFamily="-110" charset="-128"/>
                <a:cs typeface="ＭＳ Ｐゴシック" pitchFamily="-110" charset="-128"/>
              </a:rPr>
              <a:t>offloading the wide area network management task to the public network provider.</a:t>
            </a:r>
          </a:p>
          <a:p>
            <a:pPr eaLnBrk="1" hangingPunct="1"/>
            <a:r>
              <a:rPr lang="en-US" dirty="0">
                <a:ea typeface="ＭＳ Ｐゴシック" pitchFamily="-110" charset="-128"/>
                <a:cs typeface="ＭＳ Ｐゴシック" pitchFamily="-110" charset="-128"/>
              </a:rPr>
              <a:t>That same public network provides an access path for telecommuters and other</a:t>
            </a:r>
          </a:p>
          <a:p>
            <a:pPr eaLnBrk="1" hangingPunct="1"/>
            <a:r>
              <a:rPr lang="en-US" dirty="0">
                <a:ea typeface="ＭＳ Ｐゴシック" pitchFamily="-110" charset="-128"/>
                <a:cs typeface="ＭＳ Ｐゴシック" pitchFamily="-110" charset="-128"/>
              </a:rPr>
              <a:t>mobile employees to log on to corporate systems from remote sites.</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But the manager faces a fundamental requirement: security. Use of a public</a:t>
            </a:r>
          </a:p>
          <a:p>
            <a:pPr eaLnBrk="1" hangingPunct="1"/>
            <a:r>
              <a:rPr lang="en-US" dirty="0">
                <a:ea typeface="ＭＳ Ｐゴシック" pitchFamily="-110" charset="-128"/>
                <a:cs typeface="ＭＳ Ｐゴシック" pitchFamily="-110" charset="-128"/>
              </a:rPr>
              <a:t>network exposes corporate traffic to eavesdropping and provides an entry point for</a:t>
            </a:r>
          </a:p>
          <a:p>
            <a:pPr eaLnBrk="1" hangingPunct="1"/>
            <a:r>
              <a:rPr lang="en-US" dirty="0">
                <a:ea typeface="ＭＳ Ｐゴシック" pitchFamily="-110" charset="-128"/>
                <a:cs typeface="ＭＳ Ｐゴシック" pitchFamily="-110" charset="-128"/>
              </a:rPr>
              <a:t>unauthorized users. To counter this problem, a VPN is needed. In essence, a VPN</a:t>
            </a:r>
          </a:p>
          <a:p>
            <a:pPr eaLnBrk="1" hangingPunct="1"/>
            <a:r>
              <a:rPr lang="en-US" dirty="0">
                <a:ea typeface="ＭＳ Ｐゴシック" pitchFamily="-110" charset="-128"/>
                <a:cs typeface="ＭＳ Ｐゴシック" pitchFamily="-110" charset="-128"/>
              </a:rPr>
              <a:t>uses encryption and authentication in the lower protocol layers to provide a secure</a:t>
            </a:r>
          </a:p>
          <a:p>
            <a:pPr eaLnBrk="1" hangingPunct="1"/>
            <a:r>
              <a:rPr lang="en-US" dirty="0">
                <a:ea typeface="ＭＳ Ｐゴシック" pitchFamily="-110" charset="-128"/>
                <a:cs typeface="ＭＳ Ｐゴシック" pitchFamily="-110" charset="-128"/>
              </a:rPr>
              <a:t>connection through an otherwise insecure network, typically the Internet. VPNs are</a:t>
            </a:r>
          </a:p>
          <a:p>
            <a:pPr eaLnBrk="1" hangingPunct="1"/>
            <a:r>
              <a:rPr lang="en-US" dirty="0">
                <a:ea typeface="ＭＳ Ｐゴシック" pitchFamily="-110" charset="-128"/>
                <a:cs typeface="ＭＳ Ｐゴシック" pitchFamily="-110" charset="-128"/>
              </a:rPr>
              <a:t>generally cheaper than real private networks using private lines but rely on having</a:t>
            </a:r>
          </a:p>
          <a:p>
            <a:pPr eaLnBrk="1" hangingPunct="1"/>
            <a:r>
              <a:rPr lang="en-US" dirty="0">
                <a:ea typeface="ＭＳ Ｐゴシック" pitchFamily="-110" charset="-128"/>
                <a:cs typeface="ＭＳ Ｐゴシック" pitchFamily="-110" charset="-128"/>
              </a:rPr>
              <a:t>the same encryption and authentication system at both ends. The encryption may</a:t>
            </a:r>
          </a:p>
          <a:p>
            <a:pPr eaLnBrk="1" hangingPunct="1"/>
            <a:r>
              <a:rPr lang="en-US" dirty="0">
                <a:ea typeface="ＭＳ Ｐゴシック" pitchFamily="-110" charset="-128"/>
                <a:cs typeface="ＭＳ Ｐゴシック" pitchFamily="-110" charset="-128"/>
              </a:rPr>
              <a:t>be performed by firewall software or possibly by routers. The most common protocol</a:t>
            </a:r>
          </a:p>
          <a:p>
            <a:pPr eaLnBrk="1" hangingPunct="1"/>
            <a:r>
              <a:rPr lang="en-US" dirty="0">
                <a:ea typeface="ＭＳ Ｐゴシック" pitchFamily="-110" charset="-128"/>
                <a:cs typeface="ＭＳ Ｐゴシック" pitchFamily="-110" charset="-128"/>
              </a:rPr>
              <a:t>mechanism used for this purpose is at the IP level and is known as IPSec.</a:t>
            </a:r>
          </a:p>
          <a:p>
            <a:pPr eaLnBrk="1" hangingPunct="1"/>
            <a:endParaRPr lang="en-US" dirty="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Figure 9.3 is a typical scenario of IPSec usage.  An organization maintains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LANs at dispersed locations. </a:t>
            </a:r>
            <a:r>
              <a:rPr lang="en-US" sz="1200" b="0" i="0" u="none" strike="noStrike" kern="1200" baseline="0" dirty="0" err="1">
                <a:solidFill>
                  <a:schemeClr val="tx1"/>
                </a:solidFill>
                <a:latin typeface="Arial" pitchFamily="-110" charset="0"/>
                <a:ea typeface="ＭＳ Ｐゴシック" pitchFamily="-1" charset="-128"/>
                <a:cs typeface="ＭＳ Ｐゴシック" pitchFamily="-1" charset="-128"/>
              </a:rPr>
              <a:t>Nonsecure</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IP traffic is used on each LAN. For traffic</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off site, through some sort of private or public WAN, IPSec protocols are used.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These protocols operate in networking devices, such as a router or firewall, that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connect each LAN to the outside world. The IPSec networking device will typically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encrypt and compress all traffic going into the WAN and decrypt and </a:t>
            </a:r>
            <a:r>
              <a:rPr lang="en-US" sz="1200" b="0" i="0" u="none" strike="noStrike" kern="1200" baseline="0" dirty="0" err="1">
                <a:solidFill>
                  <a:schemeClr val="tx1"/>
                </a:solidFill>
                <a:latin typeface="Arial" pitchFamily="-110" charset="0"/>
                <a:ea typeface="ＭＳ Ｐゴシック" pitchFamily="-1" charset="-128"/>
                <a:cs typeface="ＭＳ Ｐゴシック" pitchFamily="-1" charset="-128"/>
              </a:rPr>
              <a:t>uncompress</a:t>
            </a:r>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traffic coming from the WAN; authentication may also be provided. These operations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are transparent to workstations and servers on the LAN. Secure transmission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is also possible with individual users who dial into the WAN. Such user workstations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must implement the IPSec protocols to provide security. They must also</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implement high levels of host security, as they are directly connected to the wider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Internet. This makes them an attractive target for attackers attempting to access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 corporate network.</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 logical means of implementing an IPSec is in a firewall, as shown in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Figure 9.3. If IPSec is implemented in a separate box behind (internal to) the firewall,</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then VPN traffic passing through the firewall in both directions is encrypted.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In this case, the firewall is unable to perform its filtering function or other security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functions, such as access control, logging, or scanning for viruses. IPSec could be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implemented in the boundary router, outside the firewall. However, this device is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likely to be less secure than the firewall and thus less desirable as an IPSec platform.</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115179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Security policy: defines authorized traffic that can pass </a:t>
            </a:r>
            <a:r>
              <a:rPr lang="en-US" dirty="0" err="1"/>
              <a:t>pass</a:t>
            </a:r>
            <a:r>
              <a:rPr lang="en-US" dirty="0"/>
              <a:t> through the firewall</a:t>
            </a:r>
          </a:p>
          <a:p>
            <a:r>
              <a:rPr lang="en-US" dirty="0"/>
              <a:t>Design goals</a:t>
            </a:r>
          </a:p>
          <a:p>
            <a:pPr lvl="1"/>
            <a:r>
              <a:rPr lang="en-US" dirty="0"/>
              <a:t>All traffic from inside to outside, and vice versa, must pass through the firewall</a:t>
            </a:r>
          </a:p>
          <a:p>
            <a:pPr lvl="1"/>
            <a:r>
              <a:rPr lang="en-US" dirty="0"/>
              <a:t>The firewall itself is immune to penetration</a:t>
            </a:r>
          </a:p>
          <a:p>
            <a:pPr lvl="1"/>
            <a:endParaRPr lang="en-US" dirty="0"/>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Internet connectivity is no longer optional for organizations. The information</a:t>
            </a:r>
          </a:p>
          <a:p>
            <a:pPr eaLnBrk="1" hangingPunct="1"/>
            <a:r>
              <a:rPr lang="en-US" dirty="0">
                <a:ea typeface="ＭＳ Ｐゴシック" pitchFamily="-110" charset="-128"/>
                <a:cs typeface="ＭＳ Ｐゴシック" pitchFamily="-110" charset="-128"/>
              </a:rPr>
              <a:t>and services available are essential to the organization. Moreover, individual users</a:t>
            </a:r>
          </a:p>
          <a:p>
            <a:pPr eaLnBrk="1" hangingPunct="1"/>
            <a:r>
              <a:rPr lang="en-US" dirty="0">
                <a:ea typeface="ＭＳ Ｐゴシック" pitchFamily="-110" charset="-128"/>
                <a:cs typeface="ＭＳ Ｐゴシック" pitchFamily="-110" charset="-128"/>
              </a:rPr>
              <a:t>within the organization want and need Internet access, and if this is not provided</a:t>
            </a:r>
          </a:p>
          <a:p>
            <a:pPr eaLnBrk="1" hangingPunct="1"/>
            <a:r>
              <a:rPr lang="en-US" dirty="0">
                <a:ea typeface="ＭＳ Ｐゴシック" pitchFamily="-110" charset="-128"/>
                <a:cs typeface="ＭＳ Ｐゴシック" pitchFamily="-110" charset="-128"/>
              </a:rPr>
              <a:t>via their LAN, they could use a wireless broadband capability from their PC to an</a:t>
            </a:r>
          </a:p>
          <a:p>
            <a:pPr eaLnBrk="1" hangingPunct="1"/>
            <a:r>
              <a:rPr lang="en-US" dirty="0">
                <a:ea typeface="ＭＳ Ｐゴシック" pitchFamily="-110" charset="-128"/>
                <a:cs typeface="ＭＳ Ｐゴシック" pitchFamily="-110" charset="-128"/>
              </a:rPr>
              <a:t>Internet service provider (ISP). However, while Internet access provides benefits to</a:t>
            </a:r>
          </a:p>
          <a:p>
            <a:pPr eaLnBrk="1" hangingPunct="1"/>
            <a:r>
              <a:rPr lang="en-US" dirty="0">
                <a:ea typeface="ＭＳ Ｐゴシック" pitchFamily="-110" charset="-128"/>
                <a:cs typeface="ＭＳ Ｐゴシック" pitchFamily="-110" charset="-128"/>
              </a:rPr>
              <a:t>the organization, it enables the outside world to reach and interact with local network</a:t>
            </a:r>
          </a:p>
          <a:p>
            <a:pPr eaLnBrk="1" hangingPunct="1"/>
            <a:r>
              <a:rPr lang="en-US" dirty="0">
                <a:ea typeface="ＭＳ Ｐゴシック" pitchFamily="-110" charset="-128"/>
                <a:cs typeface="ＭＳ Ｐゴシック" pitchFamily="-110" charset="-128"/>
              </a:rPr>
              <a:t>assets. This creates a threat to the organization. While it is possible to equip</a:t>
            </a:r>
          </a:p>
          <a:p>
            <a:pPr eaLnBrk="1" hangingPunct="1"/>
            <a:r>
              <a:rPr lang="en-US" dirty="0">
                <a:ea typeface="ＭＳ Ｐゴシック" pitchFamily="-110" charset="-128"/>
                <a:cs typeface="ＭＳ Ｐゴシック" pitchFamily="-110" charset="-128"/>
              </a:rPr>
              <a:t>each workstation and server on the premises network with strong security features,</a:t>
            </a:r>
          </a:p>
          <a:p>
            <a:pPr eaLnBrk="1" hangingPunct="1"/>
            <a:r>
              <a:rPr lang="en-US" dirty="0">
                <a:ea typeface="ＭＳ Ｐゴシック" pitchFamily="-110" charset="-128"/>
                <a:cs typeface="ＭＳ Ｐゴシック" pitchFamily="-110" charset="-128"/>
              </a:rPr>
              <a:t>such as intrusion protection, this may not be sufficient and in some cases is not cost effective.</a:t>
            </a:r>
          </a:p>
          <a:p>
            <a:pPr eaLnBrk="1" hangingPunct="1"/>
            <a:r>
              <a:rPr lang="en-US" dirty="0">
                <a:ea typeface="ＭＳ Ｐゴシック" pitchFamily="-110" charset="-128"/>
                <a:cs typeface="ＭＳ Ｐゴシック" pitchFamily="-110" charset="-128"/>
              </a:rPr>
              <a:t>Consider a network with hundreds or even thousands of systems, running</a:t>
            </a:r>
          </a:p>
          <a:p>
            <a:pPr eaLnBrk="1" hangingPunct="1"/>
            <a:r>
              <a:rPr lang="en-US" dirty="0">
                <a:ea typeface="ＭＳ Ｐゴシック" pitchFamily="-110" charset="-128"/>
                <a:cs typeface="ＭＳ Ｐゴシック" pitchFamily="-110" charset="-128"/>
              </a:rPr>
              <a:t>various operating systems, such as different versions of Windows, </a:t>
            </a:r>
            <a:r>
              <a:rPr lang="en-US" dirty="0" err="1">
                <a:ea typeface="ＭＳ Ｐゴシック" pitchFamily="-110" charset="-128"/>
                <a:cs typeface="ＭＳ Ｐゴシック" pitchFamily="-110" charset="-128"/>
              </a:rPr>
              <a:t>MacOSX</a:t>
            </a:r>
            <a:r>
              <a:rPr lang="en-US" dirty="0">
                <a:ea typeface="ＭＳ Ｐゴシック" pitchFamily="-110" charset="-128"/>
                <a:cs typeface="ＭＳ Ｐゴシック" pitchFamily="-110" charset="-128"/>
              </a:rPr>
              <a:t>, and</a:t>
            </a:r>
          </a:p>
          <a:p>
            <a:pPr eaLnBrk="1" hangingPunct="1"/>
            <a:r>
              <a:rPr lang="en-US" dirty="0">
                <a:ea typeface="ＭＳ Ｐゴシック" pitchFamily="-110" charset="-128"/>
                <a:cs typeface="ＭＳ Ｐゴシック" pitchFamily="-110" charset="-128"/>
              </a:rPr>
              <a:t>Linux. When a security flaw is discovered, each potentially affected system must be</a:t>
            </a:r>
          </a:p>
          <a:p>
            <a:pPr eaLnBrk="1" hangingPunct="1"/>
            <a:r>
              <a:rPr lang="en-US" dirty="0">
                <a:ea typeface="ＭＳ Ｐゴシック" pitchFamily="-110" charset="-128"/>
                <a:cs typeface="ＭＳ Ｐゴシック" pitchFamily="-110" charset="-128"/>
              </a:rPr>
              <a:t>upgraded to fix that flaw. This requires </a:t>
            </a:r>
            <a:r>
              <a:rPr lang="en-US" dirty="0" err="1">
                <a:ea typeface="ＭＳ Ｐゴシック" pitchFamily="-110" charset="-128"/>
                <a:cs typeface="ＭＳ Ｐゴシック" pitchFamily="-110" charset="-128"/>
              </a:rPr>
              <a:t>scaleable</a:t>
            </a:r>
            <a:r>
              <a:rPr lang="en-US" dirty="0">
                <a:ea typeface="ＭＳ Ｐゴシック" pitchFamily="-110" charset="-128"/>
                <a:cs typeface="ＭＳ Ｐゴシック" pitchFamily="-110" charset="-128"/>
              </a:rPr>
              <a:t> configuration management and</a:t>
            </a:r>
          </a:p>
          <a:p>
            <a:pPr eaLnBrk="1" hangingPunct="1"/>
            <a:r>
              <a:rPr lang="en-US" dirty="0">
                <a:ea typeface="ＭＳ Ｐゴシック" pitchFamily="-110" charset="-128"/>
                <a:cs typeface="ＭＳ Ｐゴシック" pitchFamily="-110" charset="-128"/>
              </a:rPr>
              <a:t>aggressive patching to function effectively. While difficult, this is possible and is necessary</a:t>
            </a:r>
          </a:p>
          <a:p>
            <a:pPr eaLnBrk="1" hangingPunct="1"/>
            <a:r>
              <a:rPr lang="en-US" dirty="0">
                <a:ea typeface="ＭＳ Ｐゴシック" pitchFamily="-110" charset="-128"/>
                <a:cs typeface="ＭＳ Ｐゴシック" pitchFamily="-110" charset="-128"/>
              </a:rPr>
              <a:t>if only host-based security is used. A widely accepted alternative or at least</a:t>
            </a:r>
          </a:p>
          <a:p>
            <a:pPr eaLnBrk="1" hangingPunct="1"/>
            <a:r>
              <a:rPr lang="en-US" dirty="0">
                <a:ea typeface="ＭＳ Ｐゴシック" pitchFamily="-110" charset="-128"/>
                <a:cs typeface="ＭＳ Ｐゴシック" pitchFamily="-110" charset="-128"/>
              </a:rPr>
              <a:t>complement to host-based security services is the firewall. The firewall is inserted</a:t>
            </a:r>
          </a:p>
          <a:p>
            <a:pPr eaLnBrk="1" hangingPunct="1"/>
            <a:r>
              <a:rPr lang="en-US" dirty="0">
                <a:ea typeface="ＭＳ Ｐゴシック" pitchFamily="-110" charset="-128"/>
                <a:cs typeface="ＭＳ Ｐゴシック" pitchFamily="-110" charset="-128"/>
              </a:rPr>
              <a:t>between the premises network and the Internet to establish a controlled link and to</a:t>
            </a:r>
          </a:p>
          <a:p>
            <a:pPr eaLnBrk="1" hangingPunct="1"/>
            <a:r>
              <a:rPr lang="en-US" dirty="0">
                <a:ea typeface="ＭＳ Ｐゴシック" pitchFamily="-110" charset="-128"/>
                <a:cs typeface="ＭＳ Ｐゴシック" pitchFamily="-110" charset="-128"/>
              </a:rPr>
              <a:t>erect an outer security wall or perimeter. The aim of this perimeter is to protect the</a:t>
            </a:r>
          </a:p>
          <a:p>
            <a:pPr eaLnBrk="1" hangingPunct="1"/>
            <a:r>
              <a:rPr lang="en-US" dirty="0">
                <a:ea typeface="ＭＳ Ｐゴシック" pitchFamily="-110" charset="-128"/>
                <a:cs typeface="ＭＳ Ｐゴシック" pitchFamily="-110" charset="-128"/>
              </a:rPr>
              <a:t>premises network from Internet-based attacks and to provide a single choke point</a:t>
            </a:r>
          </a:p>
          <a:p>
            <a:pPr eaLnBrk="1" hangingPunct="1"/>
            <a:r>
              <a:rPr lang="en-US" dirty="0">
                <a:ea typeface="ＭＳ Ｐゴシック" pitchFamily="-110" charset="-128"/>
                <a:cs typeface="ＭＳ Ｐゴシック" pitchFamily="-110" charset="-128"/>
              </a:rPr>
              <a:t>where security and auditing can be imposed. The firewall may be a single computer</a:t>
            </a:r>
          </a:p>
          <a:p>
            <a:pPr eaLnBrk="1" hangingPunct="1"/>
            <a:r>
              <a:rPr lang="en-US" dirty="0">
                <a:ea typeface="ＭＳ Ｐゴシック" pitchFamily="-110" charset="-128"/>
                <a:cs typeface="ＭＳ Ｐゴシック" pitchFamily="-110" charset="-128"/>
              </a:rPr>
              <a:t>system or a set of two or more systems that cooperate to perform the firewall function.</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The firewall, then, provides an additional layer of defense, insulating the internal</a:t>
            </a:r>
          </a:p>
          <a:p>
            <a:pPr eaLnBrk="1" hangingPunct="1"/>
            <a:r>
              <a:rPr lang="en-US" dirty="0">
                <a:ea typeface="ＭＳ Ｐゴシック" pitchFamily="-110" charset="-128"/>
                <a:cs typeface="ＭＳ Ｐゴシック" pitchFamily="-110" charset="-128"/>
              </a:rPr>
              <a:t>systems from external networks. This follows the classic military doctrine of</a:t>
            </a:r>
          </a:p>
          <a:p>
            <a:pPr eaLnBrk="1" hangingPunct="1"/>
            <a:r>
              <a:rPr lang="en-US" dirty="0">
                <a:ea typeface="ＭＳ Ｐゴシック" pitchFamily="-110" charset="-128"/>
                <a:cs typeface="ＭＳ Ｐゴシック" pitchFamily="-110" charset="-128"/>
              </a:rPr>
              <a:t>“defense in depth,” which is just as applicable to IT security.</a:t>
            </a:r>
          </a:p>
          <a:p>
            <a:pPr eaLnBrk="1" hangingPunct="1"/>
            <a:endParaRPr lang="en-US" dirty="0">
              <a:latin typeface="Times New Roman" pitchFamily="-110" charset="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[BELL94] lists the following design goals for a firewall:</a:t>
            </a:r>
          </a:p>
          <a:p>
            <a:pPr eaLnBrk="1" hangingPunct="1"/>
            <a:endParaRPr lang="en-US" b="1"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1. All traffic from inside to outside, and vice versa, must pass through the firewall.</a:t>
            </a:r>
          </a:p>
          <a:p>
            <a:pPr eaLnBrk="1" hangingPunct="1"/>
            <a:r>
              <a:rPr lang="en-US" b="0" dirty="0">
                <a:ea typeface="ＭＳ Ｐゴシック" pitchFamily="-110" charset="-128"/>
                <a:cs typeface="ＭＳ Ｐゴシック" pitchFamily="-110" charset="-128"/>
              </a:rPr>
              <a:t>This is achieved by physically blocking all access to the local network except via</a:t>
            </a:r>
          </a:p>
          <a:p>
            <a:pPr eaLnBrk="1" hangingPunct="1"/>
            <a:r>
              <a:rPr lang="en-US" b="0" dirty="0">
                <a:ea typeface="ＭＳ Ｐゴシック" pitchFamily="-110" charset="-128"/>
                <a:cs typeface="ＭＳ Ｐゴシック" pitchFamily="-110" charset="-128"/>
              </a:rPr>
              <a:t>the firewall. Various configurations are possible, as explained later in this chapter.</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2. Only authorized traffic, as defined by the local security policy, will be allowed</a:t>
            </a:r>
          </a:p>
          <a:p>
            <a:pPr eaLnBrk="1" hangingPunct="1"/>
            <a:r>
              <a:rPr lang="en-US" b="0" dirty="0">
                <a:ea typeface="ＭＳ Ｐゴシック" pitchFamily="-110" charset="-128"/>
                <a:cs typeface="ＭＳ Ｐゴシック" pitchFamily="-110" charset="-128"/>
              </a:rPr>
              <a:t>to pass. Various types of firewalls are used, which implement various types of</a:t>
            </a:r>
          </a:p>
          <a:p>
            <a:pPr eaLnBrk="1" hangingPunct="1"/>
            <a:r>
              <a:rPr lang="en-US" b="0" dirty="0">
                <a:ea typeface="ＭＳ Ｐゴシック" pitchFamily="-110" charset="-128"/>
                <a:cs typeface="ＭＳ Ｐゴシック" pitchFamily="-110" charset="-128"/>
              </a:rPr>
              <a:t>security policies, as explained later in this chapter.</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3. The firewall itself is immune to penetration. This implies the use of a hardened</a:t>
            </a:r>
          </a:p>
          <a:p>
            <a:pPr eaLnBrk="1" hangingPunct="1"/>
            <a:r>
              <a:rPr lang="en-US" b="0" dirty="0">
                <a:ea typeface="ＭＳ Ｐゴシック" pitchFamily="-110" charset="-128"/>
                <a:cs typeface="ＭＳ Ｐゴシック" pitchFamily="-110" charset="-128"/>
              </a:rPr>
              <a:t>system with a secured operating system. Trusted computer systems are</a:t>
            </a:r>
          </a:p>
          <a:p>
            <a:pPr eaLnBrk="1" hangingPunct="1"/>
            <a:r>
              <a:rPr lang="en-US" b="0" dirty="0">
                <a:ea typeface="ＭＳ Ｐゴシック" pitchFamily="-110" charset="-128"/>
                <a:cs typeface="ＭＳ Ｐゴシック" pitchFamily="-110" charset="-128"/>
              </a:rPr>
              <a:t>suitable for hosting a firewall and often required in government applications.</a:t>
            </a:r>
          </a:p>
          <a:p>
            <a:pPr eaLnBrk="1" hangingPunct="1"/>
            <a:r>
              <a:rPr lang="en-US" b="0" dirty="0">
                <a:ea typeface="ＭＳ Ｐゴシック" pitchFamily="-110" charset="-128"/>
                <a:cs typeface="ＭＳ Ｐゴシック" pitchFamily="-110" charset="-128"/>
              </a:rPr>
              <a:t>This topic is discussed in Chapter 13 .</a:t>
            </a:r>
          </a:p>
          <a:p>
            <a:pPr eaLnBrk="1" hangingPunct="1"/>
            <a:endParaRPr lang="en-US" b="0" dirty="0">
              <a:ea typeface="ＭＳ Ｐゴシック" pitchFamily="-110" charset="-128"/>
              <a:cs typeface="ＭＳ Ｐゴシック" pitchFamily="-110" charset="-128"/>
            </a:endParaRPr>
          </a:p>
          <a:p>
            <a:pPr eaLnBrk="1" hangingPunct="1"/>
            <a:endParaRPr lang="en-US"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4219159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B9A57B6-678D-4943-9AEF-24E9B821E96F}" type="slidenum">
              <a:rPr lang="en-AU" smtClean="0"/>
              <a:pPr>
                <a:defRPr/>
              </a:pPr>
              <a:t>27</a:t>
            </a:fld>
            <a:endParaRPr lang="en-AU"/>
          </a:p>
        </p:txBody>
      </p:sp>
    </p:spTree>
    <p:extLst>
      <p:ext uri="{BB962C8B-B14F-4D97-AF65-F5344CB8AC3E}">
        <p14:creationId xmlns:p14="http://schemas.microsoft.com/office/powerpoint/2010/main" val="7452283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eaLnBrk="1" hangingPunct="1">
              <a:defRPr/>
            </a:pPr>
            <a:r>
              <a:rPr lang="en-US" dirty="0">
                <a:ea typeface="+mn-ea"/>
                <a:cs typeface="+mn-cs"/>
              </a:rPr>
              <a:t>A distributed firewall configuration involves stand-alone firewall devices plus host-based</a:t>
            </a:r>
          </a:p>
          <a:p>
            <a:pPr eaLnBrk="1" hangingPunct="1">
              <a:defRPr/>
            </a:pPr>
            <a:r>
              <a:rPr lang="en-US" dirty="0">
                <a:ea typeface="+mn-ea"/>
                <a:cs typeface="+mn-cs"/>
              </a:rPr>
              <a:t>firewalls working together under a central administrative control. Figure 9.4</a:t>
            </a:r>
          </a:p>
          <a:p>
            <a:pPr eaLnBrk="1" hangingPunct="1">
              <a:defRPr/>
            </a:pPr>
            <a:r>
              <a:rPr lang="en-US" dirty="0">
                <a:ea typeface="+mn-ea"/>
                <a:cs typeface="+mn-cs"/>
              </a:rPr>
              <a:t>suggests a distributed firewall configuration. Administrators can configure host </a:t>
            </a:r>
          </a:p>
          <a:p>
            <a:pPr eaLnBrk="1" hangingPunct="1">
              <a:defRPr/>
            </a:pPr>
            <a:r>
              <a:rPr lang="en-US" dirty="0">
                <a:ea typeface="+mn-ea"/>
                <a:cs typeface="+mn-cs"/>
              </a:rPr>
              <a:t>resident firewalls on hundreds of servers and workstation as well as configure</a:t>
            </a:r>
          </a:p>
          <a:p>
            <a:pPr eaLnBrk="1" hangingPunct="1">
              <a:defRPr/>
            </a:pPr>
            <a:r>
              <a:rPr lang="en-US" dirty="0">
                <a:ea typeface="+mn-ea"/>
                <a:cs typeface="+mn-cs"/>
              </a:rPr>
              <a:t>personal firewalls on local and remote user systems. Tools let the network administrator</a:t>
            </a:r>
          </a:p>
          <a:p>
            <a:pPr eaLnBrk="1" hangingPunct="1">
              <a:defRPr/>
            </a:pPr>
            <a:r>
              <a:rPr lang="en-US" dirty="0">
                <a:ea typeface="+mn-ea"/>
                <a:cs typeface="+mn-cs"/>
              </a:rPr>
              <a:t>set policies and monitor security across the entire network. These firewalls</a:t>
            </a:r>
          </a:p>
          <a:p>
            <a:pPr eaLnBrk="1" hangingPunct="1">
              <a:defRPr/>
            </a:pPr>
            <a:r>
              <a:rPr lang="en-US" dirty="0">
                <a:ea typeface="+mn-ea"/>
                <a:cs typeface="+mn-cs"/>
              </a:rPr>
              <a:t>protect against internal attacks and provide protection tailored to specific machines</a:t>
            </a:r>
          </a:p>
          <a:p>
            <a:pPr eaLnBrk="1" hangingPunct="1">
              <a:defRPr/>
            </a:pPr>
            <a:r>
              <a:rPr lang="en-US" dirty="0">
                <a:ea typeface="+mn-ea"/>
                <a:cs typeface="+mn-cs"/>
              </a:rPr>
              <a:t>and applications. Stand-alone firewalls provide global protection, including internal</a:t>
            </a:r>
          </a:p>
          <a:p>
            <a:pPr eaLnBrk="1" hangingPunct="1">
              <a:defRPr/>
            </a:pPr>
            <a:r>
              <a:rPr lang="en-US" dirty="0">
                <a:ea typeface="+mn-ea"/>
                <a:cs typeface="+mn-cs"/>
              </a:rPr>
              <a:t>firewalls and an external firewall, as discussed previously.</a:t>
            </a:r>
          </a:p>
          <a:p>
            <a:pPr eaLnBrk="1" hangingPunct="1">
              <a:defRPr/>
            </a:pPr>
            <a:endParaRPr lang="en-US" dirty="0">
              <a:ea typeface="+mn-ea"/>
              <a:cs typeface="+mn-cs"/>
            </a:endParaRPr>
          </a:p>
          <a:p>
            <a:pPr eaLnBrk="1" hangingPunct="1">
              <a:defRPr/>
            </a:pPr>
            <a:r>
              <a:rPr lang="en-US" dirty="0">
                <a:ea typeface="+mn-ea"/>
                <a:cs typeface="+mn-cs"/>
              </a:rPr>
              <a:t>With distributed firewalls, it may make sense to establish both an internal</a:t>
            </a:r>
          </a:p>
          <a:p>
            <a:pPr eaLnBrk="1" hangingPunct="1">
              <a:defRPr/>
            </a:pPr>
            <a:r>
              <a:rPr lang="en-US" dirty="0">
                <a:ea typeface="+mn-ea"/>
                <a:cs typeface="+mn-cs"/>
              </a:rPr>
              <a:t>and an external DMZ. Web servers that need less protection because they have</a:t>
            </a:r>
          </a:p>
          <a:p>
            <a:pPr eaLnBrk="1" hangingPunct="1">
              <a:defRPr/>
            </a:pPr>
            <a:r>
              <a:rPr lang="en-US" dirty="0">
                <a:ea typeface="+mn-ea"/>
                <a:cs typeface="+mn-cs"/>
              </a:rPr>
              <a:t>less critical information on them could be placed in an external DMZ, outside the</a:t>
            </a:r>
          </a:p>
          <a:p>
            <a:pPr eaLnBrk="1" hangingPunct="1">
              <a:defRPr/>
            </a:pPr>
            <a:r>
              <a:rPr lang="en-US" dirty="0">
                <a:ea typeface="+mn-ea"/>
                <a:cs typeface="+mn-cs"/>
              </a:rPr>
              <a:t>external firewall. What protection is needed is provided by host-based firewalls on</a:t>
            </a:r>
          </a:p>
          <a:p>
            <a:pPr eaLnBrk="1" hangingPunct="1">
              <a:defRPr/>
            </a:pPr>
            <a:r>
              <a:rPr lang="en-US" dirty="0">
                <a:ea typeface="+mn-ea"/>
                <a:cs typeface="+mn-cs"/>
              </a:rPr>
              <a:t>these servers.</a:t>
            </a:r>
          </a:p>
          <a:p>
            <a:pPr eaLnBrk="1" hangingPunct="1">
              <a:defRPr/>
            </a:pPr>
            <a:endParaRPr lang="en-US" dirty="0">
              <a:ea typeface="+mn-ea"/>
              <a:cs typeface="+mn-cs"/>
            </a:endParaRPr>
          </a:p>
          <a:p>
            <a:pPr eaLnBrk="1" hangingPunct="1">
              <a:defRPr/>
            </a:pPr>
            <a:r>
              <a:rPr lang="en-US" dirty="0">
                <a:ea typeface="+mn-ea"/>
                <a:cs typeface="+mn-cs"/>
              </a:rPr>
              <a:t>An important aspect of a distributed firewall configuration is security</a:t>
            </a:r>
          </a:p>
          <a:p>
            <a:pPr eaLnBrk="1" hangingPunct="1">
              <a:defRPr/>
            </a:pPr>
            <a:r>
              <a:rPr lang="en-US" dirty="0">
                <a:ea typeface="+mn-ea"/>
                <a:cs typeface="+mn-cs"/>
              </a:rPr>
              <a:t>monitoring. Such monitoring typically includes log aggregation and analysis, firewall</a:t>
            </a:r>
          </a:p>
          <a:p>
            <a:pPr eaLnBrk="1" hangingPunct="1">
              <a:defRPr/>
            </a:pPr>
            <a:r>
              <a:rPr lang="en-US" dirty="0">
                <a:ea typeface="+mn-ea"/>
                <a:cs typeface="+mn-cs"/>
              </a:rPr>
              <a:t>statistics, and fine-grained remote monitoring of individual hosts if needed.</a:t>
            </a:r>
          </a:p>
        </p:txBody>
      </p:sp>
      <p:sp>
        <p:nvSpPr>
          <p:cNvPr id="57348" name="Slide Number Placeholder 3"/>
          <p:cNvSpPr>
            <a:spLocks noGrp="1"/>
          </p:cNvSpPr>
          <p:nvPr>
            <p:ph type="sldNum" sz="quarter" idx="5"/>
          </p:nvPr>
        </p:nvSpPr>
        <p:spPr>
          <a:noFill/>
        </p:spPr>
        <p:txBody>
          <a:bodyPr/>
          <a:lstStyle/>
          <a:p>
            <a:fld id="{02D7AC45-69A4-4942-A66E-EEC62A18A240}" type="slidenum">
              <a:rPr lang="en-AU" smtClean="0"/>
              <a:pPr/>
              <a:t>28</a:t>
            </a:fld>
            <a:endParaRPr lang="en-AU"/>
          </a:p>
        </p:txBody>
      </p:sp>
    </p:spTree>
    <p:extLst>
      <p:ext uri="{BB962C8B-B14F-4D97-AF65-F5344CB8AC3E}">
        <p14:creationId xmlns:p14="http://schemas.microsoft.com/office/powerpoint/2010/main" val="39677187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A62B6C8F-2B07-7F47-B356-D225AFD43E73}" type="slidenum">
              <a:rPr lang="en-AU"/>
              <a:pPr/>
              <a:t>30</a:t>
            </a:fld>
            <a:endParaRPr lang="en-AU"/>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 further addition to the range of security products is the intrusion prevention system</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(IPS), also known as intrusion detection and prevention system (IDPS). It is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an extension of an IDS that includes the capability to attempt to block or prevent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detected malicious activity. Like an IDS, an IPS can be host-based, network-based,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or distributed/hybrid, as we discuss in Chapter 8. Similarly, it can use anomaly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detection to identify behavior that is not that of legitimate users, or signature/heuristic</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detection to identify known malicious behavior.</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Once an IDS has detected malicious activity, it can respond by modifying</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or blocking network packets across a perimeter or into a host, or by modifying 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blocking system calls by programs running on a host. Thus, a network IPS can block</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traffic, as a firewall does, but makes use of the types of algorithms developed for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IDSs to determine when to do so. It is a matter of terminology whether a network</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IPS is considered a separate, new type of product or simply another form of firewall.</a:t>
            </a:r>
            <a:endParaRPr lang="en-US" dirty="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8343032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Can use anomaly detection to identify behavior that is not that of legitimate users, or signature/heuristic detection to identify known malicious behavior </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 host-based IPS (HIPS) can make use of either signature/heuristic or anomaly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detection techniques to identify attacks. In the former case, the focus is on the specific</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content of application network traffic, or of sequences of system calls, looking</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for patterns that have been identified as malicious. In the case of anomaly detection,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 IPS is looking for behavior patterns that indicate malware. Examples of the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types of malicious behavior addressed by a HIPS include the following:</a:t>
            </a:r>
          </a:p>
          <a:p>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Modification of system resources: Rootkits, Trojan horses, and backdoors</a:t>
            </a:r>
          </a:p>
          <a:p>
            <a:pPr eaLnBrk="1" hangingPunct="1"/>
            <a:r>
              <a:rPr lang="en-US" b="0" dirty="0">
                <a:ea typeface="ＭＳ Ｐゴシック" pitchFamily="-110" charset="-128"/>
                <a:cs typeface="ＭＳ Ｐゴシック" pitchFamily="-110" charset="-128"/>
              </a:rPr>
              <a:t>operate by changing system resources, such as libraries, directories, registry</a:t>
            </a:r>
          </a:p>
          <a:p>
            <a:pPr eaLnBrk="1" hangingPunct="1"/>
            <a:r>
              <a:rPr lang="en-US" b="0" dirty="0">
                <a:ea typeface="ＭＳ Ｐゴシック" pitchFamily="-110" charset="-128"/>
                <a:cs typeface="ＭＳ Ｐゴシック" pitchFamily="-110" charset="-128"/>
              </a:rPr>
              <a:t>settings, and user accounts.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Privilege-escalation exploits: These attacks attempt to give ordinary users</a:t>
            </a:r>
          </a:p>
          <a:p>
            <a:pPr eaLnBrk="1" hangingPunct="1"/>
            <a:r>
              <a:rPr lang="en-US" b="0" dirty="0">
                <a:ea typeface="ＭＳ Ｐゴシック" pitchFamily="-110" charset="-128"/>
                <a:cs typeface="ＭＳ Ｐゴシック" pitchFamily="-110" charset="-128"/>
              </a:rPr>
              <a:t>root access.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Buffer-overflow exploits: These attacks are described in Chapter 10 .</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Access to e-mail contact list: Many worms spread by mailing a copy of themselves</a:t>
            </a:r>
          </a:p>
          <a:p>
            <a:pPr eaLnBrk="1" hangingPunct="1"/>
            <a:r>
              <a:rPr lang="en-US" b="0" dirty="0">
                <a:ea typeface="ＭＳ Ｐゴシック" pitchFamily="-110" charset="-128"/>
                <a:cs typeface="ＭＳ Ｐゴシック" pitchFamily="-110" charset="-128"/>
              </a:rPr>
              <a:t>to addresses in the local system’s e-mail address book.</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Directory traversal: A directory traversal vulnerability in a Web server allows</a:t>
            </a:r>
          </a:p>
          <a:p>
            <a:pPr eaLnBrk="1" hangingPunct="1"/>
            <a:r>
              <a:rPr lang="en-US" b="0" dirty="0">
                <a:ea typeface="ＭＳ Ｐゴシック" pitchFamily="-110" charset="-128"/>
                <a:cs typeface="ＭＳ Ｐゴシック" pitchFamily="-110" charset="-128"/>
              </a:rPr>
              <a:t>the hacker to access files outside the range of what a server application user</a:t>
            </a:r>
          </a:p>
          <a:p>
            <a:pPr eaLnBrk="1" hangingPunct="1"/>
            <a:r>
              <a:rPr lang="en-US" b="0" dirty="0">
                <a:ea typeface="ＭＳ Ｐゴシック" pitchFamily="-110" charset="-128"/>
                <a:cs typeface="ＭＳ Ｐゴシック" pitchFamily="-110" charset="-128"/>
              </a:rPr>
              <a:t>would normally need to access.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Attacks such as these result in behaviors that can be analyzed by a HIPS. The</a:t>
            </a:r>
          </a:p>
          <a:p>
            <a:pPr eaLnBrk="1" hangingPunct="1"/>
            <a:r>
              <a:rPr lang="en-US" b="0" dirty="0">
                <a:ea typeface="ＭＳ Ｐゴシック" pitchFamily="-110" charset="-128"/>
                <a:cs typeface="ＭＳ Ｐゴシック" pitchFamily="-110" charset="-128"/>
              </a:rPr>
              <a:t>HIPS capability can be tailored to the specific platform. A set of general-purpose</a:t>
            </a:r>
          </a:p>
          <a:p>
            <a:pPr eaLnBrk="1" hangingPunct="1"/>
            <a:r>
              <a:rPr lang="en-US" b="0" dirty="0">
                <a:ea typeface="ＭＳ Ｐゴシック" pitchFamily="-110" charset="-128"/>
                <a:cs typeface="ＭＳ Ｐゴシック" pitchFamily="-110" charset="-128"/>
              </a:rPr>
              <a:t>tools may be used for a desktop or server system. Some HIPS packages are designed</a:t>
            </a:r>
          </a:p>
          <a:p>
            <a:pPr eaLnBrk="1" hangingPunct="1"/>
            <a:r>
              <a:rPr lang="en-US" b="0" dirty="0">
                <a:ea typeface="ＭＳ Ｐゴシック" pitchFamily="-110" charset="-128"/>
                <a:cs typeface="ＭＳ Ｐゴシック" pitchFamily="-110" charset="-128"/>
              </a:rPr>
              <a:t>to protect specific types of servers, such as Web servers and database servers. In this</a:t>
            </a:r>
          </a:p>
          <a:p>
            <a:pPr eaLnBrk="1" hangingPunct="1"/>
            <a:r>
              <a:rPr lang="en-US" b="0" dirty="0">
                <a:ea typeface="ＭＳ Ｐゴシック" pitchFamily="-110" charset="-128"/>
                <a:cs typeface="ＭＳ Ｐゴシック" pitchFamily="-110" charset="-128"/>
              </a:rPr>
              <a:t>case, the HIPS looks for particular application attacks.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In addition to signature and anomaly-detection techniques, a HIPS can use</a:t>
            </a:r>
          </a:p>
          <a:p>
            <a:pPr eaLnBrk="1" hangingPunct="1"/>
            <a:r>
              <a:rPr lang="en-US" b="0" dirty="0">
                <a:ea typeface="ＭＳ Ｐゴシック" pitchFamily="-110" charset="-128"/>
                <a:cs typeface="ＭＳ Ｐゴシック" pitchFamily="-110" charset="-128"/>
              </a:rPr>
              <a:t>a sandbox approach. Sandboxes are especially suited to mobile code, such as Java</a:t>
            </a:r>
          </a:p>
          <a:p>
            <a:pPr eaLnBrk="1" hangingPunct="1"/>
            <a:r>
              <a:rPr lang="en-US" b="0" dirty="0">
                <a:ea typeface="ＭＳ Ｐゴシック" pitchFamily="-110" charset="-128"/>
                <a:cs typeface="ＭＳ Ｐゴシック" pitchFamily="-110" charset="-128"/>
              </a:rPr>
              <a:t>applets and scripting languages. The HIPS quarantines such code in an isolated</a:t>
            </a:r>
          </a:p>
          <a:p>
            <a:pPr eaLnBrk="1" hangingPunct="1"/>
            <a:r>
              <a:rPr lang="en-US" b="0" dirty="0">
                <a:ea typeface="ＭＳ Ｐゴシック" pitchFamily="-110" charset="-128"/>
                <a:cs typeface="ＭＳ Ｐゴシック" pitchFamily="-110" charset="-128"/>
              </a:rPr>
              <a:t>system area, then runs the code and monitors its behavior. If the code violates</a:t>
            </a:r>
          </a:p>
          <a:p>
            <a:pPr eaLnBrk="1" hangingPunct="1"/>
            <a:r>
              <a:rPr lang="en-US" b="0" dirty="0">
                <a:ea typeface="ＭＳ Ｐゴシック" pitchFamily="-110" charset="-128"/>
                <a:cs typeface="ＭＳ Ｐゴシック" pitchFamily="-110" charset="-128"/>
              </a:rPr>
              <a:t>predefined policies or matches predefined behavior signatures, it is halted and</a:t>
            </a:r>
          </a:p>
          <a:p>
            <a:pPr eaLnBrk="1" hangingPunct="1"/>
            <a:r>
              <a:rPr lang="en-US" b="0" dirty="0">
                <a:ea typeface="ＭＳ Ｐゴシック" pitchFamily="-110" charset="-128"/>
                <a:cs typeface="ＭＳ Ｐゴシック" pitchFamily="-110" charset="-128"/>
              </a:rPr>
              <a:t>prevented from executing in the normal system environment.</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[ROBB06a] lists the following as areas for which a HIPS typically offers desktop</a:t>
            </a:r>
          </a:p>
          <a:p>
            <a:pPr eaLnBrk="1" hangingPunct="1"/>
            <a:r>
              <a:rPr lang="en-US" b="0" dirty="0">
                <a:ea typeface="ＭＳ Ｐゴシック" pitchFamily="-110" charset="-128"/>
                <a:cs typeface="ＭＳ Ｐゴシック" pitchFamily="-110" charset="-128"/>
              </a:rPr>
              <a:t>protection:</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System calls: The kernel controls access to system resources such as memory,</a:t>
            </a:r>
          </a:p>
          <a:p>
            <a:pPr eaLnBrk="1" hangingPunct="1"/>
            <a:r>
              <a:rPr lang="en-US" b="0" dirty="0">
                <a:ea typeface="ＭＳ Ｐゴシック" pitchFamily="-110" charset="-128"/>
                <a:cs typeface="ＭＳ Ｐゴシック" pitchFamily="-110" charset="-128"/>
              </a:rPr>
              <a:t>I/O devices, and processor. To use these resources, user applications invoke</a:t>
            </a:r>
          </a:p>
          <a:p>
            <a:pPr eaLnBrk="1" hangingPunct="1"/>
            <a:r>
              <a:rPr lang="en-US" b="0" dirty="0">
                <a:ea typeface="ＭＳ Ｐゴシック" pitchFamily="-110" charset="-128"/>
                <a:cs typeface="ＭＳ Ｐゴシック" pitchFamily="-110" charset="-128"/>
              </a:rPr>
              <a:t>system calls to the kernel. Any exploit code will execute at least one system</a:t>
            </a:r>
          </a:p>
          <a:p>
            <a:pPr eaLnBrk="1" hangingPunct="1"/>
            <a:r>
              <a:rPr lang="en-US" b="0" dirty="0">
                <a:ea typeface="ＭＳ Ｐゴシック" pitchFamily="-110" charset="-128"/>
                <a:cs typeface="ＭＳ Ｐゴシック" pitchFamily="-110" charset="-128"/>
              </a:rPr>
              <a:t>call. The HIPS can be configured to examine each system call for malicious</a:t>
            </a:r>
          </a:p>
          <a:p>
            <a:pPr eaLnBrk="1" hangingPunct="1"/>
            <a:r>
              <a:rPr lang="en-US" b="0" dirty="0">
                <a:ea typeface="ＭＳ Ｐゴシック" pitchFamily="-110" charset="-128"/>
                <a:cs typeface="ＭＳ Ｐゴシック" pitchFamily="-110" charset="-128"/>
              </a:rPr>
              <a:t>characteristics.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File system access: The HIPS can ensure that file access system calls are not</a:t>
            </a:r>
          </a:p>
          <a:p>
            <a:pPr eaLnBrk="1" hangingPunct="1"/>
            <a:r>
              <a:rPr lang="en-US" b="0" dirty="0">
                <a:ea typeface="ＭＳ Ｐゴシック" pitchFamily="-110" charset="-128"/>
                <a:cs typeface="ＭＳ Ｐゴシック" pitchFamily="-110" charset="-128"/>
              </a:rPr>
              <a:t>malicious and meet established policy.</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System registry settings: The registry maintains persistent configuration</a:t>
            </a:r>
          </a:p>
          <a:p>
            <a:pPr eaLnBrk="1" hangingPunct="1"/>
            <a:r>
              <a:rPr lang="en-US" b="0" dirty="0">
                <a:ea typeface="ＭＳ Ｐゴシック" pitchFamily="-110" charset="-128"/>
                <a:cs typeface="ＭＳ Ｐゴシック" pitchFamily="-110" charset="-128"/>
              </a:rPr>
              <a:t>information about programs and is often maliciously modified to extend the</a:t>
            </a:r>
          </a:p>
          <a:p>
            <a:pPr eaLnBrk="1" hangingPunct="1"/>
            <a:r>
              <a:rPr lang="en-US" b="0" dirty="0">
                <a:ea typeface="ＭＳ Ｐゴシック" pitchFamily="-110" charset="-128"/>
                <a:cs typeface="ＭＳ Ｐゴシック" pitchFamily="-110" charset="-128"/>
              </a:rPr>
              <a:t>life of an exploit. The HIPS can ensure that the system registry maintains its</a:t>
            </a:r>
          </a:p>
          <a:p>
            <a:pPr eaLnBrk="1" hangingPunct="1"/>
            <a:r>
              <a:rPr lang="en-US" b="0" dirty="0">
                <a:ea typeface="ＭＳ Ｐゴシック" pitchFamily="-110" charset="-128"/>
                <a:cs typeface="ＭＳ Ｐゴシック" pitchFamily="-110" charset="-128"/>
              </a:rPr>
              <a:t>integrity.</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Host input/output: I/O communications, whether local or network based, can</a:t>
            </a:r>
          </a:p>
          <a:p>
            <a:pPr eaLnBrk="1" hangingPunct="1"/>
            <a:r>
              <a:rPr lang="en-US" b="0" dirty="0">
                <a:ea typeface="ＭＳ Ｐゴシック" pitchFamily="-110" charset="-128"/>
                <a:cs typeface="ＭＳ Ｐゴシック" pitchFamily="-110" charset="-128"/>
              </a:rPr>
              <a:t>propagate exploit code and malware. The HIPS can examine and enforce</a:t>
            </a:r>
          </a:p>
          <a:p>
            <a:pPr eaLnBrk="1" hangingPunct="1"/>
            <a:r>
              <a:rPr lang="en-US" b="0" dirty="0">
                <a:ea typeface="ＭＳ Ｐゴシック" pitchFamily="-110" charset="-128"/>
                <a:cs typeface="ＭＳ Ｐゴシック" pitchFamily="-110" charset="-128"/>
              </a:rPr>
              <a:t>proper client interaction with the network and its interaction with other</a:t>
            </a:r>
          </a:p>
          <a:p>
            <a:pPr eaLnBrk="1" hangingPunct="1"/>
            <a:r>
              <a:rPr lang="en-US" b="0" dirty="0">
                <a:ea typeface="ＭＳ Ｐゴシック" pitchFamily="-110" charset="-128"/>
                <a:cs typeface="ＭＳ Ｐゴシック" pitchFamily="-110" charset="-128"/>
              </a:rPr>
              <a:t>devices.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Many industry observers see the enterprise endpoint,</a:t>
            </a:r>
          </a:p>
          <a:p>
            <a:pPr eaLnBrk="1" hangingPunct="1"/>
            <a:r>
              <a:rPr lang="en-US" b="0" dirty="0">
                <a:ea typeface="ＭＳ Ｐゴシック" pitchFamily="-110" charset="-128"/>
                <a:cs typeface="ＭＳ Ｐゴシック" pitchFamily="-110" charset="-128"/>
              </a:rPr>
              <a:t>including desktop and laptop systems, as now the main target for hackers and</a:t>
            </a:r>
          </a:p>
          <a:p>
            <a:pPr eaLnBrk="1" hangingPunct="1"/>
            <a:r>
              <a:rPr lang="en-US" b="0" dirty="0">
                <a:ea typeface="ＭＳ Ｐゴシック" pitchFamily="-110" charset="-128"/>
                <a:cs typeface="ＭＳ Ｐゴシック" pitchFamily="-110" charset="-128"/>
              </a:rPr>
              <a:t>criminals, more so than network devices [ROBB06b]. Thus, security vendors are</a:t>
            </a:r>
          </a:p>
          <a:p>
            <a:pPr eaLnBrk="1" hangingPunct="1"/>
            <a:r>
              <a:rPr lang="en-US" b="0" dirty="0">
                <a:ea typeface="ＭＳ Ｐゴシック" pitchFamily="-110" charset="-128"/>
                <a:cs typeface="ＭＳ Ｐゴシック" pitchFamily="-110" charset="-128"/>
              </a:rPr>
              <a:t>focusing more on developing endpoint security products. Traditionally, endpoint</a:t>
            </a:r>
          </a:p>
          <a:p>
            <a:pPr eaLnBrk="1" hangingPunct="1"/>
            <a:r>
              <a:rPr lang="en-US" b="0" dirty="0">
                <a:ea typeface="ＭＳ Ｐゴシック" pitchFamily="-110" charset="-128"/>
                <a:cs typeface="ＭＳ Ｐゴシック" pitchFamily="-110" charset="-128"/>
              </a:rPr>
              <a:t>security has been provided by a collection of distinct products, such as antivirus,</a:t>
            </a:r>
          </a:p>
          <a:p>
            <a:pPr eaLnBrk="1" hangingPunct="1"/>
            <a:r>
              <a:rPr lang="en-US" b="0" dirty="0">
                <a:ea typeface="ＭＳ Ｐゴシック" pitchFamily="-110" charset="-128"/>
                <a:cs typeface="ＭＳ Ｐゴシック" pitchFamily="-110" charset="-128"/>
              </a:rPr>
              <a:t>antispyware, antispam, and personal firewalls. The HIPS approach is an effort to</a:t>
            </a:r>
          </a:p>
          <a:p>
            <a:pPr eaLnBrk="1" hangingPunct="1"/>
            <a:r>
              <a:rPr lang="en-US" b="0" dirty="0">
                <a:ea typeface="ＭＳ Ｐゴシック" pitchFamily="-110" charset="-128"/>
                <a:cs typeface="ＭＳ Ｐゴシック" pitchFamily="-110" charset="-128"/>
              </a:rPr>
              <a:t>provide an integrated, single-product suite of functions. The advantages of the</a:t>
            </a:r>
          </a:p>
          <a:p>
            <a:pPr eaLnBrk="1" hangingPunct="1"/>
            <a:r>
              <a:rPr lang="en-US" b="0" dirty="0">
                <a:ea typeface="ＭＳ Ｐゴシック" pitchFamily="-110" charset="-128"/>
                <a:cs typeface="ＭＳ Ｐゴシック" pitchFamily="-110" charset="-128"/>
              </a:rPr>
              <a:t>integrated HIPS approach are that the various tools work closely together, threat</a:t>
            </a:r>
          </a:p>
          <a:p>
            <a:pPr eaLnBrk="1" hangingPunct="1"/>
            <a:r>
              <a:rPr lang="en-US" b="0" dirty="0">
                <a:ea typeface="ＭＳ Ｐゴシック" pitchFamily="-110" charset="-128"/>
                <a:cs typeface="ＭＳ Ｐゴシック" pitchFamily="-110" charset="-128"/>
              </a:rPr>
              <a:t>prevention is more comprehensive, and management is easier.</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It may be tempting to think that endpoint security products such as HIPS,</a:t>
            </a:r>
          </a:p>
          <a:p>
            <a:pPr eaLnBrk="1" hangingPunct="1"/>
            <a:r>
              <a:rPr lang="en-US" b="0" dirty="0">
                <a:ea typeface="ＭＳ Ｐゴシック" pitchFamily="-110" charset="-128"/>
                <a:cs typeface="ＭＳ Ｐゴシック" pitchFamily="-110" charset="-128"/>
              </a:rPr>
              <a:t>if sophisticated enough, eliminate or at least reduce the need for network-level</a:t>
            </a:r>
          </a:p>
          <a:p>
            <a:pPr eaLnBrk="1" hangingPunct="1"/>
            <a:r>
              <a:rPr lang="en-US" b="0" dirty="0">
                <a:ea typeface="ＭＳ Ｐゴシック" pitchFamily="-110" charset="-128"/>
                <a:cs typeface="ＭＳ Ｐゴシック" pitchFamily="-110" charset="-128"/>
              </a:rPr>
              <a:t>devices. For example, the San Diego Supercomputer Center reports that over a</a:t>
            </a:r>
          </a:p>
          <a:p>
            <a:pPr eaLnBrk="1" hangingPunct="1"/>
            <a:r>
              <a:rPr lang="en-US" b="0" dirty="0">
                <a:ea typeface="ＭＳ Ｐゴシック" pitchFamily="-110" charset="-128"/>
                <a:cs typeface="ＭＳ Ｐゴシック" pitchFamily="-110" charset="-128"/>
              </a:rPr>
              <a:t>four-year period, there were no intrusions on any of its managed machines, in a</a:t>
            </a:r>
          </a:p>
          <a:p>
            <a:pPr eaLnBrk="1" hangingPunct="1"/>
            <a:r>
              <a:rPr lang="en-US" b="0" dirty="0">
                <a:ea typeface="ＭＳ Ｐゴシック" pitchFamily="-110" charset="-128"/>
                <a:cs typeface="ＭＳ Ｐゴシック" pitchFamily="-110" charset="-128"/>
              </a:rPr>
              <a:t>configuration with no firewalls and just endpoint security protection [SING03].</a:t>
            </a:r>
          </a:p>
          <a:p>
            <a:pPr eaLnBrk="1" hangingPunct="1"/>
            <a:r>
              <a:rPr lang="en-US" b="0" dirty="0">
                <a:ea typeface="ＭＳ Ｐゴシック" pitchFamily="-110" charset="-128"/>
                <a:cs typeface="ＭＳ Ｐゴシック" pitchFamily="-110" charset="-128"/>
              </a:rPr>
              <a:t>Nevertheless, a more prudent approach is to use HIPS as one element in a strategy</a:t>
            </a:r>
          </a:p>
          <a:p>
            <a:pPr eaLnBrk="1" hangingPunct="1"/>
            <a:r>
              <a:rPr lang="en-US" b="0" dirty="0">
                <a:ea typeface="ＭＳ Ｐゴシック" pitchFamily="-110" charset="-128"/>
                <a:cs typeface="ＭＳ Ｐゴシック" pitchFamily="-110" charset="-128"/>
              </a:rPr>
              <a:t>that involves network-level devices, such as either firewalls or network-based</a:t>
            </a:r>
          </a:p>
          <a:p>
            <a:pPr eaLnBrk="1" hangingPunct="1"/>
            <a:r>
              <a:rPr lang="en-US" b="0" dirty="0">
                <a:ea typeface="ＭＳ Ｐゴシック" pitchFamily="-110" charset="-128"/>
                <a:cs typeface="ＭＳ Ｐゴシック" pitchFamily="-110" charset="-128"/>
              </a:rPr>
              <a:t>IPSs.</a:t>
            </a:r>
            <a:endParaRPr lang="en-US" b="0"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31</a:t>
            </a:fld>
            <a:endParaRPr lang="en-AU" dirty="0"/>
          </a:p>
        </p:txBody>
      </p:sp>
    </p:spTree>
    <p:extLst>
      <p:ext uri="{BB962C8B-B14F-4D97-AF65-F5344CB8AC3E}">
        <p14:creationId xmlns:p14="http://schemas.microsoft.com/office/powerpoint/2010/main" val="10211809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2A07C0E-5480-5946-B87C-C4BCD36F6A0A}" type="slidenum">
              <a:rPr lang="en-AU"/>
              <a:pPr/>
              <a:t>32</a:t>
            </a:fld>
            <a:endParaRPr lang="en-AU"/>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[ROBB06a] lists the following as areas for which a HIPS typically offers desktop</a:t>
            </a:r>
          </a:p>
          <a:p>
            <a:pPr eaLnBrk="1" hangingPunct="1"/>
            <a:r>
              <a:rPr lang="en-US" altLang="zh-CN" b="0" dirty="0">
                <a:ea typeface="ＭＳ Ｐゴシック" pitchFamily="-110" charset="-128"/>
                <a:cs typeface="ＭＳ Ｐゴシック" pitchFamily="-110" charset="-128"/>
              </a:rPr>
              <a:t>protection:</a:t>
            </a:r>
          </a:p>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 System calls: The kernel controls access to system resources such as memory,</a:t>
            </a:r>
          </a:p>
          <a:p>
            <a:pPr eaLnBrk="1" hangingPunct="1"/>
            <a:r>
              <a:rPr lang="en-US" altLang="zh-CN" b="0" dirty="0">
                <a:ea typeface="ＭＳ Ｐゴシック" pitchFamily="-110" charset="-128"/>
                <a:cs typeface="ＭＳ Ｐゴシック" pitchFamily="-110" charset="-128"/>
              </a:rPr>
              <a:t>I/O devices, and processor. To use these resources, user applications invoke</a:t>
            </a:r>
          </a:p>
          <a:p>
            <a:pPr eaLnBrk="1" hangingPunct="1"/>
            <a:r>
              <a:rPr lang="en-US" altLang="zh-CN" b="0" dirty="0">
                <a:ea typeface="ＭＳ Ｐゴシック" pitchFamily="-110" charset="-128"/>
                <a:cs typeface="ＭＳ Ｐゴシック" pitchFamily="-110" charset="-128"/>
              </a:rPr>
              <a:t>system calls to the kernel. Any exploit code will execute at least one system</a:t>
            </a:r>
          </a:p>
          <a:p>
            <a:pPr eaLnBrk="1" hangingPunct="1"/>
            <a:r>
              <a:rPr lang="en-US" altLang="zh-CN" b="0" dirty="0">
                <a:ea typeface="ＭＳ Ｐゴシック" pitchFamily="-110" charset="-128"/>
                <a:cs typeface="ＭＳ Ｐゴシック" pitchFamily="-110" charset="-128"/>
              </a:rPr>
              <a:t>call. The HIPS can be configured to examine each system call for malicious</a:t>
            </a:r>
          </a:p>
          <a:p>
            <a:pPr eaLnBrk="1" hangingPunct="1"/>
            <a:r>
              <a:rPr lang="en-US" altLang="zh-CN" b="0" dirty="0">
                <a:ea typeface="ＭＳ Ｐゴシック" pitchFamily="-110" charset="-128"/>
                <a:cs typeface="ＭＳ Ｐゴシック" pitchFamily="-110" charset="-128"/>
              </a:rPr>
              <a:t>characteristics.</a:t>
            </a:r>
          </a:p>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 File system access: The HIPS can ensure that file access system calls are not</a:t>
            </a:r>
          </a:p>
          <a:p>
            <a:pPr eaLnBrk="1" hangingPunct="1"/>
            <a:r>
              <a:rPr lang="en-US" altLang="zh-CN" b="0" dirty="0">
                <a:ea typeface="ＭＳ Ｐゴシック" pitchFamily="-110" charset="-128"/>
                <a:cs typeface="ＭＳ Ｐゴシック" pitchFamily="-110" charset="-128"/>
              </a:rPr>
              <a:t>malicious and meet established policy.</a:t>
            </a:r>
          </a:p>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System registry settings: The registry maintains persistent configuration</a:t>
            </a:r>
          </a:p>
          <a:p>
            <a:pPr eaLnBrk="1" hangingPunct="1"/>
            <a:r>
              <a:rPr lang="en-US" altLang="zh-CN" b="0" dirty="0">
                <a:ea typeface="ＭＳ Ｐゴシック" pitchFamily="-110" charset="-128"/>
                <a:cs typeface="ＭＳ Ｐゴシック" pitchFamily="-110" charset="-128"/>
              </a:rPr>
              <a:t>information about programs and is often maliciously modified to extend the</a:t>
            </a:r>
          </a:p>
          <a:p>
            <a:pPr eaLnBrk="1" hangingPunct="1"/>
            <a:r>
              <a:rPr lang="en-US" altLang="zh-CN" b="0" dirty="0">
                <a:ea typeface="ＭＳ Ｐゴシック" pitchFamily="-110" charset="-128"/>
                <a:cs typeface="ＭＳ Ｐゴシック" pitchFamily="-110" charset="-128"/>
              </a:rPr>
              <a:t>life of an exploit. The HIPS can ensure that the system registry maintains its</a:t>
            </a:r>
          </a:p>
          <a:p>
            <a:pPr eaLnBrk="1" hangingPunct="1"/>
            <a:r>
              <a:rPr lang="en-US" altLang="zh-CN" b="0" dirty="0">
                <a:ea typeface="ＭＳ Ｐゴシック" pitchFamily="-110" charset="-128"/>
                <a:cs typeface="ＭＳ Ｐゴシック" pitchFamily="-110" charset="-128"/>
              </a:rPr>
              <a:t>integrity.</a:t>
            </a:r>
          </a:p>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 Host input/output: I/O communications, whether local or network based, can</a:t>
            </a:r>
          </a:p>
          <a:p>
            <a:pPr eaLnBrk="1" hangingPunct="1"/>
            <a:r>
              <a:rPr lang="en-US" altLang="zh-CN" b="0" dirty="0">
                <a:ea typeface="ＭＳ Ｐゴシック" pitchFamily="-110" charset="-128"/>
                <a:cs typeface="ＭＳ Ｐゴシック" pitchFamily="-110" charset="-128"/>
              </a:rPr>
              <a:t>propagate exploit code and malware. The HIPS can examine and enforce</a:t>
            </a:r>
          </a:p>
          <a:p>
            <a:pPr eaLnBrk="1" hangingPunct="1"/>
            <a:r>
              <a:rPr lang="en-US" altLang="zh-CN" b="0" dirty="0">
                <a:ea typeface="ＭＳ Ｐゴシック" pitchFamily="-110" charset="-128"/>
                <a:cs typeface="ＭＳ Ｐゴシック" pitchFamily="-110" charset="-128"/>
              </a:rPr>
              <a:t>proper client interaction with the network and its interaction with other</a:t>
            </a:r>
          </a:p>
          <a:p>
            <a:pPr eaLnBrk="1" hangingPunct="1"/>
            <a:r>
              <a:rPr lang="en-US" altLang="zh-CN" b="0" dirty="0">
                <a:ea typeface="ＭＳ Ｐゴシック" pitchFamily="-110" charset="-128"/>
                <a:cs typeface="ＭＳ Ｐゴシック" pitchFamily="-110" charset="-128"/>
              </a:rPr>
              <a:t>devices.</a:t>
            </a:r>
          </a:p>
        </p:txBody>
      </p:sp>
    </p:spTree>
    <p:extLst>
      <p:ext uri="{BB962C8B-B14F-4D97-AF65-F5344CB8AC3E}">
        <p14:creationId xmlns:p14="http://schemas.microsoft.com/office/powerpoint/2010/main" val="29370934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2A07C0E-5480-5946-B87C-C4BCD36F6A0A}" type="slidenum">
              <a:rPr lang="en-AU"/>
              <a:pPr/>
              <a:t>33</a:t>
            </a:fld>
            <a:endParaRPr lang="en-AU"/>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r>
              <a:rPr lang="en-US" b="0" dirty="0">
                <a:ea typeface="ＭＳ Ｐゴシック" pitchFamily="-110" charset="-128"/>
                <a:cs typeface="ＭＳ Ｐゴシック" pitchFamily="-110" charset="-128"/>
              </a:rPr>
              <a:t>Many industry observers see the enterprise endpoint,</a:t>
            </a:r>
          </a:p>
          <a:p>
            <a:pPr eaLnBrk="1" hangingPunct="1"/>
            <a:r>
              <a:rPr lang="en-US" b="0" dirty="0">
                <a:ea typeface="ＭＳ Ｐゴシック" pitchFamily="-110" charset="-128"/>
                <a:cs typeface="ＭＳ Ｐゴシック" pitchFamily="-110" charset="-128"/>
              </a:rPr>
              <a:t>including desktop and laptop systems, as now the main target for hackers and</a:t>
            </a:r>
          </a:p>
          <a:p>
            <a:pPr eaLnBrk="1" hangingPunct="1"/>
            <a:r>
              <a:rPr lang="en-US" b="0" dirty="0">
                <a:ea typeface="ＭＳ Ｐゴシック" pitchFamily="-110" charset="-128"/>
                <a:cs typeface="ＭＳ Ｐゴシック" pitchFamily="-110" charset="-128"/>
              </a:rPr>
              <a:t>criminals, more so than network devices [ROBB06b]. Thus, security vendors are</a:t>
            </a:r>
          </a:p>
          <a:p>
            <a:pPr eaLnBrk="1" hangingPunct="1"/>
            <a:r>
              <a:rPr lang="en-US" b="0" dirty="0">
                <a:ea typeface="ＭＳ Ｐゴシック" pitchFamily="-110" charset="-128"/>
                <a:cs typeface="ＭＳ Ｐゴシック" pitchFamily="-110" charset="-128"/>
              </a:rPr>
              <a:t>focusing more on developing endpoint security products. Traditionally, endpoint</a:t>
            </a:r>
          </a:p>
          <a:p>
            <a:pPr eaLnBrk="1" hangingPunct="1"/>
            <a:r>
              <a:rPr lang="en-US" b="0" dirty="0">
                <a:ea typeface="ＭＳ Ｐゴシック" pitchFamily="-110" charset="-128"/>
                <a:cs typeface="ＭＳ Ｐゴシック" pitchFamily="-110" charset="-128"/>
              </a:rPr>
              <a:t>security has been provided by a collection of distinct products, such as antivirus,</a:t>
            </a:r>
          </a:p>
          <a:p>
            <a:pPr eaLnBrk="1" hangingPunct="1"/>
            <a:r>
              <a:rPr lang="en-US" b="0" dirty="0">
                <a:ea typeface="ＭＳ Ｐゴシック" pitchFamily="-110" charset="-128"/>
                <a:cs typeface="ＭＳ Ｐゴシック" pitchFamily="-110" charset="-128"/>
              </a:rPr>
              <a:t>antispyware, </a:t>
            </a:r>
            <a:r>
              <a:rPr lang="en-US" b="0" dirty="0" err="1">
                <a:ea typeface="ＭＳ Ｐゴシック" pitchFamily="-110" charset="-128"/>
                <a:cs typeface="ＭＳ Ｐゴシック" pitchFamily="-110" charset="-128"/>
              </a:rPr>
              <a:t>antispam</a:t>
            </a:r>
            <a:r>
              <a:rPr lang="en-US" b="0" dirty="0">
                <a:ea typeface="ＭＳ Ｐゴシック" pitchFamily="-110" charset="-128"/>
                <a:cs typeface="ＭＳ Ｐゴシック" pitchFamily="-110" charset="-128"/>
              </a:rPr>
              <a:t>, and personal firewalls. The HIPS approach is an effort to</a:t>
            </a:r>
          </a:p>
          <a:p>
            <a:pPr eaLnBrk="1" hangingPunct="1"/>
            <a:r>
              <a:rPr lang="en-US" b="0" dirty="0">
                <a:ea typeface="ＭＳ Ｐゴシック" pitchFamily="-110" charset="-128"/>
                <a:cs typeface="ＭＳ Ｐゴシック" pitchFamily="-110" charset="-128"/>
              </a:rPr>
              <a:t>provide an integrated, single-product suite of functions. The advantages of the</a:t>
            </a:r>
          </a:p>
          <a:p>
            <a:pPr eaLnBrk="1" hangingPunct="1"/>
            <a:r>
              <a:rPr lang="en-US" b="0" dirty="0">
                <a:ea typeface="ＭＳ Ｐゴシック" pitchFamily="-110" charset="-128"/>
                <a:cs typeface="ＭＳ Ｐゴシック" pitchFamily="-110" charset="-128"/>
              </a:rPr>
              <a:t>integrated HIPS approach are that the various tools work closely together, threat</a:t>
            </a:r>
          </a:p>
          <a:p>
            <a:pPr eaLnBrk="1" hangingPunct="1"/>
            <a:r>
              <a:rPr lang="en-US" b="0" dirty="0">
                <a:ea typeface="ＭＳ Ｐゴシック" pitchFamily="-110" charset="-128"/>
                <a:cs typeface="ＭＳ Ｐゴシック" pitchFamily="-110" charset="-128"/>
              </a:rPr>
              <a:t>prevention is more comprehensive, and management is easier.</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It may be tempting to think that endpoint security products such as HIPS,</a:t>
            </a:r>
          </a:p>
          <a:p>
            <a:pPr eaLnBrk="1" hangingPunct="1"/>
            <a:r>
              <a:rPr lang="en-US" b="0" dirty="0">
                <a:ea typeface="ＭＳ Ｐゴシック" pitchFamily="-110" charset="-128"/>
                <a:cs typeface="ＭＳ Ｐゴシック" pitchFamily="-110" charset="-128"/>
              </a:rPr>
              <a:t>if sophisticated enough, eliminate or at least reduce the need for network-level</a:t>
            </a:r>
          </a:p>
          <a:p>
            <a:pPr eaLnBrk="1" hangingPunct="1"/>
            <a:r>
              <a:rPr lang="en-US" b="0" dirty="0">
                <a:ea typeface="ＭＳ Ｐゴシック" pitchFamily="-110" charset="-128"/>
                <a:cs typeface="ＭＳ Ｐゴシック" pitchFamily="-110" charset="-128"/>
              </a:rPr>
              <a:t>devices. For example, the San Diego Supercomputer Center reports that over a</a:t>
            </a:r>
          </a:p>
          <a:p>
            <a:pPr eaLnBrk="1" hangingPunct="1"/>
            <a:r>
              <a:rPr lang="en-US" b="0" dirty="0">
                <a:ea typeface="ＭＳ Ｐゴシック" pitchFamily="-110" charset="-128"/>
                <a:cs typeface="ＭＳ Ｐゴシック" pitchFamily="-110" charset="-128"/>
              </a:rPr>
              <a:t>four-year period, there were no intrusions on any of its managed machines, in a</a:t>
            </a:r>
          </a:p>
          <a:p>
            <a:pPr eaLnBrk="1" hangingPunct="1"/>
            <a:r>
              <a:rPr lang="en-US" b="0" dirty="0">
                <a:ea typeface="ＭＳ Ｐゴシック" pitchFamily="-110" charset="-128"/>
                <a:cs typeface="ＭＳ Ｐゴシック" pitchFamily="-110" charset="-128"/>
              </a:rPr>
              <a:t>configuration with no firewalls and just endpoint security protection [SING03].</a:t>
            </a:r>
          </a:p>
          <a:p>
            <a:pPr eaLnBrk="1" hangingPunct="1"/>
            <a:r>
              <a:rPr lang="en-US" b="0" dirty="0">
                <a:ea typeface="ＭＳ Ｐゴシック" pitchFamily="-110" charset="-128"/>
                <a:cs typeface="ＭＳ Ｐゴシック" pitchFamily="-110" charset="-128"/>
              </a:rPr>
              <a:t>Nevertheless, a more prudent approach is to use HIPS as one element in a strategy</a:t>
            </a:r>
          </a:p>
          <a:p>
            <a:pPr eaLnBrk="1" hangingPunct="1"/>
            <a:r>
              <a:rPr lang="en-US" b="0" dirty="0">
                <a:ea typeface="ＭＳ Ｐゴシック" pitchFamily="-110" charset="-128"/>
                <a:cs typeface="ＭＳ Ｐゴシック" pitchFamily="-110" charset="-128"/>
              </a:rPr>
              <a:t>that involves network-level devices, such as either firewalls or network-based</a:t>
            </a:r>
          </a:p>
          <a:p>
            <a:pPr eaLnBrk="1" hangingPunct="1"/>
            <a:r>
              <a:rPr lang="en-US" b="0" dirty="0">
                <a:ea typeface="ＭＳ Ｐゴシック" pitchFamily="-110" charset="-128"/>
                <a:cs typeface="ＭＳ Ｐゴシック" pitchFamily="-110" charset="-128"/>
              </a:rPr>
              <a:t>IPSs.</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10696311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AE085251-2E80-1B40-A15D-FC2AB4AE5F49}" type="slidenum">
              <a:rPr lang="en-AU"/>
              <a:pPr/>
              <a:t>34</a:t>
            </a:fld>
            <a:endParaRPr lang="en-AU"/>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r>
              <a:rPr lang="en-US" dirty="0">
                <a:ea typeface="ＭＳ Ｐゴシック" pitchFamily="-110" charset="-128"/>
                <a:cs typeface="ＭＳ Ｐゴシック" pitchFamily="-110" charset="-128"/>
              </a:rPr>
              <a:t>A network-based IPS (NIPS) is in essence an inline NIDS with the authority to</a:t>
            </a:r>
          </a:p>
          <a:p>
            <a:pPr eaLnBrk="1" hangingPunct="1"/>
            <a:r>
              <a:rPr lang="en-US" dirty="0">
                <a:ea typeface="ＭＳ Ｐゴシック" pitchFamily="-110" charset="-128"/>
                <a:cs typeface="ＭＳ Ｐゴシック" pitchFamily="-110" charset="-128"/>
              </a:rPr>
              <a:t>discard packets and tear down TCP connections. As with a NIDS, a NIPS makes use</a:t>
            </a:r>
          </a:p>
          <a:p>
            <a:pPr eaLnBrk="1" hangingPunct="1"/>
            <a:r>
              <a:rPr lang="en-US" dirty="0">
                <a:ea typeface="ＭＳ Ｐゴシック" pitchFamily="-110" charset="-128"/>
                <a:cs typeface="ＭＳ Ｐゴシック" pitchFamily="-110" charset="-128"/>
              </a:rPr>
              <a:t>of techniques such as signature detection and anomaly detection.</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Among the techniques used in a NIPS but not commonly found in a firewall</a:t>
            </a:r>
          </a:p>
          <a:p>
            <a:pPr eaLnBrk="1" hangingPunct="1"/>
            <a:r>
              <a:rPr lang="en-US" dirty="0">
                <a:ea typeface="ＭＳ Ｐゴシック" pitchFamily="-110" charset="-128"/>
                <a:cs typeface="ＭＳ Ｐゴシック" pitchFamily="-110" charset="-128"/>
              </a:rPr>
              <a:t>is flow data protection. This requires that the application payload in a sequence</a:t>
            </a:r>
          </a:p>
          <a:p>
            <a:pPr eaLnBrk="1" hangingPunct="1"/>
            <a:r>
              <a:rPr lang="en-US" dirty="0">
                <a:ea typeface="ＭＳ Ｐゴシック" pitchFamily="-110" charset="-128"/>
                <a:cs typeface="ＭＳ Ｐゴシック" pitchFamily="-110" charset="-128"/>
              </a:rPr>
              <a:t>of packets be reassembled. The IPS device applies filters to the full content of the</a:t>
            </a:r>
          </a:p>
          <a:p>
            <a:pPr eaLnBrk="1" hangingPunct="1"/>
            <a:r>
              <a:rPr lang="en-US" dirty="0">
                <a:ea typeface="ＭＳ Ｐゴシック" pitchFamily="-110" charset="-128"/>
                <a:cs typeface="ＭＳ Ｐゴシック" pitchFamily="-110" charset="-128"/>
              </a:rPr>
              <a:t>flow every time a new packet for the flow arrives. When a flow is determined to be</a:t>
            </a:r>
          </a:p>
          <a:p>
            <a:pPr eaLnBrk="1" hangingPunct="1"/>
            <a:r>
              <a:rPr lang="en-US" dirty="0">
                <a:ea typeface="ＭＳ Ｐゴシック" pitchFamily="-110" charset="-128"/>
                <a:cs typeface="ＭＳ Ｐゴシック" pitchFamily="-110" charset="-128"/>
              </a:rPr>
              <a:t>malicious, the latest and all subsequent packets belonging to the suspect flow are</a:t>
            </a:r>
          </a:p>
          <a:p>
            <a:pPr eaLnBrk="1" hangingPunct="1"/>
            <a:r>
              <a:rPr lang="en-US" dirty="0">
                <a:ea typeface="ＭＳ Ｐゴシック" pitchFamily="-110" charset="-128"/>
                <a:cs typeface="ＭＳ Ｐゴシック" pitchFamily="-110" charset="-128"/>
              </a:rPr>
              <a:t>dropped.</a:t>
            </a:r>
          </a:p>
        </p:txBody>
      </p:sp>
    </p:spTree>
    <p:extLst>
      <p:ext uri="{BB962C8B-B14F-4D97-AF65-F5344CB8AC3E}">
        <p14:creationId xmlns:p14="http://schemas.microsoft.com/office/powerpoint/2010/main" val="24089592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n-US" b="0" dirty="0">
                <a:ea typeface="+mn-ea"/>
                <a:cs typeface="+mn-cs"/>
              </a:rPr>
              <a:t>We introduced Snort in Chapter 8 as a system.</a:t>
            </a:r>
          </a:p>
          <a:p>
            <a:pPr eaLnBrk="1" hangingPunct="1">
              <a:defRPr/>
            </a:pPr>
            <a:r>
              <a:rPr lang="en-US" b="0" dirty="0">
                <a:ea typeface="+mn-ea"/>
                <a:cs typeface="+mn-cs"/>
              </a:rPr>
              <a:t>A modified version of Snort, known as Snort Inline, enhances </a:t>
            </a:r>
            <a:r>
              <a:rPr lang="en-US" b="0" dirty="0" err="1">
                <a:ea typeface="+mn-ea"/>
                <a:cs typeface="+mn-cs"/>
              </a:rPr>
              <a:t>Sno</a:t>
            </a:r>
            <a:r>
              <a:rPr lang="en-US" altLang="zh-CN" b="0" dirty="0" err="1">
                <a:ea typeface="+mn-ea"/>
                <a:cs typeface="+mn-cs"/>
              </a:rPr>
              <a:t>lightweight</a:t>
            </a:r>
            <a:r>
              <a:rPr lang="en-US" altLang="zh-CN" b="0" dirty="0">
                <a:ea typeface="+mn-ea"/>
                <a:cs typeface="+mn-cs"/>
              </a:rPr>
              <a:t> intrusion detection </a:t>
            </a:r>
            <a:r>
              <a:rPr lang="en-US" b="0" dirty="0">
                <a:ea typeface="+mn-ea"/>
                <a:cs typeface="+mn-cs"/>
              </a:rPr>
              <a:t>rt to function</a:t>
            </a:r>
          </a:p>
          <a:p>
            <a:pPr eaLnBrk="1" hangingPunct="1">
              <a:defRPr/>
            </a:pPr>
            <a:r>
              <a:rPr lang="en-US" b="0" dirty="0">
                <a:ea typeface="+mn-ea"/>
                <a:cs typeface="+mn-cs"/>
              </a:rPr>
              <a:t>as an intrusion prevention system. Snort Inline adds three new rule types that</a:t>
            </a:r>
          </a:p>
          <a:p>
            <a:pPr eaLnBrk="1" hangingPunct="1">
              <a:defRPr/>
            </a:pPr>
            <a:r>
              <a:rPr lang="en-US" b="0" dirty="0">
                <a:ea typeface="+mn-ea"/>
                <a:cs typeface="+mn-cs"/>
              </a:rPr>
              <a:t>provide intrusion prevention features:</a:t>
            </a:r>
          </a:p>
          <a:p>
            <a:pPr eaLnBrk="1" hangingPunct="1">
              <a:defRPr/>
            </a:pPr>
            <a:endParaRPr lang="en-US" b="0" dirty="0">
              <a:ea typeface="+mn-ea"/>
              <a:cs typeface="+mn-cs"/>
            </a:endParaRPr>
          </a:p>
          <a:p>
            <a:pPr eaLnBrk="1" hangingPunct="1">
              <a:defRPr/>
            </a:pPr>
            <a:r>
              <a:rPr lang="en-US" b="0" dirty="0">
                <a:ea typeface="+mn-ea"/>
                <a:cs typeface="+mn-cs"/>
              </a:rPr>
              <a:t>• Drop: Snort rejects a packet based on the options defined in the rule and logs</a:t>
            </a:r>
          </a:p>
          <a:p>
            <a:pPr eaLnBrk="1" hangingPunct="1">
              <a:defRPr/>
            </a:pPr>
            <a:r>
              <a:rPr lang="en-US" b="0" dirty="0">
                <a:ea typeface="+mn-ea"/>
                <a:cs typeface="+mn-cs"/>
              </a:rPr>
              <a:t>the result.</a:t>
            </a:r>
          </a:p>
          <a:p>
            <a:pPr eaLnBrk="1" hangingPunct="1">
              <a:defRPr/>
            </a:pPr>
            <a:endParaRPr lang="en-US" b="0" dirty="0">
              <a:ea typeface="+mn-ea"/>
              <a:cs typeface="+mn-cs"/>
            </a:endParaRPr>
          </a:p>
          <a:p>
            <a:pPr eaLnBrk="1" hangingPunct="1">
              <a:defRPr/>
            </a:pPr>
            <a:r>
              <a:rPr lang="en-US" b="0" dirty="0">
                <a:ea typeface="+mn-ea"/>
                <a:cs typeface="+mn-cs"/>
              </a:rPr>
              <a:t>• Reject: Snort rejects a packet and logs the result. In addition, an error message</a:t>
            </a:r>
          </a:p>
          <a:p>
            <a:pPr eaLnBrk="1" hangingPunct="1">
              <a:defRPr/>
            </a:pPr>
            <a:r>
              <a:rPr lang="en-US" b="0" dirty="0">
                <a:ea typeface="+mn-ea"/>
                <a:cs typeface="+mn-cs"/>
              </a:rPr>
              <a:t>is returned. In the case of TCP, this is a TCP reset message, which resets the</a:t>
            </a:r>
          </a:p>
          <a:p>
            <a:pPr eaLnBrk="1" hangingPunct="1">
              <a:defRPr/>
            </a:pPr>
            <a:r>
              <a:rPr lang="en-US" b="0" dirty="0">
                <a:ea typeface="+mn-ea"/>
                <a:cs typeface="+mn-cs"/>
              </a:rPr>
              <a:t>TCP connection. In the case of UDP, an ICMP port unreachable message is</a:t>
            </a:r>
          </a:p>
          <a:p>
            <a:pPr eaLnBrk="1" hangingPunct="1">
              <a:defRPr/>
            </a:pPr>
            <a:r>
              <a:rPr lang="en-US" b="0" dirty="0">
                <a:ea typeface="+mn-ea"/>
                <a:cs typeface="+mn-cs"/>
              </a:rPr>
              <a:t>sent to the originator of the UDP packet.</a:t>
            </a:r>
          </a:p>
          <a:p>
            <a:pPr eaLnBrk="1" hangingPunct="1">
              <a:defRPr/>
            </a:pPr>
            <a:endParaRPr lang="en-US" b="0" dirty="0">
              <a:ea typeface="+mn-ea"/>
              <a:cs typeface="+mn-cs"/>
            </a:endParaRPr>
          </a:p>
          <a:p>
            <a:pPr eaLnBrk="1" hangingPunct="1">
              <a:defRPr/>
            </a:pPr>
            <a:r>
              <a:rPr lang="en-US" b="0" dirty="0">
                <a:ea typeface="+mn-ea"/>
                <a:cs typeface="+mn-cs"/>
              </a:rPr>
              <a:t>• </a:t>
            </a:r>
            <a:r>
              <a:rPr lang="en-US" b="0" dirty="0" err="1">
                <a:ea typeface="+mn-ea"/>
                <a:cs typeface="+mn-cs"/>
              </a:rPr>
              <a:t>Sdrop</a:t>
            </a:r>
            <a:r>
              <a:rPr lang="en-US" b="0" dirty="0">
                <a:ea typeface="+mn-ea"/>
                <a:cs typeface="+mn-cs"/>
              </a:rPr>
              <a:t>: Snort rejects a packet but does not log the packet.</a:t>
            </a:r>
          </a:p>
          <a:p>
            <a:pPr eaLnBrk="1" hangingPunct="1">
              <a:defRPr/>
            </a:pPr>
            <a:endParaRPr lang="en-US" b="0" dirty="0">
              <a:ea typeface="+mn-ea"/>
              <a:cs typeface="+mn-cs"/>
            </a:endParaRPr>
          </a:p>
          <a:p>
            <a:pPr eaLnBrk="1" hangingPunct="1">
              <a:defRPr/>
            </a:pPr>
            <a:r>
              <a:rPr lang="en-US" b="0" dirty="0">
                <a:ea typeface="+mn-ea"/>
                <a:cs typeface="+mn-cs"/>
              </a:rPr>
              <a:t>Snort Inline includes a replace option, which allows the Snort user to modify</a:t>
            </a:r>
          </a:p>
          <a:p>
            <a:pPr eaLnBrk="1" hangingPunct="1">
              <a:defRPr/>
            </a:pPr>
            <a:r>
              <a:rPr lang="en-US" b="0" dirty="0">
                <a:ea typeface="+mn-ea"/>
                <a:cs typeface="+mn-cs"/>
              </a:rPr>
              <a:t>packets rather than drop them. This feature is useful for a honeypot implementation</a:t>
            </a:r>
          </a:p>
          <a:p>
            <a:pPr eaLnBrk="1" hangingPunct="1">
              <a:defRPr/>
            </a:pPr>
            <a:r>
              <a:rPr lang="en-US" b="0" dirty="0">
                <a:ea typeface="+mn-ea"/>
                <a:cs typeface="+mn-cs"/>
              </a:rPr>
              <a:t>[SPIT03]. Instead of blocking detected attacks, the honeypot modifies and</a:t>
            </a:r>
          </a:p>
          <a:p>
            <a:pPr eaLnBrk="1" hangingPunct="1">
              <a:defRPr/>
            </a:pPr>
            <a:r>
              <a:rPr lang="en-US" b="0" dirty="0">
                <a:ea typeface="+mn-ea"/>
                <a:cs typeface="+mn-cs"/>
              </a:rPr>
              <a:t>disables them by modifying packet content. Attackers launch their exploits, which</a:t>
            </a:r>
          </a:p>
          <a:p>
            <a:pPr eaLnBrk="1" hangingPunct="1">
              <a:defRPr/>
            </a:pPr>
            <a:r>
              <a:rPr lang="en-US" b="0" dirty="0">
                <a:ea typeface="+mn-ea"/>
                <a:cs typeface="+mn-cs"/>
              </a:rPr>
              <a:t>travel the Internet and hit their intended targets, but Snort Inline disables the</a:t>
            </a:r>
          </a:p>
          <a:p>
            <a:pPr eaLnBrk="1" hangingPunct="1">
              <a:defRPr/>
            </a:pPr>
            <a:r>
              <a:rPr lang="en-US" b="0" dirty="0">
                <a:ea typeface="+mn-ea"/>
                <a:cs typeface="+mn-cs"/>
              </a:rPr>
              <a:t>attacks, which ultimately fail. The attackers see the failure but can’t figure out why</a:t>
            </a:r>
          </a:p>
          <a:p>
            <a:pPr eaLnBrk="1" hangingPunct="1">
              <a:defRPr/>
            </a:pPr>
            <a:r>
              <a:rPr lang="en-US" b="0" dirty="0">
                <a:ea typeface="+mn-ea"/>
                <a:cs typeface="+mn-cs"/>
              </a:rPr>
              <a:t>it occurred. The honeypot can continue to monitor the attackers while reducing the</a:t>
            </a:r>
          </a:p>
          <a:p>
            <a:pPr eaLnBrk="1" hangingPunct="1">
              <a:defRPr/>
            </a:pPr>
            <a:r>
              <a:rPr lang="en-US" b="0" dirty="0">
                <a:ea typeface="+mn-ea"/>
                <a:cs typeface="+mn-cs"/>
              </a:rPr>
              <a:t>risk of harming remote systems.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35</a:t>
            </a:fld>
            <a:endParaRPr lang="en-AU" dirty="0"/>
          </a:p>
        </p:txBody>
      </p:sp>
    </p:spTree>
    <p:extLst>
      <p:ext uri="{BB962C8B-B14F-4D97-AF65-F5344CB8AC3E}">
        <p14:creationId xmlns:p14="http://schemas.microsoft.com/office/powerpoint/2010/main" val="11888968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36</a:t>
            </a:fld>
            <a:endParaRPr lang="en-AU" dirty="0"/>
          </a:p>
        </p:txBody>
      </p:sp>
    </p:spTree>
    <p:extLst>
      <p:ext uri="{BB962C8B-B14F-4D97-AF65-F5344CB8AC3E}">
        <p14:creationId xmlns:p14="http://schemas.microsoft.com/office/powerpoint/2010/main" val="22180306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8BF34A1E-4FCA-EC48-934E-CD8036D82C94}" type="slidenum">
              <a:rPr lang="en-AU"/>
              <a:pPr/>
              <a:t>37</a:t>
            </a:fld>
            <a:endParaRPr lang="en-AU"/>
          </a:p>
        </p:txBody>
      </p:sp>
      <p:sp>
        <p:nvSpPr>
          <p:cNvPr id="69635" name="Rectangle 1026"/>
          <p:cNvSpPr>
            <a:spLocks noGrp="1" noRot="1" noChangeAspect="1" noChangeArrowheads="1" noTextEdit="1"/>
          </p:cNvSpPr>
          <p:nvPr>
            <p:ph type="sldImg"/>
          </p:nvPr>
        </p:nvSpPr>
        <p:spPr>
          <a:ln/>
        </p:spPr>
      </p:sp>
      <p:sp>
        <p:nvSpPr>
          <p:cNvPr id="69636" name="Rectangle 1027"/>
          <p:cNvSpPr>
            <a:spLocks noGrp="1" noChangeArrowheads="1"/>
          </p:cNvSpPr>
          <p:nvPr>
            <p:ph type="body" idx="1"/>
          </p:nvPr>
        </p:nvSpPr>
        <p:spPr>
          <a:noFill/>
          <a:ln/>
        </p:spPr>
        <p:txBody>
          <a:bodyPr/>
          <a:lstStyle/>
          <a:p>
            <a:pPr eaLnBrk="1" hangingPunct="1"/>
            <a:r>
              <a:rPr lang="en-US" b="0" dirty="0">
                <a:ea typeface="ＭＳ Ｐゴシック" pitchFamily="-110" charset="-128"/>
                <a:cs typeface="ＭＳ Ｐゴシック" pitchFamily="-110" charset="-128"/>
              </a:rPr>
              <a:t>In the past few chapters, we have reviewed a number of approaches to countering</a:t>
            </a:r>
          </a:p>
          <a:p>
            <a:pPr eaLnBrk="1" hangingPunct="1"/>
            <a:r>
              <a:rPr lang="en-US" b="0" dirty="0">
                <a:ea typeface="ＭＳ Ｐゴシック" pitchFamily="-110" charset="-128"/>
                <a:cs typeface="ＭＳ Ｐゴシック" pitchFamily="-110" charset="-128"/>
              </a:rPr>
              <a:t>malicious software and network-based attacks, including antivirus and </a:t>
            </a:r>
            <a:r>
              <a:rPr lang="en-US" b="0" dirty="0" err="1">
                <a:ea typeface="ＭＳ Ｐゴシック" pitchFamily="-110" charset="-128"/>
                <a:cs typeface="ＭＳ Ｐゴシック" pitchFamily="-110" charset="-128"/>
              </a:rPr>
              <a:t>antiworm</a:t>
            </a:r>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products, IPS and IDS, and firewalls. The implementation of all of these systems can</a:t>
            </a:r>
          </a:p>
          <a:p>
            <a:pPr eaLnBrk="1" hangingPunct="1"/>
            <a:r>
              <a:rPr lang="en-US" b="0" dirty="0">
                <a:ea typeface="ＭＳ Ｐゴシック" pitchFamily="-110" charset="-128"/>
                <a:cs typeface="ＭＳ Ｐゴシック" pitchFamily="-110" charset="-128"/>
              </a:rPr>
              <a:t>provide an organization with a defense in depth using multiple layers of filters and</a:t>
            </a:r>
          </a:p>
          <a:p>
            <a:pPr eaLnBrk="1" hangingPunct="1"/>
            <a:r>
              <a:rPr lang="en-US" b="0" dirty="0">
                <a:ea typeface="ＭＳ Ｐゴシック" pitchFamily="-110" charset="-128"/>
                <a:cs typeface="ＭＳ Ｐゴシック" pitchFamily="-110" charset="-128"/>
              </a:rPr>
              <a:t>defense mechanisms to thwart attacks. The downside of such a piecemeal implementation</a:t>
            </a:r>
          </a:p>
          <a:p>
            <a:pPr eaLnBrk="1" hangingPunct="1"/>
            <a:r>
              <a:rPr lang="en-US" b="0" dirty="0">
                <a:ea typeface="ＭＳ Ｐゴシック" pitchFamily="-110" charset="-128"/>
                <a:cs typeface="ＭＳ Ｐゴシック" pitchFamily="-110" charset="-128"/>
              </a:rPr>
              <a:t>is the need to configure, deploy, and manage a range of devices and software</a:t>
            </a:r>
          </a:p>
          <a:p>
            <a:pPr eaLnBrk="1" hangingPunct="1"/>
            <a:r>
              <a:rPr lang="en-US" b="0" dirty="0">
                <a:ea typeface="ＭＳ Ｐゴシック" pitchFamily="-110" charset="-128"/>
                <a:cs typeface="ＭＳ Ｐゴシック" pitchFamily="-110" charset="-128"/>
              </a:rPr>
              <a:t>packages. In addition, deploying a number of devices in sequence can reduce</a:t>
            </a:r>
          </a:p>
          <a:p>
            <a:pPr eaLnBrk="1" hangingPunct="1"/>
            <a:r>
              <a:rPr lang="en-US" b="0" dirty="0">
                <a:ea typeface="ＭＳ Ｐゴシック" pitchFamily="-110" charset="-128"/>
                <a:cs typeface="ＭＳ Ｐゴシック" pitchFamily="-110" charset="-128"/>
              </a:rPr>
              <a:t>performance.</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One approach to reducing the administrative and performance burden is to</a:t>
            </a:r>
          </a:p>
          <a:p>
            <a:pPr eaLnBrk="1" hangingPunct="1"/>
            <a:r>
              <a:rPr lang="en-US" b="0" dirty="0">
                <a:ea typeface="ＭＳ Ｐゴシック" pitchFamily="-110" charset="-128"/>
                <a:cs typeface="ＭＳ Ｐゴシック" pitchFamily="-110" charset="-128"/>
              </a:rPr>
              <a:t>replace all inline network products (firewall, IPS, IDS, VPN, </a:t>
            </a:r>
            <a:r>
              <a:rPr lang="en-US" b="0" dirty="0" err="1">
                <a:ea typeface="ＭＳ Ｐゴシック" pitchFamily="-110" charset="-128"/>
                <a:cs typeface="ＭＳ Ｐゴシック" pitchFamily="-110" charset="-128"/>
              </a:rPr>
              <a:t>antispam</a:t>
            </a:r>
            <a:r>
              <a:rPr lang="en-US" b="0" dirty="0">
                <a:ea typeface="ＭＳ Ｐゴシック" pitchFamily="-110" charset="-128"/>
                <a:cs typeface="ＭＳ Ｐゴシック" pitchFamily="-110" charset="-128"/>
              </a:rPr>
              <a:t>, </a:t>
            </a:r>
            <a:r>
              <a:rPr lang="en-US" b="0" dirty="0" err="1">
                <a:ea typeface="ＭＳ Ｐゴシック" pitchFamily="-110" charset="-128"/>
                <a:cs typeface="ＭＳ Ｐゴシック" pitchFamily="-110" charset="-128"/>
              </a:rPr>
              <a:t>antisypware</a:t>
            </a:r>
            <a:r>
              <a:rPr lang="en-US" b="0" dirty="0">
                <a:ea typeface="ＭＳ Ｐゴシック" pitchFamily="-110" charset="-128"/>
                <a:cs typeface="ＭＳ Ｐゴシック" pitchFamily="-110" charset="-128"/>
              </a:rPr>
              <a:t>,</a:t>
            </a:r>
          </a:p>
          <a:p>
            <a:pPr eaLnBrk="1" hangingPunct="1"/>
            <a:r>
              <a:rPr lang="en-US" b="0" dirty="0">
                <a:ea typeface="ＭＳ Ｐゴシック" pitchFamily="-110" charset="-128"/>
                <a:cs typeface="ＭＳ Ｐゴシック" pitchFamily="-110" charset="-128"/>
              </a:rPr>
              <a:t>and so on) with a single device that integrates a variety of approaches to dealing</a:t>
            </a:r>
          </a:p>
          <a:p>
            <a:pPr eaLnBrk="1" hangingPunct="1"/>
            <a:r>
              <a:rPr lang="en-US" b="0" dirty="0">
                <a:ea typeface="ＭＳ Ｐゴシック" pitchFamily="-110" charset="-128"/>
                <a:cs typeface="ＭＳ Ｐゴシック" pitchFamily="-110" charset="-128"/>
              </a:rPr>
              <a:t>with network-based attacks. The market analyst firm IDC refers to such a device as</a:t>
            </a:r>
          </a:p>
          <a:p>
            <a:pPr eaLnBrk="1" hangingPunct="1"/>
            <a:r>
              <a:rPr lang="en-US" b="0" dirty="0">
                <a:ea typeface="ＭＳ Ｐゴシック" pitchFamily="-110" charset="-128"/>
                <a:cs typeface="ＭＳ Ｐゴシック" pitchFamily="-110" charset="-128"/>
              </a:rPr>
              <a:t>a unified threat management (UTM) system and defines UTM as follows: “Products</a:t>
            </a:r>
          </a:p>
          <a:p>
            <a:pPr eaLnBrk="1" hangingPunct="1"/>
            <a:r>
              <a:rPr lang="en-US" b="0" dirty="0">
                <a:ea typeface="ＭＳ Ｐゴシック" pitchFamily="-110" charset="-128"/>
                <a:cs typeface="ＭＳ Ｐゴシック" pitchFamily="-110" charset="-128"/>
              </a:rPr>
              <a:t>that include multiple security features integrated into one box. To be included in</a:t>
            </a:r>
          </a:p>
          <a:p>
            <a:pPr eaLnBrk="1" hangingPunct="1"/>
            <a:r>
              <a:rPr lang="en-US" b="0" dirty="0">
                <a:ea typeface="ＭＳ Ｐゴシック" pitchFamily="-110" charset="-128"/>
                <a:cs typeface="ＭＳ Ｐゴシック" pitchFamily="-110" charset="-128"/>
              </a:rPr>
              <a:t>this category, [an appliance] must be able to perform network firewalling, network</a:t>
            </a:r>
          </a:p>
          <a:p>
            <a:pPr eaLnBrk="1" hangingPunct="1"/>
            <a:r>
              <a:rPr lang="en-US" b="0" dirty="0">
                <a:ea typeface="ＭＳ Ｐゴシック" pitchFamily="-110" charset="-128"/>
                <a:cs typeface="ＭＳ Ｐゴシック" pitchFamily="-110" charset="-128"/>
              </a:rPr>
              <a:t>intrusion detection and prevention and gateway anti-virus. All of the capabilities in</a:t>
            </a:r>
          </a:p>
          <a:p>
            <a:pPr eaLnBrk="1" hangingPunct="1"/>
            <a:r>
              <a:rPr lang="en-US" b="0" dirty="0">
                <a:ea typeface="ＭＳ Ｐゴシック" pitchFamily="-110" charset="-128"/>
                <a:cs typeface="ＭＳ Ｐゴシック" pitchFamily="-110" charset="-128"/>
              </a:rPr>
              <a:t>the appliance need not be used concurrently, but the functions must exist inherently</a:t>
            </a:r>
          </a:p>
          <a:p>
            <a:pPr eaLnBrk="1" hangingPunct="1"/>
            <a:r>
              <a:rPr lang="en-US" b="0" dirty="0">
                <a:ea typeface="ＭＳ Ｐゴシック" pitchFamily="-110" charset="-128"/>
                <a:cs typeface="ＭＳ Ｐゴシック" pitchFamily="-110" charset="-128"/>
              </a:rPr>
              <a:t>in the appliance.”</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A significant issue with a UTM device is performance, both throughput and</a:t>
            </a:r>
          </a:p>
          <a:p>
            <a:pPr eaLnBrk="1" hangingPunct="1"/>
            <a:r>
              <a:rPr lang="en-US" b="0" dirty="0">
                <a:ea typeface="ＭＳ Ｐゴシック" pitchFamily="-110" charset="-128"/>
                <a:cs typeface="ＭＳ Ｐゴシック" pitchFamily="-110" charset="-128"/>
              </a:rPr>
              <a:t>latency. [MESS06] reports that typical throughput losses for current commercial</a:t>
            </a:r>
          </a:p>
          <a:p>
            <a:pPr eaLnBrk="1" hangingPunct="1"/>
            <a:r>
              <a:rPr lang="en-US" b="0" dirty="0">
                <a:ea typeface="ＭＳ Ｐゴシック" pitchFamily="-110" charset="-128"/>
                <a:cs typeface="ＭＳ Ｐゴシック" pitchFamily="-110" charset="-128"/>
              </a:rPr>
              <a:t>devices is 50% Thus, customers are advised to get very high-performance,</a:t>
            </a:r>
          </a:p>
          <a:p>
            <a:pPr eaLnBrk="1" hangingPunct="1"/>
            <a:r>
              <a:rPr lang="en-US" b="0" dirty="0">
                <a:ea typeface="ＭＳ Ｐゴシック" pitchFamily="-110" charset="-128"/>
                <a:cs typeface="ＭＳ Ｐゴシック" pitchFamily="-110" charset="-128"/>
              </a:rPr>
              <a:t>high-throughput devices to minimize the apparent performance degradation.</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Figure 9.6 is a typical UTM appliance architecture. The following functions</a:t>
            </a:r>
          </a:p>
          <a:p>
            <a:pPr eaLnBrk="1" hangingPunct="1"/>
            <a:r>
              <a:rPr lang="en-US" b="0" dirty="0">
                <a:ea typeface="ＭＳ Ｐゴシック" pitchFamily="-110" charset="-128"/>
                <a:cs typeface="ＭＳ Ｐゴシック" pitchFamily="-110" charset="-128"/>
              </a:rPr>
              <a:t>are noteworthy:</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1. Inbound traffic is decrypted if necessary before its initial inspection. If the</a:t>
            </a:r>
          </a:p>
          <a:p>
            <a:pPr eaLnBrk="1" hangingPunct="1"/>
            <a:r>
              <a:rPr lang="en-US" b="0" dirty="0">
                <a:ea typeface="ＭＳ Ｐゴシック" pitchFamily="-110" charset="-128"/>
                <a:cs typeface="ＭＳ Ｐゴシック" pitchFamily="-110" charset="-128"/>
              </a:rPr>
              <a:t>device functions as a VPN boundary node, then IPSec decryption would take</a:t>
            </a:r>
          </a:p>
          <a:p>
            <a:pPr eaLnBrk="1" hangingPunct="1"/>
            <a:r>
              <a:rPr lang="en-US" b="0" dirty="0">
                <a:ea typeface="ＭＳ Ｐゴシック" pitchFamily="-110" charset="-128"/>
                <a:cs typeface="ＭＳ Ｐゴシック" pitchFamily="-110" charset="-128"/>
              </a:rPr>
              <a:t>place here.</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An initial firewall module filters traffic, discarding packets that violate rules</a:t>
            </a:r>
          </a:p>
          <a:p>
            <a:pPr eaLnBrk="1" hangingPunct="1"/>
            <a:r>
              <a:rPr lang="en-US" b="0" dirty="0">
                <a:ea typeface="ＭＳ Ｐゴシック" pitchFamily="-110" charset="-128"/>
                <a:cs typeface="ＭＳ Ｐゴシック" pitchFamily="-110" charset="-128"/>
              </a:rPr>
              <a:t>and/or passing packets that conform to rules set in the firewall policy.</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3. Beyond this point, a number of modules process individual packets and flows</a:t>
            </a:r>
          </a:p>
          <a:p>
            <a:pPr eaLnBrk="1" hangingPunct="1"/>
            <a:r>
              <a:rPr lang="en-US" b="0" dirty="0">
                <a:ea typeface="ＭＳ Ｐゴシック" pitchFamily="-110" charset="-128"/>
                <a:cs typeface="ＭＳ Ｐゴシック" pitchFamily="-110" charset="-128"/>
              </a:rPr>
              <a:t>of packets at various protocols levels. In this particular configuration, a data</a:t>
            </a:r>
          </a:p>
          <a:p>
            <a:pPr eaLnBrk="1" hangingPunct="1"/>
            <a:r>
              <a:rPr lang="en-US" b="0" dirty="0">
                <a:ea typeface="ＭＳ Ｐゴシック" pitchFamily="-110" charset="-128"/>
                <a:cs typeface="ＭＳ Ｐゴシック" pitchFamily="-110" charset="-128"/>
              </a:rPr>
              <a:t>analysis engine is responsible for keeping track of packet flows and coordinating</a:t>
            </a:r>
          </a:p>
          <a:p>
            <a:pPr eaLnBrk="1" hangingPunct="1"/>
            <a:r>
              <a:rPr lang="en-US" b="0" dirty="0">
                <a:ea typeface="ＭＳ Ｐゴシック" pitchFamily="-110" charset="-128"/>
                <a:cs typeface="ＭＳ Ｐゴシック" pitchFamily="-110" charset="-128"/>
              </a:rPr>
              <a:t>the work of antivirus, IDS, and IPS engines.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4. The data analysis engine also reassembles </a:t>
            </a:r>
            <a:r>
              <a:rPr lang="en-US" b="0" dirty="0" err="1">
                <a:ea typeface="ＭＳ Ｐゴシック" pitchFamily="-110" charset="-128"/>
                <a:cs typeface="ＭＳ Ｐゴシック" pitchFamily="-110" charset="-128"/>
              </a:rPr>
              <a:t>multipacket</a:t>
            </a:r>
            <a:r>
              <a:rPr lang="en-US" b="0" dirty="0">
                <a:ea typeface="ＭＳ Ｐゴシック" pitchFamily="-110" charset="-128"/>
                <a:cs typeface="ＭＳ Ｐゴシック" pitchFamily="-110" charset="-128"/>
              </a:rPr>
              <a:t> payloads for content</a:t>
            </a:r>
          </a:p>
          <a:p>
            <a:pPr eaLnBrk="1" hangingPunct="1"/>
            <a:r>
              <a:rPr lang="en-US" b="0" dirty="0">
                <a:ea typeface="ＭＳ Ｐゴシック" pitchFamily="-110" charset="-128"/>
                <a:cs typeface="ＭＳ Ｐゴシック" pitchFamily="-110" charset="-128"/>
              </a:rPr>
              <a:t>analysis by the antivirus engine and the Web filtering and </a:t>
            </a:r>
            <a:r>
              <a:rPr lang="en-US" b="0" dirty="0" err="1">
                <a:ea typeface="ＭＳ Ｐゴシック" pitchFamily="-110" charset="-128"/>
                <a:cs typeface="ＭＳ Ｐゴシック" pitchFamily="-110" charset="-128"/>
              </a:rPr>
              <a:t>antispam</a:t>
            </a:r>
            <a:r>
              <a:rPr lang="en-US" b="0" dirty="0">
                <a:ea typeface="ＭＳ Ｐゴシック" pitchFamily="-110" charset="-128"/>
                <a:cs typeface="ＭＳ Ｐゴシック" pitchFamily="-110" charset="-128"/>
              </a:rPr>
              <a:t> modules.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5. Some incoming traffic may need to be </a:t>
            </a:r>
            <a:r>
              <a:rPr lang="en-US" b="0" dirty="0" err="1">
                <a:ea typeface="ＭＳ Ｐゴシック" pitchFamily="-110" charset="-128"/>
                <a:cs typeface="ＭＳ Ｐゴシック" pitchFamily="-110" charset="-128"/>
              </a:rPr>
              <a:t>reencrypted</a:t>
            </a:r>
            <a:r>
              <a:rPr lang="en-US" b="0" dirty="0">
                <a:ea typeface="ＭＳ Ｐゴシック" pitchFamily="-110" charset="-128"/>
                <a:cs typeface="ＭＳ Ｐゴシック" pitchFamily="-110" charset="-128"/>
              </a:rPr>
              <a:t> to maintain security of the</a:t>
            </a:r>
          </a:p>
          <a:p>
            <a:pPr eaLnBrk="1" hangingPunct="1"/>
            <a:r>
              <a:rPr lang="en-US" b="0" dirty="0">
                <a:ea typeface="ＭＳ Ｐゴシック" pitchFamily="-110" charset="-128"/>
                <a:cs typeface="ＭＳ Ｐゴシック" pitchFamily="-110" charset="-128"/>
              </a:rPr>
              <a:t>flow within the enterprise network.</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6. All detected threats are reported to the logging and reporting module, which</a:t>
            </a:r>
          </a:p>
          <a:p>
            <a:pPr eaLnBrk="1" hangingPunct="1"/>
            <a:r>
              <a:rPr lang="en-US" b="0" dirty="0">
                <a:ea typeface="ＭＳ Ｐゴシック" pitchFamily="-110" charset="-128"/>
                <a:cs typeface="ＭＳ Ｐゴシック" pitchFamily="-110" charset="-128"/>
              </a:rPr>
              <a:t>is used to issue alerts for specified conditions and for forensic analysis.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7. The bandwidth-shaping module can use various priority and quality-of-service</a:t>
            </a:r>
          </a:p>
          <a:p>
            <a:pPr eaLnBrk="1" hangingPunct="1"/>
            <a:r>
              <a:rPr lang="en-US" b="0" dirty="0">
                <a:ea typeface="ＭＳ Ｐゴシック" pitchFamily="-110" charset="-128"/>
                <a:cs typeface="ＭＳ Ｐゴシック" pitchFamily="-110" charset="-128"/>
              </a:rPr>
              <a:t>(</a:t>
            </a:r>
            <a:r>
              <a:rPr lang="en-US" b="0" dirty="0" err="1">
                <a:ea typeface="ＭＳ Ｐゴシック" pitchFamily="-110" charset="-128"/>
                <a:cs typeface="ＭＳ Ｐゴシック" pitchFamily="-110" charset="-128"/>
              </a:rPr>
              <a:t>QoS</a:t>
            </a:r>
            <a:r>
              <a:rPr lang="en-US" b="0" dirty="0">
                <a:ea typeface="ＭＳ Ｐゴシック" pitchFamily="-110" charset="-128"/>
                <a:cs typeface="ＭＳ Ｐゴシック" pitchFamily="-110" charset="-128"/>
              </a:rPr>
              <a:t>) algorithms to optimize performance.</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2854225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 critical component in the planning and implementation of a firewall is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specifying a suitable access policy. This lists the types of traffic authorized to pass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through the firewall, including address ranges, protocols, applications and content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types. This policy should be developed from the organization’s information security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risk assessment and policy, that we discuss in Chapters 14 and 15. This policy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should be developed from a broad specification of which traffic types the organization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needs to support. It is then refined to detail the filter elements we discuss next,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which can then be implemented within an appropriate firewall topology.</a:t>
            </a:r>
            <a:endParaRPr lang="en-US" dirty="0"/>
          </a:p>
        </p:txBody>
      </p:sp>
      <p:sp>
        <p:nvSpPr>
          <p:cNvPr id="4" name="Slide Number Placeholder 3"/>
          <p:cNvSpPr>
            <a:spLocks noGrp="1"/>
          </p:cNvSpPr>
          <p:nvPr>
            <p:ph type="sldNum" sz="quarter" idx="10"/>
          </p:nvPr>
        </p:nvSpPr>
        <p:spPr/>
        <p:txBody>
          <a:bodyPr/>
          <a:lstStyle/>
          <a:p>
            <a:pPr>
              <a:defRPr/>
            </a:pPr>
            <a:fld id="{CB9A57B6-678D-4943-9AEF-24E9B821E96F}" type="slidenum">
              <a:rPr lang="en-AU" smtClean="0"/>
              <a:pPr>
                <a:defRPr/>
              </a:pPr>
              <a:t>4</a:t>
            </a:fld>
            <a:endParaRPr lang="en-AU"/>
          </a:p>
        </p:txBody>
      </p:sp>
    </p:spTree>
    <p:extLst>
      <p:ext uri="{BB962C8B-B14F-4D97-AF65-F5344CB8AC3E}">
        <p14:creationId xmlns:p14="http://schemas.microsoft.com/office/powerpoint/2010/main" val="2649150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[SCAR09b] lists a range of characteristics that a firewall access policy could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use to filter traffic, including:</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IP Address and Protocol Values: Controls access based on the source 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destination addresses and port numbers, direction of flow being inbound 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outbound, and other network and transport layer characteristics. This type of</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filtering is used by packet filter and </a:t>
            </a:r>
            <a:r>
              <a:rPr lang="en-US" sz="1200" b="0" i="0" u="none" strike="noStrike" kern="1200" baseline="0" dirty="0" err="1">
                <a:solidFill>
                  <a:schemeClr val="tx1"/>
                </a:solidFill>
                <a:latin typeface="Arial" pitchFamily="-110" charset="0"/>
                <a:ea typeface="ＭＳ Ｐゴシック" pitchFamily="-1" charset="-128"/>
                <a:cs typeface="ＭＳ Ｐゴシック" pitchFamily="-1" charset="-128"/>
              </a:rPr>
              <a:t>stateful</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inspection firewalls. It is typically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used to limit access to specific services.</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Application Protocol: Controls access on the basis of authorized application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protocol data. This type of filtering is used by an application-level gateway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that relays and monitors the exchange of information for specific application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protocols, e.g., checking SMTP email for spam, or HTPP web requests to</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authorized sites only.</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User Identity: Controls access based on the users identity, typically for inside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users who identify themselves using some form of secure authentication technology,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such as IPSec (Chapter 22).</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Network Activity: Controls access based on considerations such as the time 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request, e.g., only in business hours; rate of requests, e.g., to detect scanning</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attempts; or other activity patterns.</a:t>
            </a:r>
            <a:endParaRPr lang="en-US" b="0" dirty="0"/>
          </a:p>
        </p:txBody>
      </p:sp>
      <p:sp>
        <p:nvSpPr>
          <p:cNvPr id="4" name="Slide Number Placeholder 3"/>
          <p:cNvSpPr>
            <a:spLocks noGrp="1"/>
          </p:cNvSpPr>
          <p:nvPr>
            <p:ph type="sldNum" sz="quarter" idx="10"/>
          </p:nvPr>
        </p:nvSpPr>
        <p:spPr/>
        <p:txBody>
          <a:bodyPr/>
          <a:lstStyle/>
          <a:p>
            <a:pPr>
              <a:defRPr/>
            </a:pPr>
            <a:fld id="{CB9A57B6-678D-4943-9AEF-24E9B821E96F}" type="slidenum">
              <a:rPr lang="en-AU" smtClean="0"/>
              <a:pPr>
                <a:defRPr/>
              </a:pPr>
              <a:t>5</a:t>
            </a:fld>
            <a:endParaRPr lang="en-AU"/>
          </a:p>
        </p:txBody>
      </p:sp>
    </p:spTree>
    <p:extLst>
      <p:ext uri="{BB962C8B-B14F-4D97-AF65-F5344CB8AC3E}">
        <p14:creationId xmlns:p14="http://schemas.microsoft.com/office/powerpoint/2010/main" val="442666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Convenient platform for several Internet functions that are not security related, e.g., Network Address Translation (NAT).</a:t>
            </a:r>
          </a:p>
          <a:p>
            <a:pPr eaLnBrk="1" hangingPunct="1"/>
            <a:r>
              <a:rPr lang="en-US" b="0" dirty="0">
                <a:ea typeface="ＭＳ Ｐゴシック" pitchFamily="-110" charset="-128"/>
                <a:cs typeface="ＭＳ Ｐゴシック" pitchFamily="-110" charset="-128"/>
              </a:rPr>
              <a:t>Before proceeding to the details of firewall types and configurations, it is best</a:t>
            </a:r>
          </a:p>
          <a:p>
            <a:pPr eaLnBrk="1" hangingPunct="1"/>
            <a:r>
              <a:rPr lang="en-US" b="0" dirty="0">
                <a:ea typeface="ＭＳ Ｐゴシック" pitchFamily="-110" charset="-128"/>
                <a:cs typeface="ＭＳ Ｐゴシック" pitchFamily="-110" charset="-128"/>
              </a:rPr>
              <a:t>to summarize what one can expect from a firewall. The following capabilities are</a:t>
            </a:r>
          </a:p>
          <a:p>
            <a:pPr eaLnBrk="1" hangingPunct="1"/>
            <a:r>
              <a:rPr lang="en-US" b="0" dirty="0">
                <a:ea typeface="ＭＳ Ｐゴシック" pitchFamily="-110" charset="-128"/>
                <a:cs typeface="ＭＳ Ｐゴシック" pitchFamily="-110" charset="-128"/>
              </a:rPr>
              <a:t>within the scope of a firewall:</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1. A firewall defines a single choke point that attempts to keep unauthorized</a:t>
            </a:r>
          </a:p>
          <a:p>
            <a:pPr eaLnBrk="1" hangingPunct="1"/>
            <a:r>
              <a:rPr lang="en-US" b="0" dirty="0">
                <a:ea typeface="ＭＳ Ｐゴシック" pitchFamily="-110" charset="-128"/>
                <a:cs typeface="ＭＳ Ｐゴシック" pitchFamily="-110" charset="-128"/>
              </a:rPr>
              <a:t>users out of the protected network, prohibit potentially vulnerable services</a:t>
            </a:r>
          </a:p>
          <a:p>
            <a:pPr eaLnBrk="1" hangingPunct="1"/>
            <a:r>
              <a:rPr lang="en-US" b="0" dirty="0">
                <a:ea typeface="ＭＳ Ｐゴシック" pitchFamily="-110" charset="-128"/>
                <a:cs typeface="ＭＳ Ｐゴシック" pitchFamily="-110" charset="-128"/>
              </a:rPr>
              <a:t>from entering or leaving the network, and provide protection from various</a:t>
            </a:r>
          </a:p>
          <a:p>
            <a:pPr eaLnBrk="1" hangingPunct="1"/>
            <a:r>
              <a:rPr lang="en-US" b="0" dirty="0">
                <a:ea typeface="ＭＳ Ｐゴシック" pitchFamily="-110" charset="-128"/>
                <a:cs typeface="ＭＳ Ｐゴシック" pitchFamily="-110" charset="-128"/>
              </a:rPr>
              <a:t>kinds of IP spoofing and routing attacks. The use of a single choke point</a:t>
            </a:r>
          </a:p>
          <a:p>
            <a:pPr eaLnBrk="1" hangingPunct="1"/>
            <a:r>
              <a:rPr lang="en-US" b="0" dirty="0">
                <a:ea typeface="ＭＳ Ｐゴシック" pitchFamily="-110" charset="-128"/>
                <a:cs typeface="ＭＳ Ｐゴシック" pitchFamily="-110" charset="-128"/>
              </a:rPr>
              <a:t>simplifies security management because security capabilities are consolidated</a:t>
            </a:r>
          </a:p>
          <a:p>
            <a:pPr eaLnBrk="1" hangingPunct="1"/>
            <a:r>
              <a:rPr lang="en-US" b="0" dirty="0">
                <a:ea typeface="ＭＳ Ｐゴシック" pitchFamily="-110" charset="-128"/>
                <a:cs typeface="ＭＳ Ｐゴシック" pitchFamily="-110" charset="-128"/>
              </a:rPr>
              <a:t>on a single system or set of systems.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2. A firewall provides a location for monitoring security-related events. Audits</a:t>
            </a:r>
          </a:p>
          <a:p>
            <a:pPr eaLnBrk="1" hangingPunct="1"/>
            <a:r>
              <a:rPr lang="en-US" b="0" dirty="0">
                <a:ea typeface="ＭＳ Ｐゴシック" pitchFamily="-110" charset="-128"/>
                <a:cs typeface="ＭＳ Ｐゴシック" pitchFamily="-110" charset="-128"/>
              </a:rPr>
              <a:t>and alarms can be implemented on the firewall system.</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3. A firewall is a convenient platform for several Internet functions that are not</a:t>
            </a:r>
          </a:p>
          <a:p>
            <a:pPr eaLnBrk="1" hangingPunct="1"/>
            <a:r>
              <a:rPr lang="en-US" b="0" dirty="0">
                <a:ea typeface="ＭＳ Ｐゴシック" pitchFamily="-110" charset="-128"/>
                <a:cs typeface="ＭＳ Ｐゴシック" pitchFamily="-110" charset="-128"/>
              </a:rPr>
              <a:t>security related. These include a network address translator, which maps local</a:t>
            </a:r>
          </a:p>
          <a:p>
            <a:pPr eaLnBrk="1" hangingPunct="1"/>
            <a:r>
              <a:rPr lang="en-US" b="0" dirty="0">
                <a:ea typeface="ＭＳ Ｐゴシック" pitchFamily="-110" charset="-128"/>
                <a:cs typeface="ＭＳ Ｐゴシック" pitchFamily="-110" charset="-128"/>
              </a:rPr>
              <a:t>addresses to Internet addresses, and a network management function that</a:t>
            </a:r>
          </a:p>
          <a:p>
            <a:pPr eaLnBrk="1" hangingPunct="1"/>
            <a:r>
              <a:rPr lang="en-US" b="0" dirty="0">
                <a:ea typeface="ＭＳ Ｐゴシック" pitchFamily="-110" charset="-128"/>
                <a:cs typeface="ＭＳ Ｐゴシック" pitchFamily="-110" charset="-128"/>
              </a:rPr>
              <a:t>audits or logs Internet usage.</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4. A firewall can serve as the platform for </a:t>
            </a:r>
            <a:r>
              <a:rPr lang="en-US" b="0" dirty="0" err="1">
                <a:ea typeface="ＭＳ Ｐゴシック" pitchFamily="-110" charset="-128"/>
                <a:cs typeface="ＭＳ Ｐゴシック" pitchFamily="-110" charset="-128"/>
              </a:rPr>
              <a:t>IPSec</a:t>
            </a:r>
            <a:r>
              <a:rPr lang="en-US" b="0" dirty="0">
                <a:ea typeface="ＭＳ Ｐゴシック" pitchFamily="-110" charset="-128"/>
                <a:cs typeface="ＭＳ Ｐゴシック" pitchFamily="-110" charset="-128"/>
              </a:rPr>
              <a:t>. Using the tunnel mode capability</a:t>
            </a:r>
          </a:p>
          <a:p>
            <a:pPr eaLnBrk="1" hangingPunct="1"/>
            <a:r>
              <a:rPr lang="en-US" b="0" dirty="0">
                <a:ea typeface="ＭＳ Ｐゴシック" pitchFamily="-110" charset="-128"/>
                <a:cs typeface="ＭＳ Ｐゴシック" pitchFamily="-110" charset="-128"/>
              </a:rPr>
              <a:t>described in Chapter 22 , the firewall can be used to implement virtual</a:t>
            </a:r>
          </a:p>
          <a:p>
            <a:pPr eaLnBrk="1" hangingPunct="1"/>
            <a:r>
              <a:rPr lang="en-US" b="0" dirty="0">
                <a:ea typeface="ＭＳ Ｐゴシック" pitchFamily="-110" charset="-128"/>
                <a:cs typeface="ＭＳ Ｐゴシック" pitchFamily="-110" charset="-128"/>
              </a:rPr>
              <a:t>private networks.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Firewalls have their limitations, including the following:</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1. The firewall cannot protect against attacks that bypass the firewall. Internal</a:t>
            </a:r>
          </a:p>
          <a:p>
            <a:pPr eaLnBrk="1" hangingPunct="1"/>
            <a:r>
              <a:rPr lang="en-US" b="0" dirty="0">
                <a:ea typeface="ＭＳ Ｐゴシック" pitchFamily="-110" charset="-128"/>
                <a:cs typeface="ＭＳ Ｐゴシック" pitchFamily="-110" charset="-128"/>
              </a:rPr>
              <a:t>systems may have dial-out or mobile broadband capability to connect to</a:t>
            </a:r>
          </a:p>
          <a:p>
            <a:pPr eaLnBrk="1" hangingPunct="1"/>
            <a:r>
              <a:rPr lang="en-US" b="0" dirty="0">
                <a:ea typeface="ＭＳ Ｐゴシック" pitchFamily="-110" charset="-128"/>
                <a:cs typeface="ＭＳ Ｐゴシック" pitchFamily="-110" charset="-128"/>
              </a:rPr>
              <a:t>an ISP. An internal LAN may support a modem pool that provides dial-in</a:t>
            </a:r>
          </a:p>
          <a:p>
            <a:pPr eaLnBrk="1" hangingPunct="1"/>
            <a:r>
              <a:rPr lang="en-US" b="0" dirty="0">
                <a:ea typeface="ＭＳ Ｐゴシック" pitchFamily="-110" charset="-128"/>
                <a:cs typeface="ＭＳ Ｐゴシック" pitchFamily="-110" charset="-128"/>
              </a:rPr>
              <a:t>capability for traveling employees and telecommuters.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2. The firewall may not protect fully against internal threats, such as a disgruntled</a:t>
            </a:r>
          </a:p>
          <a:p>
            <a:pPr eaLnBrk="1" hangingPunct="1"/>
            <a:r>
              <a:rPr lang="en-US" b="0" dirty="0">
                <a:ea typeface="ＭＳ Ｐゴシック" pitchFamily="-110" charset="-128"/>
                <a:cs typeface="ＭＳ Ｐゴシック" pitchFamily="-110" charset="-128"/>
              </a:rPr>
              <a:t>employee or an employee who unwittingly cooperates with an external</a:t>
            </a:r>
          </a:p>
          <a:p>
            <a:pPr eaLnBrk="1" hangingPunct="1"/>
            <a:r>
              <a:rPr lang="en-US" b="0" dirty="0">
                <a:ea typeface="ＭＳ Ｐゴシック" pitchFamily="-110" charset="-128"/>
                <a:cs typeface="ＭＳ Ｐゴシック" pitchFamily="-110" charset="-128"/>
              </a:rPr>
              <a:t>attacker.</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3. An improperly secured wireless LAN may be accessed from outside the</a:t>
            </a:r>
          </a:p>
          <a:p>
            <a:pPr eaLnBrk="1" hangingPunct="1"/>
            <a:r>
              <a:rPr lang="en-US" b="0" dirty="0">
                <a:ea typeface="ＭＳ Ｐゴシック" pitchFamily="-110" charset="-128"/>
                <a:cs typeface="ＭＳ Ｐゴシック" pitchFamily="-110" charset="-128"/>
              </a:rPr>
              <a:t>organization. An internal firewall that separates portions of an enterprise</a:t>
            </a:r>
          </a:p>
          <a:p>
            <a:pPr eaLnBrk="1" hangingPunct="1"/>
            <a:r>
              <a:rPr lang="en-US" b="0" dirty="0">
                <a:ea typeface="ＭＳ Ｐゴシック" pitchFamily="-110" charset="-128"/>
                <a:cs typeface="ＭＳ Ｐゴシック" pitchFamily="-110" charset="-128"/>
              </a:rPr>
              <a:t>network cannot guard against wireless communications between local systems</a:t>
            </a:r>
          </a:p>
          <a:p>
            <a:pPr eaLnBrk="1" hangingPunct="1"/>
            <a:r>
              <a:rPr lang="en-US" b="0" dirty="0">
                <a:ea typeface="ＭＳ Ｐゴシック" pitchFamily="-110" charset="-128"/>
                <a:cs typeface="ＭＳ Ｐゴシック" pitchFamily="-110" charset="-128"/>
              </a:rPr>
              <a:t>on different sides of the internal firewall.</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4. A laptop, PDA, or portable storage device may be used and infected outside</a:t>
            </a:r>
          </a:p>
          <a:p>
            <a:pPr eaLnBrk="1" hangingPunct="1"/>
            <a:r>
              <a:rPr lang="en-US" b="0" dirty="0">
                <a:ea typeface="ＭＳ Ｐゴシック" pitchFamily="-110" charset="-128"/>
                <a:cs typeface="ＭＳ Ｐゴシック" pitchFamily="-110" charset="-128"/>
              </a:rPr>
              <a:t>the corporate network and then attached and used internally.</a:t>
            </a:r>
            <a:endParaRPr lang="en-US" b="0"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16231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25FA9281-6FDF-8B44-9E44-44C136C7A29A}" type="slidenum">
              <a:rPr lang="en-AU"/>
              <a:pPr/>
              <a:t>9</a:t>
            </a:fld>
            <a:endParaRPr lang="en-AU"/>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r>
              <a:rPr lang="en-US" b="0" dirty="0">
                <a:ea typeface="ＭＳ Ｐゴシック" pitchFamily="-110" charset="-128"/>
                <a:cs typeface="ＭＳ Ｐゴシック" pitchFamily="-110" charset="-128"/>
              </a:rPr>
              <a:t>A packet filtering firewall applies a set of rules to each incoming and outgoing</a:t>
            </a:r>
          </a:p>
          <a:p>
            <a:pPr eaLnBrk="1" hangingPunct="1"/>
            <a:r>
              <a:rPr lang="en-US" b="0" dirty="0">
                <a:ea typeface="ＭＳ Ｐゴシック" pitchFamily="-110" charset="-128"/>
                <a:cs typeface="ＭＳ Ｐゴシック" pitchFamily="-110" charset="-128"/>
              </a:rPr>
              <a:t>IP packet and then forwards or discards the packet ( Figure 9.1b ). The firewall</a:t>
            </a:r>
          </a:p>
          <a:p>
            <a:pPr eaLnBrk="1" hangingPunct="1"/>
            <a:r>
              <a:rPr lang="en-US" b="0" dirty="0">
                <a:ea typeface="ＭＳ Ｐゴシック" pitchFamily="-110" charset="-128"/>
                <a:cs typeface="ＭＳ Ｐゴシック" pitchFamily="-110" charset="-128"/>
              </a:rPr>
              <a:t>is typically configured to filter packets going in both directions (from and to</a:t>
            </a:r>
          </a:p>
          <a:p>
            <a:pPr eaLnBrk="1" hangingPunct="1"/>
            <a:r>
              <a:rPr lang="en-US" b="0" dirty="0">
                <a:ea typeface="ＭＳ Ｐゴシック" pitchFamily="-110" charset="-128"/>
                <a:cs typeface="ＭＳ Ｐゴシック" pitchFamily="-110" charset="-128"/>
              </a:rPr>
              <a:t>the internal network). Filtering rules are based on information contained in a</a:t>
            </a:r>
          </a:p>
          <a:p>
            <a:pPr eaLnBrk="1" hangingPunct="1"/>
            <a:r>
              <a:rPr lang="en-US" b="0" dirty="0">
                <a:ea typeface="ＭＳ Ｐゴシック" pitchFamily="-110" charset="-128"/>
                <a:cs typeface="ＭＳ Ｐゴシック" pitchFamily="-110" charset="-128"/>
              </a:rPr>
              <a:t>network packet:</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Source IP address: The IP address of the system that originated the IP packet</a:t>
            </a:r>
          </a:p>
          <a:p>
            <a:pPr eaLnBrk="1" hangingPunct="1"/>
            <a:r>
              <a:rPr lang="en-US" b="0" dirty="0">
                <a:ea typeface="ＭＳ Ｐゴシック" pitchFamily="-110" charset="-128"/>
                <a:cs typeface="ＭＳ Ｐゴシック" pitchFamily="-110" charset="-128"/>
              </a:rPr>
              <a:t>(e.g., 192.178.1.1)</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Destination IP address: The IP address of the system the IP packet is trying to</a:t>
            </a:r>
          </a:p>
          <a:p>
            <a:pPr eaLnBrk="1" hangingPunct="1"/>
            <a:r>
              <a:rPr lang="en-US" b="0" dirty="0">
                <a:ea typeface="ＭＳ Ｐゴシック" pitchFamily="-110" charset="-128"/>
                <a:cs typeface="ＭＳ Ｐゴシック" pitchFamily="-110" charset="-128"/>
              </a:rPr>
              <a:t>reach (e.g., 192.168.1.2)</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Source and destination transport-level address: The transport-level (e.g., TCP</a:t>
            </a:r>
          </a:p>
          <a:p>
            <a:pPr eaLnBrk="1" hangingPunct="1"/>
            <a:r>
              <a:rPr lang="en-US" b="0" dirty="0">
                <a:ea typeface="ＭＳ Ｐゴシック" pitchFamily="-110" charset="-128"/>
                <a:cs typeface="ＭＳ Ｐゴシック" pitchFamily="-110" charset="-128"/>
              </a:rPr>
              <a:t>or UDP) port number, which defines applications such as SNMP or TELNET</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IP protocol field: Defines the transport protocol</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Interface: For a firewall with three or more ports, which interface of the firewall</a:t>
            </a:r>
          </a:p>
          <a:p>
            <a:pPr eaLnBrk="1" hangingPunct="1"/>
            <a:r>
              <a:rPr lang="en-US" b="0" dirty="0">
                <a:ea typeface="ＭＳ Ｐゴシック" pitchFamily="-110" charset="-128"/>
                <a:cs typeface="ＭＳ Ｐゴシック" pitchFamily="-110" charset="-128"/>
              </a:rPr>
              <a:t>the packet came from or which interface of the firewall the packet is destined for</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The packet filter is typically set up as a list of rules based on matches to fields</a:t>
            </a:r>
          </a:p>
          <a:p>
            <a:pPr eaLnBrk="1" hangingPunct="1"/>
            <a:r>
              <a:rPr lang="en-US" b="0" dirty="0">
                <a:ea typeface="ＭＳ Ｐゴシック" pitchFamily="-110" charset="-128"/>
                <a:cs typeface="ＭＳ Ｐゴシック" pitchFamily="-110" charset="-128"/>
              </a:rPr>
              <a:t>in the IP or TCP header. If there is a match to one of the rules, that rule is invoked</a:t>
            </a:r>
          </a:p>
          <a:p>
            <a:pPr eaLnBrk="1" hangingPunct="1"/>
            <a:r>
              <a:rPr lang="en-US" b="0" dirty="0">
                <a:ea typeface="ＭＳ Ｐゴシック" pitchFamily="-110" charset="-128"/>
                <a:cs typeface="ＭＳ Ｐゴシック" pitchFamily="-110" charset="-128"/>
              </a:rPr>
              <a:t>to determine whether to forward or discard the packet. If there is no match to any</a:t>
            </a:r>
          </a:p>
          <a:p>
            <a:pPr eaLnBrk="1" hangingPunct="1"/>
            <a:r>
              <a:rPr lang="en-US" b="0" dirty="0">
                <a:ea typeface="ＭＳ Ｐゴシック" pitchFamily="-110" charset="-128"/>
                <a:cs typeface="ＭＳ Ｐゴシック" pitchFamily="-110" charset="-128"/>
              </a:rPr>
              <a:t>rule, then a default action is taken. Two default policies are possible:</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Default =</a:t>
            </a:r>
            <a:r>
              <a:rPr lang="en-US" b="0" baseline="0" dirty="0">
                <a:ea typeface="ＭＳ Ｐゴシック" pitchFamily="-110" charset="-128"/>
                <a:cs typeface="ＭＳ Ｐゴシック" pitchFamily="-110" charset="-128"/>
              </a:rPr>
              <a:t> </a:t>
            </a:r>
            <a:r>
              <a:rPr lang="en-US" b="0" dirty="0">
                <a:ea typeface="ＭＳ Ｐゴシック" pitchFamily="-110" charset="-128"/>
                <a:cs typeface="ＭＳ Ｐゴシック" pitchFamily="-110" charset="-128"/>
              </a:rPr>
              <a:t>discard: That which is not expressly permitted is prohibited.</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Default =</a:t>
            </a:r>
            <a:r>
              <a:rPr lang="en-US" b="0" baseline="0" dirty="0">
                <a:ea typeface="ＭＳ Ｐゴシック" pitchFamily="-110" charset="-128"/>
                <a:cs typeface="ＭＳ Ｐゴシック" pitchFamily="-110" charset="-128"/>
              </a:rPr>
              <a:t> </a:t>
            </a:r>
            <a:r>
              <a:rPr lang="en-US" b="0" dirty="0">
                <a:ea typeface="ＭＳ Ｐゴシック" pitchFamily="-110" charset="-128"/>
                <a:cs typeface="ＭＳ Ｐゴシック" pitchFamily="-110" charset="-128"/>
              </a:rPr>
              <a:t>forward: That which is not expressly prohibited is permitted.</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The default discard policy is more conservative. Initially, everything is blocked,</a:t>
            </a:r>
          </a:p>
          <a:p>
            <a:pPr eaLnBrk="1" hangingPunct="1"/>
            <a:r>
              <a:rPr lang="en-US" b="0" dirty="0">
                <a:ea typeface="ＭＳ Ｐゴシック" pitchFamily="-110" charset="-128"/>
                <a:cs typeface="ＭＳ Ｐゴシック" pitchFamily="-110" charset="-128"/>
              </a:rPr>
              <a:t>and services must be added on a case-by-case basis. This policy is more visible to</a:t>
            </a:r>
          </a:p>
          <a:p>
            <a:pPr eaLnBrk="1" hangingPunct="1"/>
            <a:r>
              <a:rPr lang="en-US" b="0" dirty="0">
                <a:ea typeface="ＭＳ Ｐゴシック" pitchFamily="-110" charset="-128"/>
                <a:cs typeface="ＭＳ Ｐゴシック" pitchFamily="-110" charset="-128"/>
              </a:rPr>
              <a:t>users, who are more likely to see the firewall as a hindrance. However, this is the</a:t>
            </a:r>
          </a:p>
          <a:p>
            <a:pPr eaLnBrk="1" hangingPunct="1"/>
            <a:r>
              <a:rPr lang="en-US" b="0" dirty="0">
                <a:ea typeface="ＭＳ Ｐゴシック" pitchFamily="-110" charset="-128"/>
                <a:cs typeface="ＭＳ Ｐゴシック" pitchFamily="-110" charset="-128"/>
              </a:rPr>
              <a:t>policy likely to be preferred by businesses and government organizations. Further,</a:t>
            </a:r>
          </a:p>
          <a:p>
            <a:pPr eaLnBrk="1" hangingPunct="1"/>
            <a:r>
              <a:rPr lang="en-US" b="0" dirty="0">
                <a:ea typeface="ＭＳ Ｐゴシック" pitchFamily="-110" charset="-128"/>
                <a:cs typeface="ＭＳ Ｐゴシック" pitchFamily="-110" charset="-128"/>
              </a:rPr>
              <a:t>visibility to users diminishes as rules are created. The default forward policy increases</a:t>
            </a:r>
          </a:p>
          <a:p>
            <a:pPr eaLnBrk="1" hangingPunct="1"/>
            <a:r>
              <a:rPr lang="en-US" b="0" dirty="0">
                <a:ea typeface="ＭＳ Ｐゴシック" pitchFamily="-110" charset="-128"/>
                <a:cs typeface="ＭＳ Ｐゴシック" pitchFamily="-110" charset="-128"/>
              </a:rPr>
              <a:t>ease of use for end users but provides reduced security; the security administrator</a:t>
            </a:r>
          </a:p>
          <a:p>
            <a:pPr eaLnBrk="1" hangingPunct="1"/>
            <a:r>
              <a:rPr lang="en-US" b="0" dirty="0">
                <a:ea typeface="ＭＳ Ｐゴシック" pitchFamily="-110" charset="-128"/>
                <a:cs typeface="ＭＳ Ｐゴシック" pitchFamily="-110" charset="-128"/>
              </a:rPr>
              <a:t>must, in essence, react to each new security threat as it becomes known. This policy</a:t>
            </a:r>
          </a:p>
          <a:p>
            <a:pPr eaLnBrk="1" hangingPunct="1"/>
            <a:r>
              <a:rPr lang="en-US" b="0" dirty="0">
                <a:ea typeface="ＭＳ Ｐゴシック" pitchFamily="-110" charset="-128"/>
                <a:cs typeface="ＭＳ Ｐゴシック" pitchFamily="-110" charset="-128"/>
              </a:rPr>
              <a:t>may be used by generally more open organizations, such as universities.</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187573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AC6AACB-46DF-A74A-B78D-100F8EFEEF69}" type="slidenum">
              <a:rPr lang="en-AU"/>
              <a:pPr/>
              <a:t>11</a:t>
            </a:fld>
            <a:endParaRPr lang="en-AU"/>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Table 9.1 is a simplified example of a rule set for SMTP traffic. The goal is to</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allow inbound and outbound email traffic but to block all other traffic. The rules are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applied top to bottom to each packet. The intent of each rule is:</a:t>
            </a:r>
            <a:endParaRPr lang="en-US" b="1" dirty="0">
              <a:ea typeface="ＭＳ Ｐゴシック" pitchFamily="-110" charset="-128"/>
              <a:cs typeface="ＭＳ Ｐゴシック" pitchFamily="-110" charset="-128"/>
            </a:endParaRPr>
          </a:p>
          <a:p>
            <a:pPr eaLnBrk="1" hangingPunct="1"/>
            <a:endParaRPr lang="en-US" b="1" dirty="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1. Inbound mail from an external source is allowed (port 25 is for SMTP incoming).</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2. This rule is intended to allow a response to an inbound SMTP connection.</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3. Outbound mail to an external source is allowed.</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4. This rule is intended to allow a response to an inbound SMTP connection.</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5. This is an explicit statement of the default policy. All rule sets include this rule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implicitly as the last rule.</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There are several problems with this rule set. Rule 4 allows external traffic</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to any destination port above 1023. As an example of an exploit of this rule, an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external attacker can open a connection from the attacker’s port 5150 to an internal</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Web proxy server on port 8080. This is supposed to be forbidden and could allow an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attack on the server. To counter this attack, the firewall rule set can be configured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with a source port field for each row. For rules 2 and 4, the source port is set to 25;</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for rules 1 and 3, the source port is set to &gt;1023.</a:t>
            </a:r>
          </a:p>
        </p:txBody>
      </p:sp>
    </p:spTree>
    <p:extLst>
      <p:ext uri="{BB962C8B-B14F-4D97-AF65-F5344CB8AC3E}">
        <p14:creationId xmlns:p14="http://schemas.microsoft.com/office/powerpoint/2010/main" val="3219630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But a vulnerability remains. Rules 3 and 4 are intended to specify that any</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inside host can send mail to the outside. A TCP packet with a destination port of</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25 is routed to the SMTP server on the destination machine. The problem with this</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rule is that the use of port 25 for SMTP receipt is only a default; an outside machine</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could be configured to have some other application linked to port 25. As the revised</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rule 4 is written, an attacker could gain access to internal machines by sending packets</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with a TCP source port number of 25. To counter this threat, we can add an</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ACK flag field to each row. For rule 4, the field would indicate that the ACK flag</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must be set on the incoming packet.</a:t>
            </a:r>
          </a:p>
          <a:p>
            <a:endPar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 The rule takes advantage of a feature of TCP connections. Once a connection</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is set up, the ACK flag of a TCP segment is set to acknowledge segments sent from</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the other side. Thus, this rule allows incoming packets with a source port number of</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25 that include the ACK flag in the TCP segment.</a:t>
            </a:r>
            <a:endParaRPr lang="en-US" altLang="zh-CN" b="1" dirty="0">
              <a:ea typeface="ＭＳ Ｐゴシック" pitchFamily="-110" charset="-128"/>
              <a:cs typeface="ＭＳ Ｐゴシック" pitchFamily="-110" charset="-128"/>
            </a:endParaRPr>
          </a:p>
          <a:p>
            <a:endParaRPr lang="en-US" altLang="zh-CN" sz="1900" dirty="0">
              <a:solidFill>
                <a:schemeClr val="tx1"/>
              </a:solidFill>
            </a:endParaRPr>
          </a:p>
          <a:p>
            <a:r>
              <a:rPr lang="en-US" altLang="zh-CN" sz="1900" dirty="0">
                <a:solidFill>
                  <a:schemeClr val="tx1"/>
                </a:solidFill>
              </a:rPr>
              <a:t>To counter this attack, we can add an ACK flag field to Rule D, indicating that the ACK flag must be set on the incoming packet to ensure that the inbound packet is in response to an earlier outbound packet, not originating from the outside.</a:t>
            </a:r>
          </a:p>
          <a:p>
            <a:pPr lvl="1"/>
            <a:r>
              <a:rPr lang="en-US" altLang="zh-CN" sz="1900" dirty="0"/>
              <a:t>The rule takes advantage of a feature of TCP: Once a connection is set up, the ACK flag of a TCP segment is set to acknowledge segments sent from the other side</a:t>
            </a:r>
            <a:endParaRPr lang="en-US" altLang="zh-CN" sz="1900" dirty="0">
              <a:solidFill>
                <a:schemeClr val="tx1"/>
              </a:solidFill>
            </a:endParaRPr>
          </a:p>
          <a:p>
            <a:endParaRPr lang="zh-CN" altLang="en-US" dirty="0"/>
          </a:p>
        </p:txBody>
      </p:sp>
      <p:sp>
        <p:nvSpPr>
          <p:cNvPr id="4" name="灯片编号占位符 3"/>
          <p:cNvSpPr>
            <a:spLocks noGrp="1"/>
          </p:cNvSpPr>
          <p:nvPr>
            <p:ph type="sldNum" sz="quarter" idx="10"/>
          </p:nvPr>
        </p:nvSpPr>
        <p:spPr/>
        <p:txBody>
          <a:bodyPr/>
          <a:lstStyle/>
          <a:p>
            <a:pPr>
              <a:defRPr/>
            </a:pPr>
            <a:fld id="{CB9A57B6-678D-4943-9AEF-24E9B821E96F}" type="slidenum">
              <a:rPr lang="en-AU" smtClean="0"/>
              <a:pPr>
                <a:defRPr/>
              </a:pPr>
              <a:t>13</a:t>
            </a:fld>
            <a:endParaRPr lang="en-AU"/>
          </a:p>
        </p:txBody>
      </p:sp>
    </p:spTree>
    <p:extLst>
      <p:ext uri="{BB962C8B-B14F-4D97-AF65-F5344CB8AC3E}">
        <p14:creationId xmlns:p14="http://schemas.microsoft.com/office/powerpoint/2010/main" val="463195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3368F387-B42B-9244-A173-F097D89069A8}" type="slidenum">
              <a:rPr lang="en-AU"/>
              <a:pPr/>
              <a:t>14</a:t>
            </a:fld>
            <a:endParaRPr lang="en-AU"/>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b="0" dirty="0"/>
              <a:t>One advantage of a packet filtering firewall is its simplicity. Also, packet filters</a:t>
            </a:r>
          </a:p>
          <a:p>
            <a:pPr eaLnBrk="1" hangingPunct="1"/>
            <a:r>
              <a:rPr lang="en-US" b="0" dirty="0"/>
              <a:t>typically are transparent to users and are very fast. [SCAR09b] lists the following</a:t>
            </a:r>
          </a:p>
          <a:p>
            <a:pPr eaLnBrk="1" hangingPunct="1"/>
            <a:r>
              <a:rPr lang="en-US" b="0" dirty="0"/>
              <a:t>weaknesses of packet filter firewalls:</a:t>
            </a:r>
          </a:p>
          <a:p>
            <a:pPr eaLnBrk="1" hangingPunct="1"/>
            <a:endParaRPr lang="en-US" b="0" dirty="0"/>
          </a:p>
          <a:p>
            <a:pPr eaLnBrk="1" hangingPunct="1"/>
            <a:r>
              <a:rPr lang="en-US" b="0" dirty="0"/>
              <a:t>• Because packet filter firewalls do not examine upper-layer data, they cannot</a:t>
            </a:r>
          </a:p>
          <a:p>
            <a:pPr eaLnBrk="1" hangingPunct="1"/>
            <a:r>
              <a:rPr lang="en-US" b="0" dirty="0"/>
              <a:t>prevent attacks that employ application-specific vulnerabilities or functions.</a:t>
            </a:r>
          </a:p>
          <a:p>
            <a:pPr eaLnBrk="1" hangingPunct="1"/>
            <a:r>
              <a:rPr lang="en-US" b="0" dirty="0"/>
              <a:t>For example, a packet filter firewall cannot block specific application</a:t>
            </a:r>
          </a:p>
          <a:p>
            <a:pPr eaLnBrk="1" hangingPunct="1"/>
            <a:r>
              <a:rPr lang="en-US" b="0" dirty="0"/>
              <a:t>commands; if a packet filter firewall allows a given application, all functions</a:t>
            </a:r>
          </a:p>
          <a:p>
            <a:pPr eaLnBrk="1" hangingPunct="1"/>
            <a:r>
              <a:rPr lang="en-US" b="0" dirty="0"/>
              <a:t>available within that application will be permitted.</a:t>
            </a:r>
          </a:p>
          <a:p>
            <a:pPr eaLnBrk="1" hangingPunct="1"/>
            <a:endParaRPr lang="en-US" b="0" dirty="0"/>
          </a:p>
          <a:p>
            <a:pPr eaLnBrk="1" hangingPunct="1"/>
            <a:r>
              <a:rPr lang="en-US" b="0" dirty="0"/>
              <a:t>• Because of the limited information available to the firewall, the logging</a:t>
            </a:r>
          </a:p>
          <a:p>
            <a:pPr eaLnBrk="1" hangingPunct="1"/>
            <a:r>
              <a:rPr lang="en-US" b="0" dirty="0"/>
              <a:t>functionality present in packet filter firewalls is limited. Packet filter logs</a:t>
            </a:r>
          </a:p>
          <a:p>
            <a:pPr eaLnBrk="1" hangingPunct="1"/>
            <a:r>
              <a:rPr lang="en-US" b="0" dirty="0"/>
              <a:t>normally contain the same information used to make access control decisions</a:t>
            </a:r>
          </a:p>
          <a:p>
            <a:pPr eaLnBrk="1" hangingPunct="1"/>
            <a:r>
              <a:rPr lang="en-US" b="0" dirty="0"/>
              <a:t>(source address, destination address, and traffic type).</a:t>
            </a:r>
          </a:p>
          <a:p>
            <a:pPr eaLnBrk="1" hangingPunct="1"/>
            <a:endParaRPr lang="en-US" b="0" dirty="0"/>
          </a:p>
          <a:p>
            <a:pPr eaLnBrk="1" hangingPunct="1"/>
            <a:r>
              <a:rPr lang="en-US" b="0" dirty="0"/>
              <a:t>• Most packet filter firewalls do not support advanced user authentication</a:t>
            </a:r>
          </a:p>
          <a:p>
            <a:pPr eaLnBrk="1" hangingPunct="1"/>
            <a:r>
              <a:rPr lang="en-US" b="0" dirty="0"/>
              <a:t>schemes. Once again, this limitation is mostly due to the lack of upper-layer</a:t>
            </a:r>
          </a:p>
          <a:p>
            <a:pPr eaLnBrk="1" hangingPunct="1"/>
            <a:r>
              <a:rPr lang="en-US" b="0" dirty="0"/>
              <a:t>functionality by the firewall.</a:t>
            </a:r>
          </a:p>
          <a:p>
            <a:pPr eaLnBrk="1" hangingPunct="1"/>
            <a:endParaRPr lang="en-US" b="0" dirty="0"/>
          </a:p>
          <a:p>
            <a:pPr eaLnBrk="1" hangingPunct="1"/>
            <a:r>
              <a:rPr lang="en-US" b="0" dirty="0"/>
              <a:t>• Packet filter firewalls are generally vulnerable to attacks and exploits that take</a:t>
            </a:r>
          </a:p>
          <a:p>
            <a:pPr eaLnBrk="1" hangingPunct="1"/>
            <a:r>
              <a:rPr lang="en-US" b="0" dirty="0"/>
              <a:t>advantage of problems within the TCP/IP specification and protocol stack,</a:t>
            </a:r>
          </a:p>
          <a:p>
            <a:pPr eaLnBrk="1" hangingPunct="1"/>
            <a:r>
              <a:rPr lang="en-US" b="0" dirty="0"/>
              <a:t>such as </a:t>
            </a:r>
            <a:r>
              <a:rPr lang="en-US" b="0" i="1" dirty="0"/>
              <a:t>network layer address spoofing . Many packet filter firewalls cannot</a:t>
            </a:r>
          </a:p>
          <a:p>
            <a:pPr eaLnBrk="1" hangingPunct="1"/>
            <a:r>
              <a:rPr lang="en-US" b="0" dirty="0"/>
              <a:t>detect a network packet in which the OSI Layer 3 addressing information has</a:t>
            </a:r>
          </a:p>
          <a:p>
            <a:pPr eaLnBrk="1" hangingPunct="1"/>
            <a:r>
              <a:rPr lang="en-US" b="0" dirty="0"/>
              <a:t>been altered. Spoofing attacks are generally employed by intruders to bypass</a:t>
            </a:r>
          </a:p>
          <a:p>
            <a:pPr eaLnBrk="1" hangingPunct="1"/>
            <a:r>
              <a:rPr lang="en-US" b="0" dirty="0"/>
              <a:t>the security controls implemented in a firewall platform.</a:t>
            </a:r>
          </a:p>
          <a:p>
            <a:pPr eaLnBrk="1" hangingPunct="1"/>
            <a:endParaRPr lang="en-US" b="0" dirty="0"/>
          </a:p>
          <a:p>
            <a:pPr eaLnBrk="1" hangingPunct="1"/>
            <a:r>
              <a:rPr lang="en-US" b="0" dirty="0"/>
              <a:t>• Finally, due to the small number of variables used in access control decisions,</a:t>
            </a:r>
          </a:p>
          <a:p>
            <a:pPr eaLnBrk="1" hangingPunct="1"/>
            <a:r>
              <a:rPr lang="en-US" b="0" dirty="0"/>
              <a:t>packet filter firewalls are susceptible to security breaches caused by improper</a:t>
            </a:r>
          </a:p>
          <a:p>
            <a:pPr eaLnBrk="1" hangingPunct="1"/>
            <a:r>
              <a:rPr lang="en-US" b="0" dirty="0"/>
              <a:t>configurations. In other words, it is easy to accidentally configure a packet</a:t>
            </a:r>
          </a:p>
          <a:p>
            <a:pPr eaLnBrk="1" hangingPunct="1"/>
            <a:r>
              <a:rPr lang="en-US" b="0" dirty="0"/>
              <a:t>filter firewall to allow traffic types, sources, and destinations that should be</a:t>
            </a:r>
          </a:p>
          <a:p>
            <a:pPr eaLnBrk="1" hangingPunct="1"/>
            <a:r>
              <a:rPr lang="en-US" b="0" dirty="0"/>
              <a:t>denied based on an organization’s information security policy.</a:t>
            </a:r>
          </a:p>
          <a:p>
            <a:pPr eaLnBrk="1" hangingPunct="1"/>
            <a:endParaRPr lang="en-US" b="0" dirty="0"/>
          </a:p>
          <a:p>
            <a:pPr eaLnBrk="1" hangingPunct="1"/>
            <a:r>
              <a:rPr lang="en-US" b="0" dirty="0"/>
              <a:t>Some of the attacks that can be made on packet filtering firewalls and the</a:t>
            </a:r>
          </a:p>
          <a:p>
            <a:pPr eaLnBrk="1" hangingPunct="1"/>
            <a:r>
              <a:rPr lang="en-US" b="0" dirty="0"/>
              <a:t>appropriate countermeasures are the following:</a:t>
            </a:r>
          </a:p>
          <a:p>
            <a:pPr eaLnBrk="1" hangingPunct="1"/>
            <a:endParaRPr lang="en-US" b="0" dirty="0"/>
          </a:p>
          <a:p>
            <a:pPr eaLnBrk="1" hangingPunct="1"/>
            <a:r>
              <a:rPr lang="en-US" b="0" dirty="0"/>
              <a:t>• IP address spoofing : The intruder transmits packets from the outside with a</a:t>
            </a:r>
          </a:p>
          <a:p>
            <a:pPr eaLnBrk="1" hangingPunct="1"/>
            <a:r>
              <a:rPr lang="en-US" b="0" dirty="0"/>
              <a:t>source IP address field containing an address of an internal host. The attacker</a:t>
            </a:r>
          </a:p>
          <a:p>
            <a:pPr eaLnBrk="1" hangingPunct="1"/>
            <a:r>
              <a:rPr lang="en-US" b="0" dirty="0"/>
              <a:t>hopes that the use of a spoofed address will allow penetration of systems that</a:t>
            </a:r>
          </a:p>
          <a:p>
            <a:pPr eaLnBrk="1" hangingPunct="1"/>
            <a:r>
              <a:rPr lang="en-US" b="0" dirty="0"/>
              <a:t>employ simple source address security, in which packets from specific trusted</a:t>
            </a:r>
          </a:p>
          <a:p>
            <a:pPr eaLnBrk="1" hangingPunct="1"/>
            <a:r>
              <a:rPr lang="en-US" b="0" dirty="0"/>
              <a:t>internal hosts are accepted. The countermeasure is to discard packets with an</a:t>
            </a:r>
          </a:p>
          <a:p>
            <a:pPr eaLnBrk="1" hangingPunct="1"/>
            <a:r>
              <a:rPr lang="en-US" b="0" dirty="0"/>
              <a:t>inside source address if the packet arrives on an external interface. In fact, this</a:t>
            </a:r>
          </a:p>
          <a:p>
            <a:pPr eaLnBrk="1" hangingPunct="1"/>
            <a:r>
              <a:rPr lang="en-US" b="0" dirty="0"/>
              <a:t>countermeasure is often implemented at the router external to the firewall.</a:t>
            </a:r>
          </a:p>
          <a:p>
            <a:pPr eaLnBrk="1" hangingPunct="1"/>
            <a:endParaRPr lang="en-US" b="0" dirty="0"/>
          </a:p>
          <a:p>
            <a:pPr eaLnBrk="1" hangingPunct="1"/>
            <a:r>
              <a:rPr lang="en-US" b="0" dirty="0"/>
              <a:t>• Source routing attacks: The source station specifies the route that a packet</a:t>
            </a:r>
          </a:p>
          <a:p>
            <a:pPr eaLnBrk="1" hangingPunct="1"/>
            <a:r>
              <a:rPr lang="en-US" b="0" dirty="0"/>
              <a:t>should take as it crosses the Internet, in the hopes that this will bypass security</a:t>
            </a:r>
          </a:p>
          <a:p>
            <a:pPr eaLnBrk="1" hangingPunct="1"/>
            <a:r>
              <a:rPr lang="en-US" b="0" dirty="0"/>
              <a:t>measures that do not analyze the source routing information. A countermeasure</a:t>
            </a:r>
          </a:p>
          <a:p>
            <a:pPr eaLnBrk="1" hangingPunct="1"/>
            <a:r>
              <a:rPr lang="en-US" b="0" dirty="0"/>
              <a:t>is to discard all packets that use this option.</a:t>
            </a:r>
          </a:p>
          <a:p>
            <a:pPr eaLnBrk="1" hangingPunct="1"/>
            <a:endParaRPr lang="en-US" b="0" dirty="0"/>
          </a:p>
          <a:p>
            <a:pPr eaLnBrk="1" hangingPunct="1"/>
            <a:r>
              <a:rPr lang="en-US" b="0" dirty="0"/>
              <a:t>• Tiny fragment attacks : The intruder uses the IP fragmentation option to create</a:t>
            </a:r>
          </a:p>
          <a:p>
            <a:pPr eaLnBrk="1" hangingPunct="1"/>
            <a:r>
              <a:rPr lang="en-US" b="0" dirty="0"/>
              <a:t>extremely small fragments and force the TCP header information into</a:t>
            </a:r>
          </a:p>
          <a:p>
            <a:pPr eaLnBrk="1" hangingPunct="1"/>
            <a:r>
              <a:rPr lang="en-US" b="0" dirty="0"/>
              <a:t>a separate packet fragment. This attack is designed to circumvent filtering</a:t>
            </a:r>
          </a:p>
          <a:p>
            <a:pPr eaLnBrk="1" hangingPunct="1"/>
            <a:r>
              <a:rPr lang="en-US" b="0" dirty="0"/>
              <a:t>rules that depend on TCP header information. Typically, a packet filter</a:t>
            </a:r>
          </a:p>
          <a:p>
            <a:pPr eaLnBrk="1" hangingPunct="1"/>
            <a:r>
              <a:rPr lang="en-US" b="0" dirty="0"/>
              <a:t>will make a filtering decision on the first fragment of a packet. All subsequent</a:t>
            </a:r>
          </a:p>
          <a:p>
            <a:pPr eaLnBrk="1" hangingPunct="1"/>
            <a:r>
              <a:rPr lang="en-US" b="0" dirty="0"/>
              <a:t>fragments of that packet are filtered out solely on the basis that</a:t>
            </a:r>
          </a:p>
          <a:p>
            <a:pPr eaLnBrk="1" hangingPunct="1"/>
            <a:r>
              <a:rPr lang="en-US" b="0" dirty="0"/>
              <a:t>they are part of the packet whose first fragment was rejected. The attacker</a:t>
            </a:r>
          </a:p>
          <a:p>
            <a:pPr eaLnBrk="1" hangingPunct="1"/>
            <a:r>
              <a:rPr lang="en-US" b="0" dirty="0"/>
              <a:t>hopes that the filtering firewall examines only the first fragment and that</a:t>
            </a:r>
          </a:p>
          <a:p>
            <a:pPr eaLnBrk="1" hangingPunct="1"/>
            <a:r>
              <a:rPr lang="en-US" b="0" dirty="0"/>
              <a:t>the remaining fragments are passed through. A tiny fragment attack can be</a:t>
            </a:r>
          </a:p>
          <a:p>
            <a:pPr eaLnBrk="1" hangingPunct="1"/>
            <a:r>
              <a:rPr lang="en-US" b="0" dirty="0"/>
              <a:t>defeated by enforcing a rule that the first fragment of a packet must contain</a:t>
            </a:r>
          </a:p>
          <a:p>
            <a:pPr eaLnBrk="1" hangingPunct="1"/>
            <a:r>
              <a:rPr lang="en-US" b="0" dirty="0"/>
              <a:t>a predefined minimum amount of the transport header. If the first fragment</a:t>
            </a:r>
          </a:p>
          <a:p>
            <a:pPr eaLnBrk="1" hangingPunct="1"/>
            <a:r>
              <a:rPr lang="en-US" b="0" dirty="0"/>
              <a:t>is rejected, the filter can remember the packet and discard all subsequent</a:t>
            </a:r>
          </a:p>
          <a:p>
            <a:pPr eaLnBrk="1" hangingPunct="1"/>
            <a:r>
              <a:rPr lang="en-US" b="0" dirty="0"/>
              <a:t>fragments.</a:t>
            </a:r>
            <a:endParaRPr lang="en-US" b="0" dirty="0">
              <a:latin typeface="Times New Roman" pitchFamily="-110" charset="0"/>
            </a:endParaRPr>
          </a:p>
        </p:txBody>
      </p:sp>
    </p:spTree>
    <p:extLst>
      <p:ext uri="{BB962C8B-B14F-4D97-AF65-F5344CB8AC3E}">
        <p14:creationId xmlns:p14="http://schemas.microsoft.com/office/powerpoint/2010/main" val="3432241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6999"/>
            <a:ext cx="2133600" cy="244475"/>
          </a:xfrm>
          <a:prstGeom prst="rect">
            <a:avLst/>
          </a:prstGeom>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prstGeom prst="rect">
            <a:avLst/>
          </a:prstGeo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6"/>
          <p:cNvSpPr>
            <a:spLocks noGrp="1" noChangeArrowheads="1"/>
          </p:cNvSpPr>
          <p:nvPr>
            <p:ph type="sldNum" sz="quarter" idx="12"/>
          </p:nvPr>
        </p:nvSpPr>
        <p:spPr>
          <a:xfrm>
            <a:off x="6984749" y="6571779"/>
            <a:ext cx="2133600" cy="244475"/>
          </a:xfrm>
          <a:prstGeom prst="rect">
            <a:avLst/>
          </a:prstGeom>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1181695927"/>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3796052"/>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4069833139"/>
      </p:ext>
    </p:extLst>
  </p:cSld>
  <p:clrMapOvr>
    <a:masterClrMapping/>
  </p:clrMapOvr>
  <p:transition spd="slow"/>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994803" y="65405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package" Target="../embeddings/Microsoft_Word_Document.docx"/></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a:t>CH09 Firewalls and Intrusion Prevention</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dirty="0"/>
              <a:t>ZJU 2020</a:t>
            </a:r>
            <a:endParaRPr lang="en-SE"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
        <p:nvSpPr>
          <p:cNvPr id="2" name="Slide Number Placeholder 1">
            <a:extLst>
              <a:ext uri="{FF2B5EF4-FFF2-40B4-BE49-F238E27FC236}">
                <a16:creationId xmlns:a16="http://schemas.microsoft.com/office/drawing/2014/main" id="{860BC5F5-2869-4372-8D09-C131350197F1}"/>
              </a:ext>
            </a:extLst>
          </p:cNvPr>
          <p:cNvSpPr>
            <a:spLocks noGrp="1"/>
          </p:cNvSpPr>
          <p:nvPr>
            <p:ph type="sldNum" sz="quarter" idx="12"/>
          </p:nvPr>
        </p:nvSpPr>
        <p:spPr/>
        <p:txBody>
          <a:bodyPr/>
          <a:lstStyle/>
          <a:p>
            <a:pPr>
              <a:defRPr/>
            </a:pPr>
            <a:fld id="{D5C03966-D6FD-4DDD-A95C-2C7993E51B97}"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 &amp; SMTP</a:t>
            </a:r>
            <a:endParaRPr lang="zh-CN" altLang="en-US" dirty="0"/>
          </a:p>
        </p:txBody>
      </p:sp>
      <p:sp>
        <p:nvSpPr>
          <p:cNvPr id="3" name="内容占位符 2"/>
          <p:cNvSpPr>
            <a:spLocks noGrp="1"/>
          </p:cNvSpPr>
          <p:nvPr>
            <p:ph idx="1"/>
          </p:nvPr>
        </p:nvSpPr>
        <p:spPr>
          <a:xfrm>
            <a:off x="287524" y="976531"/>
            <a:ext cx="8568952" cy="5661247"/>
          </a:xfrm>
        </p:spPr>
        <p:txBody>
          <a:bodyPr>
            <a:normAutofit fontScale="62500" lnSpcReduction="20000"/>
          </a:bodyPr>
          <a:lstStyle/>
          <a:p>
            <a:r>
              <a:rPr lang="en-US" altLang="zh-CN" dirty="0"/>
              <a:t>Port numbers lower than 1024 are assigned permanently to particular applications (e.g., 25 for server SMTP). Port numbers between 1024 and 65535 are generated dynamically and have temporary significance only for the lifetime of a TCP connection.</a:t>
            </a:r>
          </a:p>
          <a:p>
            <a:r>
              <a:rPr lang="en-US" altLang="zh-CN" dirty="0"/>
              <a:t>When a TCP client creates a session with a remote host, it creates a TCP connection in which the TCP port number for the remote (server) application is a number less than 1024 and the TCP port number for the local (client) application is a number between 1024 and 65535. </a:t>
            </a:r>
          </a:p>
          <a:p>
            <a:pPr lvl="1"/>
            <a:r>
              <a:rPr lang="en-US" altLang="zh-CN" dirty="0"/>
              <a:t>A simple packet filtering firewall must permit inbound network traffic on all these high-numbered ports for TCP-based traffic to occur. This creates a vulnerability that can be exploited by unauthorized users.</a:t>
            </a:r>
          </a:p>
          <a:p>
            <a:r>
              <a:rPr lang="en-US" altLang="zh-CN" dirty="0"/>
              <a:t>Simple Mail Transfer Protocol (SMTP)</a:t>
            </a:r>
          </a:p>
          <a:p>
            <a:pPr lvl="1"/>
            <a:r>
              <a:rPr lang="en-US" altLang="zh-CN" dirty="0"/>
              <a:t>SMTP operates by setting up a TCP connection between client and server for sending emails. The SMTP server’s TCP port number is 25; The SMTP client’s TCP port number is any number between 1024 and 65535 that is generated dynamically by the SMTP client, and only valid during the email session.</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10</a:t>
            </a:fld>
            <a:endParaRPr lang="en-US" dirty="0">
              <a:solidFill>
                <a:prstClr val="white">
                  <a:lumMod val="65000"/>
                  <a:lumOff val="35000"/>
                </a:prstClr>
              </a:solidFill>
            </a:endParaRPr>
          </a:p>
        </p:txBody>
      </p:sp>
    </p:spTree>
    <p:extLst>
      <p:ext uri="{BB962C8B-B14F-4D97-AF65-F5344CB8AC3E}">
        <p14:creationId xmlns:p14="http://schemas.microsoft.com/office/powerpoint/2010/main" val="4178793782"/>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735299-AF69-4EB6-BE6C-53071B10FEEF}"/>
              </a:ext>
            </a:extLst>
          </p:cNvPr>
          <p:cNvSpPr>
            <a:spLocks noGrp="1"/>
          </p:cNvSpPr>
          <p:nvPr>
            <p:ph type="title"/>
          </p:nvPr>
        </p:nvSpPr>
        <p:spPr>
          <a:xfrm>
            <a:off x="323528" y="138732"/>
            <a:ext cx="8568952" cy="868362"/>
          </a:xfrm>
        </p:spPr>
        <p:txBody>
          <a:bodyPr/>
          <a:lstStyle/>
          <a:p>
            <a:r>
              <a:rPr lang="en-US" dirty="0"/>
              <a:t>Packet-Filtering Rules Example</a:t>
            </a:r>
            <a:endParaRPr lang="en-SE" dirty="0"/>
          </a:p>
        </p:txBody>
      </p:sp>
      <p:sp>
        <p:nvSpPr>
          <p:cNvPr id="2" name="灯片编号占位符 1"/>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11</a:t>
            </a:fld>
            <a:endParaRPr lang="en-US" dirty="0">
              <a:solidFill>
                <a:prstClr val="white">
                  <a:lumMod val="65000"/>
                  <a:lumOff val="35000"/>
                </a:prstClr>
              </a:solidFill>
            </a:endParaRPr>
          </a:p>
        </p:txBody>
      </p:sp>
      <p:pic>
        <p:nvPicPr>
          <p:cNvPr id="6" name="图片 5">
            <a:extLst>
              <a:ext uri="{FF2B5EF4-FFF2-40B4-BE49-F238E27FC236}">
                <a16:creationId xmlns:a16="http://schemas.microsoft.com/office/drawing/2014/main" id="{00E86074-6D77-4EDF-95A8-A6596ABBCEFB}"/>
              </a:ext>
            </a:extLst>
          </p:cNvPr>
          <p:cNvPicPr>
            <a:picLocks noChangeAspect="1"/>
          </p:cNvPicPr>
          <p:nvPr/>
        </p:nvPicPr>
        <p:blipFill>
          <a:blip r:embed="rId3"/>
          <a:stretch>
            <a:fillRect/>
          </a:stretch>
        </p:blipFill>
        <p:spPr>
          <a:xfrm>
            <a:off x="114548" y="4445822"/>
            <a:ext cx="8914903" cy="2097624"/>
          </a:xfrm>
          <a:prstGeom prst="rect">
            <a:avLst/>
          </a:prstGeom>
        </p:spPr>
      </p:pic>
      <p:sp>
        <p:nvSpPr>
          <p:cNvPr id="8" name="Content Placeholder 2">
            <a:extLst>
              <a:ext uri="{FF2B5EF4-FFF2-40B4-BE49-F238E27FC236}">
                <a16:creationId xmlns:a16="http://schemas.microsoft.com/office/drawing/2014/main" id="{6070605C-634D-4F30-A314-8C8D4A285948}"/>
              </a:ext>
            </a:extLst>
          </p:cNvPr>
          <p:cNvSpPr>
            <a:spLocks noGrp="1"/>
          </p:cNvSpPr>
          <p:nvPr>
            <p:ph idx="1"/>
          </p:nvPr>
        </p:nvSpPr>
        <p:spPr>
          <a:xfrm>
            <a:off x="323528" y="1007658"/>
            <a:ext cx="8568952" cy="3816424"/>
          </a:xfrm>
        </p:spPr>
        <p:txBody>
          <a:bodyPr>
            <a:normAutofit fontScale="55000" lnSpcReduction="20000"/>
          </a:bodyPr>
          <a:lstStyle/>
          <a:p>
            <a:r>
              <a:rPr lang="en-US" dirty="0"/>
              <a:t>This firewall only allows SMTP traffic through it (inbound or outbound).</a:t>
            </a:r>
          </a:p>
          <a:p>
            <a:r>
              <a:rPr lang="en-US" dirty="0"/>
              <a:t>Rules A and B allow incoming email:</a:t>
            </a:r>
          </a:p>
          <a:p>
            <a:pPr lvl="1"/>
            <a:r>
              <a:rPr lang="en-US" dirty="0"/>
              <a:t>A. Allow inbound SMTP connection to local SMTP server: Inbound TCP packets from an external source to port 25.</a:t>
            </a:r>
          </a:p>
          <a:p>
            <a:pPr lvl="1"/>
            <a:r>
              <a:rPr lang="en-US" dirty="0"/>
              <a:t>B. Allow outbound response to inbound SMTP connection: TCP packets to a destination port above 1023. </a:t>
            </a:r>
          </a:p>
          <a:p>
            <a:r>
              <a:rPr lang="en-US" dirty="0"/>
              <a:t>Rules C and D allow outgoing email:</a:t>
            </a:r>
          </a:p>
          <a:p>
            <a:pPr lvl="1"/>
            <a:r>
              <a:rPr lang="en-US" dirty="0"/>
              <a:t>C. Allow outbound SMTP connection to remote SMTP server: Outbound TCP packets from an internal source to port 25.</a:t>
            </a:r>
          </a:p>
          <a:p>
            <a:pPr lvl="1"/>
            <a:r>
              <a:rPr lang="en-US" dirty="0"/>
              <a:t>D. Allow inbound response to outbound SMTP connection: Inbound TCP packets to a destination port above 1023. </a:t>
            </a:r>
          </a:p>
          <a:p>
            <a:r>
              <a:rPr lang="en-US" dirty="0"/>
              <a:t>Rule E. Any packets that do not match rules A-D are disallowed.</a:t>
            </a:r>
          </a:p>
          <a:p>
            <a:endParaRPr lang="en-SE" dirty="0"/>
          </a:p>
        </p:txBody>
      </p:sp>
    </p:spTree>
  </p:cSld>
  <p:clrMapOvr>
    <a:masterClrMapping/>
  </p:clrMapOvr>
  <p:transition spd="slow">
    <p:wedg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Possible Attacks </a:t>
            </a:r>
            <a:endParaRPr lang="zh-CN" altLang="en-US" dirty="0"/>
          </a:p>
        </p:txBody>
      </p:sp>
      <p:sp>
        <p:nvSpPr>
          <p:cNvPr id="3" name="内容占位符 2"/>
          <p:cNvSpPr>
            <a:spLocks noGrp="1"/>
          </p:cNvSpPr>
          <p:nvPr>
            <p:ph idx="1"/>
          </p:nvPr>
        </p:nvSpPr>
        <p:spPr>
          <a:xfrm>
            <a:off x="323528" y="1196753"/>
            <a:ext cx="8568952" cy="5591168"/>
          </a:xfrm>
        </p:spPr>
        <p:txBody>
          <a:bodyPr>
            <a:normAutofit/>
          </a:bodyPr>
          <a:lstStyle/>
          <a:p>
            <a:r>
              <a:rPr lang="en-US" altLang="zh-CN" sz="2000" dirty="0"/>
              <a:t>The original Rule D allows inbound traffic to any destination port above 1023. An external attacker can open a connection from his port 5150 to an internal Web proxy server on port 8080 to attack the server. </a:t>
            </a:r>
          </a:p>
          <a:p>
            <a:r>
              <a:rPr lang="en-US" altLang="zh-CN" sz="2000" dirty="0"/>
              <a:t>To counter this attack, the firewall rule set can be configured with a source port field for each row. For rules B and D, the source port is set to 25; for rules A and C, the source port is set to &gt;1023.</a:t>
            </a:r>
          </a:p>
          <a:p>
            <a:r>
              <a:rPr lang="en-US" altLang="zh-CN" sz="2000" dirty="0"/>
              <a:t>This assumes the attacker cannot send attack packets from Port 25. Is it true?</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12</a:t>
            </a:fld>
            <a:endParaRPr lang="en-US" dirty="0">
              <a:solidFill>
                <a:prstClr val="white">
                  <a:lumMod val="65000"/>
                  <a:lumOff val="35000"/>
                </a:prstClr>
              </a:solidFill>
            </a:endParaRPr>
          </a:p>
        </p:txBody>
      </p:sp>
      <p:pic>
        <p:nvPicPr>
          <p:cNvPr id="6" name="图片 5">
            <a:extLst>
              <a:ext uri="{FF2B5EF4-FFF2-40B4-BE49-F238E27FC236}">
                <a16:creationId xmlns:a16="http://schemas.microsoft.com/office/drawing/2014/main" id="{18DA7F1A-6A2F-43FC-8227-4930F506A0AB}"/>
              </a:ext>
            </a:extLst>
          </p:cNvPr>
          <p:cNvPicPr>
            <a:picLocks noChangeAspect="1"/>
          </p:cNvPicPr>
          <p:nvPr/>
        </p:nvPicPr>
        <p:blipFill>
          <a:blip r:embed="rId2"/>
          <a:stretch>
            <a:fillRect/>
          </a:stretch>
        </p:blipFill>
        <p:spPr>
          <a:xfrm>
            <a:off x="60617" y="4365104"/>
            <a:ext cx="9066097" cy="2095799"/>
          </a:xfrm>
          <a:prstGeom prst="rect">
            <a:avLst/>
          </a:prstGeom>
        </p:spPr>
      </p:pic>
    </p:spTree>
    <p:extLst>
      <p:ext uri="{BB962C8B-B14F-4D97-AF65-F5344CB8AC3E}">
        <p14:creationId xmlns:p14="http://schemas.microsoft.com/office/powerpoint/2010/main" val="3468132683"/>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Adding ACK Flag</a:t>
            </a:r>
            <a:endParaRPr lang="zh-CN" altLang="en-US" dirty="0"/>
          </a:p>
        </p:txBody>
      </p:sp>
      <p:sp>
        <p:nvSpPr>
          <p:cNvPr id="3" name="内容占位符 2"/>
          <p:cNvSpPr>
            <a:spLocks noGrp="1"/>
          </p:cNvSpPr>
          <p:nvPr>
            <p:ph idx="1"/>
          </p:nvPr>
        </p:nvSpPr>
        <p:spPr>
          <a:xfrm>
            <a:off x="323528" y="1196752"/>
            <a:ext cx="8568952" cy="5346693"/>
          </a:xfrm>
        </p:spPr>
        <p:txBody>
          <a:bodyPr>
            <a:normAutofit/>
          </a:bodyPr>
          <a:lstStyle/>
          <a:p>
            <a:r>
              <a:rPr lang="en-US" altLang="zh-CN" sz="1900" dirty="0">
                <a:solidFill>
                  <a:schemeClr val="tx1"/>
                </a:solidFill>
              </a:rPr>
              <a:t>Using port 25 for SMTP receipt is only a default; the attacker’s machine could be configured to have some other application linked to port 25 and send attack packets from it. </a:t>
            </a:r>
          </a:p>
          <a:p>
            <a:r>
              <a:rPr lang="en-US" altLang="zh-CN" sz="2000" kern="1200" dirty="0">
                <a:latin typeface="Arial" pitchFamily="-110" charset="0"/>
                <a:ea typeface="ＭＳ Ｐゴシック" pitchFamily="-1" charset="-128"/>
                <a:cs typeface="ＭＳ Ｐゴシック" pitchFamily="-1" charset="-128"/>
              </a:rPr>
              <a:t>To counter this threat, we can add an ACK flag field to each row. For rule 4, the field would indicate that the ACK flag must be set on the incoming packet with a source port number of 25.</a:t>
            </a:r>
          </a:p>
          <a:p>
            <a:r>
              <a:rPr lang="en-US" altLang="zh-CN" sz="2000" kern="1200" dirty="0">
                <a:latin typeface="Arial" pitchFamily="-110" charset="0"/>
                <a:ea typeface="ＭＳ Ｐゴシック" pitchFamily="-1" charset="-128"/>
                <a:cs typeface="ＭＳ Ｐゴシック" pitchFamily="-1" charset="-128"/>
              </a:rPr>
              <a:t>The rule takes advantage of a feature of TCP connections. Once a connection is set up, the ACK flag of a TCP segment is set to acknowledge segments sent from the other side. </a:t>
            </a:r>
            <a:endParaRPr lang="en-US" altLang="zh-CN" sz="2000" b="1" dirty="0">
              <a:ea typeface="ＭＳ Ｐゴシック" pitchFamily="-110" charset="-128"/>
              <a:cs typeface="ＭＳ Ｐゴシック" pitchFamily="-110" charset="-128"/>
            </a:endParaRP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13</a:t>
            </a:fld>
            <a:endParaRPr lang="en-US" dirty="0">
              <a:solidFill>
                <a:prstClr val="white">
                  <a:lumMod val="65000"/>
                  <a:lumOff val="35000"/>
                </a:prstClr>
              </a:solidFill>
            </a:endParaRPr>
          </a:p>
        </p:txBody>
      </p:sp>
      <p:pic>
        <p:nvPicPr>
          <p:cNvPr id="5" name="图片 4">
            <a:extLst>
              <a:ext uri="{FF2B5EF4-FFF2-40B4-BE49-F238E27FC236}">
                <a16:creationId xmlns:a16="http://schemas.microsoft.com/office/drawing/2014/main" id="{34B3A8BC-21FA-4D8E-91F4-D1EF5E173ACC}"/>
              </a:ext>
            </a:extLst>
          </p:cNvPr>
          <p:cNvPicPr>
            <a:picLocks noChangeAspect="1"/>
          </p:cNvPicPr>
          <p:nvPr/>
        </p:nvPicPr>
        <p:blipFill>
          <a:blip r:embed="rId3"/>
          <a:stretch>
            <a:fillRect/>
          </a:stretch>
        </p:blipFill>
        <p:spPr>
          <a:xfrm>
            <a:off x="235792" y="5272298"/>
            <a:ext cx="8672416" cy="1084052"/>
          </a:xfrm>
          <a:prstGeom prst="rect">
            <a:avLst/>
          </a:prstGeom>
        </p:spPr>
      </p:pic>
      <p:sp>
        <p:nvSpPr>
          <p:cNvPr id="6" name="矩形 5">
            <a:extLst>
              <a:ext uri="{FF2B5EF4-FFF2-40B4-BE49-F238E27FC236}">
                <a16:creationId xmlns:a16="http://schemas.microsoft.com/office/drawing/2014/main" id="{79054131-64D0-466D-93BD-3E17576467C3}"/>
              </a:ext>
            </a:extLst>
          </p:cNvPr>
          <p:cNvSpPr/>
          <p:nvPr/>
        </p:nvSpPr>
        <p:spPr>
          <a:xfrm>
            <a:off x="7020272" y="5347389"/>
            <a:ext cx="792088" cy="10089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710083279"/>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wrap="square" numCol="1" anchorCtr="0" compatLnSpc="1">
            <a:prstTxWarp prst="textNoShape">
              <a:avLst/>
            </a:prstTxWarp>
          </a:bodyPr>
          <a:lstStyle/>
          <a:p>
            <a:r>
              <a:rPr lang="en-US" altLang="en-US" sz="3600" dirty="0"/>
              <a:t>Packet Filter </a:t>
            </a:r>
            <a:br>
              <a:rPr lang="en-US" altLang="en-US" sz="3600" dirty="0"/>
            </a:br>
            <a:r>
              <a:rPr lang="en-US" altLang="en-US" sz="3600" dirty="0"/>
              <a:t>Advantages And Weaknesses</a:t>
            </a:r>
          </a:p>
        </p:txBody>
      </p:sp>
      <p:sp>
        <p:nvSpPr>
          <p:cNvPr id="217091" name="Rectangle 3"/>
          <p:cNvSpPr>
            <a:spLocks noGrp="1" noChangeArrowheads="1"/>
          </p:cNvSpPr>
          <p:nvPr>
            <p:ph idx="1"/>
          </p:nvPr>
        </p:nvSpPr>
        <p:spPr>
          <a:xfrm>
            <a:off x="323528" y="1196752"/>
            <a:ext cx="8568952" cy="5472607"/>
          </a:xfrm>
        </p:spPr>
        <p:txBody>
          <a:bodyPr wrap="square" numCol="1" anchor="t" anchorCtr="0" compatLnSpc="1">
            <a:prstTxWarp prst="textNoShape">
              <a:avLst/>
            </a:prstTxWarp>
            <a:normAutofit fontScale="85000" lnSpcReduction="10000"/>
          </a:bodyPr>
          <a:lstStyle/>
          <a:p>
            <a:pPr>
              <a:lnSpc>
                <a:spcPct val="90000"/>
              </a:lnSpc>
            </a:pPr>
            <a:r>
              <a:rPr lang="en-US" sz="3200" dirty="0"/>
              <a:t>Advantages</a:t>
            </a:r>
          </a:p>
          <a:p>
            <a:pPr lvl="1">
              <a:lnSpc>
                <a:spcPct val="90000"/>
              </a:lnSpc>
            </a:pPr>
            <a:r>
              <a:rPr lang="en-US" sz="2600" dirty="0"/>
              <a:t>Simple and efficient</a:t>
            </a:r>
          </a:p>
          <a:p>
            <a:pPr lvl="1">
              <a:lnSpc>
                <a:spcPct val="90000"/>
              </a:lnSpc>
            </a:pPr>
            <a:r>
              <a:rPr lang="en-US" sz="2600" dirty="0"/>
              <a:t>Transparent to users</a:t>
            </a:r>
          </a:p>
          <a:p>
            <a:pPr>
              <a:lnSpc>
                <a:spcPct val="90000"/>
              </a:lnSpc>
            </a:pPr>
            <a:r>
              <a:rPr lang="en-US" sz="3200" dirty="0"/>
              <a:t>Weaknesses</a:t>
            </a:r>
          </a:p>
          <a:p>
            <a:pPr lvl="1">
              <a:lnSpc>
                <a:spcPct val="90000"/>
              </a:lnSpc>
            </a:pPr>
            <a:r>
              <a:rPr lang="en-US" sz="2600" dirty="0"/>
              <a:t>Cannot prevent attacks that employ application-level vulnerabilities, e.g., SQL injection attacks</a:t>
            </a:r>
          </a:p>
          <a:p>
            <a:pPr lvl="2">
              <a:lnSpc>
                <a:spcPct val="90000"/>
              </a:lnSpc>
            </a:pPr>
            <a:r>
              <a:rPr lang="en-US" sz="2600" dirty="0"/>
              <a:t>e.g., cannot block specific application commands; if a packet filter firewall allows a given application, all functions available within that application will be permitted.</a:t>
            </a:r>
          </a:p>
          <a:p>
            <a:pPr lvl="1">
              <a:lnSpc>
                <a:spcPct val="90000"/>
              </a:lnSpc>
            </a:pPr>
            <a:r>
              <a:rPr lang="en-US" sz="2600" dirty="0"/>
              <a:t>Limited logging functionality</a:t>
            </a:r>
          </a:p>
          <a:p>
            <a:pPr lvl="2">
              <a:lnSpc>
                <a:spcPct val="90000"/>
              </a:lnSpc>
            </a:pPr>
            <a:r>
              <a:rPr lang="en-US" sz="2600" dirty="0"/>
              <a:t>Only source address, destination address, and traffic type.</a:t>
            </a:r>
          </a:p>
          <a:p>
            <a:pPr lvl="1">
              <a:lnSpc>
                <a:spcPct val="90000"/>
              </a:lnSpc>
            </a:pPr>
            <a:r>
              <a:rPr lang="en-US" sz="2600" dirty="0"/>
              <a:t>Do not support advanced user authentication </a:t>
            </a:r>
          </a:p>
          <a:p>
            <a:pPr lvl="2">
              <a:lnSpc>
                <a:spcPct val="90000"/>
              </a:lnSpc>
            </a:pPr>
            <a:r>
              <a:rPr lang="en-US" sz="2600" dirty="0"/>
              <a:t>Due to the lack of upper-layer functionality </a:t>
            </a:r>
          </a:p>
          <a:p>
            <a:pPr lvl="1">
              <a:lnSpc>
                <a:spcPct val="90000"/>
              </a:lnSpc>
            </a:pPr>
            <a:r>
              <a:rPr lang="en-US" sz="2600" dirty="0"/>
              <a:t>Vulnerable to attacks on TCP/IP protocol bugs, e.g., IP address spoofing</a:t>
            </a:r>
          </a:p>
          <a:p>
            <a:pPr lvl="1">
              <a:lnSpc>
                <a:spcPct val="90000"/>
              </a:lnSpc>
            </a:pPr>
            <a:r>
              <a:rPr lang="en-US" sz="2600" dirty="0"/>
              <a:t>Improper configuration of firewall policy can lead to breaches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14</a:t>
            </a:fld>
            <a:endParaRPr lang="en-US" dirty="0">
              <a:solidFill>
                <a:prstClr val="white">
                  <a:lumMod val="65000"/>
                  <a:lumOff val="35000"/>
                </a:prstClr>
              </a:solidFill>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wrap="square" numCol="1" anchorCtr="0" compatLnSpc="1">
            <a:prstTxWarp prst="textNoShape">
              <a:avLst/>
            </a:prstTxWarp>
          </a:bodyPr>
          <a:lstStyle/>
          <a:p>
            <a:r>
              <a:rPr lang="en-US" altLang="en-US" sz="3600" dirty="0"/>
              <a:t>Packet Filter </a:t>
            </a:r>
            <a:br>
              <a:rPr lang="en-US" altLang="en-US" sz="3600" dirty="0"/>
            </a:br>
            <a:r>
              <a:rPr lang="en-US" altLang="zh-CN" sz="3600" dirty="0"/>
              <a:t>Attacks and Countermeasures</a:t>
            </a:r>
            <a:endParaRPr lang="en-US" altLang="en-US" sz="3600" dirty="0"/>
          </a:p>
        </p:txBody>
      </p:sp>
      <p:sp>
        <p:nvSpPr>
          <p:cNvPr id="217091" name="Rectangle 3"/>
          <p:cNvSpPr>
            <a:spLocks noGrp="1" noChangeArrowheads="1"/>
          </p:cNvSpPr>
          <p:nvPr>
            <p:ph idx="1"/>
          </p:nvPr>
        </p:nvSpPr>
        <p:spPr>
          <a:xfrm>
            <a:off x="323528" y="1196753"/>
            <a:ext cx="8568952" cy="5390652"/>
          </a:xfrm>
        </p:spPr>
        <p:txBody>
          <a:bodyPr wrap="square" numCol="1" anchor="t" anchorCtr="0" compatLnSpc="1">
            <a:prstTxWarp prst="textNoShape">
              <a:avLst/>
            </a:prstTxWarp>
            <a:normAutofit fontScale="25000" lnSpcReduction="20000"/>
          </a:bodyPr>
          <a:lstStyle/>
          <a:p>
            <a:r>
              <a:rPr lang="en-US" altLang="zh-CN" sz="6400" dirty="0"/>
              <a:t>IP address spoofing </a:t>
            </a:r>
          </a:p>
          <a:p>
            <a:pPr lvl="1"/>
            <a:r>
              <a:rPr lang="en-US" altLang="zh-CN" sz="5700" dirty="0"/>
              <a:t>Intruder transmits packets from the outside with a source IP address field containing an address of an internal host  to attack systems that employ simple source address security, in which packets from trusted internal hosts are accepted. </a:t>
            </a:r>
          </a:p>
          <a:p>
            <a:pPr lvl="1"/>
            <a:r>
              <a:rPr lang="en-US" altLang="zh-CN" sz="5700" dirty="0"/>
              <a:t>Countermeasure is to discard packets with an inside source address if the packet arrives on an external interface.</a:t>
            </a:r>
          </a:p>
          <a:p>
            <a:r>
              <a:rPr lang="en-US" altLang="zh-CN" sz="6400" dirty="0"/>
              <a:t>Source routing attack</a:t>
            </a:r>
          </a:p>
          <a:p>
            <a:pPr lvl="1"/>
            <a:r>
              <a:rPr lang="en-US" altLang="zh-CN" sz="5700" dirty="0"/>
              <a:t>Source routing allows a sender of a packet to partially or completely specify the route the packet takes through the network. In contrast, in non-source routing protocols, routers in the network determine the path based on the packet's destination. This can be used to bypass certain security measures on routers that do not analyze the source routing information. </a:t>
            </a:r>
          </a:p>
          <a:p>
            <a:pPr lvl="1"/>
            <a:r>
              <a:rPr lang="en-US" altLang="zh-CN" sz="5700" dirty="0"/>
              <a:t>Countermeasure is to discard all packets that use this option.</a:t>
            </a:r>
          </a:p>
          <a:p>
            <a:r>
              <a:rPr lang="en-US" altLang="zh-CN" sz="6400" dirty="0"/>
              <a:t>Tiny fragment attack</a:t>
            </a:r>
          </a:p>
          <a:p>
            <a:pPr lvl="1"/>
            <a:r>
              <a:rPr lang="en-US" altLang="zh-CN" sz="5700" dirty="0"/>
              <a:t>Intruder uses the IP fragmentation option to create extremely small fragments and force the TCP header information into a separate packet fragment,</a:t>
            </a:r>
            <a:r>
              <a:rPr lang="zh-CN" altLang="en-US" sz="5700" dirty="0"/>
              <a:t> </a:t>
            </a:r>
            <a:r>
              <a:rPr lang="en-US" altLang="zh-CN" sz="5700" dirty="0"/>
              <a:t>in order to circumvent filtering rules that depend on TCP header information (port numbers). The attacker hopes that the filtering firewall examines only the first fragment (IP addresses without port numbers) and that the remaining fragments are passed through. </a:t>
            </a:r>
          </a:p>
          <a:p>
            <a:pPr lvl="1"/>
            <a:r>
              <a:rPr lang="en-US" altLang="zh-CN" sz="5700" dirty="0"/>
              <a:t>Countermeasure is to enforce a rule that the first fragment of a packet must contain a minimum amount of the TCP header. If the first fragment is rejected, the filter can remember the packet and discard all subsequent fragments.</a:t>
            </a:r>
          </a:p>
          <a:p>
            <a:endParaRPr lang="en-US" altLang="zh-CN" sz="4400" dirty="0"/>
          </a:p>
        </p:txBody>
      </p:sp>
      <p:sp>
        <p:nvSpPr>
          <p:cNvPr id="35" name="矩形 2">
            <a:extLst>
              <a:ext uri="{FF2B5EF4-FFF2-40B4-BE49-F238E27FC236}">
                <a16:creationId xmlns:a16="http://schemas.microsoft.com/office/drawing/2014/main" id="{454AE961-2AB5-4133-A5FC-EC8F56C23BF9}"/>
              </a:ext>
            </a:extLst>
          </p:cNvPr>
          <p:cNvSpPr/>
          <p:nvPr/>
        </p:nvSpPr>
        <p:spPr>
          <a:xfrm>
            <a:off x="281158" y="6021288"/>
            <a:ext cx="864096" cy="504056"/>
          </a:xfrm>
          <a:prstGeom prst="rect">
            <a:avLst/>
          </a:prstGeom>
          <a:solidFill>
            <a:srgbClr val="D16349"/>
          </a:solidFill>
          <a:ln w="28575" cap="flat" cmpd="sng" algn="ctr">
            <a:solidFill>
              <a:srgbClr val="D1634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effectLst/>
                <a:uLnTx/>
                <a:uFillTx/>
                <a:latin typeface="Palatino Linotype"/>
                <a:ea typeface="宋体" panose="02010600030101010101" pitchFamily="2" charset="-122"/>
                <a:cs typeface="+mn-cs"/>
              </a:rPr>
              <a:t>IP Header</a:t>
            </a:r>
            <a:endParaRPr kumimoji="0" lang="zh-CN" altLang="en-US" sz="16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36" name="矩形 5">
            <a:extLst>
              <a:ext uri="{FF2B5EF4-FFF2-40B4-BE49-F238E27FC236}">
                <a16:creationId xmlns:a16="http://schemas.microsoft.com/office/drawing/2014/main" id="{AD92CCD9-7C76-48CB-8897-3176744A419D}"/>
              </a:ext>
            </a:extLst>
          </p:cNvPr>
          <p:cNvSpPr/>
          <p:nvPr/>
        </p:nvSpPr>
        <p:spPr>
          <a:xfrm>
            <a:off x="1145254" y="6021288"/>
            <a:ext cx="864096" cy="504056"/>
          </a:xfrm>
          <a:prstGeom prst="rect">
            <a:avLst/>
          </a:prstGeom>
          <a:solidFill>
            <a:srgbClr val="D16349"/>
          </a:solidFill>
          <a:ln w="28575" cap="flat" cmpd="sng" algn="ctr">
            <a:solidFill>
              <a:srgbClr val="D1634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effectLst/>
                <a:uLnTx/>
                <a:uFillTx/>
                <a:latin typeface="Palatino Linotype"/>
                <a:ea typeface="宋体" panose="02010600030101010101" pitchFamily="2" charset="-122"/>
                <a:cs typeface="+mn-cs"/>
              </a:rPr>
              <a:t>TCP Header</a:t>
            </a:r>
            <a:endParaRPr kumimoji="0" lang="zh-CN" altLang="en-US" sz="16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37" name="矩形 6">
            <a:extLst>
              <a:ext uri="{FF2B5EF4-FFF2-40B4-BE49-F238E27FC236}">
                <a16:creationId xmlns:a16="http://schemas.microsoft.com/office/drawing/2014/main" id="{E501D67B-E39C-4509-A6C4-FD636EE31D7B}"/>
              </a:ext>
            </a:extLst>
          </p:cNvPr>
          <p:cNvSpPr/>
          <p:nvPr/>
        </p:nvSpPr>
        <p:spPr>
          <a:xfrm>
            <a:off x="2018978" y="6021288"/>
            <a:ext cx="1574548" cy="504056"/>
          </a:xfrm>
          <a:prstGeom prst="rect">
            <a:avLst/>
          </a:prstGeom>
          <a:solidFill>
            <a:srgbClr val="D16349"/>
          </a:solidFill>
          <a:ln w="28575" cap="flat" cmpd="sng" algn="ctr">
            <a:solidFill>
              <a:srgbClr val="D1634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effectLst/>
                <a:uLnTx/>
                <a:uFillTx/>
                <a:latin typeface="Palatino Linotype"/>
                <a:ea typeface="宋体" panose="02010600030101010101" pitchFamily="2" charset="-122"/>
                <a:cs typeface="+mn-cs"/>
              </a:rPr>
              <a:t>Payload</a:t>
            </a:r>
            <a:endParaRPr kumimoji="0" lang="zh-CN" altLang="en-US" sz="16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38" name="右箭头 3">
            <a:extLst>
              <a:ext uri="{FF2B5EF4-FFF2-40B4-BE49-F238E27FC236}">
                <a16:creationId xmlns:a16="http://schemas.microsoft.com/office/drawing/2014/main" id="{FFA6BCEE-1566-4C87-99CA-A6CE47CAC517}"/>
              </a:ext>
            </a:extLst>
          </p:cNvPr>
          <p:cNvSpPr/>
          <p:nvPr/>
        </p:nvSpPr>
        <p:spPr>
          <a:xfrm>
            <a:off x="3705582" y="6034804"/>
            <a:ext cx="1283173" cy="484632"/>
          </a:xfrm>
          <a:prstGeom prst="rightArrow">
            <a:avLst/>
          </a:prstGeom>
          <a:solidFill>
            <a:sysClr val="window" lastClr="FFFFFF"/>
          </a:solidFill>
          <a:ln w="285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effectLst/>
              <a:uLnTx/>
              <a:uFillTx/>
              <a:latin typeface="Palatino Linotype"/>
              <a:ea typeface="宋体" panose="02010600030101010101" pitchFamily="2" charset="-122"/>
              <a:cs typeface="+mn-cs"/>
            </a:endParaRPr>
          </a:p>
        </p:txBody>
      </p:sp>
      <p:sp>
        <p:nvSpPr>
          <p:cNvPr id="39" name="文本框 4">
            <a:extLst>
              <a:ext uri="{FF2B5EF4-FFF2-40B4-BE49-F238E27FC236}">
                <a16:creationId xmlns:a16="http://schemas.microsoft.com/office/drawing/2014/main" id="{DFB1591A-C969-4F97-B4E1-59B4769EF4B0}"/>
              </a:ext>
            </a:extLst>
          </p:cNvPr>
          <p:cNvSpPr txBox="1"/>
          <p:nvPr/>
        </p:nvSpPr>
        <p:spPr>
          <a:xfrm>
            <a:off x="3603154" y="5867399"/>
            <a:ext cx="1337226" cy="307777"/>
          </a:xfrm>
          <a:prstGeom prst="rect">
            <a:avLst/>
          </a:prstGeom>
          <a:noFill/>
        </p:spPr>
        <p:txBody>
          <a:bodyPr wrap="none" rtlCol="0">
            <a:spAutoFit/>
          </a:bodyPr>
          <a:lstStyle/>
          <a:p>
            <a:r>
              <a:rPr lang="en-US" altLang="zh-CN" sz="1400" dirty="0">
                <a:latin typeface="Arial" pitchFamily="-110" charset="0"/>
                <a:ea typeface="宋体" panose="02010600030101010101" pitchFamily="2" charset="-122"/>
              </a:rPr>
              <a:t>Fragmentation</a:t>
            </a:r>
            <a:endParaRPr lang="zh-CN" altLang="en-US" sz="1400" dirty="0">
              <a:latin typeface="Arial" pitchFamily="-110" charset="0"/>
              <a:ea typeface="宋体" panose="02010600030101010101" pitchFamily="2" charset="-122"/>
            </a:endParaRPr>
          </a:p>
        </p:txBody>
      </p:sp>
      <p:sp>
        <p:nvSpPr>
          <p:cNvPr id="40" name="矩形 9">
            <a:extLst>
              <a:ext uri="{FF2B5EF4-FFF2-40B4-BE49-F238E27FC236}">
                <a16:creationId xmlns:a16="http://schemas.microsoft.com/office/drawing/2014/main" id="{B98678CF-5B71-40E9-9493-8FE255B28649}"/>
              </a:ext>
            </a:extLst>
          </p:cNvPr>
          <p:cNvSpPr/>
          <p:nvPr/>
        </p:nvSpPr>
        <p:spPr>
          <a:xfrm>
            <a:off x="5129520" y="6083350"/>
            <a:ext cx="864096" cy="504056"/>
          </a:xfrm>
          <a:prstGeom prst="rect">
            <a:avLst/>
          </a:prstGeom>
          <a:solidFill>
            <a:srgbClr val="D16349"/>
          </a:solidFill>
          <a:ln w="28575" cap="flat" cmpd="sng" algn="ctr">
            <a:solidFill>
              <a:srgbClr val="D1634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effectLst/>
                <a:uLnTx/>
                <a:uFillTx/>
                <a:latin typeface="Palatino Linotype"/>
                <a:ea typeface="宋体" panose="02010600030101010101" pitchFamily="2" charset="-122"/>
                <a:cs typeface="+mn-cs"/>
              </a:rPr>
              <a:t>IP Header</a:t>
            </a:r>
            <a:endParaRPr kumimoji="0" lang="zh-CN" altLang="en-US" sz="16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41" name="文本框 14">
            <a:extLst>
              <a:ext uri="{FF2B5EF4-FFF2-40B4-BE49-F238E27FC236}">
                <a16:creationId xmlns:a16="http://schemas.microsoft.com/office/drawing/2014/main" id="{43446A87-6461-420F-8CEB-9B953349F785}"/>
              </a:ext>
            </a:extLst>
          </p:cNvPr>
          <p:cNvSpPr txBox="1"/>
          <p:nvPr/>
        </p:nvSpPr>
        <p:spPr>
          <a:xfrm>
            <a:off x="5211095" y="5733256"/>
            <a:ext cx="700833" cy="307777"/>
          </a:xfrm>
          <a:prstGeom prst="rect">
            <a:avLst/>
          </a:prstGeom>
          <a:noFill/>
        </p:spPr>
        <p:txBody>
          <a:bodyPr wrap="none" rtlCol="0">
            <a:spAutoFit/>
          </a:bodyPr>
          <a:lstStyle/>
          <a:p>
            <a:r>
              <a:rPr lang="en-US" altLang="zh-CN" sz="1400" dirty="0">
                <a:latin typeface="Arial" pitchFamily="-110" charset="0"/>
                <a:ea typeface="宋体" panose="02010600030101010101" pitchFamily="2" charset="-122"/>
              </a:rPr>
              <a:t>Frag 1</a:t>
            </a:r>
            <a:endParaRPr lang="zh-CN" altLang="en-US" sz="1400" dirty="0">
              <a:latin typeface="Arial" pitchFamily="-110" charset="0"/>
              <a:ea typeface="宋体" panose="02010600030101010101" pitchFamily="2" charset="-122"/>
            </a:endParaRPr>
          </a:p>
        </p:txBody>
      </p:sp>
      <p:sp>
        <p:nvSpPr>
          <p:cNvPr id="42" name="矩形 16">
            <a:extLst>
              <a:ext uri="{FF2B5EF4-FFF2-40B4-BE49-F238E27FC236}">
                <a16:creationId xmlns:a16="http://schemas.microsoft.com/office/drawing/2014/main" id="{4461CECE-2538-4314-B120-1BCBD0242ED2}"/>
              </a:ext>
            </a:extLst>
          </p:cNvPr>
          <p:cNvSpPr/>
          <p:nvPr/>
        </p:nvSpPr>
        <p:spPr>
          <a:xfrm>
            <a:off x="6182756" y="6083350"/>
            <a:ext cx="864096" cy="504056"/>
          </a:xfrm>
          <a:prstGeom prst="rect">
            <a:avLst/>
          </a:prstGeom>
          <a:solidFill>
            <a:srgbClr val="D16349"/>
          </a:solidFill>
          <a:ln w="28575" cap="flat" cmpd="sng" algn="ctr">
            <a:solidFill>
              <a:srgbClr val="D1634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effectLst/>
                <a:uLnTx/>
                <a:uFillTx/>
                <a:latin typeface="Palatino Linotype"/>
                <a:ea typeface="宋体" panose="02010600030101010101" pitchFamily="2" charset="-122"/>
                <a:cs typeface="+mn-cs"/>
              </a:rPr>
              <a:t>TCP Header</a:t>
            </a:r>
            <a:endParaRPr kumimoji="0" lang="zh-CN" altLang="en-US" sz="16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43" name="文本框 17">
            <a:extLst>
              <a:ext uri="{FF2B5EF4-FFF2-40B4-BE49-F238E27FC236}">
                <a16:creationId xmlns:a16="http://schemas.microsoft.com/office/drawing/2014/main" id="{007F5A48-38B8-4FEF-9130-3D6806E35C0C}"/>
              </a:ext>
            </a:extLst>
          </p:cNvPr>
          <p:cNvSpPr txBox="1"/>
          <p:nvPr/>
        </p:nvSpPr>
        <p:spPr>
          <a:xfrm>
            <a:off x="6264331" y="5733256"/>
            <a:ext cx="700833" cy="307777"/>
          </a:xfrm>
          <a:prstGeom prst="rect">
            <a:avLst/>
          </a:prstGeom>
          <a:noFill/>
        </p:spPr>
        <p:txBody>
          <a:bodyPr wrap="none" rtlCol="0">
            <a:spAutoFit/>
          </a:bodyPr>
          <a:lstStyle/>
          <a:p>
            <a:r>
              <a:rPr lang="en-US" altLang="zh-CN" sz="1400" dirty="0">
                <a:latin typeface="Arial" pitchFamily="-110" charset="0"/>
                <a:ea typeface="宋体" panose="02010600030101010101" pitchFamily="2" charset="-122"/>
              </a:rPr>
              <a:t>Frag 2</a:t>
            </a:r>
            <a:endParaRPr lang="zh-CN" altLang="en-US" sz="1400" dirty="0">
              <a:latin typeface="Arial" pitchFamily="-110" charset="0"/>
              <a:ea typeface="宋体" panose="02010600030101010101" pitchFamily="2" charset="-122"/>
            </a:endParaRPr>
          </a:p>
        </p:txBody>
      </p:sp>
      <p:sp>
        <p:nvSpPr>
          <p:cNvPr id="44" name="文本框 18">
            <a:extLst>
              <a:ext uri="{FF2B5EF4-FFF2-40B4-BE49-F238E27FC236}">
                <a16:creationId xmlns:a16="http://schemas.microsoft.com/office/drawing/2014/main" id="{480E7B63-5B42-4947-B2F9-DAD8E649E39D}"/>
              </a:ext>
            </a:extLst>
          </p:cNvPr>
          <p:cNvSpPr txBox="1"/>
          <p:nvPr/>
        </p:nvSpPr>
        <p:spPr>
          <a:xfrm>
            <a:off x="7314815" y="5733256"/>
            <a:ext cx="700833" cy="307777"/>
          </a:xfrm>
          <a:prstGeom prst="rect">
            <a:avLst/>
          </a:prstGeom>
          <a:noFill/>
        </p:spPr>
        <p:txBody>
          <a:bodyPr wrap="none" rtlCol="0">
            <a:spAutoFit/>
          </a:bodyPr>
          <a:lstStyle/>
          <a:p>
            <a:r>
              <a:rPr lang="en-US" altLang="zh-CN" sz="1400" dirty="0">
                <a:latin typeface="Arial" pitchFamily="-110" charset="0"/>
                <a:ea typeface="宋体" panose="02010600030101010101" pitchFamily="2" charset="-122"/>
              </a:rPr>
              <a:t>Frag 3</a:t>
            </a:r>
            <a:endParaRPr lang="zh-CN" altLang="en-US" sz="1400" dirty="0">
              <a:latin typeface="Arial" pitchFamily="-110" charset="0"/>
              <a:ea typeface="宋体" panose="02010600030101010101" pitchFamily="2" charset="-122"/>
            </a:endParaRPr>
          </a:p>
        </p:txBody>
      </p:sp>
      <p:sp>
        <p:nvSpPr>
          <p:cNvPr id="45" name="矩形 20">
            <a:extLst>
              <a:ext uri="{FF2B5EF4-FFF2-40B4-BE49-F238E27FC236}">
                <a16:creationId xmlns:a16="http://schemas.microsoft.com/office/drawing/2014/main" id="{D6BCB50B-41B3-4AD0-BB61-64F70FD8F0FB}"/>
              </a:ext>
            </a:extLst>
          </p:cNvPr>
          <p:cNvSpPr/>
          <p:nvPr/>
        </p:nvSpPr>
        <p:spPr>
          <a:xfrm>
            <a:off x="7193926" y="6067840"/>
            <a:ext cx="1020465" cy="519565"/>
          </a:xfrm>
          <a:prstGeom prst="rect">
            <a:avLst/>
          </a:prstGeom>
          <a:solidFill>
            <a:srgbClr val="D16349"/>
          </a:solidFill>
          <a:ln w="28575" cap="flat" cmpd="sng" algn="ctr">
            <a:solidFill>
              <a:srgbClr val="D1634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effectLst/>
                <a:uLnTx/>
                <a:uFillTx/>
                <a:latin typeface="Palatino Linotype"/>
                <a:ea typeface="宋体" panose="02010600030101010101" pitchFamily="2" charset="-122"/>
                <a:cs typeface="+mn-cs"/>
              </a:rPr>
              <a:t>Payload</a:t>
            </a:r>
            <a:endParaRPr kumimoji="0" lang="zh-CN" altLang="en-US" sz="16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46" name="文本框 21">
            <a:extLst>
              <a:ext uri="{FF2B5EF4-FFF2-40B4-BE49-F238E27FC236}">
                <a16:creationId xmlns:a16="http://schemas.microsoft.com/office/drawing/2014/main" id="{BDE3AA7C-BD27-4C82-BC64-D681D864D8CF}"/>
              </a:ext>
            </a:extLst>
          </p:cNvPr>
          <p:cNvSpPr txBox="1"/>
          <p:nvPr/>
        </p:nvSpPr>
        <p:spPr>
          <a:xfrm>
            <a:off x="8228135" y="5733256"/>
            <a:ext cx="880369" cy="307777"/>
          </a:xfrm>
          <a:prstGeom prst="rect">
            <a:avLst/>
          </a:prstGeom>
          <a:noFill/>
        </p:spPr>
        <p:txBody>
          <a:bodyPr wrap="none" rtlCol="0">
            <a:spAutoFit/>
          </a:bodyPr>
          <a:lstStyle/>
          <a:p>
            <a:r>
              <a:rPr lang="en-US" altLang="zh-CN" sz="1400" dirty="0">
                <a:latin typeface="Arial" pitchFamily="-110" charset="0"/>
                <a:ea typeface="宋体" panose="02010600030101010101" pitchFamily="2" charset="-122"/>
              </a:rPr>
              <a:t>Frag 4…</a:t>
            </a:r>
            <a:endParaRPr lang="zh-CN" altLang="en-US" sz="1400" dirty="0">
              <a:latin typeface="Arial" pitchFamily="-110" charset="0"/>
              <a:ea typeface="宋体" panose="02010600030101010101" pitchFamily="2" charset="-122"/>
            </a:endParaRPr>
          </a:p>
        </p:txBody>
      </p:sp>
    </p:spTree>
    <p:extLst>
      <p:ext uri="{BB962C8B-B14F-4D97-AF65-F5344CB8AC3E}">
        <p14:creationId xmlns:p14="http://schemas.microsoft.com/office/powerpoint/2010/main" val="2798784340"/>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pPr fontAlgn="auto">
              <a:spcAft>
                <a:spcPts val="0"/>
              </a:spcAft>
              <a:defRPr/>
            </a:pPr>
            <a:r>
              <a:rPr lang="en-US" altLang="en-US" dirty="0"/>
              <a:t>Stateful Firewall</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sp>
        <p:nvSpPr>
          <p:cNvPr id="10" name="Content Placeholder 2">
            <a:extLst>
              <a:ext uri="{FF2B5EF4-FFF2-40B4-BE49-F238E27FC236}">
                <a16:creationId xmlns:a16="http://schemas.microsoft.com/office/drawing/2014/main" id="{6C2B9C07-297B-453A-83C0-08C443FCE74C}"/>
              </a:ext>
            </a:extLst>
          </p:cNvPr>
          <p:cNvSpPr>
            <a:spLocks noGrp="1"/>
          </p:cNvSpPr>
          <p:nvPr>
            <p:ph idx="1"/>
          </p:nvPr>
        </p:nvSpPr>
        <p:spPr>
          <a:xfrm>
            <a:off x="323528" y="1196753"/>
            <a:ext cx="8568952" cy="3024335"/>
          </a:xfrm>
        </p:spPr>
        <p:txBody>
          <a:bodyPr>
            <a:normAutofit fontScale="62500" lnSpcReduction="20000"/>
          </a:bodyPr>
          <a:lstStyle/>
          <a:p>
            <a:r>
              <a:rPr lang="en-US" dirty="0"/>
              <a:t>Tightens rules for TCP traffic by creating a directory of TCP connections</a:t>
            </a:r>
          </a:p>
          <a:p>
            <a:pPr lvl="1"/>
            <a:r>
              <a:rPr lang="en-US" dirty="0"/>
              <a:t>There is an entry for each currently established connection</a:t>
            </a:r>
          </a:p>
          <a:p>
            <a:pPr lvl="1"/>
            <a:r>
              <a:rPr lang="en-US" dirty="0"/>
              <a:t>Incoming traffic to high numbered ports is allowed only for those packets that fit the profile of one of the entries in this directory</a:t>
            </a:r>
          </a:p>
          <a:p>
            <a:r>
              <a:rPr lang="en-US" dirty="0"/>
              <a:t>Reviews packet information but also records information about TCP connections</a:t>
            </a:r>
          </a:p>
          <a:p>
            <a:pPr lvl="1"/>
            <a:r>
              <a:rPr lang="en-US" dirty="0"/>
              <a:t>Keeps track of TCP sequence numbers to prevent attacks that depend on the sequence number</a:t>
            </a:r>
          </a:p>
          <a:p>
            <a:pPr lvl="1"/>
            <a:r>
              <a:rPr lang="en-US" dirty="0"/>
              <a:t>Inspects data for protocols like FTP commands</a:t>
            </a:r>
          </a:p>
          <a:p>
            <a:endParaRPr lang="en-SE" dirty="0"/>
          </a:p>
        </p:txBody>
      </p:sp>
      <p:pic>
        <p:nvPicPr>
          <p:cNvPr id="6" name="Shape 105">
            <a:extLst>
              <a:ext uri="{FF2B5EF4-FFF2-40B4-BE49-F238E27FC236}">
                <a16:creationId xmlns:a16="http://schemas.microsoft.com/office/drawing/2014/main" id="{AA516959-5E76-4B42-87B5-0EDFDF62666E}"/>
              </a:ext>
            </a:extLst>
          </p:cNvPr>
          <p:cNvPicPr preferRelativeResize="0"/>
          <p:nvPr/>
        </p:nvPicPr>
        <p:blipFill>
          <a:blip r:embed="rId3">
            <a:alphaModFix/>
          </a:blip>
          <a:stretch>
            <a:fillRect/>
          </a:stretch>
        </p:blipFill>
        <p:spPr>
          <a:xfrm>
            <a:off x="1362075" y="4653773"/>
            <a:ext cx="6419850" cy="2047875"/>
          </a:xfrm>
          <a:prstGeom prst="rect">
            <a:avLst/>
          </a:prstGeom>
          <a:noFill/>
          <a:ln>
            <a:noFill/>
          </a:ln>
        </p:spPr>
      </p:pic>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3261202801"/>
              </p:ext>
            </p:extLst>
          </p:nvPr>
        </p:nvGraphicFramePr>
        <p:xfrm>
          <a:off x="274625" y="2605168"/>
          <a:ext cx="8780631" cy="4252832"/>
        </p:xfrm>
        <a:graphic>
          <a:graphicData uri="http://schemas.openxmlformats.org/presentationml/2006/ole">
            <mc:AlternateContent xmlns:mc="http://schemas.openxmlformats.org/markup-compatibility/2006">
              <mc:Choice xmlns:v="urn:schemas-microsoft-com:vml" Requires="v">
                <p:oleObj spid="_x0000_s1038" name="Document" r:id="rId4" imgW="6083076" imgH="2946292" progId="Word.Document.12">
                  <p:embed/>
                </p:oleObj>
              </mc:Choice>
              <mc:Fallback>
                <p:oleObj name="Document" r:id="rId4" imgW="6083076" imgH="2946292" progId="Word.Document.12">
                  <p:embed/>
                  <p:pic>
                    <p:nvPicPr>
                      <p:cNvPr id="2"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625" y="2605168"/>
                        <a:ext cx="8780631" cy="425283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4" name="Title 3">
            <a:extLst>
              <a:ext uri="{FF2B5EF4-FFF2-40B4-BE49-F238E27FC236}">
                <a16:creationId xmlns:a16="http://schemas.microsoft.com/office/drawing/2014/main" id="{B985ED9D-6D13-4F14-BA46-C92F6F6B7B4A}"/>
              </a:ext>
            </a:extLst>
          </p:cNvPr>
          <p:cNvSpPr>
            <a:spLocks noGrp="1"/>
          </p:cNvSpPr>
          <p:nvPr>
            <p:ph type="title"/>
          </p:nvPr>
        </p:nvSpPr>
        <p:spPr>
          <a:xfrm>
            <a:off x="611560" y="211757"/>
            <a:ext cx="7920880" cy="868362"/>
          </a:xfrm>
        </p:spPr>
        <p:txBody>
          <a:bodyPr/>
          <a:lstStyle/>
          <a:p>
            <a:r>
              <a:rPr lang="en-US" sz="3200" dirty="0"/>
              <a:t>Table 9.2 Example Stateful Firewall </a:t>
            </a:r>
            <a:br>
              <a:rPr lang="en-US" sz="3200" dirty="0"/>
            </a:br>
            <a:r>
              <a:rPr lang="en-US" sz="3200" dirty="0"/>
              <a:t>Connection State Table </a:t>
            </a:r>
            <a:endParaRPr lang="en-SE" sz="3200" dirty="0"/>
          </a:p>
        </p:txBody>
      </p:sp>
      <p:sp>
        <p:nvSpPr>
          <p:cNvPr id="5" name="Content Placeholder 4">
            <a:extLst>
              <a:ext uri="{FF2B5EF4-FFF2-40B4-BE49-F238E27FC236}">
                <a16:creationId xmlns:a16="http://schemas.microsoft.com/office/drawing/2014/main" id="{F011C586-A5B6-45B7-A1CA-A8A6F4673A94}"/>
              </a:ext>
            </a:extLst>
          </p:cNvPr>
          <p:cNvSpPr>
            <a:spLocks noGrp="1"/>
          </p:cNvSpPr>
          <p:nvPr>
            <p:ph idx="1"/>
          </p:nvPr>
        </p:nvSpPr>
        <p:spPr>
          <a:xfrm>
            <a:off x="323528" y="1484783"/>
            <a:ext cx="8568952" cy="4968553"/>
          </a:xfrm>
        </p:spPr>
        <p:txBody>
          <a:bodyPr>
            <a:normAutofit/>
          </a:bodyPr>
          <a:lstStyle/>
          <a:p>
            <a:r>
              <a:rPr lang="en-US" altLang="zh-CN" sz="3200" dirty="0">
                <a:ea typeface="ＭＳ Ｐゴシック" pitchFamily="-1" charset="-128"/>
                <a:cs typeface="ＭＳ Ｐゴシック" pitchFamily="-1" charset="-128"/>
              </a:rPr>
              <a:t>Some stateful firewalls also keep track of TCP sequence numbers.</a:t>
            </a:r>
            <a:endParaRPr lang="en-SE" sz="3200" dirty="0"/>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17</a:t>
            </a:fld>
            <a:endParaRPr lang="en-US" dirty="0">
              <a:solidFill>
                <a:prstClr val="white">
                  <a:lumMod val="65000"/>
                  <a:lumOff val="35000"/>
                </a:prstClr>
              </a:solidFill>
            </a:endParaRPr>
          </a:p>
        </p:txBody>
      </p:sp>
    </p:spTree>
  </p:cSld>
  <p:clrMapOvr>
    <a:masterClrMapping/>
  </p:clrMapOvr>
  <p:transition spd="slow">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eaLnBrk="1" fontAlgn="auto" hangingPunct="1">
              <a:spcAft>
                <a:spcPts val="0"/>
              </a:spcAft>
              <a:defRPr/>
            </a:pPr>
            <a:r>
              <a:rPr lang="en-US" altLang="en-US" dirty="0"/>
              <a:t>Application-Level Gateway</a:t>
            </a:r>
          </a:p>
        </p:txBody>
      </p:sp>
      <p:sp>
        <p:nvSpPr>
          <p:cNvPr id="4" name="Content Placeholder 3">
            <a:extLst>
              <a:ext uri="{FF2B5EF4-FFF2-40B4-BE49-F238E27FC236}">
                <a16:creationId xmlns:a16="http://schemas.microsoft.com/office/drawing/2014/main" id="{0ECA8B19-BBDB-4D96-A357-CCFA8252A9B9}"/>
              </a:ext>
            </a:extLst>
          </p:cNvPr>
          <p:cNvSpPr>
            <a:spLocks noGrp="1"/>
          </p:cNvSpPr>
          <p:nvPr>
            <p:ph idx="1"/>
          </p:nvPr>
        </p:nvSpPr>
        <p:spPr>
          <a:xfrm>
            <a:off x="-23628" y="1259574"/>
            <a:ext cx="9091427" cy="4329666"/>
          </a:xfrm>
        </p:spPr>
        <p:txBody>
          <a:bodyPr>
            <a:normAutofit fontScale="55000" lnSpcReduction="20000"/>
          </a:bodyPr>
          <a:lstStyle/>
          <a:p>
            <a:r>
              <a:rPr lang="en-US" dirty="0"/>
              <a:t>Also called an application proxy. Acts as a relay of application-level traffic</a:t>
            </a:r>
          </a:p>
          <a:p>
            <a:pPr lvl="1"/>
            <a:r>
              <a:rPr lang="en-US" dirty="0"/>
              <a:t>User contacts the gateway using a TCP/IP application, such as Telnet or FTP</a:t>
            </a:r>
          </a:p>
          <a:p>
            <a:pPr lvl="1"/>
            <a:r>
              <a:rPr lang="en-US" dirty="0"/>
              <a:t>Gateway asks the user for the name of the remote host to be accessed. </a:t>
            </a:r>
          </a:p>
          <a:p>
            <a:pPr lvl="1"/>
            <a:r>
              <a:rPr lang="en-US" dirty="0"/>
              <a:t>User responds and provides a valid user ID and authentication information. </a:t>
            </a:r>
          </a:p>
          <a:p>
            <a:pPr lvl="1"/>
            <a:r>
              <a:rPr lang="en-US" dirty="0"/>
              <a:t>Gateway contacts the application on the remote host and relays TCP segments containing the application data between the two endpoints. </a:t>
            </a:r>
          </a:p>
          <a:p>
            <a:r>
              <a:rPr lang="en-US" dirty="0"/>
              <a:t>Tend to be more secure than packet filters</a:t>
            </a:r>
          </a:p>
          <a:p>
            <a:pPr lvl="1"/>
            <a:r>
              <a:rPr lang="en-US" dirty="0"/>
              <a:t>Rather than trying to deal with the numerous possible combinations that are to be allowed and forbidden at the TCP and IP level, the application-level gateway need only scrutinize a few allowed applications. </a:t>
            </a:r>
          </a:p>
          <a:p>
            <a:r>
              <a:rPr lang="en-US" dirty="0"/>
              <a:t>Disadvantage is the additional processing overhead on each connection</a:t>
            </a:r>
          </a:p>
          <a:p>
            <a:pPr lvl="1"/>
            <a:r>
              <a:rPr lang="en-US" dirty="0"/>
              <a:t>Needs to remove original TCP/IP headers and add its own headers before relay.</a:t>
            </a:r>
          </a:p>
          <a:p>
            <a:endParaRPr lang="en-SE"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18</a:t>
            </a:fld>
            <a:endParaRPr lang="en-US" dirty="0">
              <a:solidFill>
                <a:prstClr val="white">
                  <a:lumMod val="65000"/>
                  <a:lumOff val="35000"/>
                </a:prstClr>
              </a:solidFill>
            </a:endParaRPr>
          </a:p>
        </p:txBody>
      </p:sp>
      <p:sp>
        <p:nvSpPr>
          <p:cNvPr id="6" name="Rectangle 3">
            <a:extLst>
              <a:ext uri="{FF2B5EF4-FFF2-40B4-BE49-F238E27FC236}">
                <a16:creationId xmlns:a16="http://schemas.microsoft.com/office/drawing/2014/main" id="{A4F67965-EDDE-48CF-B1E4-25AF547E242A}"/>
              </a:ext>
            </a:extLst>
          </p:cNvPr>
          <p:cNvSpPr txBox="1">
            <a:spLocks noChangeArrowheads="1"/>
          </p:cNvSpPr>
          <p:nvPr/>
        </p:nvSpPr>
        <p:spPr>
          <a:xfrm>
            <a:off x="38749" y="1589230"/>
            <a:ext cx="5037307" cy="5268770"/>
          </a:xfrm>
          <a:prstGeom prst="rect">
            <a:avLst/>
          </a:prstGeom>
        </p:spPr>
        <p:txBody>
          <a:bodyPr vert="horz" wrap="square" lIns="91440" tIns="45720" rIns="91440" bIns="45720" numCol="1" rtlCol="0" anchor="t" anchorCtr="0" compatLnSpc="1">
            <a:prstTxWarp prst="textNoShape">
              <a:avLst/>
            </a:prstTxWarp>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fontAlgn="auto">
              <a:spcAft>
                <a:spcPts val="0"/>
              </a:spcAft>
            </a:pPr>
            <a:endParaRPr lang="en-US" altLang="zh-CN" sz="2000" dirty="0"/>
          </a:p>
        </p:txBody>
      </p:sp>
      <p:pic>
        <p:nvPicPr>
          <p:cNvPr id="7" name="Shape 113">
            <a:extLst>
              <a:ext uri="{FF2B5EF4-FFF2-40B4-BE49-F238E27FC236}">
                <a16:creationId xmlns:a16="http://schemas.microsoft.com/office/drawing/2014/main" id="{85ACFC54-80DF-45A1-9ACE-0E3BE3F4F22F}"/>
              </a:ext>
            </a:extLst>
          </p:cNvPr>
          <p:cNvPicPr preferRelativeResize="0"/>
          <p:nvPr/>
        </p:nvPicPr>
        <p:blipFill>
          <a:blip r:embed="rId3">
            <a:alphaModFix/>
          </a:blip>
          <a:stretch>
            <a:fillRect/>
          </a:stretch>
        </p:blipFill>
        <p:spPr>
          <a:xfrm>
            <a:off x="1352300" y="5041238"/>
            <a:ext cx="6439400" cy="1502208"/>
          </a:xfrm>
          <a:prstGeom prst="rect">
            <a:avLst/>
          </a:prstGeom>
          <a:noFill/>
          <a:ln>
            <a:noFill/>
          </a:ln>
        </p:spPr>
      </p:pic>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p:txBody>
          <a:bodyPr>
            <a:normAutofit fontScale="85000" lnSpcReduction="20000"/>
          </a:bodyPr>
          <a:lstStyle/>
          <a:p>
            <a:r>
              <a:rPr lang="en-US" dirty="0"/>
              <a:t>Introduction</a:t>
            </a:r>
          </a:p>
          <a:p>
            <a:r>
              <a:rPr lang="en-US" dirty="0"/>
              <a:t>Types of firewalls</a:t>
            </a:r>
          </a:p>
          <a:p>
            <a:pPr lvl="1"/>
            <a:r>
              <a:rPr lang="en-US" dirty="0"/>
              <a:t>Packet filtering firewall</a:t>
            </a:r>
          </a:p>
          <a:p>
            <a:pPr lvl="1"/>
            <a:r>
              <a:rPr lang="en-US" dirty="0"/>
              <a:t>Stateful inspection firewalls</a:t>
            </a:r>
          </a:p>
          <a:p>
            <a:pPr lvl="1"/>
            <a:r>
              <a:rPr lang="en-US" dirty="0"/>
              <a:t>Application-level gateway</a:t>
            </a:r>
          </a:p>
          <a:p>
            <a:r>
              <a:rPr lang="en-US" dirty="0">
                <a:solidFill>
                  <a:srgbClr val="C00000"/>
                </a:solidFill>
              </a:rPr>
              <a:t>Firewall basing</a:t>
            </a:r>
          </a:p>
          <a:p>
            <a:pPr lvl="1"/>
            <a:r>
              <a:rPr lang="en-US" dirty="0"/>
              <a:t>Bastion host</a:t>
            </a:r>
          </a:p>
          <a:p>
            <a:pPr lvl="1"/>
            <a:r>
              <a:rPr lang="en-US" dirty="0"/>
              <a:t>Host-based firewalls</a:t>
            </a:r>
          </a:p>
          <a:p>
            <a:pPr lvl="1"/>
            <a:r>
              <a:rPr lang="en-US" dirty="0"/>
              <a:t>Personal firewall</a:t>
            </a:r>
          </a:p>
          <a:p>
            <a:endParaRPr lang="en-SE" dirty="0"/>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p:txBody>
          <a:bodyPr>
            <a:normAutofit fontScale="77500" lnSpcReduction="20000"/>
          </a:bodyPr>
          <a:lstStyle/>
          <a:p>
            <a:r>
              <a:rPr lang="en-US" dirty="0"/>
              <a:t>Firewall location and configurations</a:t>
            </a:r>
          </a:p>
          <a:p>
            <a:pPr lvl="1"/>
            <a:r>
              <a:rPr lang="en-US" dirty="0"/>
              <a:t>DMZ networks</a:t>
            </a:r>
          </a:p>
          <a:p>
            <a:pPr lvl="1"/>
            <a:r>
              <a:rPr lang="en-US" dirty="0"/>
              <a:t>VPNs</a:t>
            </a:r>
          </a:p>
          <a:p>
            <a:pPr lvl="1"/>
            <a:r>
              <a:rPr lang="en-US" dirty="0"/>
              <a:t>Distributed firewalls</a:t>
            </a:r>
          </a:p>
          <a:p>
            <a:r>
              <a:rPr lang="en-US" dirty="0"/>
              <a:t>Intrusion prevention systems</a:t>
            </a:r>
          </a:p>
          <a:p>
            <a:pPr lvl="1"/>
            <a:r>
              <a:rPr lang="en-US" dirty="0"/>
              <a:t>Host-based IPS</a:t>
            </a:r>
          </a:p>
          <a:p>
            <a:pPr lvl="1"/>
            <a:r>
              <a:rPr lang="en-US" dirty="0"/>
              <a:t>Network-based IPS</a:t>
            </a:r>
          </a:p>
          <a:p>
            <a:pPr lvl="1"/>
            <a:r>
              <a:rPr lang="en-US" dirty="0"/>
              <a:t>Snort inline</a:t>
            </a:r>
          </a:p>
          <a:p>
            <a:r>
              <a:rPr lang="en-US" dirty="0"/>
              <a:t>Unified Threat Management Products</a:t>
            </a:r>
          </a:p>
          <a:p>
            <a:endParaRPr lang="en-SE" dirty="0"/>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19</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1037492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p:txBody>
          <a:bodyPr>
            <a:normAutofit fontScale="85000" lnSpcReduction="20000"/>
          </a:bodyPr>
          <a:lstStyle/>
          <a:p>
            <a:r>
              <a:rPr lang="en-US" dirty="0">
                <a:solidFill>
                  <a:srgbClr val="C00000"/>
                </a:solidFill>
              </a:rPr>
              <a:t>Introduction</a:t>
            </a:r>
          </a:p>
          <a:p>
            <a:r>
              <a:rPr lang="en-US" dirty="0"/>
              <a:t>Types of firewalls</a:t>
            </a:r>
          </a:p>
          <a:p>
            <a:pPr lvl="1"/>
            <a:r>
              <a:rPr lang="en-US" dirty="0"/>
              <a:t>Packet filtering firewall</a:t>
            </a:r>
          </a:p>
          <a:p>
            <a:pPr lvl="1"/>
            <a:r>
              <a:rPr lang="en-US" dirty="0"/>
              <a:t>Stateful inspection firewalls</a:t>
            </a:r>
          </a:p>
          <a:p>
            <a:pPr lvl="1"/>
            <a:r>
              <a:rPr lang="en-US" dirty="0"/>
              <a:t>Application-level gateway</a:t>
            </a:r>
          </a:p>
          <a:p>
            <a:r>
              <a:rPr lang="en-US" dirty="0"/>
              <a:t>Firewall basing</a:t>
            </a:r>
          </a:p>
          <a:p>
            <a:pPr lvl="1"/>
            <a:r>
              <a:rPr lang="en-US" dirty="0"/>
              <a:t>Bastion host</a:t>
            </a:r>
          </a:p>
          <a:p>
            <a:pPr lvl="1"/>
            <a:r>
              <a:rPr lang="en-US" dirty="0"/>
              <a:t>Host-based firewalls</a:t>
            </a:r>
          </a:p>
          <a:p>
            <a:pPr lvl="1"/>
            <a:r>
              <a:rPr lang="en-US" dirty="0"/>
              <a:t>Personal firewall</a:t>
            </a:r>
          </a:p>
          <a:p>
            <a:endParaRPr lang="en-SE" dirty="0"/>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p:txBody>
          <a:bodyPr>
            <a:normAutofit fontScale="77500" lnSpcReduction="20000"/>
          </a:bodyPr>
          <a:lstStyle/>
          <a:p>
            <a:r>
              <a:rPr lang="en-US" dirty="0"/>
              <a:t>Firewall location and configurations</a:t>
            </a:r>
          </a:p>
          <a:p>
            <a:pPr lvl="1"/>
            <a:r>
              <a:rPr lang="en-US" dirty="0"/>
              <a:t>DMZ networks</a:t>
            </a:r>
          </a:p>
          <a:p>
            <a:pPr lvl="1"/>
            <a:r>
              <a:rPr lang="en-US" dirty="0"/>
              <a:t>VPNs</a:t>
            </a:r>
          </a:p>
          <a:p>
            <a:pPr lvl="1"/>
            <a:r>
              <a:rPr lang="en-US" dirty="0"/>
              <a:t>Distributed firewalls</a:t>
            </a:r>
          </a:p>
          <a:p>
            <a:r>
              <a:rPr lang="en-US" dirty="0"/>
              <a:t>Intrusion prevention systems</a:t>
            </a:r>
          </a:p>
          <a:p>
            <a:pPr lvl="1"/>
            <a:r>
              <a:rPr lang="en-US" dirty="0"/>
              <a:t>Host-based IPS</a:t>
            </a:r>
          </a:p>
          <a:p>
            <a:pPr lvl="1"/>
            <a:r>
              <a:rPr lang="en-US" dirty="0"/>
              <a:t>Network-based IPS</a:t>
            </a:r>
          </a:p>
          <a:p>
            <a:pPr lvl="1"/>
            <a:r>
              <a:rPr lang="en-US" dirty="0"/>
              <a:t>Snort inline</a:t>
            </a:r>
          </a:p>
          <a:p>
            <a:r>
              <a:rPr lang="en-US" dirty="0"/>
              <a:t>Unified Threat Management Products</a:t>
            </a:r>
          </a:p>
          <a:p>
            <a:endParaRPr lang="en-SE" dirty="0"/>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2</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3408515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E0BAD-31BC-47CC-A6D9-621FEBEEE8DB}"/>
              </a:ext>
            </a:extLst>
          </p:cNvPr>
          <p:cNvSpPr>
            <a:spLocks noGrp="1"/>
          </p:cNvSpPr>
          <p:nvPr>
            <p:ph type="title"/>
          </p:nvPr>
        </p:nvSpPr>
        <p:spPr/>
        <p:txBody>
          <a:bodyPr/>
          <a:lstStyle/>
          <a:p>
            <a:r>
              <a:rPr lang="en-US" dirty="0"/>
              <a:t>Bastion Host</a:t>
            </a:r>
            <a:endParaRPr lang="en-SE" dirty="0"/>
          </a:p>
        </p:txBody>
      </p:sp>
      <p:sp>
        <p:nvSpPr>
          <p:cNvPr id="3" name="Content Placeholder 2">
            <a:extLst>
              <a:ext uri="{FF2B5EF4-FFF2-40B4-BE49-F238E27FC236}">
                <a16:creationId xmlns:a16="http://schemas.microsoft.com/office/drawing/2014/main" id="{14043B62-2E0E-40EC-A28E-4E1D8CC652A6}"/>
              </a:ext>
            </a:extLst>
          </p:cNvPr>
          <p:cNvSpPr>
            <a:spLocks noGrp="1"/>
          </p:cNvSpPr>
          <p:nvPr>
            <p:ph idx="1"/>
          </p:nvPr>
        </p:nvSpPr>
        <p:spPr>
          <a:xfrm>
            <a:off x="323528" y="1196752"/>
            <a:ext cx="8568952" cy="5472607"/>
          </a:xfrm>
        </p:spPr>
        <p:txBody>
          <a:bodyPr>
            <a:normAutofit fontScale="70000" lnSpcReduction="20000"/>
          </a:bodyPr>
          <a:lstStyle/>
          <a:p>
            <a:r>
              <a:rPr lang="en-US" dirty="0"/>
              <a:t>Standalone system identified as a critical strong point in the network’s security; it serves as a platform for application-level gateways, or to support other services such as </a:t>
            </a:r>
            <a:r>
              <a:rPr lang="en-US" dirty="0" err="1"/>
              <a:t>IPSec</a:t>
            </a:r>
            <a:r>
              <a:rPr lang="en-US" dirty="0"/>
              <a:t>.</a:t>
            </a:r>
          </a:p>
          <a:p>
            <a:r>
              <a:rPr lang="en-US" dirty="0"/>
              <a:t>Common characteristics:</a:t>
            </a:r>
          </a:p>
          <a:p>
            <a:pPr lvl="1"/>
            <a:r>
              <a:rPr lang="en-US" dirty="0"/>
              <a:t>Runs secure OS, only essential services, e.g., proxy applications for DNS, FTP, HTTP, and SMTP</a:t>
            </a:r>
          </a:p>
          <a:p>
            <a:pPr lvl="1"/>
            <a:r>
              <a:rPr lang="en-US" dirty="0"/>
              <a:t>Each proxy can restrict features, hosts accessed</a:t>
            </a:r>
          </a:p>
          <a:p>
            <a:pPr lvl="1"/>
            <a:r>
              <a:rPr lang="en-US" dirty="0"/>
              <a:t>Each proxy is small, simple, checked for security flaws</a:t>
            </a:r>
          </a:p>
          <a:p>
            <a:pPr lvl="1"/>
            <a:r>
              <a:rPr lang="en-US" dirty="0"/>
              <a:t>Each proxy is independent, non-privileged</a:t>
            </a:r>
          </a:p>
          <a:p>
            <a:pPr lvl="1" eaLnBrk="1" hangingPunct="1"/>
            <a:r>
              <a:rPr lang="en-US" dirty="0">
                <a:ea typeface="ＭＳ Ｐゴシック" pitchFamily="-110" charset="-128"/>
                <a:cs typeface="ＭＳ Ｐゴシック" pitchFamily="-110" charset="-128"/>
              </a:rPr>
              <a:t>A proxy generally performs no disk access other than to read its initial configuration file. Hence, the portions of the file system containing executable code can be read only. This makes it difficult for an intruder to install Trojan horse sniffers or other dangerous files on the bastion host. </a:t>
            </a:r>
            <a:endParaRPr lang="en-US" dirty="0"/>
          </a:p>
        </p:txBody>
      </p:sp>
      <p:sp>
        <p:nvSpPr>
          <p:cNvPr id="4" name="Slide Number Placeholder 3">
            <a:extLst>
              <a:ext uri="{FF2B5EF4-FFF2-40B4-BE49-F238E27FC236}">
                <a16:creationId xmlns:a16="http://schemas.microsoft.com/office/drawing/2014/main" id="{49DD52EB-A2D2-406C-AB87-9BDC69FC89F1}"/>
              </a:ext>
            </a:extLst>
          </p:cNvPr>
          <p:cNvSpPr>
            <a:spLocks noGrp="1"/>
          </p:cNvSpPr>
          <p:nvPr>
            <p:ph type="sldNum" sz="quarter" idx="12"/>
          </p:nvPr>
        </p:nvSpPr>
        <p:spPr/>
        <p:txBody>
          <a:bodyPr/>
          <a:lstStyle/>
          <a:p>
            <a:pPr>
              <a:defRPr/>
            </a:pPr>
            <a:fld id="{F57F456A-00AF-44E6-8D70-638C0D0130FF}" type="slidenum">
              <a:rPr lang="en-US" altLang="zh-CN" smtClean="0"/>
              <a:pPr>
                <a:defRPr/>
              </a:pPr>
              <a:t>20</a:t>
            </a:fld>
            <a:endParaRPr lang="en-US" altLang="zh-CN" dirty="0"/>
          </a:p>
        </p:txBody>
      </p:sp>
    </p:spTree>
    <p:extLst>
      <p:ext uri="{BB962C8B-B14F-4D97-AF65-F5344CB8AC3E}">
        <p14:creationId xmlns:p14="http://schemas.microsoft.com/office/powerpoint/2010/main" val="2192607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107504" y="188640"/>
            <a:ext cx="8784976" cy="868362"/>
          </a:xfrm>
        </p:spPr>
        <p:txBody>
          <a:bodyPr/>
          <a:lstStyle/>
          <a:p>
            <a:pPr eaLnBrk="1" fontAlgn="auto" hangingPunct="1">
              <a:spcAft>
                <a:spcPts val="0"/>
              </a:spcAft>
              <a:defRPr/>
            </a:pPr>
            <a:r>
              <a:rPr lang="en-US" altLang="en-US" dirty="0"/>
              <a:t>Host-Based Firewall</a:t>
            </a:r>
          </a:p>
        </p:txBody>
      </p:sp>
      <p:sp>
        <p:nvSpPr>
          <p:cNvPr id="231427" name="Rectangle 3"/>
          <p:cNvSpPr>
            <a:spLocks noGrp="1" noChangeArrowheads="1"/>
          </p:cNvSpPr>
          <p:nvPr>
            <p:ph idx="1"/>
          </p:nvPr>
        </p:nvSpPr>
        <p:spPr>
          <a:xfrm>
            <a:off x="323528" y="1196753"/>
            <a:ext cx="8568952" cy="5591168"/>
          </a:xfrm>
        </p:spPr>
        <p:txBody>
          <a:bodyPr wrap="square" numCol="1" anchor="t" anchorCtr="0" compatLnSpc="1">
            <a:prstTxWarp prst="textNoShape">
              <a:avLst/>
            </a:prstTxWarp>
            <a:normAutofit fontScale="92500" lnSpcReduction="10000"/>
          </a:bodyPr>
          <a:lstStyle/>
          <a:p>
            <a:pPr eaLnBrk="1" hangingPunct="1"/>
            <a:r>
              <a:rPr lang="en-US" dirty="0">
                <a:ea typeface="ＭＳ Ｐゴシック" pitchFamily="-110" charset="-128"/>
                <a:cs typeface="ＭＳ Ｐゴシック" pitchFamily="-110" charset="-128"/>
              </a:rPr>
              <a:t>Software module </a:t>
            </a:r>
            <a:r>
              <a:rPr lang="en-US" dirty="0">
                <a:solidFill>
                  <a:schemeClr val="tx1"/>
                </a:solidFill>
                <a:ea typeface="ＭＳ Ｐゴシック" pitchFamily="-110" charset="-128"/>
                <a:cs typeface="ＭＳ Ｐゴシック" pitchFamily="-110" charset="-128"/>
              </a:rPr>
              <a:t>used to secure an individual host, typically a server</a:t>
            </a:r>
          </a:p>
          <a:p>
            <a:pPr lvl="1"/>
            <a:r>
              <a:rPr lang="en-US" dirty="0">
                <a:solidFill>
                  <a:schemeClr val="tx1"/>
                </a:solidFill>
                <a:ea typeface="ＭＳ Ｐゴシック" pitchFamily="-110" charset="-128"/>
                <a:cs typeface="ＭＳ Ｐゴシック" pitchFamily="-110" charset="-128"/>
              </a:rPr>
              <a:t>In contrast to network firewalls at the network perimeter</a:t>
            </a:r>
          </a:p>
          <a:p>
            <a:pPr eaLnBrk="1" hangingPunct="1"/>
            <a:r>
              <a:rPr lang="en-US" dirty="0">
                <a:solidFill>
                  <a:schemeClr val="tx1"/>
                </a:solidFill>
                <a:ea typeface="ＭＳ Ｐゴシック" pitchFamily="-110" charset="-128"/>
                <a:cs typeface="ＭＳ Ｐゴシック" pitchFamily="-110" charset="-128"/>
              </a:rPr>
              <a:t>Filter and restrict packet flows</a:t>
            </a:r>
          </a:p>
          <a:p>
            <a:pPr eaLnBrk="1" hangingPunct="1"/>
            <a:r>
              <a:rPr lang="en-US" dirty="0">
                <a:ea typeface="ＭＳ Ｐゴシック" pitchFamily="-110" charset="-128"/>
                <a:cs typeface="ＭＳ Ｐゴシック" pitchFamily="-110" charset="-128"/>
              </a:rPr>
              <a:t>Advantages:</a:t>
            </a:r>
          </a:p>
          <a:p>
            <a:pPr lvl="1" eaLnBrk="1" hangingPunct="1"/>
            <a:r>
              <a:rPr lang="en-US" dirty="0">
                <a:ea typeface="ＭＳ Ｐゴシック" pitchFamily="-110" charset="-128"/>
                <a:cs typeface="ＭＳ Ｐゴシック" pitchFamily="-110" charset="-128"/>
              </a:rPr>
              <a:t>Filtering rules can be tailored to the host environment</a:t>
            </a:r>
          </a:p>
          <a:p>
            <a:pPr lvl="1" eaLnBrk="1" hangingPunct="1"/>
            <a:r>
              <a:rPr lang="en-US" dirty="0">
                <a:ea typeface="ＭＳ Ｐゴシック" pitchFamily="-110" charset="-128"/>
                <a:cs typeface="ＭＳ Ｐゴシック" pitchFamily="-110" charset="-128"/>
              </a:rPr>
              <a:t>Protection is provided independent of network topology</a:t>
            </a:r>
          </a:p>
          <a:p>
            <a:pPr lvl="1" eaLnBrk="1" hangingPunct="1"/>
            <a:r>
              <a:rPr lang="en-US" dirty="0">
                <a:ea typeface="ＭＳ Ｐゴシック" pitchFamily="-110" charset="-128"/>
                <a:cs typeface="ＭＳ Ｐゴシック" pitchFamily="-110" charset="-128"/>
              </a:rPr>
              <a:t>Provides an additional layer of protection</a:t>
            </a:r>
            <a:endParaRPr lang="en-US" dirty="0">
              <a:solidFill>
                <a:schemeClr val="tx1"/>
              </a:solidFill>
              <a:ea typeface="ＭＳ Ｐゴシック" pitchFamily="-110" charset="-128"/>
              <a:cs typeface="ＭＳ Ｐゴシック" pitchFamily="-110" charset="-128"/>
            </a:endParaRP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21</a:t>
            </a:fld>
            <a:endParaRPr lang="en-US" dirty="0">
              <a:solidFill>
                <a:prstClr val="white">
                  <a:lumMod val="65000"/>
                  <a:lumOff val="35000"/>
                </a:prstClr>
              </a:solidFill>
            </a:endParaRPr>
          </a:p>
        </p:txBody>
      </p:sp>
      <p:sp>
        <p:nvSpPr>
          <p:cNvPr id="3" name="Rectangle 2">
            <a:extLst>
              <a:ext uri="{FF2B5EF4-FFF2-40B4-BE49-F238E27FC236}">
                <a16:creationId xmlns:a16="http://schemas.microsoft.com/office/drawing/2014/main" id="{FF089620-7D9A-4941-9EE4-4D9EE2F9D5B2}"/>
              </a:ext>
            </a:extLst>
          </p:cNvPr>
          <p:cNvSpPr/>
          <p:nvPr/>
        </p:nvSpPr>
        <p:spPr>
          <a:xfrm>
            <a:off x="1619672" y="4220466"/>
            <a:ext cx="6336704" cy="2492896"/>
          </a:xfrm>
          <a:prstGeom prst="rect">
            <a:avLst/>
          </a:prstGeom>
        </p:spPr>
        <p:txBody>
          <a:bodyPr/>
          <a:lstStyle/>
          <a:p>
            <a:pPr lvl="0">
              <a:buChar char="•"/>
            </a:pPr>
            <a:endParaRPr lang="en-US" dirty="0">
              <a:effectLst/>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45360-7778-45EA-8D7C-B2E1264B0DB8}"/>
              </a:ext>
            </a:extLst>
          </p:cNvPr>
          <p:cNvSpPr>
            <a:spLocks noGrp="1"/>
          </p:cNvSpPr>
          <p:nvPr>
            <p:ph type="title"/>
          </p:nvPr>
        </p:nvSpPr>
        <p:spPr/>
        <p:txBody>
          <a:bodyPr/>
          <a:lstStyle/>
          <a:p>
            <a:r>
              <a:rPr lang="en-US" altLang="en-US" dirty="0"/>
              <a:t>Personal Firewall</a:t>
            </a:r>
            <a:endParaRPr lang="en-SE" dirty="0"/>
          </a:p>
        </p:txBody>
      </p:sp>
      <p:sp>
        <p:nvSpPr>
          <p:cNvPr id="3" name="Content Placeholder 2">
            <a:extLst>
              <a:ext uri="{FF2B5EF4-FFF2-40B4-BE49-F238E27FC236}">
                <a16:creationId xmlns:a16="http://schemas.microsoft.com/office/drawing/2014/main" id="{38270EB2-3447-4FE2-AFE8-45837289844D}"/>
              </a:ext>
            </a:extLst>
          </p:cNvPr>
          <p:cNvSpPr>
            <a:spLocks noGrp="1"/>
          </p:cNvSpPr>
          <p:nvPr>
            <p:ph idx="1"/>
          </p:nvPr>
        </p:nvSpPr>
        <p:spPr>
          <a:xfrm>
            <a:off x="323528" y="1196753"/>
            <a:ext cx="8568952" cy="3888431"/>
          </a:xfrm>
        </p:spPr>
        <p:txBody>
          <a:bodyPr>
            <a:normAutofit fontScale="62500" lnSpcReduction="20000"/>
          </a:bodyPr>
          <a:lstStyle/>
          <a:p>
            <a:r>
              <a:rPr lang="en-US" dirty="0"/>
              <a:t>Controls traffic between a personal computer or workstation and the Internet or enterprise network</a:t>
            </a:r>
          </a:p>
          <a:p>
            <a:r>
              <a:rPr lang="en-US" dirty="0"/>
              <a:t>For both home or corporate use</a:t>
            </a:r>
          </a:p>
          <a:p>
            <a:r>
              <a:rPr lang="en-US" dirty="0"/>
              <a:t>Typically is a software module on a personal computer</a:t>
            </a:r>
          </a:p>
          <a:p>
            <a:r>
              <a:rPr lang="en-US" dirty="0"/>
              <a:t>Can be housed in a router that connects all of the home computers to a DSL, cable modem, or other Internet interface</a:t>
            </a:r>
          </a:p>
          <a:p>
            <a:r>
              <a:rPr lang="en-US" dirty="0"/>
              <a:t>Typically much less complex than server-based or stand-alone (bastion host) firewalls</a:t>
            </a:r>
          </a:p>
          <a:p>
            <a:r>
              <a:rPr lang="en-US" dirty="0"/>
              <a:t>Primary role is to deny unauthorized remote access</a:t>
            </a:r>
          </a:p>
          <a:p>
            <a:r>
              <a:rPr lang="en-US" dirty="0"/>
              <a:t>May also monitor outgoing traffic to detect and block worms and malware activity</a:t>
            </a:r>
          </a:p>
          <a:p>
            <a:endParaRPr lang="en-SE" dirty="0"/>
          </a:p>
        </p:txBody>
      </p:sp>
      <p:sp>
        <p:nvSpPr>
          <p:cNvPr id="4" name="Slide Number Placeholder 3">
            <a:extLst>
              <a:ext uri="{FF2B5EF4-FFF2-40B4-BE49-F238E27FC236}">
                <a16:creationId xmlns:a16="http://schemas.microsoft.com/office/drawing/2014/main" id="{2E1687B5-07E3-432B-BE28-C07E0528697D}"/>
              </a:ext>
            </a:extLst>
          </p:cNvPr>
          <p:cNvSpPr>
            <a:spLocks noGrp="1"/>
          </p:cNvSpPr>
          <p:nvPr>
            <p:ph type="sldNum" sz="quarter" idx="12"/>
          </p:nvPr>
        </p:nvSpPr>
        <p:spPr/>
        <p:txBody>
          <a:bodyPr/>
          <a:lstStyle/>
          <a:p>
            <a:pPr>
              <a:defRPr/>
            </a:pPr>
            <a:fld id="{F57F456A-00AF-44E6-8D70-638C0D0130FF}" type="slidenum">
              <a:rPr lang="en-US" altLang="zh-CN" smtClean="0"/>
              <a:pPr>
                <a:defRPr/>
              </a:pPr>
              <a:t>22</a:t>
            </a:fld>
            <a:endParaRPr lang="en-US" altLang="zh-CN" dirty="0"/>
          </a:p>
        </p:txBody>
      </p:sp>
      <p:pic>
        <p:nvPicPr>
          <p:cNvPr id="5" name="图片 2">
            <a:extLst>
              <a:ext uri="{FF2B5EF4-FFF2-40B4-BE49-F238E27FC236}">
                <a16:creationId xmlns:a16="http://schemas.microsoft.com/office/drawing/2014/main" id="{9269C2B6-D9D4-4866-86B0-7421DAF8C2B8}"/>
              </a:ext>
            </a:extLst>
          </p:cNvPr>
          <p:cNvPicPr>
            <a:picLocks noChangeAspect="1"/>
          </p:cNvPicPr>
          <p:nvPr/>
        </p:nvPicPr>
        <p:blipFill>
          <a:blip r:embed="rId3"/>
          <a:stretch>
            <a:fillRect/>
          </a:stretch>
        </p:blipFill>
        <p:spPr>
          <a:xfrm>
            <a:off x="3653730" y="4846408"/>
            <a:ext cx="5238750" cy="1819275"/>
          </a:xfrm>
          <a:prstGeom prst="rect">
            <a:avLst/>
          </a:prstGeom>
        </p:spPr>
      </p:pic>
    </p:spTree>
    <p:extLst>
      <p:ext uri="{BB962C8B-B14F-4D97-AF65-F5344CB8AC3E}">
        <p14:creationId xmlns:p14="http://schemas.microsoft.com/office/powerpoint/2010/main" val="2410762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p:txBody>
          <a:bodyPr>
            <a:normAutofit fontScale="85000" lnSpcReduction="20000"/>
          </a:bodyPr>
          <a:lstStyle/>
          <a:p>
            <a:r>
              <a:rPr lang="en-US" dirty="0"/>
              <a:t>Introduction</a:t>
            </a:r>
          </a:p>
          <a:p>
            <a:r>
              <a:rPr lang="en-US" dirty="0"/>
              <a:t>Types of firewalls</a:t>
            </a:r>
          </a:p>
          <a:p>
            <a:pPr lvl="1"/>
            <a:r>
              <a:rPr lang="en-US" dirty="0"/>
              <a:t>Packet filtering firewall</a:t>
            </a:r>
          </a:p>
          <a:p>
            <a:pPr lvl="1"/>
            <a:r>
              <a:rPr lang="en-US" dirty="0"/>
              <a:t>Stateful inspection firewalls</a:t>
            </a:r>
          </a:p>
          <a:p>
            <a:pPr lvl="1"/>
            <a:r>
              <a:rPr lang="en-US" dirty="0"/>
              <a:t>Application-level gateway</a:t>
            </a:r>
          </a:p>
          <a:p>
            <a:r>
              <a:rPr lang="en-US" dirty="0"/>
              <a:t>Firewall basing</a:t>
            </a:r>
          </a:p>
          <a:p>
            <a:pPr lvl="1"/>
            <a:r>
              <a:rPr lang="en-US" dirty="0"/>
              <a:t>Bastion host</a:t>
            </a:r>
          </a:p>
          <a:p>
            <a:pPr lvl="1"/>
            <a:r>
              <a:rPr lang="en-US" dirty="0"/>
              <a:t>Host-based firewalls</a:t>
            </a:r>
          </a:p>
          <a:p>
            <a:pPr lvl="1"/>
            <a:r>
              <a:rPr lang="en-US" dirty="0"/>
              <a:t>Personal firewall</a:t>
            </a:r>
          </a:p>
          <a:p>
            <a:endParaRPr lang="en-SE" dirty="0"/>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p:txBody>
          <a:bodyPr>
            <a:normAutofit fontScale="77500" lnSpcReduction="20000"/>
          </a:bodyPr>
          <a:lstStyle/>
          <a:p>
            <a:r>
              <a:rPr lang="en-US" dirty="0">
                <a:solidFill>
                  <a:srgbClr val="C00000"/>
                </a:solidFill>
              </a:rPr>
              <a:t>Firewall location and configurations</a:t>
            </a:r>
          </a:p>
          <a:p>
            <a:pPr lvl="1"/>
            <a:r>
              <a:rPr lang="en-US" dirty="0"/>
              <a:t>DMZ networks</a:t>
            </a:r>
          </a:p>
          <a:p>
            <a:pPr lvl="1"/>
            <a:r>
              <a:rPr lang="en-US" dirty="0"/>
              <a:t>VPNs</a:t>
            </a:r>
          </a:p>
          <a:p>
            <a:pPr lvl="1"/>
            <a:r>
              <a:rPr lang="en-US" dirty="0"/>
              <a:t>Distributed firewalls</a:t>
            </a:r>
          </a:p>
          <a:p>
            <a:r>
              <a:rPr lang="en-US" dirty="0"/>
              <a:t>Intrusion prevention systems</a:t>
            </a:r>
          </a:p>
          <a:p>
            <a:pPr lvl="1"/>
            <a:r>
              <a:rPr lang="en-US" dirty="0"/>
              <a:t>Host-based IPS</a:t>
            </a:r>
          </a:p>
          <a:p>
            <a:pPr lvl="1"/>
            <a:r>
              <a:rPr lang="en-US" dirty="0"/>
              <a:t>Network-based IPS</a:t>
            </a:r>
          </a:p>
          <a:p>
            <a:pPr lvl="1"/>
            <a:r>
              <a:rPr lang="en-US" dirty="0"/>
              <a:t>Snort inline</a:t>
            </a:r>
          </a:p>
          <a:p>
            <a:r>
              <a:rPr lang="en-US" dirty="0"/>
              <a:t>Unified Threat Management Products</a:t>
            </a:r>
          </a:p>
          <a:p>
            <a:endParaRPr lang="en-SE" dirty="0"/>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23</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39947678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f2.pdf">
            <a:extLst>
              <a:ext uri="{FF2B5EF4-FFF2-40B4-BE49-F238E27FC236}">
                <a16:creationId xmlns:a16="http://schemas.microsoft.com/office/drawing/2014/main" id="{21AAD3B4-2A40-439C-9725-6A029919B3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4449" y="-30972"/>
            <a:ext cx="5299364" cy="6858000"/>
          </a:xfrm>
          <a:prstGeom prst="rect">
            <a:avLst/>
          </a:prstGeom>
          <a:solidFill>
            <a:sysClr val="window" lastClr="FFFFFF"/>
          </a:solidFill>
        </p:spPr>
      </p:pic>
      <p:sp>
        <p:nvSpPr>
          <p:cNvPr id="7" name="Title 6">
            <a:extLst>
              <a:ext uri="{FF2B5EF4-FFF2-40B4-BE49-F238E27FC236}">
                <a16:creationId xmlns:a16="http://schemas.microsoft.com/office/drawing/2014/main" id="{FC33D7D3-696C-4D22-908C-36570047CA71}"/>
              </a:ext>
            </a:extLst>
          </p:cNvPr>
          <p:cNvSpPr>
            <a:spLocks noGrp="1"/>
          </p:cNvSpPr>
          <p:nvPr>
            <p:ph type="title"/>
          </p:nvPr>
        </p:nvSpPr>
        <p:spPr>
          <a:xfrm>
            <a:off x="0" y="148710"/>
            <a:ext cx="7272808" cy="868362"/>
          </a:xfrm>
        </p:spPr>
        <p:txBody>
          <a:bodyPr/>
          <a:lstStyle/>
          <a:p>
            <a:r>
              <a:rPr lang="en-US" dirty="0"/>
              <a:t>Example Firewall Configuration</a:t>
            </a:r>
            <a:endParaRPr lang="en-SE" dirty="0"/>
          </a:p>
        </p:txBody>
      </p:sp>
      <p:sp>
        <p:nvSpPr>
          <p:cNvPr id="8" name="Content Placeholder 7">
            <a:extLst>
              <a:ext uri="{FF2B5EF4-FFF2-40B4-BE49-F238E27FC236}">
                <a16:creationId xmlns:a16="http://schemas.microsoft.com/office/drawing/2014/main" id="{752A5838-600C-4EDD-AE49-4DAC1BBE9249}"/>
              </a:ext>
            </a:extLst>
          </p:cNvPr>
          <p:cNvSpPr>
            <a:spLocks noGrp="1"/>
          </p:cNvSpPr>
          <p:nvPr>
            <p:ph idx="1"/>
          </p:nvPr>
        </p:nvSpPr>
        <p:spPr>
          <a:xfrm>
            <a:off x="0" y="1196753"/>
            <a:ext cx="4139952" cy="5256584"/>
          </a:xfrm>
        </p:spPr>
        <p:txBody>
          <a:bodyPr>
            <a:normAutofit fontScale="92500" lnSpcReduction="10000"/>
          </a:bodyPr>
          <a:lstStyle/>
          <a:p>
            <a:r>
              <a:rPr lang="en-US" dirty="0"/>
              <a:t> DMZ (</a:t>
            </a:r>
            <a:r>
              <a:rPr lang="en-US" dirty="0" err="1"/>
              <a:t>DeMilitarized</a:t>
            </a:r>
            <a:r>
              <a:rPr lang="en-US" dirty="0"/>
              <a:t> Zone) (also called perimeter network) is a subnetwork that contains an organization's external-facing services, web, email, DNS servers.</a:t>
            </a:r>
          </a:p>
          <a:p>
            <a:endParaRPr lang="en-SE" dirty="0"/>
          </a:p>
        </p:txBody>
      </p:sp>
      <p:sp>
        <p:nvSpPr>
          <p:cNvPr id="13" name="矩形 3">
            <a:extLst>
              <a:ext uri="{FF2B5EF4-FFF2-40B4-BE49-F238E27FC236}">
                <a16:creationId xmlns:a16="http://schemas.microsoft.com/office/drawing/2014/main" id="{E03A203E-B3A9-484F-8F57-99EA40D55D81}"/>
              </a:ext>
            </a:extLst>
          </p:cNvPr>
          <p:cNvSpPr/>
          <p:nvPr/>
        </p:nvSpPr>
        <p:spPr>
          <a:xfrm>
            <a:off x="7146821" y="1885860"/>
            <a:ext cx="1368152" cy="648072"/>
          </a:xfrm>
          <a:prstGeom prst="rect">
            <a:avLst/>
          </a:prstGeom>
          <a:noFill/>
          <a:ln w="57150"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
        <p:nvSpPr>
          <p:cNvPr id="14" name="矩形 5">
            <a:extLst>
              <a:ext uri="{FF2B5EF4-FFF2-40B4-BE49-F238E27FC236}">
                <a16:creationId xmlns:a16="http://schemas.microsoft.com/office/drawing/2014/main" id="{A94A9EA4-FC02-45F4-8A58-1B5CA340464D}"/>
              </a:ext>
            </a:extLst>
          </p:cNvPr>
          <p:cNvSpPr/>
          <p:nvPr/>
        </p:nvSpPr>
        <p:spPr>
          <a:xfrm>
            <a:off x="7146821" y="3542044"/>
            <a:ext cx="1368152" cy="648072"/>
          </a:xfrm>
          <a:prstGeom prst="rect">
            <a:avLst/>
          </a:prstGeom>
          <a:noFill/>
          <a:ln w="57150"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Tree>
  </p:cSld>
  <p:clrMapOvr>
    <a:masterClrMapping/>
  </p:clrMapOvr>
  <p:transition spd="slow">
    <p:split orient="vert" dir="in"/>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External &amp; Internal Firewalls</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ea typeface="ＭＳ Ｐゴシック" pitchFamily="-110" charset="-128"/>
                <a:cs typeface="ＭＳ Ｐゴシック" pitchFamily="-110" charset="-128"/>
              </a:rPr>
              <a:t>The external firewall provides a measure of access control and protection for the DMZ systems consistent with their need for external connectivity, and provides a basic level of protection for the remainder of the enterprise network. </a:t>
            </a:r>
          </a:p>
          <a:p>
            <a:pPr lvl="1"/>
            <a:r>
              <a:rPr lang="en-US" altLang="zh-CN" dirty="0">
                <a:ea typeface="ＭＳ Ｐゴシック" pitchFamily="-110" charset="-128"/>
                <a:cs typeface="ＭＳ Ｐゴシック" pitchFamily="-110" charset="-128"/>
              </a:rPr>
              <a:t>One example is the firewall for</a:t>
            </a:r>
            <a:r>
              <a:rPr lang="en-US" dirty="0"/>
              <a:t> SMTP traffic.</a:t>
            </a:r>
            <a:endParaRPr lang="en-US" altLang="zh-CN" dirty="0">
              <a:ea typeface="ＭＳ Ｐゴシック" pitchFamily="-110" charset="-128"/>
              <a:cs typeface="ＭＳ Ｐゴシック" pitchFamily="-110" charset="-128"/>
            </a:endParaRPr>
          </a:p>
          <a:p>
            <a:r>
              <a:rPr lang="en-US" altLang="zh-CN" dirty="0">
                <a:ea typeface="ＭＳ Ｐゴシック" pitchFamily="-110" charset="-128"/>
                <a:cs typeface="ＭＳ Ｐゴシック" pitchFamily="-110" charset="-128"/>
              </a:rPr>
              <a:t>Internal firewalls serve 3 purposes:</a:t>
            </a:r>
          </a:p>
          <a:p>
            <a:pPr lvl="1"/>
            <a:r>
              <a:rPr lang="en-US" altLang="zh-CN" dirty="0">
                <a:ea typeface="ＭＳ Ｐゴシック" pitchFamily="-110" charset="-128"/>
                <a:cs typeface="ＭＳ Ｐゴシック" pitchFamily="-110" charset="-128"/>
              </a:rPr>
              <a:t>1. Have more stringent filtering rules in order to protect enterprise servers and workstations from external attack.</a:t>
            </a:r>
          </a:p>
          <a:p>
            <a:pPr lvl="1"/>
            <a:r>
              <a:rPr lang="en-US" altLang="zh-CN" dirty="0">
                <a:ea typeface="ＭＳ Ｐゴシック" pitchFamily="-110" charset="-128"/>
                <a:cs typeface="ＭＳ Ｐゴシック" pitchFamily="-110" charset="-128"/>
              </a:rPr>
              <a:t>2. Provides two-way protection with respect to the DMZ. First, it protects the remainder of the network from attacks launched from DMZ systems. Such attacks might originate from worms, rootkits, bots, or other malware lodged in a DMZ system. Second, it protects the DMZ systems from attack from the internal protected network.</a:t>
            </a:r>
          </a:p>
          <a:p>
            <a:pPr lvl="1"/>
            <a:r>
              <a:rPr lang="en-US" altLang="zh-CN" dirty="0">
                <a:ea typeface="ＭＳ Ｐゴシック" pitchFamily="-110" charset="-128"/>
                <a:cs typeface="ＭＳ Ｐゴシック" pitchFamily="-110" charset="-128"/>
              </a:rPr>
              <a:t>3. Multiple internal firewalls can be used to partition and protect portions of the internal network from each other. </a:t>
            </a:r>
            <a:endParaRPr lang="zh-CN" altLang="en-US"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25</a:t>
            </a:fld>
            <a:endParaRPr lang="en-US" dirty="0">
              <a:solidFill>
                <a:prstClr val="white">
                  <a:lumMod val="65000"/>
                  <a:lumOff val="35000"/>
                </a:prstClr>
              </a:solidFill>
            </a:endParaRPr>
          </a:p>
        </p:txBody>
      </p:sp>
    </p:spTree>
    <p:extLst>
      <p:ext uri="{BB962C8B-B14F-4D97-AF65-F5344CB8AC3E}">
        <p14:creationId xmlns:p14="http://schemas.microsoft.com/office/powerpoint/2010/main" val="2767307691"/>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CEA24D-D867-4CC1-BF78-8B36FDF14591}"/>
              </a:ext>
            </a:extLst>
          </p:cNvPr>
          <p:cNvSpPr>
            <a:spLocks noGrp="1"/>
          </p:cNvSpPr>
          <p:nvPr>
            <p:ph type="title"/>
          </p:nvPr>
        </p:nvSpPr>
        <p:spPr/>
        <p:txBody>
          <a:bodyPr/>
          <a:lstStyle/>
          <a:p>
            <a:r>
              <a:rPr lang="en-US" dirty="0"/>
              <a:t>VPN</a:t>
            </a:r>
            <a:endParaRPr lang="en-SE" dirty="0"/>
          </a:p>
        </p:txBody>
      </p:sp>
      <p:sp>
        <p:nvSpPr>
          <p:cNvPr id="8" name="Content Placeholder 7">
            <a:extLst>
              <a:ext uri="{FF2B5EF4-FFF2-40B4-BE49-F238E27FC236}">
                <a16:creationId xmlns:a16="http://schemas.microsoft.com/office/drawing/2014/main" id="{2F00355C-D235-4933-BF09-DFF6D79F21BE}"/>
              </a:ext>
            </a:extLst>
          </p:cNvPr>
          <p:cNvSpPr>
            <a:spLocks noGrp="1"/>
          </p:cNvSpPr>
          <p:nvPr>
            <p:ph idx="1"/>
          </p:nvPr>
        </p:nvSpPr>
        <p:spPr>
          <a:xfrm>
            <a:off x="323528" y="1196753"/>
            <a:ext cx="8568952" cy="936103"/>
          </a:xfrm>
        </p:spPr>
        <p:txBody>
          <a:bodyPr>
            <a:normAutofit fontScale="77500" lnSpcReduction="20000"/>
          </a:bodyPr>
          <a:lstStyle/>
          <a:p>
            <a:r>
              <a:rPr lang="en-US" dirty="0"/>
              <a:t>A Virtual Private Network (VPN) consists of a set of LANs interconnect by the public internet. </a:t>
            </a:r>
          </a:p>
          <a:p>
            <a:endParaRPr lang="en-SE" dirty="0"/>
          </a:p>
        </p:txBody>
      </p:sp>
      <p:sp>
        <p:nvSpPr>
          <p:cNvPr id="2" name="灯片编号占位符 1"/>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26</a:t>
            </a:fld>
            <a:endParaRPr lang="en-US" dirty="0">
              <a:solidFill>
                <a:prstClr val="white">
                  <a:lumMod val="65000"/>
                  <a:lumOff val="35000"/>
                </a:prstClr>
              </a:solidFill>
            </a:endParaRPr>
          </a:p>
        </p:txBody>
      </p:sp>
      <p:pic>
        <p:nvPicPr>
          <p:cNvPr id="9" name="Picture 8">
            <a:extLst>
              <a:ext uri="{FF2B5EF4-FFF2-40B4-BE49-F238E27FC236}">
                <a16:creationId xmlns:a16="http://schemas.microsoft.com/office/drawing/2014/main" id="{E21457DA-4628-410D-AEA0-B89EEFE83847}"/>
              </a:ext>
            </a:extLst>
          </p:cNvPr>
          <p:cNvPicPr>
            <a:picLocks noChangeAspect="1"/>
          </p:cNvPicPr>
          <p:nvPr/>
        </p:nvPicPr>
        <p:blipFill>
          <a:blip r:embed="rId3"/>
          <a:stretch>
            <a:fillRect/>
          </a:stretch>
        </p:blipFill>
        <p:spPr>
          <a:xfrm>
            <a:off x="1904938" y="1946013"/>
            <a:ext cx="5406132" cy="4784276"/>
          </a:xfrm>
          <a:prstGeom prst="rect">
            <a:avLst/>
          </a:prstGeom>
        </p:spPr>
      </p:pic>
    </p:spTree>
  </p:cSld>
  <p:clrMapOvr>
    <a:masterClrMapping/>
  </p:clrMapOvr>
  <p:transition spd="slow">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5C7FCCC-05A8-4DAB-B84D-5EB40618B2F2}"/>
              </a:ext>
            </a:extLst>
          </p:cNvPr>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27</a:t>
            </a:fld>
            <a:endParaRPr lang="en-US" dirty="0">
              <a:solidFill>
                <a:prstClr val="white">
                  <a:lumMod val="65000"/>
                  <a:lumOff val="35000"/>
                </a:prstClr>
              </a:solidFill>
            </a:endParaRPr>
          </a:p>
        </p:txBody>
      </p:sp>
      <p:sp>
        <p:nvSpPr>
          <p:cNvPr id="3" name="内容占位符 2">
            <a:extLst>
              <a:ext uri="{FF2B5EF4-FFF2-40B4-BE49-F238E27FC236}">
                <a16:creationId xmlns:a16="http://schemas.microsoft.com/office/drawing/2014/main" id="{85E72EBC-818F-40B9-AE6B-384A931D0526}"/>
              </a:ext>
            </a:extLst>
          </p:cNvPr>
          <p:cNvSpPr txBox="1">
            <a:spLocks/>
          </p:cNvSpPr>
          <p:nvPr/>
        </p:nvSpPr>
        <p:spPr>
          <a:xfrm>
            <a:off x="107504" y="1124745"/>
            <a:ext cx="9309720" cy="374441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endParaRPr lang="zh-CN" altLang="en-US" dirty="0">
              <a:latin typeface="Arial" panose="020B0604020202020204" pitchFamily="34" charset="0"/>
              <a:cs typeface="Arial" panose="020B0604020202020204" pitchFamily="34" charset="0"/>
            </a:endParaRPr>
          </a:p>
        </p:txBody>
      </p:sp>
      <p:sp>
        <p:nvSpPr>
          <p:cNvPr id="4" name="标题 1">
            <a:extLst>
              <a:ext uri="{FF2B5EF4-FFF2-40B4-BE49-F238E27FC236}">
                <a16:creationId xmlns:a16="http://schemas.microsoft.com/office/drawing/2014/main" id="{94C23D8A-6E05-4C9A-8193-20F768E865F2}"/>
              </a:ext>
            </a:extLst>
          </p:cNvPr>
          <p:cNvSpPr txBox="1">
            <a:spLocks/>
          </p:cNvSpPr>
          <p:nvPr/>
        </p:nvSpPr>
        <p:spPr>
          <a:xfrm>
            <a:off x="457200" y="173261"/>
            <a:ext cx="8229600" cy="1196752"/>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pPr>
            <a:r>
              <a:rPr lang="en-US" altLang="zh-CN" sz="4000" dirty="0">
                <a:solidFill>
                  <a:srgbClr val="9B37AA"/>
                </a:solidFill>
                <a:latin typeface="+mj-lt"/>
              </a:rPr>
              <a:t>VPN and </a:t>
            </a:r>
            <a:r>
              <a:rPr lang="en-US" altLang="zh-CN" sz="4000" dirty="0" err="1">
                <a:solidFill>
                  <a:srgbClr val="9B37AA"/>
                </a:solidFill>
                <a:latin typeface="+mj-lt"/>
              </a:rPr>
              <a:t>IPSec</a:t>
            </a:r>
            <a:endParaRPr lang="zh-CN" altLang="en-US" sz="4000" dirty="0">
              <a:solidFill>
                <a:srgbClr val="9B37AA"/>
              </a:solidFill>
              <a:latin typeface="+mj-lt"/>
            </a:endParaRPr>
          </a:p>
        </p:txBody>
      </p:sp>
      <p:pic>
        <p:nvPicPr>
          <p:cNvPr id="5" name="图片 4">
            <a:extLst>
              <a:ext uri="{FF2B5EF4-FFF2-40B4-BE49-F238E27FC236}">
                <a16:creationId xmlns:a16="http://schemas.microsoft.com/office/drawing/2014/main" id="{C474E420-2E4E-4F78-8EDF-FBB5F5A4A782}"/>
              </a:ext>
            </a:extLst>
          </p:cNvPr>
          <p:cNvPicPr>
            <a:picLocks noChangeAspect="1"/>
          </p:cNvPicPr>
          <p:nvPr/>
        </p:nvPicPr>
        <p:blipFill>
          <a:blip r:embed="rId3"/>
          <a:stretch>
            <a:fillRect/>
          </a:stretch>
        </p:blipFill>
        <p:spPr>
          <a:xfrm>
            <a:off x="493204" y="4665565"/>
            <a:ext cx="8229600" cy="1710506"/>
          </a:xfrm>
          <a:prstGeom prst="rect">
            <a:avLst/>
          </a:prstGeom>
        </p:spPr>
      </p:pic>
      <p:sp>
        <p:nvSpPr>
          <p:cNvPr id="6" name="文本框 5">
            <a:extLst>
              <a:ext uri="{FF2B5EF4-FFF2-40B4-BE49-F238E27FC236}">
                <a16:creationId xmlns:a16="http://schemas.microsoft.com/office/drawing/2014/main" id="{D24EBD27-D2EC-4A2F-BC40-1C47C2A072A8}"/>
              </a:ext>
            </a:extLst>
          </p:cNvPr>
          <p:cNvSpPr txBox="1"/>
          <p:nvPr/>
        </p:nvSpPr>
        <p:spPr>
          <a:xfrm>
            <a:off x="1763688" y="4869160"/>
            <a:ext cx="979755" cy="369332"/>
          </a:xfrm>
          <a:prstGeom prst="rect">
            <a:avLst/>
          </a:prstGeom>
          <a:noFill/>
        </p:spPr>
        <p:txBody>
          <a:bodyPr wrap="none" rtlCol="0">
            <a:spAutoFit/>
          </a:bodyPr>
          <a:lstStyle/>
          <a:p>
            <a:r>
              <a:rPr lang="en-US" altLang="zh-CN" dirty="0">
                <a:solidFill>
                  <a:schemeClr val="bg1"/>
                </a:solidFill>
              </a:rPr>
              <a:t>Firewall</a:t>
            </a:r>
            <a:endParaRPr lang="zh-CN" altLang="en-US" dirty="0">
              <a:solidFill>
                <a:schemeClr val="bg1"/>
              </a:solidFill>
            </a:endParaRPr>
          </a:p>
        </p:txBody>
      </p:sp>
      <p:sp>
        <p:nvSpPr>
          <p:cNvPr id="7" name="文本框 6">
            <a:extLst>
              <a:ext uri="{FF2B5EF4-FFF2-40B4-BE49-F238E27FC236}">
                <a16:creationId xmlns:a16="http://schemas.microsoft.com/office/drawing/2014/main" id="{8B847B46-C5F0-43AB-A45B-D1150E54A206}"/>
              </a:ext>
            </a:extLst>
          </p:cNvPr>
          <p:cNvSpPr txBox="1"/>
          <p:nvPr/>
        </p:nvSpPr>
        <p:spPr>
          <a:xfrm>
            <a:off x="6228184" y="4869160"/>
            <a:ext cx="979755" cy="369332"/>
          </a:xfrm>
          <a:prstGeom prst="rect">
            <a:avLst/>
          </a:prstGeom>
          <a:noFill/>
        </p:spPr>
        <p:txBody>
          <a:bodyPr wrap="none" rtlCol="0">
            <a:spAutoFit/>
          </a:bodyPr>
          <a:lstStyle/>
          <a:p>
            <a:r>
              <a:rPr lang="en-US" altLang="zh-CN" dirty="0">
                <a:solidFill>
                  <a:schemeClr val="bg1"/>
                </a:solidFill>
              </a:rPr>
              <a:t>Firewall</a:t>
            </a:r>
            <a:endParaRPr lang="zh-CN" altLang="en-US" dirty="0">
              <a:solidFill>
                <a:schemeClr val="bg1"/>
              </a:solidFill>
            </a:endParaRPr>
          </a:p>
        </p:txBody>
      </p:sp>
      <p:sp>
        <p:nvSpPr>
          <p:cNvPr id="8" name="文本框 7">
            <a:extLst>
              <a:ext uri="{FF2B5EF4-FFF2-40B4-BE49-F238E27FC236}">
                <a16:creationId xmlns:a16="http://schemas.microsoft.com/office/drawing/2014/main" id="{5C64517B-4971-424A-BCA9-A220B2E4363E}"/>
              </a:ext>
            </a:extLst>
          </p:cNvPr>
          <p:cNvSpPr txBox="1"/>
          <p:nvPr/>
        </p:nvSpPr>
        <p:spPr>
          <a:xfrm>
            <a:off x="3635896" y="6376071"/>
            <a:ext cx="2133918" cy="369332"/>
          </a:xfrm>
          <a:prstGeom prst="rect">
            <a:avLst/>
          </a:prstGeom>
          <a:noFill/>
        </p:spPr>
        <p:txBody>
          <a:bodyPr wrap="none" rtlCol="0">
            <a:spAutoFit/>
          </a:bodyPr>
          <a:lstStyle/>
          <a:p>
            <a:r>
              <a:rPr lang="en-US" altLang="zh-CN" dirty="0" err="1"/>
              <a:t>IPSec</a:t>
            </a:r>
            <a:r>
              <a:rPr lang="en-US" altLang="zh-CN" dirty="0"/>
              <a:t> tunnel mode</a:t>
            </a:r>
            <a:endParaRPr lang="zh-CN" altLang="en-US" dirty="0"/>
          </a:p>
        </p:txBody>
      </p:sp>
      <p:sp>
        <p:nvSpPr>
          <p:cNvPr id="11" name="Content Placeholder 2">
            <a:extLst>
              <a:ext uri="{FF2B5EF4-FFF2-40B4-BE49-F238E27FC236}">
                <a16:creationId xmlns:a16="http://schemas.microsoft.com/office/drawing/2014/main" id="{046A6758-3A3C-424F-8741-5D803D5A69D6}"/>
              </a:ext>
            </a:extLst>
          </p:cNvPr>
          <p:cNvSpPr>
            <a:spLocks noGrp="1"/>
          </p:cNvSpPr>
          <p:nvPr>
            <p:ph idx="1"/>
          </p:nvPr>
        </p:nvSpPr>
        <p:spPr>
          <a:xfrm>
            <a:off x="323528" y="980728"/>
            <a:ext cx="8568952" cy="3822260"/>
          </a:xfrm>
        </p:spPr>
        <p:txBody>
          <a:bodyPr>
            <a:normAutofit fontScale="62500" lnSpcReduction="20000"/>
          </a:bodyPr>
          <a:lstStyle/>
          <a:p>
            <a:r>
              <a:rPr lang="en-US" dirty="0" err="1"/>
              <a:t>IPSec</a:t>
            </a:r>
            <a:r>
              <a:rPr lang="en-US" dirty="0"/>
              <a:t> has 2 modes:</a:t>
            </a:r>
          </a:p>
          <a:p>
            <a:pPr lvl="1"/>
            <a:r>
              <a:rPr lang="en-US" dirty="0"/>
              <a:t>Transport mode: only the payload of the IP packet is usually encrypted or authenticated.</a:t>
            </a:r>
          </a:p>
          <a:p>
            <a:pPr lvl="1"/>
            <a:r>
              <a:rPr lang="en-US" dirty="0"/>
              <a:t>Tunnel mode (for VPN): the entire IP packet is encrypted and authenticated. It is then encapsulated into a new IP packet with a new IP header. </a:t>
            </a:r>
          </a:p>
          <a:p>
            <a:r>
              <a:rPr lang="en-US" dirty="0" err="1"/>
              <a:t>IPSec</a:t>
            </a:r>
            <a:r>
              <a:rPr lang="en-US" dirty="0"/>
              <a:t> (tunnel mode) should be implemented within the firewall. </a:t>
            </a:r>
          </a:p>
          <a:p>
            <a:pPr lvl="1"/>
            <a:r>
              <a:rPr lang="en-US" dirty="0"/>
              <a:t>If </a:t>
            </a:r>
            <a:r>
              <a:rPr lang="en-US" dirty="0" err="1"/>
              <a:t>IPSec</a:t>
            </a:r>
            <a:r>
              <a:rPr lang="en-US" dirty="0"/>
              <a:t> is implemented in a separate box different from the firewall, then VPN traffic passing through the firewall in both directions is encrypted, so the firewall is unable to perform filtering or other security functions, such as access control, logging, or scanning for viruses. </a:t>
            </a:r>
          </a:p>
          <a:p>
            <a:endParaRPr lang="en-SE" dirty="0"/>
          </a:p>
        </p:txBody>
      </p:sp>
    </p:spTree>
    <p:extLst>
      <p:ext uri="{BB962C8B-B14F-4D97-AF65-F5344CB8AC3E}">
        <p14:creationId xmlns:p14="http://schemas.microsoft.com/office/powerpoint/2010/main" val="3090601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76E946-DF5F-475B-BA55-85C1B003D6A3}"/>
              </a:ext>
            </a:extLst>
          </p:cNvPr>
          <p:cNvSpPr>
            <a:spLocks noGrp="1"/>
          </p:cNvSpPr>
          <p:nvPr>
            <p:ph type="title"/>
          </p:nvPr>
        </p:nvSpPr>
        <p:spPr>
          <a:xfrm>
            <a:off x="-37039" y="188690"/>
            <a:ext cx="4464496" cy="868362"/>
          </a:xfrm>
        </p:spPr>
        <p:txBody>
          <a:bodyPr/>
          <a:lstStyle/>
          <a:p>
            <a:r>
              <a:rPr lang="en-US" sz="3600" dirty="0"/>
              <a:t>Distributed Configuration</a:t>
            </a:r>
            <a:endParaRPr lang="en-SE" sz="3600" dirty="0"/>
          </a:p>
        </p:txBody>
      </p:sp>
      <p:sp>
        <p:nvSpPr>
          <p:cNvPr id="11" name="内容占位符 2"/>
          <p:cNvSpPr txBox="1">
            <a:spLocks/>
          </p:cNvSpPr>
          <p:nvPr/>
        </p:nvSpPr>
        <p:spPr>
          <a:xfrm>
            <a:off x="0" y="1340768"/>
            <a:ext cx="3836597" cy="5616624"/>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a:defRPr/>
            </a:pPr>
            <a:r>
              <a:rPr lang="en-US" altLang="zh-CN" dirty="0">
                <a:solidFill>
                  <a:schemeClr val="tx1"/>
                </a:solidFill>
              </a:rPr>
              <a:t>A </a:t>
            </a:r>
            <a:r>
              <a:rPr lang="en-US" altLang="zh-CN" i="1" dirty="0">
                <a:solidFill>
                  <a:schemeClr val="tx1"/>
                </a:solidFill>
              </a:rPr>
              <a:t>distributed firewall </a:t>
            </a:r>
            <a:r>
              <a:rPr lang="en-US" altLang="zh-CN" dirty="0">
                <a:solidFill>
                  <a:schemeClr val="tx1"/>
                </a:solidFill>
              </a:rPr>
              <a:t>configuration involves stand-alone firewall devices plus host-based firewalls working together under a central administrative control</a:t>
            </a:r>
          </a:p>
          <a:p>
            <a:pPr>
              <a:defRPr/>
            </a:pPr>
            <a:r>
              <a:rPr lang="en-US" altLang="zh-CN" dirty="0">
                <a:solidFill>
                  <a:schemeClr val="tx1"/>
                </a:solidFill>
              </a:rPr>
              <a:t>There may be both an internal DMZ and an external DMZ. Web servers with less critical information on them can be placed in an external DMZ, outside the external firewall. </a:t>
            </a:r>
            <a:endParaRPr lang="zh-CN" altLang="en-US" dirty="0">
              <a:solidFill>
                <a:schemeClr val="tx1"/>
              </a:solidFill>
            </a:endParaRPr>
          </a:p>
        </p:txBody>
      </p:sp>
      <p:pic>
        <p:nvPicPr>
          <p:cNvPr id="21" name="Picture 20" descr="f4.pdf">
            <a:extLst>
              <a:ext uri="{FF2B5EF4-FFF2-40B4-BE49-F238E27FC236}">
                <a16:creationId xmlns:a16="http://schemas.microsoft.com/office/drawing/2014/main" id="{A4A4D87C-D630-4362-95D0-4C817E3642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6597" y="4316"/>
            <a:ext cx="5299364" cy="6858000"/>
          </a:xfrm>
          <a:prstGeom prst="rect">
            <a:avLst/>
          </a:prstGeom>
          <a:solidFill>
            <a:sysClr val="window" lastClr="FFFFFF"/>
          </a:solidFill>
        </p:spPr>
      </p:pic>
      <p:sp>
        <p:nvSpPr>
          <p:cNvPr id="22" name="灯片编号占位符 1">
            <a:extLst>
              <a:ext uri="{FF2B5EF4-FFF2-40B4-BE49-F238E27FC236}">
                <a16:creationId xmlns:a16="http://schemas.microsoft.com/office/drawing/2014/main" id="{6A52AAFB-C86C-4930-BA94-E3D99BB7632B}"/>
              </a:ext>
            </a:extLst>
          </p:cNvPr>
          <p:cNvSpPr txBox="1">
            <a:spLocks/>
          </p:cNvSpPr>
          <p:nvPr/>
        </p:nvSpPr>
        <p:spPr>
          <a:xfrm>
            <a:off x="8543278" y="6356350"/>
            <a:ext cx="561975" cy="365125"/>
          </a:xfrm>
          <a:prstGeom prst="rect">
            <a:avLst/>
          </a:prstGeom>
        </p:spPr>
        <p:txBody>
          <a:bodyPr vert="horz" lIns="27432" tIns="45720" rIns="45720" bIns="45720" rtlCol="0" anchor="ctr"/>
          <a:lstStyle>
            <a:defPPr>
              <a:defRPr lang="en-AU"/>
            </a:defPPr>
            <a:lvl1pPr algn="l" rtl="0" fontAlgn="base">
              <a:spcBef>
                <a:spcPct val="0"/>
              </a:spcBef>
              <a:spcAft>
                <a:spcPct val="0"/>
              </a:spcAft>
              <a:defRPr sz="1200" kern="1200">
                <a:solidFill>
                  <a:schemeClr val="tx1">
                    <a:lumMod val="65000"/>
                    <a:lumOff val="35000"/>
                  </a:schemeClr>
                </a:solidFill>
                <a:latin typeface="Century Gothic" pitchFamily="34" charset="0"/>
                <a:ea typeface="+mn-ea"/>
                <a:cs typeface="+mn-cs"/>
              </a:defRPr>
            </a:lvl1pPr>
            <a:lvl2pPr marL="457200" algn="l" rtl="0" fontAlgn="base">
              <a:spcBef>
                <a:spcPct val="0"/>
              </a:spcBef>
              <a:spcAft>
                <a:spcPct val="0"/>
              </a:spcAft>
              <a:defRPr kern="1200">
                <a:solidFill>
                  <a:schemeClr val="tx1"/>
                </a:solidFill>
                <a:latin typeface="Arial" pitchFamily="-110" charset="0"/>
                <a:ea typeface="+mn-ea"/>
                <a:cs typeface="+mn-cs"/>
              </a:defRPr>
            </a:lvl2pPr>
            <a:lvl3pPr marL="914400" algn="l" rtl="0" fontAlgn="base">
              <a:spcBef>
                <a:spcPct val="0"/>
              </a:spcBef>
              <a:spcAft>
                <a:spcPct val="0"/>
              </a:spcAft>
              <a:defRPr kern="1200">
                <a:solidFill>
                  <a:schemeClr val="tx1"/>
                </a:solidFill>
                <a:latin typeface="Arial" pitchFamily="-110" charset="0"/>
                <a:ea typeface="+mn-ea"/>
                <a:cs typeface="+mn-cs"/>
              </a:defRPr>
            </a:lvl3pPr>
            <a:lvl4pPr marL="1371600" algn="l" rtl="0" fontAlgn="base">
              <a:spcBef>
                <a:spcPct val="0"/>
              </a:spcBef>
              <a:spcAft>
                <a:spcPct val="0"/>
              </a:spcAft>
              <a:defRPr kern="1200">
                <a:solidFill>
                  <a:schemeClr val="tx1"/>
                </a:solidFill>
                <a:latin typeface="Arial" pitchFamily="-110" charset="0"/>
                <a:ea typeface="+mn-ea"/>
                <a:cs typeface="+mn-cs"/>
              </a:defRPr>
            </a:lvl4pPr>
            <a:lvl5pPr marL="1828800" algn="l" rtl="0" fontAlgn="base">
              <a:spcBef>
                <a:spcPct val="0"/>
              </a:spcBef>
              <a:spcAft>
                <a:spcPct val="0"/>
              </a:spcAft>
              <a:defRPr kern="1200">
                <a:solidFill>
                  <a:schemeClr val="tx1"/>
                </a:solidFill>
                <a:latin typeface="Arial" pitchFamily="-110" charset="0"/>
                <a:ea typeface="+mn-ea"/>
                <a:cs typeface="+mn-cs"/>
              </a:defRPr>
            </a:lvl5pPr>
            <a:lvl6pPr marL="2286000" algn="l" defTabSz="457200" rtl="0" eaLnBrk="1" latinLnBrk="0" hangingPunct="1">
              <a:defRPr kern="1200">
                <a:solidFill>
                  <a:schemeClr val="tx1"/>
                </a:solidFill>
                <a:latin typeface="Arial" pitchFamily="-110" charset="0"/>
                <a:ea typeface="+mn-ea"/>
                <a:cs typeface="+mn-cs"/>
              </a:defRPr>
            </a:lvl6pPr>
            <a:lvl7pPr marL="2743200" algn="l" defTabSz="457200" rtl="0" eaLnBrk="1" latinLnBrk="0" hangingPunct="1">
              <a:defRPr kern="1200">
                <a:solidFill>
                  <a:schemeClr val="tx1"/>
                </a:solidFill>
                <a:latin typeface="Arial" pitchFamily="-110" charset="0"/>
                <a:ea typeface="+mn-ea"/>
                <a:cs typeface="+mn-cs"/>
              </a:defRPr>
            </a:lvl7pPr>
            <a:lvl8pPr marL="3200400" algn="l" defTabSz="457200" rtl="0" eaLnBrk="1" latinLnBrk="0" hangingPunct="1">
              <a:defRPr kern="1200">
                <a:solidFill>
                  <a:schemeClr val="tx1"/>
                </a:solidFill>
                <a:latin typeface="Arial" pitchFamily="-110" charset="0"/>
                <a:ea typeface="+mn-ea"/>
                <a:cs typeface="+mn-cs"/>
              </a:defRPr>
            </a:lvl8pPr>
            <a:lvl9pPr marL="3657600" algn="l" defTabSz="457200" rtl="0" eaLnBrk="1" latinLnBrk="0" hangingPunct="1">
              <a:defRPr kern="1200">
                <a:solidFill>
                  <a:schemeClr val="tx1"/>
                </a:solidFill>
                <a:latin typeface="Arial" pitchFamily="-110"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4711BA6F-B221-4442-B3E0-4DE91DDD2916}" type="slidenum">
              <a:rPr kumimoji="0" lang="en-US" sz="1200" b="0" i="0" u="none" strike="noStrike" kern="1200" cap="none" spc="0" normalizeH="0" baseline="0" noProof="0" smtClean="0">
                <a:ln>
                  <a:noFill/>
                </a:ln>
                <a:solidFill>
                  <a:prstClr val="white">
                    <a:lumMod val="65000"/>
                    <a:lumOff val="35000"/>
                  </a:prstClr>
                </a:solidFill>
                <a:effectLst/>
                <a:uLnTx/>
                <a:uFillTx/>
                <a:latin typeface="Century Gothic"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28</a:t>
            </a:fld>
            <a:endParaRPr kumimoji="0" lang="en-US" sz="1200" b="0" i="0" u="none" strike="noStrike" kern="1200" cap="none" spc="0" normalizeH="0" baseline="0" noProof="0" dirty="0">
              <a:ln>
                <a:noFill/>
              </a:ln>
              <a:solidFill>
                <a:prstClr val="white">
                  <a:lumMod val="65000"/>
                  <a:lumOff val="35000"/>
                </a:prstClr>
              </a:solidFill>
              <a:effectLst/>
              <a:uLnTx/>
              <a:uFillTx/>
              <a:latin typeface="Century Gothic" pitchFamily="34" charset="0"/>
              <a:ea typeface="+mn-ea"/>
              <a:cs typeface="+mn-cs"/>
            </a:endParaRPr>
          </a:p>
        </p:txBody>
      </p:sp>
      <p:sp>
        <p:nvSpPr>
          <p:cNvPr id="23" name="矩形 4">
            <a:extLst>
              <a:ext uri="{FF2B5EF4-FFF2-40B4-BE49-F238E27FC236}">
                <a16:creationId xmlns:a16="http://schemas.microsoft.com/office/drawing/2014/main" id="{96513F21-4693-45A5-B9E5-11CD32173BE2}"/>
              </a:ext>
            </a:extLst>
          </p:cNvPr>
          <p:cNvSpPr/>
          <p:nvPr/>
        </p:nvSpPr>
        <p:spPr>
          <a:xfrm>
            <a:off x="7138969" y="1921148"/>
            <a:ext cx="1368152" cy="648072"/>
          </a:xfrm>
          <a:prstGeom prst="rect">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
        <p:nvSpPr>
          <p:cNvPr id="24" name="矩形 5">
            <a:extLst>
              <a:ext uri="{FF2B5EF4-FFF2-40B4-BE49-F238E27FC236}">
                <a16:creationId xmlns:a16="http://schemas.microsoft.com/office/drawing/2014/main" id="{33817BD6-C650-4F9E-AAFE-781B6472BE5D}"/>
              </a:ext>
            </a:extLst>
          </p:cNvPr>
          <p:cNvSpPr/>
          <p:nvPr/>
        </p:nvSpPr>
        <p:spPr>
          <a:xfrm>
            <a:off x="7138969" y="3577332"/>
            <a:ext cx="1368152" cy="648072"/>
          </a:xfrm>
          <a:prstGeom prst="rect">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
        <p:nvSpPr>
          <p:cNvPr id="25" name="矩形 6">
            <a:extLst>
              <a:ext uri="{FF2B5EF4-FFF2-40B4-BE49-F238E27FC236}">
                <a16:creationId xmlns:a16="http://schemas.microsoft.com/office/drawing/2014/main" id="{B6AABF90-6FA7-491D-8911-C28DE912D40F}"/>
              </a:ext>
            </a:extLst>
          </p:cNvPr>
          <p:cNvSpPr/>
          <p:nvPr/>
        </p:nvSpPr>
        <p:spPr>
          <a:xfrm>
            <a:off x="4330657" y="2353196"/>
            <a:ext cx="2304256" cy="1512168"/>
          </a:xfrm>
          <a:prstGeom prst="rect">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
        <p:nvSpPr>
          <p:cNvPr id="26" name="矩形 7">
            <a:extLst>
              <a:ext uri="{FF2B5EF4-FFF2-40B4-BE49-F238E27FC236}">
                <a16:creationId xmlns:a16="http://schemas.microsoft.com/office/drawing/2014/main" id="{77E4A117-189F-44BB-A935-481C5317570B}"/>
              </a:ext>
            </a:extLst>
          </p:cNvPr>
          <p:cNvSpPr/>
          <p:nvPr/>
        </p:nvSpPr>
        <p:spPr>
          <a:xfrm>
            <a:off x="4346264" y="4873476"/>
            <a:ext cx="2304256" cy="490364"/>
          </a:xfrm>
          <a:prstGeom prst="rect">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
        <p:nvSpPr>
          <p:cNvPr id="27" name="矩形 8">
            <a:extLst>
              <a:ext uri="{FF2B5EF4-FFF2-40B4-BE49-F238E27FC236}">
                <a16:creationId xmlns:a16="http://schemas.microsoft.com/office/drawing/2014/main" id="{0A7903BF-ED53-4DB5-901C-B8BDE663536E}"/>
              </a:ext>
            </a:extLst>
          </p:cNvPr>
          <p:cNvSpPr/>
          <p:nvPr/>
        </p:nvSpPr>
        <p:spPr>
          <a:xfrm>
            <a:off x="4618689" y="5809580"/>
            <a:ext cx="2304256" cy="490364"/>
          </a:xfrm>
          <a:prstGeom prst="rect">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
        <p:nvSpPr>
          <p:cNvPr id="28" name="矩形 9">
            <a:extLst>
              <a:ext uri="{FF2B5EF4-FFF2-40B4-BE49-F238E27FC236}">
                <a16:creationId xmlns:a16="http://schemas.microsoft.com/office/drawing/2014/main" id="{0ACBE057-B87E-478A-9AEB-9F3A65ED4569}"/>
              </a:ext>
            </a:extLst>
          </p:cNvPr>
          <p:cNvSpPr/>
          <p:nvPr/>
        </p:nvSpPr>
        <p:spPr>
          <a:xfrm>
            <a:off x="4906721" y="1057052"/>
            <a:ext cx="2058162" cy="1224136"/>
          </a:xfrm>
          <a:prstGeom prst="rect">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Tree>
  </p:cSld>
  <p:clrMapOvr>
    <a:masterClrMapping/>
  </p:clrMapOvr>
  <p:transition spd="slow">
    <p:strips/>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p:txBody>
          <a:bodyPr>
            <a:normAutofit fontScale="85000" lnSpcReduction="20000"/>
          </a:bodyPr>
          <a:lstStyle/>
          <a:p>
            <a:r>
              <a:rPr lang="en-US" dirty="0"/>
              <a:t>Introduction</a:t>
            </a:r>
          </a:p>
          <a:p>
            <a:r>
              <a:rPr lang="en-US" dirty="0"/>
              <a:t>Types of firewalls</a:t>
            </a:r>
          </a:p>
          <a:p>
            <a:pPr lvl="1"/>
            <a:r>
              <a:rPr lang="en-US" dirty="0"/>
              <a:t>Packet filtering firewall</a:t>
            </a:r>
          </a:p>
          <a:p>
            <a:pPr lvl="1"/>
            <a:r>
              <a:rPr lang="en-US" dirty="0"/>
              <a:t>Stateful inspection firewalls</a:t>
            </a:r>
          </a:p>
          <a:p>
            <a:pPr lvl="1"/>
            <a:r>
              <a:rPr lang="en-US" dirty="0"/>
              <a:t>Application-level gateway</a:t>
            </a:r>
          </a:p>
          <a:p>
            <a:r>
              <a:rPr lang="en-US" dirty="0"/>
              <a:t>Firewall basing</a:t>
            </a:r>
          </a:p>
          <a:p>
            <a:pPr lvl="1"/>
            <a:r>
              <a:rPr lang="en-US" dirty="0"/>
              <a:t>Bastion host</a:t>
            </a:r>
          </a:p>
          <a:p>
            <a:pPr lvl="1"/>
            <a:r>
              <a:rPr lang="en-US" dirty="0"/>
              <a:t>Host-based firewalls</a:t>
            </a:r>
          </a:p>
          <a:p>
            <a:pPr lvl="1"/>
            <a:r>
              <a:rPr lang="en-US" dirty="0"/>
              <a:t>Personal firewall</a:t>
            </a:r>
          </a:p>
          <a:p>
            <a:endParaRPr lang="en-SE" dirty="0"/>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p:txBody>
          <a:bodyPr>
            <a:normAutofit fontScale="77500" lnSpcReduction="20000"/>
          </a:bodyPr>
          <a:lstStyle/>
          <a:p>
            <a:r>
              <a:rPr lang="en-US" dirty="0"/>
              <a:t>Firewall location and configurations</a:t>
            </a:r>
          </a:p>
          <a:p>
            <a:pPr lvl="1"/>
            <a:r>
              <a:rPr lang="en-US" dirty="0"/>
              <a:t>DMZ networks</a:t>
            </a:r>
          </a:p>
          <a:p>
            <a:pPr lvl="1"/>
            <a:r>
              <a:rPr lang="en-US" dirty="0"/>
              <a:t>VPNs</a:t>
            </a:r>
          </a:p>
          <a:p>
            <a:pPr lvl="1"/>
            <a:r>
              <a:rPr lang="en-US" dirty="0"/>
              <a:t>Distributed firewalls</a:t>
            </a:r>
          </a:p>
          <a:p>
            <a:r>
              <a:rPr lang="en-US" dirty="0">
                <a:solidFill>
                  <a:srgbClr val="C00000"/>
                </a:solidFill>
              </a:rPr>
              <a:t>Intrusion prevention systems</a:t>
            </a:r>
          </a:p>
          <a:p>
            <a:pPr lvl="1"/>
            <a:r>
              <a:rPr lang="en-US" dirty="0"/>
              <a:t>Host-based IPS</a:t>
            </a:r>
          </a:p>
          <a:p>
            <a:pPr lvl="1"/>
            <a:r>
              <a:rPr lang="en-US" dirty="0"/>
              <a:t>Network-based IPS</a:t>
            </a:r>
          </a:p>
          <a:p>
            <a:pPr lvl="1"/>
            <a:r>
              <a:rPr lang="en-US" dirty="0"/>
              <a:t>Snort inline</a:t>
            </a:r>
          </a:p>
          <a:p>
            <a:r>
              <a:rPr lang="en-US" dirty="0"/>
              <a:t>Unified Threat Management Products</a:t>
            </a:r>
          </a:p>
          <a:p>
            <a:endParaRPr lang="en-SE" dirty="0"/>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29</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1736501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4CC8761-3F96-4FB6-890F-5CAD52CDA6E3}"/>
              </a:ext>
            </a:extLst>
          </p:cNvPr>
          <p:cNvSpPr>
            <a:spLocks noGrp="1"/>
          </p:cNvSpPr>
          <p:nvPr>
            <p:ph type="title"/>
          </p:nvPr>
        </p:nvSpPr>
        <p:spPr/>
        <p:txBody>
          <a:bodyPr/>
          <a:lstStyle/>
          <a:p>
            <a:r>
              <a:rPr lang="en-US" dirty="0"/>
              <a:t>Firewalls</a:t>
            </a:r>
            <a:endParaRPr lang="en-SE" dirty="0"/>
          </a:p>
        </p:txBody>
      </p:sp>
      <p:sp>
        <p:nvSpPr>
          <p:cNvPr id="7" name="Content Placeholder 6">
            <a:extLst>
              <a:ext uri="{FF2B5EF4-FFF2-40B4-BE49-F238E27FC236}">
                <a16:creationId xmlns:a16="http://schemas.microsoft.com/office/drawing/2014/main" id="{9B0EE967-7C7C-4BC7-B92A-75C560E2CE1C}"/>
              </a:ext>
            </a:extLst>
          </p:cNvPr>
          <p:cNvSpPr>
            <a:spLocks noGrp="1"/>
          </p:cNvSpPr>
          <p:nvPr>
            <p:ph idx="1"/>
          </p:nvPr>
        </p:nvSpPr>
        <p:spPr>
          <a:xfrm>
            <a:off x="323528" y="1196752"/>
            <a:ext cx="8568952" cy="5472607"/>
          </a:xfrm>
        </p:spPr>
        <p:txBody>
          <a:bodyPr>
            <a:normAutofit fontScale="77500" lnSpcReduction="20000"/>
          </a:bodyPr>
          <a:lstStyle/>
          <a:p>
            <a:r>
              <a:rPr lang="en-US" dirty="0"/>
              <a:t>Effective means of protecting LANs</a:t>
            </a:r>
          </a:p>
          <a:p>
            <a:r>
              <a:rPr lang="en-US" dirty="0"/>
              <a:t>Inserted between the premises network and the Internet to establish a controlled link</a:t>
            </a:r>
          </a:p>
          <a:p>
            <a:r>
              <a:rPr lang="en-US" dirty="0"/>
              <a:t>Used as a perimeter defense</a:t>
            </a:r>
          </a:p>
          <a:p>
            <a:pPr lvl="1"/>
            <a:r>
              <a:rPr lang="en-US" dirty="0"/>
              <a:t>Single choke point that insulates the internal systems from external networks</a:t>
            </a:r>
          </a:p>
          <a:p>
            <a:pPr lvl="1"/>
            <a:r>
              <a:rPr lang="en-US" dirty="0"/>
              <a:t>Only authorized traffic as defined by the local security policy will be allowed to pass</a:t>
            </a:r>
          </a:p>
          <a:p>
            <a:r>
              <a:rPr lang="en-US" altLang="zh-CN" dirty="0"/>
              <a:t>Direction</a:t>
            </a:r>
          </a:p>
          <a:p>
            <a:pPr lvl="1"/>
            <a:r>
              <a:rPr lang="en-US" dirty="0"/>
              <a:t>Ingress: for incoming traffic</a:t>
            </a:r>
          </a:p>
          <a:p>
            <a:pPr lvl="2"/>
            <a:r>
              <a:rPr lang="en-US" dirty="0"/>
              <a:t>Block outside users from accessing certain intranet computers</a:t>
            </a:r>
          </a:p>
          <a:p>
            <a:pPr lvl="1"/>
            <a:r>
              <a:rPr lang="en-US" dirty="0"/>
              <a:t>Egress: for outgoing traffic</a:t>
            </a:r>
          </a:p>
          <a:p>
            <a:pPr lvl="2"/>
            <a:r>
              <a:rPr lang="en-US" dirty="0"/>
              <a:t>Block inside users from accessing certain outside websites like Facebook</a:t>
            </a:r>
          </a:p>
          <a:p>
            <a:endParaRPr lang="en-SE" dirty="0"/>
          </a:p>
        </p:txBody>
      </p:sp>
      <p:sp>
        <p:nvSpPr>
          <p:cNvPr id="4" name="Slide Number Placeholder 3">
            <a:extLst>
              <a:ext uri="{FF2B5EF4-FFF2-40B4-BE49-F238E27FC236}">
                <a16:creationId xmlns:a16="http://schemas.microsoft.com/office/drawing/2014/main" id="{62A9B661-F7ED-4733-AADA-192510405C31}"/>
              </a:ext>
            </a:extLst>
          </p:cNvPr>
          <p:cNvSpPr>
            <a:spLocks noGrp="1"/>
          </p:cNvSpPr>
          <p:nvPr>
            <p:ph type="sldNum" sz="quarter" idx="12"/>
          </p:nvPr>
        </p:nvSpPr>
        <p:spPr/>
        <p:txBody>
          <a:bodyPr/>
          <a:lstStyle/>
          <a:p>
            <a:pPr>
              <a:defRPr/>
            </a:pPr>
            <a:fld id="{B8309577-EEFF-4D12-A7EE-88AD1DC79305}" type="slidenum">
              <a:rPr lang="en-US" altLang="zh-CN" smtClean="0"/>
              <a:pPr>
                <a:defRPr/>
              </a:pPr>
              <a:t>3</a:t>
            </a:fld>
            <a:endParaRPr lang="en-US" altLang="zh-CN"/>
          </a:p>
        </p:txBody>
      </p:sp>
    </p:spTree>
    <p:extLst>
      <p:ext uri="{BB962C8B-B14F-4D97-AF65-F5344CB8AC3E}">
        <p14:creationId xmlns:p14="http://schemas.microsoft.com/office/powerpoint/2010/main" val="22678190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kern="1200" dirty="0">
                <a:effectLst>
                  <a:outerShdw blurRad="63500" dist="38100" dir="5400000" algn="t" rotWithShape="0">
                    <a:prstClr val="black">
                      <a:alpha val="25000"/>
                    </a:prstClr>
                  </a:outerShdw>
                </a:effectLst>
              </a:rPr>
              <a:t>Intrusion Prevention Systems (IPS)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30</a:t>
            </a:fld>
            <a:endParaRPr lang="en-US" dirty="0">
              <a:solidFill>
                <a:prstClr val="white">
                  <a:lumMod val="65000"/>
                  <a:lumOff val="35000"/>
                </a:prstClr>
              </a:solidFill>
            </a:endParaRPr>
          </a:p>
        </p:txBody>
      </p:sp>
      <p:sp>
        <p:nvSpPr>
          <p:cNvPr id="8" name="Content Placeholder 2">
            <a:extLst>
              <a:ext uri="{FF2B5EF4-FFF2-40B4-BE49-F238E27FC236}">
                <a16:creationId xmlns:a16="http://schemas.microsoft.com/office/drawing/2014/main" id="{173E580C-52D8-4E37-B4EB-D7C2E492AB53}"/>
              </a:ext>
            </a:extLst>
          </p:cNvPr>
          <p:cNvSpPr>
            <a:spLocks noGrp="1"/>
          </p:cNvSpPr>
          <p:nvPr>
            <p:ph idx="1"/>
          </p:nvPr>
        </p:nvSpPr>
        <p:spPr>
          <a:xfrm>
            <a:off x="323528" y="1196753"/>
            <a:ext cx="8568952" cy="5256584"/>
          </a:xfrm>
        </p:spPr>
        <p:txBody>
          <a:bodyPr>
            <a:normAutofit fontScale="85000" lnSpcReduction="20000"/>
          </a:bodyPr>
          <a:lstStyle/>
          <a:p>
            <a:pPr eaLnBrk="1" hangingPunct="1">
              <a:spcAft>
                <a:spcPts val="600"/>
              </a:spcAft>
              <a:buSzPct val="80000"/>
              <a:buFont typeface="Wingdings" pitchFamily="-1" charset="2"/>
              <a:buChar char=""/>
              <a:defRPr/>
            </a:pPr>
            <a:r>
              <a:rPr lang="en-US" dirty="0"/>
              <a:t>Also known as Intrusion Detection and Prevention System (IDPS), combining IDS with firewall functionality</a:t>
            </a:r>
          </a:p>
          <a:p>
            <a:pPr eaLnBrk="1" hangingPunct="1">
              <a:spcAft>
                <a:spcPts val="600"/>
              </a:spcAft>
              <a:buSzPct val="80000"/>
              <a:buFont typeface="Wingdings" pitchFamily="-1" charset="2"/>
              <a:buChar char=""/>
              <a:defRPr/>
            </a:pPr>
            <a:r>
              <a:rPr lang="en-US" dirty="0"/>
              <a:t>Is an extension of an IDS that includes the capability to attempt to block or prevent detected malicious activity</a:t>
            </a:r>
          </a:p>
          <a:p>
            <a:pPr eaLnBrk="1" hangingPunct="1">
              <a:spcAft>
                <a:spcPts val="600"/>
              </a:spcAft>
              <a:buSzPct val="80000"/>
              <a:buFont typeface="Wingdings" pitchFamily="-1" charset="2"/>
              <a:buChar char=""/>
              <a:defRPr/>
            </a:pPr>
            <a:r>
              <a:rPr lang="en-US" dirty="0"/>
              <a:t>Can be host-based, network-based, or distributed/hybrid</a:t>
            </a:r>
          </a:p>
          <a:p>
            <a:pPr eaLnBrk="1" hangingPunct="1">
              <a:spcAft>
                <a:spcPts val="600"/>
              </a:spcAft>
              <a:buSzPct val="80000"/>
              <a:buFont typeface="Wingdings" pitchFamily="-1" charset="2"/>
              <a:buChar char=""/>
              <a:defRPr/>
            </a:pPr>
            <a:r>
              <a:rPr lang="en-US" dirty="0"/>
              <a:t>Can block traffic as a firewall does, but makes use of the types of algorithms developed for IDS to determine when to do so</a:t>
            </a:r>
          </a:p>
          <a:p>
            <a:endParaRPr lang="en-SE" dirty="0"/>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DFD28-ABF2-4E16-B343-FD0594DA8920}"/>
              </a:ext>
            </a:extLst>
          </p:cNvPr>
          <p:cNvSpPr>
            <a:spLocks noGrp="1"/>
          </p:cNvSpPr>
          <p:nvPr>
            <p:ph type="title"/>
          </p:nvPr>
        </p:nvSpPr>
        <p:spPr/>
        <p:txBody>
          <a:bodyPr/>
          <a:lstStyle/>
          <a:p>
            <a:r>
              <a:rPr lang="en-US" dirty="0"/>
              <a:t>Host-based IPS (HIPS)</a:t>
            </a:r>
            <a:endParaRPr lang="en-SE" dirty="0"/>
          </a:p>
        </p:txBody>
      </p:sp>
      <p:sp>
        <p:nvSpPr>
          <p:cNvPr id="3" name="Content Placeholder 2">
            <a:extLst>
              <a:ext uri="{FF2B5EF4-FFF2-40B4-BE49-F238E27FC236}">
                <a16:creationId xmlns:a16="http://schemas.microsoft.com/office/drawing/2014/main" id="{0310E796-EA75-49B5-BAA2-E38DA2E4D636}"/>
              </a:ext>
            </a:extLst>
          </p:cNvPr>
          <p:cNvSpPr>
            <a:spLocks noGrp="1"/>
          </p:cNvSpPr>
          <p:nvPr>
            <p:ph idx="1"/>
          </p:nvPr>
        </p:nvSpPr>
        <p:spPr/>
        <p:txBody>
          <a:bodyPr>
            <a:normAutofit fontScale="70000" lnSpcReduction="20000"/>
          </a:bodyPr>
          <a:lstStyle/>
          <a:p>
            <a:r>
              <a:rPr lang="en-US" dirty="0"/>
              <a:t>Can make use of either signature/heuristic or anomaly detection techniques to identify attacks</a:t>
            </a:r>
          </a:p>
          <a:p>
            <a:pPr lvl="1"/>
            <a:r>
              <a:rPr lang="en-US" dirty="0"/>
              <a:t>Signature: look for malicious patterns in the content of application network traffic, or in sequences of system calls, to identify known malicious behavior .</a:t>
            </a:r>
          </a:p>
          <a:p>
            <a:pPr lvl="1"/>
            <a:r>
              <a:rPr lang="en-US" dirty="0"/>
              <a:t>Anomaly: detect anomalies that deviate from normal behavior </a:t>
            </a:r>
          </a:p>
          <a:p>
            <a:pPr lvl="1"/>
            <a:r>
              <a:rPr lang="en-US" dirty="0"/>
              <a:t>c.f. L9-CH08-Intrusion Detection p. 10.</a:t>
            </a:r>
          </a:p>
          <a:p>
            <a:r>
              <a:rPr lang="en-US" dirty="0"/>
              <a:t>Examples types of malicious behavior addressed by HIPS:</a:t>
            </a:r>
          </a:p>
          <a:p>
            <a:pPr lvl="1"/>
            <a:r>
              <a:rPr lang="en-US" dirty="0"/>
              <a:t>Modification of system resources</a:t>
            </a:r>
          </a:p>
          <a:p>
            <a:pPr lvl="1"/>
            <a:r>
              <a:rPr lang="en-US" dirty="0"/>
              <a:t>Privilege-escalation exploits (e.g., set-UID)</a:t>
            </a:r>
          </a:p>
          <a:p>
            <a:pPr lvl="1"/>
            <a:r>
              <a:rPr lang="en-US" dirty="0"/>
              <a:t>Buffer-overflow exploits</a:t>
            </a:r>
          </a:p>
          <a:p>
            <a:pPr lvl="1"/>
            <a:r>
              <a:rPr lang="en-US" dirty="0"/>
              <a:t>Access to e-mail contact list</a:t>
            </a:r>
          </a:p>
          <a:p>
            <a:pPr lvl="1"/>
            <a:r>
              <a:rPr lang="en-US" dirty="0"/>
              <a:t>Directory traversal</a:t>
            </a:r>
          </a:p>
          <a:p>
            <a:endParaRPr lang="en-US" dirty="0"/>
          </a:p>
          <a:p>
            <a:endParaRPr lang="en-SE" dirty="0"/>
          </a:p>
        </p:txBody>
      </p:sp>
      <p:sp>
        <p:nvSpPr>
          <p:cNvPr id="4" name="Slide Number Placeholder 3">
            <a:extLst>
              <a:ext uri="{FF2B5EF4-FFF2-40B4-BE49-F238E27FC236}">
                <a16:creationId xmlns:a16="http://schemas.microsoft.com/office/drawing/2014/main" id="{2E56795F-67D5-4B40-BD6B-BEE9DAA6DF7E}"/>
              </a:ext>
            </a:extLst>
          </p:cNvPr>
          <p:cNvSpPr>
            <a:spLocks noGrp="1"/>
          </p:cNvSpPr>
          <p:nvPr>
            <p:ph type="sldNum" sz="quarter" idx="12"/>
          </p:nvPr>
        </p:nvSpPr>
        <p:spPr/>
        <p:txBody>
          <a:bodyPr/>
          <a:lstStyle/>
          <a:p>
            <a:pPr>
              <a:defRPr/>
            </a:pPr>
            <a:fld id="{F57F456A-00AF-44E6-8D70-638C0D0130FF}" type="slidenum">
              <a:rPr lang="en-US" altLang="zh-CN" smtClean="0"/>
              <a:pPr>
                <a:defRPr/>
              </a:pPr>
              <a:t>31</a:t>
            </a:fld>
            <a:endParaRPr lang="en-US" altLang="zh-CN" dirty="0"/>
          </a:p>
        </p:txBody>
      </p:sp>
    </p:spTree>
    <p:extLst>
      <p:ext uri="{BB962C8B-B14F-4D97-AF65-F5344CB8AC3E}">
        <p14:creationId xmlns:p14="http://schemas.microsoft.com/office/powerpoint/2010/main" val="2672064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altLang="en-US" dirty="0"/>
              <a:t>Protection Areas of HIPS</a:t>
            </a:r>
          </a:p>
        </p:txBody>
      </p:sp>
      <p:sp>
        <p:nvSpPr>
          <p:cNvPr id="245763" name="Rectangle 3"/>
          <p:cNvSpPr>
            <a:spLocks noGrp="1" noChangeArrowheads="1"/>
          </p:cNvSpPr>
          <p:nvPr>
            <p:ph idx="1"/>
          </p:nvPr>
        </p:nvSpPr>
        <p:spPr>
          <a:xfrm>
            <a:off x="323528" y="1196752"/>
            <a:ext cx="8568952" cy="5661247"/>
          </a:xfrm>
        </p:spPr>
        <p:txBody>
          <a:bodyPr wrap="square" numCol="1" anchor="t" anchorCtr="0" compatLnSpc="1">
            <a:prstTxWarp prst="textNoShape">
              <a:avLst/>
            </a:prstTxWarp>
            <a:normAutofit/>
          </a:bodyPr>
          <a:lstStyle/>
          <a:p>
            <a:r>
              <a:rPr lang="en-US" altLang="zh-CN" sz="2000" dirty="0">
                <a:ea typeface="ＭＳ Ｐゴシック" pitchFamily="-110" charset="-128"/>
                <a:cs typeface="ＭＳ Ｐゴシック" pitchFamily="-110" charset="-128"/>
              </a:rPr>
              <a:t>System calls: The kernel controls access to system resources such as memory, I/O devices, and processor. To use these resources, user applications invoke system calls to the kernel. Any exploit code will execute at least one system call. The HIPS can be configured to examine each system call for malicious characteristics.</a:t>
            </a:r>
          </a:p>
          <a:p>
            <a:pPr lvl="1"/>
            <a:r>
              <a:rPr lang="en-US" altLang="zh-CN" sz="1600" dirty="0">
                <a:ea typeface="ＭＳ Ｐゴシック" pitchFamily="-110" charset="-128"/>
                <a:cs typeface="ＭＳ Ｐゴシック" pitchFamily="-110" charset="-128"/>
              </a:rPr>
              <a:t>File system access: The HIPS can ensure that file access system calls are not malicious and meet established policy.</a:t>
            </a:r>
          </a:p>
          <a:p>
            <a:r>
              <a:rPr lang="en-US" altLang="zh-CN" sz="2000" dirty="0">
                <a:ea typeface="ＭＳ Ｐゴシック" pitchFamily="-110" charset="-128"/>
                <a:cs typeface="ＭＳ Ｐゴシック" pitchFamily="-110" charset="-128"/>
              </a:rPr>
              <a:t>System registry settings: The Windows registry maintains persistent configuration information about programs and is often maliciously modified to extend the life of an exploit. The HIPS can ensure that the system registry maintains its integrity.</a:t>
            </a:r>
          </a:p>
          <a:p>
            <a:r>
              <a:rPr lang="en-US" altLang="zh-CN" sz="2000" dirty="0">
                <a:ea typeface="ＭＳ Ｐゴシック" pitchFamily="-110" charset="-128"/>
                <a:cs typeface="ＭＳ Ｐゴシック" pitchFamily="-110" charset="-128"/>
              </a:rPr>
              <a:t>Host input/output: I/O communications, whether local or network based, can propagate exploit code and malware. The HIPS can examine and enforce proper client interaction with the network and its interaction with other devices.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32</a:t>
            </a:fld>
            <a:endParaRPr lang="en-US" dirty="0">
              <a:solidFill>
                <a:prstClr val="white">
                  <a:lumMod val="65000"/>
                  <a:lumOff val="35000"/>
                </a:prstClr>
              </a:solidFill>
            </a:endParaRPr>
          </a:p>
        </p:txBody>
      </p:sp>
      <p:sp>
        <p:nvSpPr>
          <p:cNvPr id="5" name="TextBox 4"/>
          <p:cNvSpPr txBox="1"/>
          <p:nvPr/>
        </p:nvSpPr>
        <p:spPr>
          <a:xfrm>
            <a:off x="2028988" y="851925"/>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289538082"/>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altLang="en-US" dirty="0"/>
              <a:t>The Role of HIPS</a:t>
            </a:r>
          </a:p>
        </p:txBody>
      </p:sp>
      <p:sp>
        <p:nvSpPr>
          <p:cNvPr id="245763" name="Rectangle 3"/>
          <p:cNvSpPr>
            <a:spLocks noGrp="1" noChangeArrowheads="1"/>
          </p:cNvSpPr>
          <p:nvPr>
            <p:ph idx="1"/>
          </p:nvPr>
        </p:nvSpPr>
        <p:spPr/>
        <p:txBody>
          <a:bodyPr wrap="square" numCol="1" anchor="t" anchorCtr="0" compatLnSpc="1">
            <a:prstTxWarp prst="textNoShape">
              <a:avLst/>
            </a:prstTxWarp>
            <a:normAutofit/>
          </a:bodyPr>
          <a:lstStyle/>
          <a:p>
            <a:pPr>
              <a:lnSpc>
                <a:spcPct val="90000"/>
              </a:lnSpc>
              <a:spcBef>
                <a:spcPct val="0"/>
              </a:spcBef>
              <a:spcAft>
                <a:spcPts val="600"/>
              </a:spcAft>
              <a:buClr>
                <a:schemeClr val="accent2"/>
              </a:buClr>
            </a:pPr>
            <a:r>
              <a:rPr lang="en-US" sz="2700" dirty="0">
                <a:ea typeface="ＭＳ Ｐゴシック" pitchFamily="-110" charset="-128"/>
              </a:rPr>
              <a:t>Traditionally, endpoint security has been provided by a collection of distinct products, such as antivirus, antispyware, antispam, and personal firewalls</a:t>
            </a:r>
          </a:p>
          <a:p>
            <a:pPr>
              <a:lnSpc>
                <a:spcPct val="90000"/>
              </a:lnSpc>
              <a:spcBef>
                <a:spcPct val="0"/>
              </a:spcBef>
              <a:spcAft>
                <a:spcPts val="600"/>
              </a:spcAft>
              <a:buClr>
                <a:schemeClr val="accent2"/>
              </a:buClr>
            </a:pPr>
            <a:r>
              <a:rPr lang="en-US" sz="2700" dirty="0">
                <a:ea typeface="ＭＳ Ｐゴシック" pitchFamily="-110" charset="-128"/>
              </a:rPr>
              <a:t>The integrated HIPS approach </a:t>
            </a:r>
            <a:r>
              <a:rPr lang="en-US" altLang="zh-CN" sz="2800" dirty="0">
                <a:ea typeface="ＭＳ Ｐゴシック" pitchFamily="-110" charset="-128"/>
                <a:cs typeface="ＭＳ Ｐゴシック" pitchFamily="-110" charset="-128"/>
              </a:rPr>
              <a:t>provides an integrated, single-product suite of functions that</a:t>
            </a:r>
            <a:r>
              <a:rPr lang="en-US" sz="2700" dirty="0">
                <a:ea typeface="ＭＳ Ｐゴシック" pitchFamily="-110" charset="-128"/>
              </a:rPr>
              <a:t> work closely together</a:t>
            </a:r>
          </a:p>
          <a:p>
            <a:pPr eaLnBrk="1" hangingPunct="1">
              <a:lnSpc>
                <a:spcPct val="90000"/>
              </a:lnSpc>
            </a:pPr>
            <a:r>
              <a:rPr lang="en-US" sz="2800" dirty="0">
                <a:ea typeface="ＭＳ Ｐゴシック" pitchFamily="-110" charset="-128"/>
                <a:cs typeface="ＭＳ Ｐゴシック" pitchFamily="-110" charset="-128"/>
              </a:rPr>
              <a:t>HIPS may be used as the last line-of-defense in a defense-in-depth strategy, in addition to firewalls and/or network-based IPS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33</a:t>
            </a:fld>
            <a:endParaRPr lang="en-US" dirty="0">
              <a:solidFill>
                <a:prstClr val="white">
                  <a:lumMod val="65000"/>
                  <a:lumOff val="35000"/>
                </a:prstClr>
              </a:solidFill>
            </a:endParaRPr>
          </a:p>
        </p:txBody>
      </p:sp>
      <p:sp>
        <p:nvSpPr>
          <p:cNvPr id="5" name="TextBox 4"/>
          <p:cNvSpPr txBox="1"/>
          <p:nvPr/>
        </p:nvSpPr>
        <p:spPr>
          <a:xfrm>
            <a:off x="2028988" y="851925"/>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253635"/>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altLang="en-US" dirty="0"/>
              <a:t>Network-Based IPS  (NIPS)</a:t>
            </a:r>
          </a:p>
        </p:txBody>
      </p:sp>
      <p:sp>
        <p:nvSpPr>
          <p:cNvPr id="247811" name="Rectangle 3"/>
          <p:cNvSpPr>
            <a:spLocks noGrp="1" noChangeArrowheads="1"/>
          </p:cNvSpPr>
          <p:nvPr>
            <p:ph idx="1"/>
          </p:nvPr>
        </p:nvSpPr>
        <p:spPr>
          <a:xfrm>
            <a:off x="142552" y="1124745"/>
            <a:ext cx="8749927" cy="5733256"/>
          </a:xfrm>
        </p:spPr>
        <p:txBody>
          <a:bodyPr wrap="square" numCol="1" anchor="t" anchorCtr="0" compatLnSpc="1">
            <a:prstTxWarp prst="textNoShape">
              <a:avLst/>
            </a:prstTxWarp>
            <a:normAutofit fontScale="85000" lnSpcReduction="20000"/>
          </a:bodyPr>
          <a:lstStyle/>
          <a:p>
            <a:pPr eaLnBrk="1" hangingPunct="1">
              <a:lnSpc>
                <a:spcPct val="90000"/>
              </a:lnSpc>
              <a:buSzPct val="70000"/>
              <a:buFont typeface="Wingdings" pitchFamily="-1" charset="2"/>
              <a:buChar char=""/>
              <a:defRPr/>
            </a:pPr>
            <a:r>
              <a:rPr lang="en-US" dirty="0"/>
              <a:t>Inline NIDS with the authority to modify or discard packets and tear down TCP connections</a:t>
            </a:r>
          </a:p>
          <a:p>
            <a:pPr eaLnBrk="1" hangingPunct="1">
              <a:lnSpc>
                <a:spcPct val="90000"/>
              </a:lnSpc>
              <a:buSzPct val="70000"/>
              <a:buFont typeface="Wingdings" pitchFamily="-1" charset="2"/>
              <a:buChar char=""/>
              <a:defRPr/>
            </a:pPr>
            <a:r>
              <a:rPr lang="en-US" dirty="0"/>
              <a:t>Makes use of signature/heuristic detection and anomaly detection</a:t>
            </a:r>
          </a:p>
          <a:p>
            <a:pPr eaLnBrk="1" hangingPunct="1">
              <a:lnSpc>
                <a:spcPct val="90000"/>
              </a:lnSpc>
              <a:buSzPct val="70000"/>
              <a:buFont typeface="Wingdings" pitchFamily="-1" charset="2"/>
              <a:buChar char=""/>
              <a:defRPr/>
            </a:pPr>
            <a:r>
              <a:rPr lang="en-US" dirty="0"/>
              <a:t>Methods used to identify malicious packets:</a:t>
            </a:r>
          </a:p>
          <a:p>
            <a:pPr lvl="1">
              <a:lnSpc>
                <a:spcPct val="90000"/>
              </a:lnSpc>
              <a:buSzPct val="70000"/>
              <a:buFont typeface="Wingdings" pitchFamily="-1" charset="2"/>
              <a:buChar char=""/>
              <a:defRPr/>
            </a:pPr>
            <a:r>
              <a:rPr lang="en-US" sz="2600" dirty="0"/>
              <a:t>Pattern matching: Scans incoming packets for specific byte sequences (signature) stored in a database of known attacks</a:t>
            </a:r>
          </a:p>
          <a:p>
            <a:pPr lvl="1">
              <a:lnSpc>
                <a:spcPct val="90000"/>
              </a:lnSpc>
              <a:buSzPct val="70000"/>
              <a:buFont typeface="Wingdings" pitchFamily="-1" charset="2"/>
              <a:buChar char=""/>
              <a:defRPr/>
            </a:pPr>
            <a:r>
              <a:rPr lang="en-US" sz="2600" dirty="0"/>
              <a:t>Stateful matching: Scans for attack signatures in the context of a traffic stream (TCP connection) rather than individual packets</a:t>
            </a:r>
          </a:p>
          <a:p>
            <a:pPr lvl="1">
              <a:lnSpc>
                <a:spcPct val="90000"/>
              </a:lnSpc>
              <a:buSzPct val="70000"/>
              <a:buFont typeface="Wingdings" pitchFamily="-1" charset="2"/>
              <a:buChar char=""/>
              <a:defRPr/>
            </a:pPr>
            <a:r>
              <a:rPr lang="en-US" sz="2600" dirty="0"/>
              <a:t>Protocol anomaly: Looks for deviation from standards set forth in RFCs </a:t>
            </a:r>
          </a:p>
          <a:p>
            <a:pPr lvl="1">
              <a:lnSpc>
                <a:spcPct val="90000"/>
              </a:lnSpc>
              <a:buSzPct val="70000"/>
              <a:buFont typeface="Wingdings" pitchFamily="-1" charset="2"/>
              <a:buChar char=""/>
              <a:defRPr/>
            </a:pPr>
            <a:r>
              <a:rPr lang="en-US" sz="2600" dirty="0"/>
              <a:t>Traffic anomaly: Watches for unusual traffic activities, such as a flood of UDP packets or a new service appearing on the network</a:t>
            </a:r>
          </a:p>
          <a:p>
            <a:pPr lvl="1">
              <a:lnSpc>
                <a:spcPct val="90000"/>
              </a:lnSpc>
              <a:buSzPct val="70000"/>
              <a:buFont typeface="Wingdings" pitchFamily="-1" charset="2"/>
              <a:buChar char=""/>
              <a:defRPr/>
            </a:pPr>
            <a:r>
              <a:rPr lang="en-US" sz="2600" dirty="0"/>
              <a:t>Statistical anomaly: Develops baselines of normal traffic activity and throughput, and alerts on deviations from those baselines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34</a:t>
            </a:fld>
            <a:endParaRPr lang="en-US" dirty="0">
              <a:solidFill>
                <a:prstClr val="white">
                  <a:lumMod val="65000"/>
                  <a:lumOff val="35000"/>
                </a:prstClr>
              </a:solidFill>
            </a:endParaRP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9625C-FD37-451B-837C-BFCFB6B6BD0D}"/>
              </a:ext>
            </a:extLst>
          </p:cNvPr>
          <p:cNvSpPr>
            <a:spLocks noGrp="1"/>
          </p:cNvSpPr>
          <p:nvPr>
            <p:ph type="title"/>
          </p:nvPr>
        </p:nvSpPr>
        <p:spPr/>
        <p:txBody>
          <a:bodyPr/>
          <a:lstStyle/>
          <a:p>
            <a:r>
              <a:rPr lang="en-US" dirty="0"/>
              <a:t>Snort Inline</a:t>
            </a:r>
            <a:endParaRPr lang="en-SE" dirty="0"/>
          </a:p>
        </p:txBody>
      </p:sp>
      <p:sp>
        <p:nvSpPr>
          <p:cNvPr id="3" name="Content Placeholder 2">
            <a:extLst>
              <a:ext uri="{FF2B5EF4-FFF2-40B4-BE49-F238E27FC236}">
                <a16:creationId xmlns:a16="http://schemas.microsoft.com/office/drawing/2014/main" id="{2CAE027B-9D77-492B-9F28-1C9D8A8FFA06}"/>
              </a:ext>
            </a:extLst>
          </p:cNvPr>
          <p:cNvSpPr>
            <a:spLocks noGrp="1"/>
          </p:cNvSpPr>
          <p:nvPr>
            <p:ph idx="1"/>
          </p:nvPr>
        </p:nvSpPr>
        <p:spPr/>
        <p:txBody>
          <a:bodyPr>
            <a:normAutofit fontScale="92500" lnSpcReduction="10000"/>
          </a:bodyPr>
          <a:lstStyle/>
          <a:p>
            <a:pPr eaLnBrk="1" hangingPunct="1">
              <a:defRPr/>
            </a:pPr>
            <a:r>
              <a:rPr lang="en-US" dirty="0"/>
              <a:t>Snort Inline adds three new rule types for intrusion prevention, to enable Snort IDS to function as an IPS.</a:t>
            </a:r>
          </a:p>
          <a:p>
            <a:pPr lvl="1"/>
            <a:r>
              <a:rPr lang="en-US" dirty="0"/>
              <a:t>Drop</a:t>
            </a:r>
          </a:p>
          <a:p>
            <a:pPr lvl="2"/>
            <a:r>
              <a:rPr lang="en-US" dirty="0"/>
              <a:t>Packet is rejected and result is logged</a:t>
            </a:r>
          </a:p>
          <a:p>
            <a:pPr lvl="1"/>
            <a:r>
              <a:rPr lang="en-US" dirty="0"/>
              <a:t>Reject</a:t>
            </a:r>
          </a:p>
          <a:p>
            <a:pPr lvl="2"/>
            <a:r>
              <a:rPr lang="en-US" dirty="0"/>
              <a:t>Packet is rejected and result is logged, and an error message is returned e.g., TCP connection  reset</a:t>
            </a:r>
          </a:p>
          <a:p>
            <a:pPr lvl="1"/>
            <a:r>
              <a:rPr lang="en-US" dirty="0" err="1"/>
              <a:t>Sdrop</a:t>
            </a:r>
            <a:endParaRPr lang="en-US" dirty="0"/>
          </a:p>
          <a:p>
            <a:pPr lvl="2"/>
            <a:r>
              <a:rPr lang="en-US" dirty="0"/>
              <a:t>Packet is rejected but not logged</a:t>
            </a:r>
          </a:p>
        </p:txBody>
      </p:sp>
      <p:sp>
        <p:nvSpPr>
          <p:cNvPr id="4" name="Slide Number Placeholder 3">
            <a:extLst>
              <a:ext uri="{FF2B5EF4-FFF2-40B4-BE49-F238E27FC236}">
                <a16:creationId xmlns:a16="http://schemas.microsoft.com/office/drawing/2014/main" id="{A53FAA27-8C57-4AA6-8BFE-BA5509495759}"/>
              </a:ext>
            </a:extLst>
          </p:cNvPr>
          <p:cNvSpPr>
            <a:spLocks noGrp="1"/>
          </p:cNvSpPr>
          <p:nvPr>
            <p:ph type="sldNum" sz="quarter" idx="12"/>
          </p:nvPr>
        </p:nvSpPr>
        <p:spPr/>
        <p:txBody>
          <a:bodyPr/>
          <a:lstStyle/>
          <a:p>
            <a:pPr>
              <a:defRPr/>
            </a:pPr>
            <a:fld id="{F57F456A-00AF-44E6-8D70-638C0D0130FF}" type="slidenum">
              <a:rPr lang="en-US" altLang="zh-CN" smtClean="0"/>
              <a:pPr>
                <a:defRPr/>
              </a:pPr>
              <a:t>35</a:t>
            </a:fld>
            <a:endParaRPr lang="en-US" altLang="zh-CN" dirty="0"/>
          </a:p>
        </p:txBody>
      </p:sp>
    </p:spTree>
    <p:extLst>
      <p:ext uri="{BB962C8B-B14F-4D97-AF65-F5344CB8AC3E}">
        <p14:creationId xmlns:p14="http://schemas.microsoft.com/office/powerpoint/2010/main" val="36909824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p:txBody>
          <a:bodyPr>
            <a:normAutofit fontScale="85000" lnSpcReduction="20000"/>
          </a:bodyPr>
          <a:lstStyle/>
          <a:p>
            <a:r>
              <a:rPr lang="en-US" dirty="0"/>
              <a:t>Introduction</a:t>
            </a:r>
          </a:p>
          <a:p>
            <a:r>
              <a:rPr lang="en-US" dirty="0"/>
              <a:t>Types of firewalls</a:t>
            </a:r>
          </a:p>
          <a:p>
            <a:pPr lvl="1"/>
            <a:r>
              <a:rPr lang="en-US" dirty="0"/>
              <a:t>Packet filtering firewall</a:t>
            </a:r>
          </a:p>
          <a:p>
            <a:pPr lvl="1"/>
            <a:r>
              <a:rPr lang="en-US" dirty="0"/>
              <a:t>Stateful inspection firewalls</a:t>
            </a:r>
          </a:p>
          <a:p>
            <a:pPr lvl="1"/>
            <a:r>
              <a:rPr lang="en-US" dirty="0"/>
              <a:t>Application-level gateway</a:t>
            </a:r>
          </a:p>
          <a:p>
            <a:r>
              <a:rPr lang="en-US" dirty="0"/>
              <a:t>Firewall basing</a:t>
            </a:r>
          </a:p>
          <a:p>
            <a:pPr lvl="1"/>
            <a:r>
              <a:rPr lang="en-US" dirty="0"/>
              <a:t>Bastion host</a:t>
            </a:r>
          </a:p>
          <a:p>
            <a:pPr lvl="1"/>
            <a:r>
              <a:rPr lang="en-US" dirty="0"/>
              <a:t>Host-based firewalls</a:t>
            </a:r>
          </a:p>
          <a:p>
            <a:pPr lvl="1"/>
            <a:r>
              <a:rPr lang="en-US" dirty="0"/>
              <a:t>Personal firewall</a:t>
            </a:r>
          </a:p>
          <a:p>
            <a:endParaRPr lang="en-SE" dirty="0"/>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p:txBody>
          <a:bodyPr>
            <a:normAutofit fontScale="77500" lnSpcReduction="20000"/>
          </a:bodyPr>
          <a:lstStyle/>
          <a:p>
            <a:r>
              <a:rPr lang="en-US" dirty="0"/>
              <a:t>Firewall location and configurations</a:t>
            </a:r>
          </a:p>
          <a:p>
            <a:pPr lvl="1"/>
            <a:r>
              <a:rPr lang="en-US" dirty="0"/>
              <a:t>DMZ networks</a:t>
            </a:r>
          </a:p>
          <a:p>
            <a:pPr lvl="1"/>
            <a:r>
              <a:rPr lang="en-US" dirty="0"/>
              <a:t>VPNs</a:t>
            </a:r>
          </a:p>
          <a:p>
            <a:pPr lvl="1"/>
            <a:r>
              <a:rPr lang="en-US" dirty="0"/>
              <a:t>Distributed firewalls</a:t>
            </a:r>
          </a:p>
          <a:p>
            <a:r>
              <a:rPr lang="en-US" dirty="0"/>
              <a:t>Intrusion prevention systems</a:t>
            </a:r>
          </a:p>
          <a:p>
            <a:pPr lvl="1"/>
            <a:r>
              <a:rPr lang="en-US" dirty="0"/>
              <a:t>Host-based IPS</a:t>
            </a:r>
          </a:p>
          <a:p>
            <a:pPr lvl="1"/>
            <a:r>
              <a:rPr lang="en-US" dirty="0"/>
              <a:t>Network-based IPS</a:t>
            </a:r>
          </a:p>
          <a:p>
            <a:pPr lvl="1"/>
            <a:r>
              <a:rPr lang="en-US" dirty="0"/>
              <a:t>Snort inline</a:t>
            </a:r>
          </a:p>
          <a:p>
            <a:r>
              <a:rPr lang="en-US" dirty="0">
                <a:solidFill>
                  <a:srgbClr val="C00000"/>
                </a:solidFill>
              </a:rPr>
              <a:t>Unified Threat Management Products</a:t>
            </a:r>
          </a:p>
          <a:p>
            <a:endParaRPr lang="en-SE" dirty="0"/>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36</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10510074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0EDC389-08DA-4183-9350-6E6E582C267C}"/>
              </a:ext>
            </a:extLst>
          </p:cNvPr>
          <p:cNvPicPr>
            <a:picLocks noChangeAspect="1"/>
          </p:cNvPicPr>
          <p:nvPr/>
        </p:nvPicPr>
        <p:blipFill>
          <a:blip r:embed="rId3"/>
          <a:stretch>
            <a:fillRect/>
          </a:stretch>
        </p:blipFill>
        <p:spPr>
          <a:xfrm>
            <a:off x="5148064" y="271220"/>
            <a:ext cx="3991096" cy="6148746"/>
          </a:xfrm>
          <a:prstGeom prst="rect">
            <a:avLst/>
          </a:prstGeom>
        </p:spPr>
      </p:pic>
      <p:sp>
        <p:nvSpPr>
          <p:cNvPr id="5" name="Title 4">
            <a:extLst>
              <a:ext uri="{FF2B5EF4-FFF2-40B4-BE49-F238E27FC236}">
                <a16:creationId xmlns:a16="http://schemas.microsoft.com/office/drawing/2014/main" id="{0E2BD054-07E2-4784-A699-267251024BE3}"/>
              </a:ext>
            </a:extLst>
          </p:cNvPr>
          <p:cNvSpPr>
            <a:spLocks noGrp="1"/>
          </p:cNvSpPr>
          <p:nvPr>
            <p:ph type="title"/>
          </p:nvPr>
        </p:nvSpPr>
        <p:spPr>
          <a:xfrm>
            <a:off x="0" y="188640"/>
            <a:ext cx="5940152" cy="868362"/>
          </a:xfrm>
        </p:spPr>
        <p:txBody>
          <a:bodyPr/>
          <a:lstStyle/>
          <a:p>
            <a:r>
              <a:rPr lang="en-US" sz="3200" dirty="0">
                <a:ea typeface="ＭＳ Ｐゴシック" pitchFamily="-110" charset="-128"/>
                <a:cs typeface="ＭＳ Ｐゴシック" pitchFamily="-110" charset="-128"/>
              </a:rPr>
              <a:t>Unified Threat Management (UTM) </a:t>
            </a:r>
            <a:endParaRPr lang="en-SE" sz="3200" dirty="0"/>
          </a:p>
        </p:txBody>
      </p:sp>
      <p:sp>
        <p:nvSpPr>
          <p:cNvPr id="6" name="Content Placeholder 5">
            <a:extLst>
              <a:ext uri="{FF2B5EF4-FFF2-40B4-BE49-F238E27FC236}">
                <a16:creationId xmlns:a16="http://schemas.microsoft.com/office/drawing/2014/main" id="{71140121-3217-421D-A8F7-563B9887EEC6}"/>
              </a:ext>
            </a:extLst>
          </p:cNvPr>
          <p:cNvSpPr>
            <a:spLocks noGrp="1"/>
          </p:cNvSpPr>
          <p:nvPr>
            <p:ph idx="1"/>
          </p:nvPr>
        </p:nvSpPr>
        <p:spPr>
          <a:xfrm>
            <a:off x="323528" y="1196753"/>
            <a:ext cx="5112568" cy="5256584"/>
          </a:xfrm>
        </p:spPr>
        <p:txBody>
          <a:bodyPr>
            <a:normAutofit fontScale="85000" lnSpcReduction="10000"/>
          </a:bodyPr>
          <a:lstStyle/>
          <a:p>
            <a:pPr eaLnBrk="1" hangingPunct="1"/>
            <a:r>
              <a:rPr lang="en-US" altLang="zh-CN" dirty="0">
                <a:ea typeface="ＭＳ Ｐゴシック" pitchFamily="-110" charset="-128"/>
                <a:cs typeface="ＭＳ Ｐゴシック" pitchFamily="-110" charset="-128"/>
              </a:rPr>
              <a:t>One approach to reducing the administrative and performance burden is to replace all inline network products (firewall, IPS, IDS, VPN, antispam, anti-spyware…) with a single device that integrates a variety of approaches to dealing with network-based attacks. </a:t>
            </a:r>
            <a:endParaRPr lang="zh-CN" altLang="en-US" dirty="0"/>
          </a:p>
          <a:p>
            <a:endParaRPr lang="en-SE" dirty="0"/>
          </a:p>
        </p:txBody>
      </p:sp>
      <p:sp>
        <p:nvSpPr>
          <p:cNvPr id="2" name="灯片编号占位符 1"/>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37</a:t>
            </a:fld>
            <a:endParaRPr lang="en-US" dirty="0">
              <a:solidFill>
                <a:prstClr val="white">
                  <a:lumMod val="65000"/>
                  <a:lumOff val="35000"/>
                </a:prstClr>
              </a:solidFill>
            </a:endParaRPr>
          </a:p>
        </p:txBody>
      </p:sp>
    </p:spTree>
  </p:cSld>
  <p:clrMapOvr>
    <a:masterClrMapping/>
  </p:clrMapOvr>
  <p:transition spd="slow">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Firewall Access Policy</a:t>
            </a:r>
          </a:p>
        </p:txBody>
      </p:sp>
      <p:sp>
        <p:nvSpPr>
          <p:cNvPr id="3" name="Content Placeholder 2"/>
          <p:cNvSpPr>
            <a:spLocks noGrp="1"/>
          </p:cNvSpPr>
          <p:nvPr>
            <p:ph idx="1"/>
          </p:nvPr>
        </p:nvSpPr>
        <p:spPr/>
        <p:txBody>
          <a:bodyPr>
            <a:normAutofit fontScale="92500" lnSpcReduction="10000"/>
          </a:bodyPr>
          <a:lstStyle/>
          <a:p>
            <a:r>
              <a:rPr lang="en-US" dirty="0"/>
              <a:t>A critical component in the planning and implementation of a firewall is specifying a suitable access policy</a:t>
            </a:r>
          </a:p>
          <a:p>
            <a:pPr lvl="1"/>
            <a:r>
              <a:rPr lang="en-US" dirty="0"/>
              <a:t>This lists the types of traffic authorized to pass through the firewall</a:t>
            </a:r>
          </a:p>
          <a:p>
            <a:pPr lvl="1"/>
            <a:r>
              <a:rPr lang="en-US" dirty="0"/>
              <a:t>Includes IP address ranges, protocols, applications and content types</a:t>
            </a:r>
          </a:p>
          <a:p>
            <a:r>
              <a:rPr lang="en-US" dirty="0"/>
              <a:t>This policy should be developed from the organization’s information security risk assessment and policy, and which traffic types the organization needs to support</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a:t>
            </a:fld>
            <a:endParaRPr lang="en-US" dirty="0">
              <a:solidFill>
                <a:prstClr val="white">
                  <a:lumMod val="65000"/>
                  <a:lumOff val="35000"/>
                </a:prstClr>
              </a:solidFill>
            </a:endParaRPr>
          </a:p>
        </p:txBody>
      </p:sp>
    </p:spTree>
    <p:extLst>
      <p:ext uri="{BB962C8B-B14F-4D97-AF65-F5344CB8AC3E}">
        <p14:creationId xmlns:p14="http://schemas.microsoft.com/office/powerpoint/2010/main" val="751747417"/>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60000"/>
                    <a:lumOff val="40000"/>
                  </a:schemeClr>
                </a:solidFill>
              </a:rPr>
              <a:t>Firewall Filter Characteristics </a:t>
            </a:r>
            <a:endParaRPr lang="en-US" dirty="0"/>
          </a:p>
        </p:txBody>
      </p:sp>
      <p:sp>
        <p:nvSpPr>
          <p:cNvPr id="3" name="Content Placeholder 2"/>
          <p:cNvSpPr>
            <a:spLocks noGrp="1"/>
          </p:cNvSpPr>
          <p:nvPr>
            <p:ph idx="1"/>
          </p:nvPr>
        </p:nvSpPr>
        <p:spPr/>
        <p:txBody>
          <a:bodyPr>
            <a:normAutofit fontScale="70000" lnSpcReduction="20000"/>
          </a:bodyPr>
          <a:lstStyle/>
          <a:p>
            <a:r>
              <a:rPr lang="en-US" dirty="0"/>
              <a:t>IP address and protocol values</a:t>
            </a:r>
          </a:p>
          <a:p>
            <a:pPr lvl="1"/>
            <a:r>
              <a:rPr lang="en-US" dirty="0"/>
              <a:t>Used by packet filter and stateful inspection firewalls to limit access to specific services</a:t>
            </a:r>
          </a:p>
          <a:p>
            <a:r>
              <a:rPr lang="en-US" dirty="0"/>
              <a:t>Application protocol</a:t>
            </a:r>
          </a:p>
          <a:p>
            <a:pPr lvl="1"/>
            <a:r>
              <a:rPr lang="en-US" dirty="0"/>
              <a:t>Used by an application-level gateway that relays and monitors the exchange of information for specific applications, e.g., checking SMTP email for spam</a:t>
            </a:r>
          </a:p>
          <a:p>
            <a:r>
              <a:rPr lang="en-US" dirty="0"/>
              <a:t>User identity</a:t>
            </a:r>
          </a:p>
          <a:p>
            <a:pPr lvl="1"/>
            <a:r>
              <a:rPr lang="en-US" dirty="0"/>
              <a:t>Controls access based on user identity, for users who identify themselves using some form of secure authentication (</a:t>
            </a:r>
            <a:r>
              <a:rPr lang="en-US" dirty="0" err="1"/>
              <a:t>IPSec</a:t>
            </a:r>
            <a:r>
              <a:rPr lang="en-US" dirty="0"/>
              <a:t>)</a:t>
            </a:r>
          </a:p>
          <a:p>
            <a:r>
              <a:rPr lang="en-US" dirty="0"/>
              <a:t>Network activity</a:t>
            </a:r>
          </a:p>
          <a:p>
            <a:pPr lvl="1"/>
            <a:r>
              <a:rPr lang="en-US" dirty="0"/>
              <a:t>Controls access based on considerations such as the time of request, e.g., only in business hours; rate of requests, e.g., to detect scanning attempts.</a:t>
            </a:r>
          </a:p>
        </p:txBody>
      </p:sp>
    </p:spTree>
    <p:extLst>
      <p:ext uri="{BB962C8B-B14F-4D97-AF65-F5344CB8AC3E}">
        <p14:creationId xmlns:p14="http://schemas.microsoft.com/office/powerpoint/2010/main" val="2981197995"/>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2FBCE-3F8F-4711-ABBC-923B681BF76A}"/>
              </a:ext>
            </a:extLst>
          </p:cNvPr>
          <p:cNvSpPr>
            <a:spLocks noGrp="1"/>
          </p:cNvSpPr>
          <p:nvPr>
            <p:ph type="title"/>
          </p:nvPr>
        </p:nvSpPr>
        <p:spPr/>
        <p:txBody>
          <a:bodyPr/>
          <a:lstStyle/>
          <a:p>
            <a:r>
              <a:rPr lang="en-US" dirty="0"/>
              <a:t>Firewall Capabilities And Limits</a:t>
            </a:r>
            <a:endParaRPr lang="en-SE" dirty="0"/>
          </a:p>
        </p:txBody>
      </p:sp>
      <p:sp>
        <p:nvSpPr>
          <p:cNvPr id="3" name="Content Placeholder 2">
            <a:extLst>
              <a:ext uri="{FF2B5EF4-FFF2-40B4-BE49-F238E27FC236}">
                <a16:creationId xmlns:a16="http://schemas.microsoft.com/office/drawing/2014/main" id="{618227B8-B0C3-453F-8E96-F26B25228A8F}"/>
              </a:ext>
            </a:extLst>
          </p:cNvPr>
          <p:cNvSpPr>
            <a:spLocks noGrp="1"/>
          </p:cNvSpPr>
          <p:nvPr>
            <p:ph idx="1"/>
          </p:nvPr>
        </p:nvSpPr>
        <p:spPr/>
        <p:txBody>
          <a:bodyPr>
            <a:normAutofit fontScale="85000" lnSpcReduction="10000"/>
          </a:bodyPr>
          <a:lstStyle/>
          <a:p>
            <a:r>
              <a:rPr lang="en-US" dirty="0"/>
              <a:t>Capabilities:</a:t>
            </a:r>
          </a:p>
          <a:p>
            <a:pPr lvl="1"/>
            <a:r>
              <a:rPr lang="en-US" dirty="0"/>
              <a:t>Defines a single choke point</a:t>
            </a:r>
          </a:p>
          <a:p>
            <a:pPr lvl="1"/>
            <a:r>
              <a:rPr lang="en-US" dirty="0"/>
              <a:t>Provides a location for monitoring security events</a:t>
            </a:r>
          </a:p>
          <a:p>
            <a:pPr lvl="1"/>
            <a:r>
              <a:rPr lang="en-US" dirty="0"/>
              <a:t>Can serve as the platform for </a:t>
            </a:r>
            <a:r>
              <a:rPr lang="en-US" dirty="0" err="1"/>
              <a:t>IPSec</a:t>
            </a:r>
            <a:endParaRPr lang="en-US" dirty="0"/>
          </a:p>
          <a:p>
            <a:r>
              <a:rPr lang="en-US" dirty="0"/>
              <a:t>Limitations:</a:t>
            </a:r>
          </a:p>
          <a:p>
            <a:pPr lvl="1"/>
            <a:r>
              <a:rPr lang="en-US" dirty="0"/>
              <a:t>Cannot protect against attacks bypassing firewall</a:t>
            </a:r>
          </a:p>
          <a:p>
            <a:pPr lvl="1"/>
            <a:r>
              <a:rPr lang="en-US" dirty="0"/>
              <a:t>May not protect against internal threats</a:t>
            </a:r>
          </a:p>
          <a:p>
            <a:pPr lvl="1"/>
            <a:r>
              <a:rPr lang="en-US" dirty="0"/>
              <a:t>Improperly secured wireless LAN can be accessed from outside the organization</a:t>
            </a:r>
          </a:p>
          <a:p>
            <a:pPr lvl="1"/>
            <a:r>
              <a:rPr lang="en-US" dirty="0"/>
              <a:t>Mobile devices may be infected outside the corporate network then used internally</a:t>
            </a:r>
          </a:p>
          <a:p>
            <a:endParaRPr lang="en-SE" dirty="0"/>
          </a:p>
        </p:txBody>
      </p:sp>
      <p:sp>
        <p:nvSpPr>
          <p:cNvPr id="4" name="Slide Number Placeholder 3">
            <a:extLst>
              <a:ext uri="{FF2B5EF4-FFF2-40B4-BE49-F238E27FC236}">
                <a16:creationId xmlns:a16="http://schemas.microsoft.com/office/drawing/2014/main" id="{53C1F2B5-84AE-4201-B261-6B9FBE3C4D01}"/>
              </a:ext>
            </a:extLst>
          </p:cNvPr>
          <p:cNvSpPr>
            <a:spLocks noGrp="1"/>
          </p:cNvSpPr>
          <p:nvPr>
            <p:ph type="sldNum" sz="quarter" idx="12"/>
          </p:nvPr>
        </p:nvSpPr>
        <p:spPr/>
        <p:txBody>
          <a:bodyPr/>
          <a:lstStyle/>
          <a:p>
            <a:pPr>
              <a:defRPr/>
            </a:pPr>
            <a:fld id="{F57F456A-00AF-44E6-8D70-638C0D0130FF}" type="slidenum">
              <a:rPr lang="en-US" altLang="zh-CN" smtClean="0"/>
              <a:pPr>
                <a:defRPr/>
              </a:pPr>
              <a:t>6</a:t>
            </a:fld>
            <a:endParaRPr lang="en-US" altLang="zh-CN" dirty="0"/>
          </a:p>
        </p:txBody>
      </p:sp>
    </p:spTree>
    <p:extLst>
      <p:ext uri="{BB962C8B-B14F-4D97-AF65-F5344CB8AC3E}">
        <p14:creationId xmlns:p14="http://schemas.microsoft.com/office/powerpoint/2010/main" val="3370043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p:txBody>
          <a:bodyPr>
            <a:normAutofit fontScale="85000" lnSpcReduction="20000"/>
          </a:bodyPr>
          <a:lstStyle/>
          <a:p>
            <a:r>
              <a:rPr lang="en-US" dirty="0"/>
              <a:t>Introduction</a:t>
            </a:r>
          </a:p>
          <a:p>
            <a:r>
              <a:rPr lang="en-US" dirty="0">
                <a:solidFill>
                  <a:srgbClr val="C00000"/>
                </a:solidFill>
              </a:rPr>
              <a:t>Types of firewalls</a:t>
            </a:r>
          </a:p>
          <a:p>
            <a:pPr lvl="1"/>
            <a:r>
              <a:rPr lang="en-US" dirty="0"/>
              <a:t>Packet filtering firewall</a:t>
            </a:r>
          </a:p>
          <a:p>
            <a:pPr lvl="1"/>
            <a:r>
              <a:rPr lang="en-US" dirty="0"/>
              <a:t>Stateful inspection firewalls</a:t>
            </a:r>
          </a:p>
          <a:p>
            <a:pPr lvl="1"/>
            <a:r>
              <a:rPr lang="en-US" dirty="0"/>
              <a:t>Application-level gateway</a:t>
            </a:r>
          </a:p>
          <a:p>
            <a:r>
              <a:rPr lang="en-US" dirty="0"/>
              <a:t>Firewall basing</a:t>
            </a:r>
          </a:p>
          <a:p>
            <a:pPr lvl="1"/>
            <a:r>
              <a:rPr lang="en-US" dirty="0"/>
              <a:t>Bastion host</a:t>
            </a:r>
          </a:p>
          <a:p>
            <a:pPr lvl="1"/>
            <a:r>
              <a:rPr lang="en-US" dirty="0"/>
              <a:t>Host-based firewalls</a:t>
            </a:r>
          </a:p>
          <a:p>
            <a:pPr lvl="1"/>
            <a:r>
              <a:rPr lang="en-US" dirty="0"/>
              <a:t>Personal firewall</a:t>
            </a:r>
          </a:p>
          <a:p>
            <a:endParaRPr lang="en-SE" dirty="0"/>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p:txBody>
          <a:bodyPr>
            <a:normAutofit fontScale="77500" lnSpcReduction="20000"/>
          </a:bodyPr>
          <a:lstStyle/>
          <a:p>
            <a:r>
              <a:rPr lang="en-US" dirty="0"/>
              <a:t>Firewall location and configurations</a:t>
            </a:r>
          </a:p>
          <a:p>
            <a:pPr lvl="1"/>
            <a:r>
              <a:rPr lang="en-US" dirty="0"/>
              <a:t>DMZ networks</a:t>
            </a:r>
          </a:p>
          <a:p>
            <a:pPr lvl="1"/>
            <a:r>
              <a:rPr lang="en-US" dirty="0"/>
              <a:t>VPNs</a:t>
            </a:r>
          </a:p>
          <a:p>
            <a:pPr lvl="1"/>
            <a:r>
              <a:rPr lang="en-US" dirty="0"/>
              <a:t>Distributed firewalls</a:t>
            </a:r>
          </a:p>
          <a:p>
            <a:r>
              <a:rPr lang="en-US" dirty="0"/>
              <a:t>Intrusion prevention systems</a:t>
            </a:r>
          </a:p>
          <a:p>
            <a:pPr lvl="1"/>
            <a:r>
              <a:rPr lang="en-US" dirty="0"/>
              <a:t>Host-based IPS</a:t>
            </a:r>
          </a:p>
          <a:p>
            <a:pPr lvl="1"/>
            <a:r>
              <a:rPr lang="en-US" dirty="0"/>
              <a:t>Network-based IPS</a:t>
            </a:r>
          </a:p>
          <a:p>
            <a:pPr lvl="1"/>
            <a:r>
              <a:rPr lang="en-US" dirty="0"/>
              <a:t>Snort inline</a:t>
            </a:r>
          </a:p>
          <a:p>
            <a:r>
              <a:rPr lang="en-US" dirty="0"/>
              <a:t>Unified Threat Management Products</a:t>
            </a:r>
          </a:p>
          <a:p>
            <a:endParaRPr lang="en-SE" dirty="0"/>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7</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525969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FAD7B-09E6-453E-8D82-9C43509A6C6B}"/>
              </a:ext>
            </a:extLst>
          </p:cNvPr>
          <p:cNvSpPr>
            <a:spLocks noGrp="1"/>
          </p:cNvSpPr>
          <p:nvPr>
            <p:ph type="title"/>
          </p:nvPr>
        </p:nvSpPr>
        <p:spPr/>
        <p:txBody>
          <a:bodyPr/>
          <a:lstStyle/>
          <a:p>
            <a:r>
              <a:rPr lang="en-US" dirty="0"/>
              <a:t>Types of Firewalls</a:t>
            </a:r>
            <a:endParaRPr lang="en-SE" dirty="0"/>
          </a:p>
        </p:txBody>
      </p:sp>
      <p:sp>
        <p:nvSpPr>
          <p:cNvPr id="3" name="Content Placeholder 2">
            <a:extLst>
              <a:ext uri="{FF2B5EF4-FFF2-40B4-BE49-F238E27FC236}">
                <a16:creationId xmlns:a16="http://schemas.microsoft.com/office/drawing/2014/main" id="{B08EB9ED-EB9B-402B-ABBD-1216DCF13EE8}"/>
              </a:ext>
            </a:extLst>
          </p:cNvPr>
          <p:cNvSpPr>
            <a:spLocks noGrp="1"/>
          </p:cNvSpPr>
          <p:nvPr>
            <p:ph idx="1"/>
          </p:nvPr>
        </p:nvSpPr>
        <p:spPr/>
        <p:txBody>
          <a:bodyPr/>
          <a:lstStyle/>
          <a:p>
            <a:endParaRPr lang="en-SE" dirty="0"/>
          </a:p>
        </p:txBody>
      </p:sp>
      <p:sp>
        <p:nvSpPr>
          <p:cNvPr id="4" name="Slide Number Placeholder 3">
            <a:extLst>
              <a:ext uri="{FF2B5EF4-FFF2-40B4-BE49-F238E27FC236}">
                <a16:creationId xmlns:a16="http://schemas.microsoft.com/office/drawing/2014/main" id="{77A32D10-0738-4095-B5DD-8C568CCE2E94}"/>
              </a:ext>
            </a:extLst>
          </p:cNvPr>
          <p:cNvSpPr>
            <a:spLocks noGrp="1"/>
          </p:cNvSpPr>
          <p:nvPr>
            <p:ph type="sldNum" sz="quarter" idx="12"/>
          </p:nvPr>
        </p:nvSpPr>
        <p:spPr>
          <a:xfrm>
            <a:off x="4803106" y="6543446"/>
            <a:ext cx="2133600" cy="244475"/>
          </a:xfrm>
        </p:spPr>
        <p:txBody>
          <a:bodyPr/>
          <a:lstStyle/>
          <a:p>
            <a:pPr>
              <a:defRPr/>
            </a:pPr>
            <a:fld id="{F57F456A-00AF-44E6-8D70-638C0D0130FF}" type="slidenum">
              <a:rPr lang="en-US" altLang="zh-CN" smtClean="0"/>
              <a:pPr>
                <a:defRPr/>
              </a:pPr>
              <a:t>8</a:t>
            </a:fld>
            <a:endParaRPr lang="en-US" altLang="zh-CN" dirty="0"/>
          </a:p>
        </p:txBody>
      </p:sp>
      <p:pic>
        <p:nvPicPr>
          <p:cNvPr id="5" name="Shape 97">
            <a:extLst>
              <a:ext uri="{FF2B5EF4-FFF2-40B4-BE49-F238E27FC236}">
                <a16:creationId xmlns:a16="http://schemas.microsoft.com/office/drawing/2014/main" id="{F8D0E9EE-C942-4EE1-827A-484C3A51CC50}"/>
              </a:ext>
            </a:extLst>
          </p:cNvPr>
          <p:cNvPicPr preferRelativeResize="0"/>
          <p:nvPr/>
        </p:nvPicPr>
        <p:blipFill>
          <a:blip r:embed="rId2">
            <a:alphaModFix/>
          </a:blip>
          <a:stretch>
            <a:fillRect/>
          </a:stretch>
        </p:blipFill>
        <p:spPr>
          <a:xfrm>
            <a:off x="2674269" y="1000997"/>
            <a:ext cx="6391275" cy="1952625"/>
          </a:xfrm>
          <a:prstGeom prst="rect">
            <a:avLst/>
          </a:prstGeom>
          <a:noFill/>
          <a:ln>
            <a:noFill/>
          </a:ln>
        </p:spPr>
      </p:pic>
      <p:pic>
        <p:nvPicPr>
          <p:cNvPr id="6" name="Shape 105">
            <a:extLst>
              <a:ext uri="{FF2B5EF4-FFF2-40B4-BE49-F238E27FC236}">
                <a16:creationId xmlns:a16="http://schemas.microsoft.com/office/drawing/2014/main" id="{9215E53B-543E-4EB8-AAA5-349076BE15DE}"/>
              </a:ext>
            </a:extLst>
          </p:cNvPr>
          <p:cNvPicPr preferRelativeResize="0"/>
          <p:nvPr/>
        </p:nvPicPr>
        <p:blipFill>
          <a:blip r:embed="rId3">
            <a:alphaModFix/>
          </a:blip>
          <a:stretch>
            <a:fillRect/>
          </a:stretch>
        </p:blipFill>
        <p:spPr>
          <a:xfrm>
            <a:off x="2674269" y="3068960"/>
            <a:ext cx="6419850" cy="2047875"/>
          </a:xfrm>
          <a:prstGeom prst="rect">
            <a:avLst/>
          </a:prstGeom>
          <a:noFill/>
          <a:ln>
            <a:noFill/>
          </a:ln>
        </p:spPr>
      </p:pic>
      <p:pic>
        <p:nvPicPr>
          <p:cNvPr id="7" name="Shape 113">
            <a:extLst>
              <a:ext uri="{FF2B5EF4-FFF2-40B4-BE49-F238E27FC236}">
                <a16:creationId xmlns:a16="http://schemas.microsoft.com/office/drawing/2014/main" id="{0C046DD3-D161-43E1-8C20-924538DD932C}"/>
              </a:ext>
            </a:extLst>
          </p:cNvPr>
          <p:cNvPicPr preferRelativeResize="0"/>
          <p:nvPr/>
        </p:nvPicPr>
        <p:blipFill>
          <a:blip r:embed="rId4">
            <a:alphaModFix/>
          </a:blip>
          <a:stretch>
            <a:fillRect/>
          </a:stretch>
        </p:blipFill>
        <p:spPr>
          <a:xfrm>
            <a:off x="2650206" y="5266334"/>
            <a:ext cx="6439400" cy="1502208"/>
          </a:xfrm>
          <a:prstGeom prst="rect">
            <a:avLst/>
          </a:prstGeom>
          <a:noFill/>
          <a:ln>
            <a:noFill/>
          </a:ln>
        </p:spPr>
      </p:pic>
      <p:sp>
        <p:nvSpPr>
          <p:cNvPr id="8" name="Rectangle 7">
            <a:extLst>
              <a:ext uri="{FF2B5EF4-FFF2-40B4-BE49-F238E27FC236}">
                <a16:creationId xmlns:a16="http://schemas.microsoft.com/office/drawing/2014/main" id="{E2FEC0EF-C994-4E12-A5A0-7BD560700026}"/>
              </a:ext>
            </a:extLst>
          </p:cNvPr>
          <p:cNvSpPr/>
          <p:nvPr/>
        </p:nvSpPr>
        <p:spPr>
          <a:xfrm>
            <a:off x="116331" y="1792643"/>
            <a:ext cx="2634054" cy="369332"/>
          </a:xfrm>
          <a:prstGeom prst="rect">
            <a:avLst/>
          </a:prstGeom>
        </p:spPr>
        <p:txBody>
          <a:bodyPr wrap="none">
            <a:spAutoFit/>
          </a:bodyPr>
          <a:lstStyle/>
          <a:p>
            <a:r>
              <a:rPr lang="en-US" altLang="en-US" dirty="0"/>
              <a:t>Packet Filtering Firewall</a:t>
            </a:r>
            <a:endParaRPr lang="en-SE" dirty="0"/>
          </a:p>
        </p:txBody>
      </p:sp>
      <p:sp>
        <p:nvSpPr>
          <p:cNvPr id="9" name="Rectangle 8">
            <a:extLst>
              <a:ext uri="{FF2B5EF4-FFF2-40B4-BE49-F238E27FC236}">
                <a16:creationId xmlns:a16="http://schemas.microsoft.com/office/drawing/2014/main" id="{4FB6DCD5-98B2-4C4B-BA7A-74324D9425CD}"/>
              </a:ext>
            </a:extLst>
          </p:cNvPr>
          <p:cNvSpPr/>
          <p:nvPr/>
        </p:nvSpPr>
        <p:spPr>
          <a:xfrm>
            <a:off x="520288" y="3825045"/>
            <a:ext cx="1826141" cy="369332"/>
          </a:xfrm>
          <a:prstGeom prst="rect">
            <a:avLst/>
          </a:prstGeom>
        </p:spPr>
        <p:txBody>
          <a:bodyPr wrap="none">
            <a:spAutoFit/>
          </a:bodyPr>
          <a:lstStyle/>
          <a:p>
            <a:r>
              <a:rPr lang="en-US" altLang="en-US" dirty="0"/>
              <a:t>Stateful Firewall</a:t>
            </a:r>
            <a:endParaRPr lang="en-SE" dirty="0"/>
          </a:p>
        </p:txBody>
      </p:sp>
      <p:sp>
        <p:nvSpPr>
          <p:cNvPr id="10" name="Rectangle 9">
            <a:extLst>
              <a:ext uri="{FF2B5EF4-FFF2-40B4-BE49-F238E27FC236}">
                <a16:creationId xmlns:a16="http://schemas.microsoft.com/office/drawing/2014/main" id="{CC7E7404-6F59-4E66-B8F8-A2BC3F8178D0}"/>
              </a:ext>
            </a:extLst>
          </p:cNvPr>
          <p:cNvSpPr/>
          <p:nvPr/>
        </p:nvSpPr>
        <p:spPr>
          <a:xfrm>
            <a:off x="449756" y="5832772"/>
            <a:ext cx="1967205" cy="369332"/>
          </a:xfrm>
          <a:prstGeom prst="rect">
            <a:avLst/>
          </a:prstGeom>
        </p:spPr>
        <p:txBody>
          <a:bodyPr wrap="none">
            <a:spAutoFit/>
          </a:bodyPr>
          <a:lstStyle/>
          <a:p>
            <a:r>
              <a:rPr lang="en-US" altLang="en-US" dirty="0"/>
              <a:t>Application Proxy</a:t>
            </a:r>
            <a:endParaRPr lang="en-SE" dirty="0"/>
          </a:p>
        </p:txBody>
      </p:sp>
    </p:spTree>
    <p:extLst>
      <p:ext uri="{BB962C8B-B14F-4D97-AF65-F5344CB8AC3E}">
        <p14:creationId xmlns:p14="http://schemas.microsoft.com/office/powerpoint/2010/main" val="606722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pPr eaLnBrk="1" fontAlgn="auto" hangingPunct="1">
              <a:spcAft>
                <a:spcPts val="0"/>
              </a:spcAft>
              <a:defRPr/>
            </a:pPr>
            <a:r>
              <a:rPr lang="en-US" altLang="en-US" dirty="0"/>
              <a:t>Packet Filtering Firewall</a:t>
            </a:r>
          </a:p>
        </p:txBody>
      </p:sp>
      <p:sp>
        <p:nvSpPr>
          <p:cNvPr id="212995" name="Rectangle 3"/>
          <p:cNvSpPr>
            <a:spLocks noGrp="1" noChangeArrowheads="1"/>
          </p:cNvSpPr>
          <p:nvPr>
            <p:ph idx="1"/>
          </p:nvPr>
        </p:nvSpPr>
        <p:spPr>
          <a:xfrm>
            <a:off x="-4382" y="1124742"/>
            <a:ext cx="5152445" cy="3753125"/>
          </a:xfrm>
        </p:spPr>
        <p:txBody>
          <a:bodyPr wrap="square" numCol="1" anchor="t" anchorCtr="0" compatLnSpc="1">
            <a:prstTxWarp prst="textNoShape">
              <a:avLst/>
            </a:prstTxWarp>
            <a:normAutofit fontScale="55000" lnSpcReduction="20000"/>
          </a:bodyPr>
          <a:lstStyle/>
          <a:p>
            <a:pPr eaLnBrk="1" hangingPunct="1">
              <a:lnSpc>
                <a:spcPct val="110000"/>
              </a:lnSpc>
              <a:spcAft>
                <a:spcPts val="600"/>
              </a:spcAft>
            </a:pPr>
            <a:r>
              <a:rPr lang="en-US" dirty="0"/>
              <a:t>Applies rules to each incoming and outgoing IP packet to decide to forward or discard it</a:t>
            </a:r>
          </a:p>
          <a:p>
            <a:pPr eaLnBrk="1" hangingPunct="1">
              <a:lnSpc>
                <a:spcPct val="110000"/>
              </a:lnSpc>
              <a:spcAft>
                <a:spcPts val="600"/>
              </a:spcAft>
            </a:pPr>
            <a:r>
              <a:rPr lang="en-US" dirty="0"/>
              <a:t>Two default policies:</a:t>
            </a:r>
          </a:p>
          <a:p>
            <a:pPr lvl="1" eaLnBrk="1" hangingPunct="1">
              <a:lnSpc>
                <a:spcPct val="110000"/>
              </a:lnSpc>
              <a:spcAft>
                <a:spcPts val="600"/>
              </a:spcAft>
            </a:pPr>
            <a:r>
              <a:rPr lang="en-US" dirty="0"/>
              <a:t>Discard - prohibit unless expressly permitted</a:t>
            </a:r>
          </a:p>
          <a:p>
            <a:pPr lvl="2" eaLnBrk="1" hangingPunct="1">
              <a:lnSpc>
                <a:spcPct val="110000"/>
              </a:lnSpc>
              <a:spcAft>
                <a:spcPts val="600"/>
              </a:spcAft>
            </a:pPr>
            <a:r>
              <a:rPr lang="en-US" dirty="0"/>
              <a:t>More conservative, controlled, visible to users</a:t>
            </a:r>
          </a:p>
          <a:p>
            <a:pPr lvl="1" eaLnBrk="1" hangingPunct="1">
              <a:lnSpc>
                <a:spcPct val="110000"/>
              </a:lnSpc>
              <a:spcAft>
                <a:spcPts val="600"/>
              </a:spcAft>
            </a:pPr>
            <a:r>
              <a:rPr lang="en-US" dirty="0"/>
              <a:t>Forward - permit unless expressly prohibited</a:t>
            </a:r>
          </a:p>
          <a:p>
            <a:pPr lvl="2" eaLnBrk="1" hangingPunct="1">
              <a:lnSpc>
                <a:spcPct val="110000"/>
              </a:lnSpc>
              <a:spcAft>
                <a:spcPts val="600"/>
              </a:spcAft>
            </a:pPr>
            <a:r>
              <a:rPr lang="en-US" dirty="0"/>
              <a:t>Easier to manage and use but less secure</a:t>
            </a:r>
          </a:p>
          <a:p>
            <a:pPr eaLnBrk="1" hangingPunct="1">
              <a:lnSpc>
                <a:spcPct val="110000"/>
              </a:lnSpc>
              <a:spcAft>
                <a:spcPts val="600"/>
              </a:spcAft>
            </a:pPr>
            <a:endParaRPr lang="en-US"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9</a:t>
            </a:fld>
            <a:endParaRPr lang="en-US" dirty="0">
              <a:solidFill>
                <a:prstClr val="white">
                  <a:lumMod val="65000"/>
                  <a:lumOff val="35000"/>
                </a:prstClr>
              </a:solidFill>
            </a:endParaRPr>
          </a:p>
        </p:txBody>
      </p:sp>
      <p:graphicFrame>
        <p:nvGraphicFramePr>
          <p:cNvPr id="4" name="Diagram 3"/>
          <p:cNvGraphicFramePr/>
          <p:nvPr>
            <p:extLst>
              <p:ext uri="{D42A27DB-BD31-4B8C-83A1-F6EECF244321}">
                <p14:modId xmlns:p14="http://schemas.microsoft.com/office/powerpoint/2010/main" val="3077398595"/>
              </p:ext>
            </p:extLst>
          </p:nvPr>
        </p:nvGraphicFramePr>
        <p:xfrm>
          <a:off x="4891119" y="1124743"/>
          <a:ext cx="4316434" cy="2520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Shape 97">
            <a:extLst>
              <a:ext uri="{FF2B5EF4-FFF2-40B4-BE49-F238E27FC236}">
                <a16:creationId xmlns:a16="http://schemas.microsoft.com/office/drawing/2014/main" id="{7A987290-C245-43B8-BDE0-BA795147F14A}"/>
              </a:ext>
            </a:extLst>
          </p:cNvPr>
          <p:cNvPicPr preferRelativeResize="0"/>
          <p:nvPr/>
        </p:nvPicPr>
        <p:blipFill>
          <a:blip r:embed="rId8">
            <a:alphaModFix/>
          </a:blip>
          <a:stretch>
            <a:fillRect/>
          </a:stretch>
        </p:blipFill>
        <p:spPr>
          <a:xfrm>
            <a:off x="1695481" y="4877867"/>
            <a:ext cx="6391275" cy="1952625"/>
          </a:xfrm>
          <a:prstGeom prst="rect">
            <a:avLst/>
          </a:prstGeom>
          <a:noFill/>
          <a:ln>
            <a:noFill/>
          </a:ln>
        </p:spPr>
      </p:pic>
    </p:spTree>
  </p:cSld>
  <p:clrMapOvr>
    <a:masterClrMapping/>
  </p:clrMapOvr>
  <p:transition spd="slow"/>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12-OS Security.pptx" id="{18F4B27A-8E82-4A1E-A05A-BAD767192A98}" vid="{DA0AC46B-F5C8-4A74-A0D9-8EF8ACAEF4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47849</TotalTime>
  <Words>11760</Words>
  <Application>Microsoft Office PowerPoint</Application>
  <PresentationFormat>On-screen Show (4:3)</PresentationFormat>
  <Paragraphs>1204</Paragraphs>
  <Slides>37</Slides>
  <Notes>29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5" baseType="lpstr">
      <vt:lpstr>ＭＳ Ｐゴシック</vt:lpstr>
      <vt:lpstr>Arial</vt:lpstr>
      <vt:lpstr>Century Gothic</vt:lpstr>
      <vt:lpstr>Palatino Linotype</vt:lpstr>
      <vt:lpstr>Times New Roman</vt:lpstr>
      <vt:lpstr>Wingdings</vt:lpstr>
      <vt:lpstr>1_Default Design</vt:lpstr>
      <vt:lpstr>Document</vt:lpstr>
      <vt:lpstr>CH09 Firewalls and Intrusion Prevention</vt:lpstr>
      <vt:lpstr>Outline</vt:lpstr>
      <vt:lpstr>Firewalls</vt:lpstr>
      <vt:lpstr>Firewall Access Policy</vt:lpstr>
      <vt:lpstr>Firewall Filter Characteristics </vt:lpstr>
      <vt:lpstr>Firewall Capabilities And Limits</vt:lpstr>
      <vt:lpstr>Outline</vt:lpstr>
      <vt:lpstr>Types of Firewalls</vt:lpstr>
      <vt:lpstr>Packet Filtering Firewall</vt:lpstr>
      <vt:lpstr>TCP &amp; SMTP</vt:lpstr>
      <vt:lpstr>Packet-Filtering Rules Example</vt:lpstr>
      <vt:lpstr>Possible Attacks </vt:lpstr>
      <vt:lpstr>Adding ACK Flag</vt:lpstr>
      <vt:lpstr>Packet Filter  Advantages And Weaknesses</vt:lpstr>
      <vt:lpstr>Packet Filter  Attacks and Countermeasures</vt:lpstr>
      <vt:lpstr>Stateful Firewall</vt:lpstr>
      <vt:lpstr>Table 9.2 Example Stateful Firewall  Connection State Table </vt:lpstr>
      <vt:lpstr>Application-Level Gateway</vt:lpstr>
      <vt:lpstr>Outline</vt:lpstr>
      <vt:lpstr>Bastion Host</vt:lpstr>
      <vt:lpstr>Host-Based Firewall</vt:lpstr>
      <vt:lpstr>Personal Firewall</vt:lpstr>
      <vt:lpstr>Outline</vt:lpstr>
      <vt:lpstr>Example Firewall Configuration</vt:lpstr>
      <vt:lpstr>External &amp; Internal Firewalls</vt:lpstr>
      <vt:lpstr>VPN</vt:lpstr>
      <vt:lpstr>PowerPoint Presentation</vt:lpstr>
      <vt:lpstr>Distributed Configuration</vt:lpstr>
      <vt:lpstr>Outline</vt:lpstr>
      <vt:lpstr>Intrusion Prevention Systems (IPS)</vt:lpstr>
      <vt:lpstr>Host-based IPS (HIPS)</vt:lpstr>
      <vt:lpstr>Protection Areas of HIPS</vt:lpstr>
      <vt:lpstr>The Role of HIPS</vt:lpstr>
      <vt:lpstr>Network-Based IPS  (NIPS)</vt:lpstr>
      <vt:lpstr>Snort Inline</vt:lpstr>
      <vt:lpstr>Outline</vt:lpstr>
      <vt:lpstr>Unified Threat Management (UTM) </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Zonghua Gu</cp:lastModifiedBy>
  <cp:revision>402</cp:revision>
  <dcterms:created xsi:type="dcterms:W3CDTF">2014-08-18T03:27:50Z</dcterms:created>
  <dcterms:modified xsi:type="dcterms:W3CDTF">2020-05-28T01:50:52Z</dcterms:modified>
</cp:coreProperties>
</file>