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1"/>
  </p:notesMasterIdLst>
  <p:handoutMasterIdLst>
    <p:handoutMasterId r:id="rId32"/>
  </p:handoutMasterIdLst>
  <p:sldIdLst>
    <p:sldId id="384" r:id="rId2"/>
    <p:sldId id="440" r:id="rId3"/>
    <p:sldId id="432" r:id="rId4"/>
    <p:sldId id="364" r:id="rId5"/>
    <p:sldId id="366" r:id="rId6"/>
    <p:sldId id="442" r:id="rId7"/>
    <p:sldId id="407" r:id="rId8"/>
    <p:sldId id="436" r:id="rId9"/>
    <p:sldId id="437" r:id="rId10"/>
    <p:sldId id="434" r:id="rId11"/>
    <p:sldId id="406" r:id="rId12"/>
    <p:sldId id="438" r:id="rId13"/>
    <p:sldId id="374" r:id="rId14"/>
    <p:sldId id="378" r:id="rId15"/>
    <p:sldId id="443" r:id="rId16"/>
    <p:sldId id="379" r:id="rId17"/>
    <p:sldId id="367" r:id="rId18"/>
    <p:sldId id="439" r:id="rId19"/>
    <p:sldId id="382" r:id="rId20"/>
    <p:sldId id="383" r:id="rId21"/>
    <p:sldId id="408" r:id="rId22"/>
    <p:sldId id="409" r:id="rId23"/>
    <p:sldId id="446" r:id="rId24"/>
    <p:sldId id="445" r:id="rId25"/>
    <p:sldId id="386" r:id="rId26"/>
    <p:sldId id="444" r:id="rId27"/>
    <p:sldId id="390" r:id="rId28"/>
    <p:sldId id="392" r:id="rId29"/>
    <p:sldId id="416"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40"/>
            <p14:sldId id="432"/>
            <p14:sldId id="364"/>
            <p14:sldId id="366"/>
            <p14:sldId id="442"/>
            <p14:sldId id="407"/>
            <p14:sldId id="436"/>
            <p14:sldId id="437"/>
            <p14:sldId id="434"/>
            <p14:sldId id="406"/>
            <p14:sldId id="438"/>
            <p14:sldId id="374"/>
            <p14:sldId id="378"/>
            <p14:sldId id="443"/>
            <p14:sldId id="379"/>
            <p14:sldId id="367"/>
            <p14:sldId id="439"/>
            <p14:sldId id="382"/>
            <p14:sldId id="383"/>
            <p14:sldId id="408"/>
            <p14:sldId id="409"/>
            <p14:sldId id="446"/>
            <p14:sldId id="445"/>
            <p14:sldId id="386"/>
            <p14:sldId id="444"/>
            <p14:sldId id="390"/>
            <p14:sldId id="392"/>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658" autoAdjust="0"/>
    <p:restoredTop sz="82389" autoAdjust="0"/>
  </p:normalViewPr>
  <p:slideViewPr>
    <p:cSldViewPr snapToGrid="0">
      <p:cViewPr varScale="1">
        <p:scale>
          <a:sx n="107" d="100"/>
          <a:sy n="107" d="100"/>
        </p:scale>
        <p:origin x="2022" y="108"/>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dirty="0"/>
              <a:t>Stack grows </a:t>
            </a:r>
            <a:r>
              <a:rPr lang="en-US" sz="1200" dirty="0" err="1"/>
              <a:t>downwards</a:t>
            </a:r>
            <a:r>
              <a:rPr lang="en-US" sz="1200" kern="0" dirty="0" err="1"/>
              <a:t>If</a:t>
            </a:r>
            <a:r>
              <a:rPr lang="en-US" sz="1200" kern="0" dirty="0"/>
              <a:t> we enter a string longer than 12B, size of </a:t>
            </a:r>
            <a:r>
              <a:rPr lang="en-US" sz="1200" dirty="0" err="1"/>
              <a:t>pwdstr</a:t>
            </a:r>
            <a:r>
              <a:rPr lang="en-US" sz="1200" dirty="0"/>
              <a:t>[12]</a:t>
            </a:r>
            <a:r>
              <a:rPr lang="en-US" sz="1200" kern="0" dirty="0"/>
              <a:t>, gets(</a:t>
            </a:r>
            <a:r>
              <a:rPr lang="en-US" sz="1200" kern="0" dirty="0" err="1"/>
              <a:t>pwdstr</a:t>
            </a:r>
            <a:r>
              <a:rPr lang="en-US" sz="1200" kern="0" dirty="0"/>
              <a:t>) will overflow into memory addresses of variable </a:t>
            </a:r>
            <a:r>
              <a:rPr lang="en-US" sz="1200" i="1" kern="0" dirty="0" err="1"/>
              <a:t>allow_login</a:t>
            </a:r>
            <a:r>
              <a:rPr lang="en-US" sz="1200" kern="0" dirty="0"/>
              <a:t>, so we can overwrite it to 1. </a:t>
            </a:r>
          </a:p>
          <a:p>
            <a:pPr marL="0" indent="0">
              <a:buFontTx/>
              <a:buNone/>
            </a:pPr>
            <a:r>
              <a:rPr lang="en-US" sz="1200" kern="0" dirty="0"/>
              <a:t>If we enter a string longer than 16B, we can overwrite the </a:t>
            </a:r>
            <a:r>
              <a:rPr lang="en-US" sz="1200" i="1" kern="0" dirty="0"/>
              <a:t>return address </a:t>
            </a:r>
            <a:r>
              <a:rPr lang="en-US" sz="1200" kern="0" dirty="0"/>
              <a:t>so it contains the address of some malicious code. When main() is exited, program counter will jump to that address and start execution.</a:t>
            </a:r>
          </a:p>
          <a:p>
            <a:pPr marL="0" indent="0">
              <a:buNone/>
            </a:pPr>
            <a:r>
              <a:rPr lang="en-US" sz="1200" dirty="0"/>
              <a:t>(This example shows attack on main(), which is similar to attack on A() shown earlier.)</a:t>
            </a:r>
            <a:endParaRPr lang="en-SE" sz="12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186116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10" charset="0"/>
                <a:ea typeface="+mn-ea"/>
                <a:cs typeface="+mn-cs"/>
              </a:rPr>
              <a:t>With regard to programmers working on code for their own programs, the</a:t>
            </a:r>
          </a:p>
          <a:p>
            <a:r>
              <a:rPr lang="en-US" sz="1200" kern="1200" baseline="0" dirty="0">
                <a:solidFill>
                  <a:schemeClr val="tx1"/>
                </a:solidFill>
                <a:latin typeface="Arial" pitchFamily="-110" charset="0"/>
                <a:ea typeface="+mn-ea"/>
                <a:cs typeface="+mn-cs"/>
              </a:rPr>
              <a:t>discipline required to ensure that buffer overflows are not allowed to occur is a</a:t>
            </a:r>
          </a:p>
          <a:p>
            <a:r>
              <a:rPr lang="en-US" sz="1200" kern="1200" baseline="0" dirty="0">
                <a:solidFill>
                  <a:schemeClr val="tx1"/>
                </a:solidFill>
                <a:latin typeface="Arial" pitchFamily="-110" charset="0"/>
                <a:ea typeface="+mn-ea"/>
                <a:cs typeface="+mn-cs"/>
              </a:rPr>
              <a:t>subset of the various safe programming techniques we discuss in Chapter 11 . Most</a:t>
            </a:r>
          </a:p>
          <a:p>
            <a:r>
              <a:rPr lang="en-US" sz="1200" kern="1200" baseline="0" dirty="0">
                <a:solidFill>
                  <a:schemeClr val="tx1"/>
                </a:solidFill>
                <a:latin typeface="Arial" pitchFamily="-110" charset="0"/>
                <a:ea typeface="+mn-ea"/>
                <a:cs typeface="+mn-cs"/>
              </a:rPr>
              <a:t>specifically, it means a mindset that codes not just for success, or for the expected,</a:t>
            </a:r>
          </a:p>
          <a:p>
            <a:r>
              <a:rPr lang="en-US" sz="1200" kern="1200" baseline="0" dirty="0">
                <a:solidFill>
                  <a:schemeClr val="tx1"/>
                </a:solidFill>
                <a:latin typeface="Arial" pitchFamily="-110" charset="0"/>
                <a:ea typeface="+mn-ea"/>
                <a:cs typeface="+mn-cs"/>
              </a:rPr>
              <a:t>but is constantly aware of how things might go wrong, and coding for </a:t>
            </a:r>
            <a:r>
              <a:rPr lang="en-US" sz="1200" i="1" kern="1200" baseline="0" dirty="0">
                <a:solidFill>
                  <a:schemeClr val="tx1"/>
                </a:solidFill>
                <a:latin typeface="Arial" pitchFamily="-110" charset="0"/>
                <a:ea typeface="+mn-ea"/>
                <a:cs typeface="+mn-cs"/>
              </a:rPr>
              <a:t>graceful failure</a:t>
            </a:r>
          </a:p>
          <a:p>
            <a:r>
              <a:rPr lang="en-US" sz="1200" kern="1200" baseline="0" dirty="0">
                <a:solidFill>
                  <a:schemeClr val="tx1"/>
                </a:solidFill>
                <a:latin typeface="Arial" pitchFamily="-110" charset="0"/>
                <a:ea typeface="+mn-ea"/>
                <a:cs typeface="+mn-cs"/>
              </a:rPr>
              <a:t>, always doing something sensible when the unexpected occurs. More specifically,</a:t>
            </a:r>
          </a:p>
          <a:p>
            <a:r>
              <a:rPr lang="en-US" sz="1200" kern="1200" baseline="0" dirty="0">
                <a:solidFill>
                  <a:schemeClr val="tx1"/>
                </a:solidFill>
                <a:latin typeface="Arial" pitchFamily="-110" charset="0"/>
                <a:ea typeface="+mn-ea"/>
                <a:cs typeface="+mn-cs"/>
              </a:rPr>
              <a:t>in the case of preventing buffer overflows, it means always ensuring that any code</a:t>
            </a:r>
          </a:p>
          <a:p>
            <a:r>
              <a:rPr lang="en-US" sz="1200" kern="1200" baseline="0" dirty="0">
                <a:solidFill>
                  <a:schemeClr val="tx1"/>
                </a:solidFill>
                <a:latin typeface="Arial" pitchFamily="-110" charset="0"/>
                <a:ea typeface="+mn-ea"/>
                <a:cs typeface="+mn-cs"/>
              </a:rPr>
              <a:t>that writes to a buffer must first check to ensure sufficient space is available. While</a:t>
            </a:r>
          </a:p>
          <a:p>
            <a:r>
              <a:rPr lang="en-US" sz="1200" kern="1200" baseline="0" dirty="0">
                <a:solidFill>
                  <a:schemeClr val="tx1"/>
                </a:solidFill>
                <a:latin typeface="Arial" pitchFamily="-110" charset="0"/>
                <a:ea typeface="+mn-ea"/>
                <a:cs typeface="+mn-cs"/>
              </a:rPr>
              <a:t>the preceding examples in this chapter have emphasized issues with standard library</a:t>
            </a:r>
          </a:p>
          <a:p>
            <a:r>
              <a:rPr lang="en-US" sz="1200" kern="1200" baseline="0" dirty="0">
                <a:solidFill>
                  <a:schemeClr val="tx1"/>
                </a:solidFill>
                <a:latin typeface="Arial" pitchFamily="-110" charset="0"/>
                <a:ea typeface="+mn-ea"/>
                <a:cs typeface="+mn-cs"/>
              </a:rPr>
              <a:t>routines such as gets(), and with the input and manipulation of string data, the</a:t>
            </a:r>
          </a:p>
          <a:p>
            <a:r>
              <a:rPr lang="en-US" sz="1200" kern="1200" baseline="0" dirty="0">
                <a:solidFill>
                  <a:schemeClr val="tx1"/>
                </a:solidFill>
                <a:latin typeface="Arial" pitchFamily="-110" charset="0"/>
                <a:ea typeface="+mn-ea"/>
                <a:cs typeface="+mn-cs"/>
              </a:rPr>
              <a:t>problem is not confined to these cases. It is quite possible to write explicit code to</a:t>
            </a:r>
          </a:p>
          <a:p>
            <a:r>
              <a:rPr lang="en-US" sz="1200" kern="1200" baseline="0" dirty="0">
                <a:solidFill>
                  <a:schemeClr val="tx1"/>
                </a:solidFill>
                <a:latin typeface="Arial" pitchFamily="-110" charset="0"/>
                <a:ea typeface="+mn-ea"/>
                <a:cs typeface="+mn-cs"/>
              </a:rPr>
              <a:t>move values in an unsafe manner. Figure 10.10a shows an example of an unsafe byte</a:t>
            </a:r>
          </a:p>
          <a:p>
            <a:r>
              <a:rPr lang="en-US" sz="1200" kern="1200" baseline="0" dirty="0">
                <a:solidFill>
                  <a:schemeClr val="tx1"/>
                </a:solidFill>
                <a:latin typeface="Arial" pitchFamily="-110" charset="0"/>
                <a:ea typeface="+mn-ea"/>
                <a:cs typeface="+mn-cs"/>
              </a:rPr>
              <a:t>copy function. This code copies </a:t>
            </a:r>
            <a:r>
              <a:rPr lang="en-US" sz="1200" kern="1200" baseline="0" dirty="0" err="1">
                <a:solidFill>
                  <a:schemeClr val="tx1"/>
                </a:solidFill>
                <a:latin typeface="Arial" pitchFamily="-110" charset="0"/>
                <a:ea typeface="+mn-ea"/>
                <a:cs typeface="+mn-cs"/>
              </a:rPr>
              <a:t>len</a:t>
            </a:r>
            <a:r>
              <a:rPr lang="en-US" sz="1200" kern="1200" baseline="0" dirty="0">
                <a:solidFill>
                  <a:schemeClr val="tx1"/>
                </a:solidFill>
                <a:latin typeface="Arial" pitchFamily="-110" charset="0"/>
                <a:ea typeface="+mn-ea"/>
                <a:cs typeface="+mn-cs"/>
              </a:rPr>
              <a:t> bytes out of the from array into the to array</a:t>
            </a:r>
          </a:p>
          <a:p>
            <a:r>
              <a:rPr lang="en-US" sz="1200" kern="1200" baseline="0" dirty="0">
                <a:solidFill>
                  <a:schemeClr val="tx1"/>
                </a:solidFill>
                <a:latin typeface="Arial" pitchFamily="-110" charset="0"/>
                <a:ea typeface="+mn-ea"/>
                <a:cs typeface="+mn-cs"/>
              </a:rPr>
              <a:t>starting at position pos and returning the end position. Unfortunately, this function</a:t>
            </a:r>
          </a:p>
          <a:p>
            <a:r>
              <a:rPr lang="en-US" sz="1200" kern="1200" baseline="0" dirty="0">
                <a:solidFill>
                  <a:schemeClr val="tx1"/>
                </a:solidFill>
                <a:latin typeface="Arial" pitchFamily="-110" charset="0"/>
                <a:ea typeface="+mn-ea"/>
                <a:cs typeface="+mn-cs"/>
              </a:rPr>
              <a:t>is given no information about the actual size of the destination buffer to and</a:t>
            </a:r>
          </a:p>
          <a:p>
            <a:r>
              <a:rPr lang="en-US" sz="1200" kern="1200" baseline="0" dirty="0">
                <a:solidFill>
                  <a:schemeClr val="tx1"/>
                </a:solidFill>
                <a:latin typeface="Arial" pitchFamily="-110" charset="0"/>
                <a:ea typeface="+mn-ea"/>
                <a:cs typeface="+mn-cs"/>
              </a:rPr>
              <a:t>hence is unable to ensure an overflow does not occur. In this case, the calling code</a:t>
            </a:r>
          </a:p>
          <a:p>
            <a:r>
              <a:rPr lang="en-US" sz="1200" kern="1200" baseline="0" dirty="0">
                <a:solidFill>
                  <a:schemeClr val="tx1"/>
                </a:solidFill>
                <a:latin typeface="Arial" pitchFamily="-110" charset="0"/>
                <a:ea typeface="+mn-ea"/>
                <a:cs typeface="+mn-cs"/>
              </a:rPr>
              <a:t>should to ensure that the value of </a:t>
            </a:r>
            <a:r>
              <a:rPr lang="en-US" sz="1200" kern="1200" baseline="0" dirty="0" err="1">
                <a:solidFill>
                  <a:schemeClr val="tx1"/>
                </a:solidFill>
                <a:latin typeface="Arial" pitchFamily="-110" charset="0"/>
                <a:ea typeface="+mn-ea"/>
                <a:cs typeface="+mn-cs"/>
              </a:rPr>
              <a:t>size+len</a:t>
            </a:r>
            <a:r>
              <a:rPr lang="en-US" sz="1200" kern="1200" baseline="0" dirty="0">
                <a:solidFill>
                  <a:schemeClr val="tx1"/>
                </a:solidFill>
                <a:latin typeface="Arial" pitchFamily="-110" charset="0"/>
                <a:ea typeface="+mn-ea"/>
                <a:cs typeface="+mn-cs"/>
              </a:rPr>
              <a:t> is not larger than the size of the to</a:t>
            </a:r>
          </a:p>
          <a:p>
            <a:r>
              <a:rPr lang="en-US" sz="1200" kern="1200" baseline="0" dirty="0">
                <a:solidFill>
                  <a:schemeClr val="tx1"/>
                </a:solidFill>
                <a:latin typeface="Arial" pitchFamily="-110" charset="0"/>
                <a:ea typeface="+mn-ea"/>
                <a:cs typeface="+mn-cs"/>
              </a:rPr>
              <a:t>array. This also illustrates that the input is not necessarily a string; it could just as</a:t>
            </a:r>
          </a:p>
          <a:p>
            <a:r>
              <a:rPr lang="en-US" sz="1200" kern="1200" baseline="0" dirty="0">
                <a:solidFill>
                  <a:schemeClr val="tx1"/>
                </a:solidFill>
                <a:latin typeface="Arial" pitchFamily="-110" charset="0"/>
                <a:ea typeface="+mn-ea"/>
                <a:cs typeface="+mn-cs"/>
              </a:rPr>
              <a:t>easily be binary data, just carelessly manipulated. Figure 10.10b shows an example of</a:t>
            </a:r>
          </a:p>
          <a:p>
            <a:r>
              <a:rPr lang="en-US" sz="1200" kern="1200" baseline="0" dirty="0">
                <a:solidFill>
                  <a:schemeClr val="tx1"/>
                </a:solidFill>
                <a:latin typeface="Arial" pitchFamily="-110" charset="0"/>
                <a:ea typeface="+mn-ea"/>
                <a:cs typeface="+mn-cs"/>
              </a:rPr>
              <a:t>an unsafe byte input function. It reads the length of binary data expected and then</a:t>
            </a:r>
          </a:p>
          <a:p>
            <a:r>
              <a:rPr lang="en-US" sz="1200" kern="1200" baseline="0" dirty="0">
                <a:solidFill>
                  <a:schemeClr val="tx1"/>
                </a:solidFill>
                <a:latin typeface="Arial" pitchFamily="-110" charset="0"/>
                <a:ea typeface="+mn-ea"/>
                <a:cs typeface="+mn-cs"/>
              </a:rPr>
              <a:t>reads that number of bytes into the destination buffer. Again the problem is that this</a:t>
            </a:r>
          </a:p>
          <a:p>
            <a:r>
              <a:rPr lang="en-US" sz="1200" kern="1200" baseline="0" dirty="0">
                <a:solidFill>
                  <a:schemeClr val="tx1"/>
                </a:solidFill>
                <a:latin typeface="Arial" pitchFamily="-110" charset="0"/>
                <a:ea typeface="+mn-ea"/>
                <a:cs typeface="+mn-cs"/>
              </a:rPr>
              <a:t>code is not given any information about the size of the buffer and hence is unable</a:t>
            </a:r>
          </a:p>
          <a:p>
            <a:r>
              <a:rPr lang="en-US" sz="1200" kern="1200" baseline="0" dirty="0">
                <a:solidFill>
                  <a:schemeClr val="tx1"/>
                </a:solidFill>
                <a:latin typeface="Arial" pitchFamily="-110" charset="0"/>
                <a:ea typeface="+mn-ea"/>
                <a:cs typeface="+mn-cs"/>
              </a:rPr>
              <a:t>to check for possible overflow. These examples emphasize both the need to always</a:t>
            </a:r>
          </a:p>
          <a:p>
            <a:r>
              <a:rPr lang="en-US" sz="1200" kern="1200" baseline="0" dirty="0">
                <a:solidFill>
                  <a:schemeClr val="tx1"/>
                </a:solidFill>
                <a:latin typeface="Arial" pitchFamily="-110" charset="0"/>
                <a:ea typeface="+mn-ea"/>
                <a:cs typeface="+mn-cs"/>
              </a:rPr>
              <a:t>verify the amount of space being used and the fact that problems can occur both</a:t>
            </a:r>
          </a:p>
          <a:p>
            <a:r>
              <a:rPr lang="en-US" sz="1200" kern="1200" baseline="0" dirty="0">
                <a:solidFill>
                  <a:schemeClr val="tx1"/>
                </a:solidFill>
                <a:latin typeface="Arial" pitchFamily="-110" charset="0"/>
                <a:ea typeface="+mn-ea"/>
                <a:cs typeface="+mn-cs"/>
              </a:rPr>
              <a:t>with plain C code, as well as from calling standard library routines. A further complexity</a:t>
            </a:r>
          </a:p>
          <a:p>
            <a:r>
              <a:rPr lang="en-US" sz="1200" kern="1200" baseline="0" dirty="0">
                <a:solidFill>
                  <a:schemeClr val="tx1"/>
                </a:solidFill>
                <a:latin typeface="Arial" pitchFamily="-110" charset="0"/>
                <a:ea typeface="+mn-ea"/>
                <a:cs typeface="+mn-cs"/>
              </a:rPr>
              <a:t>with C is caused by array and pointer notations being almost equivalent, but</a:t>
            </a:r>
          </a:p>
          <a:p>
            <a:r>
              <a:rPr lang="en-US" sz="1200" kern="1200" baseline="0" dirty="0">
                <a:solidFill>
                  <a:schemeClr val="tx1"/>
                </a:solidFill>
                <a:latin typeface="Arial" pitchFamily="-110" charset="0"/>
                <a:ea typeface="+mn-ea"/>
                <a:cs typeface="+mn-cs"/>
              </a:rPr>
              <a:t>with slightly different nuances in use. In particular, the use of pointer arithmetic and</a:t>
            </a:r>
          </a:p>
          <a:p>
            <a:r>
              <a:rPr lang="en-US" sz="1200" kern="1200" baseline="0" dirty="0">
                <a:solidFill>
                  <a:schemeClr val="tx1"/>
                </a:solidFill>
                <a:latin typeface="Arial" pitchFamily="-110" charset="0"/>
                <a:ea typeface="+mn-ea"/>
                <a:cs typeface="+mn-cs"/>
              </a:rPr>
              <a:t>subsequent dereferencing can result in access beyond the allocated variable space,</a:t>
            </a:r>
          </a:p>
          <a:p>
            <a:r>
              <a:rPr lang="en-US" sz="1200" kern="1200" baseline="0" dirty="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2856330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This shows that when looking for buffer overflows, all possible places where</a:t>
            </a:r>
          </a:p>
          <a:p>
            <a:r>
              <a:rPr lang="en-US" sz="1200" kern="1200" baseline="0" dirty="0">
                <a:solidFill>
                  <a:schemeClr val="tx1"/>
                </a:solidFill>
                <a:latin typeface="Arial" pitchFamily="-110" charset="0"/>
                <a:ea typeface="+mn-ea"/>
                <a:cs typeface="+mn-cs"/>
              </a:rPr>
              <a:t>externally sourced data are copied or merged have to be located. Note that these do</a:t>
            </a:r>
          </a:p>
          <a:p>
            <a:r>
              <a:rPr lang="en-US" sz="1200" kern="1200" baseline="0" dirty="0">
                <a:solidFill>
                  <a:schemeClr val="tx1"/>
                </a:solidFill>
                <a:latin typeface="Arial" pitchFamily="-110" charset="0"/>
                <a:ea typeface="+mn-ea"/>
                <a:cs typeface="+mn-cs"/>
              </a:rPr>
              <a:t>not even have to be in the code for a particular program, they can (and indeed do)</a:t>
            </a:r>
          </a:p>
          <a:p>
            <a:r>
              <a:rPr lang="en-US" sz="1200" kern="1200" baseline="0" dirty="0">
                <a:solidFill>
                  <a:schemeClr val="tx1"/>
                </a:solidFill>
                <a:latin typeface="Arial" pitchFamily="-110" charset="0"/>
                <a:ea typeface="+mn-ea"/>
                <a:cs typeface="+mn-cs"/>
              </a:rPr>
              <a:t>occur in library routines used by programs, including both standard libraries and</a:t>
            </a:r>
          </a:p>
          <a:p>
            <a:r>
              <a:rPr lang="en-US" sz="1200" kern="1200" baseline="0" dirty="0">
                <a:solidFill>
                  <a:schemeClr val="tx1"/>
                </a:solidFill>
                <a:latin typeface="Arial" pitchFamily="-110" charset="0"/>
                <a:ea typeface="+mn-ea"/>
                <a:cs typeface="+mn-cs"/>
              </a:rPr>
              <a:t>third-party application libraries. Thus, for both attacker and defender, the scope of</a:t>
            </a:r>
          </a:p>
          <a:p>
            <a:r>
              <a:rPr lang="en-US" sz="1200" kern="1200" baseline="0" dirty="0">
                <a:solidFill>
                  <a:schemeClr val="tx1"/>
                </a:solidFill>
                <a:latin typeface="Arial" pitchFamily="-110" charset="0"/>
                <a:ea typeface="+mn-ea"/>
                <a:cs typeface="+mn-cs"/>
              </a:rPr>
              <a:t>possible buffer overflow locations is very large. A list of some of the most common</a:t>
            </a:r>
          </a:p>
          <a:p>
            <a:r>
              <a:rPr lang="en-US" sz="1200" kern="1200" baseline="0" dirty="0">
                <a:solidFill>
                  <a:schemeClr val="tx1"/>
                </a:solidFill>
                <a:latin typeface="Arial" pitchFamily="-110" charset="0"/>
                <a:ea typeface="+mn-ea"/>
                <a:cs typeface="+mn-cs"/>
              </a:rPr>
              <a:t>unsafe standard C Library routines is given in Table 10.2 . These routines are all</a:t>
            </a:r>
          </a:p>
          <a:p>
            <a:r>
              <a:rPr lang="en-US" sz="1200" kern="1200" baseline="0" dirty="0">
                <a:solidFill>
                  <a:schemeClr val="tx1"/>
                </a:solidFill>
                <a:latin typeface="Arial" pitchFamily="-110" charset="0"/>
                <a:ea typeface="+mn-ea"/>
                <a:cs typeface="+mn-cs"/>
              </a:rPr>
              <a:t>suspect and should not be used without checking the total size of data being transferred</a:t>
            </a:r>
          </a:p>
          <a:p>
            <a:r>
              <a:rPr lang="en-US" sz="1200" kern="1200" baseline="0" dirty="0">
                <a:solidFill>
                  <a:schemeClr val="tx1"/>
                </a:solidFill>
                <a:latin typeface="Arial" pitchFamily="-110" charset="0"/>
                <a:ea typeface="+mn-ea"/>
                <a:cs typeface="+mn-cs"/>
              </a:rPr>
              <a:t>in advance, or better still by being replaced with safer alternatives.</a:t>
            </a:r>
          </a:p>
          <a:p>
            <a:endParaRPr lang="en-US" sz="1200" kern="1200" baseline="0" dirty="0">
              <a:solidFill>
                <a:schemeClr val="tx1"/>
              </a:solidFill>
              <a:latin typeface="Arial" pitchFamily="-110" charset="0"/>
              <a:ea typeface="+mn-ea"/>
              <a:cs typeface="+mn-cs"/>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1142983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13</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 essential component of many buffer overflow attacks is the transfer of execution</a:t>
            </a:r>
          </a:p>
          <a:p>
            <a:r>
              <a:rPr lang="en-US" sz="1200" b="0" kern="1200" baseline="0" dirty="0">
                <a:solidFill>
                  <a:schemeClr val="tx1"/>
                </a:solidFill>
                <a:latin typeface="Arial" pitchFamily="-110" charset="0"/>
                <a:ea typeface="+mn-ea"/>
                <a:cs typeface="+mn-cs"/>
              </a:rPr>
              <a:t>to code supplied by the attacker and often saved in the buffer being overflowed.</a:t>
            </a:r>
          </a:p>
          <a:p>
            <a:r>
              <a:rPr lang="en-US" sz="1200" b="0" kern="1200" baseline="0" dirty="0">
                <a:solidFill>
                  <a:schemeClr val="tx1"/>
                </a:solidFill>
                <a:latin typeface="Arial" pitchFamily="-110" charset="0"/>
                <a:ea typeface="+mn-ea"/>
                <a:cs typeface="+mn-cs"/>
              </a:rPr>
              <a:t>This code is known as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 because traditionally its function was to transfer</a:t>
            </a:r>
          </a:p>
          <a:p>
            <a:r>
              <a:rPr lang="en-US" sz="1200" b="0" kern="1200" baseline="0" dirty="0">
                <a:solidFill>
                  <a:schemeClr val="tx1"/>
                </a:solidFill>
                <a:latin typeface="Arial" pitchFamily="-110" charset="0"/>
                <a:ea typeface="+mn-ea"/>
                <a:cs typeface="+mn-cs"/>
              </a:rPr>
              <a:t>control to a user command-line interpreter, or shell, which gave access to any program</a:t>
            </a:r>
          </a:p>
          <a:p>
            <a:r>
              <a:rPr lang="en-US" sz="1200" b="0" kern="1200" baseline="0" dirty="0">
                <a:solidFill>
                  <a:schemeClr val="tx1"/>
                </a:solidFill>
                <a:latin typeface="Arial" pitchFamily="-110" charset="0"/>
                <a:ea typeface="+mn-ea"/>
                <a:cs typeface="+mn-cs"/>
              </a:rPr>
              <a:t>available on the system with the privileges of the attacked program. On UNIX</a:t>
            </a:r>
          </a:p>
          <a:p>
            <a:r>
              <a:rPr lang="en-US" sz="1200" b="0" kern="1200" baseline="0" dirty="0">
                <a:solidFill>
                  <a:schemeClr val="tx1"/>
                </a:solidFill>
                <a:latin typeface="Arial" pitchFamily="-110" charset="0"/>
                <a:ea typeface="+mn-ea"/>
                <a:cs typeface="+mn-cs"/>
              </a:rPr>
              <a:t>systems this was often achieved by compiling the code for a call to the </a:t>
            </a:r>
            <a:r>
              <a:rPr lang="en-US" sz="1200" b="0" kern="1200" baseline="0" dirty="0" err="1">
                <a:solidFill>
                  <a:schemeClr val="tx1"/>
                </a:solidFill>
                <a:latin typeface="Arial" pitchFamily="-110" charset="0"/>
                <a:ea typeface="+mn-ea"/>
                <a:cs typeface="+mn-cs"/>
              </a:rPr>
              <a:t>execve</a:t>
            </a:r>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(”/bin/</a:t>
            </a:r>
            <a:r>
              <a:rPr lang="en-US" sz="1200" b="0" kern="1200" baseline="0" dirty="0" err="1">
                <a:solidFill>
                  <a:schemeClr val="tx1"/>
                </a:solidFill>
                <a:latin typeface="Arial" pitchFamily="-110" charset="0"/>
                <a:ea typeface="+mn-ea"/>
                <a:cs typeface="+mn-cs"/>
              </a:rPr>
              <a:t>sh</a:t>
            </a:r>
            <a:r>
              <a:rPr lang="en-US" sz="1200" b="0" kern="1200" baseline="0" dirty="0">
                <a:solidFill>
                  <a:schemeClr val="tx1"/>
                </a:solidFill>
                <a:latin typeface="Arial" pitchFamily="-110" charset="0"/>
                <a:ea typeface="+mn-ea"/>
                <a:cs typeface="+mn-cs"/>
              </a:rPr>
              <a:t>”) system function, which replaces the current program code with that</a:t>
            </a:r>
          </a:p>
          <a:p>
            <a:r>
              <a:rPr lang="en-US" sz="1200" b="0" kern="1200" baseline="0" dirty="0">
                <a:solidFill>
                  <a:schemeClr val="tx1"/>
                </a:solidFill>
                <a:latin typeface="Arial" pitchFamily="-110" charset="0"/>
                <a:ea typeface="+mn-ea"/>
                <a:cs typeface="+mn-cs"/>
              </a:rPr>
              <a:t>of the Bourne shell (or whichever other shell the attacker preferred). On Windows</a:t>
            </a:r>
          </a:p>
          <a:p>
            <a:r>
              <a:rPr lang="en-US" sz="1200" b="0" kern="1200" baseline="0" dirty="0">
                <a:solidFill>
                  <a:schemeClr val="tx1"/>
                </a:solidFill>
                <a:latin typeface="Arial" pitchFamily="-110" charset="0"/>
                <a:ea typeface="+mn-ea"/>
                <a:cs typeface="+mn-cs"/>
              </a:rPr>
              <a:t>systems, it typically involved a call to the </a:t>
            </a:r>
            <a:r>
              <a:rPr lang="en-US" sz="1200" b="0" kern="1200" baseline="0" dirty="0" err="1">
                <a:solidFill>
                  <a:schemeClr val="tx1"/>
                </a:solidFill>
                <a:latin typeface="Arial" pitchFamily="-110" charset="0"/>
                <a:ea typeface="+mn-ea"/>
                <a:cs typeface="+mn-cs"/>
              </a:rPr>
              <a:t>system(”command.exe</a:t>
            </a:r>
            <a:r>
              <a:rPr lang="en-US" sz="1200" b="0" kern="1200" baseline="0" dirty="0">
                <a:solidFill>
                  <a:schemeClr val="tx1"/>
                </a:solidFill>
                <a:latin typeface="Arial" pitchFamily="-110" charset="0"/>
                <a:ea typeface="+mn-ea"/>
                <a:cs typeface="+mn-cs"/>
              </a:rPr>
              <a:t>”) function</a:t>
            </a:r>
          </a:p>
          <a:p>
            <a:r>
              <a:rPr lang="en-US" sz="1200" b="0" kern="1200" baseline="0" dirty="0">
                <a:solidFill>
                  <a:schemeClr val="tx1"/>
                </a:solidFill>
                <a:latin typeface="Arial" pitchFamily="-110" charset="0"/>
                <a:ea typeface="+mn-ea"/>
                <a:cs typeface="+mn-cs"/>
              </a:rPr>
              <a:t>(or ”</a:t>
            </a:r>
            <a:r>
              <a:rPr lang="en-US" sz="1200" b="0" kern="1200" baseline="0" dirty="0" err="1">
                <a:solidFill>
                  <a:schemeClr val="tx1"/>
                </a:solidFill>
                <a:latin typeface="Arial" pitchFamily="-110" charset="0"/>
                <a:ea typeface="+mn-ea"/>
                <a:cs typeface="+mn-cs"/>
              </a:rPr>
              <a:t>cmd.exe</a:t>
            </a:r>
            <a:r>
              <a:rPr lang="en-US" sz="1200" b="0" kern="1200" baseline="0" dirty="0">
                <a:solidFill>
                  <a:schemeClr val="tx1"/>
                </a:solidFill>
                <a:latin typeface="Arial" pitchFamily="-110" charset="0"/>
                <a:ea typeface="+mn-ea"/>
                <a:cs typeface="+mn-cs"/>
              </a:rPr>
              <a:t>” on older systems) to run the DOS Command shell.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then</a:t>
            </a:r>
          </a:p>
          <a:p>
            <a:r>
              <a:rPr lang="en-US" sz="1200" b="0" kern="1200" baseline="0" dirty="0">
                <a:solidFill>
                  <a:schemeClr val="tx1"/>
                </a:solidFill>
                <a:latin typeface="Arial" pitchFamily="-110" charset="0"/>
                <a:ea typeface="+mn-ea"/>
                <a:cs typeface="+mn-cs"/>
              </a:rPr>
              <a:t>is simply machine code, a series of binary values corresponding to the machine</a:t>
            </a:r>
          </a:p>
          <a:p>
            <a:r>
              <a:rPr lang="en-US" sz="1200" b="0" kern="1200" baseline="0" dirty="0">
                <a:solidFill>
                  <a:schemeClr val="tx1"/>
                </a:solidFill>
                <a:latin typeface="Arial" pitchFamily="-110" charset="0"/>
                <a:ea typeface="+mn-ea"/>
                <a:cs typeface="+mn-cs"/>
              </a:rPr>
              <a:t>instructions and data values that implement the attacker’s desired functionality.</a:t>
            </a:r>
          </a:p>
          <a:p>
            <a:r>
              <a:rPr lang="en-US" sz="1200" b="0" kern="1200" baseline="0" dirty="0">
                <a:solidFill>
                  <a:schemeClr val="tx1"/>
                </a:solidFill>
                <a:latin typeface="Arial" pitchFamily="-110" charset="0"/>
                <a:ea typeface="+mn-ea"/>
                <a:cs typeface="+mn-cs"/>
              </a:rPr>
              <a:t>This means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specific to a particular processor architecture, and indeed</a:t>
            </a:r>
          </a:p>
          <a:p>
            <a:r>
              <a:rPr lang="en-US" sz="1200" b="0" kern="1200" baseline="0" dirty="0">
                <a:solidFill>
                  <a:schemeClr val="tx1"/>
                </a:solidFill>
                <a:latin typeface="Arial" pitchFamily="-110" charset="0"/>
                <a:ea typeface="+mn-ea"/>
                <a:cs typeface="+mn-cs"/>
              </a:rPr>
              <a:t>usually to a specific operating system, as it needs to be able to run on the targeted</a:t>
            </a:r>
          </a:p>
          <a:p>
            <a:r>
              <a:rPr lang="en-US" sz="1200" b="0" kern="1200" baseline="0" dirty="0">
                <a:solidFill>
                  <a:schemeClr val="tx1"/>
                </a:solidFill>
                <a:latin typeface="Arial" pitchFamily="-110" charset="0"/>
                <a:ea typeface="+mn-ea"/>
                <a:cs typeface="+mn-cs"/>
              </a:rPr>
              <a:t>system and interact with its system functions. This is the major reason why buffer</a:t>
            </a:r>
          </a:p>
          <a:p>
            <a:r>
              <a:rPr lang="en-US" sz="1200" b="0" kern="1200" baseline="0" dirty="0">
                <a:solidFill>
                  <a:schemeClr val="tx1"/>
                </a:solidFill>
                <a:latin typeface="Arial" pitchFamily="-110" charset="0"/>
                <a:ea typeface="+mn-ea"/>
                <a:cs typeface="+mn-cs"/>
              </a:rPr>
              <a:t>overflow attacks are usually targeted at a specific piece of software running on a</a:t>
            </a:r>
          </a:p>
          <a:p>
            <a:r>
              <a:rPr lang="en-US" sz="1200" b="0" kern="1200" baseline="0" dirty="0">
                <a:solidFill>
                  <a:schemeClr val="tx1"/>
                </a:solidFill>
                <a:latin typeface="Arial" pitchFamily="-110" charset="0"/>
                <a:ea typeface="+mn-ea"/>
                <a:cs typeface="+mn-cs"/>
              </a:rPr>
              <a:t>specific operating system. Because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machine code, writing it traditionally</a:t>
            </a:r>
          </a:p>
          <a:p>
            <a:r>
              <a:rPr lang="en-US" sz="1200" b="0" kern="1200" baseline="0" dirty="0">
                <a:solidFill>
                  <a:schemeClr val="tx1"/>
                </a:solidFill>
                <a:latin typeface="Arial" pitchFamily="-110" charset="0"/>
                <a:ea typeface="+mn-ea"/>
                <a:cs typeface="+mn-cs"/>
              </a:rPr>
              <a:t>required a good understanding of the assembly language and operation of the</a:t>
            </a:r>
          </a:p>
          <a:p>
            <a:r>
              <a:rPr lang="en-US" sz="1200" b="0" kern="1200" baseline="0" dirty="0">
                <a:solidFill>
                  <a:schemeClr val="tx1"/>
                </a:solidFill>
                <a:latin typeface="Arial" pitchFamily="-110" charset="0"/>
                <a:ea typeface="+mn-ea"/>
                <a:cs typeface="+mn-cs"/>
              </a:rPr>
              <a:t>targeted system. Indeed many of the classic guides to writing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including</a:t>
            </a:r>
          </a:p>
          <a:p>
            <a:r>
              <a:rPr lang="en-US" sz="1200" b="0" kern="1200" baseline="0" dirty="0">
                <a:solidFill>
                  <a:schemeClr val="tx1"/>
                </a:solidFill>
                <a:latin typeface="Arial" pitchFamily="-110" charset="0"/>
                <a:ea typeface="+mn-ea"/>
                <a:cs typeface="+mn-cs"/>
              </a:rPr>
              <a:t>the original [LEVY96], assumed such knowledge. </a:t>
            </a:r>
            <a:endParaRPr lang="en-US" b="0" dirty="0">
              <a:latin typeface="Times" pitchFamily="-110" charset="0"/>
            </a:endParaRPr>
          </a:p>
        </p:txBody>
      </p:sp>
    </p:spTree>
    <p:extLst>
      <p:ext uri="{BB962C8B-B14F-4D97-AF65-F5344CB8AC3E}">
        <p14:creationId xmlns:p14="http://schemas.microsoft.com/office/powerpoint/2010/main" val="20991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14</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targeted program need not be a trusted system utility. Another possible</a:t>
            </a:r>
          </a:p>
          <a:p>
            <a:r>
              <a:rPr lang="en-US" sz="1200" kern="1200" baseline="0" dirty="0">
                <a:solidFill>
                  <a:schemeClr val="tx1"/>
                </a:solidFill>
                <a:latin typeface="Arial" pitchFamily="-110" charset="0"/>
                <a:ea typeface="+mn-ea"/>
                <a:cs typeface="+mn-cs"/>
              </a:rPr>
              <a:t>target is a program providing a network service; that is, a network daemon. A common</a:t>
            </a:r>
          </a:p>
          <a:p>
            <a:r>
              <a:rPr lang="en-US" sz="1200" kern="1200" baseline="0" dirty="0">
                <a:solidFill>
                  <a:schemeClr val="tx1"/>
                </a:solidFill>
                <a:latin typeface="Arial" pitchFamily="-110" charset="0"/>
                <a:ea typeface="+mn-ea"/>
                <a:cs typeface="+mn-cs"/>
              </a:rPr>
              <a:t>approach for such programs is listening for connection requests from clients</a:t>
            </a:r>
          </a:p>
          <a:p>
            <a:r>
              <a:rPr lang="en-US" sz="1200" kern="1200" baseline="0" dirty="0">
                <a:solidFill>
                  <a:schemeClr val="tx1"/>
                </a:solidFill>
                <a:latin typeface="Arial" pitchFamily="-110" charset="0"/>
                <a:ea typeface="+mn-ea"/>
                <a:cs typeface="+mn-cs"/>
              </a:rPr>
              <a:t>and then spawning a child process to handle that request. The child process typically</a:t>
            </a:r>
          </a:p>
          <a:p>
            <a:r>
              <a:rPr lang="en-US" sz="1200" kern="1200" baseline="0" dirty="0">
                <a:solidFill>
                  <a:schemeClr val="tx1"/>
                </a:solidFill>
                <a:latin typeface="Arial" pitchFamily="-110" charset="0"/>
                <a:ea typeface="+mn-ea"/>
                <a:cs typeface="+mn-cs"/>
              </a:rPr>
              <a:t>has the network connection mapped to its standard input and output. This means</a:t>
            </a:r>
          </a:p>
          <a:p>
            <a:r>
              <a:rPr lang="en-US" sz="1200" kern="1200" baseline="0" dirty="0">
                <a:solidFill>
                  <a:schemeClr val="tx1"/>
                </a:solidFill>
                <a:latin typeface="Arial" pitchFamily="-110" charset="0"/>
                <a:ea typeface="+mn-ea"/>
                <a:cs typeface="+mn-cs"/>
              </a:rPr>
              <a:t>the child program’s code may use the same type of unsafe input or buffer copy code</a:t>
            </a:r>
          </a:p>
          <a:p>
            <a:r>
              <a:rPr lang="en-US" sz="1200" kern="1200" baseline="0" dirty="0">
                <a:solidFill>
                  <a:schemeClr val="tx1"/>
                </a:solidFill>
                <a:latin typeface="Arial" pitchFamily="-110" charset="0"/>
                <a:ea typeface="+mn-ea"/>
                <a:cs typeface="+mn-cs"/>
              </a:rPr>
              <a:t>as we’ve seen already. This was indeed the case with the stack overflow attack used</a:t>
            </a:r>
          </a:p>
          <a:p>
            <a:r>
              <a:rPr lang="en-US" sz="1200" kern="1200" baseline="0" dirty="0">
                <a:solidFill>
                  <a:schemeClr val="tx1"/>
                </a:solidFill>
                <a:latin typeface="Arial" pitchFamily="-110" charset="0"/>
                <a:ea typeface="+mn-ea"/>
                <a:cs typeface="+mn-cs"/>
              </a:rPr>
              <a:t>by the Morris Worm back in 1988. It targeted the use of gets() in the </a:t>
            </a:r>
            <a:r>
              <a:rPr lang="en-US" sz="1200" kern="1200" baseline="0" dirty="0" err="1">
                <a:solidFill>
                  <a:schemeClr val="tx1"/>
                </a:solidFill>
                <a:latin typeface="Arial" pitchFamily="-110" charset="0"/>
                <a:ea typeface="+mn-ea"/>
                <a:cs typeface="+mn-cs"/>
              </a:rPr>
              <a:t>fingerd</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daemon handling requests for the UNIX finger network service (which provided</a:t>
            </a:r>
          </a:p>
          <a:p>
            <a:r>
              <a:rPr lang="en-US" sz="1200" kern="1200" baseline="0" dirty="0">
                <a:solidFill>
                  <a:schemeClr val="tx1"/>
                </a:solidFill>
                <a:latin typeface="Arial" pitchFamily="-110" charset="0"/>
                <a:ea typeface="+mn-ea"/>
                <a:cs typeface="+mn-cs"/>
              </a:rPr>
              <a:t>information on the users on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Yet another possible target is a program, or library code, which handles common</a:t>
            </a:r>
          </a:p>
          <a:p>
            <a:r>
              <a:rPr lang="en-US" sz="1200" kern="1200" baseline="0" dirty="0">
                <a:solidFill>
                  <a:schemeClr val="tx1"/>
                </a:solidFill>
                <a:latin typeface="Arial" pitchFamily="-110" charset="0"/>
                <a:ea typeface="+mn-ea"/>
                <a:cs typeface="+mn-cs"/>
              </a:rPr>
              <a:t>document formats (e.g., the library routines used to decode and display GIF or</a:t>
            </a:r>
          </a:p>
          <a:p>
            <a:r>
              <a:rPr lang="en-US" sz="1200" kern="1200" baseline="0" dirty="0">
                <a:solidFill>
                  <a:schemeClr val="tx1"/>
                </a:solidFill>
                <a:latin typeface="Arial" pitchFamily="-110" charset="0"/>
                <a:ea typeface="+mn-ea"/>
                <a:cs typeface="+mn-cs"/>
              </a:rPr>
              <a:t>JPEG images). In this case, the input is not from a terminal or network connection,</a:t>
            </a:r>
          </a:p>
          <a:p>
            <a:r>
              <a:rPr lang="en-US" sz="1200" kern="1200" baseline="0" dirty="0">
                <a:solidFill>
                  <a:schemeClr val="tx1"/>
                </a:solidFill>
                <a:latin typeface="Arial" pitchFamily="-110" charset="0"/>
                <a:ea typeface="+mn-ea"/>
                <a:cs typeface="+mn-cs"/>
              </a:rPr>
              <a:t>but from the file being decoded and displayed. If such code contains a buffer overflow,</a:t>
            </a:r>
          </a:p>
          <a:p>
            <a:r>
              <a:rPr lang="en-US" sz="1200" kern="1200" baseline="0" dirty="0">
                <a:solidFill>
                  <a:schemeClr val="tx1"/>
                </a:solidFill>
                <a:latin typeface="Arial" pitchFamily="-110" charset="0"/>
                <a:ea typeface="+mn-ea"/>
                <a:cs typeface="+mn-cs"/>
              </a:rPr>
              <a:t>it can be triggered as the file contents are read, with the details encoded in a</a:t>
            </a:r>
          </a:p>
          <a:p>
            <a:r>
              <a:rPr lang="en-US" sz="1200" kern="1200" baseline="0" dirty="0">
                <a:solidFill>
                  <a:schemeClr val="tx1"/>
                </a:solidFill>
                <a:latin typeface="Arial" pitchFamily="-110" charset="0"/>
                <a:ea typeface="+mn-ea"/>
                <a:cs typeface="+mn-cs"/>
              </a:rPr>
              <a:t>specially corrupted image. This attack file would be distributed via e-mail, instant</a:t>
            </a:r>
          </a:p>
          <a:p>
            <a:r>
              <a:rPr lang="en-US" sz="1200" kern="1200" baseline="0" dirty="0">
                <a:solidFill>
                  <a:schemeClr val="tx1"/>
                </a:solidFill>
                <a:latin typeface="Arial" pitchFamily="-110" charset="0"/>
                <a:ea typeface="+mn-ea"/>
                <a:cs typeface="+mn-cs"/>
              </a:rPr>
              <a:t>messaging, or as part of a Web page. Because the attacker is not directly interacting</a:t>
            </a:r>
          </a:p>
          <a:p>
            <a:r>
              <a:rPr lang="en-US" sz="1200" kern="1200" baseline="0" dirty="0">
                <a:solidFill>
                  <a:schemeClr val="tx1"/>
                </a:solidFill>
                <a:latin typeface="Arial" pitchFamily="-110" charset="0"/>
                <a:ea typeface="+mn-ea"/>
                <a:cs typeface="+mn-cs"/>
              </a:rPr>
              <a:t>with the targeted program and system,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would typically open a network</a:t>
            </a:r>
          </a:p>
          <a:p>
            <a:r>
              <a:rPr lang="en-US" sz="1200" kern="1200" baseline="0" dirty="0">
                <a:solidFill>
                  <a:schemeClr val="tx1"/>
                </a:solidFill>
                <a:latin typeface="Arial" pitchFamily="-110" charset="0"/>
                <a:ea typeface="+mn-ea"/>
                <a:cs typeface="+mn-cs"/>
              </a:rPr>
              <a:t>connection back to a system under the attacker’s control, to return information and</a:t>
            </a:r>
          </a:p>
          <a:p>
            <a:r>
              <a:rPr lang="en-US" sz="1200" kern="1200" baseline="0" dirty="0">
                <a:solidFill>
                  <a:schemeClr val="tx1"/>
                </a:solidFill>
                <a:latin typeface="Arial" pitchFamily="-110" charset="0"/>
                <a:ea typeface="+mn-ea"/>
                <a:cs typeface="+mn-cs"/>
              </a:rPr>
              <a:t>possibly receive additional commands to execute. All of this shows that buffer overflows</a:t>
            </a:r>
          </a:p>
          <a:p>
            <a:r>
              <a:rPr lang="en-US" sz="1200" kern="1200" baseline="0" dirty="0">
                <a:solidFill>
                  <a:schemeClr val="tx1"/>
                </a:solidFill>
                <a:latin typeface="Arial" pitchFamily="-110" charset="0"/>
                <a:ea typeface="+mn-ea"/>
                <a:cs typeface="+mn-cs"/>
              </a:rPr>
              <a:t>can be found in a wide variety of programs, processing a range of different</a:t>
            </a:r>
          </a:p>
          <a:p>
            <a:r>
              <a:rPr lang="en-US" sz="1200" kern="1200" baseline="0" dirty="0">
                <a:solidFill>
                  <a:schemeClr val="tx1"/>
                </a:solidFill>
                <a:latin typeface="Arial" pitchFamily="-110" charset="0"/>
                <a:ea typeface="+mn-ea"/>
                <a:cs typeface="+mn-cs"/>
              </a:rPr>
              <a:t>input, and with a variety of possible responses.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preceding descriptions illustrate how simple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can be developed</a:t>
            </a:r>
          </a:p>
          <a:p>
            <a:r>
              <a:rPr lang="en-US" sz="1200" kern="1200" baseline="0" dirty="0">
                <a:solidFill>
                  <a:schemeClr val="tx1"/>
                </a:solidFill>
                <a:latin typeface="Arial" pitchFamily="-110" charset="0"/>
                <a:ea typeface="+mn-ea"/>
                <a:cs typeface="+mn-cs"/>
              </a:rPr>
              <a:t>and deployed in a stack overflow attack. Apart from just spawning a </a:t>
            </a:r>
            <a:r>
              <a:rPr lang="en-US" sz="1200" kern="1200" baseline="0" dirty="0" err="1">
                <a:solidFill>
                  <a:schemeClr val="tx1"/>
                </a:solidFill>
                <a:latin typeface="Arial" pitchFamily="-110" charset="0"/>
                <a:ea typeface="+mn-ea"/>
                <a:cs typeface="+mn-cs"/>
              </a:rPr>
              <a:t>commandline</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(UNIX or DOS) shell, the attacker might want to create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to perform</a:t>
            </a:r>
          </a:p>
          <a:p>
            <a:r>
              <a:rPr lang="en-US" sz="1200" kern="1200" baseline="0" dirty="0">
                <a:solidFill>
                  <a:schemeClr val="tx1"/>
                </a:solidFill>
                <a:latin typeface="Arial" pitchFamily="-110" charset="0"/>
                <a:ea typeface="+mn-ea"/>
                <a:cs typeface="+mn-cs"/>
              </a:rPr>
              <a:t>somewhat more complex operations, as indicated in the case just discussed. The</a:t>
            </a:r>
          </a:p>
          <a:p>
            <a:r>
              <a:rPr lang="en-US" sz="1200" kern="1200" baseline="0" dirty="0" err="1">
                <a:solidFill>
                  <a:schemeClr val="tx1"/>
                </a:solidFill>
                <a:latin typeface="Arial" pitchFamily="-110" charset="0"/>
                <a:ea typeface="+mn-ea"/>
                <a:cs typeface="+mn-cs"/>
              </a:rPr>
              <a:t>Metasploit</a:t>
            </a:r>
            <a:r>
              <a:rPr lang="en-US" sz="1200" kern="1200" baseline="0" dirty="0">
                <a:solidFill>
                  <a:schemeClr val="tx1"/>
                </a:solidFill>
                <a:latin typeface="Arial" pitchFamily="-110" charset="0"/>
                <a:ea typeface="+mn-ea"/>
                <a:cs typeface="+mn-cs"/>
              </a:rPr>
              <a:t> Project site includes a range of functionality in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it can</a:t>
            </a:r>
          </a:p>
          <a:p>
            <a:r>
              <a:rPr lang="en-US" sz="1200" kern="1200" baseline="0" dirty="0">
                <a:solidFill>
                  <a:schemeClr val="tx1"/>
                </a:solidFill>
                <a:latin typeface="Arial" pitchFamily="-110" charset="0"/>
                <a:ea typeface="+mn-ea"/>
                <a:cs typeface="+mn-cs"/>
              </a:rPr>
              <a:t>generate, and the Packet Storm Web site includes a large collection of packaged</a:t>
            </a:r>
          </a:p>
          <a:p>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including code that can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Set up a listening service to launch a remote shell when connected to.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Create a reverse shell that connects back to the hacker.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Use local exploits that establish a shell or </a:t>
            </a:r>
            <a:r>
              <a:rPr lang="en-US" sz="1200" kern="1200" baseline="0" dirty="0" err="1">
                <a:solidFill>
                  <a:schemeClr val="tx1"/>
                </a:solidFill>
                <a:latin typeface="Arial" pitchFamily="-110" charset="0"/>
                <a:ea typeface="+mn-ea"/>
                <a:cs typeface="+mn-cs"/>
              </a:rPr>
              <a:t>execve</a:t>
            </a:r>
            <a:r>
              <a:rPr lang="en-US" sz="1200" kern="1200" baseline="0" dirty="0">
                <a:solidFill>
                  <a:schemeClr val="tx1"/>
                </a:solidFill>
                <a:latin typeface="Arial" pitchFamily="-110" charset="0"/>
                <a:ea typeface="+mn-ea"/>
                <a:cs typeface="+mn-cs"/>
              </a:rPr>
              <a:t> a process.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Flush firewall rules (such as </a:t>
            </a:r>
            <a:r>
              <a:rPr lang="en-US" sz="1200" kern="1200" baseline="0" dirty="0" err="1">
                <a:solidFill>
                  <a:schemeClr val="tx1"/>
                </a:solidFill>
                <a:latin typeface="Arial" pitchFamily="-110" charset="0"/>
                <a:ea typeface="+mn-ea"/>
                <a:cs typeface="+mn-cs"/>
              </a:rPr>
              <a:t>IPTables</a:t>
            </a:r>
            <a:r>
              <a:rPr lang="en-US" sz="1200" kern="1200" baseline="0" dirty="0">
                <a:solidFill>
                  <a:schemeClr val="tx1"/>
                </a:solidFill>
                <a:latin typeface="Arial" pitchFamily="-110" charset="0"/>
                <a:ea typeface="+mn-ea"/>
                <a:cs typeface="+mn-cs"/>
              </a:rPr>
              <a:t> and </a:t>
            </a:r>
            <a:r>
              <a:rPr lang="en-US" sz="1200" kern="1200" baseline="0" dirty="0" err="1">
                <a:solidFill>
                  <a:schemeClr val="tx1"/>
                </a:solidFill>
                <a:latin typeface="Arial" pitchFamily="-110" charset="0"/>
                <a:ea typeface="+mn-ea"/>
                <a:cs typeface="+mn-cs"/>
              </a:rPr>
              <a:t>IPChains</a:t>
            </a:r>
            <a:r>
              <a:rPr lang="en-US" sz="1200" kern="1200" baseline="0" dirty="0">
                <a:solidFill>
                  <a:schemeClr val="tx1"/>
                </a:solidFill>
                <a:latin typeface="Arial" pitchFamily="-110" charset="0"/>
                <a:ea typeface="+mn-ea"/>
                <a:cs typeface="+mn-cs"/>
              </a:rPr>
              <a:t>) that currently block other</a:t>
            </a:r>
          </a:p>
          <a:p>
            <a:r>
              <a:rPr lang="en-US" sz="1200" kern="1200" baseline="0" dirty="0">
                <a:solidFill>
                  <a:schemeClr val="tx1"/>
                </a:solidFill>
                <a:latin typeface="Arial" pitchFamily="-110" charset="0"/>
                <a:ea typeface="+mn-ea"/>
                <a:cs typeface="+mn-cs"/>
              </a:rPr>
              <a:t>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Break out of a </a:t>
            </a:r>
            <a:r>
              <a:rPr lang="en-US" sz="1200" kern="1200" baseline="0" dirty="0" err="1">
                <a:solidFill>
                  <a:schemeClr val="tx1"/>
                </a:solidFill>
                <a:latin typeface="Arial" pitchFamily="-110" charset="0"/>
                <a:ea typeface="+mn-ea"/>
                <a:cs typeface="+mn-cs"/>
              </a:rPr>
              <a:t>chrooted</a:t>
            </a:r>
            <a:r>
              <a:rPr lang="en-US" sz="1200" kern="1200" baseline="0" dirty="0">
                <a:solidFill>
                  <a:schemeClr val="tx1"/>
                </a:solidFill>
                <a:latin typeface="Arial" pitchFamily="-110" charset="0"/>
                <a:ea typeface="+mn-ea"/>
                <a:cs typeface="+mn-cs"/>
              </a:rPr>
              <a:t> (restricted execution) environment, giving full access</a:t>
            </a:r>
          </a:p>
          <a:p>
            <a:r>
              <a:rPr lang="en-US" sz="1200" kern="1200" baseline="0" dirty="0">
                <a:solidFill>
                  <a:schemeClr val="tx1"/>
                </a:solidFill>
                <a:latin typeface="Arial" pitchFamily="-110" charset="0"/>
                <a:ea typeface="+mn-ea"/>
                <a:cs typeface="+mn-cs"/>
              </a:rPr>
              <a:t>to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Considerably greater detail on the process of writing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for a variety of platforms,</a:t>
            </a:r>
          </a:p>
          <a:p>
            <a:r>
              <a:rPr lang="en-US" sz="1200" kern="1200" baseline="0" dirty="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78330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16</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We have seen that finding and exploiting a stack buffer overflow is not that difficult.</a:t>
            </a:r>
          </a:p>
          <a:p>
            <a:r>
              <a:rPr lang="en-US" sz="1200" kern="1200" baseline="0" dirty="0">
                <a:solidFill>
                  <a:schemeClr val="tx1"/>
                </a:solidFill>
                <a:latin typeface="Arial" pitchFamily="-110" charset="0"/>
                <a:ea typeface="+mn-ea"/>
                <a:cs typeface="+mn-cs"/>
              </a:rPr>
              <a:t>The large number of exploits over the previous couple of decades clearly</a:t>
            </a:r>
          </a:p>
          <a:p>
            <a:r>
              <a:rPr lang="en-US" sz="1200" kern="1200" baseline="0" dirty="0">
                <a:solidFill>
                  <a:schemeClr val="tx1"/>
                </a:solidFill>
                <a:latin typeface="Arial" pitchFamily="-110" charset="0"/>
                <a:ea typeface="+mn-ea"/>
                <a:cs typeface="+mn-cs"/>
              </a:rPr>
              <a:t>illustrates this. There is consequently a need to defend systems against such attacks</a:t>
            </a:r>
          </a:p>
          <a:p>
            <a:r>
              <a:rPr lang="en-US" sz="1200" kern="1200" baseline="0" dirty="0">
                <a:solidFill>
                  <a:schemeClr val="tx1"/>
                </a:solidFill>
                <a:latin typeface="Arial" pitchFamily="-110" charset="0"/>
                <a:ea typeface="+mn-ea"/>
                <a:cs typeface="+mn-cs"/>
              </a:rPr>
              <a:t>by either preventing them, or at least detecting and aborting such attacks. This section</a:t>
            </a:r>
          </a:p>
          <a:p>
            <a:r>
              <a:rPr lang="en-US" sz="1200" kern="1200" baseline="0" dirty="0">
                <a:solidFill>
                  <a:schemeClr val="tx1"/>
                </a:solidFill>
                <a:latin typeface="Arial" pitchFamily="-110" charset="0"/>
                <a:ea typeface="+mn-ea"/>
                <a:cs typeface="+mn-cs"/>
              </a:rPr>
              <a:t>discusses possible approaches to implementing such protections. These can be</a:t>
            </a:r>
          </a:p>
          <a:p>
            <a:r>
              <a:rPr lang="en-US" sz="1200" kern="1200" baseline="0" dirty="0">
                <a:solidFill>
                  <a:schemeClr val="tx1"/>
                </a:solidFill>
                <a:latin typeface="Arial" pitchFamily="-110" charset="0"/>
                <a:ea typeface="+mn-ea"/>
                <a:cs typeface="+mn-cs"/>
              </a:rPr>
              <a:t>broadly classified into two categories: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Compile-time defenses, which aim to harden programs to resist attacks in new</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Run-time defenses, which aim to detect and abort attacks in existing</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While suitable defenses have been known for a couple of decades, the very large</a:t>
            </a:r>
          </a:p>
          <a:p>
            <a:r>
              <a:rPr lang="en-US" sz="1200" kern="1200" baseline="0" dirty="0">
                <a:solidFill>
                  <a:schemeClr val="tx1"/>
                </a:solidFill>
                <a:latin typeface="Arial" pitchFamily="-110" charset="0"/>
                <a:ea typeface="+mn-ea"/>
                <a:cs typeface="+mn-cs"/>
              </a:rPr>
              <a:t>existing base of vulnerable software and systems hinders their deployment. Hence</a:t>
            </a:r>
          </a:p>
          <a:p>
            <a:r>
              <a:rPr lang="en-US" sz="1200" kern="1200" baseline="0" dirty="0">
                <a:solidFill>
                  <a:schemeClr val="tx1"/>
                </a:solidFill>
                <a:latin typeface="Arial" pitchFamily="-110" charset="0"/>
                <a:ea typeface="+mn-ea"/>
                <a:cs typeface="+mn-cs"/>
              </a:rPr>
              <a:t>the interest in run-time defenses, which can be deployed as operating systems and</a:t>
            </a:r>
          </a:p>
          <a:p>
            <a:r>
              <a:rPr lang="en-US" sz="1200" kern="1200" baseline="0" dirty="0">
                <a:solidFill>
                  <a:schemeClr val="tx1"/>
                </a:solidFill>
                <a:latin typeface="Arial" pitchFamily="-110" charset="0"/>
                <a:ea typeface="+mn-ea"/>
                <a:cs typeface="+mn-cs"/>
              </a:rPr>
              <a:t>updates and can provide some protection for existing vulnerable programs. Most of</a:t>
            </a:r>
          </a:p>
          <a:p>
            <a:r>
              <a:rPr lang="en-US" sz="1200" kern="1200" baseline="0" dirty="0">
                <a:solidFill>
                  <a:schemeClr val="tx1"/>
                </a:solidFill>
                <a:latin typeface="Arial" pitchFamily="-110" charset="0"/>
                <a:ea typeface="+mn-ea"/>
                <a:cs typeface="+mn-cs"/>
              </a:rPr>
              <a:t>these techniques are mentioned in [LHCEE03].</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Compile-time defenses aim to prevent or detect buffer overflows by instrumenting</a:t>
            </a:r>
          </a:p>
          <a:p>
            <a:r>
              <a:rPr lang="en-US" sz="1200" kern="1200" baseline="0" dirty="0">
                <a:solidFill>
                  <a:schemeClr val="tx1"/>
                </a:solidFill>
                <a:latin typeface="Arial" pitchFamily="-110" charset="0"/>
                <a:ea typeface="+mn-ea"/>
                <a:cs typeface="+mn-cs"/>
              </a:rPr>
              <a:t>programs when they are compiled. The possibilities for doing this range from</a:t>
            </a:r>
          </a:p>
          <a:p>
            <a:r>
              <a:rPr lang="en-US" sz="1200" kern="1200" baseline="0" dirty="0">
                <a:solidFill>
                  <a:schemeClr val="tx1"/>
                </a:solidFill>
                <a:latin typeface="Arial" pitchFamily="-110" charset="0"/>
                <a:ea typeface="+mn-ea"/>
                <a:cs typeface="+mn-cs"/>
              </a:rPr>
              <a:t>choosing a high-level language that does not permit buffer overflows, to encouraging</a:t>
            </a:r>
          </a:p>
          <a:p>
            <a:r>
              <a:rPr lang="en-US" sz="1200" kern="1200" baseline="0" dirty="0">
                <a:solidFill>
                  <a:schemeClr val="tx1"/>
                </a:solidFill>
                <a:latin typeface="Arial" pitchFamily="-110" charset="0"/>
                <a:ea typeface="+mn-ea"/>
                <a:cs typeface="+mn-cs"/>
              </a:rPr>
              <a:t>safe coding standards, using safe standard libraries, or including additional code to</a:t>
            </a:r>
          </a:p>
          <a:p>
            <a:r>
              <a:rPr lang="en-US" sz="1200" kern="1200" baseline="0" dirty="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17</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Before exploring buffer overflows further, it is worth considering just how the</a:t>
            </a:r>
          </a:p>
          <a:p>
            <a:r>
              <a:rPr lang="en-US" sz="1200" kern="1200" baseline="0" dirty="0">
                <a:solidFill>
                  <a:schemeClr val="tx1"/>
                </a:solidFill>
                <a:latin typeface="Arial" pitchFamily="-110" charset="0"/>
                <a:ea typeface="+mn-ea"/>
                <a:cs typeface="+mn-cs"/>
              </a:rPr>
              <a:t>potential for their occurrence developed and why programs are not necessarily protected</a:t>
            </a:r>
          </a:p>
          <a:p>
            <a:r>
              <a:rPr lang="en-US" sz="1200" kern="1200" baseline="0" dirty="0">
                <a:solidFill>
                  <a:schemeClr val="tx1"/>
                </a:solidFill>
                <a:latin typeface="Arial" pitchFamily="-110" charset="0"/>
                <a:ea typeface="+mn-ea"/>
                <a:cs typeface="+mn-cs"/>
              </a:rPr>
              <a:t>from such errors. To understand this, we need to briefly consider the history</a:t>
            </a:r>
          </a:p>
          <a:p>
            <a:r>
              <a:rPr lang="en-US" sz="1200" kern="1200" baseline="0" dirty="0">
                <a:solidFill>
                  <a:schemeClr val="tx1"/>
                </a:solidFill>
                <a:latin typeface="Arial" pitchFamily="-110" charset="0"/>
                <a:ea typeface="+mn-ea"/>
                <a:cs typeface="+mn-cs"/>
              </a:rPr>
              <a:t>of programming languages and the fundamental operation of computer systems.</a:t>
            </a:r>
          </a:p>
          <a:p>
            <a:r>
              <a:rPr lang="en-US" sz="1200" kern="1200" baseline="0" dirty="0">
                <a:solidFill>
                  <a:schemeClr val="tx1"/>
                </a:solidFill>
                <a:latin typeface="Arial" pitchFamily="-110" charset="0"/>
                <a:ea typeface="+mn-ea"/>
                <a:cs typeface="+mn-cs"/>
              </a:rPr>
              <a:t>At the basic machine level, all of the data manipulated by machine instructions</a:t>
            </a:r>
          </a:p>
          <a:p>
            <a:r>
              <a:rPr lang="en-US" sz="1200" kern="1200" baseline="0" dirty="0">
                <a:solidFill>
                  <a:schemeClr val="tx1"/>
                </a:solidFill>
                <a:latin typeface="Arial" pitchFamily="-110" charset="0"/>
                <a:ea typeface="+mn-ea"/>
                <a:cs typeface="+mn-cs"/>
              </a:rPr>
              <a:t>executed by the computer processor are stored in either the processor’s registers</a:t>
            </a:r>
          </a:p>
          <a:p>
            <a:r>
              <a:rPr lang="en-US" sz="1200" kern="1200" baseline="0" dirty="0">
                <a:solidFill>
                  <a:schemeClr val="tx1"/>
                </a:solidFill>
                <a:latin typeface="Arial" pitchFamily="-110" charset="0"/>
                <a:ea typeface="+mn-ea"/>
                <a:cs typeface="+mn-cs"/>
              </a:rPr>
              <a:t>or in memory. The data are simply arrays of bytes. Their interpretation is entirely</a:t>
            </a:r>
          </a:p>
          <a:p>
            <a:r>
              <a:rPr lang="en-US" sz="1200" kern="1200" baseline="0" dirty="0">
                <a:solidFill>
                  <a:schemeClr val="tx1"/>
                </a:solidFill>
                <a:latin typeface="Arial" pitchFamily="-110" charset="0"/>
                <a:ea typeface="+mn-ea"/>
                <a:cs typeface="+mn-cs"/>
              </a:rPr>
              <a:t>determined by the function of the instructions accessing them. Some instructions</a:t>
            </a:r>
          </a:p>
          <a:p>
            <a:r>
              <a:rPr lang="en-US" sz="1200" kern="1200" baseline="0" dirty="0">
                <a:solidFill>
                  <a:schemeClr val="tx1"/>
                </a:solidFill>
                <a:latin typeface="Arial" pitchFamily="-110" charset="0"/>
                <a:ea typeface="+mn-ea"/>
                <a:cs typeface="+mn-cs"/>
              </a:rPr>
              <a:t>will treat the bytes are representing integer values, others as addresses of data or</a:t>
            </a:r>
          </a:p>
          <a:p>
            <a:r>
              <a:rPr lang="en-US" sz="1200" kern="1200" baseline="0" dirty="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a:solidFill>
                  <a:schemeClr val="tx1"/>
                </a:solidFill>
                <a:latin typeface="Arial" pitchFamily="-110" charset="0"/>
                <a:ea typeface="+mn-ea"/>
                <a:cs typeface="+mn-cs"/>
              </a:rPr>
              <a:t>or memory that indicates that some locations have an interpretation different</a:t>
            </a:r>
          </a:p>
          <a:p>
            <a:r>
              <a:rPr lang="en-US" sz="1200" kern="1200" baseline="0" dirty="0">
                <a:solidFill>
                  <a:schemeClr val="tx1"/>
                </a:solidFill>
                <a:latin typeface="Arial" pitchFamily="-110" charset="0"/>
                <a:ea typeface="+mn-ea"/>
                <a:cs typeface="+mn-cs"/>
              </a:rPr>
              <a:t>from others. Thus, the responsibility is placed on the assembly language programmer</a:t>
            </a:r>
          </a:p>
          <a:p>
            <a:r>
              <a:rPr lang="en-US" sz="1200" kern="1200" baseline="0" dirty="0">
                <a:solidFill>
                  <a:schemeClr val="tx1"/>
                </a:solidFill>
                <a:latin typeface="Arial" pitchFamily="-110" charset="0"/>
                <a:ea typeface="+mn-ea"/>
                <a:cs typeface="+mn-cs"/>
              </a:rPr>
              <a:t>to ensure that the correct interpretation is placed on any saved data value. The</a:t>
            </a:r>
          </a:p>
          <a:p>
            <a:r>
              <a:rPr lang="en-US" sz="1200" kern="1200" baseline="0" dirty="0">
                <a:solidFill>
                  <a:schemeClr val="tx1"/>
                </a:solidFill>
                <a:latin typeface="Arial" pitchFamily="-110" charset="0"/>
                <a:ea typeface="+mn-ea"/>
                <a:cs typeface="+mn-cs"/>
              </a:rPr>
              <a:t>use of assembly (and hence machine) language programs gives the greatest access</a:t>
            </a:r>
          </a:p>
          <a:p>
            <a:r>
              <a:rPr lang="en-US" sz="1200" kern="1200" baseline="0" dirty="0">
                <a:solidFill>
                  <a:schemeClr val="tx1"/>
                </a:solidFill>
                <a:latin typeface="Arial" pitchFamily="-110" charset="0"/>
                <a:ea typeface="+mn-ea"/>
                <a:cs typeface="+mn-cs"/>
              </a:rPr>
              <a:t>to the resources of the computer system, but at the highest cost and responsibility in</a:t>
            </a:r>
          </a:p>
          <a:p>
            <a:r>
              <a:rPr lang="en-US" sz="1200" kern="1200" baseline="0" dirty="0">
                <a:solidFill>
                  <a:schemeClr val="tx1"/>
                </a:solidFill>
                <a:latin typeface="Arial" pitchFamily="-110" charset="0"/>
                <a:ea typeface="+mn-ea"/>
                <a:cs typeface="+mn-cs"/>
              </a:rPr>
              <a:t>coding effort for the programmer.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At the other end of the abstraction spectrum, modern high-level programming</a:t>
            </a:r>
          </a:p>
          <a:p>
            <a:r>
              <a:rPr lang="en-US" sz="1200" kern="1200" baseline="0" dirty="0">
                <a:solidFill>
                  <a:schemeClr val="tx1"/>
                </a:solidFill>
                <a:latin typeface="Arial" pitchFamily="-110" charset="0"/>
                <a:ea typeface="+mn-ea"/>
                <a:cs typeface="+mn-cs"/>
              </a:rPr>
              <a:t>languages like Java, ADA, Python, and many others have a very strong notion of</a:t>
            </a:r>
          </a:p>
          <a:p>
            <a:r>
              <a:rPr lang="en-US" sz="1200" kern="1200" baseline="0" dirty="0">
                <a:solidFill>
                  <a:schemeClr val="tx1"/>
                </a:solidFill>
                <a:latin typeface="Arial" pitchFamily="-110" charset="0"/>
                <a:ea typeface="+mn-ea"/>
                <a:cs typeface="+mn-cs"/>
              </a:rPr>
              <a:t>the type of variables and what constitutes permissible operations on them. Such</a:t>
            </a:r>
          </a:p>
          <a:p>
            <a:r>
              <a:rPr lang="en-US" sz="1200" kern="1200" baseline="0" dirty="0">
                <a:solidFill>
                  <a:schemeClr val="tx1"/>
                </a:solidFill>
                <a:latin typeface="Arial" pitchFamily="-110" charset="0"/>
                <a:ea typeface="+mn-ea"/>
                <a:cs typeface="+mn-cs"/>
              </a:rPr>
              <a:t>languages do not suffer from buffer overflows because they do not permit more</a:t>
            </a:r>
          </a:p>
          <a:p>
            <a:r>
              <a:rPr lang="en-US" sz="1200" kern="1200" baseline="0" dirty="0">
                <a:solidFill>
                  <a:schemeClr val="tx1"/>
                </a:solidFill>
                <a:latin typeface="Arial" pitchFamily="-110" charset="0"/>
                <a:ea typeface="+mn-ea"/>
                <a:cs typeface="+mn-cs"/>
              </a:rPr>
              <a:t>data to be saved into a buffer than it has space for. The higher levels of abstraction,</a:t>
            </a:r>
          </a:p>
          <a:p>
            <a:r>
              <a:rPr lang="en-US" sz="1200" kern="1200" baseline="0" dirty="0">
                <a:solidFill>
                  <a:schemeClr val="tx1"/>
                </a:solidFill>
                <a:latin typeface="Arial" pitchFamily="-110" charset="0"/>
                <a:ea typeface="+mn-ea"/>
                <a:cs typeface="+mn-cs"/>
              </a:rPr>
              <a:t>and safe usage features of these languages, mean programmers can focus more</a:t>
            </a:r>
          </a:p>
          <a:p>
            <a:r>
              <a:rPr lang="en-US" sz="1200" kern="1200" baseline="0" dirty="0">
                <a:solidFill>
                  <a:schemeClr val="tx1"/>
                </a:solidFill>
                <a:latin typeface="Arial" pitchFamily="-110" charset="0"/>
                <a:ea typeface="+mn-ea"/>
                <a:cs typeface="+mn-cs"/>
              </a:rPr>
              <a:t>on solving the problem at hand and less on managing details of interactions with</a:t>
            </a:r>
          </a:p>
          <a:p>
            <a:r>
              <a:rPr lang="en-US" sz="1200" kern="1200" baseline="0" dirty="0">
                <a:solidFill>
                  <a:schemeClr val="tx1"/>
                </a:solidFill>
                <a:latin typeface="Arial" pitchFamily="-110" charset="0"/>
                <a:ea typeface="+mn-ea"/>
                <a:cs typeface="+mn-cs"/>
              </a:rPr>
              <a:t>variables. But this flexibility and safety comes at a cost in resource use, both at</a:t>
            </a:r>
          </a:p>
          <a:p>
            <a:r>
              <a:rPr lang="en-US" sz="1200" kern="1200" baseline="0" dirty="0">
                <a:solidFill>
                  <a:schemeClr val="tx1"/>
                </a:solidFill>
                <a:latin typeface="Arial" pitchFamily="-110" charset="0"/>
                <a:ea typeface="+mn-ea"/>
                <a:cs typeface="+mn-cs"/>
              </a:rPr>
              <a:t>compile time, and in additional code that must executed at run time to impose</a:t>
            </a:r>
          </a:p>
          <a:p>
            <a:r>
              <a:rPr lang="en-US" sz="1200" kern="1200" baseline="0" dirty="0">
                <a:solidFill>
                  <a:schemeClr val="tx1"/>
                </a:solidFill>
                <a:latin typeface="Arial" pitchFamily="-110" charset="0"/>
                <a:ea typeface="+mn-ea"/>
                <a:cs typeface="+mn-cs"/>
              </a:rPr>
              <a:t>checks such as that on buffer limits. The distance from the underlying machine</a:t>
            </a:r>
          </a:p>
          <a:p>
            <a:r>
              <a:rPr lang="en-US" sz="1200" kern="1200" baseline="0" dirty="0">
                <a:solidFill>
                  <a:schemeClr val="tx1"/>
                </a:solidFill>
                <a:latin typeface="Arial" pitchFamily="-110" charset="0"/>
                <a:ea typeface="+mn-ea"/>
                <a:cs typeface="+mn-cs"/>
              </a:rPr>
              <a:t>language and architecture also means that access to some instructions and hardware</a:t>
            </a:r>
          </a:p>
          <a:p>
            <a:r>
              <a:rPr lang="en-US" sz="1200" kern="1200" baseline="0" dirty="0">
                <a:solidFill>
                  <a:schemeClr val="tx1"/>
                </a:solidFill>
                <a:latin typeface="Arial" pitchFamily="-110" charset="0"/>
                <a:ea typeface="+mn-ea"/>
                <a:cs typeface="+mn-cs"/>
              </a:rPr>
              <a:t>resources is lost. This limits their usefulness in writing code, such as device drivers,</a:t>
            </a:r>
          </a:p>
          <a:p>
            <a:r>
              <a:rPr lang="en-US" sz="1200" kern="1200" baseline="0" dirty="0">
                <a:solidFill>
                  <a:schemeClr val="tx1"/>
                </a:solidFill>
                <a:latin typeface="Arial" pitchFamily="-110" charset="0"/>
                <a:ea typeface="+mn-ea"/>
                <a:cs typeface="+mn-cs"/>
              </a:rPr>
              <a:t>that must interact with such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between these extremes are languages such as C and its derivatives, which</a:t>
            </a:r>
          </a:p>
          <a:p>
            <a:r>
              <a:rPr lang="en-US" sz="1200" kern="1200" baseline="0" dirty="0">
                <a:solidFill>
                  <a:schemeClr val="tx1"/>
                </a:solidFill>
                <a:latin typeface="Arial" pitchFamily="-110" charset="0"/>
                <a:ea typeface="+mn-ea"/>
                <a:cs typeface="+mn-cs"/>
              </a:rPr>
              <a:t>have many modern high-level control structures and data type abstractions but</a:t>
            </a:r>
          </a:p>
          <a:p>
            <a:r>
              <a:rPr lang="en-US" sz="1200" kern="1200" baseline="0" dirty="0">
                <a:solidFill>
                  <a:schemeClr val="tx1"/>
                </a:solidFill>
                <a:latin typeface="Arial" pitchFamily="-110" charset="0"/>
                <a:ea typeface="+mn-ea"/>
                <a:cs typeface="+mn-cs"/>
              </a:rPr>
              <a:t>which still provide the ability to access and manipulate memory data directly. The C</a:t>
            </a:r>
          </a:p>
          <a:p>
            <a:r>
              <a:rPr lang="en-US" sz="1200" kern="1200" baseline="0" dirty="0">
                <a:solidFill>
                  <a:schemeClr val="tx1"/>
                </a:solidFill>
                <a:latin typeface="Arial" pitchFamily="-110" charset="0"/>
                <a:ea typeface="+mn-ea"/>
                <a:cs typeface="+mn-cs"/>
              </a:rPr>
              <a:t>programming language was designed by Dennis Ritchie, at Bell Laboratories, in the</a:t>
            </a:r>
          </a:p>
          <a:p>
            <a:r>
              <a:rPr lang="en-US" sz="1200" kern="1200" baseline="0" dirty="0">
                <a:solidFill>
                  <a:schemeClr val="tx1"/>
                </a:solidFill>
                <a:latin typeface="Arial" pitchFamily="-110" charset="0"/>
                <a:ea typeface="+mn-ea"/>
                <a:cs typeface="+mn-cs"/>
              </a:rPr>
              <a:t>early 1970s. It was used very early to write the UNIX operating system and many of</a:t>
            </a:r>
          </a:p>
          <a:p>
            <a:r>
              <a:rPr lang="en-US" sz="1200" kern="1200" baseline="0" dirty="0">
                <a:solidFill>
                  <a:schemeClr val="tx1"/>
                </a:solidFill>
                <a:latin typeface="Arial" pitchFamily="-110" charset="0"/>
                <a:ea typeface="+mn-ea"/>
                <a:cs typeface="+mn-cs"/>
              </a:rPr>
              <a:t>the applications that run on it. Its continued success was due to its ability to access</a:t>
            </a:r>
          </a:p>
          <a:p>
            <a:r>
              <a:rPr lang="en-US" sz="1200" kern="1200" baseline="0" dirty="0">
                <a:solidFill>
                  <a:schemeClr val="tx1"/>
                </a:solidFill>
                <a:latin typeface="Arial" pitchFamily="-110" charset="0"/>
                <a:ea typeface="+mn-ea"/>
                <a:cs typeface="+mn-cs"/>
              </a:rPr>
              <a:t>low-level machine resources while still having the expressiveness of high-level control</a:t>
            </a:r>
          </a:p>
          <a:p>
            <a:r>
              <a:rPr lang="en-US" sz="1200" kern="1200" baseline="0" dirty="0">
                <a:solidFill>
                  <a:schemeClr val="tx1"/>
                </a:solidFill>
                <a:latin typeface="Arial" pitchFamily="-110" charset="0"/>
                <a:ea typeface="+mn-ea"/>
                <a:cs typeface="+mn-cs"/>
              </a:rPr>
              <a:t>and data structures and because it was fairly easily ported to a wide range of</a:t>
            </a:r>
          </a:p>
          <a:p>
            <a:r>
              <a:rPr lang="en-US" sz="1200" kern="1200" baseline="0" dirty="0">
                <a:solidFill>
                  <a:schemeClr val="tx1"/>
                </a:solidFill>
                <a:latin typeface="Arial" pitchFamily="-110" charset="0"/>
                <a:ea typeface="+mn-ea"/>
                <a:cs typeface="+mn-cs"/>
              </a:rPr>
              <a:t>processor architectures. It is worth noting that UNIX was one of the earliest operating</a:t>
            </a:r>
          </a:p>
          <a:p>
            <a:r>
              <a:rPr lang="en-US" sz="1200" kern="1200" baseline="0" dirty="0">
                <a:solidFill>
                  <a:schemeClr val="tx1"/>
                </a:solidFill>
                <a:latin typeface="Arial" pitchFamily="-110" charset="0"/>
                <a:ea typeface="+mn-ea"/>
                <a:cs typeface="+mn-cs"/>
              </a:rPr>
              <a:t>systems written in a high-level language. Up until then (and indeed in some</a:t>
            </a:r>
          </a:p>
          <a:p>
            <a:r>
              <a:rPr lang="en-US" sz="1200" kern="1200" baseline="0" dirty="0">
                <a:solidFill>
                  <a:schemeClr val="tx1"/>
                </a:solidFill>
                <a:latin typeface="Arial" pitchFamily="-110" charset="0"/>
                <a:ea typeface="+mn-ea"/>
                <a:cs typeface="+mn-cs"/>
              </a:rPr>
              <a:t>cases for many years after), operating systems were typically written in assembly</a:t>
            </a:r>
          </a:p>
          <a:p>
            <a:r>
              <a:rPr lang="en-US" sz="1200" kern="1200" baseline="0" dirty="0">
                <a:solidFill>
                  <a:schemeClr val="tx1"/>
                </a:solidFill>
                <a:latin typeface="Arial" pitchFamily="-110" charset="0"/>
                <a:ea typeface="+mn-ea"/>
                <a:cs typeface="+mn-cs"/>
              </a:rPr>
              <a:t>language, which limited them to a specific processor architecture. Unfortunately,</a:t>
            </a:r>
          </a:p>
          <a:p>
            <a:r>
              <a:rPr lang="en-US" sz="1200" kern="1200" baseline="0" dirty="0">
                <a:solidFill>
                  <a:schemeClr val="tx1"/>
                </a:solidFill>
                <a:latin typeface="Arial" pitchFamily="-110" charset="0"/>
                <a:ea typeface="+mn-ea"/>
                <a:cs typeface="+mn-cs"/>
              </a:rPr>
              <a:t>the ability to access low-level machine resources means that the language is susceptible</a:t>
            </a:r>
          </a:p>
          <a:p>
            <a:r>
              <a:rPr lang="en-US" sz="1200" kern="1200" baseline="0" dirty="0">
                <a:solidFill>
                  <a:schemeClr val="tx1"/>
                </a:solidFill>
                <a:latin typeface="Arial" pitchFamily="-110" charset="0"/>
                <a:ea typeface="+mn-ea"/>
                <a:cs typeface="+mn-cs"/>
              </a:rPr>
              <a:t>to inappropriate use of memory contents. This was aggravated by the fact that</a:t>
            </a:r>
          </a:p>
          <a:p>
            <a:r>
              <a:rPr lang="en-US" sz="1200" kern="1200" baseline="0" dirty="0">
                <a:solidFill>
                  <a:schemeClr val="tx1"/>
                </a:solidFill>
                <a:latin typeface="Arial" pitchFamily="-110" charset="0"/>
                <a:ea typeface="+mn-ea"/>
                <a:cs typeface="+mn-cs"/>
              </a:rPr>
              <a:t>many of the common and widely used library functions, especially those relating to</a:t>
            </a:r>
          </a:p>
          <a:p>
            <a:r>
              <a:rPr lang="en-US" sz="1200" kern="1200" baseline="0" dirty="0">
                <a:solidFill>
                  <a:schemeClr val="tx1"/>
                </a:solidFill>
                <a:latin typeface="Arial" pitchFamily="-110" charset="0"/>
                <a:ea typeface="+mn-ea"/>
                <a:cs typeface="+mn-cs"/>
              </a:rPr>
              <a:t>input and processing of strings, failed to perform checks on the size of the buffers</a:t>
            </a:r>
          </a:p>
          <a:p>
            <a:r>
              <a:rPr lang="en-US" sz="1200" kern="1200" baseline="0" dirty="0">
                <a:solidFill>
                  <a:schemeClr val="tx1"/>
                </a:solidFill>
                <a:latin typeface="Arial" pitchFamily="-110" charset="0"/>
                <a:ea typeface="+mn-ea"/>
                <a:cs typeface="+mn-cs"/>
              </a:rPr>
              <a:t>being used. Because these functions were common and widely used, and because</a:t>
            </a:r>
          </a:p>
          <a:p>
            <a:r>
              <a:rPr lang="en-US" sz="1200" kern="1200" baseline="0" dirty="0">
                <a:solidFill>
                  <a:schemeClr val="tx1"/>
                </a:solidFill>
                <a:latin typeface="Arial" pitchFamily="-110" charset="0"/>
                <a:ea typeface="+mn-ea"/>
                <a:cs typeface="+mn-cs"/>
              </a:rPr>
              <a:t>UNIX and derivative operating systems like Linux are widely deployed, this means</a:t>
            </a:r>
          </a:p>
          <a:p>
            <a:r>
              <a:rPr lang="en-US" sz="1200" kern="1200" baseline="0" dirty="0">
                <a:solidFill>
                  <a:schemeClr val="tx1"/>
                </a:solidFill>
                <a:latin typeface="Arial" pitchFamily="-110" charset="0"/>
                <a:ea typeface="+mn-ea"/>
                <a:cs typeface="+mn-cs"/>
              </a:rPr>
              <a:t>there is a large legacy body of code using these unsafe functions, which are thus</a:t>
            </a:r>
          </a:p>
          <a:p>
            <a:r>
              <a:rPr lang="en-US" sz="1200" kern="1200" baseline="0" dirty="0">
                <a:solidFill>
                  <a:schemeClr val="tx1"/>
                </a:solidFill>
                <a:latin typeface="Arial" pitchFamily="-110" charset="0"/>
                <a:ea typeface="+mn-ea"/>
                <a:cs typeface="+mn-cs"/>
              </a:rPr>
              <a:t>potentially vulnerable to buffer overflows. We return to this issue when we discuss</a:t>
            </a:r>
          </a:p>
          <a:p>
            <a:r>
              <a:rPr lang="en-US" sz="1200" kern="1200" baseline="0" dirty="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3651108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If languages such as C are being used, then</a:t>
            </a:r>
          </a:p>
          <a:p>
            <a:r>
              <a:rPr lang="en-US" sz="1200" kern="1200" baseline="0" dirty="0">
                <a:solidFill>
                  <a:schemeClr val="tx1"/>
                </a:solidFill>
                <a:latin typeface="Arial" pitchFamily="-110" charset="0"/>
                <a:ea typeface="+mn-ea"/>
                <a:cs typeface="+mn-cs"/>
              </a:rPr>
              <a:t>programmers need to be aware that their ability to manipulate pointer addresses</a:t>
            </a:r>
          </a:p>
          <a:p>
            <a:r>
              <a:rPr lang="en-US" sz="1200" kern="1200" baseline="0" dirty="0">
                <a:solidFill>
                  <a:schemeClr val="tx1"/>
                </a:solidFill>
                <a:latin typeface="Arial" pitchFamily="-110" charset="0"/>
                <a:ea typeface="+mn-ea"/>
                <a:cs typeface="+mn-cs"/>
              </a:rPr>
              <a:t>and access memory directly comes at a cost. It has been noted that C was designed</a:t>
            </a:r>
          </a:p>
          <a:p>
            <a:r>
              <a:rPr lang="en-US" sz="1200" kern="1200" baseline="0" dirty="0">
                <a:solidFill>
                  <a:schemeClr val="tx1"/>
                </a:solidFill>
                <a:latin typeface="Arial" pitchFamily="-110" charset="0"/>
                <a:ea typeface="+mn-ea"/>
                <a:cs typeface="+mn-cs"/>
              </a:rPr>
              <a:t>as a systems programming language, running on systems that were vastly smaller</a:t>
            </a:r>
          </a:p>
          <a:p>
            <a:r>
              <a:rPr lang="en-US" sz="1200" kern="1200" baseline="0" dirty="0">
                <a:solidFill>
                  <a:schemeClr val="tx1"/>
                </a:solidFill>
                <a:latin typeface="Arial" pitchFamily="-110" charset="0"/>
                <a:ea typeface="+mn-ea"/>
                <a:cs typeface="+mn-cs"/>
              </a:rPr>
              <a:t>and more constrained than we now use. This meant C’s designers placed much</a:t>
            </a:r>
          </a:p>
          <a:p>
            <a:r>
              <a:rPr lang="en-US" sz="1200" kern="1200" baseline="0" dirty="0">
                <a:solidFill>
                  <a:schemeClr val="tx1"/>
                </a:solidFill>
                <a:latin typeface="Arial" pitchFamily="-110" charset="0"/>
                <a:ea typeface="+mn-ea"/>
                <a:cs typeface="+mn-cs"/>
              </a:rPr>
              <a:t>more emphasis on space efficiency and performance considerations than on type</a:t>
            </a:r>
          </a:p>
          <a:p>
            <a:r>
              <a:rPr lang="en-US" sz="1200" kern="1200" baseline="0" dirty="0">
                <a:solidFill>
                  <a:schemeClr val="tx1"/>
                </a:solidFill>
                <a:latin typeface="Arial" pitchFamily="-110" charset="0"/>
                <a:ea typeface="+mn-ea"/>
                <a:cs typeface="+mn-cs"/>
              </a:rPr>
              <a:t>safety. They assumed that programmers would exercise due care in writing code</a:t>
            </a:r>
          </a:p>
          <a:p>
            <a:r>
              <a:rPr lang="en-US" sz="1200" kern="1200" baseline="0" dirty="0">
                <a:solidFill>
                  <a:schemeClr val="tx1"/>
                </a:solidFill>
                <a:latin typeface="Arial" pitchFamily="-110" charset="0"/>
                <a:ea typeface="+mn-ea"/>
                <a:cs typeface="+mn-cs"/>
              </a:rPr>
              <a:t>using these languages and take responsibility for ensuring the safe use of all data</a:t>
            </a:r>
          </a:p>
          <a:p>
            <a:r>
              <a:rPr lang="en-US" sz="1200" kern="1200" baseline="0" dirty="0">
                <a:solidFill>
                  <a:schemeClr val="tx1"/>
                </a:solidFill>
                <a:latin typeface="Arial" pitchFamily="-110" charset="0"/>
                <a:ea typeface="+mn-ea"/>
                <a:cs typeface="+mn-cs"/>
              </a:rPr>
              <a:t>structures and variables.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Unfortunately, as several decades of experience has shown, this has not been</a:t>
            </a:r>
          </a:p>
          <a:p>
            <a:r>
              <a:rPr lang="en-US" sz="1200" kern="1200" baseline="0" dirty="0">
                <a:solidFill>
                  <a:schemeClr val="tx1"/>
                </a:solidFill>
                <a:latin typeface="Arial" pitchFamily="-110" charset="0"/>
                <a:ea typeface="+mn-ea"/>
                <a:cs typeface="+mn-cs"/>
              </a:rPr>
              <a:t>the case. This may be seen in large legacy body of potentially unsafe code in the</a:t>
            </a:r>
          </a:p>
          <a:p>
            <a:r>
              <a:rPr lang="en-US" sz="1200" kern="1200" baseline="0" dirty="0">
                <a:solidFill>
                  <a:schemeClr val="tx1"/>
                </a:solidFill>
                <a:latin typeface="Arial" pitchFamily="-110" charset="0"/>
                <a:ea typeface="+mn-ea"/>
                <a:cs typeface="+mn-cs"/>
              </a:rPr>
              <a:t>Linux, UNIX, and Windows operating systems and applications, some of which are</a:t>
            </a:r>
          </a:p>
          <a:p>
            <a:r>
              <a:rPr lang="en-US" sz="1200" kern="1200" baseline="0" dirty="0">
                <a:solidFill>
                  <a:schemeClr val="tx1"/>
                </a:solidFill>
                <a:latin typeface="Arial" pitchFamily="-110" charset="0"/>
                <a:ea typeface="+mn-ea"/>
                <a:cs typeface="+mn-cs"/>
              </a:rPr>
              <a:t>potentially vulnerable to buffer overflows.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order to harden these systems, the programmer needs to inspect the code</a:t>
            </a:r>
          </a:p>
          <a:p>
            <a:r>
              <a:rPr lang="en-US" sz="1200" kern="1200" baseline="0" dirty="0">
                <a:solidFill>
                  <a:schemeClr val="tx1"/>
                </a:solidFill>
                <a:latin typeface="Arial" pitchFamily="-110" charset="0"/>
                <a:ea typeface="+mn-ea"/>
                <a:cs typeface="+mn-cs"/>
              </a:rPr>
              <a:t>and rewrite any unsafe coding constructs in a safe manner. Given the rapid uptake</a:t>
            </a:r>
          </a:p>
          <a:p>
            <a:r>
              <a:rPr lang="en-US" sz="1200" kern="1200" baseline="0" dirty="0">
                <a:solidFill>
                  <a:schemeClr val="tx1"/>
                </a:solidFill>
                <a:latin typeface="Arial" pitchFamily="-110" charset="0"/>
                <a:ea typeface="+mn-ea"/>
                <a:cs typeface="+mn-cs"/>
              </a:rPr>
              <a:t>of buffer overflow exploits, this process has begun in some cases. A good example</a:t>
            </a:r>
          </a:p>
          <a:p>
            <a:r>
              <a:rPr lang="en-US" sz="1200" kern="1200" baseline="0" dirty="0">
                <a:solidFill>
                  <a:schemeClr val="tx1"/>
                </a:solidFill>
                <a:latin typeface="Arial" pitchFamily="-110" charset="0"/>
                <a:ea typeface="+mn-ea"/>
                <a:cs typeface="+mn-cs"/>
              </a:rPr>
              <a:t>is the OpenBSD project, which produces a free, multiplatform 4.4BSD-based</a:t>
            </a:r>
          </a:p>
          <a:p>
            <a:r>
              <a:rPr lang="en-US" sz="1200" kern="1200" baseline="0" dirty="0">
                <a:solidFill>
                  <a:schemeClr val="tx1"/>
                </a:solidFill>
                <a:latin typeface="Arial" pitchFamily="-110" charset="0"/>
                <a:ea typeface="+mn-ea"/>
                <a:cs typeface="+mn-cs"/>
              </a:rPr>
              <a:t>UNIX-like operating system. Among other technology changes, programmers</a:t>
            </a:r>
          </a:p>
          <a:p>
            <a:r>
              <a:rPr lang="en-US" sz="1200" kern="1200" baseline="0" dirty="0">
                <a:solidFill>
                  <a:schemeClr val="tx1"/>
                </a:solidFill>
                <a:latin typeface="Arial" pitchFamily="-110" charset="0"/>
                <a:ea typeface="+mn-ea"/>
                <a:cs typeface="+mn-cs"/>
              </a:rPr>
              <a:t>have undertaken an extensive audit of the existing code base, including the operating</a:t>
            </a:r>
          </a:p>
          <a:p>
            <a:r>
              <a:rPr lang="en-US" sz="1200" kern="1200" baseline="0" dirty="0">
                <a:solidFill>
                  <a:schemeClr val="tx1"/>
                </a:solidFill>
                <a:latin typeface="Arial" pitchFamily="-110" charset="0"/>
                <a:ea typeface="+mn-ea"/>
                <a:cs typeface="+mn-cs"/>
              </a:rPr>
              <a:t>system, standard libraries, and common utilities. This has resulted in what</a:t>
            </a:r>
          </a:p>
          <a:p>
            <a:r>
              <a:rPr lang="en-US" sz="1200" kern="1200" baseline="0" dirty="0">
                <a:solidFill>
                  <a:schemeClr val="tx1"/>
                </a:solidFill>
                <a:latin typeface="Arial" pitchFamily="-110" charset="0"/>
                <a:ea typeface="+mn-ea"/>
                <a:cs typeface="+mn-cs"/>
              </a:rPr>
              <a:t>is widely regarded as one of the safest operating systems in widespread use. The</a:t>
            </a:r>
          </a:p>
          <a:p>
            <a:r>
              <a:rPr lang="en-US" sz="1200" kern="1200" baseline="0" dirty="0">
                <a:solidFill>
                  <a:schemeClr val="tx1"/>
                </a:solidFill>
                <a:latin typeface="Arial" pitchFamily="-110" charset="0"/>
                <a:ea typeface="+mn-ea"/>
                <a:cs typeface="+mn-cs"/>
              </a:rPr>
              <a:t>OpenBSD project claims as of mid-2006 that there has been only one remote hole</a:t>
            </a:r>
          </a:p>
          <a:p>
            <a:r>
              <a:rPr lang="en-US" sz="1200" kern="1200" baseline="0" dirty="0">
                <a:solidFill>
                  <a:schemeClr val="tx1"/>
                </a:solidFill>
                <a:latin typeface="Arial" pitchFamily="-110" charset="0"/>
                <a:ea typeface="+mn-ea"/>
                <a:cs typeface="+mn-cs"/>
              </a:rPr>
              <a:t>discovered in the default install in more than eight years. This is a clearly enviable</a:t>
            </a:r>
          </a:p>
          <a:p>
            <a:r>
              <a:rPr lang="en-US" sz="1200" kern="1200" baseline="0" dirty="0">
                <a:solidFill>
                  <a:schemeClr val="tx1"/>
                </a:solidFill>
                <a:latin typeface="Arial" pitchFamily="-110" charset="0"/>
                <a:ea typeface="+mn-ea"/>
                <a:cs typeface="+mn-cs"/>
              </a:rPr>
              <a:t>record. Microsoft programmers have also undertaken a major project in reviewing</a:t>
            </a:r>
          </a:p>
          <a:p>
            <a:r>
              <a:rPr lang="en-US" sz="1200" kern="1200" baseline="0" dirty="0">
                <a:solidFill>
                  <a:schemeClr val="tx1"/>
                </a:solidFill>
                <a:latin typeface="Arial" pitchFamily="-110" charset="0"/>
                <a:ea typeface="+mn-ea"/>
                <a:cs typeface="+mn-cs"/>
              </a:rPr>
              <a:t>their code base, partly in response to continuing bad publicity over the number of</a:t>
            </a:r>
          </a:p>
          <a:p>
            <a:r>
              <a:rPr lang="en-US" sz="1200" kern="1200" baseline="0" dirty="0">
                <a:solidFill>
                  <a:schemeClr val="tx1"/>
                </a:solidFill>
                <a:latin typeface="Arial" pitchFamily="-110" charset="0"/>
                <a:ea typeface="+mn-ea"/>
                <a:cs typeface="+mn-cs"/>
              </a:rPr>
              <a:t>vulnerabilities, including many buffer overflow issues, that have been found in their</a:t>
            </a:r>
          </a:p>
          <a:p>
            <a:r>
              <a:rPr lang="en-US" sz="1200" kern="1200" baseline="0" dirty="0">
                <a:solidFill>
                  <a:schemeClr val="tx1"/>
                </a:solidFill>
                <a:latin typeface="Arial" pitchFamily="-110" charset="0"/>
                <a:ea typeface="+mn-ea"/>
                <a:cs typeface="+mn-cs"/>
              </a:rPr>
              <a:t>operating systems and applications code. This has clearly been a difficult process,</a:t>
            </a:r>
          </a:p>
          <a:p>
            <a:r>
              <a:rPr lang="en-US" sz="1200" kern="1200" baseline="0" dirty="0">
                <a:solidFill>
                  <a:schemeClr val="tx1"/>
                </a:solidFill>
                <a:latin typeface="Arial" pitchFamily="-110" charset="0"/>
                <a:ea typeface="+mn-ea"/>
                <a:cs typeface="+mn-cs"/>
              </a:rPr>
              <a:t>though they claim that their more recent Vista and Windows operating systems</a:t>
            </a:r>
          </a:p>
          <a:p>
            <a:r>
              <a:rPr lang="en-US" sz="1200" kern="1200" baseline="0" dirty="0">
                <a:solidFill>
                  <a:schemeClr val="tx1"/>
                </a:solidFill>
                <a:latin typeface="Arial" pitchFamily="-110" charset="0"/>
                <a:ea typeface="+mn-ea"/>
                <a:cs typeface="+mn-cs"/>
              </a:rPr>
              <a:t>benefit greatly from this process.</a:t>
            </a:r>
          </a:p>
          <a:p>
            <a:endParaRPr lang="en-US" sz="1200" kern="1200" baseline="0" dirty="0">
              <a:solidFill>
                <a:schemeClr val="tx1"/>
              </a:solidFill>
              <a:latin typeface="Arial" pitchFamily="-110" charset="0"/>
              <a:ea typeface="+mn-ea"/>
              <a:cs typeface="+mn-cs"/>
            </a:endParaRPr>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285146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19</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Given the problems</a:t>
            </a:r>
          </a:p>
          <a:p>
            <a:r>
              <a:rPr lang="en-US" sz="1200" kern="1200" baseline="0" dirty="0">
                <a:solidFill>
                  <a:schemeClr val="tx1"/>
                </a:solidFill>
                <a:latin typeface="Arial" pitchFamily="-110" charset="0"/>
                <a:ea typeface="+mn-ea"/>
                <a:cs typeface="+mn-cs"/>
              </a:rPr>
              <a:t>that can occur in C with unsafe array and pointer references, there have been a</a:t>
            </a:r>
          </a:p>
          <a:p>
            <a:r>
              <a:rPr lang="en-US" sz="1200" kern="1200" baseline="0" dirty="0">
                <a:solidFill>
                  <a:schemeClr val="tx1"/>
                </a:solidFill>
                <a:latin typeface="Arial" pitchFamily="-110" charset="0"/>
                <a:ea typeface="+mn-ea"/>
                <a:cs typeface="+mn-cs"/>
              </a:rPr>
              <a:t>number of proposals to augment compilers to automatically insert range checks</a:t>
            </a:r>
          </a:p>
          <a:p>
            <a:r>
              <a:rPr lang="en-US" sz="1200" kern="1200" baseline="0" dirty="0">
                <a:solidFill>
                  <a:schemeClr val="tx1"/>
                </a:solidFill>
                <a:latin typeface="Arial" pitchFamily="-110" charset="0"/>
                <a:ea typeface="+mn-ea"/>
                <a:cs typeface="+mn-cs"/>
              </a:rPr>
              <a:t>on such references. While this is fairly easy for statically allocated arrays, handling</a:t>
            </a:r>
          </a:p>
          <a:p>
            <a:r>
              <a:rPr lang="en-US" sz="1200" kern="1200" baseline="0" dirty="0">
                <a:solidFill>
                  <a:schemeClr val="tx1"/>
                </a:solidFill>
                <a:latin typeface="Arial" pitchFamily="-110" charset="0"/>
                <a:ea typeface="+mn-ea"/>
                <a:cs typeface="+mn-cs"/>
              </a:rPr>
              <a:t>dynamically allocated memory is more problematic, because the size information is</a:t>
            </a:r>
          </a:p>
          <a:p>
            <a:r>
              <a:rPr lang="en-US" sz="1200" kern="1200" baseline="0" dirty="0">
                <a:solidFill>
                  <a:schemeClr val="tx1"/>
                </a:solidFill>
                <a:latin typeface="Arial" pitchFamily="-110" charset="0"/>
                <a:ea typeface="+mn-ea"/>
                <a:cs typeface="+mn-cs"/>
              </a:rPr>
              <a:t>not available at compile time. Handling this requires an extension to the semantics</a:t>
            </a:r>
          </a:p>
          <a:p>
            <a:r>
              <a:rPr lang="en-US" sz="1200" kern="1200" baseline="0" dirty="0">
                <a:solidFill>
                  <a:schemeClr val="tx1"/>
                </a:solidFill>
                <a:latin typeface="Arial" pitchFamily="-110" charset="0"/>
                <a:ea typeface="+mn-ea"/>
                <a:cs typeface="+mn-cs"/>
              </a:rPr>
              <a:t>of a pointer to include bounds information and the use of library routines to ensure</a:t>
            </a:r>
          </a:p>
          <a:p>
            <a:r>
              <a:rPr lang="en-US" sz="1200" kern="1200" baseline="0" dirty="0">
                <a:solidFill>
                  <a:schemeClr val="tx1"/>
                </a:solidFill>
                <a:latin typeface="Arial" pitchFamily="-110" charset="0"/>
                <a:ea typeface="+mn-ea"/>
                <a:cs typeface="+mn-cs"/>
              </a:rPr>
              <a:t>these values are set correctly. Several such approaches are listed in [LHEE03].</a:t>
            </a:r>
          </a:p>
          <a:p>
            <a:r>
              <a:rPr lang="en-US" sz="1200" kern="1200" baseline="0" dirty="0">
                <a:solidFill>
                  <a:schemeClr val="tx1"/>
                </a:solidFill>
                <a:latin typeface="Arial" pitchFamily="-110" charset="0"/>
                <a:ea typeface="+mn-ea"/>
                <a:cs typeface="+mn-cs"/>
              </a:rPr>
              <a:t>However, there is generally a performance penalty with the use of such techniques</a:t>
            </a:r>
          </a:p>
          <a:p>
            <a:r>
              <a:rPr lang="en-US" sz="1200" kern="1200" baseline="0" dirty="0">
                <a:solidFill>
                  <a:schemeClr val="tx1"/>
                </a:solidFill>
                <a:latin typeface="Arial" pitchFamily="-110" charset="0"/>
                <a:ea typeface="+mn-ea"/>
                <a:cs typeface="+mn-cs"/>
              </a:rPr>
              <a:t>that may or may not be acceptable. These techniques also require all programs</a:t>
            </a:r>
          </a:p>
          <a:p>
            <a:r>
              <a:rPr lang="en-US" sz="1200" kern="1200" baseline="0" dirty="0">
                <a:solidFill>
                  <a:schemeClr val="tx1"/>
                </a:solidFill>
                <a:latin typeface="Arial" pitchFamily="-110" charset="0"/>
                <a:ea typeface="+mn-ea"/>
                <a:cs typeface="+mn-cs"/>
              </a:rPr>
              <a:t>and libraries that require these safety features to be recompiled with the modified</a:t>
            </a:r>
          </a:p>
          <a:p>
            <a:r>
              <a:rPr lang="en-US" sz="1200" kern="1200" baseline="0" dirty="0">
                <a:solidFill>
                  <a:schemeClr val="tx1"/>
                </a:solidFill>
                <a:latin typeface="Arial" pitchFamily="-110" charset="0"/>
                <a:ea typeface="+mn-ea"/>
                <a:cs typeface="+mn-cs"/>
              </a:rPr>
              <a:t>compiler. While this can be feasible for a new release of an operating system and its</a:t>
            </a:r>
          </a:p>
          <a:p>
            <a:r>
              <a:rPr lang="en-US" sz="1200" kern="1200" baseline="0" dirty="0">
                <a:solidFill>
                  <a:schemeClr val="tx1"/>
                </a:solidFill>
                <a:latin typeface="Arial" pitchFamily="-110" charset="0"/>
                <a:ea typeface="+mn-ea"/>
                <a:cs typeface="+mn-cs"/>
              </a:rPr>
              <a:t>associated utilities, there will still likely be problems with third-party applications.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concern with C comes from the use of unsafe standard library routines,</a:t>
            </a:r>
          </a:p>
          <a:p>
            <a:r>
              <a:rPr lang="en-US" sz="1200" kern="1200" baseline="0" dirty="0">
                <a:solidFill>
                  <a:schemeClr val="tx1"/>
                </a:solidFill>
                <a:latin typeface="Arial" pitchFamily="-110" charset="0"/>
                <a:ea typeface="+mn-ea"/>
                <a:cs typeface="+mn-cs"/>
              </a:rPr>
              <a:t>especially some of the string manipulation routines. One approach to improving</a:t>
            </a:r>
          </a:p>
          <a:p>
            <a:r>
              <a:rPr lang="en-US" sz="1200" kern="1200" baseline="0" dirty="0">
                <a:solidFill>
                  <a:schemeClr val="tx1"/>
                </a:solidFill>
                <a:latin typeface="Arial" pitchFamily="-110" charset="0"/>
                <a:ea typeface="+mn-ea"/>
                <a:cs typeface="+mn-cs"/>
              </a:rPr>
              <a:t>the safety of systems has been to replace these with safer variants. This can</a:t>
            </a:r>
          </a:p>
          <a:p>
            <a:r>
              <a:rPr lang="en-US" sz="1200" kern="1200" baseline="0" dirty="0">
                <a:solidFill>
                  <a:schemeClr val="tx1"/>
                </a:solidFill>
                <a:latin typeface="Arial" pitchFamily="-110" charset="0"/>
                <a:ea typeface="+mn-ea"/>
                <a:cs typeface="+mn-cs"/>
              </a:rPr>
              <a:t>include the provision of new functions, such as </a:t>
            </a:r>
            <a:r>
              <a:rPr lang="en-US" sz="1200" kern="1200" baseline="0" dirty="0" err="1">
                <a:solidFill>
                  <a:schemeClr val="tx1"/>
                </a:solidFill>
                <a:latin typeface="Arial" pitchFamily="-110" charset="0"/>
                <a:ea typeface="+mn-ea"/>
                <a:cs typeface="+mn-cs"/>
              </a:rPr>
              <a:t>strlcpy</a:t>
            </a:r>
            <a:r>
              <a:rPr lang="en-US" sz="1200" kern="1200" baseline="0" dirty="0">
                <a:solidFill>
                  <a:schemeClr val="tx1"/>
                </a:solidFill>
                <a:latin typeface="Arial" pitchFamily="-110" charset="0"/>
                <a:ea typeface="+mn-ea"/>
                <a:cs typeface="+mn-cs"/>
              </a:rPr>
              <a:t>() in the BSD family of</a:t>
            </a:r>
          </a:p>
          <a:p>
            <a:r>
              <a:rPr lang="en-US" sz="1200" kern="1200" baseline="0" dirty="0">
                <a:solidFill>
                  <a:schemeClr val="tx1"/>
                </a:solidFill>
                <a:latin typeface="Arial" pitchFamily="-110" charset="0"/>
                <a:ea typeface="+mn-ea"/>
                <a:cs typeface="+mn-cs"/>
              </a:rPr>
              <a:t>systems, including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Using these requires rewriting the source to conform</a:t>
            </a:r>
          </a:p>
          <a:p>
            <a:r>
              <a:rPr lang="en-US" sz="1200" kern="1200" baseline="0" dirty="0">
                <a:solidFill>
                  <a:schemeClr val="tx1"/>
                </a:solidFill>
                <a:latin typeface="Arial" pitchFamily="-110" charset="0"/>
                <a:ea typeface="+mn-ea"/>
                <a:cs typeface="+mn-cs"/>
              </a:rPr>
              <a:t>to the new safer semantics. Alternatively, it involves replacement of the standard</a:t>
            </a:r>
          </a:p>
          <a:p>
            <a:r>
              <a:rPr lang="en-US" sz="1200" kern="1200" baseline="0" dirty="0">
                <a:solidFill>
                  <a:schemeClr val="tx1"/>
                </a:solidFill>
                <a:latin typeface="Arial" pitchFamily="-110" charset="0"/>
                <a:ea typeface="+mn-ea"/>
                <a:cs typeface="+mn-cs"/>
              </a:rPr>
              <a:t>string library with a safer variant. </a:t>
            </a:r>
            <a:r>
              <a:rPr lang="en-US" sz="1200" kern="1200" baseline="0" dirty="0" err="1">
                <a:solidFill>
                  <a:schemeClr val="tx1"/>
                </a:solidFill>
                <a:latin typeface="Arial" pitchFamily="-110" charset="0"/>
                <a:ea typeface="+mn-ea"/>
                <a:cs typeface="+mn-cs"/>
              </a:rPr>
              <a:t>Libsafe</a:t>
            </a:r>
            <a:r>
              <a:rPr lang="en-US" sz="1200" kern="1200" baseline="0" dirty="0">
                <a:solidFill>
                  <a:schemeClr val="tx1"/>
                </a:solidFill>
                <a:latin typeface="Arial" pitchFamily="-110" charset="0"/>
                <a:ea typeface="+mn-ea"/>
                <a:cs typeface="+mn-cs"/>
              </a:rPr>
              <a:t> is a well-known example of this. It implements</a:t>
            </a:r>
          </a:p>
          <a:p>
            <a:r>
              <a:rPr lang="en-US" sz="1200" kern="1200" baseline="0" dirty="0">
                <a:solidFill>
                  <a:schemeClr val="tx1"/>
                </a:solidFill>
                <a:latin typeface="Arial" pitchFamily="-110" charset="0"/>
                <a:ea typeface="+mn-ea"/>
                <a:cs typeface="+mn-cs"/>
              </a:rPr>
              <a:t>the standard semantics but includes additional checks to ensure that the copy</a:t>
            </a:r>
          </a:p>
          <a:p>
            <a:r>
              <a:rPr lang="en-US" sz="1200" kern="1200" baseline="0" dirty="0">
                <a:solidFill>
                  <a:schemeClr val="tx1"/>
                </a:solidFill>
                <a:latin typeface="Arial" pitchFamily="-110" charset="0"/>
                <a:ea typeface="+mn-ea"/>
                <a:cs typeface="+mn-cs"/>
              </a:rPr>
              <a:t>operations do not extend beyond the local variable space in the stack frame. So</a:t>
            </a:r>
          </a:p>
          <a:p>
            <a:r>
              <a:rPr lang="en-US" sz="1200" kern="1200" baseline="0" dirty="0">
                <a:solidFill>
                  <a:schemeClr val="tx1"/>
                </a:solidFill>
                <a:latin typeface="Arial" pitchFamily="-110" charset="0"/>
                <a:ea typeface="+mn-ea"/>
                <a:cs typeface="+mn-cs"/>
              </a:rPr>
              <a:t>while it cannot prevent corruption of adjacent local variables, it can prevent any</a:t>
            </a:r>
          </a:p>
          <a:p>
            <a:r>
              <a:rPr lang="en-US" sz="1200" kern="1200" baseline="0" dirty="0">
                <a:solidFill>
                  <a:schemeClr val="tx1"/>
                </a:solidFill>
                <a:latin typeface="Arial" pitchFamily="-110" charset="0"/>
                <a:ea typeface="+mn-ea"/>
                <a:cs typeface="+mn-cs"/>
              </a:rPr>
              <a:t>modification of the old stack frame and return address values, and thus prevent the</a:t>
            </a:r>
          </a:p>
          <a:p>
            <a:r>
              <a:rPr lang="en-US" sz="1200" kern="1200" baseline="0" dirty="0">
                <a:solidFill>
                  <a:schemeClr val="tx1"/>
                </a:solidFill>
                <a:latin typeface="Arial" pitchFamily="-110" charset="0"/>
                <a:ea typeface="+mn-ea"/>
                <a:cs typeface="+mn-cs"/>
              </a:rPr>
              <a:t>classic stack buffer overflow types of attack we examined previously. This library</a:t>
            </a:r>
          </a:p>
          <a:p>
            <a:r>
              <a:rPr lang="en-US" sz="1200" kern="1200" baseline="0" dirty="0">
                <a:solidFill>
                  <a:schemeClr val="tx1"/>
                </a:solidFill>
                <a:latin typeface="Arial" pitchFamily="-110" charset="0"/>
                <a:ea typeface="+mn-ea"/>
                <a:cs typeface="+mn-cs"/>
              </a:rPr>
              <a:t>is implemented as a dynamic library, arranged to load before the existing standard</a:t>
            </a:r>
          </a:p>
          <a:p>
            <a:r>
              <a:rPr lang="en-US" sz="1200" kern="1200" baseline="0" dirty="0">
                <a:solidFill>
                  <a:schemeClr val="tx1"/>
                </a:solidFill>
                <a:latin typeface="Arial" pitchFamily="-110" charset="0"/>
                <a:ea typeface="+mn-ea"/>
                <a:cs typeface="+mn-cs"/>
              </a:rPr>
              <a:t>libraries, and can thus provide protection for existing programs without requiring</a:t>
            </a:r>
          </a:p>
          <a:p>
            <a:r>
              <a:rPr lang="en-US" sz="1200" kern="1200" baseline="0" dirty="0">
                <a:solidFill>
                  <a:schemeClr val="tx1"/>
                </a:solidFill>
                <a:latin typeface="Arial" pitchFamily="-110" charset="0"/>
                <a:ea typeface="+mn-ea"/>
                <a:cs typeface="+mn-cs"/>
              </a:rPr>
              <a:t>them to be recompiled, provided they dynamically access the standard library routines</a:t>
            </a:r>
          </a:p>
          <a:p>
            <a:r>
              <a:rPr lang="en-US" sz="1200" kern="1200" baseline="0" dirty="0">
                <a:solidFill>
                  <a:schemeClr val="tx1"/>
                </a:solidFill>
                <a:latin typeface="Arial" pitchFamily="-110" charset="0"/>
                <a:ea typeface="+mn-ea"/>
                <a:cs typeface="+mn-cs"/>
              </a:rPr>
              <a:t>(as most programs do). The modified library code has been found to typically</a:t>
            </a:r>
          </a:p>
          <a:p>
            <a:r>
              <a:rPr lang="en-US" sz="1200" kern="1200" baseline="0" dirty="0">
                <a:solidFill>
                  <a:schemeClr val="tx1"/>
                </a:solidFill>
                <a:latin typeface="Arial" pitchFamily="-110" charset="0"/>
                <a:ea typeface="+mn-ea"/>
                <a:cs typeface="+mn-cs"/>
              </a:rPr>
              <a:t>be at least as efficient as the standard libraries, and thus its use is an easy way of</a:t>
            </a:r>
          </a:p>
          <a:p>
            <a:r>
              <a:rPr lang="en-US" sz="1200" kern="1200" baseline="0" dirty="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821164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20</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tLang="zh-CN" sz="2800" dirty="0"/>
          </a:p>
          <a:p>
            <a:r>
              <a:rPr lang="en-US" altLang="zh-CN" sz="2800" dirty="0"/>
              <a:t>Added function entry code </a:t>
            </a:r>
            <a:r>
              <a:rPr lang="en-US" sz="2800" dirty="0"/>
              <a:t>writes a random canary value below the old frame pointer address, before the allocation of space for local variables </a:t>
            </a:r>
          </a:p>
          <a:p>
            <a:r>
              <a:rPr lang="en-US" sz="2800" dirty="0"/>
              <a:t>Overwriting return address will always overwrite the canary value first</a:t>
            </a:r>
          </a:p>
          <a:p>
            <a:r>
              <a:rPr lang="en-US" altLang="zh-CN" sz="2800" dirty="0"/>
              <a:t>A</a:t>
            </a:r>
            <a:r>
              <a:rPr lang="en-US" sz="2800" dirty="0"/>
              <a:t>dded function exit code checks that the canary value has not changed</a:t>
            </a:r>
          </a:p>
          <a:p>
            <a:endParaRPr lang="en-US" sz="2800" dirty="0"/>
          </a:p>
          <a:p>
            <a:r>
              <a:rPr lang="en-US" sz="2800" dirty="0"/>
              <a:t>Insert function entry and exit code to check stack for signs of corruption</a:t>
            </a:r>
          </a:p>
          <a:p>
            <a:r>
              <a:rPr lang="en-US" sz="2800" dirty="0"/>
              <a:t>Insert additional function entry and exit code</a:t>
            </a:r>
          </a:p>
          <a:p>
            <a:pPr lvl="1"/>
            <a:r>
              <a:rPr lang="en-US" sz="2600" dirty="0" err="1"/>
              <a:t>Stackguard</a:t>
            </a:r>
            <a:r>
              <a:rPr lang="en-US" sz="2600" dirty="0"/>
              <a:t> </a:t>
            </a:r>
          </a:p>
          <a:p>
            <a:pPr>
              <a:defRPr/>
            </a:pPr>
            <a:endParaRPr lang="en-US" sz="1200" dirty="0"/>
          </a:p>
          <a:p>
            <a:pPr>
              <a:defRPr/>
            </a:pPr>
            <a:r>
              <a:rPr lang="en-US" sz="1200" dirty="0"/>
              <a:t>Before using the return address, </a:t>
            </a:r>
          </a:p>
          <a:p>
            <a:pPr>
              <a:defRPr/>
            </a:pPr>
            <a:r>
              <a:rPr lang="en-US" sz="1200" dirty="0"/>
              <a:t>check if the canary value on stack is the </a:t>
            </a:r>
          </a:p>
          <a:p>
            <a:pPr>
              <a:defRPr/>
            </a:pPr>
            <a:r>
              <a:rPr lang="en-US" sz="1200" dirty="0"/>
              <a:t>same as value stored in a register </a:t>
            </a:r>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 effective method for protecting programs</a:t>
            </a:r>
          </a:p>
          <a:p>
            <a:r>
              <a:rPr lang="en-US" sz="1200" kern="1200" baseline="0" dirty="0">
                <a:solidFill>
                  <a:schemeClr val="tx1"/>
                </a:solidFill>
                <a:latin typeface="Arial" pitchFamily="-110" charset="0"/>
                <a:ea typeface="+mn-ea"/>
                <a:cs typeface="+mn-cs"/>
              </a:rPr>
              <a:t>against classic stack overflow attacks is to instrument the function entry and exit</a:t>
            </a:r>
          </a:p>
          <a:p>
            <a:r>
              <a:rPr lang="en-US" sz="1200" kern="1200" baseline="0" dirty="0">
                <a:solidFill>
                  <a:schemeClr val="tx1"/>
                </a:solidFill>
                <a:latin typeface="Arial" pitchFamily="-110" charset="0"/>
                <a:ea typeface="+mn-ea"/>
                <a:cs typeface="+mn-cs"/>
              </a:rPr>
              <a:t>code to setup and then check its stack frame for any evidence of corruption. If</a:t>
            </a:r>
          </a:p>
          <a:p>
            <a:r>
              <a:rPr lang="en-US" sz="1200" kern="1200" baseline="0" dirty="0">
                <a:solidFill>
                  <a:schemeClr val="tx1"/>
                </a:solidFill>
                <a:latin typeface="Arial" pitchFamily="-110" charset="0"/>
                <a:ea typeface="+mn-ea"/>
                <a:cs typeface="+mn-cs"/>
              </a:rPr>
              <a:t>any modification is found, the program is aborted rather than allowing the attack</a:t>
            </a:r>
          </a:p>
          <a:p>
            <a:r>
              <a:rPr lang="en-US" sz="1200" kern="1200" baseline="0" dirty="0">
                <a:solidFill>
                  <a:schemeClr val="tx1"/>
                </a:solidFill>
                <a:latin typeface="Arial" pitchFamily="-110" charset="0"/>
                <a:ea typeface="+mn-ea"/>
                <a:cs typeface="+mn-cs"/>
              </a:rPr>
              <a:t>to proceed. There are several approaches to providing this protection, which we</a:t>
            </a:r>
          </a:p>
          <a:p>
            <a:r>
              <a:rPr lang="en-US" sz="1200" kern="1200" baseline="0" dirty="0">
                <a:solidFill>
                  <a:schemeClr val="tx1"/>
                </a:solidFill>
                <a:latin typeface="Arial" pitchFamily="-110" charset="0"/>
                <a:ea typeface="+mn-ea"/>
                <a:cs typeface="+mn-cs"/>
              </a:rPr>
              <a:t>discuss next.</a:t>
            </a:r>
          </a:p>
          <a:p>
            <a:endParaRPr lang="en-US" sz="1200" kern="1200" baseline="0" dirty="0">
              <a:solidFill>
                <a:schemeClr val="tx1"/>
              </a:solidFill>
              <a:latin typeface="Arial" pitchFamily="-110" charset="0"/>
              <a:ea typeface="+mn-ea"/>
              <a:cs typeface="+mn-cs"/>
            </a:endParaRPr>
          </a:p>
          <a:p>
            <a:r>
              <a:rPr lang="en-US" sz="1200" kern="1200" baseline="0" dirty="0" err="1">
                <a:solidFill>
                  <a:schemeClr val="tx1"/>
                </a:solidFill>
                <a:latin typeface="Arial" pitchFamily="-110" charset="0"/>
                <a:ea typeface="+mn-ea"/>
                <a:cs typeface="+mn-cs"/>
              </a:rPr>
              <a:t>Stackguard</a:t>
            </a:r>
            <a:r>
              <a:rPr lang="en-US" sz="1200" kern="1200" baseline="0" dirty="0">
                <a:solidFill>
                  <a:schemeClr val="tx1"/>
                </a:solidFill>
                <a:latin typeface="Arial" pitchFamily="-110" charset="0"/>
                <a:ea typeface="+mn-ea"/>
                <a:cs typeface="+mn-cs"/>
              </a:rPr>
              <a:t> is one of the best known protection mechanisms. It is a GCC</a:t>
            </a:r>
          </a:p>
          <a:p>
            <a:r>
              <a:rPr lang="en-US" sz="1200" kern="1200" baseline="0" dirty="0">
                <a:solidFill>
                  <a:schemeClr val="tx1"/>
                </a:solidFill>
                <a:latin typeface="Arial" pitchFamily="-110" charset="0"/>
                <a:ea typeface="+mn-ea"/>
                <a:cs typeface="+mn-cs"/>
              </a:rPr>
              <a:t>compiler extension that inserts additional function entry and exit code. The added</a:t>
            </a:r>
          </a:p>
          <a:p>
            <a:r>
              <a:rPr lang="en-US" sz="1200" kern="1200" baseline="0" dirty="0">
                <a:solidFill>
                  <a:schemeClr val="tx1"/>
                </a:solidFill>
                <a:latin typeface="Arial" pitchFamily="-110" charset="0"/>
                <a:ea typeface="+mn-ea"/>
                <a:cs typeface="+mn-cs"/>
              </a:rPr>
              <a:t>function entry code writes a canary value below the old frame pointer address,</a:t>
            </a:r>
          </a:p>
          <a:p>
            <a:r>
              <a:rPr lang="en-US" sz="1200" kern="1200" baseline="0" dirty="0">
                <a:solidFill>
                  <a:schemeClr val="tx1"/>
                </a:solidFill>
                <a:latin typeface="Arial" pitchFamily="-110" charset="0"/>
                <a:ea typeface="+mn-ea"/>
                <a:cs typeface="+mn-cs"/>
              </a:rPr>
              <a:t>before the allocation of space for local variables. The added function exit code checks</a:t>
            </a:r>
          </a:p>
          <a:p>
            <a:r>
              <a:rPr lang="en-US" sz="1200" kern="1200" baseline="0" dirty="0">
                <a:solidFill>
                  <a:schemeClr val="tx1"/>
                </a:solidFill>
                <a:latin typeface="Arial" pitchFamily="-110" charset="0"/>
                <a:ea typeface="+mn-ea"/>
                <a:cs typeface="+mn-cs"/>
              </a:rPr>
              <a:t>that the canary value has not changed before continuing with the usual function</a:t>
            </a:r>
          </a:p>
          <a:p>
            <a:r>
              <a:rPr lang="en-US" sz="1200" kern="1200" baseline="0" dirty="0">
                <a:solidFill>
                  <a:schemeClr val="tx1"/>
                </a:solidFill>
                <a:latin typeface="Arial" pitchFamily="-110" charset="0"/>
                <a:ea typeface="+mn-ea"/>
                <a:cs typeface="+mn-cs"/>
              </a:rPr>
              <a:t>exit operations of restoring the old frame pointer and transferring control back to</a:t>
            </a:r>
          </a:p>
          <a:p>
            <a:r>
              <a:rPr lang="en-US" sz="1200" kern="1200" baseline="0" dirty="0">
                <a:solidFill>
                  <a:schemeClr val="tx1"/>
                </a:solidFill>
                <a:latin typeface="Arial" pitchFamily="-110" charset="0"/>
                <a:ea typeface="+mn-ea"/>
                <a:cs typeface="+mn-cs"/>
              </a:rPr>
              <a:t>the return address. Any attempt at a classic stack buffer overflow would have to</a:t>
            </a:r>
          </a:p>
          <a:p>
            <a:r>
              <a:rPr lang="en-US" sz="1200" kern="1200" baseline="0" dirty="0">
                <a:solidFill>
                  <a:schemeClr val="tx1"/>
                </a:solidFill>
                <a:latin typeface="Arial" pitchFamily="-110" charset="0"/>
                <a:ea typeface="+mn-ea"/>
                <a:cs typeface="+mn-cs"/>
              </a:rPr>
              <a:t>alter this value in order to change the old frame pointer and return addresses, and</a:t>
            </a:r>
          </a:p>
          <a:p>
            <a:r>
              <a:rPr lang="en-US" sz="1200" kern="1200" baseline="0" dirty="0">
                <a:solidFill>
                  <a:schemeClr val="tx1"/>
                </a:solidFill>
                <a:latin typeface="Arial" pitchFamily="-110" charset="0"/>
                <a:ea typeface="+mn-ea"/>
                <a:cs typeface="+mn-cs"/>
              </a:rPr>
              <a:t>would thus be detected, resulting in the program being aborted. For this defense to</a:t>
            </a:r>
          </a:p>
          <a:p>
            <a:r>
              <a:rPr lang="en-US" sz="1200" kern="1200" baseline="0" dirty="0">
                <a:solidFill>
                  <a:schemeClr val="tx1"/>
                </a:solidFill>
                <a:latin typeface="Arial" pitchFamily="-110" charset="0"/>
                <a:ea typeface="+mn-ea"/>
                <a:cs typeface="+mn-cs"/>
              </a:rPr>
              <a:t>function successfully, it is critical that the canary value be unpredictable and should</a:t>
            </a:r>
          </a:p>
          <a:p>
            <a:r>
              <a:rPr lang="en-US" sz="1200" kern="1200" baseline="0" dirty="0">
                <a:solidFill>
                  <a:schemeClr val="tx1"/>
                </a:solidFill>
                <a:latin typeface="Arial" pitchFamily="-110" charset="0"/>
                <a:ea typeface="+mn-ea"/>
                <a:cs typeface="+mn-cs"/>
              </a:rPr>
              <a:t>be different on different systems. If this were not the case, the attacker would simply</a:t>
            </a:r>
          </a:p>
          <a:p>
            <a:r>
              <a:rPr lang="en-US" sz="1200" kern="1200" baseline="0" dirty="0">
                <a:solidFill>
                  <a:schemeClr val="tx1"/>
                </a:solidFill>
                <a:latin typeface="Arial" pitchFamily="-110" charset="0"/>
                <a:ea typeface="+mn-ea"/>
                <a:cs typeface="+mn-cs"/>
              </a:rPr>
              <a:t>ensure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included the correct canary value in the required location.</a:t>
            </a:r>
          </a:p>
          <a:p>
            <a:r>
              <a:rPr lang="en-US" sz="1200" kern="1200" baseline="0" dirty="0">
                <a:solidFill>
                  <a:schemeClr val="tx1"/>
                </a:solidFill>
                <a:latin typeface="Arial" pitchFamily="-110" charset="0"/>
                <a:ea typeface="+mn-ea"/>
                <a:cs typeface="+mn-cs"/>
              </a:rPr>
              <a:t>Typically, a random value is chosen as the canary value on process creation and</a:t>
            </a:r>
          </a:p>
          <a:p>
            <a:r>
              <a:rPr lang="en-US" sz="1200" kern="1200" baseline="0" dirty="0">
                <a:solidFill>
                  <a:schemeClr val="tx1"/>
                </a:solidFill>
                <a:latin typeface="Arial" pitchFamily="-110" charset="0"/>
                <a:ea typeface="+mn-ea"/>
                <a:cs typeface="+mn-cs"/>
              </a:rPr>
              <a:t>saved as part of the processes state. The code added to the function entry and exit</a:t>
            </a:r>
          </a:p>
          <a:p>
            <a:r>
              <a:rPr lang="en-US" sz="1200" kern="1200" baseline="0" dirty="0">
                <a:solidFill>
                  <a:schemeClr val="tx1"/>
                </a:solidFill>
                <a:latin typeface="Arial" pitchFamily="-110" charset="0"/>
                <a:ea typeface="+mn-ea"/>
                <a:cs typeface="+mn-cs"/>
              </a:rPr>
              <a:t>then use this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There are some issues with using this approach. First, it requires that all programs</a:t>
            </a:r>
          </a:p>
          <a:p>
            <a:r>
              <a:rPr lang="en-US" sz="1200" kern="1200" baseline="0" dirty="0">
                <a:solidFill>
                  <a:schemeClr val="tx1"/>
                </a:solidFill>
                <a:latin typeface="Arial" pitchFamily="-110" charset="0"/>
                <a:ea typeface="+mn-ea"/>
                <a:cs typeface="+mn-cs"/>
              </a:rPr>
              <a:t>needing protection be recompiled. Second, because the structure of the stack</a:t>
            </a:r>
          </a:p>
          <a:p>
            <a:r>
              <a:rPr lang="en-US" sz="1200" kern="1200" baseline="0" dirty="0">
                <a:solidFill>
                  <a:schemeClr val="tx1"/>
                </a:solidFill>
                <a:latin typeface="Arial" pitchFamily="-110" charset="0"/>
                <a:ea typeface="+mn-ea"/>
                <a:cs typeface="+mn-cs"/>
              </a:rPr>
              <a:t>frame has changed, it can cause problems with programs, such as debuggers, which</a:t>
            </a:r>
          </a:p>
          <a:p>
            <a:r>
              <a:rPr lang="en-US" sz="1200" kern="1200" baseline="0" dirty="0">
                <a:solidFill>
                  <a:schemeClr val="tx1"/>
                </a:solidFill>
                <a:latin typeface="Arial" pitchFamily="-110" charset="0"/>
                <a:ea typeface="+mn-ea"/>
                <a:cs typeface="+mn-cs"/>
              </a:rPr>
              <a:t>analyze stack frames. However, the canary technique has been used to recompile an</a:t>
            </a:r>
          </a:p>
          <a:p>
            <a:r>
              <a:rPr lang="en-US" sz="1200" kern="1200" baseline="0" dirty="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a:solidFill>
                  <a:schemeClr val="tx1"/>
                </a:solidFill>
                <a:latin typeface="Arial" pitchFamily="-110" charset="0"/>
                <a:ea typeface="+mn-ea"/>
                <a:cs typeface="+mn-cs"/>
              </a:rPr>
              <a:t>attacks. Similar functionality is available for Windows programs by compiling</a:t>
            </a:r>
          </a:p>
          <a:p>
            <a:r>
              <a:rPr lang="en-US" sz="1200" kern="1200" baseline="0" dirty="0">
                <a:solidFill>
                  <a:schemeClr val="tx1"/>
                </a:solidFill>
                <a:latin typeface="Arial" pitchFamily="-110" charset="0"/>
                <a:ea typeface="+mn-ea"/>
                <a:cs typeface="+mn-cs"/>
              </a:rPr>
              <a:t>them using Microsoft’s /GS Visual C++ compiler option.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variant to protect the stack frame is used by </a:t>
            </a:r>
            <a:r>
              <a:rPr lang="en-US" sz="1200" kern="1200" baseline="0" dirty="0" err="1">
                <a:solidFill>
                  <a:schemeClr val="tx1"/>
                </a:solidFill>
                <a:latin typeface="Arial" pitchFamily="-110" charset="0"/>
                <a:ea typeface="+mn-ea"/>
                <a:cs typeface="+mn-cs"/>
              </a:rPr>
              <a:t>Stackshield</a:t>
            </a:r>
            <a:r>
              <a:rPr lang="en-US" sz="1200" kern="1200" baseline="0" dirty="0">
                <a:solidFill>
                  <a:schemeClr val="tx1"/>
                </a:solidFill>
                <a:latin typeface="Arial" pitchFamily="-110" charset="0"/>
                <a:ea typeface="+mn-ea"/>
                <a:cs typeface="+mn-cs"/>
              </a:rPr>
              <a:t> and Return</a:t>
            </a:r>
          </a:p>
          <a:p>
            <a:r>
              <a:rPr lang="en-US" sz="1200" kern="1200" baseline="0" dirty="0">
                <a:solidFill>
                  <a:schemeClr val="tx1"/>
                </a:solidFill>
                <a:latin typeface="Arial" pitchFamily="-110" charset="0"/>
                <a:ea typeface="+mn-ea"/>
                <a:cs typeface="+mn-cs"/>
              </a:rPr>
              <a:t>Address Defender (RAD). These are also GCC extensions that include additional</a:t>
            </a:r>
          </a:p>
          <a:p>
            <a:r>
              <a:rPr lang="en-US" sz="1200" kern="1200" baseline="0" dirty="0">
                <a:solidFill>
                  <a:schemeClr val="tx1"/>
                </a:solidFill>
                <a:latin typeface="Arial" pitchFamily="-110" charset="0"/>
                <a:ea typeface="+mn-ea"/>
                <a:cs typeface="+mn-cs"/>
              </a:rPr>
              <a:t>function entry and exit code. These extensions do not alter the structure of the stack</a:t>
            </a:r>
          </a:p>
          <a:p>
            <a:r>
              <a:rPr lang="en-US" sz="1200" kern="1200" baseline="0" dirty="0">
                <a:solidFill>
                  <a:schemeClr val="tx1"/>
                </a:solidFill>
                <a:latin typeface="Arial" pitchFamily="-110" charset="0"/>
                <a:ea typeface="+mn-ea"/>
                <a:cs typeface="+mn-cs"/>
              </a:rPr>
              <a:t>frame. Instead, on function entry the added code writes a copy of the return address</a:t>
            </a:r>
          </a:p>
          <a:p>
            <a:r>
              <a:rPr lang="en-US" sz="1200" kern="1200" baseline="0" dirty="0">
                <a:solidFill>
                  <a:schemeClr val="tx1"/>
                </a:solidFill>
                <a:latin typeface="Arial" pitchFamily="-110" charset="0"/>
                <a:ea typeface="+mn-ea"/>
                <a:cs typeface="+mn-cs"/>
              </a:rPr>
              <a:t>to a safe region of memory that would be very difficult to corrupt. On function exit</a:t>
            </a:r>
          </a:p>
          <a:p>
            <a:r>
              <a:rPr lang="en-US" sz="1200" kern="1200" baseline="0" dirty="0">
                <a:solidFill>
                  <a:schemeClr val="tx1"/>
                </a:solidFill>
                <a:latin typeface="Arial" pitchFamily="-110" charset="0"/>
                <a:ea typeface="+mn-ea"/>
                <a:cs typeface="+mn-cs"/>
              </a:rPr>
              <a:t>the added code checks the return address in the stack frame against the saved copy</a:t>
            </a:r>
          </a:p>
          <a:p>
            <a:r>
              <a:rPr lang="en-US" sz="1200" kern="1200" baseline="0" dirty="0">
                <a:solidFill>
                  <a:schemeClr val="tx1"/>
                </a:solidFill>
                <a:latin typeface="Arial" pitchFamily="-110" charset="0"/>
                <a:ea typeface="+mn-ea"/>
                <a:cs typeface="+mn-cs"/>
              </a:rPr>
              <a:t>and, if any change is found, aborts the program. Because the format of the stack</a:t>
            </a:r>
          </a:p>
          <a:p>
            <a:r>
              <a:rPr lang="en-US" sz="1200" kern="1200" baseline="0" dirty="0">
                <a:solidFill>
                  <a:schemeClr val="tx1"/>
                </a:solidFill>
                <a:latin typeface="Arial" pitchFamily="-110" charset="0"/>
                <a:ea typeface="+mn-ea"/>
                <a:cs typeface="+mn-cs"/>
              </a:rPr>
              <a:t>frame is unchanged, these extensions are compatible with unmodified debuggers.</a:t>
            </a:r>
          </a:p>
          <a:p>
            <a:r>
              <a:rPr lang="en-US" sz="1200" kern="1200" baseline="0" dirty="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21</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pPr lvl="0" rtl="0"/>
            <a:r>
              <a:rPr lang="en-US" dirty="0">
                <a:solidFill>
                  <a:schemeClr val="tx1"/>
                </a:solidFill>
              </a:rPr>
              <a:t>Issues</a:t>
            </a:r>
          </a:p>
          <a:p>
            <a:pPr lvl="1" rtl="0"/>
            <a:r>
              <a:rPr lang="en-US" sz="1200" kern="1200" baseline="0" dirty="0">
                <a:solidFill>
                  <a:schemeClr val="tx1"/>
                </a:solidFill>
                <a:latin typeface="Arial" pitchFamily="-110" charset="0"/>
                <a:ea typeface="ＭＳ Ｐゴシック" pitchFamily="-107" charset="-128"/>
                <a:cs typeface="+mn-cs"/>
              </a:rPr>
              <a:t>Some programs need to place executable code on the stack, e.g., Java Just-In-Time (JIT) compilers</a:t>
            </a:r>
            <a:endParaRPr lang="en-US" dirty="0"/>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a:solidFill>
                  <a:schemeClr val="tx1"/>
                </a:solidFill>
                <a:latin typeface="Arial" pitchFamily="-110" charset="0"/>
                <a:ea typeface="+mn-ea"/>
                <a:cs typeface="+mn-cs"/>
              </a:rPr>
              <a:t>difficult to thwart many types of attacks.</a:t>
            </a:r>
            <a:endParaRPr lang="en-US" sz="1200" b="0" kern="1200" baseline="0" dirty="0">
              <a:solidFill>
                <a:schemeClr val="tx1"/>
              </a:solidFill>
              <a:latin typeface="Arial" pitchFamily="-110" charset="0"/>
              <a:ea typeface="+mn-ea"/>
              <a:cs typeface="+mn-cs"/>
            </a:endParaRP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Many of the buffer overflow attacks,</a:t>
            </a:r>
          </a:p>
          <a:p>
            <a:r>
              <a:rPr lang="en-US" sz="1200" b="0" kern="1200" baseline="0" dirty="0">
                <a:solidFill>
                  <a:schemeClr val="tx1"/>
                </a:solidFill>
                <a:latin typeface="Arial" pitchFamily="-110" charset="0"/>
                <a:ea typeface="+mn-ea"/>
                <a:cs typeface="+mn-cs"/>
              </a:rPr>
              <a:t>such as the stack overflow examples in this chapter, involve copying machine code</a:t>
            </a:r>
          </a:p>
          <a:p>
            <a:r>
              <a:rPr lang="en-US" sz="1200" b="0" kern="1200" baseline="0" dirty="0">
                <a:solidFill>
                  <a:schemeClr val="tx1"/>
                </a:solidFill>
                <a:latin typeface="Arial" pitchFamily="-110" charset="0"/>
                <a:ea typeface="+mn-ea"/>
                <a:cs typeface="+mn-cs"/>
              </a:rPr>
              <a:t>into the targeted buffer and then transferring execution to it. A possible defense is</a:t>
            </a:r>
          </a:p>
          <a:p>
            <a:r>
              <a:rPr lang="en-US" sz="1200" b="0" kern="1200" baseline="0" dirty="0">
                <a:solidFill>
                  <a:schemeClr val="tx1"/>
                </a:solidFill>
                <a:latin typeface="Arial" pitchFamily="-110" charset="0"/>
                <a:ea typeface="+mn-ea"/>
                <a:cs typeface="+mn-cs"/>
              </a:rPr>
              <a:t>to block the execution of code on the stack, on the assumption that executable code</a:t>
            </a:r>
          </a:p>
          <a:p>
            <a:r>
              <a:rPr lang="en-US" sz="1200" b="0" kern="1200" baseline="0" dirty="0">
                <a:solidFill>
                  <a:schemeClr val="tx1"/>
                </a:solidFill>
                <a:latin typeface="Arial" pitchFamily="-110" charset="0"/>
                <a:ea typeface="+mn-ea"/>
                <a:cs typeface="+mn-cs"/>
              </a:rPr>
              <a:t>should only be found elsewhere in the processes address space.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support this feature efficiently requires support from the processor’s memory</a:t>
            </a:r>
          </a:p>
          <a:p>
            <a:r>
              <a:rPr lang="en-US" sz="1200" b="0" kern="1200" baseline="0" dirty="0">
                <a:solidFill>
                  <a:schemeClr val="tx1"/>
                </a:solidFill>
                <a:latin typeface="Arial" pitchFamily="-110" charset="0"/>
                <a:ea typeface="+mn-ea"/>
                <a:cs typeface="+mn-cs"/>
              </a:rPr>
              <a:t>management unit (MMU) to tag pages of virtual memory as being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a:t>
            </a:r>
          </a:p>
          <a:p>
            <a:r>
              <a:rPr lang="en-US" sz="1200" b="0" kern="1200" baseline="0" dirty="0">
                <a:solidFill>
                  <a:schemeClr val="tx1"/>
                </a:solidFill>
                <a:latin typeface="Arial" pitchFamily="-110" charset="0"/>
                <a:ea typeface="+mn-ea"/>
                <a:cs typeface="+mn-cs"/>
              </a:rPr>
              <a:t>Some processors, such as the SPARC used by Solaris, have had support for this</a:t>
            </a:r>
          </a:p>
          <a:p>
            <a:r>
              <a:rPr lang="en-US" sz="1200" b="0" kern="1200" baseline="0" dirty="0">
                <a:solidFill>
                  <a:schemeClr val="tx1"/>
                </a:solidFill>
                <a:latin typeface="Arial" pitchFamily="-110" charset="0"/>
                <a:ea typeface="+mn-ea"/>
                <a:cs typeface="+mn-cs"/>
              </a:rPr>
              <a:t>for some time. Enabling its use in Solaris requires a simple kernel parameter change.</a:t>
            </a:r>
          </a:p>
          <a:p>
            <a:r>
              <a:rPr lang="en-US" sz="1200" b="0" kern="1200" baseline="0" dirty="0">
                <a:solidFill>
                  <a:schemeClr val="tx1"/>
                </a:solidFill>
                <a:latin typeface="Arial" pitchFamily="-110" charset="0"/>
                <a:ea typeface="+mn-ea"/>
                <a:cs typeface="+mn-cs"/>
              </a:rPr>
              <a:t>Other processors, such as the x86 family, have not had this support until recently,</a:t>
            </a:r>
          </a:p>
          <a:p>
            <a:r>
              <a:rPr lang="en-US" sz="1200" b="0" kern="1200" baseline="0" dirty="0">
                <a:solidFill>
                  <a:schemeClr val="tx1"/>
                </a:solidFill>
                <a:latin typeface="Arial" pitchFamily="-110" charset="0"/>
                <a:ea typeface="+mn-ea"/>
                <a:cs typeface="+mn-cs"/>
              </a:rPr>
              <a:t>with the relatively recent addition of the no-execute bit in its MMU. Extensions have</a:t>
            </a:r>
          </a:p>
          <a:p>
            <a:r>
              <a:rPr lang="en-US" sz="1200" b="0" kern="1200" baseline="0" dirty="0">
                <a:solidFill>
                  <a:schemeClr val="tx1"/>
                </a:solidFill>
                <a:latin typeface="Arial" pitchFamily="-110" charset="0"/>
                <a:ea typeface="+mn-ea"/>
                <a:cs typeface="+mn-cs"/>
              </a:rPr>
              <a:t>been made available to Linux, BSD, and other UNIX-style systems to support the</a:t>
            </a:r>
          </a:p>
          <a:p>
            <a:r>
              <a:rPr lang="en-US" sz="1200" b="0" kern="1200" baseline="0" dirty="0">
                <a:solidFill>
                  <a:schemeClr val="tx1"/>
                </a:solidFill>
                <a:latin typeface="Arial" pitchFamily="-110" charset="0"/>
                <a:ea typeface="+mn-ea"/>
                <a:cs typeface="+mn-cs"/>
              </a:rPr>
              <a:t>use of this feature. Some indeed are also capable of protecting the heap as well as the</a:t>
            </a:r>
          </a:p>
          <a:p>
            <a:r>
              <a:rPr lang="en-US" sz="1200" b="0" kern="1200" baseline="0" dirty="0">
                <a:solidFill>
                  <a:schemeClr val="tx1"/>
                </a:solidFill>
                <a:latin typeface="Arial" pitchFamily="-110" charset="0"/>
                <a:ea typeface="+mn-ea"/>
                <a:cs typeface="+mn-cs"/>
              </a:rPr>
              <a:t>stack, which is also is the target of attacks, as we discuss in Section 10.3 . Support for</a:t>
            </a:r>
          </a:p>
          <a:p>
            <a:r>
              <a:rPr lang="en-US" sz="1200" b="0" kern="1200" baseline="0" dirty="0">
                <a:solidFill>
                  <a:schemeClr val="tx1"/>
                </a:solidFill>
                <a:latin typeface="Arial" pitchFamily="-110" charset="0"/>
                <a:ea typeface="+mn-ea"/>
                <a:cs typeface="+mn-cs"/>
              </a:rPr>
              <a:t>enabling no-execute protection is also included in Windows systems since XP SP2.</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Making the stack (and heap)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 provides a high degree of protection</a:t>
            </a:r>
          </a:p>
          <a:p>
            <a:r>
              <a:rPr lang="en-US" sz="1200" b="0" kern="1200" baseline="0" dirty="0">
                <a:solidFill>
                  <a:schemeClr val="tx1"/>
                </a:solidFill>
                <a:latin typeface="Arial" pitchFamily="-110" charset="0"/>
                <a:ea typeface="+mn-ea"/>
                <a:cs typeface="+mn-cs"/>
              </a:rPr>
              <a:t>against many types of buffer overflow attacks for existing programs; hence</a:t>
            </a:r>
          </a:p>
          <a:p>
            <a:r>
              <a:rPr lang="en-US" sz="1200" b="0" kern="1200" baseline="0" dirty="0">
                <a:solidFill>
                  <a:schemeClr val="tx1"/>
                </a:solidFill>
                <a:latin typeface="Arial" pitchFamily="-110" charset="0"/>
                <a:ea typeface="+mn-ea"/>
                <a:cs typeface="+mn-cs"/>
              </a:rPr>
              <a:t>the inclusion of this practice is standard in a number of recent operating systems</a:t>
            </a:r>
          </a:p>
          <a:p>
            <a:r>
              <a:rPr lang="en-US" sz="1200" b="0" kern="1200" baseline="0" dirty="0">
                <a:solidFill>
                  <a:schemeClr val="tx1"/>
                </a:solidFill>
                <a:latin typeface="Arial" pitchFamily="-110" charset="0"/>
                <a:ea typeface="+mn-ea"/>
                <a:cs typeface="+mn-cs"/>
              </a:rPr>
              <a:t>releases. However, one issue is support for programs that do need to place executable</a:t>
            </a:r>
          </a:p>
          <a:p>
            <a:r>
              <a:rPr lang="en-US" sz="1200" b="0" kern="1200" baseline="0" dirty="0">
                <a:solidFill>
                  <a:schemeClr val="tx1"/>
                </a:solidFill>
                <a:latin typeface="Arial" pitchFamily="-110" charset="0"/>
                <a:ea typeface="+mn-ea"/>
                <a:cs typeface="+mn-cs"/>
              </a:rPr>
              <a:t>code on the stack. This can occur, for example, in just-in-time compilers, such</a:t>
            </a:r>
          </a:p>
          <a:p>
            <a:r>
              <a:rPr lang="en-US" sz="1200" b="0" kern="1200" baseline="0" dirty="0">
                <a:solidFill>
                  <a:schemeClr val="tx1"/>
                </a:solidFill>
                <a:latin typeface="Arial" pitchFamily="-110" charset="0"/>
                <a:ea typeface="+mn-ea"/>
                <a:cs typeface="+mn-cs"/>
              </a:rPr>
              <a:t>as is used in the Java Runtime system. Executable code on the stack is also used to</a:t>
            </a:r>
          </a:p>
          <a:p>
            <a:r>
              <a:rPr lang="en-US" sz="1200" b="0" kern="1200" baseline="0" dirty="0">
                <a:solidFill>
                  <a:schemeClr val="tx1"/>
                </a:solidFill>
                <a:latin typeface="Arial" pitchFamily="-110" charset="0"/>
                <a:ea typeface="+mn-ea"/>
                <a:cs typeface="+mn-cs"/>
              </a:rPr>
              <a:t>implement nested functions in C (a GCC extension) and also Linux signal handlers.</a:t>
            </a:r>
          </a:p>
          <a:p>
            <a:r>
              <a:rPr lang="en-US" sz="1200" b="0" kern="1200" baseline="0" dirty="0">
                <a:solidFill>
                  <a:schemeClr val="tx1"/>
                </a:solidFill>
                <a:latin typeface="Arial" pitchFamily="-110" charset="0"/>
                <a:ea typeface="+mn-ea"/>
                <a:cs typeface="+mn-cs"/>
              </a:rPr>
              <a:t>Special provisions are needed to support these requirements. Nonetheless, this is</a:t>
            </a:r>
          </a:p>
          <a:p>
            <a:r>
              <a:rPr lang="en-US" sz="1200" b="0" kern="1200" baseline="0" dirty="0">
                <a:solidFill>
                  <a:schemeClr val="tx1"/>
                </a:solidFill>
                <a:latin typeface="Arial" pitchFamily="-110" charset="0"/>
                <a:ea typeface="+mn-ea"/>
                <a:cs typeface="+mn-cs"/>
              </a:rPr>
              <a:t>regarded as one of the best methods for protecting existing programs and hardening</a:t>
            </a:r>
          </a:p>
          <a:p>
            <a:r>
              <a:rPr lang="en-US" sz="1200" b="0" kern="1200" baseline="0" dirty="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22</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Another run-time technique that can be used</a:t>
            </a:r>
          </a:p>
          <a:p>
            <a:r>
              <a:rPr lang="en-US" sz="1200" kern="1200" baseline="0" dirty="0">
                <a:solidFill>
                  <a:schemeClr val="tx1"/>
                </a:solidFill>
                <a:latin typeface="Arial" pitchFamily="-110" charset="0"/>
                <a:ea typeface="+mn-ea"/>
                <a:cs typeface="+mn-cs"/>
              </a:rPr>
              <a:t>to thwart attacks involves manipulation of the location of key data structures in a</a:t>
            </a:r>
          </a:p>
          <a:p>
            <a:r>
              <a:rPr lang="en-US" sz="1200" kern="1200" baseline="0" dirty="0">
                <a:solidFill>
                  <a:schemeClr val="tx1"/>
                </a:solidFill>
                <a:latin typeface="Arial" pitchFamily="-110" charset="0"/>
                <a:ea typeface="+mn-ea"/>
                <a:cs typeface="+mn-cs"/>
              </a:rPr>
              <a:t>processes address space. In particular, recall that in order to implement the classic</a:t>
            </a:r>
          </a:p>
          <a:p>
            <a:r>
              <a:rPr lang="en-US" sz="1200" kern="1200" baseline="0" dirty="0">
                <a:solidFill>
                  <a:schemeClr val="tx1"/>
                </a:solidFill>
                <a:latin typeface="Arial" pitchFamily="-110" charset="0"/>
                <a:ea typeface="+mn-ea"/>
                <a:cs typeface="+mn-cs"/>
              </a:rPr>
              <a:t>stack overflow attack, the attacker needs to be able to predict the approximate</a:t>
            </a:r>
          </a:p>
          <a:p>
            <a:r>
              <a:rPr lang="en-US" sz="1200" kern="1200" baseline="0" dirty="0">
                <a:solidFill>
                  <a:schemeClr val="tx1"/>
                </a:solidFill>
                <a:latin typeface="Arial" pitchFamily="-110" charset="0"/>
                <a:ea typeface="+mn-ea"/>
                <a:cs typeface="+mn-cs"/>
              </a:rPr>
              <a:t>location of the targeted buffer. The attacker uses this predicted address to determine</a:t>
            </a:r>
          </a:p>
          <a:p>
            <a:r>
              <a:rPr lang="en-US" sz="1200" kern="1200" baseline="0" dirty="0">
                <a:solidFill>
                  <a:schemeClr val="tx1"/>
                </a:solidFill>
                <a:latin typeface="Arial" pitchFamily="-110" charset="0"/>
                <a:ea typeface="+mn-ea"/>
                <a:cs typeface="+mn-cs"/>
              </a:rPr>
              <a:t>a suitable return address to use in the attack to transfer control to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One</a:t>
            </a:r>
          </a:p>
          <a:p>
            <a:r>
              <a:rPr lang="en-US" sz="1200" kern="1200" baseline="0" dirty="0">
                <a:solidFill>
                  <a:schemeClr val="tx1"/>
                </a:solidFill>
                <a:latin typeface="Arial" pitchFamily="-110" charset="0"/>
                <a:ea typeface="+mn-ea"/>
                <a:cs typeface="+mn-cs"/>
              </a:rPr>
              <a:t>technique to greatly increase the difficulty of this prediction is to change the address</a:t>
            </a:r>
          </a:p>
          <a:p>
            <a:r>
              <a:rPr lang="en-US" sz="1200" kern="1200" baseline="0" dirty="0">
                <a:solidFill>
                  <a:schemeClr val="tx1"/>
                </a:solidFill>
                <a:latin typeface="Arial" pitchFamily="-110" charset="0"/>
                <a:ea typeface="+mn-ea"/>
                <a:cs typeface="+mn-cs"/>
              </a:rPr>
              <a:t>at which the stack is located in a random manner for each process. The range of</a:t>
            </a:r>
          </a:p>
          <a:p>
            <a:r>
              <a:rPr lang="en-US" sz="1200" kern="1200" baseline="0" dirty="0">
                <a:solidFill>
                  <a:schemeClr val="tx1"/>
                </a:solidFill>
                <a:latin typeface="Arial" pitchFamily="-110" charset="0"/>
                <a:ea typeface="+mn-ea"/>
                <a:cs typeface="+mn-cs"/>
              </a:rPr>
              <a:t>addresses available on modern processors is large (32 bits), and most programs only</a:t>
            </a:r>
          </a:p>
          <a:p>
            <a:r>
              <a:rPr lang="en-US" sz="1200" kern="1200" baseline="0" dirty="0">
                <a:solidFill>
                  <a:schemeClr val="tx1"/>
                </a:solidFill>
                <a:latin typeface="Arial" pitchFamily="-110" charset="0"/>
                <a:ea typeface="+mn-ea"/>
                <a:cs typeface="+mn-cs"/>
              </a:rPr>
              <a:t>need a small fraction of that. Therefore, moving the stack memory region around by</a:t>
            </a:r>
          </a:p>
          <a:p>
            <a:r>
              <a:rPr lang="en-US" sz="1200" kern="1200" baseline="0" dirty="0">
                <a:solidFill>
                  <a:schemeClr val="tx1"/>
                </a:solidFill>
                <a:latin typeface="Arial" pitchFamily="-110" charset="0"/>
                <a:ea typeface="+mn-ea"/>
                <a:cs typeface="+mn-cs"/>
              </a:rPr>
              <a:t>a megabyte or so has minimal impact on most programs but makes predicting the</a:t>
            </a:r>
          </a:p>
          <a:p>
            <a:r>
              <a:rPr lang="en-US" sz="1200" kern="1200" baseline="0" dirty="0">
                <a:solidFill>
                  <a:schemeClr val="tx1"/>
                </a:solidFill>
                <a:latin typeface="Arial" pitchFamily="-110" charset="0"/>
                <a:ea typeface="+mn-ea"/>
                <a:cs typeface="+mn-cs"/>
              </a:rPr>
              <a:t>targeted buffer’s address almost impossible. This amount of variation is also much</a:t>
            </a:r>
          </a:p>
          <a:p>
            <a:r>
              <a:rPr lang="en-US" sz="1200" kern="1200" baseline="0" dirty="0">
                <a:solidFill>
                  <a:schemeClr val="tx1"/>
                </a:solidFill>
                <a:latin typeface="Arial" pitchFamily="-110" charset="0"/>
                <a:ea typeface="+mn-ea"/>
                <a:cs typeface="+mn-cs"/>
              </a:rPr>
              <a:t>larger than the size of most vulnerable buffers, so there is no chance of having a large</a:t>
            </a:r>
          </a:p>
          <a:p>
            <a:r>
              <a:rPr lang="en-US" sz="1200" kern="1200" baseline="0" dirty="0">
                <a:solidFill>
                  <a:schemeClr val="tx1"/>
                </a:solidFill>
                <a:latin typeface="Arial" pitchFamily="-110" charset="0"/>
                <a:ea typeface="+mn-ea"/>
                <a:cs typeface="+mn-cs"/>
              </a:rPr>
              <a:t>enough NOP sled to handle this range of addresses. Again this provides a degree of</a:t>
            </a:r>
          </a:p>
          <a:p>
            <a:r>
              <a:rPr lang="en-US" sz="1200" kern="1200" baseline="0" dirty="0">
                <a:solidFill>
                  <a:schemeClr val="tx1"/>
                </a:solidFill>
                <a:latin typeface="Arial" pitchFamily="-110" charset="0"/>
                <a:ea typeface="+mn-ea"/>
                <a:cs typeface="+mn-cs"/>
              </a:rPr>
              <a:t>protection for existing programs, and while it cannot stop the attack proceeding, the</a:t>
            </a:r>
          </a:p>
          <a:p>
            <a:r>
              <a:rPr lang="en-US" sz="1200" kern="1200" baseline="0" dirty="0">
                <a:solidFill>
                  <a:schemeClr val="tx1"/>
                </a:solidFill>
                <a:latin typeface="Arial" pitchFamily="-110" charset="0"/>
                <a:ea typeface="+mn-ea"/>
                <a:cs typeface="+mn-cs"/>
              </a:rPr>
              <a:t>program will almost certainly abort due to an invalid memory reference.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Related to this approach is the use of random dynamic memory allocation (for</a:t>
            </a:r>
          </a:p>
          <a:p>
            <a:r>
              <a:rPr lang="en-US" sz="1200" kern="1200" baseline="0" dirty="0" err="1">
                <a:solidFill>
                  <a:schemeClr val="tx1"/>
                </a:solidFill>
                <a:latin typeface="Arial" pitchFamily="-110" charset="0"/>
                <a:ea typeface="+mn-ea"/>
                <a:cs typeface="+mn-cs"/>
              </a:rPr>
              <a:t>malloc</a:t>
            </a:r>
            <a:r>
              <a:rPr lang="en-US" sz="1200" kern="1200" baseline="0" dirty="0">
                <a:solidFill>
                  <a:schemeClr val="tx1"/>
                </a:solidFill>
                <a:latin typeface="Arial" pitchFamily="-110" charset="0"/>
                <a:ea typeface="+mn-ea"/>
                <a:cs typeface="+mn-cs"/>
              </a:rPr>
              <a:t>() and related library routines). As we discuss in Section 10.3 , there is a</a:t>
            </a:r>
          </a:p>
          <a:p>
            <a:r>
              <a:rPr lang="en-US" sz="1200" kern="1200" baseline="0" dirty="0">
                <a:solidFill>
                  <a:schemeClr val="tx1"/>
                </a:solidFill>
                <a:latin typeface="Arial" pitchFamily="-110" charset="0"/>
                <a:ea typeface="+mn-ea"/>
                <a:cs typeface="+mn-cs"/>
              </a:rPr>
              <a:t>class of heap buffer overflow attacks that exploit the expected proximity of successive</a:t>
            </a:r>
          </a:p>
          <a:p>
            <a:r>
              <a:rPr lang="en-US" sz="1200" kern="1200" baseline="0" dirty="0">
                <a:solidFill>
                  <a:schemeClr val="tx1"/>
                </a:solidFill>
                <a:latin typeface="Arial" pitchFamily="-110" charset="0"/>
                <a:ea typeface="+mn-ea"/>
                <a:cs typeface="+mn-cs"/>
              </a:rPr>
              <a:t>memory allocations, or indeed the arrangement of the heap management data</a:t>
            </a:r>
          </a:p>
          <a:p>
            <a:r>
              <a:rPr lang="en-US" sz="1200" kern="1200" baseline="0" dirty="0">
                <a:solidFill>
                  <a:schemeClr val="tx1"/>
                </a:solidFill>
                <a:latin typeface="Arial" pitchFamily="-110" charset="0"/>
                <a:ea typeface="+mn-ea"/>
                <a:cs typeface="+mn-cs"/>
              </a:rPr>
              <a:t>structures. Randomizing the allocation of memory on the heap makes the possibility</a:t>
            </a:r>
          </a:p>
          <a:p>
            <a:r>
              <a:rPr lang="en-US" sz="1200" kern="1200" baseline="0" dirty="0">
                <a:solidFill>
                  <a:schemeClr val="tx1"/>
                </a:solidFill>
                <a:latin typeface="Arial" pitchFamily="-110" charset="0"/>
                <a:ea typeface="+mn-ea"/>
                <a:cs typeface="+mn-cs"/>
              </a:rPr>
              <a:t>of predicting the address of targeted buffers extremely difficult, thus thwarting</a:t>
            </a:r>
          </a:p>
          <a:p>
            <a:r>
              <a:rPr lang="en-US" sz="1200" kern="1200" baseline="0" dirty="0">
                <a:solidFill>
                  <a:schemeClr val="tx1"/>
                </a:solidFill>
                <a:latin typeface="Arial" pitchFamily="-110" charset="0"/>
                <a:ea typeface="+mn-ea"/>
                <a:cs typeface="+mn-cs"/>
              </a:rPr>
              <a:t>the successful execution of some heap overflow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target of attack is the location of standard library routines. In an</a:t>
            </a:r>
          </a:p>
          <a:p>
            <a:r>
              <a:rPr lang="en-US" sz="1200" kern="1200" baseline="0" dirty="0">
                <a:solidFill>
                  <a:schemeClr val="tx1"/>
                </a:solidFill>
                <a:latin typeface="Arial" pitchFamily="-110" charset="0"/>
                <a:ea typeface="+mn-ea"/>
                <a:cs typeface="+mn-cs"/>
              </a:rPr>
              <a:t>attempt to bypass protections such as </a:t>
            </a:r>
            <a:r>
              <a:rPr lang="en-US" sz="1200" kern="1200" baseline="0" dirty="0" err="1">
                <a:solidFill>
                  <a:schemeClr val="tx1"/>
                </a:solidFill>
                <a:latin typeface="Arial" pitchFamily="-110" charset="0"/>
                <a:ea typeface="+mn-ea"/>
                <a:cs typeface="+mn-cs"/>
              </a:rPr>
              <a:t>nonexecutable</a:t>
            </a:r>
            <a:r>
              <a:rPr lang="en-US" sz="1200" kern="1200" baseline="0" dirty="0">
                <a:solidFill>
                  <a:schemeClr val="tx1"/>
                </a:solidFill>
                <a:latin typeface="Arial" pitchFamily="-110" charset="0"/>
                <a:ea typeface="+mn-ea"/>
                <a:cs typeface="+mn-cs"/>
              </a:rPr>
              <a:t> stacks, some buffer overflow</a:t>
            </a:r>
          </a:p>
          <a:p>
            <a:r>
              <a:rPr lang="en-US" sz="1200" kern="1200" baseline="0" dirty="0">
                <a:solidFill>
                  <a:schemeClr val="tx1"/>
                </a:solidFill>
                <a:latin typeface="Arial" pitchFamily="-110" charset="0"/>
                <a:ea typeface="+mn-ea"/>
                <a:cs typeface="+mn-cs"/>
              </a:rPr>
              <a:t>variants exploit existing code in standard libraries. These are typically loaded at</a:t>
            </a:r>
          </a:p>
          <a:p>
            <a:r>
              <a:rPr lang="en-US" sz="1200" kern="1200" baseline="0" dirty="0">
                <a:solidFill>
                  <a:schemeClr val="tx1"/>
                </a:solidFill>
                <a:latin typeface="Arial" pitchFamily="-110" charset="0"/>
                <a:ea typeface="+mn-ea"/>
                <a:cs typeface="+mn-cs"/>
              </a:rPr>
              <a:t>the same address by the same program. To counter this form of attack, we can use</a:t>
            </a:r>
          </a:p>
          <a:p>
            <a:r>
              <a:rPr lang="en-US" sz="1200" kern="1200" baseline="0" dirty="0">
                <a:solidFill>
                  <a:schemeClr val="tx1"/>
                </a:solidFill>
                <a:latin typeface="Arial" pitchFamily="-110" charset="0"/>
                <a:ea typeface="+mn-ea"/>
                <a:cs typeface="+mn-cs"/>
              </a:rPr>
              <a:t>a security extension that randomizes the order of loading standard libraries by a</a:t>
            </a:r>
          </a:p>
          <a:p>
            <a:r>
              <a:rPr lang="en-US" sz="1200" kern="1200" baseline="0" dirty="0">
                <a:solidFill>
                  <a:schemeClr val="tx1"/>
                </a:solidFill>
                <a:latin typeface="Arial" pitchFamily="-110" charset="0"/>
                <a:ea typeface="+mn-ea"/>
                <a:cs typeface="+mn-cs"/>
              </a:rPr>
              <a:t>program and their virtual memory address locations. This makes the address of any</a:t>
            </a:r>
          </a:p>
          <a:p>
            <a:r>
              <a:rPr lang="en-US" sz="1200" kern="1200" baseline="0" dirty="0">
                <a:solidFill>
                  <a:schemeClr val="tx1"/>
                </a:solidFill>
                <a:latin typeface="Arial" pitchFamily="-110" charset="0"/>
                <a:ea typeface="+mn-ea"/>
                <a:cs typeface="+mn-cs"/>
              </a:rPr>
              <a:t>specific function sufficiently unpredictable as to render the chance of a given attack</a:t>
            </a:r>
          </a:p>
          <a:p>
            <a:r>
              <a:rPr lang="en-US" sz="1200" kern="1200" baseline="0" dirty="0">
                <a:solidFill>
                  <a:schemeClr val="tx1"/>
                </a:solidFill>
                <a:latin typeface="Arial" pitchFamily="-110" charset="0"/>
                <a:ea typeface="+mn-ea"/>
                <a:cs typeface="+mn-cs"/>
              </a:rPr>
              <a:t>correctly predicting its address, very low.</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system includes versions of all of these extensions in its technological</a:t>
            </a:r>
          </a:p>
          <a:p>
            <a:r>
              <a:rPr lang="en-US" sz="1200" kern="1200" baseline="0" dirty="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25</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 final runtime technique that can be used places </a:t>
            </a:r>
            <a:r>
              <a:rPr lang="en-US" sz="1200" b="1" kern="1200" baseline="0" dirty="0">
                <a:solidFill>
                  <a:schemeClr val="tx1"/>
                </a:solidFill>
                <a:latin typeface="Arial" pitchFamily="-110" charset="0"/>
                <a:ea typeface="+mn-ea"/>
                <a:cs typeface="+mn-cs"/>
              </a:rPr>
              <a:t>guard pages</a:t>
            </a:r>
          </a:p>
          <a:p>
            <a:r>
              <a:rPr lang="en-US" sz="1200" kern="1200" baseline="0" dirty="0">
                <a:solidFill>
                  <a:schemeClr val="tx1"/>
                </a:solidFill>
                <a:latin typeface="Arial" pitchFamily="-110" charset="0"/>
                <a:ea typeface="+mn-ea"/>
                <a:cs typeface="+mn-cs"/>
              </a:rPr>
              <a:t>between critical regions of memory in a processes address space. Again, this</a:t>
            </a:r>
          </a:p>
          <a:p>
            <a:r>
              <a:rPr lang="en-US" sz="1200" kern="1200" baseline="0" dirty="0">
                <a:solidFill>
                  <a:schemeClr val="tx1"/>
                </a:solidFill>
                <a:latin typeface="Arial" pitchFamily="-110" charset="0"/>
                <a:ea typeface="+mn-ea"/>
                <a:cs typeface="+mn-cs"/>
              </a:rPr>
              <a:t>exploits the fact that a process has much more virtual memory available than</a:t>
            </a:r>
          </a:p>
          <a:p>
            <a:r>
              <a:rPr lang="en-US" sz="1200" kern="1200" baseline="0" dirty="0">
                <a:solidFill>
                  <a:schemeClr val="tx1"/>
                </a:solidFill>
                <a:latin typeface="Arial" pitchFamily="-110" charset="0"/>
                <a:ea typeface="+mn-ea"/>
                <a:cs typeface="+mn-cs"/>
              </a:rPr>
              <a:t>it typically needs. Gaps are placed between the ranges of addresses used for each</a:t>
            </a:r>
          </a:p>
          <a:p>
            <a:r>
              <a:rPr lang="en-US" sz="1200" kern="1200" baseline="0" dirty="0">
                <a:solidFill>
                  <a:schemeClr val="tx1"/>
                </a:solidFill>
                <a:latin typeface="Arial" pitchFamily="-110" charset="0"/>
                <a:ea typeface="+mn-ea"/>
                <a:cs typeface="+mn-cs"/>
              </a:rPr>
              <a:t>of the components of the address space, as was illustrated in Figure 10.4 . These</a:t>
            </a:r>
          </a:p>
          <a:p>
            <a:r>
              <a:rPr lang="en-US" sz="1200" kern="1200" baseline="0" dirty="0">
                <a:solidFill>
                  <a:schemeClr val="tx1"/>
                </a:solidFill>
                <a:latin typeface="Arial" pitchFamily="-110" charset="0"/>
                <a:ea typeface="+mn-ea"/>
                <a:cs typeface="+mn-cs"/>
              </a:rPr>
              <a:t>gaps, or guard pages, are flagged in the MMU as illegal addresses, and any attempt</a:t>
            </a:r>
          </a:p>
          <a:p>
            <a:r>
              <a:rPr lang="en-US" sz="1200" kern="1200" baseline="0" dirty="0">
                <a:solidFill>
                  <a:schemeClr val="tx1"/>
                </a:solidFill>
                <a:latin typeface="Arial" pitchFamily="-110" charset="0"/>
                <a:ea typeface="+mn-ea"/>
                <a:cs typeface="+mn-cs"/>
              </a:rPr>
              <a:t>to access them results in the process being aborted. This can prevent buffer</a:t>
            </a:r>
          </a:p>
          <a:p>
            <a:r>
              <a:rPr lang="en-US" sz="1200" kern="1200" baseline="0" dirty="0">
                <a:solidFill>
                  <a:schemeClr val="tx1"/>
                </a:solidFill>
                <a:latin typeface="Arial" pitchFamily="-110" charset="0"/>
                <a:ea typeface="+mn-ea"/>
                <a:cs typeface="+mn-cs"/>
              </a:rPr>
              <a:t>overflow attacks, typically of global data, which attempt to overwrite adjacent</a:t>
            </a:r>
          </a:p>
          <a:p>
            <a:r>
              <a:rPr lang="en-US" sz="1200" kern="1200" baseline="0" dirty="0">
                <a:solidFill>
                  <a:schemeClr val="tx1"/>
                </a:solidFill>
                <a:latin typeface="Arial" pitchFamily="-110" charset="0"/>
                <a:ea typeface="+mn-ea"/>
                <a:cs typeface="+mn-cs"/>
              </a:rPr>
              <a:t>regions in the processes address space, such as the global offset table, as we discuss</a:t>
            </a:r>
          </a:p>
          <a:p>
            <a:r>
              <a:rPr lang="en-US" sz="1200" kern="1200" baseline="0" dirty="0">
                <a:solidFill>
                  <a:schemeClr val="tx1"/>
                </a:solidFill>
                <a:latin typeface="Arial" pitchFamily="-110" charset="0"/>
                <a:ea typeface="+mn-ea"/>
                <a:cs typeface="+mn-cs"/>
              </a:rPr>
              <a:t>in Section 10.3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further extension places guard pages between stack frames or between different</a:t>
            </a:r>
          </a:p>
          <a:p>
            <a:r>
              <a:rPr lang="en-US" sz="1200" kern="1200" baseline="0" dirty="0">
                <a:solidFill>
                  <a:schemeClr val="tx1"/>
                </a:solidFill>
                <a:latin typeface="Arial" pitchFamily="-110" charset="0"/>
                <a:ea typeface="+mn-ea"/>
                <a:cs typeface="+mn-cs"/>
              </a:rPr>
              <a:t>allocations on the heap. This can provide further protection against stack and</a:t>
            </a:r>
          </a:p>
          <a:p>
            <a:r>
              <a:rPr lang="en-US" sz="1200" kern="1200" baseline="0" dirty="0">
                <a:solidFill>
                  <a:schemeClr val="tx1"/>
                </a:solidFill>
                <a:latin typeface="Arial" pitchFamily="-110" charset="0"/>
                <a:ea typeface="+mn-ea"/>
                <a:cs typeface="+mn-cs"/>
              </a:rPr>
              <a:t>heap over flow attacks, but at cost in execution time supporting the large number of</a:t>
            </a:r>
          </a:p>
          <a:p>
            <a:r>
              <a:rPr lang="en-US" sz="1200" kern="1200" baseline="0" dirty="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68579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27</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With growing awareness of problems with buffer overflows on the stack and the</a:t>
            </a:r>
          </a:p>
          <a:p>
            <a:r>
              <a:rPr lang="en-US" sz="1200" b="0" kern="1200" baseline="0" dirty="0">
                <a:solidFill>
                  <a:schemeClr val="tx1"/>
                </a:solidFill>
                <a:latin typeface="Arial" pitchFamily="-110" charset="0"/>
                <a:ea typeface="+mn-ea"/>
                <a:cs typeface="+mn-cs"/>
              </a:rPr>
              <a:t>development of defenses against them, attackers have turned their attention to</a:t>
            </a:r>
          </a:p>
          <a:p>
            <a:r>
              <a:rPr lang="en-US" sz="1200" b="0" kern="1200" baseline="0" dirty="0">
                <a:solidFill>
                  <a:schemeClr val="tx1"/>
                </a:solidFill>
                <a:latin typeface="Arial" pitchFamily="-110" charset="0"/>
                <a:ea typeface="+mn-ea"/>
                <a:cs typeface="+mn-cs"/>
              </a:rPr>
              <a:t>exploiting overflows in buffers located elsewhere in the process address space. One</a:t>
            </a:r>
          </a:p>
          <a:p>
            <a:r>
              <a:rPr lang="en-US" sz="1200" b="0" kern="1200" baseline="0" dirty="0">
                <a:solidFill>
                  <a:schemeClr val="tx1"/>
                </a:solidFill>
                <a:latin typeface="Arial" pitchFamily="-110" charset="0"/>
                <a:ea typeface="+mn-ea"/>
                <a:cs typeface="+mn-cs"/>
              </a:rPr>
              <a:t>possible target is a buffer located in memory dynamically allocated from the heap .</a:t>
            </a:r>
          </a:p>
          <a:p>
            <a:r>
              <a:rPr lang="en-US" sz="1200" b="0" kern="1200" baseline="0" dirty="0">
                <a:solidFill>
                  <a:schemeClr val="tx1"/>
                </a:solidFill>
                <a:latin typeface="Arial" pitchFamily="-110" charset="0"/>
                <a:ea typeface="+mn-ea"/>
                <a:cs typeface="+mn-cs"/>
              </a:rPr>
              <a:t>The heap is typically located above the program code and global data and grows up</a:t>
            </a:r>
          </a:p>
          <a:p>
            <a:r>
              <a:rPr lang="en-US" sz="1200" b="0" kern="1200" baseline="0" dirty="0">
                <a:solidFill>
                  <a:schemeClr val="tx1"/>
                </a:solidFill>
                <a:latin typeface="Arial" pitchFamily="-110" charset="0"/>
                <a:ea typeface="+mn-ea"/>
                <a:cs typeface="+mn-cs"/>
              </a:rPr>
              <a:t>in memory (while the stack grows down toward it). Memory is requested from the</a:t>
            </a:r>
          </a:p>
          <a:p>
            <a:r>
              <a:rPr lang="en-US" sz="1200" b="0" kern="1200" baseline="0" dirty="0">
                <a:solidFill>
                  <a:schemeClr val="tx1"/>
                </a:solidFill>
                <a:latin typeface="Arial" pitchFamily="-110" charset="0"/>
                <a:ea typeface="+mn-ea"/>
                <a:cs typeface="+mn-cs"/>
              </a:rPr>
              <a:t>heap by programs for use in dynamic data structures, such as linked lists of records.</a:t>
            </a:r>
          </a:p>
          <a:p>
            <a:r>
              <a:rPr lang="en-US" sz="1200" b="0" kern="1200" baseline="0" dirty="0">
                <a:solidFill>
                  <a:schemeClr val="tx1"/>
                </a:solidFill>
                <a:latin typeface="Arial" pitchFamily="-110" charset="0"/>
                <a:ea typeface="+mn-ea"/>
                <a:cs typeface="+mn-cs"/>
              </a:rPr>
              <a:t>If such a record contains a buffer vulnerable to overflow, the memory following it</a:t>
            </a:r>
          </a:p>
          <a:p>
            <a:r>
              <a:rPr lang="en-US" sz="1200" b="0" kern="1200" baseline="0" dirty="0">
                <a:solidFill>
                  <a:schemeClr val="tx1"/>
                </a:solidFill>
                <a:latin typeface="Arial" pitchFamily="-110" charset="0"/>
                <a:ea typeface="+mn-ea"/>
                <a:cs typeface="+mn-cs"/>
              </a:rPr>
              <a:t>can be corrupted. Unlike the stack, there will not be return addresses here to easily</a:t>
            </a:r>
          </a:p>
          <a:p>
            <a:r>
              <a:rPr lang="en-US" sz="1200" b="0" kern="1200" baseline="0" dirty="0">
                <a:solidFill>
                  <a:schemeClr val="tx1"/>
                </a:solidFill>
                <a:latin typeface="Arial" pitchFamily="-110" charset="0"/>
                <a:ea typeface="+mn-ea"/>
                <a:cs typeface="+mn-cs"/>
              </a:rPr>
              <a:t>cause a transfer of control. However, if the allocated space includes a pointer to a</a:t>
            </a:r>
          </a:p>
          <a:p>
            <a:r>
              <a:rPr lang="en-US" sz="1200" b="0" kern="1200" baseline="0" dirty="0">
                <a:solidFill>
                  <a:schemeClr val="tx1"/>
                </a:solidFill>
                <a:latin typeface="Arial" pitchFamily="-110" charset="0"/>
                <a:ea typeface="+mn-ea"/>
                <a:cs typeface="+mn-cs"/>
              </a:rPr>
              <a:t>function, which the code then subsequently calls, an attacker can arrange for this</a:t>
            </a:r>
          </a:p>
          <a:p>
            <a:r>
              <a:rPr lang="en-US" sz="1200" b="0" kern="1200" baseline="0" dirty="0">
                <a:solidFill>
                  <a:schemeClr val="tx1"/>
                </a:solidFill>
                <a:latin typeface="Arial" pitchFamily="-110" charset="0"/>
                <a:ea typeface="+mn-ea"/>
                <a:cs typeface="+mn-cs"/>
              </a:rPr>
              <a:t>address to be modified to point to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 the overwritten buffer. Typically,</a:t>
            </a:r>
          </a:p>
          <a:p>
            <a:r>
              <a:rPr lang="en-US" sz="1200" b="0" kern="1200" baseline="0" dirty="0">
                <a:solidFill>
                  <a:schemeClr val="tx1"/>
                </a:solidFill>
                <a:latin typeface="Arial" pitchFamily="-110" charset="0"/>
                <a:ea typeface="+mn-ea"/>
                <a:cs typeface="+mn-cs"/>
              </a:rPr>
              <a:t>this might occur when a program uses a list of records to hold chunks of data while</a:t>
            </a:r>
          </a:p>
          <a:p>
            <a:r>
              <a:rPr lang="en-US" sz="1200" b="0" kern="1200" baseline="0" dirty="0">
                <a:solidFill>
                  <a:schemeClr val="tx1"/>
                </a:solidFill>
                <a:latin typeface="Arial" pitchFamily="-110" charset="0"/>
                <a:ea typeface="+mn-ea"/>
                <a:cs typeface="+mn-cs"/>
              </a:rPr>
              <a:t>processing input/output or decoding a compressed image or video file. As well as</a:t>
            </a:r>
          </a:p>
          <a:p>
            <a:r>
              <a:rPr lang="en-US" sz="1200" b="0" kern="1200" baseline="0" dirty="0">
                <a:solidFill>
                  <a:schemeClr val="tx1"/>
                </a:solidFill>
                <a:latin typeface="Arial" pitchFamily="-110" charset="0"/>
                <a:ea typeface="+mn-ea"/>
                <a:cs typeface="+mn-cs"/>
              </a:rPr>
              <a:t>holding the current chunk of data, this record may contain a pointer to the function</a:t>
            </a:r>
          </a:p>
          <a:p>
            <a:r>
              <a:rPr lang="en-US" sz="1200" b="0" kern="1200" baseline="0" dirty="0">
                <a:solidFill>
                  <a:schemeClr val="tx1"/>
                </a:solidFill>
                <a:latin typeface="Arial" pitchFamily="-110" charset="0"/>
                <a:ea typeface="+mn-ea"/>
                <a:cs typeface="+mn-cs"/>
              </a:rPr>
              <a:t>processing this class of input (thus allowing different categories of data chunks to be</a:t>
            </a:r>
          </a:p>
          <a:p>
            <a:r>
              <a:rPr lang="en-US" sz="1200" b="0" kern="1200" baseline="0" dirty="0">
                <a:solidFill>
                  <a:schemeClr val="tx1"/>
                </a:solidFill>
                <a:latin typeface="Arial" pitchFamily="-110" charset="0"/>
                <a:ea typeface="+mn-ea"/>
                <a:cs typeface="+mn-cs"/>
              </a:rPr>
              <a:t>processed by the one generic function). Such code is used and has been successfully</a:t>
            </a:r>
          </a:p>
          <a:p>
            <a:r>
              <a:rPr lang="en-US" sz="1200" b="0" kern="1200" baseline="0" dirty="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28</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final category of buffer overflows we consider involves buffers located in the</a:t>
            </a:r>
          </a:p>
          <a:p>
            <a:r>
              <a:rPr lang="en-US" sz="1200" kern="1200" baseline="0" dirty="0">
                <a:solidFill>
                  <a:schemeClr val="tx1"/>
                </a:solidFill>
                <a:latin typeface="Arial" pitchFamily="-110" charset="0"/>
                <a:ea typeface="+mn-ea"/>
                <a:cs typeface="+mn-cs"/>
              </a:rPr>
              <a:t>program’s global (or static) data area. Figure 10.4 showed that this is loaded from</a:t>
            </a:r>
          </a:p>
          <a:p>
            <a:r>
              <a:rPr lang="en-US" sz="1200" kern="1200" baseline="0" dirty="0">
                <a:solidFill>
                  <a:schemeClr val="tx1"/>
                </a:solidFill>
                <a:latin typeface="Arial" pitchFamily="-110" charset="0"/>
                <a:ea typeface="+mn-ea"/>
                <a:cs typeface="+mn-cs"/>
              </a:rPr>
              <a:t>the program file and located in memory above the program code. Again, if unsafe</a:t>
            </a:r>
          </a:p>
          <a:p>
            <a:r>
              <a:rPr lang="en-US" sz="1200" kern="1200" baseline="0" dirty="0">
                <a:solidFill>
                  <a:schemeClr val="tx1"/>
                </a:solidFill>
                <a:latin typeface="Arial" pitchFamily="-110" charset="0"/>
                <a:ea typeface="+mn-ea"/>
                <a:cs typeface="+mn-cs"/>
              </a:rPr>
              <a:t>buffer operations are used, data may overflow a global buffer and change adjacent</a:t>
            </a:r>
          </a:p>
          <a:p>
            <a:r>
              <a:rPr lang="en-US" sz="1200" kern="1200" baseline="0" dirty="0">
                <a:solidFill>
                  <a:schemeClr val="tx1"/>
                </a:solidFill>
                <a:latin typeface="Arial" pitchFamily="-110" charset="0"/>
                <a:ea typeface="+mn-ea"/>
                <a:cs typeface="+mn-cs"/>
              </a:rPr>
              <a:t>memory locations, including perhaps one with a function pointer, which is then</a:t>
            </a:r>
          </a:p>
          <a:p>
            <a:r>
              <a:rPr lang="en-US" sz="1200" kern="1200" baseline="0" dirty="0">
                <a:solidFill>
                  <a:schemeClr val="tx1"/>
                </a:solidFill>
                <a:latin typeface="Arial" pitchFamily="-110" charset="0"/>
                <a:ea typeface="+mn-ea"/>
                <a:cs typeface="+mn-cs"/>
              </a:rPr>
              <a:t>subsequently called.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Defenses against such attacks include making the global data area non-executable,</a:t>
            </a:r>
          </a:p>
          <a:p>
            <a:r>
              <a:rPr lang="en-US" sz="1200" kern="1200" baseline="0" dirty="0">
                <a:solidFill>
                  <a:schemeClr val="tx1"/>
                </a:solidFill>
                <a:latin typeface="Arial" pitchFamily="-110" charset="0"/>
                <a:ea typeface="+mn-ea"/>
                <a:cs typeface="+mn-cs"/>
              </a:rPr>
              <a:t>arranging function pointers to be located below any other types of data, and</a:t>
            </a:r>
          </a:p>
          <a:p>
            <a:r>
              <a:rPr lang="en-US" sz="1200" kern="1200" baseline="0" dirty="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arithmetic results exceed maximum integer size, computer stores an incorrect value</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7072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A buffer overflow , also known as a buffer overrun , is defined in the NIST </a:t>
            </a:r>
            <a:r>
              <a:rPr lang="en-US" sz="1200" b="0" i="1" kern="1200" baseline="0" dirty="0">
                <a:solidFill>
                  <a:schemeClr val="tx1"/>
                </a:solidFill>
                <a:latin typeface="Arial" pitchFamily="-110" charset="0"/>
                <a:ea typeface="+mn-ea"/>
                <a:cs typeface="+mn-cs"/>
              </a:rPr>
              <a:t>Glossary</a:t>
            </a:r>
          </a:p>
          <a:p>
            <a:r>
              <a:rPr lang="en-US" sz="1200" b="0" i="1" kern="1200" baseline="0" dirty="0">
                <a:solidFill>
                  <a:schemeClr val="tx1"/>
                </a:solidFill>
                <a:latin typeface="Arial" pitchFamily="-110" charset="0"/>
                <a:ea typeface="+mn-ea"/>
                <a:cs typeface="+mn-cs"/>
              </a:rPr>
              <a:t>of Key Information Security Terms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Buffer Overrun A condition at an interface under which more input can be</a:t>
            </a:r>
          </a:p>
          <a:p>
            <a:r>
              <a:rPr lang="en-US" sz="1200" b="0" kern="1200" baseline="0" dirty="0">
                <a:solidFill>
                  <a:schemeClr val="tx1"/>
                </a:solidFill>
                <a:latin typeface="Arial" pitchFamily="-110" charset="0"/>
                <a:ea typeface="+mn-ea"/>
                <a:cs typeface="+mn-cs"/>
              </a:rPr>
              <a:t>placed into a buffer or data holding area than the capacity allocated, overwriting</a:t>
            </a:r>
          </a:p>
          <a:p>
            <a:r>
              <a:rPr lang="en-US" sz="1200" b="0" kern="1200" baseline="0" dirty="0">
                <a:solidFill>
                  <a:schemeClr val="tx1"/>
                </a:solidFill>
                <a:latin typeface="Arial" pitchFamily="-110" charset="0"/>
                <a:ea typeface="+mn-ea"/>
                <a:cs typeface="+mn-cs"/>
              </a:rPr>
              <a:t>other information. Attackers exploit such a condition to crash a system or to</a:t>
            </a:r>
          </a:p>
          <a:p>
            <a:r>
              <a:rPr lang="en-US" sz="1200" b="0" kern="1200" baseline="0" dirty="0">
                <a:solidFill>
                  <a:schemeClr val="tx1"/>
                </a:solidFill>
                <a:latin typeface="Arial" pitchFamily="-110" charset="0"/>
                <a:ea typeface="+mn-ea"/>
                <a:cs typeface="+mn-cs"/>
              </a:rPr>
              <a:t>insert specially crafted code that allows them to gain control of the system.</a:t>
            </a:r>
            <a:endParaRPr lang="en-US" b="0" dirty="0"/>
          </a:p>
          <a:p>
            <a:endParaRPr lang="en-US" dirty="0"/>
          </a:p>
          <a:p>
            <a:r>
              <a:rPr lang="en-US" sz="1200" b="0" i="0" u="none" strike="noStrike" kern="1200" baseline="0" dirty="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a:solidFill>
                  <a:schemeClr val="tx1"/>
                </a:solidFill>
                <a:latin typeface="Arial" pitchFamily="-110" charset="0"/>
                <a:ea typeface="+mn-ea"/>
                <a:cs typeface="+mn-cs"/>
              </a:rPr>
              <a:t>with an overview of the purpose and design of shellcode, which is the custom code</a:t>
            </a:r>
          </a:p>
          <a:p>
            <a:r>
              <a:rPr lang="en-US" sz="1200" b="0" i="0" u="none" strike="noStrike" kern="1200" baseline="0" dirty="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a:solidFill>
                  <a:schemeClr val="tx1"/>
                </a:solidFill>
                <a:latin typeface="Arial" pitchFamily="-110" charset="0"/>
                <a:ea typeface="+mn-ea"/>
                <a:cs typeface="+mn-cs"/>
              </a:rPr>
              <a:t>overflow.</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a:solidFill>
                  <a:schemeClr val="tx1"/>
                </a:solidFill>
                <a:latin typeface="Arial" pitchFamily="-110" charset="0"/>
                <a:ea typeface="+mn-ea"/>
                <a:cs typeface="+mn-cs"/>
              </a:rPr>
              <a:t>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a:solidFill>
                  <a:schemeClr val="tx1"/>
                </a:solidFill>
                <a:latin typeface="Arial" pitchFamily="-110" charset="0"/>
                <a:ea typeface="+mn-ea"/>
                <a:cs typeface="+mn-cs"/>
              </a:rPr>
              <a:t>return to system call and heap overflows, and mention defenses against these.</a:t>
            </a: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70587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4</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buffer overflow can occur as a result of a programming error when a process</a:t>
            </a:r>
          </a:p>
          <a:p>
            <a:r>
              <a:rPr lang="en-US" sz="1200" kern="1200" baseline="0" dirty="0">
                <a:solidFill>
                  <a:schemeClr val="tx1"/>
                </a:solidFill>
                <a:latin typeface="Arial" pitchFamily="-110" charset="0"/>
                <a:ea typeface="+mn-ea"/>
                <a:cs typeface="+mn-cs"/>
              </a:rPr>
              <a:t>attempts to store data beyond the limits of a fixed-sized buffer and consequently</a:t>
            </a:r>
          </a:p>
          <a:p>
            <a:r>
              <a:rPr lang="en-US" sz="1200" kern="1200" baseline="0" dirty="0">
                <a:solidFill>
                  <a:schemeClr val="tx1"/>
                </a:solidFill>
                <a:latin typeface="Arial" pitchFamily="-110" charset="0"/>
                <a:ea typeface="+mn-ea"/>
                <a:cs typeface="+mn-cs"/>
              </a:rPr>
              <a:t>overwrites adjacent memory locations. These locations could hold other program</a:t>
            </a:r>
          </a:p>
          <a:p>
            <a:r>
              <a:rPr lang="en-US" sz="1200" kern="1200" baseline="0" dirty="0">
                <a:solidFill>
                  <a:schemeClr val="tx1"/>
                </a:solidFill>
                <a:latin typeface="Arial" pitchFamily="-110" charset="0"/>
                <a:ea typeface="+mn-ea"/>
                <a:cs typeface="+mn-cs"/>
              </a:rPr>
              <a:t>variables or parameters or program control flow data such as return addresses and</a:t>
            </a:r>
          </a:p>
          <a:p>
            <a:r>
              <a:rPr lang="en-US" sz="1200" kern="1200" baseline="0" dirty="0">
                <a:solidFill>
                  <a:schemeClr val="tx1"/>
                </a:solidFill>
                <a:latin typeface="Arial" pitchFamily="-110" charset="0"/>
                <a:ea typeface="+mn-ea"/>
                <a:cs typeface="+mn-cs"/>
              </a:rPr>
              <a:t>pointers to previous stack frames. The buffer could be located on the stack, in the</a:t>
            </a:r>
          </a:p>
          <a:p>
            <a:r>
              <a:rPr lang="en-US" sz="1200" kern="1200" baseline="0" dirty="0">
                <a:solidFill>
                  <a:schemeClr val="tx1"/>
                </a:solidFill>
                <a:latin typeface="Arial" pitchFamily="-110" charset="0"/>
                <a:ea typeface="+mn-ea"/>
                <a:cs typeface="+mn-cs"/>
              </a:rPr>
              <a:t>heap, or in the data section of the process. The consequences of this error include</a:t>
            </a:r>
          </a:p>
          <a:p>
            <a:r>
              <a:rPr lang="en-US" sz="1200" kern="1200" baseline="0" dirty="0">
                <a:solidFill>
                  <a:schemeClr val="tx1"/>
                </a:solidFill>
                <a:latin typeface="Arial" pitchFamily="-110" charset="0"/>
                <a:ea typeface="+mn-ea"/>
                <a:cs typeface="+mn-cs"/>
              </a:rPr>
              <a:t>corruption of data used by the program, unexpected transfer of control in the program,</a:t>
            </a:r>
          </a:p>
          <a:p>
            <a:r>
              <a:rPr lang="en-US" sz="1200" kern="1200" baseline="0" dirty="0">
                <a:solidFill>
                  <a:schemeClr val="tx1"/>
                </a:solidFill>
                <a:latin typeface="Arial" pitchFamily="-110" charset="0"/>
                <a:ea typeface="+mn-ea"/>
                <a:cs typeface="+mn-cs"/>
              </a:rPr>
              <a:t>possibly memory access violations, and very likely eventual program termination.</a:t>
            </a:r>
          </a:p>
          <a:p>
            <a:r>
              <a:rPr lang="en-US" sz="1200" kern="1200" baseline="0" dirty="0">
                <a:solidFill>
                  <a:schemeClr val="tx1"/>
                </a:solidFill>
                <a:latin typeface="Arial" pitchFamily="-110" charset="0"/>
                <a:ea typeface="+mn-ea"/>
                <a:cs typeface="+mn-cs"/>
              </a:rPr>
              <a:t>When done deliberately as part of an attack on a system, the transfer of control</a:t>
            </a:r>
          </a:p>
          <a:p>
            <a:r>
              <a:rPr lang="en-US" sz="1200" kern="1200" baseline="0" dirty="0">
                <a:solidFill>
                  <a:schemeClr val="tx1"/>
                </a:solidFill>
                <a:latin typeface="Arial" pitchFamily="-110" charset="0"/>
                <a:ea typeface="+mn-ea"/>
                <a:cs typeface="+mn-cs"/>
              </a:rPr>
              <a:t>could be to code of the attacker’s choosing, resulting in the ability to execute arbitrary</a:t>
            </a:r>
          </a:p>
          <a:p>
            <a:r>
              <a:rPr lang="en-US" sz="1200" kern="1200" baseline="0" dirty="0">
                <a:solidFill>
                  <a:schemeClr val="tx1"/>
                </a:solidFill>
                <a:latin typeface="Arial" pitchFamily="-110" charset="0"/>
                <a:ea typeface="+mn-ea"/>
                <a:cs typeface="+mn-cs"/>
              </a:rPr>
              <a:t>code with the privileges of the attacked process.</a:t>
            </a:r>
          </a:p>
          <a:p>
            <a:endParaRPr lang="en-US" sz="120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a:p>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5</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To exploit any type of buffer overflow, such as those we have illustrated here,</a:t>
            </a:r>
          </a:p>
          <a:p>
            <a:r>
              <a:rPr lang="en-US" sz="1200" kern="1200" baseline="0" dirty="0">
                <a:solidFill>
                  <a:schemeClr val="tx1"/>
                </a:solidFill>
                <a:latin typeface="Arial" pitchFamily="-110" charset="0"/>
                <a:ea typeface="+mn-ea"/>
                <a:cs typeface="+mn-cs"/>
              </a:rPr>
              <a:t>the attacker needs</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1. To identify a buffer overflow vulnerability in some program that can be</a:t>
            </a:r>
          </a:p>
          <a:p>
            <a:r>
              <a:rPr lang="en-US" sz="1200" kern="1200" baseline="0" dirty="0">
                <a:solidFill>
                  <a:schemeClr val="tx1"/>
                </a:solidFill>
                <a:latin typeface="Arial" pitchFamily="-110" charset="0"/>
                <a:ea typeface="+mn-ea"/>
                <a:cs typeface="+mn-cs"/>
              </a:rPr>
              <a:t>triggered using externally sourced data under the attackers control, and</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2. To understand how that buffer will be stored in the processes memory, and</a:t>
            </a:r>
          </a:p>
          <a:p>
            <a:r>
              <a:rPr lang="en-US" sz="1200" kern="1200" baseline="0" dirty="0">
                <a:solidFill>
                  <a:schemeClr val="tx1"/>
                </a:solidFill>
                <a:latin typeface="Arial" pitchFamily="-110" charset="0"/>
                <a:ea typeface="+mn-ea"/>
                <a:cs typeface="+mn-cs"/>
              </a:rPr>
              <a:t>hence the potential for corrupting adjacent memory locations and potentially</a:t>
            </a:r>
          </a:p>
          <a:p>
            <a:r>
              <a:rPr lang="en-US" sz="1200" kern="1200" baseline="0" dirty="0">
                <a:solidFill>
                  <a:schemeClr val="tx1"/>
                </a:solidFill>
                <a:latin typeface="Arial" pitchFamily="-110" charset="0"/>
                <a:ea typeface="+mn-ea"/>
                <a:cs typeface="+mn-cs"/>
              </a:rPr>
              <a:t>altering the flow of execution of the program.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Identifying vulnerable programs may be done by inspection of program</a:t>
            </a:r>
          </a:p>
          <a:p>
            <a:r>
              <a:rPr lang="en-US" sz="1200" kern="1200" baseline="0" dirty="0">
                <a:solidFill>
                  <a:schemeClr val="tx1"/>
                </a:solidFill>
                <a:latin typeface="Arial" pitchFamily="-110" charset="0"/>
                <a:ea typeface="+mn-ea"/>
                <a:cs typeface="+mn-cs"/>
              </a:rPr>
              <a:t>source, tracing the execution of programs as they process oversized input, or using</a:t>
            </a:r>
          </a:p>
          <a:p>
            <a:r>
              <a:rPr lang="en-US" sz="1200" kern="1200" baseline="0" dirty="0">
                <a:solidFill>
                  <a:schemeClr val="tx1"/>
                </a:solidFill>
                <a:latin typeface="Arial" pitchFamily="-110" charset="0"/>
                <a:ea typeface="+mn-ea"/>
                <a:cs typeface="+mn-cs"/>
              </a:rPr>
              <a:t>tools such as </a:t>
            </a:r>
            <a:r>
              <a:rPr lang="en-US" sz="1200" i="1" kern="1200" baseline="0" dirty="0" err="1">
                <a:solidFill>
                  <a:schemeClr val="tx1"/>
                </a:solidFill>
                <a:latin typeface="Arial" pitchFamily="-110" charset="0"/>
                <a:ea typeface="+mn-ea"/>
                <a:cs typeface="+mn-cs"/>
              </a:rPr>
              <a:t>fuzzing</a:t>
            </a:r>
            <a:r>
              <a:rPr lang="en-US" sz="1200" i="1" kern="1200" baseline="0" dirty="0">
                <a:solidFill>
                  <a:schemeClr val="tx1"/>
                </a:solidFill>
                <a:latin typeface="Arial" pitchFamily="-110" charset="0"/>
                <a:ea typeface="+mn-ea"/>
                <a:cs typeface="+mn-cs"/>
              </a:rPr>
              <a:t> , which we discuss in Chapter 11 .2, to automatically identify</a:t>
            </a:r>
          </a:p>
          <a:p>
            <a:r>
              <a:rPr lang="en-US" sz="1200" kern="1200" baseline="0" dirty="0">
                <a:solidFill>
                  <a:schemeClr val="tx1"/>
                </a:solidFill>
                <a:latin typeface="Arial" pitchFamily="-110" charset="0"/>
                <a:ea typeface="+mn-ea"/>
                <a:cs typeface="+mn-cs"/>
              </a:rPr>
              <a:t>potentially vulnerable programs. What the attacker does with the resulting corruption</a:t>
            </a:r>
          </a:p>
          <a:p>
            <a:r>
              <a:rPr lang="en-US" sz="1200" kern="1200" baseline="0" dirty="0">
                <a:solidFill>
                  <a:schemeClr val="tx1"/>
                </a:solidFill>
                <a:latin typeface="Arial" pitchFamily="-110" charset="0"/>
                <a:ea typeface="+mn-ea"/>
                <a:cs typeface="+mn-cs"/>
              </a:rPr>
              <a:t>of memory varies considerably, depending on what values are being overwritten.</a:t>
            </a:r>
          </a:p>
          <a:p>
            <a:r>
              <a:rPr lang="en-US" sz="1200" kern="1200" baseline="0" dirty="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34468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467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7</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93878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restrictedAccess</a:t>
            </a:r>
            <a:r>
              <a:rPr lang="en-US" altLang="zh-CN" dirty="0"/>
              <a:t>() returns 0: the bounds check (if(x&lt;</a:t>
            </a:r>
            <a:r>
              <a:rPr lang="en-US" altLang="zh-CN" dirty="0" err="1"/>
              <a:t>buffer_size</a:t>
            </a:r>
            <a:r>
              <a:rPr lang="en-US" altLang="zh-CN" dirty="0"/>
              <a:t>)) finished quickly and gets FALSE, so “return 0” is executed</a:t>
            </a:r>
          </a:p>
          <a:p>
            <a:r>
              <a:rPr lang="en-US" altLang="zh-CN" dirty="0"/>
              <a:t>To fixed the code, make sure that x is not in the cache with  _</a:t>
            </a:r>
            <a:r>
              <a:rPr lang="en-US" altLang="zh-CN" dirty="0" err="1"/>
              <a:t>mm_clflush</a:t>
            </a:r>
            <a:r>
              <a:rPr lang="en-US" altLang="zh-CN" dirty="0"/>
              <a:t>(&amp;</a:t>
            </a:r>
            <a:r>
              <a:rPr lang="en-US" altLang="zh-CN" dirty="0" err="1"/>
              <a:t>larger_x</a:t>
            </a:r>
            <a:r>
              <a:rPr lang="en-US" altLang="zh-CN" dirty="0"/>
              <a:t>)  before calling </a:t>
            </a:r>
            <a:r>
              <a:rPr lang="en-US" altLang="zh-CN" dirty="0" err="1"/>
              <a:t>restrictedAccess</a:t>
            </a:r>
            <a:r>
              <a:rPr lang="en-US" altLang="zh-CN" dirty="0"/>
              <a:t>(</a:t>
            </a:r>
            <a:r>
              <a:rPr lang="en-US" altLang="zh-CN" dirty="0" err="1"/>
              <a:t>larger_x</a:t>
            </a:r>
            <a:r>
              <a:rPr lang="en-US" altLang="zh-CN" dirty="0"/>
              <a:t>), so the bounds check incurs a memory access and is slower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152C7E-10D1-F144-9A4D-C61469F04A52}" type="slidenum">
              <a:rPr lang="en-AU" smtClean="0"/>
              <a:pPr/>
              <a:t>9</a:t>
            </a:fld>
            <a:endParaRPr lang="en-AU"/>
          </a:p>
        </p:txBody>
      </p:sp>
    </p:spTree>
    <p:extLst>
      <p:ext uri="{BB962C8B-B14F-4D97-AF65-F5344CB8AC3E}">
        <p14:creationId xmlns:p14="http://schemas.microsoft.com/office/powerpoint/2010/main" val="42949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a:t>CH10 Buffer </a:t>
            </a:r>
            <a:r>
              <a:rPr lang="en-US" sz="4400" dirty="0"/>
              <a:t>Overflow</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C3C138-8CD3-4248-9C28-7C5E217659E8}"/>
              </a:ext>
            </a:extLst>
          </p:cNvPr>
          <p:cNvSpPr txBox="1"/>
          <p:nvPr/>
        </p:nvSpPr>
        <p:spPr>
          <a:xfrm>
            <a:off x="7457832" y="1083568"/>
            <a:ext cx="1237839" cy="400110"/>
          </a:xfrm>
          <a:prstGeom prst="rect">
            <a:avLst/>
          </a:prstGeom>
          <a:noFill/>
        </p:spPr>
        <p:txBody>
          <a:bodyPr wrap="none" rtlCol="0">
            <a:spAutoFit/>
          </a:bodyPr>
          <a:lstStyle/>
          <a:p>
            <a:r>
              <a:rPr lang="en-US" sz="2000" dirty="0" err="1"/>
              <a:t>argc</a:t>
            </a:r>
            <a:r>
              <a:rPr lang="en-US" sz="2000" dirty="0"/>
              <a:t> (4B)</a:t>
            </a:r>
            <a:endParaRPr lang="en-SE" sz="2000" dirty="0"/>
          </a:p>
        </p:txBody>
      </p:sp>
      <p:sp>
        <p:nvSpPr>
          <p:cNvPr id="11" name="TextBox 10">
            <a:extLst>
              <a:ext uri="{FF2B5EF4-FFF2-40B4-BE49-F238E27FC236}">
                <a16:creationId xmlns:a16="http://schemas.microsoft.com/office/drawing/2014/main" id="{4656D80F-3946-4967-B87D-9B3BD8EF6FCB}"/>
              </a:ext>
            </a:extLst>
          </p:cNvPr>
          <p:cNvSpPr txBox="1"/>
          <p:nvPr/>
        </p:nvSpPr>
        <p:spPr>
          <a:xfrm>
            <a:off x="7457832" y="1593142"/>
            <a:ext cx="1237839" cy="400110"/>
          </a:xfrm>
          <a:prstGeom prst="rect">
            <a:avLst/>
          </a:prstGeom>
          <a:noFill/>
        </p:spPr>
        <p:txBody>
          <a:bodyPr wrap="none" rtlCol="0">
            <a:spAutoFit/>
          </a:bodyPr>
          <a:lstStyle/>
          <a:p>
            <a:r>
              <a:rPr lang="en-US" sz="2000" dirty="0" err="1"/>
              <a:t>argv</a:t>
            </a:r>
            <a:r>
              <a:rPr lang="en-US" sz="2000" dirty="0"/>
              <a:t> (4B)</a:t>
            </a:r>
            <a:endParaRPr lang="en-SE" sz="2000" dirty="0"/>
          </a:p>
        </p:txBody>
      </p:sp>
      <p:sp>
        <p:nvSpPr>
          <p:cNvPr id="12" name="TextBox 11">
            <a:extLst>
              <a:ext uri="{FF2B5EF4-FFF2-40B4-BE49-F238E27FC236}">
                <a16:creationId xmlns:a16="http://schemas.microsoft.com/office/drawing/2014/main" id="{38E2DA25-119B-4E74-9CC8-78EA5994A5AC}"/>
              </a:ext>
            </a:extLst>
          </p:cNvPr>
          <p:cNvSpPr txBox="1"/>
          <p:nvPr/>
        </p:nvSpPr>
        <p:spPr>
          <a:xfrm>
            <a:off x="7457832" y="2071532"/>
            <a:ext cx="1620957" cy="400110"/>
          </a:xfrm>
          <a:prstGeom prst="rect">
            <a:avLst/>
          </a:prstGeom>
          <a:noFill/>
        </p:spPr>
        <p:txBody>
          <a:bodyPr wrap="none" rtlCol="0">
            <a:spAutoFit/>
          </a:bodyPr>
          <a:lstStyle/>
          <a:p>
            <a:r>
              <a:rPr lang="en-US" sz="2000" dirty="0"/>
              <a:t>ret. </a:t>
            </a:r>
            <a:r>
              <a:rPr lang="en-US" sz="2000" dirty="0" err="1"/>
              <a:t>addr</a:t>
            </a:r>
            <a:r>
              <a:rPr lang="en-US" sz="2000" dirty="0"/>
              <a:t>(4B)</a:t>
            </a:r>
            <a:endParaRPr lang="en-SE" sz="2000" dirty="0"/>
          </a:p>
        </p:txBody>
      </p:sp>
      <p:sp>
        <p:nvSpPr>
          <p:cNvPr id="13" name="TextBox 12">
            <a:extLst>
              <a:ext uri="{FF2B5EF4-FFF2-40B4-BE49-F238E27FC236}">
                <a16:creationId xmlns:a16="http://schemas.microsoft.com/office/drawing/2014/main" id="{83C026CF-8C4D-4618-AD63-3694BA0096B2}"/>
              </a:ext>
            </a:extLst>
          </p:cNvPr>
          <p:cNvSpPr txBox="1"/>
          <p:nvPr/>
        </p:nvSpPr>
        <p:spPr>
          <a:xfrm>
            <a:off x="7457832" y="2488647"/>
            <a:ext cx="1762021" cy="369332"/>
          </a:xfrm>
          <a:prstGeom prst="rect">
            <a:avLst/>
          </a:prstGeom>
          <a:noFill/>
        </p:spPr>
        <p:txBody>
          <a:bodyPr wrap="none" rtlCol="0">
            <a:spAutoFit/>
          </a:bodyPr>
          <a:lstStyle/>
          <a:p>
            <a:r>
              <a:rPr lang="en-US" dirty="0" err="1"/>
              <a:t>allow_login</a:t>
            </a:r>
            <a:r>
              <a:rPr lang="en-US" dirty="0"/>
              <a:t>(4B</a:t>
            </a:r>
            <a:r>
              <a:rPr lang="en-US" sz="1600" dirty="0"/>
              <a:t>)</a:t>
            </a:r>
            <a:endParaRPr lang="en-SE" sz="1600" dirty="0"/>
          </a:p>
        </p:txBody>
      </p:sp>
      <p:sp>
        <p:nvSpPr>
          <p:cNvPr id="17" name="TextBox 16">
            <a:extLst>
              <a:ext uri="{FF2B5EF4-FFF2-40B4-BE49-F238E27FC236}">
                <a16:creationId xmlns:a16="http://schemas.microsoft.com/office/drawing/2014/main" id="{F9AB1166-22B4-4520-947F-67DEBAD73E9A}"/>
              </a:ext>
            </a:extLst>
          </p:cNvPr>
          <p:cNvSpPr txBox="1"/>
          <p:nvPr/>
        </p:nvSpPr>
        <p:spPr>
          <a:xfrm>
            <a:off x="7909879" y="3324030"/>
            <a:ext cx="939681" cy="707886"/>
          </a:xfrm>
          <a:prstGeom prst="rect">
            <a:avLst/>
          </a:prstGeom>
          <a:noFill/>
        </p:spPr>
        <p:txBody>
          <a:bodyPr wrap="none" rtlCol="0">
            <a:spAutoFit/>
          </a:bodyPr>
          <a:lstStyle/>
          <a:p>
            <a:r>
              <a:rPr lang="en-US" sz="2000" dirty="0" err="1"/>
              <a:t>pwdstr</a:t>
            </a:r>
            <a:endParaRPr lang="en-US" sz="2000" dirty="0"/>
          </a:p>
          <a:p>
            <a:r>
              <a:rPr lang="en-US" sz="2000" dirty="0"/>
              <a:t>(12B)</a:t>
            </a:r>
            <a:endParaRPr lang="en-SE" sz="2000" dirty="0"/>
          </a:p>
        </p:txBody>
      </p:sp>
      <p:sp>
        <p:nvSpPr>
          <p:cNvPr id="18" name="TextBox 17">
            <a:extLst>
              <a:ext uri="{FF2B5EF4-FFF2-40B4-BE49-F238E27FC236}">
                <a16:creationId xmlns:a16="http://schemas.microsoft.com/office/drawing/2014/main" id="{4276A255-AB3C-4CD4-B5C6-A8313E146D37}"/>
              </a:ext>
            </a:extLst>
          </p:cNvPr>
          <p:cNvSpPr txBox="1"/>
          <p:nvPr/>
        </p:nvSpPr>
        <p:spPr>
          <a:xfrm>
            <a:off x="7909879" y="4709122"/>
            <a:ext cx="1309974" cy="707886"/>
          </a:xfrm>
          <a:prstGeom prst="rect">
            <a:avLst/>
          </a:prstGeom>
          <a:noFill/>
        </p:spPr>
        <p:txBody>
          <a:bodyPr wrap="none" rtlCol="0">
            <a:spAutoFit/>
          </a:bodyPr>
          <a:lstStyle/>
          <a:p>
            <a:r>
              <a:rPr lang="en-US" sz="2000" dirty="0" err="1"/>
              <a:t>targetpwd</a:t>
            </a:r>
            <a:endParaRPr lang="en-US" sz="2000" dirty="0"/>
          </a:p>
          <a:p>
            <a:r>
              <a:rPr lang="en-US" sz="2000" dirty="0"/>
              <a:t>(12B)</a:t>
            </a:r>
            <a:endParaRPr lang="en-SE" sz="2000" dirty="0"/>
          </a:p>
        </p:txBody>
      </p:sp>
      <p:sp>
        <p:nvSpPr>
          <p:cNvPr id="19" name="Right Brace 18">
            <a:extLst>
              <a:ext uri="{FF2B5EF4-FFF2-40B4-BE49-F238E27FC236}">
                <a16:creationId xmlns:a16="http://schemas.microsoft.com/office/drawing/2014/main" id="{251F4DC9-5669-418A-AE5A-8BF68F500CD0}"/>
              </a:ext>
            </a:extLst>
          </p:cNvPr>
          <p:cNvSpPr/>
          <p:nvPr/>
        </p:nvSpPr>
        <p:spPr bwMode="auto">
          <a:xfrm>
            <a:off x="7580976" y="2993216"/>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0" name="Right Brace 19">
            <a:extLst>
              <a:ext uri="{FF2B5EF4-FFF2-40B4-BE49-F238E27FC236}">
                <a16:creationId xmlns:a16="http://schemas.microsoft.com/office/drawing/2014/main" id="{6BB328D3-1876-4A7C-B7E9-F7893DB5C272}"/>
              </a:ext>
            </a:extLst>
          </p:cNvPr>
          <p:cNvSpPr/>
          <p:nvPr/>
        </p:nvSpPr>
        <p:spPr bwMode="auto">
          <a:xfrm>
            <a:off x="7580976" y="4411799"/>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2" name="Content Placeholder 2">
            <a:extLst>
              <a:ext uri="{FF2B5EF4-FFF2-40B4-BE49-F238E27FC236}">
                <a16:creationId xmlns:a16="http://schemas.microsoft.com/office/drawing/2014/main" id="{B37FAE48-C84F-4403-AE26-5C81AABCC8D3}"/>
              </a:ext>
            </a:extLst>
          </p:cNvPr>
          <p:cNvSpPr>
            <a:spLocks noGrp="1"/>
          </p:cNvSpPr>
          <p:nvPr>
            <p:ph idx="1"/>
          </p:nvPr>
        </p:nvSpPr>
        <p:spPr>
          <a:xfrm>
            <a:off x="176860" y="669176"/>
            <a:ext cx="5260015" cy="3070334"/>
          </a:xfrm>
          <a:noFill/>
          <a:ln>
            <a:solidFill>
              <a:schemeClr val="tx1"/>
            </a:solidFill>
          </a:ln>
        </p:spPr>
        <p:txBody>
          <a:bodyPr>
            <a:normAutofit fontScale="92500" lnSpcReduction="20000"/>
          </a:bodyPr>
          <a:lstStyle/>
          <a:p>
            <a:pPr marL="0" indent="0">
              <a:buNone/>
            </a:pPr>
            <a:r>
              <a:rPr lang="en-US" sz="1600" dirty="0">
                <a:latin typeface="Courier New" panose="02070309020205020404" pitchFamily="49" charset="0"/>
                <a:cs typeface="Courier New" panose="02070309020205020404" pitchFamily="49" charset="0"/>
              </a:rPr>
              <a:t>int main(int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[12];</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targetpwd</a:t>
            </a:r>
            <a:r>
              <a:rPr lang="en-US" sz="1600" dirty="0">
                <a:latin typeface="Courier New" panose="02070309020205020404" pitchFamily="49" charset="0"/>
                <a:cs typeface="Courier New" panose="02070309020205020404" pitchFamily="49" charset="0"/>
              </a:rPr>
              <a:t>[12] = "MyPwd123";</a:t>
            </a:r>
          </a:p>
          <a:p>
            <a:pPr marL="0" indent="0">
              <a:buNone/>
            </a:pPr>
            <a:r>
              <a:rPr lang="en-US" sz="1600" dirty="0">
                <a:latin typeface="Courier New" panose="02070309020205020404" pitchFamily="49" charset="0"/>
                <a:cs typeface="Courier New" panose="02070309020205020404" pitchFamily="49" charset="0"/>
              </a:rPr>
              <a:t>   gets(</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 //No bounds check! </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strncmp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pwdstr,targetpwd</a:t>
            </a:r>
            <a:r>
              <a:rPr lang="en-US" sz="1600" dirty="0">
                <a:latin typeface="Courier New" panose="02070309020205020404" pitchFamily="49" charset="0"/>
                <a:cs typeface="Courier New" panose="02070309020205020404" pitchFamily="49" charset="0"/>
              </a:rPr>
              <a:t>, 12)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rejected");</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allowed");</a:t>
            </a:r>
          </a:p>
          <a:p>
            <a:pPr marL="0" indent="0">
              <a:buNone/>
            </a:pPr>
            <a:r>
              <a:rPr lang="en-US" sz="1600" dirty="0">
                <a:latin typeface="Courier New" panose="02070309020205020404" pitchFamily="49" charset="0"/>
                <a:cs typeface="Courier New" panose="02070309020205020404" pitchFamily="49" charset="0"/>
              </a:rPr>
              <a:t>}</a:t>
            </a:r>
            <a:endParaRPr lang="en-SE" sz="16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B1CE779F-8565-4258-AD69-1227D5C01023}"/>
              </a:ext>
            </a:extLst>
          </p:cNvPr>
          <p:cNvSpPr>
            <a:spLocks noGrp="1"/>
          </p:cNvSpPr>
          <p:nvPr>
            <p:ph type="title"/>
          </p:nvPr>
        </p:nvSpPr>
        <p:spPr>
          <a:xfrm>
            <a:off x="313242" y="-92727"/>
            <a:ext cx="8568952" cy="868362"/>
          </a:xfrm>
        </p:spPr>
        <p:txBody>
          <a:bodyPr/>
          <a:lstStyle/>
          <a:p>
            <a:r>
              <a:rPr lang="en-US" sz="3600" dirty="0"/>
              <a:t>Stack Overflow Attack Example</a:t>
            </a:r>
            <a:endParaRPr lang="en-SE" sz="3600" dirty="0"/>
          </a:p>
        </p:txBody>
      </p:sp>
      <p:sp>
        <p:nvSpPr>
          <p:cNvPr id="4" name="Slide Number Placeholder 3">
            <a:extLst>
              <a:ext uri="{FF2B5EF4-FFF2-40B4-BE49-F238E27FC236}">
                <a16:creationId xmlns:a16="http://schemas.microsoft.com/office/drawing/2014/main" id="{0574F2A0-2811-46EB-9D24-A4D8DD5E885C}"/>
              </a:ext>
            </a:extLst>
          </p:cNvPr>
          <p:cNvSpPr>
            <a:spLocks noGrp="1"/>
          </p:cNvSpPr>
          <p:nvPr>
            <p:ph type="sldNum" sz="quarter" idx="12"/>
          </p:nvPr>
        </p:nvSpPr>
        <p:spPr>
          <a:xfrm>
            <a:off x="6985635" y="6525419"/>
            <a:ext cx="2133600" cy="244475"/>
          </a:xfrm>
        </p:spPr>
        <p:txBody>
          <a:bodyPr/>
          <a:lstStyle/>
          <a:p>
            <a:pPr>
              <a:defRPr/>
            </a:pPr>
            <a:fld id="{F57F456A-00AF-44E6-8D70-638C0D0130FF}" type="slidenum">
              <a:rPr lang="en-US" altLang="zh-CN" smtClean="0"/>
              <a:pPr>
                <a:defRPr/>
              </a:pPr>
              <a:t>10</a:t>
            </a:fld>
            <a:endParaRPr lang="en-US" altLang="zh-CN" dirty="0"/>
          </a:p>
        </p:txBody>
      </p:sp>
      <p:sp>
        <p:nvSpPr>
          <p:cNvPr id="24" name="Content Placeholder 2">
            <a:extLst>
              <a:ext uri="{FF2B5EF4-FFF2-40B4-BE49-F238E27FC236}">
                <a16:creationId xmlns:a16="http://schemas.microsoft.com/office/drawing/2014/main" id="{D7606144-0CE6-4182-BEB4-5A570B1F6B5A}"/>
              </a:ext>
            </a:extLst>
          </p:cNvPr>
          <p:cNvSpPr txBox="1">
            <a:spLocks/>
          </p:cNvSpPr>
          <p:nvPr/>
        </p:nvSpPr>
        <p:spPr bwMode="auto">
          <a:xfrm>
            <a:off x="132331" y="3733497"/>
            <a:ext cx="5484928" cy="3118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a:t>Input </a:t>
            </a:r>
            <a:r>
              <a:rPr lang="en-US" sz="1800" dirty="0" err="1">
                <a:latin typeface="Courier New" panose="02070309020205020404" pitchFamily="49" charset="0"/>
                <a:cs typeface="Courier New" panose="02070309020205020404" pitchFamily="49" charset="0"/>
              </a:rPr>
              <a:t>argv</a:t>
            </a:r>
            <a:r>
              <a:rPr lang="en-US" sz="1800" dirty="0">
                <a:latin typeface="Courier New" panose="02070309020205020404" pitchFamily="49" charset="0"/>
                <a:cs typeface="Courier New" panose="02070309020205020404" pitchFamily="49" charset="0"/>
              </a:rPr>
              <a:t>[]</a:t>
            </a:r>
            <a:r>
              <a:rPr lang="en-US" sz="1800" kern="0" dirty="0"/>
              <a:t>larger than 12 B will cause stack overflow in gets(</a:t>
            </a:r>
            <a:r>
              <a:rPr lang="en-US" sz="1800" kern="0" dirty="0" err="1"/>
              <a:t>pwdstr</a:t>
            </a:r>
            <a:r>
              <a:rPr lang="en-US" sz="1800" kern="0" dirty="0"/>
              <a:t>) and overwrite </a:t>
            </a:r>
            <a:r>
              <a:rPr lang="en-US" sz="1800" kern="0" dirty="0" err="1"/>
              <a:t>allow_login</a:t>
            </a:r>
            <a:r>
              <a:rPr lang="en-US" sz="1800" kern="0" dirty="0"/>
              <a:t> and/or return address. </a:t>
            </a:r>
          </a:p>
          <a:p>
            <a:pPr marL="0" indent="0">
              <a:buFontTx/>
              <a:buNone/>
            </a:pPr>
            <a:r>
              <a:rPr lang="en-US" sz="1800" kern="0" dirty="0"/>
              <a:t>If </a:t>
            </a:r>
            <a:r>
              <a:rPr lang="en-US" sz="1800" kern="0" dirty="0" err="1"/>
              <a:t>allow_login</a:t>
            </a:r>
            <a:r>
              <a:rPr lang="en-US" sz="1800" kern="0" dirty="0"/>
              <a:t> is overwritten to be 1, then login is successful.</a:t>
            </a:r>
          </a:p>
          <a:p>
            <a:pPr marL="0" indent="0">
              <a:buFontTx/>
              <a:buNone/>
            </a:pPr>
            <a:r>
              <a:rPr lang="en-US" sz="1800" kern="0" dirty="0"/>
              <a:t>If return address is overwritten to point to malicious code, then control flow jumps to it after main() finishes.</a:t>
            </a:r>
          </a:p>
          <a:p>
            <a:pPr marL="0" indent="0">
              <a:buNone/>
            </a:pPr>
            <a:r>
              <a:rPr lang="en-US" sz="1800" dirty="0"/>
              <a:t>(This example shows attack on function main(), which is similar to attack on function A() shown earlier.)</a:t>
            </a:r>
            <a:endParaRPr lang="en-SE" sz="1800" dirty="0"/>
          </a:p>
        </p:txBody>
      </p:sp>
      <p:graphicFrame>
        <p:nvGraphicFramePr>
          <p:cNvPr id="25" name="表格 4">
            <a:extLst>
              <a:ext uri="{FF2B5EF4-FFF2-40B4-BE49-F238E27FC236}">
                <a16:creationId xmlns:a16="http://schemas.microsoft.com/office/drawing/2014/main" id="{8BAD0CA3-DFD9-4EB2-AD60-4B9058F18C0D}"/>
              </a:ext>
            </a:extLst>
          </p:cNvPr>
          <p:cNvGraphicFramePr>
            <a:graphicFrameLocks noGrp="1"/>
          </p:cNvGraphicFramePr>
          <p:nvPr>
            <p:extLst>
              <p:ext uri="{D42A27DB-BD31-4B8C-83A1-F6EECF244321}">
                <p14:modId xmlns:p14="http://schemas.microsoft.com/office/powerpoint/2010/main" val="3925342041"/>
              </p:ext>
            </p:extLst>
          </p:nvPr>
        </p:nvGraphicFramePr>
        <p:xfrm>
          <a:off x="5794345" y="1065042"/>
          <a:ext cx="1720571" cy="4784470"/>
        </p:xfrm>
        <a:graphic>
          <a:graphicData uri="http://schemas.openxmlformats.org/drawingml/2006/table">
            <a:tbl>
              <a:tblPr firstRow="1" bandRow="1">
                <a:tableStyleId>{5940675A-B579-460E-94D1-54222C63F5DA}</a:tableStyleId>
              </a:tblPr>
              <a:tblGrid>
                <a:gridCol w="1720571">
                  <a:extLst>
                    <a:ext uri="{9D8B030D-6E8A-4147-A177-3AD203B41FA5}">
                      <a16:colId xmlns:a16="http://schemas.microsoft.com/office/drawing/2014/main" val="3205406346"/>
                    </a:ext>
                  </a:extLst>
                </a:gridCol>
              </a:tblGrid>
              <a:tr h="478447">
                <a:tc>
                  <a:txBody>
                    <a:bodyPr/>
                    <a:lstStyle/>
                    <a:p>
                      <a:pPr algn="ctr"/>
                      <a:endParaRPr lang="zh-CN" altLang="en-US" b="0" dirty="0"/>
                    </a:p>
                  </a:txBody>
                  <a:tcPr anchor="ctr"/>
                </a:tc>
                <a:extLst>
                  <a:ext uri="{0D108BD9-81ED-4DB2-BD59-A6C34878D82A}">
                    <a16:rowId xmlns:a16="http://schemas.microsoft.com/office/drawing/2014/main" val="4103921419"/>
                  </a:ext>
                </a:extLst>
              </a:tr>
              <a:tr h="4784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b="0" dirty="0"/>
                    </a:p>
                  </a:txBody>
                  <a:tcPr anchor="ctr"/>
                </a:tc>
                <a:extLst>
                  <a:ext uri="{0D108BD9-81ED-4DB2-BD59-A6C34878D82A}">
                    <a16:rowId xmlns:a16="http://schemas.microsoft.com/office/drawing/2014/main" val="35154256"/>
                  </a:ext>
                </a:extLst>
              </a:tr>
              <a:tr h="478447">
                <a:tc>
                  <a:txBody>
                    <a:bodyPr/>
                    <a:lstStyle/>
                    <a:p>
                      <a:endParaRPr lang="zh-CN" altLang="en-US" b="0" dirty="0"/>
                    </a:p>
                  </a:txBody>
                  <a:tcPr/>
                </a:tc>
                <a:extLst>
                  <a:ext uri="{0D108BD9-81ED-4DB2-BD59-A6C34878D82A}">
                    <a16:rowId xmlns:a16="http://schemas.microsoft.com/office/drawing/2014/main" val="1181923747"/>
                  </a:ext>
                </a:extLst>
              </a:tr>
              <a:tr h="478447">
                <a:tc>
                  <a:txBody>
                    <a:bodyPr/>
                    <a:lstStyle/>
                    <a:p>
                      <a:endParaRPr lang="zh-CN" altLang="en-US" b="0" dirty="0"/>
                    </a:p>
                  </a:txBody>
                  <a:tcPr/>
                </a:tc>
                <a:extLst>
                  <a:ext uri="{0D108BD9-81ED-4DB2-BD59-A6C34878D82A}">
                    <a16:rowId xmlns:a16="http://schemas.microsoft.com/office/drawing/2014/main" val="589870786"/>
                  </a:ext>
                </a:extLst>
              </a:tr>
              <a:tr h="478447">
                <a:tc>
                  <a:txBody>
                    <a:bodyPr/>
                    <a:lstStyle/>
                    <a:p>
                      <a:endParaRPr lang="zh-CN" altLang="en-US" b="0" dirty="0"/>
                    </a:p>
                  </a:txBody>
                  <a:tcPr/>
                </a:tc>
                <a:extLst>
                  <a:ext uri="{0D108BD9-81ED-4DB2-BD59-A6C34878D82A}">
                    <a16:rowId xmlns:a16="http://schemas.microsoft.com/office/drawing/2014/main" val="3150361087"/>
                  </a:ext>
                </a:extLst>
              </a:tr>
              <a:tr h="478447">
                <a:tc>
                  <a:txBody>
                    <a:bodyPr/>
                    <a:lstStyle/>
                    <a:p>
                      <a:endParaRPr lang="zh-CN" altLang="en-US" b="0" dirty="0"/>
                    </a:p>
                  </a:txBody>
                  <a:tcPr/>
                </a:tc>
                <a:extLst>
                  <a:ext uri="{0D108BD9-81ED-4DB2-BD59-A6C34878D82A}">
                    <a16:rowId xmlns:a16="http://schemas.microsoft.com/office/drawing/2014/main" val="182011134"/>
                  </a:ext>
                </a:extLst>
              </a:tr>
              <a:tr h="478447">
                <a:tc>
                  <a:txBody>
                    <a:bodyPr/>
                    <a:lstStyle/>
                    <a:p>
                      <a:endParaRPr lang="zh-CN" altLang="en-US" b="0" dirty="0"/>
                    </a:p>
                  </a:txBody>
                  <a:tcPr/>
                </a:tc>
                <a:extLst>
                  <a:ext uri="{0D108BD9-81ED-4DB2-BD59-A6C34878D82A}">
                    <a16:rowId xmlns:a16="http://schemas.microsoft.com/office/drawing/2014/main" val="1753684760"/>
                  </a:ext>
                </a:extLst>
              </a:tr>
              <a:tr h="478447">
                <a:tc>
                  <a:txBody>
                    <a:bodyPr/>
                    <a:lstStyle/>
                    <a:p>
                      <a:endParaRPr lang="zh-CN" altLang="en-US" b="0" dirty="0"/>
                    </a:p>
                  </a:txBody>
                  <a:tcPr/>
                </a:tc>
                <a:extLst>
                  <a:ext uri="{0D108BD9-81ED-4DB2-BD59-A6C34878D82A}">
                    <a16:rowId xmlns:a16="http://schemas.microsoft.com/office/drawing/2014/main" val="2029128889"/>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29" name="Rectangle 28">
            <a:extLst>
              <a:ext uri="{FF2B5EF4-FFF2-40B4-BE49-F238E27FC236}">
                <a16:creationId xmlns:a16="http://schemas.microsoft.com/office/drawing/2014/main" id="{48A109AC-41C1-4CEB-AB28-E0EC428D45A1}"/>
              </a:ext>
            </a:extLst>
          </p:cNvPr>
          <p:cNvSpPr/>
          <p:nvPr/>
        </p:nvSpPr>
        <p:spPr>
          <a:xfrm>
            <a:off x="5596839" y="5927792"/>
            <a:ext cx="3285355" cy="830997"/>
          </a:xfrm>
          <a:prstGeom prst="rect">
            <a:avLst/>
          </a:prstGeom>
        </p:spPr>
        <p:txBody>
          <a:bodyPr wrap="square">
            <a:spAutoFit/>
          </a:bodyPr>
          <a:lstStyle/>
          <a:p>
            <a:r>
              <a:rPr lang="en-US" altLang="zh-CN" sz="1600" dirty="0"/>
              <a:t>System stack grows downward (assuming a 32-bit CPU, so each word is 4 Bytes).</a:t>
            </a:r>
            <a:endParaRPr lang="en-SE" sz="1600" dirty="0"/>
          </a:p>
        </p:txBody>
      </p:sp>
      <p:sp>
        <p:nvSpPr>
          <p:cNvPr id="35" name="Rectangle 34">
            <a:extLst>
              <a:ext uri="{FF2B5EF4-FFF2-40B4-BE49-F238E27FC236}">
                <a16:creationId xmlns:a16="http://schemas.microsoft.com/office/drawing/2014/main" id="{BA11F8F6-2B7A-4849-961F-A3806B09F39E}"/>
              </a:ext>
            </a:extLst>
          </p:cNvPr>
          <p:cNvSpPr/>
          <p:nvPr/>
        </p:nvSpPr>
        <p:spPr>
          <a:xfrm>
            <a:off x="8195799" y="872354"/>
            <a:ext cx="909223" cy="369332"/>
          </a:xfrm>
          <a:prstGeom prst="rect">
            <a:avLst/>
          </a:prstGeom>
        </p:spPr>
        <p:txBody>
          <a:bodyPr wrap="none">
            <a:spAutoFit/>
          </a:bodyPr>
          <a:lstStyle/>
          <a:p>
            <a:pPr algn="ctr"/>
            <a:r>
              <a:rPr lang="en-US" altLang="zh-CN" dirty="0"/>
              <a:t>addr+4</a:t>
            </a:r>
            <a:endParaRPr lang="zh-CN" altLang="en-US" dirty="0"/>
          </a:p>
        </p:txBody>
      </p:sp>
      <p:sp>
        <p:nvSpPr>
          <p:cNvPr id="36" name="Rectangle 35">
            <a:extLst>
              <a:ext uri="{FF2B5EF4-FFF2-40B4-BE49-F238E27FC236}">
                <a16:creationId xmlns:a16="http://schemas.microsoft.com/office/drawing/2014/main" id="{E0235E77-D6BA-4734-B837-5740E1C27CDA}"/>
              </a:ext>
            </a:extLst>
          </p:cNvPr>
          <p:cNvSpPr/>
          <p:nvPr/>
        </p:nvSpPr>
        <p:spPr>
          <a:xfrm>
            <a:off x="8271783" y="1339118"/>
            <a:ext cx="646331" cy="369332"/>
          </a:xfrm>
          <a:prstGeom prst="rect">
            <a:avLst/>
          </a:prstGeom>
        </p:spPr>
        <p:txBody>
          <a:bodyPr wrap="none">
            <a:spAutoFit/>
          </a:bodyPr>
          <a:lstStyle/>
          <a:p>
            <a:pPr lvl="0" algn="ctr" fontAlgn="auto">
              <a:spcBef>
                <a:spcPts val="0"/>
              </a:spcBef>
              <a:spcAft>
                <a:spcPts val="0"/>
              </a:spcAft>
              <a:defRPr/>
            </a:pPr>
            <a:r>
              <a:rPr lang="en-US" altLang="zh-CN" dirty="0" err="1"/>
              <a:t>addr</a:t>
            </a:r>
            <a:endParaRPr lang="zh-CN" altLang="en-US" dirty="0"/>
          </a:p>
        </p:txBody>
      </p:sp>
      <p:cxnSp>
        <p:nvCxnSpPr>
          <p:cNvPr id="38" name="Straight Arrow Connector 37">
            <a:extLst>
              <a:ext uri="{FF2B5EF4-FFF2-40B4-BE49-F238E27FC236}">
                <a16:creationId xmlns:a16="http://schemas.microsoft.com/office/drawing/2014/main" id="{E7D10C1D-F7E8-44CB-A239-2A7B4373242B}"/>
              </a:ext>
            </a:extLst>
          </p:cNvPr>
          <p:cNvCxnSpPr>
            <a:cxnSpLocks/>
          </p:cNvCxnSpPr>
          <p:nvPr/>
        </p:nvCxnSpPr>
        <p:spPr bwMode="auto">
          <a:xfrm flipH="1">
            <a:off x="7514918" y="1535416"/>
            <a:ext cx="663882" cy="0"/>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D166D12A-3A13-41F1-BDF1-E01FAA2AD3F3}"/>
              </a:ext>
            </a:extLst>
          </p:cNvPr>
          <p:cNvCxnSpPr>
            <a:cxnSpLocks/>
          </p:cNvCxnSpPr>
          <p:nvPr/>
        </p:nvCxnSpPr>
        <p:spPr bwMode="auto">
          <a:xfrm flipH="1">
            <a:off x="7514916" y="1065042"/>
            <a:ext cx="663882" cy="0"/>
          </a:xfrm>
          <a:prstGeom prst="straightConnector1">
            <a:avLst/>
          </a:prstGeom>
          <a:noFill/>
          <a:ln w="9525" cap="flat" cmpd="sng" algn="ctr">
            <a:solidFill>
              <a:schemeClr val="tx1"/>
            </a:solidFill>
            <a:prstDash val="solid"/>
            <a:round/>
            <a:headEnd type="none" w="med" len="med"/>
            <a:tailEnd type="triangle"/>
          </a:ln>
          <a:effectLst/>
        </p:spPr>
      </p:cxnSp>
      <p:sp>
        <p:nvSpPr>
          <p:cNvPr id="3" name="Arrow: Up-Down 2">
            <a:extLst>
              <a:ext uri="{FF2B5EF4-FFF2-40B4-BE49-F238E27FC236}">
                <a16:creationId xmlns:a16="http://schemas.microsoft.com/office/drawing/2014/main" id="{9C0CF70A-9052-4BED-98A1-ED7AAD926F4F}"/>
              </a:ext>
            </a:extLst>
          </p:cNvPr>
          <p:cNvSpPr/>
          <p:nvPr/>
        </p:nvSpPr>
        <p:spPr bwMode="auto">
          <a:xfrm>
            <a:off x="6435952" y="2042608"/>
            <a:ext cx="384404" cy="23691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
        <p:nvSpPr>
          <p:cNvPr id="23" name="Arrow: Up-Down 22">
            <a:extLst>
              <a:ext uri="{FF2B5EF4-FFF2-40B4-BE49-F238E27FC236}">
                <a16:creationId xmlns:a16="http://schemas.microsoft.com/office/drawing/2014/main" id="{72109900-63F6-4568-B771-6B2FB5ED017B}"/>
              </a:ext>
            </a:extLst>
          </p:cNvPr>
          <p:cNvSpPr/>
          <p:nvPr/>
        </p:nvSpPr>
        <p:spPr bwMode="auto">
          <a:xfrm>
            <a:off x="6908977" y="2488647"/>
            <a:ext cx="384404" cy="1923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Tree>
    <p:extLst>
      <p:ext uri="{BB962C8B-B14F-4D97-AF65-F5344CB8AC3E}">
        <p14:creationId xmlns:p14="http://schemas.microsoft.com/office/powerpoint/2010/main" val="424541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9F289D-06DD-4D9D-90EB-0C80B119D032}"/>
              </a:ext>
            </a:extLst>
          </p:cNvPr>
          <p:cNvSpPr>
            <a:spLocks noGrp="1"/>
          </p:cNvSpPr>
          <p:nvPr>
            <p:ph type="title"/>
          </p:nvPr>
        </p:nvSpPr>
        <p:spPr/>
        <p:txBody>
          <a:bodyPr/>
          <a:lstStyle/>
          <a:p>
            <a:r>
              <a:rPr lang="en-US" altLang="zh-CN" sz="4000" dirty="0"/>
              <a:t>More Vulnerable Programs</a:t>
            </a:r>
            <a:endParaRPr lang="zh-CN" altLang="en-US" sz="4000" dirty="0"/>
          </a:p>
        </p:txBody>
      </p:sp>
      <p:sp>
        <p:nvSpPr>
          <p:cNvPr id="4" name="Content Placeholder 3">
            <a:extLst>
              <a:ext uri="{FF2B5EF4-FFF2-40B4-BE49-F238E27FC236}">
                <a16:creationId xmlns:a16="http://schemas.microsoft.com/office/drawing/2014/main" id="{7CF69714-4A17-47C4-8B4D-2E84AFFD4FF6}"/>
              </a:ext>
            </a:extLst>
          </p:cNvPr>
          <p:cNvSpPr>
            <a:spLocks noGrp="1"/>
          </p:cNvSpPr>
          <p:nvPr>
            <p:ph idx="1"/>
          </p:nvPr>
        </p:nvSpPr>
        <p:spPr>
          <a:xfrm>
            <a:off x="323528" y="1057002"/>
            <a:ext cx="8568952" cy="1211413"/>
          </a:xfrm>
        </p:spPr>
        <p:txBody>
          <a:bodyPr>
            <a:normAutofit fontScale="92500" lnSpcReduction="20000"/>
          </a:bodyPr>
          <a:lstStyle/>
          <a:p>
            <a:r>
              <a:rPr lang="en-US" sz="3200" dirty="0"/>
              <a:t>In both (a) and (b),</a:t>
            </a:r>
            <a:r>
              <a:rPr lang="en-US" altLang="zh-CN" sz="3200" dirty="0">
                <a:latin typeface="Arial" pitchFamily="-110" charset="0"/>
              </a:rPr>
              <a:t> there is no bounds check on destination buffer size to[], hence the to[] array bound may be exceeded. </a:t>
            </a:r>
            <a:endParaRPr lang="zh-CN" altLang="en-US" sz="3200" dirty="0">
              <a:latin typeface="Arial" pitchFamily="-110" charset="0"/>
            </a:endParaRPr>
          </a:p>
          <a:p>
            <a:endParaRPr lang="en-SE"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8" name="Picture 7">
            <a:extLst>
              <a:ext uri="{FF2B5EF4-FFF2-40B4-BE49-F238E27FC236}">
                <a16:creationId xmlns:a16="http://schemas.microsoft.com/office/drawing/2014/main" id="{05294579-F2C8-4290-B5F8-AEA74FBE99F3}"/>
              </a:ext>
            </a:extLst>
          </p:cNvPr>
          <p:cNvPicPr>
            <a:picLocks noChangeAspect="1"/>
          </p:cNvPicPr>
          <p:nvPr/>
        </p:nvPicPr>
        <p:blipFill rotWithShape="1">
          <a:blip r:embed="rId3"/>
          <a:srcRect l="-1" r="-7692"/>
          <a:stretch/>
        </p:blipFill>
        <p:spPr>
          <a:xfrm>
            <a:off x="1723292" y="2106894"/>
            <a:ext cx="6419726" cy="4751106"/>
          </a:xfrm>
          <a:prstGeom prst="rect">
            <a:avLst/>
          </a:prstGeom>
          <a:solidFill>
            <a:sysClr val="window" lastClr="FFFFFF"/>
          </a:solidFill>
        </p:spPr>
      </p:pic>
      <p:sp>
        <p:nvSpPr>
          <p:cNvPr id="9" name="Slide Number Placeholder 3">
            <a:extLst>
              <a:ext uri="{FF2B5EF4-FFF2-40B4-BE49-F238E27FC236}">
                <a16:creationId xmlns:a16="http://schemas.microsoft.com/office/drawing/2014/main" id="{1289C960-402F-45D3-A990-43B567E09AFD}"/>
              </a:ext>
            </a:extLst>
          </p:cNvPr>
          <p:cNvSpPr txBox="1">
            <a:spLocks/>
          </p:cNvSpPr>
          <p:nvPr/>
        </p:nvSpPr>
        <p:spPr bwMode="auto">
          <a:xfrm>
            <a:off x="7010400" y="6566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071746675"/>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225C-84F2-42DF-9F5C-5D30856453E5}"/>
              </a:ext>
            </a:extLst>
          </p:cNvPr>
          <p:cNvSpPr>
            <a:spLocks noGrp="1"/>
          </p:cNvSpPr>
          <p:nvPr>
            <p:ph type="title"/>
          </p:nvPr>
        </p:nvSpPr>
        <p:spPr/>
        <p:txBody>
          <a:bodyPr/>
          <a:lstStyle/>
          <a:p>
            <a:r>
              <a:rPr lang="en-US" dirty="0"/>
              <a:t>Unsafe C Standard Library Routines </a:t>
            </a:r>
            <a:endParaRPr lang="en-SE" dirty="0"/>
          </a:p>
        </p:txBody>
      </p:sp>
      <p:sp>
        <p:nvSpPr>
          <p:cNvPr id="3" name="Content Placeholder 2">
            <a:extLst>
              <a:ext uri="{FF2B5EF4-FFF2-40B4-BE49-F238E27FC236}">
                <a16:creationId xmlns:a16="http://schemas.microsoft.com/office/drawing/2014/main" id="{0D90A19E-AC06-49CA-AF24-BE4FC94535F5}"/>
              </a:ext>
            </a:extLst>
          </p:cNvPr>
          <p:cNvSpPr>
            <a:spLocks noGrp="1"/>
          </p:cNvSpPr>
          <p:nvPr>
            <p:ph idx="1"/>
          </p:nvPr>
        </p:nvSpPr>
        <p:spPr/>
        <p:txBody>
          <a:bodyPr/>
          <a:lstStyle/>
          <a:p>
            <a:r>
              <a:rPr lang="en-US" altLang="zh-CN" dirty="0"/>
              <a:t>They </a:t>
            </a:r>
            <a:r>
              <a:rPr lang="zh-CN" altLang="en-US" dirty="0"/>
              <a:t>should not be used </a:t>
            </a:r>
            <a:r>
              <a:rPr lang="en-US" altLang="zh-CN" dirty="0"/>
              <a:t>before</a:t>
            </a:r>
            <a:r>
              <a:rPr lang="zh-CN" altLang="en-US" dirty="0"/>
              <a:t> checking the total size of data being transferred</a:t>
            </a:r>
            <a:r>
              <a:rPr lang="en-US" altLang="zh-CN" dirty="0"/>
              <a:t>.</a:t>
            </a:r>
            <a:endParaRPr lang="zh-CN" altLang="en-US" dirty="0"/>
          </a:p>
          <a:p>
            <a:endParaRPr lang="en-SE" dirty="0"/>
          </a:p>
        </p:txBody>
      </p:sp>
      <p:sp>
        <p:nvSpPr>
          <p:cNvPr id="4" name="Slide Number Placeholder 3">
            <a:extLst>
              <a:ext uri="{FF2B5EF4-FFF2-40B4-BE49-F238E27FC236}">
                <a16:creationId xmlns:a16="http://schemas.microsoft.com/office/drawing/2014/main" id="{AD4309FD-77EB-4BB8-A16E-D42E192E5F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Picture 4">
            <a:extLst>
              <a:ext uri="{FF2B5EF4-FFF2-40B4-BE49-F238E27FC236}">
                <a16:creationId xmlns:a16="http://schemas.microsoft.com/office/drawing/2014/main" id="{2F3BFC2B-7ACE-4FCA-B50A-6C35111164D1}"/>
              </a:ext>
            </a:extLst>
          </p:cNvPr>
          <p:cNvPicPr>
            <a:picLocks noChangeAspect="1"/>
          </p:cNvPicPr>
          <p:nvPr/>
        </p:nvPicPr>
        <p:blipFill rotWithShape="1">
          <a:blip r:embed="rId3"/>
          <a:srcRect t="13672"/>
          <a:stretch/>
        </p:blipFill>
        <p:spPr>
          <a:xfrm>
            <a:off x="0" y="3825045"/>
            <a:ext cx="9070298" cy="2120680"/>
          </a:xfrm>
          <a:prstGeom prst="rect">
            <a:avLst/>
          </a:prstGeom>
        </p:spPr>
      </p:pic>
    </p:spTree>
    <p:extLst>
      <p:ext uri="{BB962C8B-B14F-4D97-AF65-F5344CB8AC3E}">
        <p14:creationId xmlns:p14="http://schemas.microsoft.com/office/powerpoint/2010/main" val="33405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shellcode</a:t>
            </a:r>
          </a:p>
        </p:txBody>
      </p:sp>
      <p:sp>
        <p:nvSpPr>
          <p:cNvPr id="231427" name="Rectangle 3"/>
          <p:cNvSpPr>
            <a:spLocks noGrp="1" noChangeArrowheads="1"/>
          </p:cNvSpPr>
          <p:nvPr>
            <p:ph idx="1"/>
          </p:nvPr>
        </p:nvSpPr>
        <p:spPr/>
        <p:txBody>
          <a:bodyPr>
            <a:normAutofit/>
          </a:bodyPr>
          <a:lstStyle/>
          <a:p>
            <a:r>
              <a:rPr lang="en-US" sz="2800" dirty="0"/>
              <a:t>shellcode </a:t>
            </a:r>
            <a:r>
              <a:rPr lang="en-US" sz="3200" dirty="0"/>
              <a:t>is </a:t>
            </a:r>
            <a:r>
              <a:rPr lang="en-US" altLang="zh-CN" sz="2800" dirty="0"/>
              <a:t>code supplied by the attacker that </a:t>
            </a:r>
            <a:r>
              <a:rPr lang="en-US" sz="2800" dirty="0"/>
              <a:t>creates a shell (</a:t>
            </a:r>
            <a:r>
              <a:rPr lang="en-US" altLang="zh-CN" sz="2800" dirty="0"/>
              <a:t>command-line interpreter</a:t>
            </a:r>
            <a:r>
              <a:rPr lang="en-US" sz="2800" dirty="0"/>
              <a:t>) that allows the attacker to execute any code he wants</a:t>
            </a:r>
          </a:p>
          <a:p>
            <a:pPr lvl="1"/>
            <a:r>
              <a:rPr lang="en-US" sz="2400" dirty="0"/>
              <a:t>Return address is overwritten to jump to shellcode, which is typically put on the stack by attacker.</a:t>
            </a:r>
          </a:p>
          <a:p>
            <a:pPr lvl="1">
              <a:buFont typeface="Arial"/>
              <a:buChar char="•"/>
            </a:pPr>
            <a:r>
              <a:rPr lang="en-US" sz="2400" dirty="0"/>
              <a:t>On Linux: call </a:t>
            </a:r>
            <a:r>
              <a:rPr lang="en-US" sz="2400" dirty="0" err="1"/>
              <a:t>execve</a:t>
            </a:r>
            <a:r>
              <a:rPr lang="en-US" sz="2400" dirty="0"/>
              <a:t> (”/bin/</a:t>
            </a:r>
            <a:r>
              <a:rPr lang="en-US" sz="2400" dirty="0" err="1"/>
              <a:t>sh</a:t>
            </a:r>
            <a:r>
              <a:rPr lang="en-US" sz="2400" dirty="0"/>
              <a:t>”) to replace the current program code with the Bourne shell </a:t>
            </a:r>
          </a:p>
          <a:p>
            <a:pPr lvl="1">
              <a:buFont typeface="Arial"/>
              <a:buChar char="•"/>
            </a:pPr>
            <a:r>
              <a:rPr lang="en-US" sz="2400" dirty="0"/>
              <a:t>On Windows: call system(”cmd.exe”)  to run the command shell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D5B0643D-9A28-42F7-96FC-5FDBA240816C}"/>
              </a:ext>
            </a:extLst>
          </p:cNvPr>
          <p:cNvSpPr txBox="1">
            <a:spLocks/>
          </p:cNvSpPr>
          <p:nvPr/>
        </p:nvSpPr>
        <p:spPr bwMode="auto">
          <a:xfrm>
            <a:off x="7010400" y="656271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150382794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Autofit/>
          </a:bodyPr>
          <a:lstStyle/>
          <a:p>
            <a:r>
              <a:rPr lang="en-US" altLang="en-US" dirty="0"/>
              <a:t>Variants of Buffer Overflow Attacks</a:t>
            </a:r>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B762A1F6-64F9-41B1-A2D2-0A9E6DA62508}"/>
              </a:ext>
            </a:extLst>
          </p:cNvPr>
          <p:cNvSpPr>
            <a:spLocks noGrp="1"/>
          </p:cNvSpPr>
          <p:nvPr>
            <p:ph idx="1"/>
          </p:nvPr>
        </p:nvSpPr>
        <p:spPr>
          <a:xfrm>
            <a:off x="323528" y="1196753"/>
            <a:ext cx="8653418" cy="5256584"/>
          </a:xfrm>
        </p:spPr>
        <p:txBody>
          <a:bodyPr>
            <a:normAutofit fontScale="85000" lnSpcReduction="20000"/>
          </a:bodyPr>
          <a:lstStyle/>
          <a:p>
            <a:pPr lvl="0"/>
            <a:r>
              <a:rPr lang="en-US" dirty="0"/>
              <a:t>Target program can be:</a:t>
            </a:r>
          </a:p>
          <a:p>
            <a:pPr lvl="1"/>
            <a:r>
              <a:rPr lang="en-US" b="0" dirty="0"/>
              <a:t>Trusted system utility</a:t>
            </a:r>
          </a:p>
          <a:p>
            <a:pPr lvl="1"/>
            <a:r>
              <a:rPr lang="en-US" b="0" dirty="0"/>
              <a:t>Network service daemon</a:t>
            </a:r>
          </a:p>
          <a:p>
            <a:pPr lvl="1"/>
            <a:r>
              <a:rPr lang="en-US" b="0" dirty="0"/>
              <a:t>Commonly-used library code</a:t>
            </a:r>
          </a:p>
          <a:p>
            <a:r>
              <a:rPr lang="en-US" dirty="0"/>
              <a:t>Shellcode functions may be:</a:t>
            </a:r>
          </a:p>
          <a:p>
            <a:pPr lvl="1"/>
            <a:r>
              <a:rPr lang="en-US" dirty="0"/>
              <a:t>Set up a listening service to launch a remote shell when connected to</a:t>
            </a:r>
          </a:p>
          <a:p>
            <a:pPr lvl="1"/>
            <a:r>
              <a:rPr lang="en-US" dirty="0"/>
              <a:t>Create a reverse shell that connects back to the attacker</a:t>
            </a:r>
          </a:p>
          <a:p>
            <a:pPr lvl="1"/>
            <a:r>
              <a:rPr lang="en-US" dirty="0"/>
              <a:t>Use local exploits that establish a shell</a:t>
            </a:r>
          </a:p>
          <a:p>
            <a:pPr lvl="1"/>
            <a:r>
              <a:rPr lang="en-US" dirty="0"/>
              <a:t>Change firewall rules that block other attacks</a:t>
            </a:r>
          </a:p>
          <a:p>
            <a:pPr lvl="1"/>
            <a:r>
              <a:rPr lang="en-US" dirty="0"/>
              <a:t>Break out of a chroot jail (restricted execution environment), giving full access to the file system</a:t>
            </a:r>
          </a:p>
          <a:p>
            <a:endParaRPr lang="en-US" b="0" dirty="0"/>
          </a:p>
        </p:txBody>
      </p:sp>
      <p:sp>
        <p:nvSpPr>
          <p:cNvPr id="10" name="Slide Number Placeholder 3">
            <a:extLst>
              <a:ext uri="{FF2B5EF4-FFF2-40B4-BE49-F238E27FC236}">
                <a16:creationId xmlns:a16="http://schemas.microsoft.com/office/drawing/2014/main" id="{648AAB03-E834-4704-886C-72B21119721E}"/>
              </a:ext>
            </a:extLst>
          </p:cNvPr>
          <p:cNvSpPr txBox="1">
            <a:spLocks/>
          </p:cNvSpPr>
          <p:nvPr/>
        </p:nvSpPr>
        <p:spPr bwMode="auto">
          <a:xfrm>
            <a:off x="7010400" y="657150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solidFill>
                  <a:srgbClr val="C00000"/>
                </a:solidFill>
              </a:rPr>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80556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dirty="0"/>
              <a:t>Buffer Overflow Defenses</a:t>
            </a:r>
          </a:p>
        </p:txBody>
      </p:sp>
      <p:sp>
        <p:nvSpPr>
          <p:cNvPr id="3" name="内容占位符 2"/>
          <p:cNvSpPr>
            <a:spLocks noGrp="1"/>
          </p:cNvSpPr>
          <p:nvPr>
            <p:ph idx="1"/>
          </p:nvPr>
        </p:nvSpPr>
        <p:spPr/>
        <p:txBody>
          <a:bodyPr/>
          <a:lstStyle/>
          <a:p>
            <a:r>
              <a:rPr lang="en-US" altLang="zh-CN" sz="2600" dirty="0"/>
              <a:t>Compile-time defenses: harden programs to resist attacks in new programs</a:t>
            </a:r>
          </a:p>
          <a:p>
            <a:pPr lvl="1"/>
            <a:r>
              <a:rPr lang="en-US" altLang="zh-CN" sz="2400" dirty="0"/>
              <a:t>Choose a high-level language (e.g., Java), encouraging safe coding standards, using safe standard libraries, or including additional code to detect stack frame corruption</a:t>
            </a:r>
          </a:p>
          <a:p>
            <a:r>
              <a:rPr lang="en-US" altLang="zh-CN" sz="2600" dirty="0"/>
              <a:t>Run-time defenses: detect and thwart attacks in existing programs</a:t>
            </a:r>
          </a:p>
          <a:p>
            <a:pPr lvl="1"/>
            <a:r>
              <a:rPr lang="en-US" altLang="zh-CN" sz="2400" dirty="0"/>
              <a:t>Executable Address Space Protection, Address Space Layout Randomization, Guard Pages.</a:t>
            </a:r>
          </a:p>
          <a:p>
            <a:pPr lvl="1"/>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69F0410-0315-4B1D-BA31-AD14742385DE}"/>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r>
              <a:rPr lang="en-US" altLang="zh-CN" dirty="0"/>
              <a:t>Compile-Time Defenses:</a:t>
            </a:r>
            <a:br>
              <a:rPr lang="en-US" altLang="zh-CN" dirty="0"/>
            </a:br>
            <a:r>
              <a:rPr lang="en-US" altLang="zh-CN" dirty="0"/>
              <a:t>Programming Languages</a:t>
            </a:r>
            <a:endParaRPr lang="en-US" altLang="en-US" dirty="0"/>
          </a:p>
        </p:txBody>
      </p:sp>
      <p:sp>
        <p:nvSpPr>
          <p:cNvPr id="3" name="Content Placeholder 2">
            <a:extLst>
              <a:ext uri="{FF2B5EF4-FFF2-40B4-BE49-F238E27FC236}">
                <a16:creationId xmlns:a16="http://schemas.microsoft.com/office/drawing/2014/main" id="{84724302-DA76-4E7C-B74E-AA65B6C43E13}"/>
              </a:ext>
            </a:extLst>
          </p:cNvPr>
          <p:cNvSpPr>
            <a:spLocks noGrp="1"/>
          </p:cNvSpPr>
          <p:nvPr>
            <p:ph idx="1"/>
          </p:nvPr>
        </p:nvSpPr>
        <p:spPr/>
        <p:txBody>
          <a:bodyPr>
            <a:normAutofit fontScale="92500" lnSpcReduction="20000"/>
          </a:bodyPr>
          <a:lstStyle/>
          <a:p>
            <a:r>
              <a:rPr lang="en-US" dirty="0"/>
              <a:t>Low-level languages such as C allow direct access to memory addresses.</a:t>
            </a:r>
          </a:p>
          <a:p>
            <a:pPr lvl="1"/>
            <a:r>
              <a:rPr lang="en-US" dirty="0"/>
              <a:t>Are vulnerable to buffer overflow</a:t>
            </a:r>
          </a:p>
          <a:p>
            <a:pPr lvl="1"/>
            <a:r>
              <a:rPr lang="en-US" dirty="0"/>
              <a:t>Large legacy code base that is unsafe</a:t>
            </a:r>
          </a:p>
          <a:p>
            <a:r>
              <a:rPr lang="en-US" dirty="0"/>
              <a:t>Modern high-level languages (Java, C#...）have a strong notion of type and valid operations</a:t>
            </a:r>
          </a:p>
          <a:p>
            <a:pPr lvl="1"/>
            <a:r>
              <a:rPr lang="en-US" dirty="0"/>
              <a:t>Compiler enforces array bounds checks and permissible operations on variables</a:t>
            </a:r>
          </a:p>
          <a:p>
            <a:pPr lvl="1"/>
            <a:r>
              <a:rPr lang="en-US" dirty="0"/>
              <a:t>Incur more runtime overhead; not good for writing low-level code like device drivers</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8528EE42-15F3-476A-B208-E5C86B72B85C}"/>
              </a:ext>
            </a:extLst>
          </p:cNvPr>
          <p:cNvSpPr/>
          <p:nvPr/>
        </p:nvSpPr>
        <p:spPr>
          <a:xfrm>
            <a:off x="611560" y="2276872"/>
            <a:ext cx="7848600" cy="3048000"/>
          </a:xfrm>
          <a:prstGeom prst="rect">
            <a:avLst/>
          </a:prstGeom>
        </p:spPr>
        <p:txBody>
          <a:bodyPr/>
          <a:lstStyle/>
          <a:p>
            <a:pPr lvl="0">
              <a:buChar char="•"/>
            </a:pPr>
            <a:endParaRPr lang="en-US" sz="1300" b="1" kern="1200" dirty="0">
              <a:solidFill>
                <a:srgbClr val="000000"/>
              </a:solidFill>
              <a:latin typeface="+mj-lt"/>
            </a:endParaRPr>
          </a:p>
        </p:txBody>
      </p:sp>
      <p:sp>
        <p:nvSpPr>
          <p:cNvPr id="7" name="Slide Number Placeholder 3">
            <a:extLst>
              <a:ext uri="{FF2B5EF4-FFF2-40B4-BE49-F238E27FC236}">
                <a16:creationId xmlns:a16="http://schemas.microsoft.com/office/drawing/2014/main" id="{B0352215-BC4C-4CD4-8414-67E0FC8A0875}"/>
              </a:ext>
            </a:extLst>
          </p:cNvPr>
          <p:cNvSpPr txBox="1">
            <a:spLocks/>
          </p:cNvSpPr>
          <p:nvPr/>
        </p:nvSpPr>
        <p:spPr bwMode="auto">
          <a:xfrm>
            <a:off x="7010400" y="65930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78872006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695F-F89F-4E04-AC4B-3384094B179B}"/>
              </a:ext>
            </a:extLst>
          </p:cNvPr>
          <p:cNvSpPr>
            <a:spLocks noGrp="1"/>
          </p:cNvSpPr>
          <p:nvPr>
            <p:ph type="title"/>
          </p:nvPr>
        </p:nvSpPr>
        <p:spPr/>
        <p:txBody>
          <a:bodyPr/>
          <a:lstStyle/>
          <a:p>
            <a:r>
              <a:rPr lang="en-US" dirty="0"/>
              <a:t>Compile-Time Defenses:</a:t>
            </a:r>
            <a:br>
              <a:rPr lang="en-US" dirty="0"/>
            </a:br>
            <a:r>
              <a:rPr lang="en-US" dirty="0"/>
              <a:t>Safe Coding Techniques</a:t>
            </a:r>
            <a:endParaRPr lang="en-SE" dirty="0"/>
          </a:p>
        </p:txBody>
      </p:sp>
      <p:sp>
        <p:nvSpPr>
          <p:cNvPr id="3" name="Content Placeholder 2">
            <a:extLst>
              <a:ext uri="{FF2B5EF4-FFF2-40B4-BE49-F238E27FC236}">
                <a16:creationId xmlns:a16="http://schemas.microsoft.com/office/drawing/2014/main" id="{8247A2B6-BFDF-4D95-9429-EE4FB3420219}"/>
              </a:ext>
            </a:extLst>
          </p:cNvPr>
          <p:cNvSpPr>
            <a:spLocks noGrp="1"/>
          </p:cNvSpPr>
          <p:nvPr>
            <p:ph idx="1"/>
          </p:nvPr>
        </p:nvSpPr>
        <p:spPr/>
        <p:txBody>
          <a:bodyPr>
            <a:normAutofit/>
          </a:bodyPr>
          <a:lstStyle/>
          <a:p>
            <a:r>
              <a:rPr lang="en-US" dirty="0"/>
              <a:t>C was designed with more emphasis on space efficiency and performance than on type safety</a:t>
            </a:r>
          </a:p>
          <a:p>
            <a:pPr lvl="1"/>
            <a:r>
              <a:rPr lang="en-US" dirty="0"/>
              <a:t>Programmers must take responsibility for ensuring safe use of all data structures and variables.</a:t>
            </a:r>
          </a:p>
          <a:p>
            <a:pPr lvl="1"/>
            <a:r>
              <a:rPr lang="en-US" dirty="0"/>
              <a:t>For security hardening, programmers need to inspect the code and rewrite any unsafe code</a:t>
            </a:r>
            <a:endParaRPr lang="en-SE" dirty="0"/>
          </a:p>
        </p:txBody>
      </p:sp>
      <p:sp>
        <p:nvSpPr>
          <p:cNvPr id="4" name="Slide Number Placeholder 3">
            <a:extLst>
              <a:ext uri="{FF2B5EF4-FFF2-40B4-BE49-F238E27FC236}">
                <a16:creationId xmlns:a16="http://schemas.microsoft.com/office/drawing/2014/main" id="{E7BE1287-B54B-4D5B-8CD5-B84754264EB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321962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Autofit/>
          </a:bodyPr>
          <a:lstStyle/>
          <a:p>
            <a:r>
              <a:rPr lang="en-US" altLang="en-US" sz="3600" dirty="0"/>
              <a:t>Compile-Time Defenses:</a:t>
            </a:r>
            <a:br>
              <a:rPr lang="en-US" altLang="en-US" sz="3600" dirty="0"/>
            </a:br>
            <a:r>
              <a:rPr lang="en-US" altLang="en-US" sz="3600" dirty="0"/>
              <a:t>Language Extensions/Safe Libraries</a:t>
            </a:r>
          </a:p>
        </p:txBody>
      </p:sp>
      <p:sp>
        <p:nvSpPr>
          <p:cNvPr id="247811" name="Rectangle 3"/>
          <p:cNvSpPr>
            <a:spLocks noGrp="1" noChangeArrowheads="1"/>
          </p:cNvSpPr>
          <p:nvPr>
            <p:ph idx="1"/>
          </p:nvPr>
        </p:nvSpPr>
        <p:spPr>
          <a:xfrm>
            <a:off x="184638" y="1196753"/>
            <a:ext cx="8883162" cy="5256584"/>
          </a:xfrm>
        </p:spPr>
        <p:txBody>
          <a:bodyPr>
            <a:noAutofit/>
          </a:bodyPr>
          <a:lstStyle/>
          <a:p>
            <a:pPr>
              <a:spcBef>
                <a:spcPts val="1200"/>
              </a:spcBef>
            </a:pPr>
            <a:r>
              <a:rPr lang="en-US" sz="2400" dirty="0"/>
              <a:t>The compiler can be augmented to automatically insert range checks on references to arrays and pointers. While easy for statically allocated arrays, dynamically memory allocation is harder as size information is not available at compile time</a:t>
            </a:r>
          </a:p>
          <a:p>
            <a:pPr lvl="1">
              <a:spcBef>
                <a:spcPts val="1200"/>
              </a:spcBef>
            </a:pPr>
            <a:r>
              <a:rPr lang="en-US" sz="2400" dirty="0"/>
              <a:t>Requires an extension to the semantics of a pointer to include bounds information and the use of library routines to ensure these values are set correctly </a:t>
            </a:r>
          </a:p>
          <a:p>
            <a:pPr lvl="2"/>
            <a:r>
              <a:rPr lang="en-US" sz="2000" dirty="0"/>
              <a:t>Programs and libraries need to be recompiled</a:t>
            </a:r>
          </a:p>
          <a:p>
            <a:pPr lvl="2">
              <a:spcBef>
                <a:spcPts val="0"/>
              </a:spcBef>
              <a:spcAft>
                <a:spcPts val="1200"/>
              </a:spcAft>
            </a:pPr>
            <a:r>
              <a:rPr lang="en-US" sz="2000" dirty="0"/>
              <a:t>Likely to have problems with third-party applications</a:t>
            </a:r>
          </a:p>
          <a:p>
            <a:pPr marL="342900" lvl="2" indent="-342900"/>
            <a:r>
              <a:rPr lang="en-US" sz="2400" dirty="0"/>
              <a:t>Replace unsafe standard C library routines with safe variants</a:t>
            </a:r>
          </a:p>
          <a:p>
            <a:pPr marL="800100" lvl="3" indent="-342900"/>
            <a:r>
              <a:rPr lang="en-US" dirty="0"/>
              <a:t>Example: </a:t>
            </a:r>
            <a:r>
              <a:rPr lang="en-US" dirty="0" err="1"/>
              <a:t>libsafe</a:t>
            </a:r>
            <a:r>
              <a:rPr lang="en-US" dirty="0"/>
              <a:t> adds bounds checks to vulnerable </a:t>
            </a:r>
            <a:r>
              <a:rPr lang="en-US" dirty="0" err="1"/>
              <a:t>libc</a:t>
            </a:r>
            <a:r>
              <a:rPr lang="en-US" dirty="0"/>
              <a:t> functions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D59DD4D4-4C14-432A-84E9-F70AC54DECE7}"/>
              </a:ext>
            </a:extLst>
          </p:cNvPr>
          <p:cNvSpPr txBox="1">
            <a:spLocks/>
          </p:cNvSpPr>
          <p:nvPr/>
        </p:nvSpPr>
        <p:spPr bwMode="auto">
          <a:xfrm>
            <a:off x="70104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19</a:t>
            </a:fld>
            <a:endParaRPr lang="en-US" altLang="zh-CN"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solidFill>
                  <a:srgbClr val="C00000"/>
                </a:solidFill>
              </a:rPr>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358253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hape 326">
            <a:extLst>
              <a:ext uri="{FF2B5EF4-FFF2-40B4-BE49-F238E27FC236}">
                <a16:creationId xmlns:a16="http://schemas.microsoft.com/office/drawing/2014/main" id="{9A7E72B5-CE57-4190-AB8D-71AC398E8521}"/>
              </a:ext>
            </a:extLst>
          </p:cNvPr>
          <p:cNvPicPr preferRelativeResize="0"/>
          <p:nvPr/>
        </p:nvPicPr>
        <p:blipFill>
          <a:blip r:embed="rId3">
            <a:alphaModFix/>
          </a:blip>
          <a:stretch>
            <a:fillRect/>
          </a:stretch>
        </p:blipFill>
        <p:spPr>
          <a:xfrm>
            <a:off x="5542636" y="3742569"/>
            <a:ext cx="3601364" cy="3080391"/>
          </a:xfrm>
          <a:prstGeom prst="rect">
            <a:avLst/>
          </a:prstGeom>
          <a:noFill/>
          <a:ln>
            <a:noFill/>
          </a:ln>
        </p:spPr>
      </p:pic>
      <p:sp>
        <p:nvSpPr>
          <p:cNvPr id="249858" name="Rectangle 2"/>
          <p:cNvSpPr>
            <a:spLocks noGrp="1" noChangeArrowheads="1"/>
          </p:cNvSpPr>
          <p:nvPr>
            <p:ph type="title"/>
          </p:nvPr>
        </p:nvSpPr>
        <p:spPr>
          <a:xfrm>
            <a:off x="350422" y="43039"/>
            <a:ext cx="8568952" cy="868362"/>
          </a:xfrm>
        </p:spPr>
        <p:txBody>
          <a:bodyPr>
            <a:noAutofit/>
          </a:bodyPr>
          <a:lstStyle/>
          <a:p>
            <a:r>
              <a:rPr lang="en-US" altLang="en-US" sz="3600" dirty="0"/>
              <a:t>Compile-Time Defenses:</a:t>
            </a:r>
            <a:br>
              <a:rPr lang="en-US" altLang="en-US" sz="3600" dirty="0"/>
            </a:br>
            <a:r>
              <a:rPr lang="en-US" altLang="en-US" sz="3600" dirty="0"/>
              <a:t>Stack Guard</a:t>
            </a:r>
          </a:p>
        </p:txBody>
      </p:sp>
      <p:sp>
        <p:nvSpPr>
          <p:cNvPr id="249859" name="Rectangle 3"/>
          <p:cNvSpPr>
            <a:spLocks noGrp="1" noChangeArrowheads="1"/>
          </p:cNvSpPr>
          <p:nvPr>
            <p:ph idx="1"/>
          </p:nvPr>
        </p:nvSpPr>
        <p:spPr>
          <a:xfrm>
            <a:off x="76200" y="1003214"/>
            <a:ext cx="5769363" cy="4477906"/>
          </a:xfrm>
        </p:spPr>
        <p:txBody>
          <a:bodyPr>
            <a:normAutofit fontScale="85000" lnSpcReduction="20000"/>
          </a:bodyPr>
          <a:lstStyle/>
          <a:p>
            <a:r>
              <a:rPr lang="en-US" sz="3200" dirty="0"/>
              <a:t>Compiler stores a random secret value (</a:t>
            </a:r>
            <a:r>
              <a:rPr lang="en-US" sz="3200" dirty="0">
                <a:latin typeface="Courier New" panose="02070309020205020404" pitchFamily="49" charset="0"/>
                <a:cs typeface="Courier New" panose="02070309020205020404" pitchFamily="49" charset="0"/>
              </a:rPr>
              <a:t>secret</a:t>
            </a:r>
            <a:r>
              <a:rPr lang="en-US" sz="3200" dirty="0"/>
              <a:t>) in a memory location (in the heap, not on stack), which is assigned to a local variable of the function (</a:t>
            </a:r>
            <a:r>
              <a:rPr lang="en-US" sz="3200" dirty="0">
                <a:latin typeface="Courier New" panose="02070309020205020404" pitchFamily="49" charset="0"/>
                <a:cs typeface="Courier New" panose="02070309020205020404" pitchFamily="49" charset="0"/>
              </a:rPr>
              <a:t>guard</a:t>
            </a:r>
            <a:r>
              <a:rPr lang="en-US" sz="3200" dirty="0"/>
              <a:t>) which gets stored in the stack. </a:t>
            </a:r>
          </a:p>
          <a:p>
            <a:r>
              <a:rPr lang="en-US" sz="3200" dirty="0"/>
              <a:t>Before jumping to the return address, check if the value of the local variable is changed. If yes, buffer overflow has taken place and the program exits without returning.</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F2EA829B-F15A-479E-A0B3-3C228B701D34}"/>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altLang="zh-CN" dirty="0"/>
          </a:p>
        </p:txBody>
      </p:sp>
      <p:pic>
        <p:nvPicPr>
          <p:cNvPr id="14" name="Shape 327">
            <a:extLst>
              <a:ext uri="{FF2B5EF4-FFF2-40B4-BE49-F238E27FC236}">
                <a16:creationId xmlns:a16="http://schemas.microsoft.com/office/drawing/2014/main" id="{F16CDEF6-16BC-48F3-9161-620887C2C8EB}"/>
              </a:ext>
            </a:extLst>
          </p:cNvPr>
          <p:cNvPicPr preferRelativeResize="0"/>
          <p:nvPr/>
        </p:nvPicPr>
        <p:blipFill>
          <a:blip r:embed="rId4">
            <a:alphaModFix/>
          </a:blip>
          <a:stretch>
            <a:fillRect/>
          </a:stretch>
        </p:blipFill>
        <p:spPr>
          <a:xfrm>
            <a:off x="5994173" y="928920"/>
            <a:ext cx="3007113" cy="2809392"/>
          </a:xfrm>
          <a:prstGeom prst="rect">
            <a:avLst/>
          </a:prstGeom>
          <a:noFill/>
          <a:ln>
            <a:noFill/>
          </a:ln>
        </p:spPr>
      </p:pic>
      <p:pic>
        <p:nvPicPr>
          <p:cNvPr id="16" name="Shape 334">
            <a:extLst>
              <a:ext uri="{FF2B5EF4-FFF2-40B4-BE49-F238E27FC236}">
                <a16:creationId xmlns:a16="http://schemas.microsoft.com/office/drawing/2014/main" id="{AB50DC75-AB9B-410A-895C-E7D076540628}"/>
              </a:ext>
            </a:extLst>
          </p:cNvPr>
          <p:cNvPicPr preferRelativeResize="0"/>
          <p:nvPr/>
        </p:nvPicPr>
        <p:blipFill>
          <a:blip r:embed="rId5">
            <a:alphaModFix/>
          </a:blip>
          <a:stretch>
            <a:fillRect/>
          </a:stretch>
        </p:blipFill>
        <p:spPr>
          <a:xfrm>
            <a:off x="76200" y="5400903"/>
            <a:ext cx="5876925" cy="1404538"/>
          </a:xfrm>
          <a:prstGeom prst="rect">
            <a:avLst/>
          </a:prstGeom>
          <a:noFill/>
          <a:ln>
            <a:noFill/>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Autofit/>
          </a:bodyPr>
          <a:lstStyle/>
          <a:p>
            <a:r>
              <a:rPr lang="en-US" altLang="en-US" sz="3600" dirty="0"/>
              <a:t>Run-Time Defenses:</a:t>
            </a:r>
            <a:br>
              <a:rPr lang="en-US" altLang="en-US" sz="3600" dirty="0"/>
            </a:br>
            <a:r>
              <a:rPr lang="en-US" altLang="en-US" sz="3600" dirty="0"/>
              <a:t>Executable Address Space Protection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FC0340BE-482F-42CB-B5D0-7E0D3B55B2C3}"/>
              </a:ext>
            </a:extLst>
          </p:cNvPr>
          <p:cNvSpPr>
            <a:spLocks noGrp="1"/>
          </p:cNvSpPr>
          <p:nvPr>
            <p:ph idx="1"/>
          </p:nvPr>
        </p:nvSpPr>
        <p:spPr/>
        <p:txBody>
          <a:bodyPr>
            <a:normAutofit/>
          </a:bodyPr>
          <a:lstStyle/>
          <a:p>
            <a:pPr lvl="0" rtl="0"/>
            <a:r>
              <a:rPr lang="en-US" dirty="0">
                <a:solidFill>
                  <a:schemeClr val="tx1"/>
                </a:solidFill>
              </a:rPr>
              <a:t>Use virtual memory support to make some regions of memory non-executable</a:t>
            </a:r>
          </a:p>
          <a:p>
            <a:pPr lvl="1" rtl="0"/>
            <a:r>
              <a:rPr lang="en-US" baseline="0" dirty="0">
                <a:solidFill>
                  <a:schemeClr val="tx1"/>
                </a:solidFill>
                <a:latin typeface="Arial" pitchFamily="-110" charset="0"/>
                <a:ea typeface="+mn-ea"/>
                <a:cs typeface="+mn-cs"/>
              </a:rPr>
              <a:t>Requires support from memory management unit (MMU)</a:t>
            </a:r>
          </a:p>
          <a:p>
            <a:pPr lvl="1" rtl="0"/>
            <a:r>
              <a:rPr lang="en-US" baseline="0" dirty="0">
                <a:solidFill>
                  <a:schemeClr val="tx1"/>
                </a:solidFill>
                <a:latin typeface="Arial" pitchFamily="-110" charset="0"/>
                <a:ea typeface="+mn-ea"/>
                <a:cs typeface="+mn-cs"/>
              </a:rPr>
              <a:t>NX bit (No-</a:t>
            </a:r>
            <a:r>
              <a:rPr lang="en-US" baseline="0" dirty="0" err="1">
                <a:solidFill>
                  <a:schemeClr val="tx1"/>
                </a:solidFill>
                <a:latin typeface="Arial" pitchFamily="-110" charset="0"/>
                <a:ea typeface="+mn-ea"/>
                <a:cs typeface="+mn-cs"/>
              </a:rPr>
              <a:t>eXecute</a:t>
            </a:r>
            <a:r>
              <a:rPr lang="en-US" baseline="0" dirty="0">
                <a:solidFill>
                  <a:schemeClr val="tx1"/>
                </a:solidFill>
                <a:latin typeface="Arial" pitchFamily="-110" charset="0"/>
                <a:ea typeface="+mn-ea"/>
                <a:cs typeface="+mn-cs"/>
              </a:rPr>
              <a:t>) in modern CPUs</a:t>
            </a:r>
          </a:p>
          <a:p>
            <a:pPr lvl="2"/>
            <a:r>
              <a:rPr lang="en-US" baseline="0" dirty="0">
                <a:solidFill>
                  <a:schemeClr val="tx1"/>
                </a:solidFill>
                <a:latin typeface="Arial" pitchFamily="-110" charset="0"/>
                <a:ea typeface="+mn-ea"/>
                <a:cs typeface="+mn-cs"/>
              </a:rPr>
              <a:t>Put in page table; says “don’t execute code in this page”</a:t>
            </a:r>
          </a:p>
          <a:p>
            <a:pPr lvl="1" rtl="0"/>
            <a:endParaRPr lang="en-US" dirty="0"/>
          </a:p>
        </p:txBody>
      </p:sp>
      <p:sp>
        <p:nvSpPr>
          <p:cNvPr id="6" name="Slide Number Placeholder 3">
            <a:extLst>
              <a:ext uri="{FF2B5EF4-FFF2-40B4-BE49-F238E27FC236}">
                <a16:creationId xmlns:a16="http://schemas.microsoft.com/office/drawing/2014/main" id="{7E3C4BD8-15E2-4EBC-A896-4105B63564AD}"/>
              </a:ext>
            </a:extLst>
          </p:cNvPr>
          <p:cNvSpPr txBox="1">
            <a:spLocks/>
          </p:cNvSpPr>
          <p:nvPr/>
        </p:nvSpPr>
        <p:spPr bwMode="auto">
          <a:xfrm>
            <a:off x="7010400" y="65919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21</a:t>
            </a:fld>
            <a:endParaRPr lang="en-US" altLang="zh-C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263B83-5B70-4887-B409-65FEB1EAAB0B}"/>
              </a:ext>
            </a:extLst>
          </p:cNvPr>
          <p:cNvSpPr>
            <a:spLocks noGrp="1"/>
          </p:cNvSpPr>
          <p:nvPr>
            <p:ph type="title"/>
          </p:nvPr>
        </p:nvSpPr>
        <p:spPr/>
        <p:txBody>
          <a:bodyPr/>
          <a:lstStyle/>
          <a:p>
            <a:r>
              <a:rPr lang="en-US" sz="3200" dirty="0"/>
              <a:t>Run-Time Defenses:</a:t>
            </a:r>
            <a:br>
              <a:rPr lang="en-US" sz="3200" dirty="0"/>
            </a:br>
            <a:r>
              <a:rPr lang="en-US" sz="3200" dirty="0"/>
              <a:t>Address Space Layout Randomization (ASLR) </a:t>
            </a:r>
            <a:endParaRPr lang="en-SE" sz="3200" dirty="0"/>
          </a:p>
        </p:txBody>
      </p:sp>
      <mc:AlternateContent xmlns:mc="http://schemas.openxmlformats.org/markup-compatibility/2006" xmlns:a14="http://schemas.microsoft.com/office/drawing/2010/main">
        <mc:Choice Requires="a14">
          <p:sp>
            <p:nvSpPr>
              <p:cNvPr id="253955" name="Rectangle 3"/>
              <p:cNvSpPr>
                <a:spLocks noGrp="1" noChangeArrowheads="1"/>
              </p:cNvSpPr>
              <p:nvPr>
                <p:ph idx="1"/>
              </p:nvPr>
            </p:nvSpPr>
            <p:spPr/>
            <p:txBody>
              <a:bodyPr>
                <a:normAutofit lnSpcReduction="10000"/>
              </a:bodyPr>
              <a:lstStyle/>
              <a:p>
                <a:r>
                  <a:rPr lang="en-US" sz="2800" dirty="0"/>
                  <a:t>ASLR randomizes memory addresses of key data structures, incl. stack, heap, global data, standard library functions (</a:t>
                </a:r>
                <a:r>
                  <a:rPr lang="en-US" sz="2800" dirty="0" err="1"/>
                  <a:t>libc</a:t>
                </a:r>
                <a:r>
                  <a:rPr lang="en-US" sz="2800" dirty="0"/>
                  <a:t>) to make it harder for attacker to find important addresses.</a:t>
                </a:r>
              </a:p>
              <a:p>
                <a:pPr lvl="1"/>
                <a:r>
                  <a:rPr lang="en-US" sz="2800" dirty="0"/>
                  <a:t>For a 32-bit CPU, the virtual memory address range has size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32</m:t>
                        </m:r>
                      </m:sup>
                    </m:sSup>
                  </m:oMath>
                </a14:m>
                <a:r>
                  <a:rPr lang="en-US" sz="2800" dirty="0"/>
                  <a:t>; typically the user space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19</m:t>
                        </m:r>
                      </m:sup>
                    </m:sSup>
                  </m:oMath>
                </a14:m>
                <a:r>
                  <a:rPr lang="en-US" sz="2800" dirty="0"/>
                  <a:t>. This is not large enough against brute-force attacks that try all possible addresses.</a:t>
                </a:r>
              </a:p>
              <a:p>
                <a:pPr lvl="1"/>
                <a:r>
                  <a:rPr lang="en-US" sz="2800" dirty="0"/>
                  <a:t>For a 64-bit CPU, the virtual memory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64</m:t>
                        </m:r>
                      </m:sup>
                    </m:sSup>
                  </m:oMath>
                </a14:m>
                <a:r>
                  <a:rPr lang="en-US" sz="2800" dirty="0"/>
                  <a:t>; This is large enough against brute-force attacks.</a:t>
                </a:r>
              </a:p>
            </p:txBody>
          </p:sp>
        </mc:Choice>
        <mc:Fallback xmlns="">
          <p:sp>
            <p:nvSpPr>
              <p:cNvPr id="253955" name="Rectangle 3"/>
              <p:cNvSpPr>
                <a:spLocks noGrp="1" noRot="1" noChangeAspect="1" noMove="1" noResize="1" noEditPoints="1" noAdjustHandles="1" noChangeArrowheads="1" noChangeShapeType="1" noTextEdit="1"/>
              </p:cNvSpPr>
              <p:nvPr>
                <p:ph idx="1"/>
              </p:nvPr>
            </p:nvSpPr>
            <p:spPr>
              <a:blipFill>
                <a:blip r:embed="rId3"/>
                <a:stretch>
                  <a:fillRect l="-1280" t="-1970" r="-2347"/>
                </a:stretch>
              </a:blipFill>
            </p:spPr>
            <p:txBody>
              <a:bodyPr/>
              <a:lstStyle/>
              <a:p>
                <a:r>
                  <a:rPr lang="en-SE">
                    <a:noFill/>
                  </a:rPr>
                  <a:t> </a:t>
                </a:r>
              </a:p>
            </p:txBody>
          </p:sp>
        </mc:Fallback>
      </mc:AlternateContent>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6" name="Rectangle 2">
            <a:extLst>
              <a:ext uri="{FF2B5EF4-FFF2-40B4-BE49-F238E27FC236}">
                <a16:creationId xmlns:a16="http://schemas.microsoft.com/office/drawing/2014/main" id="{521825B0-A528-4AD1-8E21-671E85CE9287}"/>
              </a:ext>
            </a:extLst>
          </p:cNvPr>
          <p:cNvSpPr txBox="1">
            <a:spLocks noChangeArrowheads="1"/>
          </p:cNvSpPr>
          <p:nvPr/>
        </p:nvSpPr>
        <p:spPr>
          <a:xfrm>
            <a:off x="-38747" y="-56561"/>
            <a:ext cx="9144000" cy="1627187"/>
          </a:xfrm>
          <a:prstGeom prst="rect">
            <a:avLst/>
          </a:prstGeom>
        </p:spPr>
        <p:txBody>
          <a:bodyPr vert="horz" lIns="91440" tIns="45720" rIns="91440" bIns="45720" rtlCol="0" anchor="b">
            <a:normAutofit fontScale="97500"/>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endParaRPr lang="en-US" sz="4400" dirty="0">
              <a:solidFill>
                <a:srgbClr val="FFB91D"/>
              </a:solidFill>
            </a:endParaRPr>
          </a:p>
        </p:txBody>
      </p:sp>
      <p:sp>
        <p:nvSpPr>
          <p:cNvPr id="7" name="Slide Number Placeholder 3">
            <a:extLst>
              <a:ext uri="{FF2B5EF4-FFF2-40B4-BE49-F238E27FC236}">
                <a16:creationId xmlns:a16="http://schemas.microsoft.com/office/drawing/2014/main" id="{536B6840-4C12-41F9-8994-F538E2343230}"/>
              </a:ext>
            </a:extLst>
          </p:cNvPr>
          <p:cNvSpPr txBox="1">
            <a:spLocks/>
          </p:cNvSpPr>
          <p:nvPr/>
        </p:nvSpPr>
        <p:spPr bwMode="auto">
          <a:xfrm>
            <a:off x="7010400" y="654456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22</a:t>
            </a:fld>
            <a:endParaRPr lang="en-US" altLang="zh-CN"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5D24-89A4-4B1A-ABBC-5F4719A58018}"/>
              </a:ext>
            </a:extLst>
          </p:cNvPr>
          <p:cNvSpPr>
            <a:spLocks noGrp="1"/>
          </p:cNvSpPr>
          <p:nvPr>
            <p:ph type="title"/>
          </p:nvPr>
        </p:nvSpPr>
        <p:spPr/>
        <p:txBody>
          <a:bodyPr/>
          <a:lstStyle/>
          <a:p>
            <a:r>
              <a:rPr lang="en-US" dirty="0"/>
              <a:t>ASLR Example</a:t>
            </a:r>
            <a:endParaRPr lang="en-SE" dirty="0"/>
          </a:p>
        </p:txBody>
      </p:sp>
      <p:sp>
        <p:nvSpPr>
          <p:cNvPr id="3" name="Content Placeholder 2">
            <a:extLst>
              <a:ext uri="{FF2B5EF4-FFF2-40B4-BE49-F238E27FC236}">
                <a16:creationId xmlns:a16="http://schemas.microsoft.com/office/drawing/2014/main" id="{C3827C3A-29F9-4FFC-8CD2-BFC0265ABF17}"/>
              </a:ext>
            </a:extLst>
          </p:cNvPr>
          <p:cNvSpPr>
            <a:spLocks noGrp="1"/>
          </p:cNvSpPr>
          <p:nvPr>
            <p:ph idx="1"/>
          </p:nvPr>
        </p:nvSpPr>
        <p:spPr>
          <a:xfrm>
            <a:off x="323528" y="1196753"/>
            <a:ext cx="8568952" cy="1889347"/>
          </a:xfrm>
        </p:spPr>
        <p:txBody>
          <a:bodyPr>
            <a:normAutofit fontScale="92500" lnSpcReduction="20000"/>
          </a:bodyPr>
          <a:lstStyle/>
          <a:p>
            <a:r>
              <a:rPr lang="en-US" dirty="0"/>
              <a:t>Array x[12] is statically allocated; hence it is on the stack;</a:t>
            </a:r>
          </a:p>
          <a:p>
            <a:r>
              <a:rPr lang="en-US" dirty="0"/>
              <a:t>Array y[12] is allocated dynamically with malloc(), hence it is on the heap.</a:t>
            </a:r>
            <a:endParaRPr lang="en-SE" dirty="0"/>
          </a:p>
        </p:txBody>
      </p:sp>
      <p:sp>
        <p:nvSpPr>
          <p:cNvPr id="4" name="Slide Number Placeholder 3">
            <a:extLst>
              <a:ext uri="{FF2B5EF4-FFF2-40B4-BE49-F238E27FC236}">
                <a16:creationId xmlns:a16="http://schemas.microsoft.com/office/drawing/2014/main" id="{F6DA74C6-9F04-475E-8A26-7E7455E75EAA}"/>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Shape 287">
            <a:extLst>
              <a:ext uri="{FF2B5EF4-FFF2-40B4-BE49-F238E27FC236}">
                <a16:creationId xmlns:a16="http://schemas.microsoft.com/office/drawing/2014/main" id="{CECE7FB7-0F08-4642-A693-E5835B57660D}"/>
              </a:ext>
            </a:extLst>
          </p:cNvPr>
          <p:cNvPicPr preferRelativeResize="0"/>
          <p:nvPr/>
        </p:nvPicPr>
        <p:blipFill>
          <a:blip r:embed="rId2">
            <a:alphaModFix/>
          </a:blip>
          <a:stretch>
            <a:fillRect/>
          </a:stretch>
        </p:blipFill>
        <p:spPr>
          <a:xfrm>
            <a:off x="144222" y="3171724"/>
            <a:ext cx="8748258" cy="3616197"/>
          </a:xfrm>
          <a:prstGeom prst="rect">
            <a:avLst/>
          </a:prstGeom>
          <a:noFill/>
          <a:ln>
            <a:noFill/>
          </a:ln>
        </p:spPr>
      </p:pic>
    </p:spTree>
    <p:extLst>
      <p:ext uri="{BB962C8B-B14F-4D97-AF65-F5344CB8AC3E}">
        <p14:creationId xmlns:p14="http://schemas.microsoft.com/office/powerpoint/2010/main" val="1381448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227D-5413-4610-99E3-ED84EA458A59}"/>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7B711511-2B32-4934-88A5-2D7037D2C078}"/>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7" name="Shape 295">
            <a:extLst>
              <a:ext uri="{FF2B5EF4-FFF2-40B4-BE49-F238E27FC236}">
                <a16:creationId xmlns:a16="http://schemas.microsoft.com/office/drawing/2014/main" id="{8B94029C-4A40-4006-B34C-4E44DC55D173}"/>
              </a:ext>
            </a:extLst>
          </p:cNvPr>
          <p:cNvPicPr preferRelativeResize="0"/>
          <p:nvPr/>
        </p:nvPicPr>
        <p:blipFill>
          <a:blip r:embed="rId2">
            <a:alphaModFix/>
          </a:blip>
          <a:stretch>
            <a:fillRect/>
          </a:stretch>
        </p:blipFill>
        <p:spPr>
          <a:xfrm>
            <a:off x="3790950" y="2485249"/>
            <a:ext cx="5181600" cy="1990725"/>
          </a:xfrm>
          <a:prstGeom prst="rect">
            <a:avLst/>
          </a:prstGeom>
          <a:noFill/>
          <a:ln>
            <a:noFill/>
          </a:ln>
        </p:spPr>
      </p:pic>
      <p:pic>
        <p:nvPicPr>
          <p:cNvPr id="13" name="Shape 296">
            <a:extLst>
              <a:ext uri="{FF2B5EF4-FFF2-40B4-BE49-F238E27FC236}">
                <a16:creationId xmlns:a16="http://schemas.microsoft.com/office/drawing/2014/main" id="{204C4C67-903A-4908-B083-99D1079D54F7}"/>
              </a:ext>
            </a:extLst>
          </p:cNvPr>
          <p:cNvPicPr preferRelativeResize="0"/>
          <p:nvPr/>
        </p:nvPicPr>
        <p:blipFill>
          <a:blip r:embed="rId3">
            <a:alphaModFix/>
          </a:blip>
          <a:stretch>
            <a:fillRect/>
          </a:stretch>
        </p:blipFill>
        <p:spPr>
          <a:xfrm>
            <a:off x="3810000" y="4847996"/>
            <a:ext cx="5162550" cy="1666875"/>
          </a:xfrm>
          <a:prstGeom prst="rect">
            <a:avLst/>
          </a:prstGeom>
          <a:noFill/>
          <a:ln>
            <a:noFill/>
          </a:ln>
        </p:spPr>
      </p:pic>
      <p:pic>
        <p:nvPicPr>
          <p:cNvPr id="14" name="Shape 297">
            <a:extLst>
              <a:ext uri="{FF2B5EF4-FFF2-40B4-BE49-F238E27FC236}">
                <a16:creationId xmlns:a16="http://schemas.microsoft.com/office/drawing/2014/main" id="{92572148-4070-4BE5-88AA-CCD75B3C91E5}"/>
              </a:ext>
            </a:extLst>
          </p:cNvPr>
          <p:cNvPicPr preferRelativeResize="0"/>
          <p:nvPr/>
        </p:nvPicPr>
        <p:blipFill>
          <a:blip r:embed="rId4">
            <a:alphaModFix/>
          </a:blip>
          <a:stretch>
            <a:fillRect/>
          </a:stretch>
        </p:blipFill>
        <p:spPr>
          <a:xfrm>
            <a:off x="3810000" y="4533683"/>
            <a:ext cx="5162550" cy="314325"/>
          </a:xfrm>
          <a:prstGeom prst="rect">
            <a:avLst/>
          </a:prstGeom>
          <a:noFill/>
          <a:ln>
            <a:noFill/>
          </a:ln>
        </p:spPr>
      </p:pic>
      <p:pic>
        <p:nvPicPr>
          <p:cNvPr id="15" name="Shape 294">
            <a:extLst>
              <a:ext uri="{FF2B5EF4-FFF2-40B4-BE49-F238E27FC236}">
                <a16:creationId xmlns:a16="http://schemas.microsoft.com/office/drawing/2014/main" id="{7E870A86-3F78-4BC7-B120-921A05E64E25}"/>
              </a:ext>
            </a:extLst>
          </p:cNvPr>
          <p:cNvPicPr preferRelativeResize="0"/>
          <p:nvPr/>
        </p:nvPicPr>
        <p:blipFill>
          <a:blip r:embed="rId5">
            <a:alphaModFix/>
          </a:blip>
          <a:stretch>
            <a:fillRect/>
          </a:stretch>
        </p:blipFill>
        <p:spPr>
          <a:xfrm>
            <a:off x="3790950" y="432984"/>
            <a:ext cx="5181600" cy="1952625"/>
          </a:xfrm>
          <a:prstGeom prst="rect">
            <a:avLst/>
          </a:prstGeom>
          <a:noFill/>
          <a:ln>
            <a:noFill/>
          </a:ln>
        </p:spPr>
      </p:pic>
      <p:sp>
        <p:nvSpPr>
          <p:cNvPr id="20" name="Rectangle 19">
            <a:extLst>
              <a:ext uri="{FF2B5EF4-FFF2-40B4-BE49-F238E27FC236}">
                <a16:creationId xmlns:a16="http://schemas.microsoft.com/office/drawing/2014/main" id="{4B787F21-692A-4885-B96A-496B78C7CD31}"/>
              </a:ext>
            </a:extLst>
          </p:cNvPr>
          <p:cNvSpPr/>
          <p:nvPr/>
        </p:nvSpPr>
        <p:spPr bwMode="auto">
          <a:xfrm>
            <a:off x="95989" y="1356520"/>
            <a:ext cx="3031024" cy="64297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0, address space is not randomized.</a:t>
            </a:r>
          </a:p>
        </p:txBody>
      </p:sp>
      <p:sp>
        <p:nvSpPr>
          <p:cNvPr id="21" name="Arrow: Right 20">
            <a:extLst>
              <a:ext uri="{FF2B5EF4-FFF2-40B4-BE49-F238E27FC236}">
                <a16:creationId xmlns:a16="http://schemas.microsoft.com/office/drawing/2014/main" id="{E1D0DC26-5BCA-4BFA-ACCA-E3329C4C01BC}"/>
              </a:ext>
            </a:extLst>
          </p:cNvPr>
          <p:cNvSpPr/>
          <p:nvPr/>
        </p:nvSpPr>
        <p:spPr bwMode="auto">
          <a:xfrm flipV="1">
            <a:off x="3277935" y="1416022"/>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93865A47-BFC9-4C85-A227-35DA128FE60B}"/>
              </a:ext>
            </a:extLst>
          </p:cNvPr>
          <p:cNvSpPr/>
          <p:nvPr/>
        </p:nvSpPr>
        <p:spPr bwMode="auto">
          <a:xfrm>
            <a:off x="95989" y="306497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1, only stack memory address is randomized.</a:t>
            </a:r>
          </a:p>
        </p:txBody>
      </p:sp>
      <p:sp>
        <p:nvSpPr>
          <p:cNvPr id="23" name="Arrow: Right 22">
            <a:extLst>
              <a:ext uri="{FF2B5EF4-FFF2-40B4-BE49-F238E27FC236}">
                <a16:creationId xmlns:a16="http://schemas.microsoft.com/office/drawing/2014/main" id="{2B1C3C42-8D33-488C-9E92-E1C110A01978}"/>
              </a:ext>
            </a:extLst>
          </p:cNvPr>
          <p:cNvSpPr/>
          <p:nvPr/>
        </p:nvSpPr>
        <p:spPr bwMode="auto">
          <a:xfrm flipV="1">
            <a:off x="3277935" y="323636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72512B11-CEA3-4BB7-B131-65871E88F4EB}"/>
              </a:ext>
            </a:extLst>
          </p:cNvPr>
          <p:cNvSpPr/>
          <p:nvPr/>
        </p:nvSpPr>
        <p:spPr bwMode="auto">
          <a:xfrm>
            <a:off x="95990" y="505670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When set to 2, both stack and heap memory address</a:t>
            </a:r>
            <a:r>
              <a:rPr lang="en-US" altLang="zh-CN" dirty="0"/>
              <a:t>es</a:t>
            </a:r>
            <a:r>
              <a:rPr lang="en-US" dirty="0"/>
              <a:t> are randomized.</a:t>
            </a:r>
            <a:endParaRPr lang="en-SE" dirty="0">
              <a:latin typeface="Arial" charset="0"/>
            </a:endParaRPr>
          </a:p>
        </p:txBody>
      </p:sp>
      <p:sp>
        <p:nvSpPr>
          <p:cNvPr id="25" name="Arrow: Right 24">
            <a:extLst>
              <a:ext uri="{FF2B5EF4-FFF2-40B4-BE49-F238E27FC236}">
                <a16:creationId xmlns:a16="http://schemas.microsoft.com/office/drawing/2014/main" id="{CD55E6A3-F5AD-44F9-9DF4-EE8C6EDD8DD3}"/>
              </a:ext>
            </a:extLst>
          </p:cNvPr>
          <p:cNvSpPr/>
          <p:nvPr/>
        </p:nvSpPr>
        <p:spPr bwMode="auto">
          <a:xfrm flipV="1">
            <a:off x="3202475" y="522809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cxnSp>
        <p:nvCxnSpPr>
          <p:cNvPr id="26" name="Straight Connector 25">
            <a:extLst>
              <a:ext uri="{FF2B5EF4-FFF2-40B4-BE49-F238E27FC236}">
                <a16:creationId xmlns:a16="http://schemas.microsoft.com/office/drawing/2014/main" id="{16B84612-4DF5-48EA-B108-BDF161DB5610}"/>
              </a:ext>
            </a:extLst>
          </p:cNvPr>
          <p:cNvCxnSpPr>
            <a:cxnSpLocks/>
          </p:cNvCxnSpPr>
          <p:nvPr/>
        </p:nvCxnSpPr>
        <p:spPr bwMode="auto">
          <a:xfrm>
            <a:off x="5791200" y="70673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D7D5205B-EC2F-4835-85E0-F6BDF242AC88}"/>
              </a:ext>
            </a:extLst>
          </p:cNvPr>
          <p:cNvCxnSpPr>
            <a:cxnSpLocks/>
          </p:cNvCxnSpPr>
          <p:nvPr/>
        </p:nvCxnSpPr>
        <p:spPr bwMode="auto">
          <a:xfrm>
            <a:off x="5791200" y="282128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90E59252-8370-43A7-83AD-014E9683A876}"/>
              </a:ext>
            </a:extLst>
          </p:cNvPr>
          <p:cNvCxnSpPr>
            <a:cxnSpLocks/>
          </p:cNvCxnSpPr>
          <p:nvPr/>
        </p:nvCxnSpPr>
        <p:spPr bwMode="auto">
          <a:xfrm>
            <a:off x="5791200" y="4859410"/>
            <a:ext cx="3181350" cy="0"/>
          </a:xfrm>
          <a:prstGeom prst="line">
            <a:avLst/>
          </a:prstGeom>
          <a:no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08350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dirty="0"/>
              <a:t>Run-Time Defenses:</a:t>
            </a:r>
            <a:br>
              <a:rPr lang="en-US" altLang="en-US" dirty="0"/>
            </a:br>
            <a:r>
              <a:rPr lang="en-US" altLang="en-US" dirty="0"/>
              <a:t>Guard Pages</a:t>
            </a:r>
          </a:p>
        </p:txBody>
      </p:sp>
      <p:sp>
        <p:nvSpPr>
          <p:cNvPr id="256003" name="Rectangle 3"/>
          <p:cNvSpPr>
            <a:spLocks noGrp="1" noChangeArrowheads="1"/>
          </p:cNvSpPr>
          <p:nvPr>
            <p:ph idx="1"/>
          </p:nvPr>
        </p:nvSpPr>
        <p:spPr/>
        <p:txBody>
          <a:bodyPr/>
          <a:lstStyle/>
          <a:p>
            <a:r>
              <a:rPr lang="en-US" sz="2800" dirty="0"/>
              <a:t>Place guard pages between critical regions of memory</a:t>
            </a:r>
          </a:p>
          <a:p>
            <a:pPr lvl="1"/>
            <a:r>
              <a:rPr lang="en-US" sz="2400" dirty="0"/>
              <a:t>Flagged in MMU as illegal addresses</a:t>
            </a:r>
          </a:p>
          <a:p>
            <a:pPr lvl="1"/>
            <a:r>
              <a:rPr lang="en-US" sz="2400" dirty="0"/>
              <a:t>Any attempted access aborts process</a:t>
            </a:r>
          </a:p>
          <a:p>
            <a:r>
              <a:rPr lang="en-US" sz="2800" dirty="0"/>
              <a:t>Further extension places guard pages between multiple stack frames and heap buffers</a:t>
            </a:r>
            <a:endParaRPr 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A2EC1DB5-B032-4C9E-8270-5D230D87B8BC}"/>
              </a:ext>
            </a:extLst>
          </p:cNvPr>
          <p:cNvSpPr txBox="1">
            <a:spLocks/>
          </p:cNvSpPr>
          <p:nvPr/>
        </p:nvSpPr>
        <p:spPr bwMode="auto">
          <a:xfrm>
            <a:off x="7010400" y="658029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25</a:t>
            </a:fld>
            <a:endParaRPr lang="en-US" altLang="zh-CN"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solidFill>
                  <a:srgbClr val="C00000"/>
                </a:solidFill>
              </a:rPr>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2230424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8977FC-34B5-451B-AEFB-BB795225FBC0}"/>
              </a:ext>
            </a:extLst>
          </p:cNvPr>
          <p:cNvSpPr/>
          <p:nvPr/>
        </p:nvSpPr>
        <p:spPr>
          <a:xfrm>
            <a:off x="1075832" y="4894312"/>
            <a:ext cx="3797300" cy="540033"/>
          </a:xfrm>
          <a:prstGeom prst="rect">
            <a:avLst/>
          </a:prstGeom>
          <a:solidFill>
            <a:schemeClr val="bg1">
              <a:lumMod val="85000"/>
            </a:schemeClr>
          </a:solid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64194" name="Rectangle 2"/>
          <p:cNvSpPr>
            <a:spLocks noGrp="1" noChangeArrowheads="1"/>
          </p:cNvSpPr>
          <p:nvPr>
            <p:ph type="title"/>
          </p:nvPr>
        </p:nvSpPr>
        <p:spPr/>
        <p:txBody>
          <a:bodyPr/>
          <a:lstStyle/>
          <a:p>
            <a:r>
              <a:rPr lang="en-US" altLang="en-US" dirty="0"/>
              <a:t>Heap Overflow</a:t>
            </a:r>
          </a:p>
        </p:txBody>
      </p:sp>
      <p:sp>
        <p:nvSpPr>
          <p:cNvPr id="264195" name="Rectangle 3"/>
          <p:cNvSpPr>
            <a:spLocks noGrp="1" noChangeArrowheads="1"/>
          </p:cNvSpPr>
          <p:nvPr>
            <p:ph idx="1"/>
          </p:nvPr>
        </p:nvSpPr>
        <p:spPr>
          <a:xfrm>
            <a:off x="323528" y="1196753"/>
            <a:ext cx="8744272" cy="2951641"/>
          </a:xfrm>
        </p:spPr>
        <p:txBody>
          <a:bodyPr>
            <a:normAutofit fontScale="70000" lnSpcReduction="20000"/>
          </a:bodyPr>
          <a:lstStyle/>
          <a:p>
            <a:r>
              <a:rPr lang="en-US" dirty="0"/>
              <a:t>Dynamic memory allocation on the heap</a:t>
            </a:r>
          </a:p>
          <a:p>
            <a:pPr lvl="1"/>
            <a:r>
              <a:rPr lang="en-US" dirty="0" err="1"/>
              <a:t>Malloc</a:t>
            </a:r>
            <a:r>
              <a:rPr lang="en-US" dirty="0"/>
              <a:t>() in C, and new() in C++</a:t>
            </a:r>
          </a:p>
          <a:p>
            <a:r>
              <a:rPr lang="en-US" dirty="0"/>
              <a:t>No function return address on the heap</a:t>
            </a:r>
          </a:p>
          <a:p>
            <a:pPr lvl="1"/>
            <a:r>
              <a:rPr lang="en-US" dirty="0"/>
              <a:t>But attacker may overwrite function pointers  to point to shellcode</a:t>
            </a:r>
          </a:p>
          <a:p>
            <a:r>
              <a:rPr lang="en-US" dirty="0"/>
              <a:t>Defenses</a:t>
            </a:r>
          </a:p>
          <a:p>
            <a:pPr lvl="1"/>
            <a:r>
              <a:rPr lang="en-US" dirty="0"/>
              <a:t>Making the heap non-executable</a:t>
            </a:r>
          </a:p>
          <a:p>
            <a:pPr lvl="1"/>
            <a:r>
              <a:rPr lang="en-US" dirty="0"/>
              <a:t>Randomizing the allocation of memory on the heap</a:t>
            </a:r>
          </a:p>
          <a:p>
            <a:endParaRPr lang="en-US" dirty="0"/>
          </a:p>
        </p:txBody>
      </p:sp>
      <p:sp>
        <p:nvSpPr>
          <p:cNvPr id="2" name="灯片编号占位符 1"/>
          <p:cNvSpPr>
            <a:spLocks noGrp="1"/>
          </p:cNvSpPr>
          <p:nvPr>
            <p:ph type="sldNum" sz="quarter" idx="12"/>
          </p:nvPr>
        </p:nvSpPr>
        <p:spPr>
          <a:xfrm>
            <a:off x="6872654" y="5615538"/>
            <a:ext cx="2133600" cy="244475"/>
          </a:xfrm>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6">
            <a:extLst>
              <a:ext uri="{FF2B5EF4-FFF2-40B4-BE49-F238E27FC236}">
                <a16:creationId xmlns:a16="http://schemas.microsoft.com/office/drawing/2014/main" id="{582FA9F0-6827-4664-8F5B-94669CD8BC06}"/>
              </a:ext>
            </a:extLst>
          </p:cNvPr>
          <p:cNvSpPr/>
          <p:nvPr/>
        </p:nvSpPr>
        <p:spPr>
          <a:xfrm>
            <a:off x="-842664" y="4333244"/>
            <a:ext cx="7776864" cy="2025352"/>
          </a:xfrm>
          <a:prstGeom prst="rect">
            <a:avLst/>
          </a:prstGeom>
        </p:spPr>
        <p:txBody>
          <a:bodyPr/>
          <a:lstStyle/>
          <a:p>
            <a:pPr lvl="0">
              <a:buChar char="•"/>
            </a:pPr>
            <a:endParaRPr lang="en-US" dirty="0">
              <a:latin typeface="+mj-lt"/>
            </a:endParaRPr>
          </a:p>
        </p:txBody>
      </p:sp>
      <p:sp>
        <p:nvSpPr>
          <p:cNvPr id="22" name="Slide Number Placeholder 3">
            <a:extLst>
              <a:ext uri="{FF2B5EF4-FFF2-40B4-BE49-F238E27FC236}">
                <a16:creationId xmlns:a16="http://schemas.microsoft.com/office/drawing/2014/main" id="{AA4576A3-91C9-4C43-B959-A4F4C3C16E74}"/>
              </a:ext>
            </a:extLst>
          </p:cNvPr>
          <p:cNvSpPr txBox="1">
            <a:spLocks/>
          </p:cNvSpPr>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27</a:t>
            </a:fld>
            <a:endParaRPr lang="en-US" altLang="zh-CN" dirty="0"/>
          </a:p>
        </p:txBody>
      </p:sp>
      <p:sp>
        <p:nvSpPr>
          <p:cNvPr id="23" name="Rectangle 22">
            <a:extLst>
              <a:ext uri="{FF2B5EF4-FFF2-40B4-BE49-F238E27FC236}">
                <a16:creationId xmlns:a16="http://schemas.microsoft.com/office/drawing/2014/main" id="{DCD69249-D6DA-41A3-B68A-A2F22E13D889}"/>
              </a:ext>
            </a:extLst>
          </p:cNvPr>
          <p:cNvSpPr/>
          <p:nvPr/>
        </p:nvSpPr>
        <p:spPr>
          <a:xfrm>
            <a:off x="1075832" y="5425398"/>
            <a:ext cx="3797300" cy="1265448"/>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4" name="Up Arrow 17">
            <a:extLst>
              <a:ext uri="{FF2B5EF4-FFF2-40B4-BE49-F238E27FC236}">
                <a16:creationId xmlns:a16="http://schemas.microsoft.com/office/drawing/2014/main" id="{1FDFF661-1BD5-47C6-983A-F1D6DA38FA9A}"/>
              </a:ext>
            </a:extLst>
          </p:cNvPr>
          <p:cNvSpPr/>
          <p:nvPr/>
        </p:nvSpPr>
        <p:spPr>
          <a:xfrm>
            <a:off x="2631582" y="5712945"/>
            <a:ext cx="508000" cy="454025"/>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TextBox 18">
            <a:extLst>
              <a:ext uri="{FF2B5EF4-FFF2-40B4-BE49-F238E27FC236}">
                <a16:creationId xmlns:a16="http://schemas.microsoft.com/office/drawing/2014/main" id="{E056AB29-DA34-4CC6-95D0-BF7B0106AC7E}"/>
              </a:ext>
            </a:extLst>
          </p:cNvPr>
          <p:cNvSpPr txBox="1">
            <a:spLocks noChangeArrowheads="1"/>
          </p:cNvSpPr>
          <p:nvPr/>
        </p:nvSpPr>
        <p:spPr bwMode="auto">
          <a:xfrm>
            <a:off x="2326782" y="6166970"/>
            <a:ext cx="98791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Heap</a:t>
            </a:r>
          </a:p>
        </p:txBody>
      </p:sp>
      <p:sp>
        <p:nvSpPr>
          <p:cNvPr id="26" name="Rectangle 25">
            <a:extLst>
              <a:ext uri="{FF2B5EF4-FFF2-40B4-BE49-F238E27FC236}">
                <a16:creationId xmlns:a16="http://schemas.microsoft.com/office/drawing/2014/main" id="{6EC87150-247B-484C-B9BD-D005C6F4C808}"/>
              </a:ext>
            </a:extLst>
          </p:cNvPr>
          <p:cNvSpPr/>
          <p:nvPr/>
        </p:nvSpPr>
        <p:spPr>
          <a:xfrm>
            <a:off x="1075832" y="4198470"/>
            <a:ext cx="3797300" cy="702513"/>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7" name="Up Arrow 21">
            <a:extLst>
              <a:ext uri="{FF2B5EF4-FFF2-40B4-BE49-F238E27FC236}">
                <a16:creationId xmlns:a16="http://schemas.microsoft.com/office/drawing/2014/main" id="{71712C31-46E8-4461-94B8-16C6C906AD4B}"/>
              </a:ext>
            </a:extLst>
          </p:cNvPr>
          <p:cNvSpPr/>
          <p:nvPr/>
        </p:nvSpPr>
        <p:spPr>
          <a:xfrm rot="10800000">
            <a:off x="2631582" y="4560581"/>
            <a:ext cx="510116" cy="287546"/>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TextBox 22">
            <a:extLst>
              <a:ext uri="{FF2B5EF4-FFF2-40B4-BE49-F238E27FC236}">
                <a16:creationId xmlns:a16="http://schemas.microsoft.com/office/drawing/2014/main" id="{11F33A2E-599B-4559-A2B5-BC404F51123F}"/>
              </a:ext>
            </a:extLst>
          </p:cNvPr>
          <p:cNvSpPr txBox="1">
            <a:spLocks noChangeArrowheads="1"/>
          </p:cNvSpPr>
          <p:nvPr/>
        </p:nvSpPr>
        <p:spPr bwMode="auto">
          <a:xfrm>
            <a:off x="2327840" y="4089561"/>
            <a:ext cx="98580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Stack</a:t>
            </a:r>
          </a:p>
        </p:txBody>
      </p:sp>
      <p:sp>
        <p:nvSpPr>
          <p:cNvPr id="29" name="Explosion 2 23">
            <a:extLst>
              <a:ext uri="{FF2B5EF4-FFF2-40B4-BE49-F238E27FC236}">
                <a16:creationId xmlns:a16="http://schemas.microsoft.com/office/drawing/2014/main" id="{E191C5F2-39AB-47F2-8B17-82FC5FA11141}"/>
              </a:ext>
            </a:extLst>
          </p:cNvPr>
          <p:cNvSpPr/>
          <p:nvPr/>
        </p:nvSpPr>
        <p:spPr>
          <a:xfrm>
            <a:off x="3838083" y="5993932"/>
            <a:ext cx="605367" cy="347663"/>
          </a:xfrm>
          <a:prstGeom prst="irregularSeal2">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Line Callout 2 24">
            <a:extLst>
              <a:ext uri="{FF2B5EF4-FFF2-40B4-BE49-F238E27FC236}">
                <a16:creationId xmlns:a16="http://schemas.microsoft.com/office/drawing/2014/main" id="{603C780A-3C12-47E5-AB56-7DF9218DF2EF}"/>
              </a:ext>
            </a:extLst>
          </p:cNvPr>
          <p:cNvSpPr/>
          <p:nvPr/>
        </p:nvSpPr>
        <p:spPr>
          <a:xfrm>
            <a:off x="5268948" y="5939957"/>
            <a:ext cx="3330504" cy="729403"/>
          </a:xfrm>
          <a:prstGeom prst="borderCallout2">
            <a:avLst>
              <a:gd name="adj1" fmla="val 21924"/>
              <a:gd name="adj2" fmla="val 1050"/>
              <a:gd name="adj3" fmla="val 18750"/>
              <a:gd name="adj4" fmla="val -16667"/>
              <a:gd name="adj5" fmla="val 17501"/>
              <a:gd name="adj6" fmla="val -24061"/>
            </a:avLst>
          </a:prstGeom>
          <a:noFill/>
          <a:ln>
            <a:solidFill>
              <a:srgbClr val="00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800" dirty="0">
                <a:solidFill>
                  <a:schemeClr val="tx1"/>
                </a:solidFill>
                <a:latin typeface="Courier"/>
                <a:cs typeface="Courier"/>
              </a:rPr>
              <a:t>char* p = </a:t>
            </a:r>
            <a:r>
              <a:rPr lang="en-US" sz="1800" dirty="0" err="1">
                <a:solidFill>
                  <a:schemeClr val="tx1"/>
                </a:solidFill>
                <a:latin typeface="Courier"/>
                <a:cs typeface="Courier"/>
              </a:rPr>
              <a:t>malloc</a:t>
            </a:r>
            <a:r>
              <a:rPr lang="en-US" sz="1800" dirty="0">
                <a:solidFill>
                  <a:schemeClr val="tx1"/>
                </a:solidFill>
                <a:latin typeface="Courier"/>
                <a:cs typeface="Courier"/>
              </a:rPr>
              <a:t> (256);</a:t>
            </a:r>
          </a:p>
          <a:p>
            <a:pPr>
              <a:defRPr/>
            </a:pPr>
            <a:r>
              <a:rPr lang="en-US" sz="1800" dirty="0" err="1">
                <a:solidFill>
                  <a:schemeClr val="tx1"/>
                </a:solidFill>
                <a:latin typeface="Courier"/>
                <a:cs typeface="Courier"/>
              </a:rPr>
              <a:t>memset</a:t>
            </a:r>
            <a:r>
              <a:rPr lang="en-US" sz="1800" dirty="0">
                <a:solidFill>
                  <a:schemeClr val="tx1"/>
                </a:solidFill>
                <a:latin typeface="Courier"/>
                <a:cs typeface="Courier"/>
              </a:rPr>
              <a:t> (p, ‘A’, 1024);</a:t>
            </a:r>
          </a:p>
        </p:txBody>
      </p:sp>
      <p:sp>
        <p:nvSpPr>
          <p:cNvPr id="31" name="Oval 30">
            <a:extLst>
              <a:ext uri="{FF2B5EF4-FFF2-40B4-BE49-F238E27FC236}">
                <a16:creationId xmlns:a16="http://schemas.microsoft.com/office/drawing/2014/main" id="{F1747C25-2C45-4AE0-BF10-F73C8FAE1D44}"/>
              </a:ext>
            </a:extLst>
          </p:cNvPr>
          <p:cNvSpPr/>
          <p:nvPr/>
        </p:nvSpPr>
        <p:spPr>
          <a:xfrm>
            <a:off x="4038703" y="5507040"/>
            <a:ext cx="287868" cy="302952"/>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TextBox 10">
            <a:extLst>
              <a:ext uri="{FF2B5EF4-FFF2-40B4-BE49-F238E27FC236}">
                <a16:creationId xmlns:a16="http://schemas.microsoft.com/office/drawing/2014/main" id="{755F5DA1-3E8E-4556-B888-B14622B6F8E4}"/>
              </a:ext>
            </a:extLst>
          </p:cNvPr>
          <p:cNvSpPr txBox="1">
            <a:spLocks noChangeArrowheads="1"/>
          </p:cNvSpPr>
          <p:nvPr/>
        </p:nvSpPr>
        <p:spPr bwMode="auto">
          <a:xfrm>
            <a:off x="4326571" y="5473850"/>
            <a:ext cx="17363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t>Function Pointer</a:t>
            </a:r>
          </a:p>
        </p:txBody>
      </p:sp>
      <p:sp>
        <p:nvSpPr>
          <p:cNvPr id="17" name="TextBox 22">
            <a:extLst>
              <a:ext uri="{FF2B5EF4-FFF2-40B4-BE49-F238E27FC236}">
                <a16:creationId xmlns:a16="http://schemas.microsoft.com/office/drawing/2014/main" id="{E1D01DEF-B5F0-4866-827F-B6E20288FA40}"/>
              </a:ext>
            </a:extLst>
          </p:cNvPr>
          <p:cNvSpPr txBox="1">
            <a:spLocks noChangeArrowheads="1"/>
          </p:cNvSpPr>
          <p:nvPr/>
        </p:nvSpPr>
        <p:spPr bwMode="auto">
          <a:xfrm>
            <a:off x="1965838" y="4891090"/>
            <a:ext cx="170980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Large Gap</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dirty="0"/>
              <a:t>Global Data Overflow</a:t>
            </a:r>
          </a:p>
        </p:txBody>
      </p:sp>
      <p:sp>
        <p:nvSpPr>
          <p:cNvPr id="268291" name="Rectangle 3"/>
          <p:cNvSpPr>
            <a:spLocks noGrp="1" noChangeArrowheads="1"/>
          </p:cNvSpPr>
          <p:nvPr>
            <p:ph idx="1"/>
          </p:nvPr>
        </p:nvSpPr>
        <p:spPr>
          <a:xfrm>
            <a:off x="0" y="1196753"/>
            <a:ext cx="4752801" cy="5256584"/>
          </a:xfrm>
        </p:spPr>
        <p:txBody>
          <a:bodyPr>
            <a:normAutofit fontScale="85000" lnSpcReduction="10000"/>
          </a:bodyPr>
          <a:lstStyle/>
          <a:p>
            <a:r>
              <a:rPr lang="en-US" sz="3300" dirty="0"/>
              <a:t>Can attack buffer located in global data area</a:t>
            </a:r>
          </a:p>
          <a:p>
            <a:pPr lvl="1"/>
            <a:r>
              <a:rPr lang="en-US" sz="2600" dirty="0"/>
              <a:t>If buffer overflow occurs, data may overflow global buffer and change adjacent memory locations, including perhaps one with a function pointer. </a:t>
            </a:r>
          </a:p>
          <a:p>
            <a:r>
              <a:rPr lang="en-US" sz="2800" dirty="0"/>
              <a:t>Defenses</a:t>
            </a:r>
          </a:p>
          <a:p>
            <a:pPr lvl="1"/>
            <a:r>
              <a:rPr lang="en-US" sz="2400" dirty="0"/>
              <a:t>Making the global data area non-executable,</a:t>
            </a:r>
          </a:p>
          <a:p>
            <a:pPr lvl="1"/>
            <a:r>
              <a:rPr lang="en-US" sz="2400" dirty="0"/>
              <a:t>Arranging function pointers to be located below any other types of data</a:t>
            </a:r>
          </a:p>
          <a:p>
            <a:pPr lvl="1"/>
            <a:r>
              <a:rPr lang="en-US" sz="2400" dirty="0"/>
              <a:t>Using guard pages between global data area and </a:t>
            </a:r>
            <a:r>
              <a:rPr lang="en-US" altLang="zh-CN" sz="2400" dirty="0"/>
              <a:t>other parts</a:t>
            </a:r>
            <a:endParaRPr lang="en-US" sz="3000" dirty="0"/>
          </a:p>
          <a:p>
            <a:pPr lvl="1"/>
            <a:endParaRPr lang="en-US" sz="2600"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图片 2">
            <a:extLst>
              <a:ext uri="{FF2B5EF4-FFF2-40B4-BE49-F238E27FC236}">
                <a16:creationId xmlns:a16="http://schemas.microsoft.com/office/drawing/2014/main" id="{67F595CC-96E5-426A-AEB4-C3B7756F678E}"/>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3" name="Rectangle 2">
            <a:extLst>
              <a:ext uri="{FF2B5EF4-FFF2-40B4-BE49-F238E27FC236}">
                <a16:creationId xmlns:a16="http://schemas.microsoft.com/office/drawing/2014/main" id="{6590C839-2EE9-4E04-A19D-EF9D2A8E39D5}"/>
              </a:ext>
            </a:extLst>
          </p:cNvPr>
          <p:cNvSpPr/>
          <p:nvPr/>
        </p:nvSpPr>
        <p:spPr bwMode="auto">
          <a:xfrm>
            <a:off x="6831623" y="3912577"/>
            <a:ext cx="107266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294C2F7D-9FF9-4A12-AC2D-FC69FBA511EB}"/>
              </a:ext>
            </a:extLst>
          </p:cNvPr>
          <p:cNvSpPr/>
          <p:nvPr/>
        </p:nvSpPr>
        <p:spPr bwMode="auto">
          <a:xfrm>
            <a:off x="4752801" y="3912577"/>
            <a:ext cx="100424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9" name="Slide Number Placeholder 3">
            <a:extLst>
              <a:ext uri="{FF2B5EF4-FFF2-40B4-BE49-F238E27FC236}">
                <a16:creationId xmlns:a16="http://schemas.microsoft.com/office/drawing/2014/main" id="{433B5851-3C9C-47D1-9B1F-78F3A260570B}"/>
              </a:ext>
            </a:extLst>
          </p:cNvPr>
          <p:cNvSpPr txBox="1">
            <a:spLocks/>
          </p:cNvSpPr>
          <p:nvPr/>
        </p:nvSpPr>
        <p:spPr bwMode="auto">
          <a:xfrm>
            <a:off x="7010400" y="656488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Integer Overflow</a:t>
            </a:r>
          </a:p>
        </p:txBody>
      </p:sp>
      <p:sp>
        <p:nvSpPr>
          <p:cNvPr id="3" name="Content Placeholder 2"/>
          <p:cNvSpPr>
            <a:spLocks noGrp="1"/>
          </p:cNvSpPr>
          <p:nvPr>
            <p:ph idx="1"/>
          </p:nvPr>
        </p:nvSpPr>
        <p:spPr>
          <a:xfrm>
            <a:off x="323528" y="1196753"/>
            <a:ext cx="8568952" cy="3341042"/>
          </a:xfrm>
        </p:spPr>
        <p:txBody>
          <a:bodyPr>
            <a:normAutofit fontScale="77500" lnSpcReduction="20000"/>
          </a:bodyPr>
          <a:lstStyle/>
          <a:p>
            <a:r>
              <a:rPr lang="en-US" dirty="0"/>
              <a:t>Integer overflow occurs value assigned to an integer exceeds its maximum size.</a:t>
            </a:r>
          </a:p>
          <a:p>
            <a:r>
              <a:rPr lang="en-US" dirty="0"/>
              <a:t>Feed a program large params to cause integer overflow on  variable, then program may allocate a too-small buffer based on the variable’s value, hence enabling</a:t>
            </a:r>
            <a:r>
              <a:rPr lang="en-US" dirty="0">
                <a:sym typeface="Wingdings" pitchFamily="2" charset="2"/>
              </a:rPr>
              <a:t> buffer overflow attack</a:t>
            </a:r>
          </a:p>
          <a:p>
            <a:r>
              <a:rPr lang="en-US" dirty="0">
                <a:sym typeface="Wingdings" pitchFamily="2" charset="2"/>
              </a:rPr>
              <a:t>This convert a dataflow attack into a control flow attack</a:t>
            </a:r>
            <a:endParaRPr lang="en-US" dirty="0"/>
          </a:p>
        </p:txBody>
      </p:sp>
      <p:sp>
        <p:nvSpPr>
          <p:cNvPr id="4" name="Slide Number Placeholder 3"/>
          <p:cNvSpPr>
            <a:spLocks noGrp="1"/>
          </p:cNvSpPr>
          <p:nvPr>
            <p:ph type="sldNum" sz="quarter" idx="4294967295"/>
          </p:nvPr>
        </p:nvSpPr>
        <p:spPr>
          <a:xfrm>
            <a:off x="6248400" y="6569120"/>
            <a:ext cx="2895600" cy="244475"/>
          </a:xfrm>
        </p:spPr>
        <p:txBody>
          <a:bodyPr/>
          <a:lstStyle/>
          <a:p>
            <a:pPr>
              <a:defRPr/>
            </a:pPr>
            <a:fld id="{B9C31318-8D1F-46D0-AD3E-FD5CE0C4604B}" type="slidenum">
              <a:rPr lang="en-US" altLang="zh-CN" smtClean="0"/>
              <a:pPr>
                <a:defRPr/>
              </a:pPr>
              <a:t>29</a:t>
            </a:fld>
            <a:endParaRPr lang="en-US" altLang="zh-CN" dirty="0"/>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910F-15CA-4C81-855C-62C6BF7C4CB4}"/>
              </a:ext>
            </a:extLst>
          </p:cNvPr>
          <p:cNvSpPr>
            <a:spLocks noGrp="1"/>
          </p:cNvSpPr>
          <p:nvPr>
            <p:ph type="title"/>
          </p:nvPr>
        </p:nvSpPr>
        <p:spPr/>
        <p:txBody>
          <a:bodyPr/>
          <a:lstStyle/>
          <a:p>
            <a:r>
              <a:rPr lang="en-US" dirty="0"/>
              <a:t>Introduction to Buffer Overflow</a:t>
            </a:r>
            <a:endParaRPr lang="en-SE" dirty="0"/>
          </a:p>
        </p:txBody>
      </p:sp>
      <p:sp>
        <p:nvSpPr>
          <p:cNvPr id="3" name="Content Placeholder 2">
            <a:extLst>
              <a:ext uri="{FF2B5EF4-FFF2-40B4-BE49-F238E27FC236}">
                <a16:creationId xmlns:a16="http://schemas.microsoft.com/office/drawing/2014/main" id="{180ACAD5-E8B6-4EFE-AF2F-070C99326EE7}"/>
              </a:ext>
            </a:extLst>
          </p:cNvPr>
          <p:cNvSpPr>
            <a:spLocks noGrp="1"/>
          </p:cNvSpPr>
          <p:nvPr>
            <p:ph idx="1"/>
          </p:nvPr>
        </p:nvSpPr>
        <p:spPr/>
        <p:txBody>
          <a:bodyPr>
            <a:normAutofit fontScale="77500" lnSpcReduction="20000"/>
          </a:bodyPr>
          <a:lstStyle/>
          <a:p>
            <a:r>
              <a:rPr lang="en-US" dirty="0"/>
              <a:t>NIST Definition: </a:t>
            </a:r>
          </a:p>
          <a:p>
            <a:pPr lvl="1"/>
            <a:r>
              <a:rPr lang="en-US" dirty="0"/>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pPr>
              <a:spcAft>
                <a:spcPts val="600"/>
              </a:spcAft>
            </a:pPr>
            <a:r>
              <a:rPr lang="en-AU" dirty="0"/>
              <a:t>A very common attack mechanism</a:t>
            </a:r>
          </a:p>
          <a:p>
            <a:pPr lvl="1">
              <a:spcAft>
                <a:spcPts val="600"/>
              </a:spcAft>
            </a:pPr>
            <a:r>
              <a:rPr lang="en-AU" dirty="0"/>
              <a:t>First used by the Morris Worm in 1988</a:t>
            </a:r>
          </a:p>
          <a:p>
            <a:pPr>
              <a:spcAft>
                <a:spcPts val="600"/>
              </a:spcAft>
            </a:pPr>
            <a:r>
              <a:rPr lang="en-AU" dirty="0"/>
              <a:t>Still of major concern</a:t>
            </a:r>
          </a:p>
          <a:p>
            <a:pPr lvl="1">
              <a:spcAft>
                <a:spcPts val="600"/>
              </a:spcAft>
            </a:pPr>
            <a:r>
              <a:rPr lang="en-AU" dirty="0"/>
              <a:t>Buggy legacy code in widely deployed OSes and applications</a:t>
            </a:r>
          </a:p>
          <a:p>
            <a:pPr lvl="1">
              <a:spcAft>
                <a:spcPts val="600"/>
              </a:spcAft>
            </a:pPr>
            <a:r>
              <a:rPr lang="en-AU" dirty="0"/>
              <a:t>Careless programming practices</a:t>
            </a:r>
            <a:endParaRPr lang="en-US" dirty="0"/>
          </a:p>
          <a:p>
            <a:pPr lvl="1"/>
            <a:endParaRPr lang="en-SE" dirty="0"/>
          </a:p>
        </p:txBody>
      </p:sp>
      <p:sp>
        <p:nvSpPr>
          <p:cNvPr id="4" name="Slide Number Placeholder 3">
            <a:extLst>
              <a:ext uri="{FF2B5EF4-FFF2-40B4-BE49-F238E27FC236}">
                <a16:creationId xmlns:a16="http://schemas.microsoft.com/office/drawing/2014/main" id="{C7CA67A8-903B-431F-AF4E-DD793B4B0570}"/>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414945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p:txBody>
          <a:bodyPr/>
          <a:lstStyle/>
          <a:p>
            <a:r>
              <a:rPr lang="en-GB" altLang="en-US" dirty="0"/>
              <a:t>Buffer Overflow Basics</a:t>
            </a:r>
            <a:endParaRPr lang="en-US" altLang="en-US" dirty="0"/>
          </a:p>
        </p:txBody>
      </p:sp>
      <p:sp>
        <p:nvSpPr>
          <p:cNvPr id="210947" name="Rectangle 1027"/>
          <p:cNvSpPr>
            <a:spLocks noGrp="1" noChangeArrowheads="1"/>
          </p:cNvSpPr>
          <p:nvPr>
            <p:ph idx="1"/>
          </p:nvPr>
        </p:nvSpPr>
        <p:spPr>
          <a:xfrm>
            <a:off x="323527" y="1196753"/>
            <a:ext cx="4429273" cy="5256584"/>
          </a:xfrm>
        </p:spPr>
        <p:txBody>
          <a:bodyPr>
            <a:normAutofit fontScale="70000" lnSpcReduction="20000"/>
          </a:bodyPr>
          <a:lstStyle/>
          <a:p>
            <a:pPr>
              <a:lnSpc>
                <a:spcPct val="90000"/>
              </a:lnSpc>
            </a:pPr>
            <a:r>
              <a:rPr lang="en-US" dirty="0"/>
              <a:t>When a process attempts to store data beyond the limits of a fixed-sized buffer, it may overwrite adjacent memory locations that hold data or instruction.</a:t>
            </a:r>
          </a:p>
          <a:p>
            <a:pPr lvl="1">
              <a:lnSpc>
                <a:spcPct val="90000"/>
              </a:lnSpc>
            </a:pPr>
            <a:r>
              <a:rPr lang="en-US" dirty="0"/>
              <a:t>Buffer could be located on the stack, in the heap, or in the global data section of the process</a:t>
            </a:r>
          </a:p>
          <a:p>
            <a:pPr>
              <a:lnSpc>
                <a:spcPct val="90000"/>
              </a:lnSpc>
            </a:pPr>
            <a:r>
              <a:rPr lang="en-US" dirty="0"/>
              <a:t>Consequences:</a:t>
            </a:r>
          </a:p>
          <a:p>
            <a:pPr lvl="1">
              <a:lnSpc>
                <a:spcPct val="90000"/>
              </a:lnSpc>
            </a:pPr>
            <a:r>
              <a:rPr lang="en-US" dirty="0"/>
              <a:t>Program data corruption</a:t>
            </a:r>
          </a:p>
          <a:p>
            <a:pPr lvl="1">
              <a:lnSpc>
                <a:spcPct val="90000"/>
              </a:lnSpc>
            </a:pPr>
            <a:r>
              <a:rPr lang="en-US" dirty="0"/>
              <a:t>Unexpected transfer of control</a:t>
            </a:r>
          </a:p>
          <a:p>
            <a:pPr lvl="1">
              <a:lnSpc>
                <a:spcPct val="90000"/>
              </a:lnSpc>
            </a:pPr>
            <a:r>
              <a:rPr lang="en-US" dirty="0"/>
              <a:t>Memory access violations</a:t>
            </a:r>
          </a:p>
          <a:p>
            <a:pPr lvl="1">
              <a:lnSpc>
                <a:spcPct val="90000"/>
              </a:lnSpc>
            </a:pPr>
            <a:r>
              <a:rPr lang="en-US" dirty="0"/>
              <a:t>Execution of code chosen by attacker</a:t>
            </a:r>
          </a:p>
          <a:p>
            <a:pPr>
              <a:lnSpc>
                <a:spcPct val="90000"/>
              </a:lnSpc>
            </a:pP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E2EEB2B-64A7-4FD0-9AEE-33219328FDEA}"/>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6" name="Slide Number Placeholder 3">
            <a:extLst>
              <a:ext uri="{FF2B5EF4-FFF2-40B4-BE49-F238E27FC236}">
                <a16:creationId xmlns:a16="http://schemas.microsoft.com/office/drawing/2014/main" id="{DA0C608F-6188-4087-81BD-B684B76F4F51}"/>
              </a:ext>
            </a:extLst>
          </p:cNvPr>
          <p:cNvSpPr txBox="1">
            <a:spLocks/>
          </p:cNvSpPr>
          <p:nvPr/>
        </p:nvSpPr>
        <p:spPr bwMode="auto">
          <a:xfrm>
            <a:off x="7010400" y="657435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dirty="0"/>
              <a:t>Buffer Overflow Attacks</a:t>
            </a:r>
          </a:p>
        </p:txBody>
      </p:sp>
      <p:sp>
        <p:nvSpPr>
          <p:cNvPr id="215043" name="Rectangle 3"/>
          <p:cNvSpPr>
            <a:spLocks noGrp="1" noChangeArrowheads="1"/>
          </p:cNvSpPr>
          <p:nvPr>
            <p:ph idx="1"/>
          </p:nvPr>
        </p:nvSpPr>
        <p:spPr/>
        <p:txBody>
          <a:bodyPr>
            <a:normAutofit/>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To identify a buffer overflow vulnerability in some program that can be triggered using externally sourced data under the attacker’s control</a:t>
            </a:r>
          </a:p>
          <a:p>
            <a:pPr lvl="1">
              <a:buSzPct val="150000"/>
              <a:buFont typeface="Arial"/>
              <a:buChar char="•"/>
            </a:pPr>
            <a:r>
              <a:rPr lang="en-US" sz="2200" dirty="0"/>
              <a:t>To understand how that buffer is stored 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7C0173D-23E9-49E0-A138-4C8AF8980882}"/>
              </a:ext>
            </a:extLst>
          </p:cNvPr>
          <p:cNvSpPr txBox="1">
            <a:spLocks/>
          </p:cNvSpPr>
          <p:nvPr/>
        </p:nvSpPr>
        <p:spPr bwMode="auto">
          <a:xfrm>
            <a:off x="7010400" y="6565821"/>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78088806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solidFill>
                  <a:srgbClr val="C00000"/>
                </a:solidFill>
              </a:rPr>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76216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dirty="0"/>
              <a:t>Stack Overflow</a:t>
            </a:r>
          </a:p>
        </p:txBody>
      </p:sp>
      <p:sp>
        <p:nvSpPr>
          <p:cNvPr id="221187" name="Rectangle 3"/>
          <p:cNvSpPr>
            <a:spLocks noGrp="1" noChangeArrowheads="1"/>
          </p:cNvSpPr>
          <p:nvPr>
            <p:ph idx="1"/>
          </p:nvPr>
        </p:nvSpPr>
        <p:spPr/>
        <p:txBody>
          <a:bodyPr>
            <a:normAutofit lnSpcReduction="10000"/>
          </a:bodyPr>
          <a:lstStyle/>
          <a:p>
            <a:pPr>
              <a:lnSpc>
                <a:spcPct val="90000"/>
              </a:lnSpc>
            </a:pPr>
            <a:r>
              <a:rPr lang="en-US" sz="3200" dirty="0"/>
              <a:t>Occurs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 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4DAC760B-A413-4C24-BF95-5CFF6A71DC28}"/>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a:t>
            </a:r>
            <a:r>
              <a:rPr lang="en-US" altLang="zh-CN" dirty="0"/>
              <a:t>Vulnerable Function</a:t>
            </a:r>
            <a:endParaRPr lang="en-US" altLang="en-US" dirty="0"/>
          </a:p>
        </p:txBody>
      </p:sp>
      <p:sp>
        <p:nvSpPr>
          <p:cNvPr id="3" name="Content Placeholder 2"/>
          <p:cNvSpPr>
            <a:spLocks noGrp="1"/>
          </p:cNvSpPr>
          <p:nvPr>
            <p:ph idx="1"/>
          </p:nvPr>
        </p:nvSpPr>
        <p:spPr>
          <a:xfrm>
            <a:off x="323528" y="1196753"/>
            <a:ext cx="8820472" cy="5256584"/>
          </a:xfrm>
        </p:spPr>
        <p:txBody>
          <a:bodyPr>
            <a:normAutofit/>
          </a:bodyPr>
          <a:lstStyle/>
          <a:p>
            <a:r>
              <a:rPr lang="en-US" dirty="0"/>
              <a:t>Copies from its argument string </a:t>
            </a:r>
            <a:r>
              <a:rPr lang="en-US" dirty="0" err="1">
                <a:latin typeface="Courier New" pitchFamily="49" charset="0"/>
                <a:cs typeface="Courier New" pitchFamily="49" charset="0"/>
              </a:rPr>
              <a:t>argstr</a:t>
            </a:r>
            <a:r>
              <a:rPr lang="en-US" dirty="0"/>
              <a:t> (of </a:t>
            </a:r>
            <a:r>
              <a:rPr lang="en-US"/>
              <a:t>type </a:t>
            </a:r>
            <a:r>
              <a:rPr lang="en-US">
                <a:latin typeface="Courier New" pitchFamily="49" charset="0"/>
                <a:cs typeface="Courier New" pitchFamily="49" charset="0"/>
              </a:rPr>
              <a:t>char *</a:t>
            </a:r>
            <a:r>
              <a:rPr lang="en-US"/>
              <a:t>) to </a:t>
            </a:r>
            <a:r>
              <a:rPr lang="en-US" dirty="0"/>
              <a:t>its local variable </a:t>
            </a:r>
            <a:r>
              <a:rPr lang="en-US" dirty="0">
                <a:latin typeface="Courier New" pitchFamily="49" charset="0"/>
                <a:cs typeface="Courier New" pitchFamily="49" charset="0"/>
              </a:rPr>
              <a:t>buffer[5]</a:t>
            </a:r>
            <a:r>
              <a:rPr lang="en-US" dirty="0"/>
              <a:t> on the stack</a:t>
            </a:r>
          </a:p>
          <a:p>
            <a:r>
              <a:rPr lang="en-US" dirty="0"/>
              <a:t>What if </a:t>
            </a:r>
            <a:r>
              <a:rPr lang="en-US" dirty="0" err="1">
                <a:latin typeface="Courier New" pitchFamily="49" charset="0"/>
                <a:cs typeface="Courier New" pitchFamily="49" charset="0"/>
              </a:rPr>
              <a:t>argstr</a:t>
            </a:r>
            <a:r>
              <a:rPr lang="en-US" dirty="0">
                <a:latin typeface="Courier New" pitchFamily="49" charset="0"/>
                <a:cs typeface="Courier New" pitchFamily="49" charset="0"/>
              </a:rPr>
              <a:t>[]</a:t>
            </a:r>
            <a:r>
              <a:rPr lang="en-US" dirty="0"/>
              <a:t>contains more than 5 chars?</a:t>
            </a:r>
          </a:p>
        </p:txBody>
      </p:sp>
      <p:sp>
        <p:nvSpPr>
          <p:cNvPr id="4" name="Slide Number Placeholder 3"/>
          <p:cNvSpPr>
            <a:spLocks noGrp="1"/>
          </p:cNvSpPr>
          <p:nvPr>
            <p:ph type="sldNum" sz="quarter" idx="4294967295"/>
          </p:nvPr>
        </p:nvSpPr>
        <p:spPr>
          <a:xfrm>
            <a:off x="6245910" y="6550448"/>
            <a:ext cx="2895600" cy="244475"/>
          </a:xfrm>
        </p:spPr>
        <p:txBody>
          <a:bodyPr/>
          <a:lstStyle/>
          <a:p>
            <a:pPr>
              <a:defRPr/>
            </a:pPr>
            <a:fld id="{B9C31318-8D1F-46D0-AD3E-FD5CE0C4604B}" type="slidenum">
              <a:rPr lang="en-US" altLang="zh-CN" smtClean="0"/>
              <a:pPr>
                <a:defRPr/>
              </a:pPr>
              <a:t>8</a:t>
            </a:fld>
            <a:endParaRPr lang="en-US" altLang="zh-CN" dirty="0"/>
          </a:p>
        </p:txBody>
      </p:sp>
      <p:sp>
        <p:nvSpPr>
          <p:cNvPr id="6" name="Rectangle 3">
            <a:extLst>
              <a:ext uri="{FF2B5EF4-FFF2-40B4-BE49-F238E27FC236}">
                <a16:creationId xmlns:a16="http://schemas.microsoft.com/office/drawing/2014/main" id="{DE7AEF42-0454-4760-A890-05000DB27C94}"/>
              </a:ext>
            </a:extLst>
          </p:cNvPr>
          <p:cNvSpPr txBox="1">
            <a:spLocks noChangeArrowheads="1"/>
          </p:cNvSpPr>
          <p:nvPr/>
        </p:nvSpPr>
        <p:spPr bwMode="auto">
          <a:xfrm>
            <a:off x="2267744" y="4005064"/>
            <a:ext cx="5040560" cy="258802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400" dirty="0">
                <a:latin typeface="Courier New" pitchFamily="49" charset="0"/>
                <a:cs typeface="Courier New" pitchFamily="49" charset="0"/>
              </a:rPr>
              <a:t>int A(char *</a:t>
            </a:r>
            <a:r>
              <a:rPr lang="en-US" sz="2400" dirty="0" err="1">
                <a:latin typeface="Courier New" pitchFamily="49" charset="0"/>
                <a:cs typeface="Courier New" pitchFamily="49" charset="0"/>
              </a:rPr>
              <a:t>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{char buffer[5]; </a:t>
            </a:r>
          </a:p>
          <a:p>
            <a:pPr algn="l">
              <a:spcBef>
                <a:spcPct val="50000"/>
              </a:spcBef>
            </a:pPr>
            <a:r>
              <a:rPr lang="en-US" sz="2400" dirty="0" err="1">
                <a:latin typeface="Courier New" pitchFamily="49" charset="0"/>
                <a:cs typeface="Courier New" pitchFamily="49" charset="0"/>
              </a:rPr>
              <a:t>strcpy</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buffer,argstr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   return 0;</a:t>
            </a:r>
          </a:p>
          <a:p>
            <a:pPr algn="l">
              <a:spcBef>
                <a:spcPct val="50000"/>
              </a:spcBef>
            </a:pPr>
            <a:r>
              <a:rPr lang="en-US" sz="2400" dirty="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6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95017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t>Stack Overflow Attack</a:t>
            </a:r>
          </a:p>
        </p:txBody>
      </p:sp>
      <p:sp>
        <p:nvSpPr>
          <p:cNvPr id="23555" name="Rectangle 3"/>
          <p:cNvSpPr>
            <a:spLocks noGrp="1" noChangeArrowheads="1"/>
          </p:cNvSpPr>
          <p:nvPr>
            <p:ph idx="1"/>
          </p:nvPr>
        </p:nvSpPr>
        <p:spPr>
          <a:xfrm>
            <a:off x="323528" y="1196753"/>
            <a:ext cx="8568952" cy="2583027"/>
          </a:xfrm>
        </p:spPr>
        <p:txBody>
          <a:bodyPr>
            <a:normAutofit fontScale="85000" lnSpcReduction="10000"/>
          </a:bodyPr>
          <a:lstStyle/>
          <a:p>
            <a:pPr>
              <a:lnSpc>
                <a:spcPct val="90000"/>
              </a:lnSpc>
            </a:pPr>
            <a:r>
              <a:rPr lang="en-US" altLang="zh-CN" dirty="0">
                <a:ea typeface="宋体" charset="-122"/>
              </a:rPr>
              <a:t>1. Program starts running in main()</a:t>
            </a:r>
          </a:p>
          <a:p>
            <a:pPr>
              <a:lnSpc>
                <a:spcPct val="90000"/>
              </a:lnSpc>
            </a:pPr>
            <a:r>
              <a:rPr lang="en-US" altLang="zh-CN" dirty="0">
                <a:ea typeface="宋体" charset="-122"/>
              </a:rPr>
              <a:t>2. After procedure </a:t>
            </a:r>
            <a:r>
              <a:rPr lang="en-US" altLang="zh-CN" i="1" dirty="0">
                <a:ea typeface="宋体" charset="-122"/>
              </a:rPr>
              <a:t>A()</a:t>
            </a:r>
            <a:r>
              <a:rPr lang="en-US" altLang="zh-CN" dirty="0">
                <a:ea typeface="宋体" charset="-122"/>
              </a:rPr>
              <a:t> called</a:t>
            </a:r>
          </a:p>
          <a:p>
            <a:pPr>
              <a:lnSpc>
                <a:spcPct val="90000"/>
              </a:lnSpc>
            </a:pPr>
            <a:r>
              <a:rPr lang="en-US" altLang="zh-CN" dirty="0">
                <a:ea typeface="宋体" charset="-122"/>
              </a:rPr>
              <a:t>3. Buffer overflow alters the return address from A() </a:t>
            </a:r>
          </a:p>
          <a:p>
            <a:pPr lvl="1">
              <a:lnSpc>
                <a:spcPct val="90000"/>
              </a:lnSpc>
            </a:pPr>
            <a:r>
              <a:rPr lang="en-US" altLang="zh-CN" sz="3000" dirty="0">
                <a:ea typeface="宋体" charset="-122"/>
              </a:rPr>
              <a:t>Can be garbage that causes program crash, or can be address of a malicious program, e.g., shellcode</a:t>
            </a:r>
          </a:p>
        </p:txBody>
      </p:sp>
      <p:sp>
        <p:nvSpPr>
          <p:cNvPr id="5" name="灯片编号占位符 5"/>
          <p:cNvSpPr>
            <a:spLocks noGrp="1"/>
          </p:cNvSpPr>
          <p:nvPr>
            <p:ph type="sldNum" sz="quarter" idx="12"/>
          </p:nvPr>
        </p:nvSpPr>
        <p:spPr>
          <a:prstGeom prst="rect">
            <a:avLst/>
          </a:prstGeom>
        </p:spPr>
        <p:txBody>
          <a:bodyPr/>
          <a:lstStyle/>
          <a:p>
            <a:fld id="{692C5C6B-4C09-4C02-B26B-F3DDBB5D5E4D}" type="slidenum">
              <a:rPr lang="en-US" altLang="zh-CN"/>
              <a:pPr/>
              <a:t>9</a:t>
            </a:fld>
            <a:endParaRPr lang="en-US" altLang="zh-CN"/>
          </a:p>
        </p:txBody>
      </p:sp>
      <p:pic>
        <p:nvPicPr>
          <p:cNvPr id="1026" name="Picture 2"/>
          <p:cNvPicPr>
            <a:picLocks noChangeAspect="1" noChangeArrowheads="1"/>
          </p:cNvPicPr>
          <p:nvPr/>
        </p:nvPicPr>
        <p:blipFill>
          <a:blip r:embed="rId3" cstate="print"/>
          <a:srcRect/>
          <a:stretch>
            <a:fillRect/>
          </a:stretch>
        </p:blipFill>
        <p:spPr bwMode="auto">
          <a:xfrm>
            <a:off x="281487" y="4036786"/>
            <a:ext cx="8542440" cy="2583027"/>
          </a:xfrm>
          <a:prstGeom prst="rect">
            <a:avLst/>
          </a:prstGeom>
          <a:noFill/>
          <a:ln w="9525">
            <a:noFill/>
            <a:miter lim="800000"/>
            <a:headEnd/>
            <a:tailEnd/>
          </a:ln>
        </p:spPr>
      </p:pic>
    </p:spTree>
    <p:extLst>
      <p:ext uri="{BB962C8B-B14F-4D97-AF65-F5344CB8AC3E}">
        <p14:creationId xmlns:p14="http://schemas.microsoft.com/office/powerpoint/2010/main" val="11171968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548</TotalTime>
  <Words>9022</Words>
  <Application>Microsoft Office PowerPoint</Application>
  <PresentationFormat>On-screen Show (4:3)</PresentationFormat>
  <Paragraphs>903</Paragraphs>
  <Slides>29</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Courier</vt:lpstr>
      <vt:lpstr>Courier-Oblique</vt:lpstr>
      <vt:lpstr>Gloria Hallelujah</vt:lpstr>
      <vt:lpstr>Arial</vt:lpstr>
      <vt:lpstr>Cambria Math</vt:lpstr>
      <vt:lpstr>Courier New</vt:lpstr>
      <vt:lpstr>Times</vt:lpstr>
      <vt:lpstr>Times New Roman</vt:lpstr>
      <vt:lpstr>Wingdings</vt:lpstr>
      <vt:lpstr>1_Default Design</vt:lpstr>
      <vt:lpstr>CH10 Buffer Overflow</vt:lpstr>
      <vt:lpstr>Outline</vt:lpstr>
      <vt:lpstr>Introduction to Buffer Overflow</vt:lpstr>
      <vt:lpstr>Buffer Overflow Basics</vt:lpstr>
      <vt:lpstr>Buffer Overflow Attacks</vt:lpstr>
      <vt:lpstr>Outline</vt:lpstr>
      <vt:lpstr>Stack Overflow</vt:lpstr>
      <vt:lpstr>A Vulnerable Function</vt:lpstr>
      <vt:lpstr>Stack Overflow Attack</vt:lpstr>
      <vt:lpstr>Stack Overflow Attack Example</vt:lpstr>
      <vt:lpstr>More Vulnerable Programs</vt:lpstr>
      <vt:lpstr>Unsafe C Standard Library Routines </vt:lpstr>
      <vt:lpstr>shellcode</vt:lpstr>
      <vt:lpstr>Variants of Buffer Overflow Attacks</vt:lpstr>
      <vt:lpstr>Outline</vt:lpstr>
      <vt:lpstr>Buffer Overflow Defenses</vt:lpstr>
      <vt:lpstr>Compile-Time Defenses: Programming Languages</vt:lpstr>
      <vt:lpstr>Compile-Time Defenses: Safe Coding Techniques</vt:lpstr>
      <vt:lpstr>Compile-Time Defenses: Language Extensions/Safe Libraries</vt:lpstr>
      <vt:lpstr>Compile-Time Defenses: Stack Guard</vt:lpstr>
      <vt:lpstr>Run-Time Defenses: Executable Address Space Protection</vt:lpstr>
      <vt:lpstr>Run-Time Defenses: Address Space Layout Randomization (ASLR) </vt:lpstr>
      <vt:lpstr>ASLR Example</vt:lpstr>
      <vt:lpstr>PowerPoint Presentation</vt:lpstr>
      <vt:lpstr>Run-Time Defenses: Guard Pages</vt:lpstr>
      <vt:lpstr>Outline</vt:lpstr>
      <vt:lpstr>Heap Overflow</vt:lpstr>
      <vt:lpstr>Global Data Overflow</vt:lpstr>
      <vt:lpstr>Integer Overflow</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62</cp:revision>
  <dcterms:created xsi:type="dcterms:W3CDTF">2020-04-19T18:21:47Z</dcterms:created>
  <dcterms:modified xsi:type="dcterms:W3CDTF">2020-05-28T02:46:24Z</dcterms:modified>
</cp:coreProperties>
</file>