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412" r:id="rId3"/>
    <p:sldId id="421" r:id="rId4"/>
    <p:sldId id="419" r:id="rId5"/>
    <p:sldId id="388" r:id="rId6"/>
    <p:sldId id="423" r:id="rId7"/>
    <p:sldId id="425" r:id="rId8"/>
    <p:sldId id="424" r:id="rId9"/>
    <p:sldId id="418" r:id="rId10"/>
    <p:sldId id="420" r:id="rId11"/>
    <p:sldId id="42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0" autoAdjust="0"/>
    <p:restoredTop sz="79724" autoAdjust="0"/>
  </p:normalViewPr>
  <p:slideViewPr>
    <p:cSldViewPr snapToGrid="0">
      <p:cViewPr varScale="1">
        <p:scale>
          <a:sx n="104" d="100"/>
          <a:sy n="104" d="100"/>
        </p:scale>
        <p:origin x="1548" y="11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332244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16695574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71741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This is a note</a:t>
            </a:r>
            <a:endParaRPr lang="en-US" altLang="zh-CN" dirty="0"/>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val="195887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Refer to the “Links and References” page for related conferences and journals for possible ideas</a:t>
            </a:r>
          </a:p>
        </p:txBody>
      </p:sp>
      <p:sp>
        <p:nvSpPr>
          <p:cNvPr id="4" name="灯片编号占位符 3"/>
          <p:cNvSpPr>
            <a:spLocks noGrp="1"/>
          </p:cNvSpPr>
          <p:nvPr>
            <p:ph type="sldNum" sz="quarter" idx="10"/>
          </p:nvPr>
        </p:nvSpPr>
        <p:spPr/>
        <p:txBody>
          <a:bodyPr/>
          <a:lstStyle/>
          <a:p>
            <a:fld id="{EF97FDFF-7B9F-7D4D-BFC0-AAD1F3D3D3CB}" type="slidenum">
              <a:rPr lang="en-US" smtClean="0"/>
              <a:pPr/>
              <a:t>9</a:t>
            </a:fld>
            <a:endParaRPr lang="en-US"/>
          </a:p>
        </p:txBody>
      </p:sp>
    </p:spTree>
    <p:extLst>
      <p:ext uri="{BB962C8B-B14F-4D97-AF65-F5344CB8AC3E}">
        <p14:creationId xmlns:p14="http://schemas.microsoft.com/office/powerpoint/2010/main" val="18373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2522AE9-B1C6-B042-A107-EE906DAFE47A}" type="datetime1">
              <a:rPr lang="en-US" smtClean="0"/>
              <a:pPr/>
              <a:t>4/21/2020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78029-9DF7-7445-88EF-08A8BCC03D5B}" type="datetime1">
              <a:rPr lang="en-US" smtClean="0"/>
              <a:pPr/>
              <a:t>4/21/2020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1B337-2382-054B-9CBC-B5E6411EBFC8}" type="datetime1">
              <a:rPr lang="en-US" smtClean="0"/>
              <a:pPr/>
              <a:t>4/21/2020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ED5B6-3291-6D46-85CD-2C693E79C6ED}" type="datetime1">
              <a:rPr lang="en-US" smtClean="0"/>
              <a:pPr/>
              <a:t>4/21/2020</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4/21/2020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laoshi.github.io/AdvO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Advanced Operating Systems</a:t>
            </a:r>
            <a:endParaRPr lang="en-US" i="1" dirty="0"/>
          </a:p>
        </p:txBody>
      </p:sp>
      <p:sp>
        <p:nvSpPr>
          <p:cNvPr id="3" name="Subtitle 2"/>
          <p:cNvSpPr>
            <a:spLocks noGrp="1"/>
          </p:cNvSpPr>
          <p:nvPr>
            <p:ph type="subTitle" idx="1"/>
          </p:nvPr>
        </p:nvSpPr>
        <p:spPr/>
        <p:txBody>
          <a:bodyPr>
            <a:normAutofit/>
          </a:bodyPr>
          <a:lstStyle/>
          <a:p>
            <a:r>
              <a:rPr lang="en-US" altLang="zh-CN" dirty="0"/>
              <a:t>ZJU 2020</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9" name="Date Placeholder 8"/>
          <p:cNvSpPr>
            <a:spLocks noGrp="1"/>
          </p:cNvSpPr>
          <p:nvPr>
            <p:ph type="dt" sz="half" idx="10"/>
          </p:nvPr>
        </p:nvSpPr>
        <p:spPr/>
        <p:txBody>
          <a:bodyPr/>
          <a:lstStyle/>
          <a:p>
            <a:fld id="{A3E8E8DC-A926-074D-8C54-DA0784BE7FC6}" type="datetime1">
              <a:rPr lang="en-US" smtClean="0"/>
              <a:pPr/>
              <a:t>4/21/2020</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Teaching Method</a:t>
            </a:r>
            <a:endParaRPr lang="zh-CN" altLang="en-US" dirty="0"/>
          </a:p>
        </p:txBody>
      </p:sp>
      <p:sp>
        <p:nvSpPr>
          <p:cNvPr id="3" name="内容占位符 2"/>
          <p:cNvSpPr>
            <a:spLocks noGrp="1"/>
          </p:cNvSpPr>
          <p:nvPr>
            <p:ph idx="1"/>
          </p:nvPr>
        </p:nvSpPr>
        <p:spPr/>
        <p:txBody>
          <a:bodyPr>
            <a:normAutofit/>
          </a:bodyPr>
          <a:lstStyle/>
          <a:p>
            <a:r>
              <a:rPr lang="en-US" altLang="zh-CN" dirty="0"/>
              <a:t>Reading of the discussed papers before class is encouraged, but not mandatory</a:t>
            </a:r>
          </a:p>
          <a:p>
            <a:r>
              <a:rPr lang="en-US" altLang="zh-CN" dirty="0"/>
              <a:t>I will sometimes play and discuss some videos in class, mainly talks from computer systems conferences from USENIX, ACM/IEEE</a:t>
            </a:r>
          </a:p>
          <a:p>
            <a:pPr lvl="1"/>
            <a:r>
              <a:rPr lang="en-US" altLang="zh-CN" dirty="0"/>
              <a:t>The videos will be put online, along with the PPTs</a:t>
            </a:r>
          </a:p>
        </p:txBody>
      </p:sp>
      <p:sp>
        <p:nvSpPr>
          <p:cNvPr id="4" name="日期占位符 3"/>
          <p:cNvSpPr>
            <a:spLocks noGrp="1"/>
          </p:cNvSpPr>
          <p:nvPr>
            <p:ph type="dt" sz="half" idx="10"/>
          </p:nvPr>
        </p:nvSpPr>
        <p:spPr/>
        <p:txBody>
          <a:bodyPr/>
          <a:lstStyle/>
          <a:p>
            <a:fld id="{43978029-9DF7-7445-88EF-08A8BCC03D5B}" type="datetime1">
              <a:rPr lang="en-US" smtClean="0"/>
              <a:pPr/>
              <a:t>4/21/2020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spTree>
    <p:extLst>
      <p:ext uri="{BB962C8B-B14F-4D97-AF65-F5344CB8AC3E}">
        <p14:creationId xmlns:p14="http://schemas.microsoft.com/office/powerpoint/2010/main" val="217244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点名政策</a:t>
            </a:r>
          </a:p>
        </p:txBody>
      </p:sp>
      <p:sp>
        <p:nvSpPr>
          <p:cNvPr id="3" name="内容占位符 2"/>
          <p:cNvSpPr>
            <a:spLocks noGrp="1"/>
          </p:cNvSpPr>
          <p:nvPr>
            <p:ph idx="1"/>
          </p:nvPr>
        </p:nvSpPr>
        <p:spPr/>
        <p:txBody>
          <a:bodyPr>
            <a:normAutofit/>
          </a:bodyPr>
          <a:lstStyle/>
          <a:p>
            <a:r>
              <a:rPr lang="zh-CN" altLang="en-US" sz="3600" dirty="0"/>
              <a:t>不签到，不点名，可以课下看视频。上课问回答不计分。</a:t>
            </a:r>
            <a:endParaRPr lang="en-US" altLang="zh-CN" sz="3600" dirty="0"/>
          </a:p>
        </p:txBody>
      </p:sp>
    </p:spTree>
    <p:extLst>
      <p:ext uri="{BB962C8B-B14F-4D97-AF65-F5344CB8AC3E}">
        <p14:creationId xmlns:p14="http://schemas.microsoft.com/office/powerpoint/2010/main" val="14323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D00F-0C1D-4C08-B281-6904220C0B00}"/>
              </a:ext>
            </a:extLst>
          </p:cNvPr>
          <p:cNvSpPr>
            <a:spLocks noGrp="1"/>
          </p:cNvSpPr>
          <p:nvPr>
            <p:ph type="title"/>
          </p:nvPr>
        </p:nvSpPr>
        <p:spPr/>
        <p:txBody>
          <a:bodyPr/>
          <a:lstStyle/>
          <a:p>
            <a:r>
              <a:rPr lang="en-US" altLang="zh-CN" dirty="0"/>
              <a:t>Logistics</a:t>
            </a:r>
            <a:endParaRPr lang="en-SE" dirty="0"/>
          </a:p>
        </p:txBody>
      </p:sp>
      <p:sp>
        <p:nvSpPr>
          <p:cNvPr id="3" name="Content Placeholder 2">
            <a:extLst>
              <a:ext uri="{FF2B5EF4-FFF2-40B4-BE49-F238E27FC236}">
                <a16:creationId xmlns:a16="http://schemas.microsoft.com/office/drawing/2014/main" id="{14876F30-1B02-4DF8-AFD0-0E8207E75229}"/>
              </a:ext>
            </a:extLst>
          </p:cNvPr>
          <p:cNvSpPr>
            <a:spLocks noGrp="1"/>
          </p:cNvSpPr>
          <p:nvPr>
            <p:ph idx="1"/>
          </p:nvPr>
        </p:nvSpPr>
        <p:spPr>
          <a:xfrm>
            <a:off x="457200" y="1600201"/>
            <a:ext cx="8229600" cy="1828800"/>
          </a:xfrm>
        </p:spPr>
        <p:txBody>
          <a:bodyPr>
            <a:normAutofit fontScale="92500" lnSpcReduction="20000"/>
          </a:bodyPr>
          <a:lstStyle/>
          <a:p>
            <a:r>
              <a:rPr lang="en-US" altLang="zh-CN" dirty="0"/>
              <a:t>Wed 7-10 (14:05–17:30)</a:t>
            </a:r>
          </a:p>
          <a:p>
            <a:r>
              <a:rPr lang="en-US" altLang="zh-CN" dirty="0"/>
              <a:t>Website for PPTs : </a:t>
            </a:r>
            <a:r>
              <a:rPr lang="en-US" dirty="0">
                <a:hlinkClick r:id="rId3"/>
              </a:rPr>
              <a:t>https://gulaoshi.github.io/AdvOS/</a:t>
            </a:r>
            <a:r>
              <a:rPr lang="en-US" dirty="0"/>
              <a:t> </a:t>
            </a:r>
          </a:p>
          <a:p>
            <a:pPr lvl="1"/>
            <a:r>
              <a:rPr lang="en-US" altLang="zh-CN" dirty="0"/>
              <a:t>Lecture schedule is subject </a:t>
            </a:r>
            <a:r>
              <a:rPr lang="en-US" altLang="zh-CN"/>
              <a:t>to change.</a:t>
            </a:r>
            <a:endParaRPr lang="zh-CN" altLang="zh-CN" dirty="0"/>
          </a:p>
          <a:p>
            <a:endParaRPr lang="en-SE" dirty="0"/>
          </a:p>
        </p:txBody>
      </p:sp>
      <p:sp>
        <p:nvSpPr>
          <p:cNvPr id="4" name="Slide Number Placeholder 3">
            <a:extLst>
              <a:ext uri="{FF2B5EF4-FFF2-40B4-BE49-F238E27FC236}">
                <a16:creationId xmlns:a16="http://schemas.microsoft.com/office/drawing/2014/main" id="{26B928CA-897B-460D-A91D-E8FDF5A12443}"/>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pic>
        <p:nvPicPr>
          <p:cNvPr id="6" name="Picture 5">
            <a:extLst>
              <a:ext uri="{FF2B5EF4-FFF2-40B4-BE49-F238E27FC236}">
                <a16:creationId xmlns:a16="http://schemas.microsoft.com/office/drawing/2014/main" id="{5A3F508F-BD48-486F-A485-448F3D7FE741}"/>
              </a:ext>
            </a:extLst>
          </p:cNvPr>
          <p:cNvPicPr>
            <a:picLocks noChangeAspect="1"/>
          </p:cNvPicPr>
          <p:nvPr/>
        </p:nvPicPr>
        <p:blipFill>
          <a:blip r:embed="rId4"/>
          <a:stretch>
            <a:fillRect/>
          </a:stretch>
        </p:blipFill>
        <p:spPr>
          <a:xfrm>
            <a:off x="2052286" y="3429000"/>
            <a:ext cx="5039428" cy="3343742"/>
          </a:xfrm>
          <a:prstGeom prst="rect">
            <a:avLst/>
          </a:prstGeom>
        </p:spPr>
      </p:pic>
    </p:spTree>
    <p:extLst>
      <p:ext uri="{BB962C8B-B14F-4D97-AF65-F5344CB8AC3E}">
        <p14:creationId xmlns:p14="http://schemas.microsoft.com/office/powerpoint/2010/main" val="191107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297B-7052-40C9-9B51-B0A634700D6F}"/>
              </a:ext>
            </a:extLst>
          </p:cNvPr>
          <p:cNvSpPr>
            <a:spLocks noGrp="1"/>
          </p:cNvSpPr>
          <p:nvPr>
            <p:ph type="title"/>
          </p:nvPr>
        </p:nvSpPr>
        <p:spPr/>
        <p:txBody>
          <a:bodyPr/>
          <a:lstStyle/>
          <a:p>
            <a:r>
              <a:rPr lang="en-US" altLang="zh-CN" dirty="0"/>
              <a:t>Course Scope</a:t>
            </a:r>
            <a:endParaRPr lang="zh-CN" altLang="en-US" dirty="0"/>
          </a:p>
        </p:txBody>
      </p:sp>
      <p:sp>
        <p:nvSpPr>
          <p:cNvPr id="3" name="内容占位符 2">
            <a:extLst>
              <a:ext uri="{FF2B5EF4-FFF2-40B4-BE49-F238E27FC236}">
                <a16:creationId xmlns:a16="http://schemas.microsoft.com/office/drawing/2014/main" id="{2BD8C6E6-27F0-4894-BF92-B1848A1C2682}"/>
              </a:ext>
            </a:extLst>
          </p:cNvPr>
          <p:cNvSpPr>
            <a:spLocks noGrp="1"/>
          </p:cNvSpPr>
          <p:nvPr>
            <p:ph idx="1"/>
          </p:nvPr>
        </p:nvSpPr>
        <p:spPr>
          <a:xfrm>
            <a:off x="457200" y="1600200"/>
            <a:ext cx="8229600" cy="4756150"/>
          </a:xfrm>
        </p:spPr>
        <p:txBody>
          <a:bodyPr>
            <a:normAutofit fontScale="70000" lnSpcReduction="20000"/>
          </a:bodyPr>
          <a:lstStyle/>
          <a:p>
            <a:r>
              <a:rPr lang="en-US" altLang="zh-CN" dirty="0"/>
              <a:t>SOSP and OSDI Call for Papers:</a:t>
            </a:r>
          </a:p>
          <a:p>
            <a:r>
              <a:rPr lang="en-US" altLang="zh-CN" dirty="0"/>
              <a:t>“The ACM Symposium on Operating Systems Principles (or the USENIX Symposium on Operating Systems Design and Implementation) seeks to present exciting, innovative research related to the design, implementation, analysis, evaluation, and deployment of computer systems software. SOSP takes a broad view of the systems area and solicits contributions from many fields of systems practice, including, but not limited to, operating systems, file and storage systems, distributed systems, cloud systems, mobile systems, secure systems, embedded systems, dependable systems, system management and virtualization. We also welcome work that explores the interface to related areas such as computer architecture, networking, programming languages, and databases.”</a:t>
            </a:r>
          </a:p>
          <a:p>
            <a:r>
              <a:rPr lang="en-US" altLang="zh-CN" dirty="0"/>
              <a:t>This course also takes a </a:t>
            </a:r>
            <a:r>
              <a:rPr lang="en-US" altLang="zh-CN" i="1" dirty="0"/>
              <a:t>broad</a:t>
            </a:r>
            <a:r>
              <a:rPr lang="en-US" altLang="zh-CN" dirty="0"/>
              <a:t> view </a:t>
            </a:r>
            <a:r>
              <a:rPr lang="en-US" altLang="zh-CN" i="1" dirty="0"/>
              <a:t>of the systems area</a:t>
            </a:r>
            <a:r>
              <a:rPr lang="en-US" altLang="zh-CN" dirty="0"/>
              <a:t>, instead of the </a:t>
            </a:r>
            <a:r>
              <a:rPr lang="en-US" altLang="zh-CN" i="1" dirty="0"/>
              <a:t>narrow</a:t>
            </a:r>
            <a:r>
              <a:rPr lang="en-US" altLang="zh-CN" dirty="0"/>
              <a:t> view of a specific OS, e.g., Linux</a:t>
            </a:r>
          </a:p>
          <a:p>
            <a:endParaRPr lang="zh-CN" altLang="en-US" dirty="0"/>
          </a:p>
        </p:txBody>
      </p:sp>
      <p:sp>
        <p:nvSpPr>
          <p:cNvPr id="4" name="日期占位符 3">
            <a:extLst>
              <a:ext uri="{FF2B5EF4-FFF2-40B4-BE49-F238E27FC236}">
                <a16:creationId xmlns:a16="http://schemas.microsoft.com/office/drawing/2014/main" id="{3EC252E9-696F-4EFB-BCB0-F82FB4F20F9F}"/>
              </a:ext>
            </a:extLst>
          </p:cNvPr>
          <p:cNvSpPr>
            <a:spLocks noGrp="1"/>
          </p:cNvSpPr>
          <p:nvPr>
            <p:ph type="dt" sz="half" idx="10"/>
          </p:nvPr>
        </p:nvSpPr>
        <p:spPr/>
        <p:txBody>
          <a:bodyPr/>
          <a:lstStyle/>
          <a:p>
            <a:fld id="{43978029-9DF7-7445-88EF-08A8BCC03D5B}" type="datetime1">
              <a:rPr lang="en-US" smtClean="0"/>
              <a:pPr/>
              <a:t>4/21/2020</a:t>
            </a:fld>
            <a:endParaRPr lang="en-US"/>
          </a:p>
        </p:txBody>
      </p:sp>
      <p:sp>
        <p:nvSpPr>
          <p:cNvPr id="5" name="灯片编号占位符 4">
            <a:extLst>
              <a:ext uri="{FF2B5EF4-FFF2-40B4-BE49-F238E27FC236}">
                <a16:creationId xmlns:a16="http://schemas.microsoft.com/office/drawing/2014/main" id="{727F38BA-6F4F-4E9A-9A20-CDF45B875684}"/>
              </a:ext>
            </a:extLst>
          </p:cNvPr>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356114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Lecture </a:t>
            </a:r>
            <a:r>
              <a:rPr lang="en-US" altLang="zh-CN" dirty="0"/>
              <a:t>Topics</a:t>
            </a:r>
            <a:endParaRPr lang="zh-CN" altLang="en-US" dirty="0"/>
          </a:p>
        </p:txBody>
      </p:sp>
      <p:sp>
        <p:nvSpPr>
          <p:cNvPr id="3" name="内容占位符 2"/>
          <p:cNvSpPr>
            <a:spLocks noGrp="1"/>
          </p:cNvSpPr>
          <p:nvPr>
            <p:ph idx="1"/>
          </p:nvPr>
        </p:nvSpPr>
        <p:spPr>
          <a:xfrm>
            <a:off x="457200" y="1600200"/>
            <a:ext cx="8499764" cy="4977245"/>
          </a:xfrm>
        </p:spPr>
        <p:txBody>
          <a:bodyPr>
            <a:normAutofit fontScale="85000" lnSpcReduction="10000"/>
          </a:bodyPr>
          <a:lstStyle/>
          <a:p>
            <a:r>
              <a:rPr lang="en-US" altLang="zh-CN" dirty="0"/>
              <a:t>No textbook. I will introduce the latest research papers, and give you an overview of the recent research on the following topics (tentative):</a:t>
            </a:r>
          </a:p>
          <a:p>
            <a:pPr lvl="1"/>
            <a:r>
              <a:rPr lang="en-US" altLang="zh-CN" dirty="0"/>
              <a:t>Multicore &amp; GPU resource management</a:t>
            </a:r>
          </a:p>
          <a:p>
            <a:pPr lvl="1"/>
            <a:r>
              <a:rPr lang="en-US" altLang="zh-CN" dirty="0"/>
              <a:t>Internet of Things (IoT) and Cyber-Physical Systems</a:t>
            </a:r>
          </a:p>
          <a:p>
            <a:pPr lvl="1"/>
            <a:r>
              <a:rPr lang="en-US" altLang="zh-CN" dirty="0"/>
              <a:t>Automotive Electrical/Electronic (E/E) Systems </a:t>
            </a:r>
          </a:p>
          <a:p>
            <a:pPr lvl="1"/>
            <a:r>
              <a:rPr lang="en-US" altLang="zh-CN" dirty="0"/>
              <a:t>Security and privacy issues</a:t>
            </a:r>
          </a:p>
          <a:p>
            <a:pPr lvl="1"/>
            <a:r>
              <a:rPr lang="en-US" altLang="zh-CN" dirty="0"/>
              <a:t>Anything related to “systems”</a:t>
            </a:r>
          </a:p>
          <a:p>
            <a:r>
              <a:rPr lang="en-US" altLang="zh-CN" dirty="0"/>
              <a:t>Course website will be updated throughout the semester</a:t>
            </a:r>
          </a:p>
          <a:p>
            <a:r>
              <a:rPr lang="en-US" altLang="zh-CN" dirty="0"/>
              <a:t>The objective is to give a broad overview of the state-of-the-art research advances, instead of digging deep into any classic topics.</a:t>
            </a:r>
          </a:p>
          <a:p>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4/21/2020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extLst>
      <p:ext uri="{BB962C8B-B14F-4D97-AF65-F5344CB8AC3E}">
        <p14:creationId xmlns:p14="http://schemas.microsoft.com/office/powerpoint/2010/main" val="62893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Grading Scheme</a:t>
            </a:r>
            <a:endParaRPr lang="zh-CN" altLang="en-US" dirty="0"/>
          </a:p>
        </p:txBody>
      </p:sp>
      <p:sp>
        <p:nvSpPr>
          <p:cNvPr id="3" name="内容占位符 2"/>
          <p:cNvSpPr>
            <a:spLocks noGrp="1"/>
          </p:cNvSpPr>
          <p:nvPr>
            <p:ph idx="1"/>
          </p:nvPr>
        </p:nvSpPr>
        <p:spPr/>
        <p:txBody>
          <a:bodyPr>
            <a:normAutofit/>
          </a:bodyPr>
          <a:lstStyle/>
          <a:p>
            <a:r>
              <a:rPr lang="en-US" altLang="zh-CN" dirty="0"/>
              <a:t>Final Exam: 50%; Project: 50%</a:t>
            </a:r>
          </a:p>
          <a:p>
            <a:endParaRPr lang="en-SE" dirty="0"/>
          </a:p>
          <a:p>
            <a:endParaRPr lang="en-US" altLang="zh-CN" dirty="0"/>
          </a:p>
          <a:p>
            <a:endParaRPr lang="en-US" altLang="zh-CN" dirty="0"/>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367596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411D-27E3-4815-81B4-61767DDEB33E}"/>
              </a:ext>
            </a:extLst>
          </p:cNvPr>
          <p:cNvSpPr>
            <a:spLocks noGrp="1"/>
          </p:cNvSpPr>
          <p:nvPr>
            <p:ph type="title"/>
          </p:nvPr>
        </p:nvSpPr>
        <p:spPr/>
        <p:txBody>
          <a:bodyPr>
            <a:normAutofit/>
          </a:bodyPr>
          <a:lstStyle/>
          <a:p>
            <a:r>
              <a:rPr lang="en-US" altLang="zh-CN" dirty="0"/>
              <a:t>Final Exam</a:t>
            </a:r>
            <a:endParaRPr lang="en-SE" dirty="0"/>
          </a:p>
        </p:txBody>
      </p:sp>
      <p:sp>
        <p:nvSpPr>
          <p:cNvPr id="3" name="Content Placeholder 2">
            <a:extLst>
              <a:ext uri="{FF2B5EF4-FFF2-40B4-BE49-F238E27FC236}">
                <a16:creationId xmlns:a16="http://schemas.microsoft.com/office/drawing/2014/main" id="{4AA0CE0A-3997-48BB-9F95-AF9EBDC6DD46}"/>
              </a:ext>
            </a:extLst>
          </p:cNvPr>
          <p:cNvSpPr>
            <a:spLocks noGrp="1"/>
          </p:cNvSpPr>
          <p:nvPr>
            <p:ph idx="1"/>
          </p:nvPr>
        </p:nvSpPr>
        <p:spPr/>
        <p:txBody>
          <a:bodyPr/>
          <a:lstStyle/>
          <a:p>
            <a:r>
              <a:rPr lang="en-US" altLang="zh-CN" dirty="0"/>
              <a:t>Covers PPTs on the website; does not include the papers and videos.</a:t>
            </a:r>
          </a:p>
          <a:p>
            <a:r>
              <a:rPr lang="en-US" altLang="zh-CN" dirty="0"/>
              <a:t>Consists of multiple-choice, single-answer questions. The exam is open-book.</a:t>
            </a:r>
          </a:p>
          <a:p>
            <a:endParaRPr lang="en-SE" dirty="0"/>
          </a:p>
        </p:txBody>
      </p:sp>
      <p:sp>
        <p:nvSpPr>
          <p:cNvPr id="4" name="Date Placeholder 3">
            <a:extLst>
              <a:ext uri="{FF2B5EF4-FFF2-40B4-BE49-F238E27FC236}">
                <a16:creationId xmlns:a16="http://schemas.microsoft.com/office/drawing/2014/main" id="{D2A96225-2C53-40DA-8BEE-FB322B9516CC}"/>
              </a:ext>
            </a:extLst>
          </p:cNvPr>
          <p:cNvSpPr>
            <a:spLocks noGrp="1"/>
          </p:cNvSpPr>
          <p:nvPr>
            <p:ph type="dt" sz="half" idx="10"/>
          </p:nvPr>
        </p:nvSpPr>
        <p:spPr/>
        <p:txBody>
          <a:bodyPr/>
          <a:lstStyle/>
          <a:p>
            <a:fld id="{43978029-9DF7-7445-88EF-08A8BCC03D5B}" type="datetime1">
              <a:rPr lang="en-US" smtClean="0"/>
              <a:pPr/>
              <a:t>4/21/2020</a:t>
            </a:fld>
            <a:endParaRPr lang="en-US"/>
          </a:p>
        </p:txBody>
      </p:sp>
      <p:sp>
        <p:nvSpPr>
          <p:cNvPr id="5" name="Slide Number Placeholder 4">
            <a:extLst>
              <a:ext uri="{FF2B5EF4-FFF2-40B4-BE49-F238E27FC236}">
                <a16:creationId xmlns:a16="http://schemas.microsoft.com/office/drawing/2014/main" id="{E712CA11-117B-4C08-B00A-7EA80664168B}"/>
              </a:ext>
            </a:extLst>
          </p:cNvPr>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23573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7D74-B5BF-41EF-9A72-2EB61AAA1919}"/>
              </a:ext>
            </a:extLst>
          </p:cNvPr>
          <p:cNvSpPr>
            <a:spLocks noGrp="1"/>
          </p:cNvSpPr>
          <p:nvPr>
            <p:ph type="title"/>
          </p:nvPr>
        </p:nvSpPr>
        <p:spPr/>
        <p:txBody>
          <a:bodyPr/>
          <a:lstStyle/>
          <a:p>
            <a:r>
              <a:rPr lang="en-US" dirty="0"/>
              <a:t>Sample Questions</a:t>
            </a:r>
            <a:endParaRPr lang="en-SE" dirty="0"/>
          </a:p>
        </p:txBody>
      </p:sp>
      <p:sp>
        <p:nvSpPr>
          <p:cNvPr id="3" name="Content Placeholder 2">
            <a:extLst>
              <a:ext uri="{FF2B5EF4-FFF2-40B4-BE49-F238E27FC236}">
                <a16:creationId xmlns:a16="http://schemas.microsoft.com/office/drawing/2014/main" id="{822C51D6-CFCF-4600-AD37-A93E4BC91FE9}"/>
              </a:ext>
            </a:extLst>
          </p:cNvPr>
          <p:cNvSpPr>
            <a:spLocks noGrp="1"/>
          </p:cNvSpPr>
          <p:nvPr>
            <p:ph idx="1"/>
          </p:nvPr>
        </p:nvSpPr>
        <p:spPr>
          <a:xfrm>
            <a:off x="457200" y="1463675"/>
            <a:ext cx="8229600" cy="5257800"/>
          </a:xfrm>
        </p:spPr>
        <p:txBody>
          <a:bodyPr>
            <a:normAutofit fontScale="32500" lnSpcReduction="20000"/>
          </a:bodyPr>
          <a:lstStyle/>
          <a:p>
            <a:r>
              <a:rPr lang="en-US" dirty="0"/>
              <a:t>According to [David13] "Everything You Always Wanted to Know About Synchronization but Were Afraid to As", what is the main source of scalability problems in multicore synchronization?</a:t>
            </a:r>
          </a:p>
          <a:p>
            <a:r>
              <a:rPr lang="en-US" dirty="0"/>
              <a:t>A. Hardware</a:t>
            </a:r>
          </a:p>
          <a:p>
            <a:r>
              <a:rPr lang="en-US" dirty="0"/>
              <a:t>B. Software</a:t>
            </a:r>
          </a:p>
          <a:p>
            <a:r>
              <a:rPr lang="en-US" dirty="0"/>
              <a:t>C. Middleware</a:t>
            </a:r>
          </a:p>
          <a:p>
            <a:r>
              <a:rPr lang="en-US" dirty="0"/>
              <a:t>C. None of the above</a:t>
            </a:r>
          </a:p>
          <a:p>
            <a:r>
              <a:rPr lang="en-US" dirty="0"/>
              <a:t>ANS:_________________</a:t>
            </a:r>
          </a:p>
          <a:p>
            <a:r>
              <a:rPr lang="en-US" dirty="0"/>
              <a:t>A</a:t>
            </a:r>
          </a:p>
          <a:p>
            <a:endParaRPr lang="en-US" dirty="0"/>
          </a:p>
          <a:p>
            <a:r>
              <a:rPr lang="en-US" dirty="0"/>
              <a:t>In [Clements13] "The Scalable Commutativity Rule: Designing Scalable Software for Multicore Processors", what does it mean when we say a software system is "scalable"?</a:t>
            </a:r>
          </a:p>
          <a:p>
            <a:r>
              <a:rPr lang="en-US" dirty="0"/>
              <a:t>A. System performance stays constant with increasing number of cores on a multicore processor.</a:t>
            </a:r>
          </a:p>
          <a:p>
            <a:r>
              <a:rPr lang="en-US" dirty="0"/>
              <a:t>B. System performance increases linearly with increasing number of cores on a multicore processor.</a:t>
            </a:r>
          </a:p>
          <a:p>
            <a:r>
              <a:rPr lang="en-US" dirty="0"/>
              <a:t>C. System performance deteriorates with increasing number of cores on a multicore processor.</a:t>
            </a:r>
          </a:p>
          <a:p>
            <a:r>
              <a:rPr lang="en-US" dirty="0"/>
              <a:t>D. System performance is independent of the underlying hardware platform.</a:t>
            </a:r>
          </a:p>
          <a:p>
            <a:r>
              <a:rPr lang="en-US" dirty="0"/>
              <a:t>ANS: ________________</a:t>
            </a:r>
          </a:p>
          <a:p>
            <a:r>
              <a:rPr lang="en-US" dirty="0"/>
              <a:t>B</a:t>
            </a:r>
          </a:p>
          <a:p>
            <a:endParaRPr lang="en-US" dirty="0"/>
          </a:p>
          <a:p>
            <a:r>
              <a:rPr lang="en-US" dirty="0"/>
              <a:t>Which of the following does NOT describe [Rossbach11], "Rossbach, </a:t>
            </a:r>
            <a:r>
              <a:rPr lang="en-US" dirty="0" err="1"/>
              <a:t>PTask</a:t>
            </a:r>
            <a:r>
              <a:rPr lang="en-US" dirty="0"/>
              <a:t>: Operating System Abstractions To Manage GPUs as Compute Devices"?</a:t>
            </a:r>
          </a:p>
          <a:p>
            <a:r>
              <a:rPr lang="en-US" dirty="0"/>
              <a:t>A. to provide a dataflow programming model for GPU.</a:t>
            </a:r>
          </a:p>
          <a:p>
            <a:r>
              <a:rPr lang="en-US" dirty="0"/>
              <a:t>B. to reduce unnecessary memory transfers between CPU and GPU.</a:t>
            </a:r>
          </a:p>
          <a:p>
            <a:r>
              <a:rPr lang="en-US" dirty="0"/>
              <a:t>C. to provide more OS support for GPUs</a:t>
            </a:r>
          </a:p>
          <a:p>
            <a:r>
              <a:rPr lang="en-US" dirty="0"/>
              <a:t>D. to build next-generation GPU microarchitecture</a:t>
            </a:r>
          </a:p>
          <a:p>
            <a:r>
              <a:rPr lang="en-US" dirty="0"/>
              <a:t>ANS: ________________</a:t>
            </a:r>
          </a:p>
          <a:p>
            <a:r>
              <a:rPr lang="en-US" dirty="0"/>
              <a:t>D</a:t>
            </a:r>
          </a:p>
          <a:p>
            <a:endParaRPr lang="en-US" dirty="0"/>
          </a:p>
          <a:p>
            <a:r>
              <a:rPr lang="en-US" dirty="0"/>
              <a:t>In [Kim14] "</a:t>
            </a:r>
            <a:r>
              <a:rPr lang="en-US" dirty="0" err="1"/>
              <a:t>GPUnet</a:t>
            </a:r>
            <a:r>
              <a:rPr lang="en-US" dirty="0"/>
              <a:t>: Networking Abstractions for GPU Programs", RDMA (Remote Direct Memory Access) is used to:</a:t>
            </a:r>
          </a:p>
          <a:p>
            <a:r>
              <a:rPr lang="en-US" dirty="0"/>
              <a:t>A. perform memory transfers between CPU and GPU</a:t>
            </a:r>
          </a:p>
          <a:p>
            <a:r>
              <a:rPr lang="en-US" dirty="0"/>
              <a:t>B. offload transport layer processing to NIC (Network Interface Card)</a:t>
            </a:r>
          </a:p>
          <a:p>
            <a:r>
              <a:rPr lang="en-US" dirty="0"/>
              <a:t>C. maintain cache coherence between CPU and GPU</a:t>
            </a:r>
          </a:p>
          <a:p>
            <a:r>
              <a:rPr lang="en-US" dirty="0"/>
              <a:t>D. reduce unnecessary memory transfers between CPU and GPU.</a:t>
            </a:r>
          </a:p>
          <a:p>
            <a:r>
              <a:rPr lang="en-US" dirty="0"/>
              <a:t>ANS: ________________</a:t>
            </a:r>
          </a:p>
          <a:p>
            <a:r>
              <a:rPr lang="en-US" dirty="0"/>
              <a:t>B</a:t>
            </a:r>
            <a:endParaRPr lang="en-SE" dirty="0"/>
          </a:p>
        </p:txBody>
      </p:sp>
      <p:sp>
        <p:nvSpPr>
          <p:cNvPr id="4" name="Date Placeholder 3">
            <a:extLst>
              <a:ext uri="{FF2B5EF4-FFF2-40B4-BE49-F238E27FC236}">
                <a16:creationId xmlns:a16="http://schemas.microsoft.com/office/drawing/2014/main" id="{B22954D2-AE7F-4B8E-8BB3-160AC99B15D4}"/>
              </a:ext>
            </a:extLst>
          </p:cNvPr>
          <p:cNvSpPr>
            <a:spLocks noGrp="1"/>
          </p:cNvSpPr>
          <p:nvPr>
            <p:ph type="dt" sz="half" idx="10"/>
          </p:nvPr>
        </p:nvSpPr>
        <p:spPr/>
        <p:txBody>
          <a:bodyPr/>
          <a:lstStyle/>
          <a:p>
            <a:fld id="{43978029-9DF7-7445-88EF-08A8BCC03D5B}" type="datetime1">
              <a:rPr lang="en-US" smtClean="0"/>
              <a:pPr/>
              <a:t>4/21/2020</a:t>
            </a:fld>
            <a:endParaRPr lang="en-US"/>
          </a:p>
        </p:txBody>
      </p:sp>
      <p:sp>
        <p:nvSpPr>
          <p:cNvPr id="5" name="Slide Number Placeholder 4">
            <a:extLst>
              <a:ext uri="{FF2B5EF4-FFF2-40B4-BE49-F238E27FC236}">
                <a16:creationId xmlns:a16="http://schemas.microsoft.com/office/drawing/2014/main" id="{70AC7BFC-8075-49E8-BE85-852660C22D22}"/>
              </a:ext>
            </a:extLst>
          </p:cNvPr>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353092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32E8-CBFD-4A04-8B2D-090F8ACBACC5}"/>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2AFA6E01-C783-4C1A-8F6C-681044320ACA}"/>
              </a:ext>
            </a:extLst>
          </p:cNvPr>
          <p:cNvSpPr>
            <a:spLocks noGrp="1"/>
          </p:cNvSpPr>
          <p:nvPr>
            <p:ph idx="1"/>
          </p:nvPr>
        </p:nvSpPr>
        <p:spPr/>
        <p:txBody>
          <a:bodyPr>
            <a:normAutofit fontScale="25000" lnSpcReduction="20000"/>
          </a:bodyPr>
          <a:lstStyle/>
          <a:p>
            <a:r>
              <a:rPr lang="en-US" dirty="0"/>
              <a:t>According to [David13] "Everything You Always Wanted to Know About Synchronization but Were Afraid to As", what is the main source of scalability problems in multicore synchronization?</a:t>
            </a:r>
          </a:p>
          <a:p>
            <a:r>
              <a:rPr lang="en-US" dirty="0"/>
              <a:t>A. Hardware</a:t>
            </a:r>
          </a:p>
          <a:p>
            <a:r>
              <a:rPr lang="en-US" dirty="0"/>
              <a:t>B. Software</a:t>
            </a:r>
          </a:p>
          <a:p>
            <a:r>
              <a:rPr lang="en-US" dirty="0"/>
              <a:t>C. Middleware</a:t>
            </a:r>
          </a:p>
          <a:p>
            <a:r>
              <a:rPr lang="en-US" dirty="0"/>
              <a:t>C. None of the above</a:t>
            </a:r>
          </a:p>
          <a:p>
            <a:endParaRPr lang="en-US" dirty="0"/>
          </a:p>
          <a:p>
            <a:r>
              <a:rPr lang="en-US" dirty="0"/>
              <a:t>ANS:_________________</a:t>
            </a:r>
          </a:p>
          <a:p>
            <a:r>
              <a:rPr lang="en-US" dirty="0"/>
              <a:t>A</a:t>
            </a:r>
          </a:p>
          <a:p>
            <a:endParaRPr lang="en-US" dirty="0"/>
          </a:p>
          <a:p>
            <a:endParaRPr lang="en-US" dirty="0"/>
          </a:p>
          <a:p>
            <a:r>
              <a:rPr lang="en-US" dirty="0"/>
              <a:t>In [Clements13] "The Scalable Commutativity Rule: Designing Scalable Software for Multicore Processors", what does it mean when we say a software system is "scalable"?</a:t>
            </a:r>
          </a:p>
          <a:p>
            <a:r>
              <a:rPr lang="en-US" dirty="0"/>
              <a:t>A. System performance stays constant with increasing number of cores on a multicore processor.</a:t>
            </a:r>
          </a:p>
          <a:p>
            <a:r>
              <a:rPr lang="en-US" dirty="0"/>
              <a:t>B. System performance increases linearly with increasing number of cores on a multicore processor.</a:t>
            </a:r>
          </a:p>
          <a:p>
            <a:r>
              <a:rPr lang="en-US" dirty="0"/>
              <a:t>C. System performance deteriorates with increasing number of cores on a multicore processor.</a:t>
            </a:r>
          </a:p>
          <a:p>
            <a:r>
              <a:rPr lang="en-US" dirty="0"/>
              <a:t>D. System performance is independent of the underlying hardware platform.</a:t>
            </a:r>
          </a:p>
          <a:p>
            <a:endParaRPr lang="en-US" dirty="0"/>
          </a:p>
          <a:p>
            <a:r>
              <a:rPr lang="en-US" dirty="0"/>
              <a:t>ANS: ________________</a:t>
            </a:r>
          </a:p>
          <a:p>
            <a:r>
              <a:rPr lang="en-US" dirty="0"/>
              <a:t>B</a:t>
            </a:r>
          </a:p>
          <a:p>
            <a:endParaRPr lang="en-US" dirty="0"/>
          </a:p>
          <a:p>
            <a:r>
              <a:rPr lang="en-US" dirty="0"/>
              <a:t>Which of the following does NOT describe [Rossbach11], "Rossbach, </a:t>
            </a:r>
            <a:r>
              <a:rPr lang="en-US" dirty="0" err="1"/>
              <a:t>PTask</a:t>
            </a:r>
            <a:r>
              <a:rPr lang="en-US" dirty="0"/>
              <a:t>: Operating System Abstractions To Manage GPUs as Compute Devices"?</a:t>
            </a:r>
          </a:p>
          <a:p>
            <a:r>
              <a:rPr lang="en-US" dirty="0"/>
              <a:t>A. to provide a dataflow programming model for GPU.</a:t>
            </a:r>
          </a:p>
          <a:p>
            <a:r>
              <a:rPr lang="en-US" dirty="0"/>
              <a:t>B. to reduce unnecessary memory transfers between CPU and GPU.</a:t>
            </a:r>
          </a:p>
          <a:p>
            <a:r>
              <a:rPr lang="en-US" dirty="0"/>
              <a:t>C. to provide more OS support for GPUs</a:t>
            </a:r>
          </a:p>
          <a:p>
            <a:r>
              <a:rPr lang="en-US" dirty="0"/>
              <a:t>D. to build next-generation GPU microarchitecture</a:t>
            </a:r>
          </a:p>
          <a:p>
            <a:endParaRPr lang="en-US" dirty="0"/>
          </a:p>
          <a:p>
            <a:r>
              <a:rPr lang="en-US" dirty="0"/>
              <a:t>ANS: ________________</a:t>
            </a:r>
          </a:p>
          <a:p>
            <a:r>
              <a:rPr lang="en-US" dirty="0"/>
              <a:t>D</a:t>
            </a:r>
          </a:p>
          <a:p>
            <a:endParaRPr lang="en-US" dirty="0"/>
          </a:p>
          <a:p>
            <a:r>
              <a:rPr lang="en-US" dirty="0"/>
              <a:t>In [Kim14] "</a:t>
            </a:r>
            <a:r>
              <a:rPr lang="en-US" dirty="0" err="1"/>
              <a:t>GPUnet</a:t>
            </a:r>
            <a:r>
              <a:rPr lang="en-US" dirty="0"/>
              <a:t>: Networking Abstractions for GPU Programs", RDMA (Remote Direct Memory Access) is used to:</a:t>
            </a:r>
          </a:p>
          <a:p>
            <a:r>
              <a:rPr lang="en-US" dirty="0"/>
              <a:t>A. perform memory transfers between CPU and GPU</a:t>
            </a:r>
          </a:p>
          <a:p>
            <a:r>
              <a:rPr lang="en-US" dirty="0"/>
              <a:t>B. offload transport layer processing to NIC (Network Interface Card)</a:t>
            </a:r>
          </a:p>
          <a:p>
            <a:r>
              <a:rPr lang="en-US" dirty="0"/>
              <a:t>C. maintain cache coherence between CPU and GPU</a:t>
            </a:r>
          </a:p>
          <a:p>
            <a:r>
              <a:rPr lang="en-US" dirty="0"/>
              <a:t>D. reduce unnecessary memory transfers between CPU and GPU.</a:t>
            </a:r>
          </a:p>
          <a:p>
            <a:endParaRPr lang="en-US" dirty="0"/>
          </a:p>
          <a:p>
            <a:r>
              <a:rPr lang="en-US" dirty="0"/>
              <a:t>ANS: ________________</a:t>
            </a:r>
          </a:p>
          <a:p>
            <a:r>
              <a:rPr lang="en-US" dirty="0"/>
              <a:t>B</a:t>
            </a:r>
          </a:p>
          <a:p>
            <a:endParaRPr lang="en-US" dirty="0"/>
          </a:p>
          <a:p>
            <a:r>
              <a:rPr lang="en-US" dirty="0"/>
              <a:t>Cache coherence protocols are used to:</a:t>
            </a:r>
          </a:p>
          <a:p>
            <a:r>
              <a:rPr lang="en-US" dirty="0"/>
              <a:t>A. lock cache lines so they are not pushed out to memory</a:t>
            </a:r>
          </a:p>
          <a:p>
            <a:r>
              <a:rPr lang="en-US" dirty="0"/>
              <a:t>B. keep data consistent across multiple private caches on a multicore processor</a:t>
            </a:r>
          </a:p>
          <a:p>
            <a:r>
              <a:rPr lang="en-US" dirty="0"/>
              <a:t>C. implement virtual memory on a multicore processor</a:t>
            </a:r>
          </a:p>
          <a:p>
            <a:r>
              <a:rPr lang="en-US" dirty="0"/>
              <a:t>D. perform cache partitioning to give each application its own private cache space and avoid cache contention on a multicore processor.</a:t>
            </a:r>
          </a:p>
          <a:p>
            <a:endParaRPr lang="en-US" dirty="0"/>
          </a:p>
          <a:p>
            <a:r>
              <a:rPr lang="en-US" dirty="0"/>
              <a:t>ANS: ________________</a:t>
            </a:r>
          </a:p>
          <a:p>
            <a:r>
              <a:rPr lang="en-US" dirty="0"/>
              <a:t>B</a:t>
            </a:r>
          </a:p>
          <a:p>
            <a:endParaRPr lang="en-US" dirty="0"/>
          </a:p>
          <a:p>
            <a:r>
              <a:rPr lang="en-US" dirty="0"/>
              <a:t>In [Blagodurov11] "Case for NUMA-aware Contention Management on Multicore Systems", how to decide if two threads will hurt each </a:t>
            </a:r>
            <a:r>
              <a:rPr lang="en-US" dirty="0" err="1"/>
              <a:t>other?s</a:t>
            </a:r>
            <a:r>
              <a:rPr lang="en-US" dirty="0"/>
              <a:t> performance if co-scheduled in the same NUMA domain?</a:t>
            </a:r>
          </a:p>
          <a:p>
            <a:r>
              <a:rPr lang="en-US" dirty="0"/>
              <a:t>A.	By using Per Entity Load Tracking Metric </a:t>
            </a:r>
          </a:p>
          <a:p>
            <a:r>
              <a:rPr lang="en-US" dirty="0"/>
              <a:t>B.	By measuring Last-Level Cache (LLC) miss rate</a:t>
            </a:r>
          </a:p>
          <a:p>
            <a:r>
              <a:rPr lang="en-US" dirty="0"/>
              <a:t>C.	By using AMD CPU¡¯s Miss Address Buffer (MAB)</a:t>
            </a:r>
          </a:p>
          <a:p>
            <a:r>
              <a:rPr lang="en-US" dirty="0"/>
              <a:t>D.	By using high-resolution timestamps to measure  thread start and finish times</a:t>
            </a:r>
          </a:p>
          <a:p>
            <a:endParaRPr lang="en-US" dirty="0"/>
          </a:p>
          <a:p>
            <a:r>
              <a:rPr lang="en-US" dirty="0"/>
              <a:t>ANS: ________________</a:t>
            </a:r>
          </a:p>
          <a:p>
            <a:r>
              <a:rPr lang="en-US" dirty="0"/>
              <a:t>B</a:t>
            </a:r>
          </a:p>
          <a:p>
            <a:endParaRPr lang="en-SE" dirty="0"/>
          </a:p>
        </p:txBody>
      </p:sp>
      <p:sp>
        <p:nvSpPr>
          <p:cNvPr id="4" name="Date Placeholder 3">
            <a:extLst>
              <a:ext uri="{FF2B5EF4-FFF2-40B4-BE49-F238E27FC236}">
                <a16:creationId xmlns:a16="http://schemas.microsoft.com/office/drawing/2014/main" id="{C52775BA-64AA-4034-B2AB-85A196B4C441}"/>
              </a:ext>
            </a:extLst>
          </p:cNvPr>
          <p:cNvSpPr>
            <a:spLocks noGrp="1"/>
          </p:cNvSpPr>
          <p:nvPr>
            <p:ph type="dt" sz="half" idx="10"/>
          </p:nvPr>
        </p:nvSpPr>
        <p:spPr/>
        <p:txBody>
          <a:bodyPr/>
          <a:lstStyle/>
          <a:p>
            <a:fld id="{43978029-9DF7-7445-88EF-08A8BCC03D5B}" type="datetime1">
              <a:rPr lang="en-US" smtClean="0"/>
              <a:pPr/>
              <a:t>4/21/2020</a:t>
            </a:fld>
            <a:endParaRPr lang="en-US"/>
          </a:p>
        </p:txBody>
      </p:sp>
      <p:sp>
        <p:nvSpPr>
          <p:cNvPr id="5" name="Slide Number Placeholder 4">
            <a:extLst>
              <a:ext uri="{FF2B5EF4-FFF2-40B4-BE49-F238E27FC236}">
                <a16:creationId xmlns:a16="http://schemas.microsoft.com/office/drawing/2014/main" id="{0D26DC11-D638-4346-9CCF-C6E44E804256}"/>
              </a:ext>
            </a:extLst>
          </p:cNvPr>
          <p:cNvSpPr>
            <a:spLocks noGrp="1"/>
          </p:cNvSpPr>
          <p:nvPr>
            <p:ph type="sldNum" sz="quarter" idx="12"/>
          </p:nvPr>
        </p:nvSpPr>
        <p:spPr/>
        <p:txBody>
          <a:bodyPr/>
          <a:lstStyle/>
          <a:p>
            <a:fld id="{3CC63E4C-4642-794D-A2FD-70F6B81535F5}" type="slidenum">
              <a:rPr lang="en-US" smtClean="0"/>
              <a:pPr/>
              <a:t>8</a:t>
            </a:fld>
            <a:endParaRPr lang="en-US"/>
          </a:p>
        </p:txBody>
      </p:sp>
    </p:spTree>
    <p:extLst>
      <p:ext uri="{BB962C8B-B14F-4D97-AF65-F5344CB8AC3E}">
        <p14:creationId xmlns:p14="http://schemas.microsoft.com/office/powerpoint/2010/main" val="254437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a:t>
            </a:r>
            <a:endParaRPr lang="zh-CN" altLang="en-US" dirty="0"/>
          </a:p>
        </p:txBody>
      </p:sp>
      <p:sp>
        <p:nvSpPr>
          <p:cNvPr id="3" name="内容占位符 2"/>
          <p:cNvSpPr>
            <a:spLocks noGrp="1"/>
          </p:cNvSpPr>
          <p:nvPr>
            <p:ph idx="1"/>
          </p:nvPr>
        </p:nvSpPr>
        <p:spPr>
          <a:xfrm>
            <a:off x="457199" y="1340428"/>
            <a:ext cx="8343901" cy="3546629"/>
          </a:xfrm>
        </p:spPr>
        <p:txBody>
          <a:bodyPr>
            <a:normAutofit fontScale="70000" lnSpcReduction="20000"/>
          </a:bodyPr>
          <a:lstStyle/>
          <a:p>
            <a:r>
              <a:rPr lang="en-US" altLang="zh-CN" dirty="0"/>
              <a:t>Each group of 1-3 students</a:t>
            </a:r>
          </a:p>
          <a:p>
            <a:r>
              <a:rPr lang="en-US" altLang="zh-CN" dirty="0"/>
              <a:t>You can propose your own project idea </a:t>
            </a:r>
          </a:p>
          <a:p>
            <a:pPr lvl="1"/>
            <a:r>
              <a:rPr lang="en-US" altLang="zh-CN" dirty="0"/>
              <a:t>Can be a survey of a specific topic</a:t>
            </a:r>
          </a:p>
          <a:p>
            <a:pPr lvl="1"/>
            <a:r>
              <a:rPr lang="en-US" altLang="zh-CN" dirty="0"/>
              <a:t>Can be based on your own research topic (does not have to be related to OS)</a:t>
            </a:r>
          </a:p>
          <a:p>
            <a:r>
              <a:rPr lang="en-US" altLang="zh-CN" dirty="0"/>
              <a:t>Project proposal (5 </a:t>
            </a:r>
            <a:r>
              <a:rPr lang="en-US" altLang="zh-CN" dirty="0" err="1"/>
              <a:t>pt</a:t>
            </a:r>
            <a:r>
              <a:rPr lang="en-US" altLang="zh-CN" dirty="0"/>
              <a:t>) due 05/13</a:t>
            </a:r>
          </a:p>
          <a:p>
            <a:r>
              <a:rPr lang="en-US" altLang="zh-CN" dirty="0"/>
              <a:t>Project report (45 </a:t>
            </a:r>
            <a:r>
              <a:rPr lang="en-US" altLang="zh-CN" dirty="0" err="1"/>
              <a:t>pt</a:t>
            </a:r>
            <a:r>
              <a:rPr lang="en-US" altLang="zh-CN" dirty="0"/>
              <a:t>) is due 06/26. Minimum 4 pages, in English or Chinese. Do not send me source code. </a:t>
            </a:r>
          </a:p>
          <a:p>
            <a:r>
              <a:rPr lang="en-US" altLang="zh-CN" dirty="0"/>
              <a:t>Late policy: every late day costs 1 point.</a:t>
            </a:r>
          </a:p>
          <a:p>
            <a:r>
              <a:rPr lang="en-US" altLang="zh-CN" dirty="0"/>
              <a:t>Most students get full 50 points </a:t>
            </a:r>
            <a:r>
              <a:rPr lang="en-US" altLang="zh-CN" dirty="0">
                <a:sym typeface="Wingdings" panose="05000000000000000000" pitchFamily="2" charset="2"/>
              </a:rPr>
              <a:t></a:t>
            </a:r>
            <a:endParaRPr lang="en-US" altLang="zh-CN" dirty="0"/>
          </a:p>
        </p:txBody>
      </p:sp>
      <p:sp>
        <p:nvSpPr>
          <p:cNvPr id="4" name="日期占位符 3"/>
          <p:cNvSpPr>
            <a:spLocks noGrp="1"/>
          </p:cNvSpPr>
          <p:nvPr>
            <p:ph type="dt" sz="half" idx="10"/>
          </p:nvPr>
        </p:nvSpPr>
        <p:spPr/>
        <p:txBody>
          <a:bodyPr/>
          <a:lstStyle/>
          <a:p>
            <a:fld id="{43978029-9DF7-7445-88EF-08A8BCC03D5B}" type="datetime1">
              <a:rPr lang="en-US" smtClean="0"/>
              <a:pPr/>
              <a:t>4/21/2020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pic>
        <p:nvPicPr>
          <p:cNvPr id="5" name="Picture 4">
            <a:extLst>
              <a:ext uri="{FF2B5EF4-FFF2-40B4-BE49-F238E27FC236}">
                <a16:creationId xmlns:a16="http://schemas.microsoft.com/office/drawing/2014/main" id="{50C4B684-9158-43EA-BE1A-80C9B7016248}"/>
              </a:ext>
            </a:extLst>
          </p:cNvPr>
          <p:cNvPicPr>
            <a:picLocks noChangeAspect="1"/>
          </p:cNvPicPr>
          <p:nvPr/>
        </p:nvPicPr>
        <p:blipFill>
          <a:blip r:embed="rId3"/>
          <a:stretch>
            <a:fillRect/>
          </a:stretch>
        </p:blipFill>
        <p:spPr>
          <a:xfrm>
            <a:off x="2990620" y="4887057"/>
            <a:ext cx="3277057" cy="1905266"/>
          </a:xfrm>
          <a:prstGeom prst="rect">
            <a:avLst/>
          </a:prstGeom>
        </p:spPr>
      </p:pic>
      <p:sp>
        <p:nvSpPr>
          <p:cNvPr id="7" name="Rectangle 6">
            <a:extLst>
              <a:ext uri="{FF2B5EF4-FFF2-40B4-BE49-F238E27FC236}">
                <a16:creationId xmlns:a16="http://schemas.microsoft.com/office/drawing/2014/main" id="{035DAB24-4FE8-4A6F-A234-049EA6A18F1C}"/>
              </a:ext>
            </a:extLst>
          </p:cNvPr>
          <p:cNvSpPr/>
          <p:nvPr/>
        </p:nvSpPr>
        <p:spPr>
          <a:xfrm>
            <a:off x="1374938" y="5629714"/>
            <a:ext cx="1497526" cy="461665"/>
          </a:xfrm>
          <a:prstGeom prst="rect">
            <a:avLst/>
          </a:prstGeom>
        </p:spPr>
        <p:txBody>
          <a:bodyPr wrap="none">
            <a:spAutoFit/>
          </a:bodyPr>
          <a:lstStyle/>
          <a:p>
            <a:r>
              <a:rPr lang="zh-CN" altLang="en-US" sz="2400" dirty="0"/>
              <a:t>学在浙大</a:t>
            </a:r>
            <a:r>
              <a:rPr lang="en-US" altLang="zh-CN" sz="2400" dirty="0"/>
              <a:t>:</a:t>
            </a:r>
          </a:p>
        </p:txBody>
      </p:sp>
    </p:spTree>
    <p:extLst>
      <p:ext uri="{BB962C8B-B14F-4D97-AF65-F5344CB8AC3E}">
        <p14:creationId xmlns:p14="http://schemas.microsoft.com/office/powerpoint/2010/main" val="315784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17288</TotalTime>
  <Words>1267</Words>
  <Application>Microsoft Office PowerPoint</Application>
  <PresentationFormat>On-screen Show (4:3)</PresentationFormat>
  <Paragraphs>150</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Advanced Operating Systems</vt:lpstr>
      <vt:lpstr>Logistics</vt:lpstr>
      <vt:lpstr>Course Scope</vt:lpstr>
      <vt:lpstr>Lecture Topics</vt:lpstr>
      <vt:lpstr>Grading Scheme</vt:lpstr>
      <vt:lpstr>Final Exam</vt:lpstr>
      <vt:lpstr>Sample Questions</vt:lpstr>
      <vt:lpstr>PowerPoint Presentation</vt:lpstr>
      <vt:lpstr>Project</vt:lpstr>
      <vt:lpstr>Teaching Method</vt:lpstr>
      <vt:lpstr>点名政策</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189</cp:revision>
  <cp:lastPrinted>2011-02-23T00:18:43Z</cp:lastPrinted>
  <dcterms:created xsi:type="dcterms:W3CDTF">2011-02-23T00:15:40Z</dcterms:created>
  <dcterms:modified xsi:type="dcterms:W3CDTF">2020-04-21T17:39:52Z</dcterms:modified>
</cp:coreProperties>
</file>