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notesMasterIdLst>
    <p:notesMasterId r:id="rId9"/>
  </p:notesMasterIdLst>
  <p:handoutMasterIdLst>
    <p:handoutMasterId r:id="rId10"/>
  </p:handoutMasterIdLst>
  <p:sldIdLst>
    <p:sldId id="383" r:id="rId2"/>
    <p:sldId id="412" r:id="rId3"/>
    <p:sldId id="389" r:id="rId4"/>
    <p:sldId id="411" r:id="rId5"/>
    <p:sldId id="388" r:id="rId6"/>
    <p:sldId id="409" r:id="rId7"/>
    <p:sldId id="410" r:id="rId8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064"/>
    <a:srgbClr val="E3A988"/>
    <a:srgbClr val="E39891"/>
    <a:srgbClr val="4E5174"/>
    <a:srgbClr val="354415"/>
    <a:srgbClr val="0A442F"/>
    <a:srgbClr val="9998FF"/>
    <a:srgbClr val="0000FF"/>
    <a:srgbClr val="FF6666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9" autoAdjust="0"/>
    <p:restoredTop sz="91695" autoAdjust="0"/>
  </p:normalViewPr>
  <p:slideViewPr>
    <p:cSldViewPr>
      <p:cViewPr varScale="1">
        <p:scale>
          <a:sx n="119" d="100"/>
          <a:sy n="119" d="100"/>
        </p:scale>
        <p:origin x="16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DDEF9-8F79-3F4A-8C1A-CB2E900DCD92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E06BC-6ADC-E14E-A693-35C906D05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90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an overview of computer security. We begin with a discussion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what we mean by computer security. In essence, computer security deals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computer-related assets that are subject to a variety of threats and for which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measures are taken to protect those assets. Accordingly, the next section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 brief overview of the categories of computer-related assets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and system managers wish to preserve and protect, and a look 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threats and attacks that can be made on those assets. Then, we survey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that can be taken to deal with such threats and attacks. This we do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three different viewpoints, in Sections 1.3 through 1.5. We then lay out in general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terms a computer security strategy.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focus of this chapter, and indeed this book, is on three fundamental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questions: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1. What assets do we need to protect?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2. How are those assets threatened?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3. What can we do to counter those threats?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88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7417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This is a note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7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1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5157937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32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23121B-F176-42ED-A02C-D9870EA9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32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868362"/>
          </a:xfrm>
        </p:spPr>
        <p:txBody>
          <a:bodyPr/>
          <a:lstStyle>
            <a:lvl1pPr>
              <a:defRPr lang="zh-CN" altLang="en-US" sz="4000" dirty="0">
                <a:solidFill>
                  <a:srgbClr val="9B37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5256584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43446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82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527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6" r:id="rId3"/>
    <p:sldLayoutId id="2147483877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L0 Introduction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60E7404-A295-4C7A-A4FD-02F555968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D00F-0C1D-4C08-B281-6904220C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76F30-1B02-4DF8-AFD0-0E8207E75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Prof Gu: Thu 1-4 (8:00–11:25am)</a:t>
            </a:r>
          </a:p>
          <a:p>
            <a:r>
              <a:rPr lang="en-US" altLang="zh-CN" dirty="0"/>
              <a:t>Prof. Han: Tue 3-4 (9:50–11:25am), Thu 1-2 (8:00-9:35)</a:t>
            </a:r>
          </a:p>
          <a:p>
            <a:r>
              <a:rPr lang="en-US" altLang="zh-CN" dirty="0"/>
              <a:t>Website for PPTs and Lab sections: </a:t>
            </a:r>
            <a:r>
              <a:rPr lang="en-US" altLang="zh-CN" u="sng" dirty="0"/>
              <a:t>https://gulaoshi.github.io/InfoSec/</a:t>
            </a:r>
          </a:p>
          <a:p>
            <a:endParaRPr lang="zh-CN" altLang="zh-CN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928CA-897B-460D-A91D-E8FDF5A1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C0D40-CF82-4B63-B763-E53962C25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45" y="4384974"/>
            <a:ext cx="7141309" cy="226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7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Textbook: COMPUTER SECURITY: PRINCIPLES AND PRACTICE, WILLIAM STALLINGS (electronic copy in </a:t>
            </a:r>
            <a:r>
              <a:rPr lang="zh-CN" altLang="en-US"/>
              <a:t>钉钉群</a:t>
            </a:r>
            <a:r>
              <a:rPr lang="en-US" altLang="zh-CN"/>
              <a:t>)</a:t>
            </a:r>
            <a:endParaRPr lang="en-US" altLang="zh-CN" dirty="0"/>
          </a:p>
          <a:p>
            <a:pPr lvl="1"/>
            <a:r>
              <a:rPr lang="en-US" altLang="zh-CN" dirty="0"/>
              <a:t>Reading textbook is recommended, but not strictly necessary</a:t>
            </a:r>
          </a:p>
          <a:p>
            <a:r>
              <a:rPr lang="en-US" altLang="zh-CN" dirty="0"/>
              <a:t>All teaching materials in English, but instruction is in Chinese (</a:t>
            </a:r>
            <a:r>
              <a:rPr lang="zh-CN" altLang="en-US" dirty="0"/>
              <a:t>双语教学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Lecture topics:</a:t>
            </a:r>
          </a:p>
          <a:p>
            <a:pPr lvl="1"/>
            <a:r>
              <a:rPr lang="en-US" altLang="zh-CN" dirty="0"/>
              <a:t>Cryptographic Tools; User Authentication; Access Control; Database Security; Malicious Software; Denial-of-Service Attacks; Intrusion Detection; Firewalls and Intrusion Prevention Systems; Buffer Overflow; Software Security; Operating System Security; Trusted Computing and Multilevel Security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3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F85A-141C-4F9A-84C4-D25C85CF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Sections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358CA-BD61-4B20-AAB4-CDAC7BC45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A total of 7 to 8 lab sections</a:t>
            </a:r>
          </a:p>
          <a:p>
            <a:pPr lvl="1"/>
            <a:r>
              <a:rPr lang="en-US" altLang="zh-CN" dirty="0"/>
              <a:t>One lab every week, due on every Thursday midnight (except the 1</a:t>
            </a:r>
            <a:r>
              <a:rPr lang="en-US" altLang="zh-CN" baseline="30000" dirty="0"/>
              <a:t>st</a:t>
            </a:r>
            <a:r>
              <a:rPr lang="en-US" altLang="zh-CN" dirty="0"/>
              <a:t> week)</a:t>
            </a:r>
          </a:p>
          <a:p>
            <a:pPr lvl="1"/>
            <a:r>
              <a:rPr lang="en-US" altLang="zh-CN" dirty="0"/>
              <a:t>Lab sections may be subject to change. If you like to work ahead, please do not work ahead more than 2 weeks</a:t>
            </a:r>
          </a:p>
          <a:p>
            <a:pPr lvl="1"/>
            <a:r>
              <a:rPr lang="en-US" altLang="zh-CN" dirty="0"/>
              <a:t>Harder labs may be assigned more grades</a:t>
            </a:r>
          </a:p>
          <a:p>
            <a:r>
              <a:rPr lang="en-US" altLang="zh-CN" sz="3000" dirty="0"/>
              <a:t>Form groups of 1-3 students each</a:t>
            </a:r>
          </a:p>
          <a:p>
            <a:pPr lvl="1"/>
            <a:r>
              <a:rPr lang="en-US" altLang="zh-CN" dirty="0"/>
              <a:t>Each group submits a lab report, and everyone in the same group gets the same grade </a:t>
            </a:r>
          </a:p>
          <a:p>
            <a:r>
              <a:rPr lang="en-US" altLang="zh-CN" dirty="0"/>
              <a:t>If you submit the report on time, and the report is reasonable, you will get full points</a:t>
            </a:r>
          </a:p>
          <a:p>
            <a:pPr lvl="1"/>
            <a:r>
              <a:rPr lang="en-US" altLang="zh-CN" dirty="0"/>
              <a:t>Each late day costs 1 point</a:t>
            </a:r>
          </a:p>
          <a:p>
            <a:endParaRPr lang="en-US" altLang="zh-CN" sz="2400" dirty="0"/>
          </a:p>
          <a:p>
            <a:endParaRPr lang="en-US" altLang="zh-CN" dirty="0"/>
          </a:p>
          <a:p>
            <a:pPr lvl="1"/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54A90-09D3-47A4-9049-B1BD063D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76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Grading 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Final Exam: 60%; Lab sections: 40%</a:t>
            </a:r>
          </a:p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Exam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 covers only lecture PPTs, not Lab Sections.</a:t>
            </a:r>
          </a:p>
          <a:p>
            <a:pPr lvl="1"/>
            <a:r>
              <a:rPr lang="en-US" altLang="zh-CN" dirty="0"/>
              <a:t>Not including the “Notes</a:t>
            </a:r>
            <a:r>
              <a:rPr lang="en-US" altLang="zh-CN"/>
              <a:t>” in PPT.</a:t>
            </a:r>
            <a:endParaRPr lang="en-US" altLang="zh-CN" dirty="0"/>
          </a:p>
          <a:p>
            <a:r>
              <a:rPr lang="en-US" altLang="zh-CN" dirty="0"/>
              <a:t>Consists of mainly multiple-choice questions and short fill-in-blank questions.</a:t>
            </a:r>
          </a:p>
          <a:p>
            <a:r>
              <a:rPr lang="en-US" altLang="zh-CN" dirty="0"/>
              <a:t>Open book, you can bring any printed material.</a:t>
            </a:r>
          </a:p>
        </p:txBody>
      </p:sp>
    </p:spTree>
    <p:extLst>
      <p:ext uri="{BB962C8B-B14F-4D97-AF65-F5344CB8AC3E}">
        <p14:creationId xmlns:p14="http://schemas.microsoft.com/office/powerpoint/2010/main" val="175636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点名政策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不签到，不点名，可以课下看视频。上课提问回答不计分。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2415539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_SDCSlideTemplate.potx" id="{BEE0CAF3-FB35-4472-BCA7-928806E70082}" vid="{0172F94F-FF30-4191-A368-944F4985A95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46762</TotalTime>
  <Words>520</Words>
  <Application>Microsoft Office PowerPoint</Application>
  <PresentationFormat>On-screen Show (4:3)</PresentationFormat>
  <Paragraphs>55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Default Design</vt:lpstr>
      <vt:lpstr>L0 Introduction</vt:lpstr>
      <vt:lpstr>Logistics</vt:lpstr>
      <vt:lpstr>Course Topics</vt:lpstr>
      <vt:lpstr>Lab Sections</vt:lpstr>
      <vt:lpstr>Grading Scheme</vt:lpstr>
      <vt:lpstr>Final Exam</vt:lpstr>
      <vt:lpstr>点名政策</vt:lpstr>
    </vt:vector>
  </TitlesOfParts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 Lecture Overheads</dc:subject>
  <dc:creator>Dr Lawrie Brown</dc:creator>
  <cp:lastModifiedBy>Zonghua Gu</cp:lastModifiedBy>
  <cp:revision>304</cp:revision>
  <dcterms:created xsi:type="dcterms:W3CDTF">2014-08-18T03:27:50Z</dcterms:created>
  <dcterms:modified xsi:type="dcterms:W3CDTF">2020-04-21T09:15:20Z</dcterms:modified>
</cp:coreProperties>
</file>