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30"/>
  </p:notesMasterIdLst>
  <p:handoutMasterIdLst>
    <p:handoutMasterId r:id="rId31"/>
  </p:handoutMasterIdLst>
  <p:sldIdLst>
    <p:sldId id="384" r:id="rId2"/>
    <p:sldId id="440" r:id="rId3"/>
    <p:sldId id="414" r:id="rId4"/>
    <p:sldId id="401" r:id="rId5"/>
    <p:sldId id="442" r:id="rId6"/>
    <p:sldId id="408" r:id="rId7"/>
    <p:sldId id="420" r:id="rId8"/>
    <p:sldId id="406" r:id="rId9"/>
    <p:sldId id="365" r:id="rId10"/>
    <p:sldId id="378" r:id="rId11"/>
    <p:sldId id="392" r:id="rId12"/>
    <p:sldId id="393" r:id="rId13"/>
    <p:sldId id="375" r:id="rId14"/>
    <p:sldId id="415" r:id="rId15"/>
    <p:sldId id="371" r:id="rId16"/>
    <p:sldId id="372" r:id="rId17"/>
    <p:sldId id="398" r:id="rId18"/>
    <p:sldId id="381" r:id="rId19"/>
    <p:sldId id="409" r:id="rId20"/>
    <p:sldId id="422" r:id="rId21"/>
    <p:sldId id="410" r:id="rId22"/>
    <p:sldId id="421" r:id="rId23"/>
    <p:sldId id="419" r:id="rId24"/>
    <p:sldId id="423" r:id="rId25"/>
    <p:sldId id="441" r:id="rId26"/>
    <p:sldId id="400" r:id="rId27"/>
    <p:sldId id="385" r:id="rId28"/>
    <p:sldId id="405" r:id="rId2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710E1-5338-4C4D-944C-9DF3E14EF5DF}">
          <p14:sldIdLst>
            <p14:sldId id="384"/>
            <p14:sldId id="440"/>
            <p14:sldId id="414"/>
            <p14:sldId id="401"/>
            <p14:sldId id="442"/>
            <p14:sldId id="408"/>
            <p14:sldId id="420"/>
            <p14:sldId id="406"/>
            <p14:sldId id="365"/>
            <p14:sldId id="378"/>
            <p14:sldId id="392"/>
            <p14:sldId id="393"/>
            <p14:sldId id="375"/>
            <p14:sldId id="415"/>
            <p14:sldId id="371"/>
            <p14:sldId id="372"/>
            <p14:sldId id="398"/>
            <p14:sldId id="381"/>
            <p14:sldId id="409"/>
            <p14:sldId id="422"/>
            <p14:sldId id="410"/>
            <p14:sldId id="421"/>
            <p14:sldId id="419"/>
            <p14:sldId id="423"/>
            <p14:sldId id="441"/>
            <p14:sldId id="400"/>
            <p14:sldId id="385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nghua Gu" initials="ZG" lastIdx="1" clrIdx="0">
    <p:extLst>
      <p:ext uri="{19B8F6BF-5375-455C-9EA6-DF929625EA0E}">
        <p15:presenceInfo xmlns:p15="http://schemas.microsoft.com/office/powerpoint/2012/main" userId="S::zogu0002@ad.umu.se::1b36911e-7552-492e-883b-bf3bc3e0ca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63955" autoAdjust="0"/>
  </p:normalViewPr>
  <p:slideViewPr>
    <p:cSldViewPr snapToGrid="0">
      <p:cViewPr varScale="1">
        <p:scale>
          <a:sx n="83" d="100"/>
          <a:sy n="83" d="100"/>
        </p:scale>
        <p:origin x="27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2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E11971-5984-FB4D-808C-C913769AB92D}" type="doc">
      <dgm:prSet loTypeId="urn:microsoft.com/office/officeart/2005/8/layout/arrow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E55461-A1ED-1549-B148-C16F35E977F6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90000"/>
            </a:lnSpc>
            <a:spcBef>
              <a:spcPts val="0"/>
            </a:spcBef>
            <a:spcAft>
              <a:spcPct val="35000"/>
            </a:spcAft>
            <a:buClr>
              <a:schemeClr val="accent6">
                <a:lumMod val="60000"/>
                <a:lumOff val="40000"/>
              </a:schemeClr>
            </a:buClr>
            <a:buSzPct val="125000"/>
            <a:buFont typeface="Arial"/>
            <a:buChar char="•"/>
            <a:defRPr/>
          </a:pPr>
          <a:r>
            <a:rPr lang="en-US" sz="2400" b="0" kern="1200" dirty="0">
              <a:latin typeface="+mj-lt"/>
              <a:ea typeface="+mn-ea"/>
              <a:cs typeface="+mn-cs"/>
            </a:rPr>
            <a:t>DES Uses 64 bit plaintext block and 56 bit key to produce a 64 bit </a:t>
          </a:r>
          <a:r>
            <a:rPr lang="en-US" sz="2400" b="0" kern="1200" dirty="0" err="1">
              <a:latin typeface="+mj-lt"/>
              <a:ea typeface="+mn-ea"/>
              <a:cs typeface="+mn-cs"/>
            </a:rPr>
            <a:t>ciphertext</a:t>
          </a:r>
          <a:r>
            <a:rPr lang="en-US" sz="2400" b="0" kern="1200" dirty="0">
              <a:latin typeface="+mj-lt"/>
              <a:ea typeface="+mn-ea"/>
              <a:cs typeface="+mn-cs"/>
            </a:rPr>
            <a:t> block</a:t>
          </a:r>
        </a:p>
      </dgm:t>
    </dgm:pt>
    <dgm:pt modelId="{3594470A-1D33-E74F-9216-4EDA6336884E}" type="parTrans" cxnId="{CF3D2E1B-4F8E-754E-B3C4-534E14228DB4}">
      <dgm:prSet/>
      <dgm:spPr/>
      <dgm:t>
        <a:bodyPr/>
        <a:lstStyle/>
        <a:p>
          <a:endParaRPr lang="en-US" sz="2000"/>
        </a:p>
      </dgm:t>
    </dgm:pt>
    <dgm:pt modelId="{E72AB9F9-649C-1644-A69B-40B54E82EF5D}" type="sibTrans" cxnId="{CF3D2E1B-4F8E-754E-B3C4-534E14228DB4}">
      <dgm:prSet/>
      <dgm:spPr/>
      <dgm:t>
        <a:bodyPr/>
        <a:lstStyle/>
        <a:p>
          <a:endParaRPr lang="en-US" sz="2000"/>
        </a:p>
      </dgm:t>
    </dgm:pt>
    <dgm:pt modelId="{97C0C7C4-120E-334E-AC61-7BE0E7017C6C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90000"/>
            </a:lnSpc>
            <a:spcBef>
              <a:spcPts val="0"/>
            </a:spcBef>
            <a:spcAft>
              <a:spcPct val="35000"/>
            </a:spcAft>
            <a:buClr>
              <a:schemeClr val="accent6">
                <a:lumMod val="60000"/>
                <a:lumOff val="40000"/>
              </a:schemeClr>
            </a:buClr>
            <a:buSzPct val="125000"/>
            <a:buFont typeface="Arial"/>
            <a:buChar char="•"/>
            <a:defRPr/>
          </a:pPr>
          <a:r>
            <a:rPr lang="en-US" sz="2400" b="0" kern="1200" dirty="0">
              <a:latin typeface="+mj-lt"/>
              <a:ea typeface="+mn-ea"/>
              <a:cs typeface="+mn-cs"/>
            </a:rPr>
            <a:t> </a:t>
          </a:r>
          <a:r>
            <a:rPr lang="en-US" altLang="zh-CN" sz="2400" b="0" kern="1200" dirty="0">
              <a:latin typeface="+mj-lt"/>
              <a:ea typeface="+mn-ea"/>
              <a:cs typeface="+mn-cs"/>
            </a:rPr>
            <a:t>Not s</a:t>
          </a:r>
          <a:r>
            <a:rPr lang="en-US" sz="2400" b="0" kern="1200" dirty="0">
              <a:latin typeface="+mj-lt"/>
              <a:ea typeface="+mn-ea"/>
              <a:cs typeface="+mn-cs"/>
            </a:rPr>
            <a:t>trong enough:</a:t>
          </a:r>
        </a:p>
      </dgm:t>
    </dgm:pt>
    <dgm:pt modelId="{BA3C18A4-01CF-B345-ABBD-0BF3ED634274}" type="parTrans" cxnId="{04BB826F-8042-0F4B-BD8B-78FA5714BDCF}">
      <dgm:prSet/>
      <dgm:spPr/>
      <dgm:t>
        <a:bodyPr/>
        <a:lstStyle/>
        <a:p>
          <a:endParaRPr lang="en-US" sz="2000"/>
        </a:p>
      </dgm:t>
    </dgm:pt>
    <dgm:pt modelId="{C11F33E5-9CF6-7E4A-AC98-740659F3377A}" type="sibTrans" cxnId="{04BB826F-8042-0F4B-BD8B-78FA5714BDCF}">
      <dgm:prSet/>
      <dgm:spPr/>
      <dgm:t>
        <a:bodyPr/>
        <a:lstStyle/>
        <a:p>
          <a:endParaRPr lang="en-US" sz="2000"/>
        </a:p>
      </dgm:t>
    </dgm:pt>
    <dgm:pt modelId="{6A65FA09-3785-C549-A972-52AFA8EC8FE5}">
      <dgm:prSet custT="1"/>
      <dgm:spPr/>
      <dgm:t>
        <a:bodyPr/>
        <a:lstStyle/>
        <a:p>
          <a:pPr marL="463550" indent="-68263" algn="l" defTabSz="800100" rtl="0">
            <a:lnSpc>
              <a:spcPct val="90000"/>
            </a:lnSpc>
            <a:spcBef>
              <a:spcPct val="0"/>
            </a:spcBef>
            <a:spcAft>
              <a:spcPts val="1032"/>
            </a:spcAft>
            <a:buNone/>
          </a:pPr>
          <a:r>
            <a:rPr lang="en-US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</a:t>
          </a:r>
          <a:r>
            <a:rPr lang="en-US" sz="20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Use of 56-bit key</a:t>
          </a:r>
        </a:p>
      </dgm:t>
    </dgm:pt>
    <dgm:pt modelId="{705C5FAD-47F3-3B44-AD19-A145162B51A8}" type="parTrans" cxnId="{BA35C84E-EA29-F245-917C-9B38AEE43A47}">
      <dgm:prSet/>
      <dgm:spPr/>
      <dgm:t>
        <a:bodyPr/>
        <a:lstStyle/>
        <a:p>
          <a:endParaRPr lang="en-US" sz="2000"/>
        </a:p>
      </dgm:t>
    </dgm:pt>
    <dgm:pt modelId="{D854DF7A-194F-3847-9A9E-B8E00EBC41A3}" type="sibTrans" cxnId="{BA35C84E-EA29-F245-917C-9B38AEE43A47}">
      <dgm:prSet/>
      <dgm:spPr/>
      <dgm:t>
        <a:bodyPr/>
        <a:lstStyle/>
        <a:p>
          <a:endParaRPr lang="en-US" sz="2000"/>
        </a:p>
      </dgm:t>
    </dgm:pt>
    <dgm:pt modelId="{A885C472-3C25-DE40-B000-A986FB62DE3E}">
      <dgm:prSet custT="1"/>
      <dgm:spPr/>
      <dgm:t>
        <a:bodyPr/>
        <a:lstStyle/>
        <a:p>
          <a:pPr marL="806450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None/>
          </a:pPr>
          <a:r>
            <a:rPr lang="en-US" altLang="zh-CN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there are 2</a:t>
          </a:r>
          <a:r>
            <a:rPr lang="en-US" altLang="zh-CN" sz="1800" b="0" kern="120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56</a:t>
          </a:r>
          <a:r>
            <a:rPr lang="en-US" altLang="zh-CN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possible keys, which is approximately 7.2x10</a:t>
          </a:r>
          <a:r>
            <a:rPr lang="en-US" altLang="zh-CN" sz="1800" b="0" kern="120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16</a:t>
          </a:r>
          <a:r>
            <a:rPr lang="en-US" altLang="zh-CN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keys. </a:t>
          </a:r>
          <a:endParaRPr lang="en-US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0E952E80-220C-7E46-874A-09802F2CA599}" type="parTrans" cxnId="{9110B17E-2226-AA4A-9BC6-C415E63FE817}">
      <dgm:prSet/>
      <dgm:spPr/>
      <dgm:t>
        <a:bodyPr/>
        <a:lstStyle/>
        <a:p>
          <a:endParaRPr lang="en-US" sz="2000"/>
        </a:p>
      </dgm:t>
    </dgm:pt>
    <dgm:pt modelId="{CC8D4FB7-B906-844A-AEF9-55B3A42AFA75}" type="sibTrans" cxnId="{9110B17E-2226-AA4A-9BC6-C415E63FE817}">
      <dgm:prSet/>
      <dgm:spPr/>
      <dgm:t>
        <a:bodyPr/>
        <a:lstStyle/>
        <a:p>
          <a:endParaRPr lang="en-US" sz="2000"/>
        </a:p>
      </dgm:t>
    </dgm:pt>
    <dgm:pt modelId="{4546BB35-6768-4583-84EA-A84AD4C9F953}">
      <dgm:prSet custT="1"/>
      <dgm:spPr/>
      <dgm:t>
        <a:bodyPr/>
        <a:lstStyle/>
        <a:p>
          <a:pPr marL="806450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None/>
          </a:pPr>
          <a:endParaRPr lang="en-US" sz="1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662EBBD8-AD04-4A40-B350-2CC450C6F276}" type="parTrans" cxnId="{7B700225-2D97-40C3-AA2B-661FD927682B}">
      <dgm:prSet/>
      <dgm:spPr/>
      <dgm:t>
        <a:bodyPr/>
        <a:lstStyle/>
        <a:p>
          <a:endParaRPr lang="zh-CN" altLang="en-US" sz="2000"/>
        </a:p>
      </dgm:t>
    </dgm:pt>
    <dgm:pt modelId="{1D121CFB-5244-46EC-A740-AF3FDEB400AD}" type="sibTrans" cxnId="{7B700225-2D97-40C3-AA2B-661FD927682B}">
      <dgm:prSet/>
      <dgm:spPr/>
      <dgm:t>
        <a:bodyPr/>
        <a:lstStyle/>
        <a:p>
          <a:endParaRPr lang="zh-CN" altLang="en-US" sz="2000"/>
        </a:p>
      </dgm:t>
    </dgm:pt>
    <dgm:pt modelId="{11782F5D-21BC-4732-A504-5BF64E224C56}">
      <dgm:prSet custT="1"/>
      <dgm:spPr/>
      <dgm:t>
        <a:bodyPr/>
        <a:lstStyle/>
        <a:p>
          <a:pPr marL="806450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None/>
          </a:pPr>
          <a:r>
            <a:rPr lang="en-US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Should no longer be used in production systems</a:t>
          </a:r>
        </a:p>
      </dgm:t>
    </dgm:pt>
    <dgm:pt modelId="{750B6D76-6EBD-4549-B49D-5A53985A109D}" type="sibTrans" cxnId="{1D2D1BCF-44CE-4E5C-B824-C9C93B184F79}">
      <dgm:prSet/>
      <dgm:spPr/>
      <dgm:t>
        <a:bodyPr/>
        <a:lstStyle/>
        <a:p>
          <a:endParaRPr lang="zh-CN" altLang="en-US" sz="2000"/>
        </a:p>
      </dgm:t>
    </dgm:pt>
    <dgm:pt modelId="{71A7ADC5-2716-491A-9038-9D31AEDCBD00}" type="parTrans" cxnId="{1D2D1BCF-44CE-4E5C-B824-C9C93B184F79}">
      <dgm:prSet/>
      <dgm:spPr/>
      <dgm:t>
        <a:bodyPr/>
        <a:lstStyle/>
        <a:p>
          <a:endParaRPr lang="zh-CN" altLang="en-US" sz="2000"/>
        </a:p>
      </dgm:t>
    </dgm:pt>
    <dgm:pt modelId="{0BE484B1-604A-4300-BDE4-24256940C685}">
      <dgm:prSet custT="1"/>
      <dgm:spPr/>
      <dgm:t>
        <a:bodyPr/>
        <a:lstStyle/>
        <a:p>
          <a:pPr marL="806450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None/>
          </a:pPr>
          <a:r>
            <a:rPr lang="en-US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Electronic Frontier Foundation (EFF) announced  in July 1998 that it had broken a DES encryption</a:t>
          </a:r>
        </a:p>
      </dgm:t>
    </dgm:pt>
    <dgm:pt modelId="{5B480657-432A-4FED-8DE3-4A014402CA76}" type="sibTrans" cxnId="{8C311220-8DBB-4556-9A40-635A12685E29}">
      <dgm:prSet/>
      <dgm:spPr/>
      <dgm:t>
        <a:bodyPr/>
        <a:lstStyle/>
        <a:p>
          <a:endParaRPr lang="zh-CN" altLang="en-US" sz="2000"/>
        </a:p>
      </dgm:t>
    </dgm:pt>
    <dgm:pt modelId="{01FD8AF5-2289-429D-9179-F23F939C0240}" type="parTrans" cxnId="{8C311220-8DBB-4556-9A40-635A12685E29}">
      <dgm:prSet/>
      <dgm:spPr/>
      <dgm:t>
        <a:bodyPr/>
        <a:lstStyle/>
        <a:p>
          <a:endParaRPr lang="zh-CN" altLang="en-US" sz="2000"/>
        </a:p>
      </dgm:t>
    </dgm:pt>
    <dgm:pt modelId="{28CF0727-D620-3446-A0BB-234F3056F8D9}" type="pres">
      <dgm:prSet presAssocID="{74E11971-5984-FB4D-808C-C913769AB92D}" presName="compositeShape" presStyleCnt="0">
        <dgm:presLayoutVars>
          <dgm:chMax val="2"/>
          <dgm:dir/>
          <dgm:resizeHandles val="exact"/>
        </dgm:presLayoutVars>
      </dgm:prSet>
      <dgm:spPr/>
    </dgm:pt>
    <dgm:pt modelId="{BFE2DD38-065C-4B4B-9D04-50857136CFF3}" type="pres">
      <dgm:prSet presAssocID="{D6E55461-A1ED-1549-B148-C16F35E977F6}" presName="upArrow" presStyleLbl="node1" presStyleIdx="0" presStyleCnt="2" custScaleX="66320" custScaleY="78371" custLinFactNeighborX="8566" custLinFactNeighborY="-1757"/>
      <dgm:spPr/>
    </dgm:pt>
    <dgm:pt modelId="{48FAAA8E-A08D-6146-8B57-457EADABE666}" type="pres">
      <dgm:prSet presAssocID="{D6E55461-A1ED-1549-B148-C16F35E977F6}" presName="upArrowText" presStyleLbl="revTx" presStyleIdx="0" presStyleCnt="2" custScaleX="114506" custScaleY="75449" custLinFactNeighborX="9892" custLinFactNeighborY="16596">
        <dgm:presLayoutVars>
          <dgm:chMax val="0"/>
          <dgm:bulletEnabled val="1"/>
        </dgm:presLayoutVars>
      </dgm:prSet>
      <dgm:spPr/>
    </dgm:pt>
    <dgm:pt modelId="{C528ED87-2622-5445-A524-3B42DFF6F4F9}" type="pres">
      <dgm:prSet presAssocID="{97C0C7C4-120E-334E-AC61-7BE0E7017C6C}" presName="downArrow" presStyleLbl="node1" presStyleIdx="1" presStyleCnt="2" custScaleX="67694" custScaleY="73408"/>
      <dgm:spPr/>
    </dgm:pt>
    <dgm:pt modelId="{8F451FD7-07C1-D24E-88AE-8EE98D36D6A8}" type="pres">
      <dgm:prSet presAssocID="{97C0C7C4-120E-334E-AC61-7BE0E7017C6C}" presName="downArrowText" presStyleLbl="revTx" presStyleIdx="1" presStyleCnt="2" custScaleX="109102" custScaleY="152319" custLinFactNeighborX="-8743" custLinFactNeighborY="3095">
        <dgm:presLayoutVars>
          <dgm:chMax val="0"/>
          <dgm:bulletEnabled val="1"/>
        </dgm:presLayoutVars>
      </dgm:prSet>
      <dgm:spPr/>
    </dgm:pt>
  </dgm:ptLst>
  <dgm:cxnLst>
    <dgm:cxn modelId="{CF3D2E1B-4F8E-754E-B3C4-534E14228DB4}" srcId="{74E11971-5984-FB4D-808C-C913769AB92D}" destId="{D6E55461-A1ED-1549-B148-C16F35E977F6}" srcOrd="0" destOrd="0" parTransId="{3594470A-1D33-E74F-9216-4EDA6336884E}" sibTransId="{E72AB9F9-649C-1644-A69B-40B54E82EF5D}"/>
    <dgm:cxn modelId="{0FAF041C-E456-4272-9A01-942EE9B789B6}" type="presOf" srcId="{0BE484B1-604A-4300-BDE4-24256940C685}" destId="{8F451FD7-07C1-D24E-88AE-8EE98D36D6A8}" srcOrd="0" destOrd="3" presId="urn:microsoft.com/office/officeart/2005/8/layout/arrow4"/>
    <dgm:cxn modelId="{8C311220-8DBB-4556-9A40-635A12685E29}" srcId="{97C0C7C4-120E-334E-AC61-7BE0E7017C6C}" destId="{0BE484B1-604A-4300-BDE4-24256940C685}" srcOrd="2" destOrd="0" parTransId="{01FD8AF5-2289-429D-9179-F23F939C0240}" sibTransId="{5B480657-432A-4FED-8DE3-4A014402CA76}"/>
    <dgm:cxn modelId="{7B700225-2D97-40C3-AA2B-661FD927682B}" srcId="{97C0C7C4-120E-334E-AC61-7BE0E7017C6C}" destId="{4546BB35-6768-4583-84EA-A84AD4C9F953}" srcOrd="4" destOrd="0" parTransId="{662EBBD8-AD04-4A40-B350-2CC450C6F276}" sibTransId="{1D121CFB-5244-46EC-A740-AF3FDEB400AD}"/>
    <dgm:cxn modelId="{F7F69A2B-EE05-3B4D-BEFA-CA240F4474A0}" type="presOf" srcId="{A885C472-3C25-DE40-B000-A986FB62DE3E}" destId="{8F451FD7-07C1-D24E-88AE-8EE98D36D6A8}" srcOrd="0" destOrd="2" presId="urn:microsoft.com/office/officeart/2005/8/layout/arrow4"/>
    <dgm:cxn modelId="{1E094339-EE23-4FF2-868F-72BFA411BF20}" type="presOf" srcId="{4546BB35-6768-4583-84EA-A84AD4C9F953}" destId="{8F451FD7-07C1-D24E-88AE-8EE98D36D6A8}" srcOrd="0" destOrd="5" presId="urn:microsoft.com/office/officeart/2005/8/layout/arrow4"/>
    <dgm:cxn modelId="{BA35C84E-EA29-F245-917C-9B38AEE43A47}" srcId="{97C0C7C4-120E-334E-AC61-7BE0E7017C6C}" destId="{6A65FA09-3785-C549-A972-52AFA8EC8FE5}" srcOrd="0" destOrd="0" parTransId="{705C5FAD-47F3-3B44-AD19-A145162B51A8}" sibTransId="{D854DF7A-194F-3847-9A9E-B8E00EBC41A3}"/>
    <dgm:cxn modelId="{04BB826F-8042-0F4B-BD8B-78FA5714BDCF}" srcId="{74E11971-5984-FB4D-808C-C913769AB92D}" destId="{97C0C7C4-120E-334E-AC61-7BE0E7017C6C}" srcOrd="1" destOrd="0" parTransId="{BA3C18A4-01CF-B345-ABBD-0BF3ED634274}" sibTransId="{C11F33E5-9CF6-7E4A-AC98-740659F3377A}"/>
    <dgm:cxn modelId="{D366A975-CD76-3249-BCAF-7C43B8984AAC}" type="presOf" srcId="{6A65FA09-3785-C549-A972-52AFA8EC8FE5}" destId="{8F451FD7-07C1-D24E-88AE-8EE98D36D6A8}" srcOrd="0" destOrd="1" presId="urn:microsoft.com/office/officeart/2005/8/layout/arrow4"/>
    <dgm:cxn modelId="{9110B17E-2226-AA4A-9BC6-C415E63FE817}" srcId="{97C0C7C4-120E-334E-AC61-7BE0E7017C6C}" destId="{A885C472-3C25-DE40-B000-A986FB62DE3E}" srcOrd="1" destOrd="0" parTransId="{0E952E80-220C-7E46-874A-09802F2CA599}" sibTransId="{CC8D4FB7-B906-844A-AEF9-55B3A42AFA75}"/>
    <dgm:cxn modelId="{39A7599A-F3BF-4F5B-9041-A697FC797BFA}" type="presOf" srcId="{11782F5D-21BC-4732-A504-5BF64E224C56}" destId="{8F451FD7-07C1-D24E-88AE-8EE98D36D6A8}" srcOrd="0" destOrd="4" presId="urn:microsoft.com/office/officeart/2005/8/layout/arrow4"/>
    <dgm:cxn modelId="{952E6BA5-E8D5-4B4F-8C95-8FCD6C602C5A}" type="presOf" srcId="{D6E55461-A1ED-1549-B148-C16F35E977F6}" destId="{48FAAA8E-A08D-6146-8B57-457EADABE666}" srcOrd="0" destOrd="0" presId="urn:microsoft.com/office/officeart/2005/8/layout/arrow4"/>
    <dgm:cxn modelId="{F23669C9-D12E-9E4A-8F25-2923E9D4D868}" type="presOf" srcId="{97C0C7C4-120E-334E-AC61-7BE0E7017C6C}" destId="{8F451FD7-07C1-D24E-88AE-8EE98D36D6A8}" srcOrd="0" destOrd="0" presId="urn:microsoft.com/office/officeart/2005/8/layout/arrow4"/>
    <dgm:cxn modelId="{1D2D1BCF-44CE-4E5C-B824-C9C93B184F79}" srcId="{97C0C7C4-120E-334E-AC61-7BE0E7017C6C}" destId="{11782F5D-21BC-4732-A504-5BF64E224C56}" srcOrd="3" destOrd="0" parTransId="{71A7ADC5-2716-491A-9038-9D31AEDCBD00}" sibTransId="{750B6D76-6EBD-4549-B49D-5A53985A109D}"/>
    <dgm:cxn modelId="{CA85B9D8-B7CD-3947-811E-B8C8128B2DF8}" type="presOf" srcId="{74E11971-5984-FB4D-808C-C913769AB92D}" destId="{28CF0727-D620-3446-A0BB-234F3056F8D9}" srcOrd="0" destOrd="0" presId="urn:microsoft.com/office/officeart/2005/8/layout/arrow4"/>
    <dgm:cxn modelId="{E9AEDBCE-733E-BC4D-B637-279E9D9CF5E3}" type="presParOf" srcId="{28CF0727-D620-3446-A0BB-234F3056F8D9}" destId="{BFE2DD38-065C-4B4B-9D04-50857136CFF3}" srcOrd="0" destOrd="0" presId="urn:microsoft.com/office/officeart/2005/8/layout/arrow4"/>
    <dgm:cxn modelId="{64C1A942-A6C7-2D44-B35E-AC02B6DBEB1C}" type="presParOf" srcId="{28CF0727-D620-3446-A0BB-234F3056F8D9}" destId="{48FAAA8E-A08D-6146-8B57-457EADABE666}" srcOrd="1" destOrd="0" presId="urn:microsoft.com/office/officeart/2005/8/layout/arrow4"/>
    <dgm:cxn modelId="{ADB1432F-539F-BE44-B5BE-41EF55838EF0}" type="presParOf" srcId="{28CF0727-D620-3446-A0BB-234F3056F8D9}" destId="{C528ED87-2622-5445-A524-3B42DFF6F4F9}" srcOrd="2" destOrd="0" presId="urn:microsoft.com/office/officeart/2005/8/layout/arrow4"/>
    <dgm:cxn modelId="{87A56ABD-AB7A-CC4E-86DA-173DB7964B09}" type="presParOf" srcId="{28CF0727-D620-3446-A0BB-234F3056F8D9}" destId="{8F451FD7-07C1-D24E-88AE-8EE98D36D6A8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D15ACF-09FA-FB4F-8F7D-E6FF59A36FF0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6164EB-D7ED-6342-828C-72F9595B3158}">
      <dgm:prSet/>
      <dgm:spPr/>
      <dgm:t>
        <a:bodyPr/>
        <a:lstStyle/>
        <a:p>
          <a:pPr rtl="0"/>
          <a:r>
            <a:rPr lang="en-US" b="1" dirty="0">
              <a:effectLst/>
            </a:rPr>
            <a:t>Needed a replacement for 3DES</a:t>
          </a:r>
          <a:endParaRPr lang="en-US" dirty="0">
            <a:effectLst/>
          </a:endParaRPr>
        </a:p>
      </dgm:t>
    </dgm:pt>
    <dgm:pt modelId="{59651BEE-D58E-054B-A1CF-9C3A0B207B8F}" type="parTrans" cxnId="{BC1C011A-618E-C347-A32B-EBD3F58913B1}">
      <dgm:prSet/>
      <dgm:spPr/>
      <dgm:t>
        <a:bodyPr/>
        <a:lstStyle/>
        <a:p>
          <a:endParaRPr lang="en-US"/>
        </a:p>
      </dgm:t>
    </dgm:pt>
    <dgm:pt modelId="{877112CD-AC6C-9A4A-B224-5D5E685ECFFB}" type="sibTrans" cxnId="{BC1C011A-618E-C347-A32B-EBD3F58913B1}">
      <dgm:prSet/>
      <dgm:spPr/>
      <dgm:t>
        <a:bodyPr/>
        <a:lstStyle/>
        <a:p>
          <a:endParaRPr lang="en-US"/>
        </a:p>
      </dgm:t>
    </dgm:pt>
    <dgm:pt modelId="{3CFCB383-DADE-654C-A5D8-12DAA7CEA391}">
      <dgm:prSet custT="1"/>
      <dgm:spPr>
        <a:solidFill>
          <a:srgbClr val="FF6600"/>
        </a:solidFill>
      </dgm:spPr>
      <dgm:t>
        <a:bodyPr/>
        <a:lstStyle/>
        <a:p>
          <a:pPr rtl="0"/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3DES was not reasonable for long term use due to performance and block size</a:t>
          </a:r>
        </a:p>
      </dgm:t>
    </dgm:pt>
    <dgm:pt modelId="{6C0B8728-05C2-6B48-A1CB-B166843082D8}" type="parTrans" cxnId="{97006530-F327-DC48-B7EE-192D8798DFD2}">
      <dgm:prSet/>
      <dgm:spPr/>
      <dgm:t>
        <a:bodyPr/>
        <a:lstStyle/>
        <a:p>
          <a:endParaRPr lang="en-US"/>
        </a:p>
      </dgm:t>
    </dgm:pt>
    <dgm:pt modelId="{B93E2734-B9A1-4F48-BBFA-BFD72BAC59F1}" type="sibTrans" cxnId="{97006530-F327-DC48-B7EE-192D8798DFD2}">
      <dgm:prSet/>
      <dgm:spPr/>
      <dgm:t>
        <a:bodyPr/>
        <a:lstStyle/>
        <a:p>
          <a:endParaRPr lang="en-US"/>
        </a:p>
      </dgm:t>
    </dgm:pt>
    <dgm:pt modelId="{904A5BE3-DB8A-7549-9CC2-310FAFE11132}">
      <dgm:prSet/>
      <dgm:spPr/>
      <dgm:t>
        <a:bodyPr/>
        <a:lstStyle/>
        <a:p>
          <a:pPr rtl="0"/>
          <a:r>
            <a:rPr lang="en-US" b="1" dirty="0"/>
            <a:t>NIST called for proposals for a new AES in 1997</a:t>
          </a:r>
          <a:endParaRPr lang="en-US" dirty="0"/>
        </a:p>
      </dgm:t>
    </dgm:pt>
    <dgm:pt modelId="{82CC6848-EC8B-7944-B3CD-A6B597BBBF07}" type="parTrans" cxnId="{E1F81116-6D3C-E14B-8A31-FD2D2E97CF65}">
      <dgm:prSet/>
      <dgm:spPr/>
      <dgm:t>
        <a:bodyPr/>
        <a:lstStyle/>
        <a:p>
          <a:endParaRPr lang="en-US"/>
        </a:p>
      </dgm:t>
    </dgm:pt>
    <dgm:pt modelId="{411CDA91-8665-B646-B445-BE6BBB2B0C99}" type="sibTrans" cxnId="{E1F81116-6D3C-E14B-8A31-FD2D2E97CF65}">
      <dgm:prSet/>
      <dgm:spPr/>
      <dgm:t>
        <a:bodyPr/>
        <a:lstStyle/>
        <a:p>
          <a:endParaRPr lang="en-US"/>
        </a:p>
      </dgm:t>
    </dgm:pt>
    <dgm:pt modelId="{6968C39E-8CBE-6F4B-A267-2F71EF660F35}">
      <dgm:prSet/>
      <dgm:spPr>
        <a:solidFill>
          <a:srgbClr val="FF6600"/>
        </a:solidFill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Should have a security strength equal to or better than 3DES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2022CBCC-3913-4348-9C1E-6A46DAC4BA56}" type="parTrans" cxnId="{B60F23C5-99FD-CB40-91DC-8AC25715A6F7}">
      <dgm:prSet/>
      <dgm:spPr/>
      <dgm:t>
        <a:bodyPr/>
        <a:lstStyle/>
        <a:p>
          <a:endParaRPr lang="en-US"/>
        </a:p>
      </dgm:t>
    </dgm:pt>
    <dgm:pt modelId="{E2799859-51C8-EA4D-BF1A-E78D234B0EDC}" type="sibTrans" cxnId="{B60F23C5-99FD-CB40-91DC-8AC25715A6F7}">
      <dgm:prSet/>
      <dgm:spPr/>
      <dgm:t>
        <a:bodyPr/>
        <a:lstStyle/>
        <a:p>
          <a:endParaRPr lang="en-US"/>
        </a:p>
      </dgm:t>
    </dgm:pt>
    <dgm:pt modelId="{301CF320-3673-1043-8B5A-4A07132E739F}">
      <dgm:prSet/>
      <dgm:spPr>
        <a:solidFill>
          <a:srgbClr val="FF6600"/>
        </a:solidFill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Significantly improved efficiency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8FB46D5B-7254-8641-848B-84FC128255EB}" type="parTrans" cxnId="{15D13E5B-4622-5045-A488-5672A9515203}">
      <dgm:prSet/>
      <dgm:spPr/>
      <dgm:t>
        <a:bodyPr/>
        <a:lstStyle/>
        <a:p>
          <a:endParaRPr lang="en-US"/>
        </a:p>
      </dgm:t>
    </dgm:pt>
    <dgm:pt modelId="{C35250FA-0517-F74E-B9EE-13A6F0FFF731}" type="sibTrans" cxnId="{15D13E5B-4622-5045-A488-5672A9515203}">
      <dgm:prSet/>
      <dgm:spPr/>
      <dgm:t>
        <a:bodyPr/>
        <a:lstStyle/>
        <a:p>
          <a:endParaRPr lang="en-US"/>
        </a:p>
      </dgm:t>
    </dgm:pt>
    <dgm:pt modelId="{5BD4138D-52F5-5F4E-B016-4F3881361F0F}">
      <dgm:prSet/>
      <dgm:spPr>
        <a:solidFill>
          <a:srgbClr val="FF6600"/>
        </a:solidFill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Symmetric block cipher with 128-bit block size and 128/192/256-bit keys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29BECC1D-8FA0-534D-B146-390353AF5F2F}" type="parTrans" cxnId="{9FF1BE36-6455-5245-A347-3045CD675675}">
      <dgm:prSet/>
      <dgm:spPr/>
      <dgm:t>
        <a:bodyPr/>
        <a:lstStyle/>
        <a:p>
          <a:endParaRPr lang="en-US"/>
        </a:p>
      </dgm:t>
    </dgm:pt>
    <dgm:pt modelId="{AA7A2892-810E-2C43-B347-40EA915C4947}" type="sibTrans" cxnId="{9FF1BE36-6455-5245-A347-3045CD675675}">
      <dgm:prSet/>
      <dgm:spPr/>
      <dgm:t>
        <a:bodyPr/>
        <a:lstStyle/>
        <a:p>
          <a:endParaRPr lang="en-US"/>
        </a:p>
      </dgm:t>
    </dgm:pt>
    <dgm:pt modelId="{91E4542F-E5C1-0649-8E70-B71D796B7A2B}">
      <dgm:prSet/>
      <dgm:spPr/>
      <dgm:t>
        <a:bodyPr/>
        <a:lstStyle/>
        <a:p>
          <a:pPr rtl="0"/>
          <a:r>
            <a:rPr lang="en-US" b="1" dirty="0"/>
            <a:t>Selected </a:t>
          </a:r>
          <a:r>
            <a:rPr lang="en-US" b="1" dirty="0" err="1"/>
            <a:t>Rijndael</a:t>
          </a:r>
          <a:r>
            <a:rPr lang="en-US" b="1" dirty="0"/>
            <a:t> in November 2001</a:t>
          </a:r>
          <a:endParaRPr lang="en-US" dirty="0"/>
        </a:p>
      </dgm:t>
    </dgm:pt>
    <dgm:pt modelId="{2A101C32-2EC1-EF4E-90E9-54677E10D7F9}" type="parTrans" cxnId="{806289DC-6E9A-4441-8974-F8743D4D762B}">
      <dgm:prSet/>
      <dgm:spPr/>
      <dgm:t>
        <a:bodyPr/>
        <a:lstStyle/>
        <a:p>
          <a:endParaRPr lang="en-US"/>
        </a:p>
      </dgm:t>
    </dgm:pt>
    <dgm:pt modelId="{15E68A15-86DA-004D-9DCE-0AEAFA603E3F}" type="sibTrans" cxnId="{806289DC-6E9A-4441-8974-F8743D4D762B}">
      <dgm:prSet/>
      <dgm:spPr/>
      <dgm:t>
        <a:bodyPr/>
        <a:lstStyle/>
        <a:p>
          <a:endParaRPr lang="en-US"/>
        </a:p>
      </dgm:t>
    </dgm:pt>
    <dgm:pt modelId="{C172F93B-4668-3A49-9D3B-F2BF139B21BD}">
      <dgm:prSet custT="1"/>
      <dgm:spPr>
        <a:solidFill>
          <a:srgbClr val="FF6600"/>
        </a:solidFill>
      </dgm:spPr>
      <dgm:t>
        <a:bodyPr/>
        <a:lstStyle/>
        <a:p>
          <a:pPr rtl="0"/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Published as </a:t>
          </a:r>
        </a:p>
        <a:p>
          <a:pPr rtl="0"/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FIPS 197</a:t>
          </a:r>
        </a:p>
      </dgm:t>
    </dgm:pt>
    <dgm:pt modelId="{B85748EB-A820-C341-9DD2-8CC9B25E11E6}" type="parTrans" cxnId="{4716227B-8C11-DD4F-9837-7D4CAAA07FD3}">
      <dgm:prSet/>
      <dgm:spPr/>
      <dgm:t>
        <a:bodyPr/>
        <a:lstStyle/>
        <a:p>
          <a:endParaRPr lang="en-US"/>
        </a:p>
      </dgm:t>
    </dgm:pt>
    <dgm:pt modelId="{F8409F2A-4A81-EF4F-8F1D-1274D53A6653}" type="sibTrans" cxnId="{4716227B-8C11-DD4F-9837-7D4CAAA07FD3}">
      <dgm:prSet/>
      <dgm:spPr/>
      <dgm:t>
        <a:bodyPr/>
        <a:lstStyle/>
        <a:p>
          <a:endParaRPr lang="en-US"/>
        </a:p>
      </dgm:t>
    </dgm:pt>
    <dgm:pt modelId="{6CD21563-8118-D247-A96E-8F9704B9B448}" type="pres">
      <dgm:prSet presAssocID="{94D15ACF-09FA-FB4F-8F7D-E6FF59A36FF0}" presName="theList" presStyleCnt="0">
        <dgm:presLayoutVars>
          <dgm:dir/>
          <dgm:animLvl val="lvl"/>
          <dgm:resizeHandles val="exact"/>
        </dgm:presLayoutVars>
      </dgm:prSet>
      <dgm:spPr/>
    </dgm:pt>
    <dgm:pt modelId="{01D54488-2DA7-924E-9F9E-8AADB3605EDE}" type="pres">
      <dgm:prSet presAssocID="{9D6164EB-D7ED-6342-828C-72F9595B3158}" presName="compNode" presStyleCnt="0"/>
      <dgm:spPr/>
    </dgm:pt>
    <dgm:pt modelId="{781D7F12-172F-E746-B25A-8095484E1922}" type="pres">
      <dgm:prSet presAssocID="{9D6164EB-D7ED-6342-828C-72F9595B3158}" presName="aNode" presStyleLbl="bgShp" presStyleIdx="0" presStyleCnt="3"/>
      <dgm:spPr/>
    </dgm:pt>
    <dgm:pt modelId="{A3171A3C-0FA2-2543-A906-3C1DB000AC32}" type="pres">
      <dgm:prSet presAssocID="{9D6164EB-D7ED-6342-828C-72F9595B3158}" presName="textNode" presStyleLbl="bgShp" presStyleIdx="0" presStyleCnt="3"/>
      <dgm:spPr/>
    </dgm:pt>
    <dgm:pt modelId="{C6EC61DE-CBAE-B84D-97AE-F89BCE11BAEA}" type="pres">
      <dgm:prSet presAssocID="{9D6164EB-D7ED-6342-828C-72F9595B3158}" presName="compChildNode" presStyleCnt="0"/>
      <dgm:spPr/>
    </dgm:pt>
    <dgm:pt modelId="{943C00A8-9744-C64A-8078-47EB4A14E430}" type="pres">
      <dgm:prSet presAssocID="{9D6164EB-D7ED-6342-828C-72F9595B3158}" presName="theInnerList" presStyleCnt="0"/>
      <dgm:spPr/>
    </dgm:pt>
    <dgm:pt modelId="{8BCCC83A-2845-2C41-8726-C6420FB0B836}" type="pres">
      <dgm:prSet presAssocID="{3CFCB383-DADE-654C-A5D8-12DAA7CEA391}" presName="childNode" presStyleLbl="node1" presStyleIdx="0" presStyleCnt="5">
        <dgm:presLayoutVars>
          <dgm:bulletEnabled val="1"/>
        </dgm:presLayoutVars>
      </dgm:prSet>
      <dgm:spPr/>
    </dgm:pt>
    <dgm:pt modelId="{67C510D9-B12E-DF47-8115-6FE2852B4C1F}" type="pres">
      <dgm:prSet presAssocID="{9D6164EB-D7ED-6342-828C-72F9595B3158}" presName="aSpace" presStyleCnt="0"/>
      <dgm:spPr/>
    </dgm:pt>
    <dgm:pt modelId="{4BDE371D-9DCC-7445-91E2-A830722308F5}" type="pres">
      <dgm:prSet presAssocID="{904A5BE3-DB8A-7549-9CC2-310FAFE11132}" presName="compNode" presStyleCnt="0"/>
      <dgm:spPr/>
    </dgm:pt>
    <dgm:pt modelId="{3D24085E-7D27-8342-B893-64784A838C69}" type="pres">
      <dgm:prSet presAssocID="{904A5BE3-DB8A-7549-9CC2-310FAFE11132}" presName="aNode" presStyleLbl="bgShp" presStyleIdx="1" presStyleCnt="3"/>
      <dgm:spPr/>
    </dgm:pt>
    <dgm:pt modelId="{745A601F-24AF-6E4F-93E4-0D8D8FD379EE}" type="pres">
      <dgm:prSet presAssocID="{904A5BE3-DB8A-7549-9CC2-310FAFE11132}" presName="textNode" presStyleLbl="bgShp" presStyleIdx="1" presStyleCnt="3"/>
      <dgm:spPr/>
    </dgm:pt>
    <dgm:pt modelId="{C716BE32-1BEB-2B49-A78D-07A7A1A28029}" type="pres">
      <dgm:prSet presAssocID="{904A5BE3-DB8A-7549-9CC2-310FAFE11132}" presName="compChildNode" presStyleCnt="0"/>
      <dgm:spPr/>
    </dgm:pt>
    <dgm:pt modelId="{328C5B30-C641-074C-AA92-73CE3C30529B}" type="pres">
      <dgm:prSet presAssocID="{904A5BE3-DB8A-7549-9CC2-310FAFE11132}" presName="theInnerList" presStyleCnt="0"/>
      <dgm:spPr/>
    </dgm:pt>
    <dgm:pt modelId="{2F7DD57D-E033-D345-BE20-DA5ED5C15AE0}" type="pres">
      <dgm:prSet presAssocID="{6968C39E-8CBE-6F4B-A267-2F71EF660F35}" presName="childNode" presStyleLbl="node1" presStyleIdx="1" presStyleCnt="5">
        <dgm:presLayoutVars>
          <dgm:bulletEnabled val="1"/>
        </dgm:presLayoutVars>
      </dgm:prSet>
      <dgm:spPr/>
    </dgm:pt>
    <dgm:pt modelId="{F0C87B6A-36EA-8548-8F48-388594E74FE3}" type="pres">
      <dgm:prSet presAssocID="{6968C39E-8CBE-6F4B-A267-2F71EF660F35}" presName="aSpace2" presStyleCnt="0"/>
      <dgm:spPr/>
    </dgm:pt>
    <dgm:pt modelId="{32502699-8027-A547-B5B5-7795C0A9D368}" type="pres">
      <dgm:prSet presAssocID="{301CF320-3673-1043-8B5A-4A07132E739F}" presName="childNode" presStyleLbl="node1" presStyleIdx="2" presStyleCnt="5">
        <dgm:presLayoutVars>
          <dgm:bulletEnabled val="1"/>
        </dgm:presLayoutVars>
      </dgm:prSet>
      <dgm:spPr/>
    </dgm:pt>
    <dgm:pt modelId="{69DEFAD0-1634-404A-8000-D73D3C9A027F}" type="pres">
      <dgm:prSet presAssocID="{301CF320-3673-1043-8B5A-4A07132E739F}" presName="aSpace2" presStyleCnt="0"/>
      <dgm:spPr/>
    </dgm:pt>
    <dgm:pt modelId="{0F5088D2-59EA-5548-80E2-3309C25C7018}" type="pres">
      <dgm:prSet presAssocID="{5BD4138D-52F5-5F4E-B016-4F3881361F0F}" presName="childNode" presStyleLbl="node1" presStyleIdx="3" presStyleCnt="5">
        <dgm:presLayoutVars>
          <dgm:bulletEnabled val="1"/>
        </dgm:presLayoutVars>
      </dgm:prSet>
      <dgm:spPr/>
    </dgm:pt>
    <dgm:pt modelId="{37E9F736-71FA-9A44-9A4F-17FADA9AE3B3}" type="pres">
      <dgm:prSet presAssocID="{904A5BE3-DB8A-7549-9CC2-310FAFE11132}" presName="aSpace" presStyleCnt="0"/>
      <dgm:spPr/>
    </dgm:pt>
    <dgm:pt modelId="{53C796F7-8B20-4744-A32E-380E3199EB4C}" type="pres">
      <dgm:prSet presAssocID="{91E4542F-E5C1-0649-8E70-B71D796B7A2B}" presName="compNode" presStyleCnt="0"/>
      <dgm:spPr/>
    </dgm:pt>
    <dgm:pt modelId="{18147555-F082-0E40-924F-5E712089BBAA}" type="pres">
      <dgm:prSet presAssocID="{91E4542F-E5C1-0649-8E70-B71D796B7A2B}" presName="aNode" presStyleLbl="bgShp" presStyleIdx="2" presStyleCnt="3"/>
      <dgm:spPr/>
    </dgm:pt>
    <dgm:pt modelId="{F146A149-58B7-B849-867F-36C53A648485}" type="pres">
      <dgm:prSet presAssocID="{91E4542F-E5C1-0649-8E70-B71D796B7A2B}" presName="textNode" presStyleLbl="bgShp" presStyleIdx="2" presStyleCnt="3"/>
      <dgm:spPr/>
    </dgm:pt>
    <dgm:pt modelId="{10146D15-6CFE-C64B-906C-7ABFD4A7265E}" type="pres">
      <dgm:prSet presAssocID="{91E4542F-E5C1-0649-8E70-B71D796B7A2B}" presName="compChildNode" presStyleCnt="0"/>
      <dgm:spPr/>
    </dgm:pt>
    <dgm:pt modelId="{444E1DB8-8EE0-3847-85BB-37E66A69944F}" type="pres">
      <dgm:prSet presAssocID="{91E4542F-E5C1-0649-8E70-B71D796B7A2B}" presName="theInnerList" presStyleCnt="0"/>
      <dgm:spPr/>
    </dgm:pt>
    <dgm:pt modelId="{576361A2-9C21-E94B-A1A3-52D5EC9C8EEE}" type="pres">
      <dgm:prSet presAssocID="{C172F93B-4668-3A49-9D3B-F2BF139B21BD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E1F81116-6D3C-E14B-8A31-FD2D2E97CF65}" srcId="{94D15ACF-09FA-FB4F-8F7D-E6FF59A36FF0}" destId="{904A5BE3-DB8A-7549-9CC2-310FAFE11132}" srcOrd="1" destOrd="0" parTransId="{82CC6848-EC8B-7944-B3CD-A6B597BBBF07}" sibTransId="{411CDA91-8665-B646-B445-BE6BBB2B0C99}"/>
    <dgm:cxn modelId="{BC1C011A-618E-C347-A32B-EBD3F58913B1}" srcId="{94D15ACF-09FA-FB4F-8F7D-E6FF59A36FF0}" destId="{9D6164EB-D7ED-6342-828C-72F9595B3158}" srcOrd="0" destOrd="0" parTransId="{59651BEE-D58E-054B-A1CF-9C3A0B207B8F}" sibTransId="{877112CD-AC6C-9A4A-B224-5D5E685ECFFB}"/>
    <dgm:cxn modelId="{97006530-F327-DC48-B7EE-192D8798DFD2}" srcId="{9D6164EB-D7ED-6342-828C-72F9595B3158}" destId="{3CFCB383-DADE-654C-A5D8-12DAA7CEA391}" srcOrd="0" destOrd="0" parTransId="{6C0B8728-05C2-6B48-A1CB-B166843082D8}" sibTransId="{B93E2734-B9A1-4F48-BBFA-BFD72BAC59F1}"/>
    <dgm:cxn modelId="{E83AA030-C1F5-B449-AF38-F373D8046949}" type="presOf" srcId="{C172F93B-4668-3A49-9D3B-F2BF139B21BD}" destId="{576361A2-9C21-E94B-A1A3-52D5EC9C8EEE}" srcOrd="0" destOrd="0" presId="urn:microsoft.com/office/officeart/2005/8/layout/lProcess2"/>
    <dgm:cxn modelId="{90D1CF34-5209-BC4C-881B-779559F6F3A2}" type="presOf" srcId="{94D15ACF-09FA-FB4F-8F7D-E6FF59A36FF0}" destId="{6CD21563-8118-D247-A96E-8F9704B9B448}" srcOrd="0" destOrd="0" presId="urn:microsoft.com/office/officeart/2005/8/layout/lProcess2"/>
    <dgm:cxn modelId="{9FF1BE36-6455-5245-A347-3045CD675675}" srcId="{904A5BE3-DB8A-7549-9CC2-310FAFE11132}" destId="{5BD4138D-52F5-5F4E-B016-4F3881361F0F}" srcOrd="2" destOrd="0" parTransId="{29BECC1D-8FA0-534D-B146-390353AF5F2F}" sibTransId="{AA7A2892-810E-2C43-B347-40EA915C4947}"/>
    <dgm:cxn modelId="{B328573C-C93D-4740-A8EF-47F1C3E7A7FF}" type="presOf" srcId="{91E4542F-E5C1-0649-8E70-B71D796B7A2B}" destId="{18147555-F082-0E40-924F-5E712089BBAA}" srcOrd="0" destOrd="0" presId="urn:microsoft.com/office/officeart/2005/8/layout/lProcess2"/>
    <dgm:cxn modelId="{15D13E5B-4622-5045-A488-5672A9515203}" srcId="{904A5BE3-DB8A-7549-9CC2-310FAFE11132}" destId="{301CF320-3673-1043-8B5A-4A07132E739F}" srcOrd="1" destOrd="0" parTransId="{8FB46D5B-7254-8641-848B-84FC128255EB}" sibTransId="{C35250FA-0517-F74E-B9EE-13A6F0FFF731}"/>
    <dgm:cxn modelId="{3E89F363-4A09-0944-8389-DC8CE8E13B42}" type="presOf" srcId="{904A5BE3-DB8A-7549-9CC2-310FAFE11132}" destId="{745A601F-24AF-6E4F-93E4-0D8D8FD379EE}" srcOrd="1" destOrd="0" presId="urn:microsoft.com/office/officeart/2005/8/layout/lProcess2"/>
    <dgm:cxn modelId="{4716227B-8C11-DD4F-9837-7D4CAAA07FD3}" srcId="{91E4542F-E5C1-0649-8E70-B71D796B7A2B}" destId="{C172F93B-4668-3A49-9D3B-F2BF139B21BD}" srcOrd="0" destOrd="0" parTransId="{B85748EB-A820-C341-9DD2-8CC9B25E11E6}" sibTransId="{F8409F2A-4A81-EF4F-8F1D-1274D53A6653}"/>
    <dgm:cxn modelId="{C49C9184-12A5-0C43-A7BF-89E8940431B8}" type="presOf" srcId="{9D6164EB-D7ED-6342-828C-72F9595B3158}" destId="{781D7F12-172F-E746-B25A-8095484E1922}" srcOrd="0" destOrd="0" presId="urn:microsoft.com/office/officeart/2005/8/layout/lProcess2"/>
    <dgm:cxn modelId="{52DB8D8B-9E19-0C4E-94BD-61EA99D0CB91}" type="presOf" srcId="{904A5BE3-DB8A-7549-9CC2-310FAFE11132}" destId="{3D24085E-7D27-8342-B893-64784A838C69}" srcOrd="0" destOrd="0" presId="urn:microsoft.com/office/officeart/2005/8/layout/lProcess2"/>
    <dgm:cxn modelId="{CF558F8C-B2CE-394C-BA09-2E0F77B1D01F}" type="presOf" srcId="{9D6164EB-D7ED-6342-828C-72F9595B3158}" destId="{A3171A3C-0FA2-2543-A906-3C1DB000AC32}" srcOrd="1" destOrd="0" presId="urn:microsoft.com/office/officeart/2005/8/layout/lProcess2"/>
    <dgm:cxn modelId="{79E65FAE-C740-F74D-9B8C-94DE83B9FCD4}" type="presOf" srcId="{91E4542F-E5C1-0649-8E70-B71D796B7A2B}" destId="{F146A149-58B7-B849-867F-36C53A648485}" srcOrd="1" destOrd="0" presId="urn:microsoft.com/office/officeart/2005/8/layout/lProcess2"/>
    <dgm:cxn modelId="{997E3CAF-E409-5D42-946D-D8BE89902DF4}" type="presOf" srcId="{5BD4138D-52F5-5F4E-B016-4F3881361F0F}" destId="{0F5088D2-59EA-5548-80E2-3309C25C7018}" srcOrd="0" destOrd="0" presId="urn:microsoft.com/office/officeart/2005/8/layout/lProcess2"/>
    <dgm:cxn modelId="{8940A0C4-A828-D94A-8F0D-53A7C9A2FD57}" type="presOf" srcId="{6968C39E-8CBE-6F4B-A267-2F71EF660F35}" destId="{2F7DD57D-E033-D345-BE20-DA5ED5C15AE0}" srcOrd="0" destOrd="0" presId="urn:microsoft.com/office/officeart/2005/8/layout/lProcess2"/>
    <dgm:cxn modelId="{B60F23C5-99FD-CB40-91DC-8AC25715A6F7}" srcId="{904A5BE3-DB8A-7549-9CC2-310FAFE11132}" destId="{6968C39E-8CBE-6F4B-A267-2F71EF660F35}" srcOrd="0" destOrd="0" parTransId="{2022CBCC-3913-4348-9C1E-6A46DAC4BA56}" sibTransId="{E2799859-51C8-EA4D-BF1A-E78D234B0EDC}"/>
    <dgm:cxn modelId="{5331FBD9-3869-2649-8D85-F6B6DF229569}" type="presOf" srcId="{301CF320-3673-1043-8B5A-4A07132E739F}" destId="{32502699-8027-A547-B5B5-7795C0A9D368}" srcOrd="0" destOrd="0" presId="urn:microsoft.com/office/officeart/2005/8/layout/lProcess2"/>
    <dgm:cxn modelId="{806289DC-6E9A-4441-8974-F8743D4D762B}" srcId="{94D15ACF-09FA-FB4F-8F7D-E6FF59A36FF0}" destId="{91E4542F-E5C1-0649-8E70-B71D796B7A2B}" srcOrd="2" destOrd="0" parTransId="{2A101C32-2EC1-EF4E-90E9-54677E10D7F9}" sibTransId="{15E68A15-86DA-004D-9DCE-0AEAFA603E3F}"/>
    <dgm:cxn modelId="{E98738F1-530E-1245-B2B0-495038409200}" type="presOf" srcId="{3CFCB383-DADE-654C-A5D8-12DAA7CEA391}" destId="{8BCCC83A-2845-2C41-8726-C6420FB0B836}" srcOrd="0" destOrd="0" presId="urn:microsoft.com/office/officeart/2005/8/layout/lProcess2"/>
    <dgm:cxn modelId="{CDF71098-A306-9E47-AEE1-F5F6FCB5BBEA}" type="presParOf" srcId="{6CD21563-8118-D247-A96E-8F9704B9B448}" destId="{01D54488-2DA7-924E-9F9E-8AADB3605EDE}" srcOrd="0" destOrd="0" presId="urn:microsoft.com/office/officeart/2005/8/layout/lProcess2"/>
    <dgm:cxn modelId="{941E257C-8A30-2645-BBCE-FA2C14506E6C}" type="presParOf" srcId="{01D54488-2DA7-924E-9F9E-8AADB3605EDE}" destId="{781D7F12-172F-E746-B25A-8095484E1922}" srcOrd="0" destOrd="0" presId="urn:microsoft.com/office/officeart/2005/8/layout/lProcess2"/>
    <dgm:cxn modelId="{09134FAD-42E9-C047-BF85-3E49FB67903E}" type="presParOf" srcId="{01D54488-2DA7-924E-9F9E-8AADB3605EDE}" destId="{A3171A3C-0FA2-2543-A906-3C1DB000AC32}" srcOrd="1" destOrd="0" presId="urn:microsoft.com/office/officeart/2005/8/layout/lProcess2"/>
    <dgm:cxn modelId="{5C9F83B7-B40B-524F-ABE6-E52761EA9A34}" type="presParOf" srcId="{01D54488-2DA7-924E-9F9E-8AADB3605EDE}" destId="{C6EC61DE-CBAE-B84D-97AE-F89BCE11BAEA}" srcOrd="2" destOrd="0" presId="urn:microsoft.com/office/officeart/2005/8/layout/lProcess2"/>
    <dgm:cxn modelId="{47BF180E-E9C8-5541-8799-B83A1891AAEF}" type="presParOf" srcId="{C6EC61DE-CBAE-B84D-97AE-F89BCE11BAEA}" destId="{943C00A8-9744-C64A-8078-47EB4A14E430}" srcOrd="0" destOrd="0" presId="urn:microsoft.com/office/officeart/2005/8/layout/lProcess2"/>
    <dgm:cxn modelId="{3AB5AA81-7194-6B43-8927-BF0591484A13}" type="presParOf" srcId="{943C00A8-9744-C64A-8078-47EB4A14E430}" destId="{8BCCC83A-2845-2C41-8726-C6420FB0B836}" srcOrd="0" destOrd="0" presId="urn:microsoft.com/office/officeart/2005/8/layout/lProcess2"/>
    <dgm:cxn modelId="{42E73263-660E-1743-99FF-DF98477B8006}" type="presParOf" srcId="{6CD21563-8118-D247-A96E-8F9704B9B448}" destId="{67C510D9-B12E-DF47-8115-6FE2852B4C1F}" srcOrd="1" destOrd="0" presId="urn:microsoft.com/office/officeart/2005/8/layout/lProcess2"/>
    <dgm:cxn modelId="{3E51949D-C874-8042-9876-30B3EA1ADDEE}" type="presParOf" srcId="{6CD21563-8118-D247-A96E-8F9704B9B448}" destId="{4BDE371D-9DCC-7445-91E2-A830722308F5}" srcOrd="2" destOrd="0" presId="urn:microsoft.com/office/officeart/2005/8/layout/lProcess2"/>
    <dgm:cxn modelId="{1F6CBAFF-F589-1542-AC6C-4173AD6781B3}" type="presParOf" srcId="{4BDE371D-9DCC-7445-91E2-A830722308F5}" destId="{3D24085E-7D27-8342-B893-64784A838C69}" srcOrd="0" destOrd="0" presId="urn:microsoft.com/office/officeart/2005/8/layout/lProcess2"/>
    <dgm:cxn modelId="{E2F26E3F-8B9B-4540-99FC-5D9579FE2F75}" type="presParOf" srcId="{4BDE371D-9DCC-7445-91E2-A830722308F5}" destId="{745A601F-24AF-6E4F-93E4-0D8D8FD379EE}" srcOrd="1" destOrd="0" presId="urn:microsoft.com/office/officeart/2005/8/layout/lProcess2"/>
    <dgm:cxn modelId="{CA999D5D-3593-884A-AE19-0409301C1F33}" type="presParOf" srcId="{4BDE371D-9DCC-7445-91E2-A830722308F5}" destId="{C716BE32-1BEB-2B49-A78D-07A7A1A28029}" srcOrd="2" destOrd="0" presId="urn:microsoft.com/office/officeart/2005/8/layout/lProcess2"/>
    <dgm:cxn modelId="{52B28B29-A0C1-3F4F-AD11-A418FEBB2776}" type="presParOf" srcId="{C716BE32-1BEB-2B49-A78D-07A7A1A28029}" destId="{328C5B30-C641-074C-AA92-73CE3C30529B}" srcOrd="0" destOrd="0" presId="urn:microsoft.com/office/officeart/2005/8/layout/lProcess2"/>
    <dgm:cxn modelId="{5D245899-4574-2043-9F34-3CFCB81E7F37}" type="presParOf" srcId="{328C5B30-C641-074C-AA92-73CE3C30529B}" destId="{2F7DD57D-E033-D345-BE20-DA5ED5C15AE0}" srcOrd="0" destOrd="0" presId="urn:microsoft.com/office/officeart/2005/8/layout/lProcess2"/>
    <dgm:cxn modelId="{22185EC7-2AA1-6141-BED8-3E7F84DC46E5}" type="presParOf" srcId="{328C5B30-C641-074C-AA92-73CE3C30529B}" destId="{F0C87B6A-36EA-8548-8F48-388594E74FE3}" srcOrd="1" destOrd="0" presId="urn:microsoft.com/office/officeart/2005/8/layout/lProcess2"/>
    <dgm:cxn modelId="{CE5110BC-99C7-B84A-8130-35ADECDAC8EA}" type="presParOf" srcId="{328C5B30-C641-074C-AA92-73CE3C30529B}" destId="{32502699-8027-A547-B5B5-7795C0A9D368}" srcOrd="2" destOrd="0" presId="urn:microsoft.com/office/officeart/2005/8/layout/lProcess2"/>
    <dgm:cxn modelId="{87C04FC1-2C15-004D-8125-A6A322FB4977}" type="presParOf" srcId="{328C5B30-C641-074C-AA92-73CE3C30529B}" destId="{69DEFAD0-1634-404A-8000-D73D3C9A027F}" srcOrd="3" destOrd="0" presId="urn:microsoft.com/office/officeart/2005/8/layout/lProcess2"/>
    <dgm:cxn modelId="{C320C68C-18A0-A04B-99C6-BB98A5B8BF01}" type="presParOf" srcId="{328C5B30-C641-074C-AA92-73CE3C30529B}" destId="{0F5088D2-59EA-5548-80E2-3309C25C7018}" srcOrd="4" destOrd="0" presId="urn:microsoft.com/office/officeart/2005/8/layout/lProcess2"/>
    <dgm:cxn modelId="{1543FAE8-36CA-424A-B0E9-02A60C36AB19}" type="presParOf" srcId="{6CD21563-8118-D247-A96E-8F9704B9B448}" destId="{37E9F736-71FA-9A44-9A4F-17FADA9AE3B3}" srcOrd="3" destOrd="0" presId="urn:microsoft.com/office/officeart/2005/8/layout/lProcess2"/>
    <dgm:cxn modelId="{15C09DF2-B37A-C048-B2DE-608ECE874E3D}" type="presParOf" srcId="{6CD21563-8118-D247-A96E-8F9704B9B448}" destId="{53C796F7-8B20-4744-A32E-380E3199EB4C}" srcOrd="4" destOrd="0" presId="urn:microsoft.com/office/officeart/2005/8/layout/lProcess2"/>
    <dgm:cxn modelId="{ACFE3A61-05FB-644D-A5F2-7AF357BBF682}" type="presParOf" srcId="{53C796F7-8B20-4744-A32E-380E3199EB4C}" destId="{18147555-F082-0E40-924F-5E712089BBAA}" srcOrd="0" destOrd="0" presId="urn:microsoft.com/office/officeart/2005/8/layout/lProcess2"/>
    <dgm:cxn modelId="{4DA849EA-CAFF-814E-8D15-1996B55BED30}" type="presParOf" srcId="{53C796F7-8B20-4744-A32E-380E3199EB4C}" destId="{F146A149-58B7-B849-867F-36C53A648485}" srcOrd="1" destOrd="0" presId="urn:microsoft.com/office/officeart/2005/8/layout/lProcess2"/>
    <dgm:cxn modelId="{6881D5D7-AB89-6040-8F1B-7B8A087D3E48}" type="presParOf" srcId="{53C796F7-8B20-4744-A32E-380E3199EB4C}" destId="{10146D15-6CFE-C64B-906C-7ABFD4A7265E}" srcOrd="2" destOrd="0" presId="urn:microsoft.com/office/officeart/2005/8/layout/lProcess2"/>
    <dgm:cxn modelId="{A3F3D249-BAAC-474A-9FC5-1805EF6D7DEF}" type="presParOf" srcId="{10146D15-6CFE-C64B-906C-7ABFD4A7265E}" destId="{444E1DB8-8EE0-3847-85BB-37E66A69944F}" srcOrd="0" destOrd="0" presId="urn:microsoft.com/office/officeart/2005/8/layout/lProcess2"/>
    <dgm:cxn modelId="{05572609-22AC-4140-B1B5-35E5EC7C2752}" type="presParOf" srcId="{444E1DB8-8EE0-3847-85BB-37E66A69944F}" destId="{576361A2-9C21-E94B-A1A3-52D5EC9C8EEE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D43C83-7A3A-CA41-9DEA-B535D386083A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06D337-AA2E-CD4B-940B-6ED581C4FCF3}">
      <dgm:prSet custT="1"/>
      <dgm:spPr>
        <a:ln w="12700" cmpd="sng">
          <a:solidFill>
            <a:schemeClr val="accent2"/>
          </a:solidFill>
        </a:ln>
      </dgm:spPr>
      <dgm:t>
        <a:bodyPr/>
        <a:lstStyle/>
        <a:p>
          <a:pPr rtl="0"/>
          <a:r>
            <a:rPr lang="en-US" sz="2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Publicly proposed by </a:t>
          </a:r>
          <a:r>
            <a:rPr lang="en-US" sz="2100" b="1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Diffie</a:t>
          </a:r>
          <a:r>
            <a:rPr lang="en-US" sz="2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and Hellman in 1976</a:t>
          </a:r>
        </a:p>
      </dgm:t>
    </dgm:pt>
    <dgm:pt modelId="{9D82D345-4AB6-554A-A4FD-261419D4F540}" type="parTrans" cxnId="{C6E54507-CB26-424A-A736-9AC8AA71FA5E}">
      <dgm:prSet/>
      <dgm:spPr/>
      <dgm:t>
        <a:bodyPr/>
        <a:lstStyle/>
        <a:p>
          <a:endParaRPr lang="en-US"/>
        </a:p>
      </dgm:t>
    </dgm:pt>
    <dgm:pt modelId="{155A0DD5-8E0C-3D4C-9802-C760C658727A}" type="sibTrans" cxnId="{C6E54507-CB26-424A-A736-9AC8AA71FA5E}">
      <dgm:prSet/>
      <dgm:spPr/>
      <dgm:t>
        <a:bodyPr/>
        <a:lstStyle/>
        <a:p>
          <a:endParaRPr lang="en-US"/>
        </a:p>
      </dgm:t>
    </dgm:pt>
    <dgm:pt modelId="{A02B055A-B0FF-174A-8E23-6E56ACAAEE39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21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Based on modular arithmetic functions</a:t>
          </a:r>
        </a:p>
      </dgm:t>
    </dgm:pt>
    <dgm:pt modelId="{5B7EA543-DD9D-F64A-95C8-1FA56CC39934}" type="parTrans" cxnId="{2BC202DB-AEB8-7D43-AF31-DF6377818381}">
      <dgm:prSet/>
      <dgm:spPr/>
      <dgm:t>
        <a:bodyPr/>
        <a:lstStyle/>
        <a:p>
          <a:endParaRPr lang="en-US"/>
        </a:p>
      </dgm:t>
    </dgm:pt>
    <dgm:pt modelId="{682D9939-B16C-FE45-B7C8-E2B5956012D5}" type="sibTrans" cxnId="{2BC202DB-AEB8-7D43-AF31-DF6377818381}">
      <dgm:prSet/>
      <dgm:spPr/>
      <dgm:t>
        <a:bodyPr/>
        <a:lstStyle/>
        <a:p>
          <a:endParaRPr lang="en-US"/>
        </a:p>
      </dgm:t>
    </dgm:pt>
    <dgm:pt modelId="{3ECC392A-C46F-E944-B0E3-A2450D3A3606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21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Asymmetric</a:t>
          </a:r>
        </a:p>
      </dgm:t>
    </dgm:pt>
    <dgm:pt modelId="{A66FC1AE-F4A2-AE45-8186-7D0A81C06CB9}" type="parTrans" cxnId="{F1CDA9D5-135D-C44B-AEBD-CA63B571E30E}">
      <dgm:prSet/>
      <dgm:spPr/>
      <dgm:t>
        <a:bodyPr/>
        <a:lstStyle/>
        <a:p>
          <a:endParaRPr lang="en-US"/>
        </a:p>
      </dgm:t>
    </dgm:pt>
    <dgm:pt modelId="{8B356F16-041F-7D43-AE3B-77F5DC3C70F8}" type="sibTrans" cxnId="{F1CDA9D5-135D-C44B-AEBD-CA63B571E30E}">
      <dgm:prSet/>
      <dgm:spPr/>
      <dgm:t>
        <a:bodyPr/>
        <a:lstStyle/>
        <a:p>
          <a:endParaRPr lang="en-US"/>
        </a:p>
      </dgm:t>
    </dgm:pt>
    <dgm:pt modelId="{2961A619-6051-5743-8010-BC6210EA23F2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1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Uses two separate keys</a:t>
          </a:r>
        </a:p>
      </dgm:t>
    </dgm:pt>
    <dgm:pt modelId="{31252965-9EA8-7743-A1C5-B8084F110D8B}" type="parTrans" cxnId="{C03A0627-0181-EC48-BF51-4B884AC69DB9}">
      <dgm:prSet/>
      <dgm:spPr/>
      <dgm:t>
        <a:bodyPr/>
        <a:lstStyle/>
        <a:p>
          <a:endParaRPr lang="en-US"/>
        </a:p>
      </dgm:t>
    </dgm:pt>
    <dgm:pt modelId="{DFBB08AB-6DB6-BB4E-AA8F-A39EE7B8C417}" type="sibTrans" cxnId="{C03A0627-0181-EC48-BF51-4B884AC69DB9}">
      <dgm:prSet/>
      <dgm:spPr/>
      <dgm:t>
        <a:bodyPr/>
        <a:lstStyle/>
        <a:p>
          <a:endParaRPr lang="en-US"/>
        </a:p>
      </dgm:t>
    </dgm:pt>
    <dgm:pt modelId="{37AF3C0F-39BA-5949-8FBA-83C3964EC9F9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1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key and private key</a:t>
          </a:r>
        </a:p>
      </dgm:t>
    </dgm:pt>
    <dgm:pt modelId="{D274AA25-1AA7-0C41-BA06-68552CD131E4}" type="parTrans" cxnId="{0A575FD7-5F18-4D4A-B5A4-C4C97B05D716}">
      <dgm:prSet/>
      <dgm:spPr/>
      <dgm:t>
        <a:bodyPr/>
        <a:lstStyle/>
        <a:p>
          <a:endParaRPr lang="en-US"/>
        </a:p>
      </dgm:t>
    </dgm:pt>
    <dgm:pt modelId="{0148E6F0-A8D7-2D4A-9FF6-4CD98091AC95}" type="sibTrans" cxnId="{0A575FD7-5F18-4D4A-B5A4-C4C97B05D716}">
      <dgm:prSet/>
      <dgm:spPr/>
      <dgm:t>
        <a:bodyPr/>
        <a:lstStyle/>
        <a:p>
          <a:endParaRPr lang="en-US"/>
        </a:p>
      </dgm:t>
    </dgm:pt>
    <dgm:pt modelId="{C5007C76-94E2-5140-967C-1B9827B4D554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1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key is made public for others to use</a:t>
          </a:r>
        </a:p>
      </dgm:t>
    </dgm:pt>
    <dgm:pt modelId="{67794729-FC0A-584E-994D-3FB1EBC7D92A}" type="parTrans" cxnId="{558FA9EB-F87C-5347-973D-76A1A85DF5E3}">
      <dgm:prSet/>
      <dgm:spPr/>
      <dgm:t>
        <a:bodyPr/>
        <a:lstStyle/>
        <a:p>
          <a:endParaRPr lang="en-US"/>
        </a:p>
      </dgm:t>
    </dgm:pt>
    <dgm:pt modelId="{A47BAC33-9B46-9D4C-B83F-AE6A76E7EBD7}" type="sibTrans" cxnId="{558FA9EB-F87C-5347-973D-76A1A85DF5E3}">
      <dgm:prSet/>
      <dgm:spPr/>
      <dgm:t>
        <a:bodyPr/>
        <a:lstStyle/>
        <a:p>
          <a:endParaRPr lang="en-US"/>
        </a:p>
      </dgm:t>
    </dgm:pt>
    <dgm:pt modelId="{A0567C3C-9C53-7E4B-9888-B3F81A6EA2CC}" type="pres">
      <dgm:prSet presAssocID="{44D43C83-7A3A-CA41-9DEA-B535D386083A}" presName="Name0" presStyleCnt="0">
        <dgm:presLayoutVars>
          <dgm:dir/>
          <dgm:resizeHandles val="exact"/>
        </dgm:presLayoutVars>
      </dgm:prSet>
      <dgm:spPr/>
    </dgm:pt>
    <dgm:pt modelId="{BC3F313E-08D7-C74C-B243-12C7B35D646B}" type="pres">
      <dgm:prSet presAssocID="{F106D337-AA2E-CD4B-940B-6ED581C4FCF3}" presName="node" presStyleLbl="node1" presStyleIdx="0" presStyleCnt="3">
        <dgm:presLayoutVars>
          <dgm:bulletEnabled val="1"/>
        </dgm:presLayoutVars>
      </dgm:prSet>
      <dgm:spPr/>
    </dgm:pt>
    <dgm:pt modelId="{2F3FEBE2-07BF-0042-9B49-3C103F5ABA93}" type="pres">
      <dgm:prSet presAssocID="{155A0DD5-8E0C-3D4C-9802-C760C658727A}" presName="sibTrans" presStyleCnt="0"/>
      <dgm:spPr/>
    </dgm:pt>
    <dgm:pt modelId="{9A5CAF2A-FD04-7B45-BE71-389250042074}" type="pres">
      <dgm:prSet presAssocID="{A02B055A-B0FF-174A-8E23-6E56ACAAEE39}" presName="node" presStyleLbl="node1" presStyleIdx="1" presStyleCnt="3">
        <dgm:presLayoutVars>
          <dgm:bulletEnabled val="1"/>
        </dgm:presLayoutVars>
      </dgm:prSet>
      <dgm:spPr/>
    </dgm:pt>
    <dgm:pt modelId="{32EA9420-EB79-EE4C-8A5D-023F7BE224E3}" type="pres">
      <dgm:prSet presAssocID="{682D9939-B16C-FE45-B7C8-E2B5956012D5}" presName="sibTrans" presStyleCnt="0"/>
      <dgm:spPr/>
    </dgm:pt>
    <dgm:pt modelId="{A961D2C1-B6A0-5D42-B626-37C7B94374F3}" type="pres">
      <dgm:prSet presAssocID="{3ECC392A-C46F-E944-B0E3-A2450D3A3606}" presName="node" presStyleLbl="node1" presStyleIdx="2" presStyleCnt="3">
        <dgm:presLayoutVars>
          <dgm:bulletEnabled val="1"/>
        </dgm:presLayoutVars>
      </dgm:prSet>
      <dgm:spPr/>
    </dgm:pt>
  </dgm:ptLst>
  <dgm:cxnLst>
    <dgm:cxn modelId="{C6E54507-CB26-424A-A736-9AC8AA71FA5E}" srcId="{44D43C83-7A3A-CA41-9DEA-B535D386083A}" destId="{F106D337-AA2E-CD4B-940B-6ED581C4FCF3}" srcOrd="0" destOrd="0" parTransId="{9D82D345-4AB6-554A-A4FD-261419D4F540}" sibTransId="{155A0DD5-8E0C-3D4C-9802-C760C658727A}"/>
    <dgm:cxn modelId="{C03A0627-0181-EC48-BF51-4B884AC69DB9}" srcId="{3ECC392A-C46F-E944-B0E3-A2450D3A3606}" destId="{2961A619-6051-5743-8010-BC6210EA23F2}" srcOrd="0" destOrd="0" parTransId="{31252965-9EA8-7743-A1C5-B8084F110D8B}" sibTransId="{DFBB08AB-6DB6-BB4E-AA8F-A39EE7B8C417}"/>
    <dgm:cxn modelId="{2BF21D32-110C-4E83-872A-2FF95D51E860}" type="presOf" srcId="{44D43C83-7A3A-CA41-9DEA-B535D386083A}" destId="{A0567C3C-9C53-7E4B-9888-B3F81A6EA2CC}" srcOrd="0" destOrd="0" presId="urn:microsoft.com/office/officeart/2005/8/layout/hList6"/>
    <dgm:cxn modelId="{4472505E-9803-40BD-A6E7-EAADD829D9F7}" type="presOf" srcId="{37AF3C0F-39BA-5949-8FBA-83C3964EC9F9}" destId="{A961D2C1-B6A0-5D42-B626-37C7B94374F3}" srcOrd="0" destOrd="2" presId="urn:microsoft.com/office/officeart/2005/8/layout/hList6"/>
    <dgm:cxn modelId="{E6418A44-AB5A-462A-82D8-130D49D096F0}" type="presOf" srcId="{C5007C76-94E2-5140-967C-1B9827B4D554}" destId="{A961D2C1-B6A0-5D42-B626-37C7B94374F3}" srcOrd="0" destOrd="3" presId="urn:microsoft.com/office/officeart/2005/8/layout/hList6"/>
    <dgm:cxn modelId="{049B6A90-1D12-4078-9170-D0450794830E}" type="presOf" srcId="{3ECC392A-C46F-E944-B0E3-A2450D3A3606}" destId="{A961D2C1-B6A0-5D42-B626-37C7B94374F3}" srcOrd="0" destOrd="0" presId="urn:microsoft.com/office/officeart/2005/8/layout/hList6"/>
    <dgm:cxn modelId="{149E2EA4-43E8-48AC-8540-A8D89DD424BE}" type="presOf" srcId="{A02B055A-B0FF-174A-8E23-6E56ACAAEE39}" destId="{9A5CAF2A-FD04-7B45-BE71-389250042074}" srcOrd="0" destOrd="0" presId="urn:microsoft.com/office/officeart/2005/8/layout/hList6"/>
    <dgm:cxn modelId="{89A47FA5-8E90-4861-B821-1F3C589898A6}" type="presOf" srcId="{2961A619-6051-5743-8010-BC6210EA23F2}" destId="{A961D2C1-B6A0-5D42-B626-37C7B94374F3}" srcOrd="0" destOrd="1" presId="urn:microsoft.com/office/officeart/2005/8/layout/hList6"/>
    <dgm:cxn modelId="{5D673DA8-4786-43DA-94B0-9D05352DB84B}" type="presOf" srcId="{F106D337-AA2E-CD4B-940B-6ED581C4FCF3}" destId="{BC3F313E-08D7-C74C-B243-12C7B35D646B}" srcOrd="0" destOrd="0" presId="urn:microsoft.com/office/officeart/2005/8/layout/hList6"/>
    <dgm:cxn modelId="{F1CDA9D5-135D-C44B-AEBD-CA63B571E30E}" srcId="{44D43C83-7A3A-CA41-9DEA-B535D386083A}" destId="{3ECC392A-C46F-E944-B0E3-A2450D3A3606}" srcOrd="2" destOrd="0" parTransId="{A66FC1AE-F4A2-AE45-8186-7D0A81C06CB9}" sibTransId="{8B356F16-041F-7D43-AE3B-77F5DC3C70F8}"/>
    <dgm:cxn modelId="{0A575FD7-5F18-4D4A-B5A4-C4C97B05D716}" srcId="{3ECC392A-C46F-E944-B0E3-A2450D3A3606}" destId="{37AF3C0F-39BA-5949-8FBA-83C3964EC9F9}" srcOrd="1" destOrd="0" parTransId="{D274AA25-1AA7-0C41-BA06-68552CD131E4}" sibTransId="{0148E6F0-A8D7-2D4A-9FF6-4CD98091AC95}"/>
    <dgm:cxn modelId="{2BC202DB-AEB8-7D43-AF31-DF6377818381}" srcId="{44D43C83-7A3A-CA41-9DEA-B535D386083A}" destId="{A02B055A-B0FF-174A-8E23-6E56ACAAEE39}" srcOrd="1" destOrd="0" parTransId="{5B7EA543-DD9D-F64A-95C8-1FA56CC39934}" sibTransId="{682D9939-B16C-FE45-B7C8-E2B5956012D5}"/>
    <dgm:cxn modelId="{558FA9EB-F87C-5347-973D-76A1A85DF5E3}" srcId="{3ECC392A-C46F-E944-B0E3-A2450D3A3606}" destId="{C5007C76-94E2-5140-967C-1B9827B4D554}" srcOrd="2" destOrd="0" parTransId="{67794729-FC0A-584E-994D-3FB1EBC7D92A}" sibTransId="{A47BAC33-9B46-9D4C-B83F-AE6A76E7EBD7}"/>
    <dgm:cxn modelId="{21612539-56EA-48B9-AD37-11ED9653EF0C}" type="presParOf" srcId="{A0567C3C-9C53-7E4B-9888-B3F81A6EA2CC}" destId="{BC3F313E-08D7-C74C-B243-12C7B35D646B}" srcOrd="0" destOrd="0" presId="urn:microsoft.com/office/officeart/2005/8/layout/hList6"/>
    <dgm:cxn modelId="{5B734817-C561-4D60-92DA-A50A5E31847E}" type="presParOf" srcId="{A0567C3C-9C53-7E4B-9888-B3F81A6EA2CC}" destId="{2F3FEBE2-07BF-0042-9B49-3C103F5ABA93}" srcOrd="1" destOrd="0" presId="urn:microsoft.com/office/officeart/2005/8/layout/hList6"/>
    <dgm:cxn modelId="{ECF6704F-8FAB-451A-9EAE-F64A096D14D2}" type="presParOf" srcId="{A0567C3C-9C53-7E4B-9888-B3F81A6EA2CC}" destId="{9A5CAF2A-FD04-7B45-BE71-389250042074}" srcOrd="2" destOrd="0" presId="urn:microsoft.com/office/officeart/2005/8/layout/hList6"/>
    <dgm:cxn modelId="{5305BAFA-5B5D-4474-BD0B-ECA610C9E7F2}" type="presParOf" srcId="{A0567C3C-9C53-7E4B-9888-B3F81A6EA2CC}" destId="{32EA9420-EB79-EE4C-8A5D-023F7BE224E3}" srcOrd="3" destOrd="0" presId="urn:microsoft.com/office/officeart/2005/8/layout/hList6"/>
    <dgm:cxn modelId="{503FD8DF-5999-4B22-BFDB-3DB1C038FEA5}" type="presParOf" srcId="{A0567C3C-9C53-7E4B-9888-B3F81A6EA2CC}" destId="{A961D2C1-B6A0-5D42-B626-37C7B94374F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60350F-4351-DB4D-86E8-6FBFC792EB10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C760F-33CB-284C-91AA-6FF8C6CEFC63}">
      <dgm:prSet custT="1"/>
      <dgm:spPr/>
      <dgm:t>
        <a:bodyPr/>
        <a:lstStyle/>
        <a:p>
          <a:pPr rtl="0"/>
          <a:r>
            <a:rPr lang="en-US" sz="1800" b="0" dirty="0">
              <a:latin typeface="+mj-lt"/>
            </a:rPr>
            <a:t>Computationally easy to create key pairs</a:t>
          </a:r>
        </a:p>
      </dgm:t>
    </dgm:pt>
    <dgm:pt modelId="{53242387-71CA-644C-A158-67E51D9F9195}" type="parTrans" cxnId="{FCF5E318-0FB6-024F-BBD0-895D9B5D0A7D}">
      <dgm:prSet/>
      <dgm:spPr/>
      <dgm:t>
        <a:bodyPr/>
        <a:lstStyle/>
        <a:p>
          <a:endParaRPr lang="en-US" sz="2400"/>
        </a:p>
      </dgm:t>
    </dgm:pt>
    <dgm:pt modelId="{250AED59-C724-2B47-9FD4-C2A7AC6ADE13}" type="sibTrans" cxnId="{FCF5E318-0FB6-024F-BBD0-895D9B5D0A7D}">
      <dgm:prSet/>
      <dgm:spPr/>
      <dgm:t>
        <a:bodyPr/>
        <a:lstStyle/>
        <a:p>
          <a:endParaRPr lang="en-US" sz="2400"/>
        </a:p>
      </dgm:t>
    </dgm:pt>
    <dgm:pt modelId="{399A2FDC-C717-E944-8D97-6A94A53D0A6C}">
      <dgm:prSet custT="1"/>
      <dgm:spPr/>
      <dgm:t>
        <a:bodyPr/>
        <a:lstStyle/>
        <a:p>
          <a:pPr rtl="0"/>
          <a:r>
            <a:rPr lang="en-US" sz="1800" b="0" dirty="0">
              <a:latin typeface="+mj-lt"/>
            </a:rPr>
            <a:t>Computationally easy to encrypt or decrypt messages using either public or private key</a:t>
          </a:r>
        </a:p>
      </dgm:t>
    </dgm:pt>
    <dgm:pt modelId="{3B45ED55-4FF1-FE44-9AB6-CA1F51DF33F6}" type="parTrans" cxnId="{478FDF04-6551-B146-9ED0-D89616571C7B}">
      <dgm:prSet/>
      <dgm:spPr/>
      <dgm:t>
        <a:bodyPr/>
        <a:lstStyle/>
        <a:p>
          <a:endParaRPr lang="en-US" sz="2400"/>
        </a:p>
      </dgm:t>
    </dgm:pt>
    <dgm:pt modelId="{D36F1C20-31F5-4B49-9C4E-A035EA67ECEE}" type="sibTrans" cxnId="{478FDF04-6551-B146-9ED0-D89616571C7B}">
      <dgm:prSet/>
      <dgm:spPr/>
      <dgm:t>
        <a:bodyPr/>
        <a:lstStyle/>
        <a:p>
          <a:endParaRPr lang="en-US" sz="2400"/>
        </a:p>
      </dgm:t>
    </dgm:pt>
    <dgm:pt modelId="{1BACB591-E431-354D-A049-7EC8B8861E34}">
      <dgm:prSet custT="1"/>
      <dgm:spPr/>
      <dgm:t>
        <a:bodyPr/>
        <a:lstStyle/>
        <a:p>
          <a:pPr rtl="0"/>
          <a:r>
            <a:rPr lang="en-US" sz="1800" b="0" dirty="0">
              <a:latin typeface="+mj-lt"/>
            </a:rPr>
            <a:t>Computationally infeasible to recover cleartext without key</a:t>
          </a:r>
        </a:p>
      </dgm:t>
    </dgm:pt>
    <dgm:pt modelId="{691452B6-B29E-A248-A7E6-AB4FE50B1BE9}" type="parTrans" cxnId="{7E6A3561-79C9-6C40-9209-B87A6323F68A}">
      <dgm:prSet/>
      <dgm:spPr/>
      <dgm:t>
        <a:bodyPr/>
        <a:lstStyle/>
        <a:p>
          <a:endParaRPr lang="en-US" sz="2400"/>
        </a:p>
      </dgm:t>
    </dgm:pt>
    <dgm:pt modelId="{C88D25E1-EB69-8D41-B3B3-F907FAA37570}" type="sibTrans" cxnId="{7E6A3561-79C9-6C40-9209-B87A6323F68A}">
      <dgm:prSet/>
      <dgm:spPr/>
      <dgm:t>
        <a:bodyPr/>
        <a:lstStyle/>
        <a:p>
          <a:endParaRPr lang="en-US" sz="2400"/>
        </a:p>
      </dgm:t>
    </dgm:pt>
    <dgm:pt modelId="{332B9C9E-13DB-E745-AA42-040B47C5DBD8}">
      <dgm:prSet custT="1"/>
      <dgm:spPr/>
      <dgm:t>
        <a:bodyPr/>
        <a:lstStyle/>
        <a:p>
          <a:pPr rtl="0"/>
          <a:r>
            <a:rPr lang="en-US" sz="1800" b="0" dirty="0">
              <a:latin typeface="+mj-lt"/>
            </a:rPr>
            <a:t>Either key can be used for each role (public/private key)</a:t>
          </a:r>
        </a:p>
      </dgm:t>
    </dgm:pt>
    <dgm:pt modelId="{A8CAC625-C411-9F4C-BE85-CB6D47F57AF4}" type="parTrans" cxnId="{FE152BD6-EF39-FC49-A4C9-1750BE5DB256}">
      <dgm:prSet/>
      <dgm:spPr/>
      <dgm:t>
        <a:bodyPr/>
        <a:lstStyle/>
        <a:p>
          <a:endParaRPr lang="en-US" sz="2400"/>
        </a:p>
      </dgm:t>
    </dgm:pt>
    <dgm:pt modelId="{5B5C6E4A-7459-9348-AAC5-05762A52397A}" type="sibTrans" cxnId="{FE152BD6-EF39-FC49-A4C9-1750BE5DB256}">
      <dgm:prSet/>
      <dgm:spPr/>
      <dgm:t>
        <a:bodyPr/>
        <a:lstStyle/>
        <a:p>
          <a:endParaRPr lang="en-US" sz="2400"/>
        </a:p>
      </dgm:t>
    </dgm:pt>
    <dgm:pt modelId="{A3238C5F-6679-0844-8C84-594F1BE70D83}">
      <dgm:prSet custT="1"/>
      <dgm:spPr/>
      <dgm:t>
        <a:bodyPr/>
        <a:lstStyle/>
        <a:p>
          <a:pPr rtl="0"/>
          <a:r>
            <a:rPr lang="en-US" sz="1800" b="0" dirty="0">
              <a:latin typeface="+mj-lt"/>
            </a:rPr>
            <a:t>Computationally infeasible to determine private key from public key</a:t>
          </a:r>
        </a:p>
      </dgm:t>
    </dgm:pt>
    <dgm:pt modelId="{56459A63-C2E4-0245-BCD0-D7B0022C742E}" type="sibTrans" cxnId="{D4F024F7-AD54-8B4D-83AA-12A3FF146F5E}">
      <dgm:prSet/>
      <dgm:spPr/>
      <dgm:t>
        <a:bodyPr/>
        <a:lstStyle/>
        <a:p>
          <a:endParaRPr lang="en-US" sz="2400"/>
        </a:p>
      </dgm:t>
    </dgm:pt>
    <dgm:pt modelId="{FFB3A8B1-C8A9-0140-AF0D-A03D6936D2B9}" type="parTrans" cxnId="{D4F024F7-AD54-8B4D-83AA-12A3FF146F5E}">
      <dgm:prSet/>
      <dgm:spPr/>
      <dgm:t>
        <a:bodyPr/>
        <a:lstStyle/>
        <a:p>
          <a:endParaRPr lang="en-US" sz="2400"/>
        </a:p>
      </dgm:t>
    </dgm:pt>
    <dgm:pt modelId="{C373A56B-3D9A-7049-9817-3D1D068C98EC}" type="pres">
      <dgm:prSet presAssocID="{5860350F-4351-DB4D-86E8-6FBFC792EB10}" presName="compositeShape" presStyleCnt="0">
        <dgm:presLayoutVars>
          <dgm:chMax val="7"/>
          <dgm:dir/>
          <dgm:resizeHandles val="exact"/>
        </dgm:presLayoutVars>
      </dgm:prSet>
      <dgm:spPr/>
    </dgm:pt>
    <dgm:pt modelId="{E31D3EC6-63FE-CE49-9217-C94A6FD03A81}" type="pres">
      <dgm:prSet presAssocID="{4C0C760F-33CB-284C-91AA-6FF8C6CEFC63}" presName="circ1" presStyleLbl="vennNode1" presStyleIdx="0" presStyleCnt="5"/>
      <dgm:spPr/>
    </dgm:pt>
    <dgm:pt modelId="{CBF5CF83-5352-CE44-BE2D-FF6863BB4406}" type="pres">
      <dgm:prSet presAssocID="{4C0C760F-33CB-284C-91AA-6FF8C6CEFC6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380DE7-B5F0-AA41-8E03-85FF8168D5AC}" type="pres">
      <dgm:prSet presAssocID="{399A2FDC-C717-E944-8D97-6A94A53D0A6C}" presName="circ2" presStyleLbl="vennNode1" presStyleIdx="1" presStyleCnt="5"/>
      <dgm:spPr/>
    </dgm:pt>
    <dgm:pt modelId="{A07820EA-A454-2A40-8E84-932A63A2E7FD}" type="pres">
      <dgm:prSet presAssocID="{399A2FDC-C717-E944-8D97-6A94A53D0A6C}" presName="circ2Tx" presStyleLbl="revTx" presStyleIdx="0" presStyleCnt="0" custScaleX="114300">
        <dgm:presLayoutVars>
          <dgm:chMax val="0"/>
          <dgm:chPref val="0"/>
          <dgm:bulletEnabled val="1"/>
        </dgm:presLayoutVars>
      </dgm:prSet>
      <dgm:spPr/>
    </dgm:pt>
    <dgm:pt modelId="{C08035A2-B7C8-47C4-9BCA-7D32C994398D}" type="pres">
      <dgm:prSet presAssocID="{A3238C5F-6679-0844-8C84-594F1BE70D83}" presName="circ3" presStyleLbl="vennNode1" presStyleIdx="2" presStyleCnt="5"/>
      <dgm:spPr/>
    </dgm:pt>
    <dgm:pt modelId="{3CB01A9E-2E30-490E-9551-62634939E9E5}" type="pres">
      <dgm:prSet presAssocID="{A3238C5F-6679-0844-8C84-594F1BE70D8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A413829-85DB-446A-9B5A-7C542039DF2C}" type="pres">
      <dgm:prSet presAssocID="{1BACB591-E431-354D-A049-7EC8B8861E34}" presName="circ4" presStyleLbl="vennNode1" presStyleIdx="3" presStyleCnt="5"/>
      <dgm:spPr/>
    </dgm:pt>
    <dgm:pt modelId="{64FE8187-7B8B-4BED-9E57-219CF64919D0}" type="pres">
      <dgm:prSet presAssocID="{1BACB591-E431-354D-A049-7EC8B8861E34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A4AC755-E620-487B-AE94-21B27AE6188A}" type="pres">
      <dgm:prSet presAssocID="{332B9C9E-13DB-E745-AA42-040B47C5DBD8}" presName="circ5" presStyleLbl="vennNode1" presStyleIdx="4" presStyleCnt="5"/>
      <dgm:spPr/>
    </dgm:pt>
    <dgm:pt modelId="{85E9793F-D87A-40E7-BEB7-16DB13B43651}" type="pres">
      <dgm:prSet presAssocID="{332B9C9E-13DB-E745-AA42-040B47C5DBD8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78FDF04-6551-B146-9ED0-D89616571C7B}" srcId="{5860350F-4351-DB4D-86E8-6FBFC792EB10}" destId="{399A2FDC-C717-E944-8D97-6A94A53D0A6C}" srcOrd="1" destOrd="0" parTransId="{3B45ED55-4FF1-FE44-9AB6-CA1F51DF33F6}" sibTransId="{D36F1C20-31F5-4B49-9C4E-A035EA67ECEE}"/>
    <dgm:cxn modelId="{FCF5E318-0FB6-024F-BBD0-895D9B5D0A7D}" srcId="{5860350F-4351-DB4D-86E8-6FBFC792EB10}" destId="{4C0C760F-33CB-284C-91AA-6FF8C6CEFC63}" srcOrd="0" destOrd="0" parTransId="{53242387-71CA-644C-A158-67E51D9F9195}" sibTransId="{250AED59-C724-2B47-9FD4-C2A7AC6ADE13}"/>
    <dgm:cxn modelId="{7936B926-F5CA-B048-B14A-0C0D0B0C7024}" type="presOf" srcId="{4C0C760F-33CB-284C-91AA-6FF8C6CEFC63}" destId="{CBF5CF83-5352-CE44-BE2D-FF6863BB4406}" srcOrd="0" destOrd="0" presId="urn:microsoft.com/office/officeart/2005/8/layout/venn1"/>
    <dgm:cxn modelId="{20551D61-4B78-2648-A70D-A6FA2B8D80EF}" type="presOf" srcId="{5860350F-4351-DB4D-86E8-6FBFC792EB10}" destId="{C373A56B-3D9A-7049-9817-3D1D068C98EC}" srcOrd="0" destOrd="0" presId="urn:microsoft.com/office/officeart/2005/8/layout/venn1"/>
    <dgm:cxn modelId="{7E6A3561-79C9-6C40-9209-B87A6323F68A}" srcId="{5860350F-4351-DB4D-86E8-6FBFC792EB10}" destId="{1BACB591-E431-354D-A049-7EC8B8861E34}" srcOrd="3" destOrd="0" parTransId="{691452B6-B29E-A248-A7E6-AB4FE50B1BE9}" sibTransId="{C88D25E1-EB69-8D41-B3B3-F907FAA37570}"/>
    <dgm:cxn modelId="{A9444E4F-5368-4E3E-B9CD-A6F0B49DF1C5}" type="presOf" srcId="{1BACB591-E431-354D-A049-7EC8B8861E34}" destId="{64FE8187-7B8B-4BED-9E57-219CF64919D0}" srcOrd="0" destOrd="0" presId="urn:microsoft.com/office/officeart/2005/8/layout/venn1"/>
    <dgm:cxn modelId="{70BF43A0-6915-6141-B019-10763CB8763C}" type="presOf" srcId="{399A2FDC-C717-E944-8D97-6A94A53D0A6C}" destId="{A07820EA-A454-2A40-8E84-932A63A2E7FD}" srcOrd="0" destOrd="0" presId="urn:microsoft.com/office/officeart/2005/8/layout/venn1"/>
    <dgm:cxn modelId="{7EAD27AE-B3B6-4960-8ABD-EDB094D8028A}" type="presOf" srcId="{A3238C5F-6679-0844-8C84-594F1BE70D83}" destId="{3CB01A9E-2E30-490E-9551-62634939E9E5}" srcOrd="0" destOrd="0" presId="urn:microsoft.com/office/officeart/2005/8/layout/venn1"/>
    <dgm:cxn modelId="{A19873B2-CD8E-45B5-BB03-AEA57BE8E352}" type="presOf" srcId="{332B9C9E-13DB-E745-AA42-040B47C5DBD8}" destId="{85E9793F-D87A-40E7-BEB7-16DB13B43651}" srcOrd="0" destOrd="0" presId="urn:microsoft.com/office/officeart/2005/8/layout/venn1"/>
    <dgm:cxn modelId="{FE152BD6-EF39-FC49-A4C9-1750BE5DB256}" srcId="{5860350F-4351-DB4D-86E8-6FBFC792EB10}" destId="{332B9C9E-13DB-E745-AA42-040B47C5DBD8}" srcOrd="4" destOrd="0" parTransId="{A8CAC625-C411-9F4C-BE85-CB6D47F57AF4}" sibTransId="{5B5C6E4A-7459-9348-AAC5-05762A52397A}"/>
    <dgm:cxn modelId="{D4F024F7-AD54-8B4D-83AA-12A3FF146F5E}" srcId="{5860350F-4351-DB4D-86E8-6FBFC792EB10}" destId="{A3238C5F-6679-0844-8C84-594F1BE70D83}" srcOrd="2" destOrd="0" parTransId="{FFB3A8B1-C8A9-0140-AF0D-A03D6936D2B9}" sibTransId="{56459A63-C2E4-0245-BCD0-D7B0022C742E}"/>
    <dgm:cxn modelId="{3616D4A5-0946-104A-BD81-114A594E0965}" type="presParOf" srcId="{C373A56B-3D9A-7049-9817-3D1D068C98EC}" destId="{E31D3EC6-63FE-CE49-9217-C94A6FD03A81}" srcOrd="0" destOrd="0" presId="urn:microsoft.com/office/officeart/2005/8/layout/venn1"/>
    <dgm:cxn modelId="{7D3B1A5F-0F7B-2041-92BA-F20B8A390581}" type="presParOf" srcId="{C373A56B-3D9A-7049-9817-3D1D068C98EC}" destId="{CBF5CF83-5352-CE44-BE2D-FF6863BB4406}" srcOrd="1" destOrd="0" presId="urn:microsoft.com/office/officeart/2005/8/layout/venn1"/>
    <dgm:cxn modelId="{4A4BA079-A275-D642-B1FE-AECD07FEB4B2}" type="presParOf" srcId="{C373A56B-3D9A-7049-9817-3D1D068C98EC}" destId="{8E380DE7-B5F0-AA41-8E03-85FF8168D5AC}" srcOrd="2" destOrd="0" presId="urn:microsoft.com/office/officeart/2005/8/layout/venn1"/>
    <dgm:cxn modelId="{80F0F48C-9EEA-D841-8869-11B73FB9DEAD}" type="presParOf" srcId="{C373A56B-3D9A-7049-9817-3D1D068C98EC}" destId="{A07820EA-A454-2A40-8E84-932A63A2E7FD}" srcOrd="3" destOrd="0" presId="urn:microsoft.com/office/officeart/2005/8/layout/venn1"/>
    <dgm:cxn modelId="{550591A5-F452-4EA7-8C1D-EEC50235B15C}" type="presParOf" srcId="{C373A56B-3D9A-7049-9817-3D1D068C98EC}" destId="{C08035A2-B7C8-47C4-9BCA-7D32C994398D}" srcOrd="4" destOrd="0" presId="urn:microsoft.com/office/officeart/2005/8/layout/venn1"/>
    <dgm:cxn modelId="{887BADB0-6ADA-43B5-AD89-F81D465B56B2}" type="presParOf" srcId="{C373A56B-3D9A-7049-9817-3D1D068C98EC}" destId="{3CB01A9E-2E30-490E-9551-62634939E9E5}" srcOrd="5" destOrd="0" presId="urn:microsoft.com/office/officeart/2005/8/layout/venn1"/>
    <dgm:cxn modelId="{12D4089A-C1C4-470A-9250-D5BB2F7DA221}" type="presParOf" srcId="{C373A56B-3D9A-7049-9817-3D1D068C98EC}" destId="{4A413829-85DB-446A-9B5A-7C542039DF2C}" srcOrd="6" destOrd="0" presId="urn:microsoft.com/office/officeart/2005/8/layout/venn1"/>
    <dgm:cxn modelId="{C0B93D6E-8849-4555-9353-FDDA2B2462BB}" type="presParOf" srcId="{C373A56B-3D9A-7049-9817-3D1D068C98EC}" destId="{64FE8187-7B8B-4BED-9E57-219CF64919D0}" srcOrd="7" destOrd="0" presId="urn:microsoft.com/office/officeart/2005/8/layout/venn1"/>
    <dgm:cxn modelId="{27A82739-6F13-4F60-8CBB-EE438810A1AE}" type="presParOf" srcId="{C373A56B-3D9A-7049-9817-3D1D068C98EC}" destId="{CA4AC755-E620-487B-AE94-21B27AE6188A}" srcOrd="8" destOrd="0" presId="urn:microsoft.com/office/officeart/2005/8/layout/venn1"/>
    <dgm:cxn modelId="{B26A3A20-3321-4B63-84F4-FE5CE74D5741}" type="presParOf" srcId="{C373A56B-3D9A-7049-9817-3D1D068C98EC}" destId="{85E9793F-D87A-40E7-BEB7-16DB13B43651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7ED640-C614-3E4A-9195-721F16A5A826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FF3C3-A6A7-3F4B-8A53-19B20FA19182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Verifies received message is authentic</a:t>
          </a:r>
        </a:p>
      </dgm:t>
    </dgm:pt>
    <dgm:pt modelId="{28B0D4F4-DA6A-CC46-AFE4-163C3C62627D}" type="parTrans" cxnId="{85E9819D-9F60-A542-88F6-6E73397B37C8}">
      <dgm:prSet/>
      <dgm:spPr/>
      <dgm:t>
        <a:bodyPr/>
        <a:lstStyle/>
        <a:p>
          <a:endParaRPr lang="en-US"/>
        </a:p>
      </dgm:t>
    </dgm:pt>
    <dgm:pt modelId="{BC76B6A4-C13D-BA47-B643-B0BD85BEC4E5}" type="sibTrans" cxnId="{85E9819D-9F60-A542-88F6-6E73397B37C8}">
      <dgm:prSet/>
      <dgm:spPr/>
      <dgm:t>
        <a:bodyPr/>
        <a:lstStyle/>
        <a:p>
          <a:endParaRPr lang="en-US"/>
        </a:p>
      </dgm:t>
    </dgm:pt>
    <dgm:pt modelId="{B9D9C573-115F-BE44-B0DE-CCF6D4B01F53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Its contents have not been altered (authentic content), and it is from the alleged sen</a:t>
          </a:r>
          <a:r>
            <a:rPr lang="en-US" altLang="zh-CN" b="0" dirty="0">
              <a:latin typeface="+mj-lt"/>
            </a:rPr>
            <a:t>d</a:t>
          </a:r>
          <a:r>
            <a:rPr lang="en-US" b="0" dirty="0">
              <a:latin typeface="+mj-lt"/>
            </a:rPr>
            <a:t>er (authentic source)</a:t>
          </a:r>
        </a:p>
      </dgm:t>
    </dgm:pt>
    <dgm:pt modelId="{0AEA0AD9-30FD-3D45-9972-FB5BE226CCA2}" type="parTrans" cxnId="{31A32C4D-4531-E24F-97D2-C5E1C099C4DF}">
      <dgm:prSet/>
      <dgm:spPr/>
      <dgm:t>
        <a:bodyPr/>
        <a:lstStyle/>
        <a:p>
          <a:endParaRPr lang="en-US"/>
        </a:p>
      </dgm:t>
    </dgm:pt>
    <dgm:pt modelId="{980400B9-A6D3-4044-B407-B8FF7B2F8ED8}" type="sibTrans" cxnId="{31A32C4D-4531-E24F-97D2-C5E1C099C4DF}">
      <dgm:prSet/>
      <dgm:spPr/>
      <dgm:t>
        <a:bodyPr/>
        <a:lstStyle/>
        <a:p>
          <a:endParaRPr lang="en-US"/>
        </a:p>
      </dgm:t>
    </dgm:pt>
    <dgm:pt modelId="{46A5FF01-1017-4340-8BF9-A7EF0DA32086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Can use message encryption</a:t>
          </a:r>
        </a:p>
      </dgm:t>
    </dgm:pt>
    <dgm:pt modelId="{F3B89FEB-3B58-5D47-9E79-CE62A411B9C7}" type="parTrans" cxnId="{03197B1D-3C7D-A24B-9E0D-08EA637C10E9}">
      <dgm:prSet/>
      <dgm:spPr/>
      <dgm:t>
        <a:bodyPr/>
        <a:lstStyle/>
        <a:p>
          <a:endParaRPr lang="en-US"/>
        </a:p>
      </dgm:t>
    </dgm:pt>
    <dgm:pt modelId="{47234ADC-8CBB-D842-9673-3A74CD8AE12C}" type="sibTrans" cxnId="{03197B1D-3C7D-A24B-9E0D-08EA637C10E9}">
      <dgm:prSet/>
      <dgm:spPr/>
      <dgm:t>
        <a:bodyPr/>
        <a:lstStyle/>
        <a:p>
          <a:endParaRPr lang="en-US"/>
        </a:p>
      </dgm:t>
    </dgm:pt>
    <dgm:pt modelId="{8704466E-DCAE-7A4D-98EB-B7DF618A20AB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Sender &amp; receiver share a secret key</a:t>
          </a:r>
        </a:p>
      </dgm:t>
    </dgm:pt>
    <dgm:pt modelId="{81DE89FA-19CE-6444-AD98-5F0C7A312918}" type="parTrans" cxnId="{98479848-F377-1640-A060-096FAB2C97BC}">
      <dgm:prSet/>
      <dgm:spPr/>
      <dgm:t>
        <a:bodyPr/>
        <a:lstStyle/>
        <a:p>
          <a:endParaRPr lang="en-US"/>
        </a:p>
      </dgm:t>
    </dgm:pt>
    <dgm:pt modelId="{B2A52291-5EAC-6A44-B56E-943C8206622C}" type="sibTrans" cxnId="{98479848-F377-1640-A060-096FAB2C97BC}">
      <dgm:prSet/>
      <dgm:spPr/>
      <dgm:t>
        <a:bodyPr/>
        <a:lstStyle/>
        <a:p>
          <a:endParaRPr lang="en-US"/>
        </a:p>
      </dgm:t>
    </dgm:pt>
    <dgm:pt modelId="{34F4EBEC-6CED-4A91-9627-838DE4AFCC6F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Sender encrypts the message, receiver decrypts it</a:t>
          </a:r>
        </a:p>
      </dgm:t>
    </dgm:pt>
    <dgm:pt modelId="{69F70EB8-4ECE-40CD-8941-18E9F016E093}" type="parTrans" cxnId="{CD093EEE-21E1-4120-AA87-AD9860493C12}">
      <dgm:prSet/>
      <dgm:spPr/>
      <dgm:t>
        <a:bodyPr/>
        <a:lstStyle/>
        <a:p>
          <a:endParaRPr lang="zh-CN" altLang="en-US"/>
        </a:p>
      </dgm:t>
    </dgm:pt>
    <dgm:pt modelId="{5DA8F9E8-B0EF-48D0-9FDD-B237D1D76D0F}" type="sibTrans" cxnId="{CD093EEE-21E1-4120-AA87-AD9860493C12}">
      <dgm:prSet/>
      <dgm:spPr/>
      <dgm:t>
        <a:bodyPr/>
        <a:lstStyle/>
        <a:p>
          <a:endParaRPr lang="zh-CN" altLang="en-US"/>
        </a:p>
      </dgm:t>
    </dgm:pt>
    <dgm:pt modelId="{9B194292-0907-47E7-99EC-1229131368C2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But inefficient for large messages</a:t>
          </a:r>
        </a:p>
      </dgm:t>
    </dgm:pt>
    <dgm:pt modelId="{DAF94447-B3BE-43A6-93AB-81FF4797D082}" type="parTrans" cxnId="{71FA31FA-FCC2-4DCF-AA2D-C9981EA5796A}">
      <dgm:prSet/>
      <dgm:spPr/>
      <dgm:t>
        <a:bodyPr/>
        <a:lstStyle/>
        <a:p>
          <a:endParaRPr lang="zh-CN" altLang="en-US"/>
        </a:p>
      </dgm:t>
    </dgm:pt>
    <dgm:pt modelId="{7B4FCFE1-FC19-4915-8C8C-FA4BDB51F790}" type="sibTrans" cxnId="{71FA31FA-FCC2-4DCF-AA2D-C9981EA5796A}">
      <dgm:prSet/>
      <dgm:spPr/>
      <dgm:t>
        <a:bodyPr/>
        <a:lstStyle/>
        <a:p>
          <a:endParaRPr lang="zh-CN" altLang="en-US"/>
        </a:p>
      </dgm:t>
    </dgm:pt>
    <dgm:pt modelId="{55EFEF62-1402-474C-946F-B429D1E63E58}" type="pres">
      <dgm:prSet presAssocID="{467ED640-C614-3E4A-9195-721F16A5A82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02B659D-CB52-4811-AF83-03D97D4C2411}" type="pres">
      <dgm:prSet presAssocID="{F97FF3C3-A6A7-3F4B-8A53-19B20FA19182}" presName="circle1" presStyleLbl="node1" presStyleIdx="0" presStyleCnt="2"/>
      <dgm:spPr/>
    </dgm:pt>
    <dgm:pt modelId="{7A4399EA-5E0D-47ED-B400-566DE0A68234}" type="pres">
      <dgm:prSet presAssocID="{F97FF3C3-A6A7-3F4B-8A53-19B20FA19182}" presName="space" presStyleCnt="0"/>
      <dgm:spPr/>
    </dgm:pt>
    <dgm:pt modelId="{9343773A-D128-4AC2-8356-06401E76D381}" type="pres">
      <dgm:prSet presAssocID="{F97FF3C3-A6A7-3F4B-8A53-19B20FA19182}" presName="rect1" presStyleLbl="alignAcc1" presStyleIdx="0" presStyleCnt="2"/>
      <dgm:spPr/>
    </dgm:pt>
    <dgm:pt modelId="{425E68A0-9C89-4809-B85A-59C71DB4C76E}" type="pres">
      <dgm:prSet presAssocID="{46A5FF01-1017-4340-8BF9-A7EF0DA32086}" presName="vertSpace2" presStyleLbl="node1" presStyleIdx="0" presStyleCnt="2"/>
      <dgm:spPr/>
    </dgm:pt>
    <dgm:pt modelId="{A9BC1566-E63D-4CD0-A4B9-943999688E52}" type="pres">
      <dgm:prSet presAssocID="{46A5FF01-1017-4340-8BF9-A7EF0DA32086}" presName="circle2" presStyleLbl="node1" presStyleIdx="1" presStyleCnt="2"/>
      <dgm:spPr/>
    </dgm:pt>
    <dgm:pt modelId="{688C39C0-DEDC-4B74-A301-29AF155117B7}" type="pres">
      <dgm:prSet presAssocID="{46A5FF01-1017-4340-8BF9-A7EF0DA32086}" presName="rect2" presStyleLbl="alignAcc1" presStyleIdx="1" presStyleCnt="2"/>
      <dgm:spPr/>
    </dgm:pt>
    <dgm:pt modelId="{CB223DC1-37E6-4FC4-B17B-B693B9A1A916}" type="pres">
      <dgm:prSet presAssocID="{F97FF3C3-A6A7-3F4B-8A53-19B20FA19182}" presName="rect1ParTx" presStyleLbl="alignAcc1" presStyleIdx="1" presStyleCnt="2">
        <dgm:presLayoutVars>
          <dgm:chMax val="1"/>
          <dgm:bulletEnabled val="1"/>
        </dgm:presLayoutVars>
      </dgm:prSet>
      <dgm:spPr/>
    </dgm:pt>
    <dgm:pt modelId="{4FBA83DF-2C37-4AE5-A2CE-E6ECD0E35276}" type="pres">
      <dgm:prSet presAssocID="{F97FF3C3-A6A7-3F4B-8A53-19B20FA19182}" presName="rect1ChTx" presStyleLbl="alignAcc1" presStyleIdx="1" presStyleCnt="2">
        <dgm:presLayoutVars>
          <dgm:bulletEnabled val="1"/>
        </dgm:presLayoutVars>
      </dgm:prSet>
      <dgm:spPr/>
    </dgm:pt>
    <dgm:pt modelId="{55E28FE9-4FD4-4F80-8C62-317DAD8A265C}" type="pres">
      <dgm:prSet presAssocID="{46A5FF01-1017-4340-8BF9-A7EF0DA32086}" presName="rect2ParTx" presStyleLbl="alignAcc1" presStyleIdx="1" presStyleCnt="2">
        <dgm:presLayoutVars>
          <dgm:chMax val="1"/>
          <dgm:bulletEnabled val="1"/>
        </dgm:presLayoutVars>
      </dgm:prSet>
      <dgm:spPr/>
    </dgm:pt>
    <dgm:pt modelId="{1B04ABA1-D7E5-4F5E-AD90-57885EE12435}" type="pres">
      <dgm:prSet presAssocID="{46A5FF01-1017-4340-8BF9-A7EF0DA32086}" presName="rect2ChTx" presStyleLbl="alignAcc1" presStyleIdx="1" presStyleCnt="2">
        <dgm:presLayoutVars>
          <dgm:bulletEnabled val="1"/>
        </dgm:presLayoutVars>
      </dgm:prSet>
      <dgm:spPr/>
    </dgm:pt>
  </dgm:ptLst>
  <dgm:cxnLst>
    <dgm:cxn modelId="{03197B1D-3C7D-A24B-9E0D-08EA637C10E9}" srcId="{467ED640-C614-3E4A-9195-721F16A5A826}" destId="{46A5FF01-1017-4340-8BF9-A7EF0DA32086}" srcOrd="1" destOrd="0" parTransId="{F3B89FEB-3B58-5D47-9E79-CE62A411B9C7}" sibTransId="{47234ADC-8CBB-D842-9673-3A74CD8AE12C}"/>
    <dgm:cxn modelId="{B9AF0E2B-96DE-4E70-9061-CCA2F7A5426D}" type="presOf" srcId="{8704466E-DCAE-7A4D-98EB-B7DF618A20AB}" destId="{1B04ABA1-D7E5-4F5E-AD90-57885EE12435}" srcOrd="0" destOrd="0" presId="urn:microsoft.com/office/officeart/2005/8/layout/target3"/>
    <dgm:cxn modelId="{EF37F25E-FDCD-4713-9D11-6429973182E0}" type="presOf" srcId="{467ED640-C614-3E4A-9195-721F16A5A826}" destId="{55EFEF62-1402-474C-946F-B429D1E63E58}" srcOrd="0" destOrd="0" presId="urn:microsoft.com/office/officeart/2005/8/layout/target3"/>
    <dgm:cxn modelId="{DD747645-E81B-4A91-9EAE-157937B49A6E}" type="presOf" srcId="{46A5FF01-1017-4340-8BF9-A7EF0DA32086}" destId="{55E28FE9-4FD4-4F80-8C62-317DAD8A265C}" srcOrd="1" destOrd="0" presId="urn:microsoft.com/office/officeart/2005/8/layout/target3"/>
    <dgm:cxn modelId="{98479848-F377-1640-A060-096FAB2C97BC}" srcId="{46A5FF01-1017-4340-8BF9-A7EF0DA32086}" destId="{8704466E-DCAE-7A4D-98EB-B7DF618A20AB}" srcOrd="0" destOrd="0" parTransId="{81DE89FA-19CE-6444-AD98-5F0C7A312918}" sibTransId="{B2A52291-5EAC-6A44-B56E-943C8206622C}"/>
    <dgm:cxn modelId="{6D4A166C-BEB0-409F-BA3A-D3B485A3E23D}" type="presOf" srcId="{46A5FF01-1017-4340-8BF9-A7EF0DA32086}" destId="{688C39C0-DEDC-4B74-A301-29AF155117B7}" srcOrd="0" destOrd="0" presId="urn:microsoft.com/office/officeart/2005/8/layout/target3"/>
    <dgm:cxn modelId="{31A32C4D-4531-E24F-97D2-C5E1C099C4DF}" srcId="{F97FF3C3-A6A7-3F4B-8A53-19B20FA19182}" destId="{B9D9C573-115F-BE44-B0DE-CCF6D4B01F53}" srcOrd="0" destOrd="0" parTransId="{0AEA0AD9-30FD-3D45-9972-FB5BE226CCA2}" sibTransId="{980400B9-A6D3-4044-B407-B8FF7B2F8ED8}"/>
    <dgm:cxn modelId="{85E9819D-9F60-A542-88F6-6E73397B37C8}" srcId="{467ED640-C614-3E4A-9195-721F16A5A826}" destId="{F97FF3C3-A6A7-3F4B-8A53-19B20FA19182}" srcOrd="0" destOrd="0" parTransId="{28B0D4F4-DA6A-CC46-AFE4-163C3C62627D}" sibTransId="{BC76B6A4-C13D-BA47-B643-B0BD85BEC4E5}"/>
    <dgm:cxn modelId="{5A0A9DA7-A7F1-4674-A4A2-B54C5F3A6FCF}" type="presOf" srcId="{F97FF3C3-A6A7-3F4B-8A53-19B20FA19182}" destId="{CB223DC1-37E6-4FC4-B17B-B693B9A1A916}" srcOrd="1" destOrd="0" presId="urn:microsoft.com/office/officeart/2005/8/layout/target3"/>
    <dgm:cxn modelId="{074B7ED0-D290-4C49-ABF2-4FBABB416099}" type="presOf" srcId="{B9D9C573-115F-BE44-B0DE-CCF6D4B01F53}" destId="{4FBA83DF-2C37-4AE5-A2CE-E6ECD0E35276}" srcOrd="0" destOrd="0" presId="urn:microsoft.com/office/officeart/2005/8/layout/target3"/>
    <dgm:cxn modelId="{C3F67FEA-C722-49FD-B60E-45C694763B5A}" type="presOf" srcId="{F97FF3C3-A6A7-3F4B-8A53-19B20FA19182}" destId="{9343773A-D128-4AC2-8356-06401E76D381}" srcOrd="0" destOrd="0" presId="urn:microsoft.com/office/officeart/2005/8/layout/target3"/>
    <dgm:cxn modelId="{58B0E3EC-97D3-4145-84B9-481E5ACAC50A}" type="presOf" srcId="{34F4EBEC-6CED-4A91-9627-838DE4AFCC6F}" destId="{1B04ABA1-D7E5-4F5E-AD90-57885EE12435}" srcOrd="0" destOrd="1" presId="urn:microsoft.com/office/officeart/2005/8/layout/target3"/>
    <dgm:cxn modelId="{CD093EEE-21E1-4120-AA87-AD9860493C12}" srcId="{46A5FF01-1017-4340-8BF9-A7EF0DA32086}" destId="{34F4EBEC-6CED-4A91-9627-838DE4AFCC6F}" srcOrd="1" destOrd="0" parTransId="{69F70EB8-4ECE-40CD-8941-18E9F016E093}" sibTransId="{5DA8F9E8-B0EF-48D0-9FDD-B237D1D76D0F}"/>
    <dgm:cxn modelId="{71FA31FA-FCC2-4DCF-AA2D-C9981EA5796A}" srcId="{46A5FF01-1017-4340-8BF9-A7EF0DA32086}" destId="{9B194292-0907-47E7-99EC-1229131368C2}" srcOrd="2" destOrd="0" parTransId="{DAF94447-B3BE-43A6-93AB-81FF4797D082}" sibTransId="{7B4FCFE1-FC19-4915-8C8C-FA4BDB51F790}"/>
    <dgm:cxn modelId="{56451EFD-83AB-4759-AC43-7DDFD8C4E97F}" type="presOf" srcId="{9B194292-0907-47E7-99EC-1229131368C2}" destId="{1B04ABA1-D7E5-4F5E-AD90-57885EE12435}" srcOrd="0" destOrd="2" presId="urn:microsoft.com/office/officeart/2005/8/layout/target3"/>
    <dgm:cxn modelId="{F7F58C08-D5BA-465C-8626-FE2CEF4DA41C}" type="presParOf" srcId="{55EFEF62-1402-474C-946F-B429D1E63E58}" destId="{F02B659D-CB52-4811-AF83-03D97D4C2411}" srcOrd="0" destOrd="0" presId="urn:microsoft.com/office/officeart/2005/8/layout/target3"/>
    <dgm:cxn modelId="{1E4CAC72-DDBB-4ECE-8FBE-0E1D30BDB8A5}" type="presParOf" srcId="{55EFEF62-1402-474C-946F-B429D1E63E58}" destId="{7A4399EA-5E0D-47ED-B400-566DE0A68234}" srcOrd="1" destOrd="0" presId="urn:microsoft.com/office/officeart/2005/8/layout/target3"/>
    <dgm:cxn modelId="{52AF4DF1-DCC9-4C9D-A254-D7A05AA5C80C}" type="presParOf" srcId="{55EFEF62-1402-474C-946F-B429D1E63E58}" destId="{9343773A-D128-4AC2-8356-06401E76D381}" srcOrd="2" destOrd="0" presId="urn:microsoft.com/office/officeart/2005/8/layout/target3"/>
    <dgm:cxn modelId="{297153F8-DE35-4519-9E51-B5FBBBA75D04}" type="presParOf" srcId="{55EFEF62-1402-474C-946F-B429D1E63E58}" destId="{425E68A0-9C89-4809-B85A-59C71DB4C76E}" srcOrd="3" destOrd="0" presId="urn:microsoft.com/office/officeart/2005/8/layout/target3"/>
    <dgm:cxn modelId="{5553B9EF-923A-4ADF-81CD-61CB70070346}" type="presParOf" srcId="{55EFEF62-1402-474C-946F-B429D1E63E58}" destId="{A9BC1566-E63D-4CD0-A4B9-943999688E52}" srcOrd="4" destOrd="0" presId="urn:microsoft.com/office/officeart/2005/8/layout/target3"/>
    <dgm:cxn modelId="{2C7365DD-1E16-42B1-A938-0ADBBD2C0236}" type="presParOf" srcId="{55EFEF62-1402-474C-946F-B429D1E63E58}" destId="{688C39C0-DEDC-4B74-A301-29AF155117B7}" srcOrd="5" destOrd="0" presId="urn:microsoft.com/office/officeart/2005/8/layout/target3"/>
    <dgm:cxn modelId="{19E89C74-D9B8-47D8-840C-8B7DCA686103}" type="presParOf" srcId="{55EFEF62-1402-474C-946F-B429D1E63E58}" destId="{CB223DC1-37E6-4FC4-B17B-B693B9A1A916}" srcOrd="6" destOrd="0" presId="urn:microsoft.com/office/officeart/2005/8/layout/target3"/>
    <dgm:cxn modelId="{E320F560-CF9C-4A73-81F9-3E9DEFDA0290}" type="presParOf" srcId="{55EFEF62-1402-474C-946F-B429D1E63E58}" destId="{4FBA83DF-2C37-4AE5-A2CE-E6ECD0E35276}" srcOrd="7" destOrd="0" presId="urn:microsoft.com/office/officeart/2005/8/layout/target3"/>
    <dgm:cxn modelId="{DE2ED67C-1761-4187-BF2E-9B7A8BFFD31C}" type="presParOf" srcId="{55EFEF62-1402-474C-946F-B429D1E63E58}" destId="{55E28FE9-4FD4-4F80-8C62-317DAD8A265C}" srcOrd="8" destOrd="0" presId="urn:microsoft.com/office/officeart/2005/8/layout/target3"/>
    <dgm:cxn modelId="{780C755F-A7BA-4A09-BA18-980CF59B8A97}" type="presParOf" srcId="{55EFEF62-1402-474C-946F-B429D1E63E58}" destId="{1B04ABA1-D7E5-4F5E-AD90-57885EE12435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0578D3-EECB-9D41-8B18-B1A2D1BAF7DE}" type="doc">
      <dgm:prSet loTypeId="urn:microsoft.com/office/officeart/2005/8/layout/vProcess5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4F8EC4-8CDA-9741-BA30-EF5727A8ECFA}">
      <dgm:prSet custT="1"/>
      <dgm:spPr/>
      <dgm:t>
        <a:bodyPr/>
        <a:lstStyle/>
        <a:p>
          <a:pPr rtl="0"/>
          <a:r>
            <a:rPr lang="en-US" sz="1800"/>
            <a:t>Cryptographic applications typically make use of algorithmic techniques for random number generation</a:t>
          </a:r>
        </a:p>
      </dgm:t>
    </dgm:pt>
    <dgm:pt modelId="{B68D71CB-39CA-AF41-A235-83694771FD26}" type="parTrans" cxnId="{723D3523-849B-4C4B-96E4-14F09B7EF9D3}">
      <dgm:prSet/>
      <dgm:spPr/>
      <dgm:t>
        <a:bodyPr/>
        <a:lstStyle/>
        <a:p>
          <a:endParaRPr lang="en-US" sz="2000"/>
        </a:p>
      </dgm:t>
    </dgm:pt>
    <dgm:pt modelId="{6E3D9093-7A0E-4D43-AD06-F9DBFC391B98}" type="sibTrans" cxnId="{723D3523-849B-4C4B-96E4-14F09B7EF9D3}">
      <dgm:prSet custT="1"/>
      <dgm:spPr/>
      <dgm:t>
        <a:bodyPr/>
        <a:lstStyle/>
        <a:p>
          <a:endParaRPr lang="en-US" sz="4000"/>
        </a:p>
      </dgm:t>
    </dgm:pt>
    <dgm:pt modelId="{DDED0464-5ACB-AD43-B27B-EC9DBB9B71B8}">
      <dgm:prSet custT="1"/>
      <dgm:spPr/>
      <dgm:t>
        <a:bodyPr/>
        <a:lstStyle/>
        <a:p>
          <a:pPr rtl="0"/>
          <a:r>
            <a:rPr lang="en-US" sz="1400"/>
            <a:t>Algorithms are deterministic and therefore produce sequences of numbers that are not statistically random</a:t>
          </a:r>
        </a:p>
      </dgm:t>
    </dgm:pt>
    <dgm:pt modelId="{2C931028-2351-5640-B66B-216A1A391A22}" type="parTrans" cxnId="{5D994409-8587-D24A-93B9-E4272AEEA551}">
      <dgm:prSet/>
      <dgm:spPr/>
      <dgm:t>
        <a:bodyPr/>
        <a:lstStyle/>
        <a:p>
          <a:endParaRPr lang="en-US" sz="2000"/>
        </a:p>
      </dgm:t>
    </dgm:pt>
    <dgm:pt modelId="{CEECAD9B-E50C-B04B-844C-32EA9A833F3D}" type="sibTrans" cxnId="{5D994409-8587-D24A-93B9-E4272AEEA551}">
      <dgm:prSet/>
      <dgm:spPr/>
      <dgm:t>
        <a:bodyPr/>
        <a:lstStyle/>
        <a:p>
          <a:endParaRPr lang="en-US" sz="2000"/>
        </a:p>
      </dgm:t>
    </dgm:pt>
    <dgm:pt modelId="{8257D8E6-0CC2-AD40-A9D4-FBE84D6574E6}">
      <dgm:prSet custT="1"/>
      <dgm:spPr/>
      <dgm:t>
        <a:bodyPr/>
        <a:lstStyle/>
        <a:p>
          <a:pPr rtl="0"/>
          <a:r>
            <a:rPr lang="en-US" sz="1800"/>
            <a:t>Pseudorandom numbers are:</a:t>
          </a:r>
        </a:p>
      </dgm:t>
    </dgm:pt>
    <dgm:pt modelId="{269077AB-E6EF-3D4C-BE1C-AFE0F796468A}" type="parTrans" cxnId="{34FCB5FA-9D38-0840-BCB4-C78BE888FF72}">
      <dgm:prSet/>
      <dgm:spPr/>
      <dgm:t>
        <a:bodyPr/>
        <a:lstStyle/>
        <a:p>
          <a:endParaRPr lang="en-US" sz="2000"/>
        </a:p>
      </dgm:t>
    </dgm:pt>
    <dgm:pt modelId="{1085B07B-3CE0-C848-8A4E-98D0419F406F}" type="sibTrans" cxnId="{34FCB5FA-9D38-0840-BCB4-C78BE888FF72}">
      <dgm:prSet custT="1"/>
      <dgm:spPr/>
      <dgm:t>
        <a:bodyPr/>
        <a:lstStyle/>
        <a:p>
          <a:endParaRPr lang="en-US" sz="4000"/>
        </a:p>
      </dgm:t>
    </dgm:pt>
    <dgm:pt modelId="{7EE5F957-4D91-0846-8B04-FDCA07CDACAC}">
      <dgm:prSet custT="1"/>
      <dgm:spPr/>
      <dgm:t>
        <a:bodyPr/>
        <a:lstStyle/>
        <a:p>
          <a:pPr rtl="0"/>
          <a:r>
            <a:rPr lang="en-US" sz="1400"/>
            <a:t>Sequences produced that satisfy statistical randomness tests</a:t>
          </a:r>
        </a:p>
      </dgm:t>
    </dgm:pt>
    <dgm:pt modelId="{65265C0C-DC6A-C74A-B0F1-DEE37A058B57}" type="parTrans" cxnId="{BB6E5962-8C91-EE46-A4D1-65ED6FC36237}">
      <dgm:prSet/>
      <dgm:spPr/>
      <dgm:t>
        <a:bodyPr/>
        <a:lstStyle/>
        <a:p>
          <a:endParaRPr lang="en-US" sz="2000"/>
        </a:p>
      </dgm:t>
    </dgm:pt>
    <dgm:pt modelId="{C2C6DCBB-558F-8346-B653-1DECE2F3E987}" type="sibTrans" cxnId="{BB6E5962-8C91-EE46-A4D1-65ED6FC36237}">
      <dgm:prSet/>
      <dgm:spPr/>
      <dgm:t>
        <a:bodyPr/>
        <a:lstStyle/>
        <a:p>
          <a:endParaRPr lang="en-US" sz="2000"/>
        </a:p>
      </dgm:t>
    </dgm:pt>
    <dgm:pt modelId="{F81DEF6F-38F2-C44A-BA10-6D1897C73FCC}">
      <dgm:prSet custT="1"/>
      <dgm:spPr/>
      <dgm:t>
        <a:bodyPr/>
        <a:lstStyle/>
        <a:p>
          <a:pPr rtl="0"/>
          <a:r>
            <a:rPr lang="en-US" sz="1400"/>
            <a:t>Likely to be predictable</a:t>
          </a:r>
        </a:p>
      </dgm:t>
    </dgm:pt>
    <dgm:pt modelId="{00421AB7-AC3A-6A47-8E45-D9DD5CC99678}" type="parTrans" cxnId="{E9D36111-6A4B-DA4D-AC07-474B0B16039A}">
      <dgm:prSet/>
      <dgm:spPr/>
      <dgm:t>
        <a:bodyPr/>
        <a:lstStyle/>
        <a:p>
          <a:endParaRPr lang="en-US" sz="2000"/>
        </a:p>
      </dgm:t>
    </dgm:pt>
    <dgm:pt modelId="{81708670-6597-7F41-971C-7DC5E50E428B}" type="sibTrans" cxnId="{E9D36111-6A4B-DA4D-AC07-474B0B16039A}">
      <dgm:prSet/>
      <dgm:spPr/>
      <dgm:t>
        <a:bodyPr/>
        <a:lstStyle/>
        <a:p>
          <a:endParaRPr lang="en-US" sz="2000"/>
        </a:p>
      </dgm:t>
    </dgm:pt>
    <dgm:pt modelId="{33BC23FF-3231-CD47-B763-E5E8CC7F7872}">
      <dgm:prSet custT="1"/>
      <dgm:spPr/>
      <dgm:t>
        <a:bodyPr/>
        <a:lstStyle/>
        <a:p>
          <a:pPr rtl="0"/>
          <a:r>
            <a:rPr lang="en-US" sz="1800"/>
            <a:t>True random number generator (TRNG):</a:t>
          </a:r>
        </a:p>
      </dgm:t>
    </dgm:pt>
    <dgm:pt modelId="{A4F992E6-C5D1-A147-9DF5-FDE3DDA99DE5}" type="parTrans" cxnId="{2D7A6D46-3096-AD4E-9ACB-C972A68D186C}">
      <dgm:prSet/>
      <dgm:spPr/>
      <dgm:t>
        <a:bodyPr/>
        <a:lstStyle/>
        <a:p>
          <a:endParaRPr lang="en-US" sz="2000"/>
        </a:p>
      </dgm:t>
    </dgm:pt>
    <dgm:pt modelId="{B19E242C-62E6-054F-A82E-F3B5716A9894}" type="sibTrans" cxnId="{2D7A6D46-3096-AD4E-9ACB-C972A68D186C}">
      <dgm:prSet/>
      <dgm:spPr/>
      <dgm:t>
        <a:bodyPr/>
        <a:lstStyle/>
        <a:p>
          <a:endParaRPr lang="en-US" sz="2000"/>
        </a:p>
      </dgm:t>
    </dgm:pt>
    <dgm:pt modelId="{565CF116-D0A9-E74F-9057-8C932C223EFB}">
      <dgm:prSet custT="1"/>
      <dgm:spPr/>
      <dgm:t>
        <a:bodyPr/>
        <a:lstStyle/>
        <a:p>
          <a:pPr rtl="0"/>
          <a:r>
            <a:rPr lang="en-US" sz="1400"/>
            <a:t>Uses a nondeterministic source to produce randomness</a:t>
          </a:r>
        </a:p>
      </dgm:t>
    </dgm:pt>
    <dgm:pt modelId="{3E53C5B3-749E-C947-AAD4-40823B38A976}" type="parTrans" cxnId="{07282AD3-6C65-884D-869B-6FD672110E0F}">
      <dgm:prSet/>
      <dgm:spPr/>
      <dgm:t>
        <a:bodyPr/>
        <a:lstStyle/>
        <a:p>
          <a:endParaRPr lang="en-US" sz="2000"/>
        </a:p>
      </dgm:t>
    </dgm:pt>
    <dgm:pt modelId="{3DB6455D-F5BC-7540-AEA6-076A7F9DE64F}" type="sibTrans" cxnId="{07282AD3-6C65-884D-869B-6FD672110E0F}">
      <dgm:prSet/>
      <dgm:spPr/>
      <dgm:t>
        <a:bodyPr/>
        <a:lstStyle/>
        <a:p>
          <a:endParaRPr lang="en-US" sz="2000"/>
        </a:p>
      </dgm:t>
    </dgm:pt>
    <dgm:pt modelId="{BC83D6C5-3670-1E45-98DD-21623A98A437}">
      <dgm:prSet custT="1"/>
      <dgm:spPr/>
      <dgm:t>
        <a:bodyPr/>
        <a:lstStyle/>
        <a:p>
          <a:pPr rtl="0"/>
          <a:r>
            <a:rPr lang="en-US" sz="1400"/>
            <a:t>Most operate by measuring unpredictable natural processes</a:t>
          </a:r>
        </a:p>
      </dgm:t>
    </dgm:pt>
    <dgm:pt modelId="{DDED02CD-089C-624E-8D7B-BE3A294378A2}" type="parTrans" cxnId="{B8CFC080-A15F-7144-BF83-DA0CC652D0C7}">
      <dgm:prSet/>
      <dgm:spPr/>
      <dgm:t>
        <a:bodyPr/>
        <a:lstStyle/>
        <a:p>
          <a:endParaRPr lang="en-US" sz="2000"/>
        </a:p>
      </dgm:t>
    </dgm:pt>
    <dgm:pt modelId="{BAA0ED5C-A111-104C-A78D-139843C54FDC}" type="sibTrans" cxnId="{B8CFC080-A15F-7144-BF83-DA0CC652D0C7}">
      <dgm:prSet/>
      <dgm:spPr/>
      <dgm:t>
        <a:bodyPr/>
        <a:lstStyle/>
        <a:p>
          <a:endParaRPr lang="en-US" sz="2000"/>
        </a:p>
      </dgm:t>
    </dgm:pt>
    <dgm:pt modelId="{24EE12EB-7621-284B-9312-1E0B3069F7F5}">
      <dgm:prSet custT="1"/>
      <dgm:spPr/>
      <dgm:t>
        <a:bodyPr/>
        <a:lstStyle/>
        <a:p>
          <a:pPr rtl="0"/>
          <a:r>
            <a:rPr lang="en-US" sz="1400"/>
            <a:t>e.g. radiation, gas discharge, leaky capacitors</a:t>
          </a:r>
        </a:p>
      </dgm:t>
    </dgm:pt>
    <dgm:pt modelId="{18C630B3-7295-9D4A-832F-E5543B368A6E}" type="parTrans" cxnId="{DD1A035C-D163-5D49-9B35-98272D2DACB5}">
      <dgm:prSet/>
      <dgm:spPr/>
      <dgm:t>
        <a:bodyPr/>
        <a:lstStyle/>
        <a:p>
          <a:endParaRPr lang="en-US" sz="2000"/>
        </a:p>
      </dgm:t>
    </dgm:pt>
    <dgm:pt modelId="{C7FD6117-697D-0843-BC82-3466B7A3B7D0}" type="sibTrans" cxnId="{DD1A035C-D163-5D49-9B35-98272D2DACB5}">
      <dgm:prSet/>
      <dgm:spPr/>
      <dgm:t>
        <a:bodyPr/>
        <a:lstStyle/>
        <a:p>
          <a:endParaRPr lang="en-US" sz="2000"/>
        </a:p>
      </dgm:t>
    </dgm:pt>
    <dgm:pt modelId="{DEC37EB6-1940-824D-A912-FFCB9410DD55}">
      <dgm:prSet custT="1"/>
      <dgm:spPr/>
      <dgm:t>
        <a:bodyPr/>
        <a:lstStyle/>
        <a:p>
          <a:pPr rtl="0"/>
          <a:r>
            <a:rPr lang="en-US" sz="1400"/>
            <a:t>Increasingly provided on modern processors </a:t>
          </a:r>
        </a:p>
      </dgm:t>
    </dgm:pt>
    <dgm:pt modelId="{8DB70796-D4FE-194D-AD9A-0A46F0A93EF8}" type="parTrans" cxnId="{472635A1-F1B4-274E-97B7-87F0C9308E50}">
      <dgm:prSet/>
      <dgm:spPr/>
      <dgm:t>
        <a:bodyPr/>
        <a:lstStyle/>
        <a:p>
          <a:endParaRPr lang="en-US" sz="2000"/>
        </a:p>
      </dgm:t>
    </dgm:pt>
    <dgm:pt modelId="{BBD30CC9-927F-F240-BD71-C9C3B4188D4D}" type="sibTrans" cxnId="{472635A1-F1B4-274E-97B7-87F0C9308E50}">
      <dgm:prSet/>
      <dgm:spPr/>
      <dgm:t>
        <a:bodyPr/>
        <a:lstStyle/>
        <a:p>
          <a:endParaRPr lang="en-US" sz="2000"/>
        </a:p>
      </dgm:t>
    </dgm:pt>
    <dgm:pt modelId="{F4EE69F6-8A0F-9F43-A500-3285781A7208}" type="pres">
      <dgm:prSet presAssocID="{DC0578D3-EECB-9D41-8B18-B1A2D1BAF7DE}" presName="outerComposite" presStyleCnt="0">
        <dgm:presLayoutVars>
          <dgm:chMax val="5"/>
          <dgm:dir/>
          <dgm:resizeHandles val="exact"/>
        </dgm:presLayoutVars>
      </dgm:prSet>
      <dgm:spPr/>
    </dgm:pt>
    <dgm:pt modelId="{ADD57548-CE53-9143-A2FA-C7DA7D81A28F}" type="pres">
      <dgm:prSet presAssocID="{DC0578D3-EECB-9D41-8B18-B1A2D1BAF7DE}" presName="dummyMaxCanvas" presStyleCnt="0">
        <dgm:presLayoutVars/>
      </dgm:prSet>
      <dgm:spPr/>
    </dgm:pt>
    <dgm:pt modelId="{E589D54F-474E-CC4B-95C2-81DB0A19FCA3}" type="pres">
      <dgm:prSet presAssocID="{DC0578D3-EECB-9D41-8B18-B1A2D1BAF7DE}" presName="ThreeNodes_1" presStyleLbl="node1" presStyleIdx="0" presStyleCnt="3">
        <dgm:presLayoutVars>
          <dgm:bulletEnabled val="1"/>
        </dgm:presLayoutVars>
      </dgm:prSet>
      <dgm:spPr/>
    </dgm:pt>
    <dgm:pt modelId="{32E07777-A947-E842-94D1-72551D4A26BB}" type="pres">
      <dgm:prSet presAssocID="{DC0578D3-EECB-9D41-8B18-B1A2D1BAF7DE}" presName="ThreeNodes_2" presStyleLbl="node1" presStyleIdx="1" presStyleCnt="3">
        <dgm:presLayoutVars>
          <dgm:bulletEnabled val="1"/>
        </dgm:presLayoutVars>
      </dgm:prSet>
      <dgm:spPr/>
    </dgm:pt>
    <dgm:pt modelId="{39F43FAA-70B5-AD48-AF88-5D3BF488095D}" type="pres">
      <dgm:prSet presAssocID="{DC0578D3-EECB-9D41-8B18-B1A2D1BAF7DE}" presName="ThreeNodes_3" presStyleLbl="node1" presStyleIdx="2" presStyleCnt="3">
        <dgm:presLayoutVars>
          <dgm:bulletEnabled val="1"/>
        </dgm:presLayoutVars>
      </dgm:prSet>
      <dgm:spPr/>
    </dgm:pt>
    <dgm:pt modelId="{CBF80BE6-74D6-CD4B-8A65-7D0E999A8C05}" type="pres">
      <dgm:prSet presAssocID="{DC0578D3-EECB-9D41-8B18-B1A2D1BAF7DE}" presName="ThreeConn_1-2" presStyleLbl="fgAccFollowNode1" presStyleIdx="0" presStyleCnt="2">
        <dgm:presLayoutVars>
          <dgm:bulletEnabled val="1"/>
        </dgm:presLayoutVars>
      </dgm:prSet>
      <dgm:spPr/>
    </dgm:pt>
    <dgm:pt modelId="{06D43A7C-8270-7D41-8AC0-8DD98C3B5E42}" type="pres">
      <dgm:prSet presAssocID="{DC0578D3-EECB-9D41-8B18-B1A2D1BAF7DE}" presName="ThreeConn_2-3" presStyleLbl="fgAccFollowNode1" presStyleIdx="1" presStyleCnt="2">
        <dgm:presLayoutVars>
          <dgm:bulletEnabled val="1"/>
        </dgm:presLayoutVars>
      </dgm:prSet>
      <dgm:spPr/>
    </dgm:pt>
    <dgm:pt modelId="{856E869E-2D7D-BA43-B379-942126273024}" type="pres">
      <dgm:prSet presAssocID="{DC0578D3-EECB-9D41-8B18-B1A2D1BAF7DE}" presName="ThreeNodes_1_text" presStyleLbl="node1" presStyleIdx="2" presStyleCnt="3">
        <dgm:presLayoutVars>
          <dgm:bulletEnabled val="1"/>
        </dgm:presLayoutVars>
      </dgm:prSet>
      <dgm:spPr/>
    </dgm:pt>
    <dgm:pt modelId="{30D95552-F0CF-494E-8884-508FE8C87F4A}" type="pres">
      <dgm:prSet presAssocID="{DC0578D3-EECB-9D41-8B18-B1A2D1BAF7DE}" presName="ThreeNodes_2_text" presStyleLbl="node1" presStyleIdx="2" presStyleCnt="3">
        <dgm:presLayoutVars>
          <dgm:bulletEnabled val="1"/>
        </dgm:presLayoutVars>
      </dgm:prSet>
      <dgm:spPr/>
    </dgm:pt>
    <dgm:pt modelId="{6DA84B7B-94E7-4A43-A08F-D1DEFBD5DB95}" type="pres">
      <dgm:prSet presAssocID="{DC0578D3-EECB-9D41-8B18-B1A2D1BAF7D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0018307-4C6F-A74E-A280-F34E75938429}" type="presOf" srcId="{214F8EC4-8CDA-9741-BA30-EF5727A8ECFA}" destId="{E589D54F-474E-CC4B-95C2-81DB0A19FCA3}" srcOrd="0" destOrd="0" presId="urn:microsoft.com/office/officeart/2005/8/layout/vProcess5"/>
    <dgm:cxn modelId="{5D994409-8587-D24A-93B9-E4272AEEA551}" srcId="{214F8EC4-8CDA-9741-BA30-EF5727A8ECFA}" destId="{DDED0464-5ACB-AD43-B27B-EC9DBB9B71B8}" srcOrd="0" destOrd="0" parTransId="{2C931028-2351-5640-B66B-216A1A391A22}" sibTransId="{CEECAD9B-E50C-B04B-844C-32EA9A833F3D}"/>
    <dgm:cxn modelId="{A67C9E10-1D03-FE44-9036-6AB4721FBA5A}" type="presOf" srcId="{BC83D6C5-3670-1E45-98DD-21623A98A437}" destId="{39F43FAA-70B5-AD48-AF88-5D3BF488095D}" srcOrd="0" destOrd="2" presId="urn:microsoft.com/office/officeart/2005/8/layout/vProcess5"/>
    <dgm:cxn modelId="{E9D36111-6A4B-DA4D-AC07-474B0B16039A}" srcId="{8257D8E6-0CC2-AD40-A9D4-FBE84D6574E6}" destId="{F81DEF6F-38F2-C44A-BA10-6D1897C73FCC}" srcOrd="1" destOrd="0" parTransId="{00421AB7-AC3A-6A47-8E45-D9DD5CC99678}" sibTransId="{81708670-6597-7F41-971C-7DC5E50E428B}"/>
    <dgm:cxn modelId="{09C13C18-66F6-7042-921E-F4C850BDD2BB}" type="presOf" srcId="{F81DEF6F-38F2-C44A-BA10-6D1897C73FCC}" destId="{32E07777-A947-E842-94D1-72551D4A26BB}" srcOrd="0" destOrd="2" presId="urn:microsoft.com/office/officeart/2005/8/layout/vProcess5"/>
    <dgm:cxn modelId="{723D3523-849B-4C4B-96E4-14F09B7EF9D3}" srcId="{DC0578D3-EECB-9D41-8B18-B1A2D1BAF7DE}" destId="{214F8EC4-8CDA-9741-BA30-EF5727A8ECFA}" srcOrd="0" destOrd="0" parTransId="{B68D71CB-39CA-AF41-A235-83694771FD26}" sibTransId="{6E3D9093-7A0E-4D43-AD06-F9DBFC391B98}"/>
    <dgm:cxn modelId="{D722752E-159E-1F41-A56A-7E17244BC5DD}" type="presOf" srcId="{24EE12EB-7621-284B-9312-1E0B3069F7F5}" destId="{6DA84B7B-94E7-4A43-A08F-D1DEFBD5DB95}" srcOrd="1" destOrd="3" presId="urn:microsoft.com/office/officeart/2005/8/layout/vProcess5"/>
    <dgm:cxn modelId="{DD1A035C-D163-5D49-9B35-98272D2DACB5}" srcId="{BC83D6C5-3670-1E45-98DD-21623A98A437}" destId="{24EE12EB-7621-284B-9312-1E0B3069F7F5}" srcOrd="0" destOrd="0" parTransId="{18C630B3-7295-9D4A-832F-E5543B368A6E}" sibTransId="{C7FD6117-697D-0843-BC82-3466B7A3B7D0}"/>
    <dgm:cxn modelId="{BB6E5962-8C91-EE46-A4D1-65ED6FC36237}" srcId="{8257D8E6-0CC2-AD40-A9D4-FBE84D6574E6}" destId="{7EE5F957-4D91-0846-8B04-FDCA07CDACAC}" srcOrd="0" destOrd="0" parTransId="{65265C0C-DC6A-C74A-B0F1-DEE37A058B57}" sibTransId="{C2C6DCBB-558F-8346-B653-1DECE2F3E987}"/>
    <dgm:cxn modelId="{A49AFC64-5089-4E42-B710-F73F4AAAE58C}" type="presOf" srcId="{33BC23FF-3231-CD47-B763-E5E8CC7F7872}" destId="{6DA84B7B-94E7-4A43-A08F-D1DEFBD5DB95}" srcOrd="1" destOrd="0" presId="urn:microsoft.com/office/officeart/2005/8/layout/vProcess5"/>
    <dgm:cxn modelId="{2D7A6D46-3096-AD4E-9ACB-C972A68D186C}" srcId="{DC0578D3-EECB-9D41-8B18-B1A2D1BAF7DE}" destId="{33BC23FF-3231-CD47-B763-E5E8CC7F7872}" srcOrd="2" destOrd="0" parTransId="{A4F992E6-C5D1-A147-9DF5-FDE3DDA99DE5}" sibTransId="{B19E242C-62E6-054F-A82E-F3B5716A9894}"/>
    <dgm:cxn modelId="{30B2D146-858E-F648-B827-01C5E7DFE1FD}" type="presOf" srcId="{1085B07B-3CE0-C848-8A4E-98D0419F406F}" destId="{06D43A7C-8270-7D41-8AC0-8DD98C3B5E42}" srcOrd="0" destOrd="0" presId="urn:microsoft.com/office/officeart/2005/8/layout/vProcess5"/>
    <dgm:cxn modelId="{5C061047-F2C3-F147-A122-69927E4668BB}" type="presOf" srcId="{7EE5F957-4D91-0846-8B04-FDCA07CDACAC}" destId="{32E07777-A947-E842-94D1-72551D4A26BB}" srcOrd="0" destOrd="1" presId="urn:microsoft.com/office/officeart/2005/8/layout/vProcess5"/>
    <dgm:cxn modelId="{BF359A56-A8F3-734E-8CA1-7EFF22535845}" type="presOf" srcId="{7EE5F957-4D91-0846-8B04-FDCA07CDACAC}" destId="{30D95552-F0CF-494E-8884-508FE8C87F4A}" srcOrd="1" destOrd="1" presId="urn:microsoft.com/office/officeart/2005/8/layout/vProcess5"/>
    <dgm:cxn modelId="{A300DC59-DCF6-9F4D-B0BC-D515CDF0D195}" type="presOf" srcId="{BC83D6C5-3670-1E45-98DD-21623A98A437}" destId="{6DA84B7B-94E7-4A43-A08F-D1DEFBD5DB95}" srcOrd="1" destOrd="2" presId="urn:microsoft.com/office/officeart/2005/8/layout/vProcess5"/>
    <dgm:cxn modelId="{B8CFC080-A15F-7144-BF83-DA0CC652D0C7}" srcId="{33BC23FF-3231-CD47-B763-E5E8CC7F7872}" destId="{BC83D6C5-3670-1E45-98DD-21623A98A437}" srcOrd="1" destOrd="0" parTransId="{DDED02CD-089C-624E-8D7B-BE3A294378A2}" sibTransId="{BAA0ED5C-A111-104C-A78D-139843C54FDC}"/>
    <dgm:cxn modelId="{930E6783-0266-EA4F-98CC-C73A39D2B799}" type="presOf" srcId="{565CF116-D0A9-E74F-9057-8C932C223EFB}" destId="{39F43FAA-70B5-AD48-AF88-5D3BF488095D}" srcOrd="0" destOrd="1" presId="urn:microsoft.com/office/officeart/2005/8/layout/vProcess5"/>
    <dgm:cxn modelId="{3E842289-3F8A-9F49-AFEE-A89DFC366206}" type="presOf" srcId="{8257D8E6-0CC2-AD40-A9D4-FBE84D6574E6}" destId="{32E07777-A947-E842-94D1-72551D4A26BB}" srcOrd="0" destOrd="0" presId="urn:microsoft.com/office/officeart/2005/8/layout/vProcess5"/>
    <dgm:cxn modelId="{C6162C8F-9050-1B4B-8D9C-863DCC539511}" type="presOf" srcId="{DEC37EB6-1940-824D-A912-FFCB9410DD55}" destId="{6DA84B7B-94E7-4A43-A08F-D1DEFBD5DB95}" srcOrd="1" destOrd="4" presId="urn:microsoft.com/office/officeart/2005/8/layout/vProcess5"/>
    <dgm:cxn modelId="{26CC4191-EEC4-814C-8541-042FB33E453D}" type="presOf" srcId="{24EE12EB-7621-284B-9312-1E0B3069F7F5}" destId="{39F43FAA-70B5-AD48-AF88-5D3BF488095D}" srcOrd="0" destOrd="3" presId="urn:microsoft.com/office/officeart/2005/8/layout/vProcess5"/>
    <dgm:cxn modelId="{472635A1-F1B4-274E-97B7-87F0C9308E50}" srcId="{33BC23FF-3231-CD47-B763-E5E8CC7F7872}" destId="{DEC37EB6-1940-824D-A912-FFCB9410DD55}" srcOrd="2" destOrd="0" parTransId="{8DB70796-D4FE-194D-AD9A-0A46F0A93EF8}" sibTransId="{BBD30CC9-927F-F240-BD71-C9C3B4188D4D}"/>
    <dgm:cxn modelId="{BE2422A2-CA23-6147-966F-2909EC07E7FC}" type="presOf" srcId="{DEC37EB6-1940-824D-A912-FFCB9410DD55}" destId="{39F43FAA-70B5-AD48-AF88-5D3BF488095D}" srcOrd="0" destOrd="4" presId="urn:microsoft.com/office/officeart/2005/8/layout/vProcess5"/>
    <dgm:cxn modelId="{50A547B2-992D-184C-949C-522106CAF778}" type="presOf" srcId="{565CF116-D0A9-E74F-9057-8C932C223EFB}" destId="{6DA84B7B-94E7-4A43-A08F-D1DEFBD5DB95}" srcOrd="1" destOrd="1" presId="urn:microsoft.com/office/officeart/2005/8/layout/vProcess5"/>
    <dgm:cxn modelId="{C4E9F5BC-F0A6-A04B-8782-7BD1BDF4B493}" type="presOf" srcId="{DC0578D3-EECB-9D41-8B18-B1A2D1BAF7DE}" destId="{F4EE69F6-8A0F-9F43-A500-3285781A7208}" srcOrd="0" destOrd="0" presId="urn:microsoft.com/office/officeart/2005/8/layout/vProcess5"/>
    <dgm:cxn modelId="{07282AD3-6C65-884D-869B-6FD672110E0F}" srcId="{33BC23FF-3231-CD47-B763-E5E8CC7F7872}" destId="{565CF116-D0A9-E74F-9057-8C932C223EFB}" srcOrd="0" destOrd="0" parTransId="{3E53C5B3-749E-C947-AAD4-40823B38A976}" sibTransId="{3DB6455D-F5BC-7540-AEA6-076A7F9DE64F}"/>
    <dgm:cxn modelId="{8894D4DE-4945-4E42-B82C-0B7A4FC563B1}" type="presOf" srcId="{DDED0464-5ACB-AD43-B27B-EC9DBB9B71B8}" destId="{E589D54F-474E-CC4B-95C2-81DB0A19FCA3}" srcOrd="0" destOrd="1" presId="urn:microsoft.com/office/officeart/2005/8/layout/vProcess5"/>
    <dgm:cxn modelId="{33BD87E1-34AC-EB47-B312-C6F223B6BC4F}" type="presOf" srcId="{214F8EC4-8CDA-9741-BA30-EF5727A8ECFA}" destId="{856E869E-2D7D-BA43-B379-942126273024}" srcOrd="1" destOrd="0" presId="urn:microsoft.com/office/officeart/2005/8/layout/vProcess5"/>
    <dgm:cxn modelId="{91A97EEB-D072-A941-827F-8A8450067804}" type="presOf" srcId="{8257D8E6-0CC2-AD40-A9D4-FBE84D6574E6}" destId="{30D95552-F0CF-494E-8884-508FE8C87F4A}" srcOrd="1" destOrd="0" presId="urn:microsoft.com/office/officeart/2005/8/layout/vProcess5"/>
    <dgm:cxn modelId="{BDB4A0ED-2857-EC47-BFBD-075F20687313}" type="presOf" srcId="{DDED0464-5ACB-AD43-B27B-EC9DBB9B71B8}" destId="{856E869E-2D7D-BA43-B379-942126273024}" srcOrd="1" destOrd="1" presId="urn:microsoft.com/office/officeart/2005/8/layout/vProcess5"/>
    <dgm:cxn modelId="{EC52EFEE-E464-4E42-8904-7C7587428FFE}" type="presOf" srcId="{6E3D9093-7A0E-4D43-AD06-F9DBFC391B98}" destId="{CBF80BE6-74D6-CD4B-8A65-7D0E999A8C05}" srcOrd="0" destOrd="0" presId="urn:microsoft.com/office/officeart/2005/8/layout/vProcess5"/>
    <dgm:cxn modelId="{A46E2CF6-C600-4640-8B02-A29FB8F51C3B}" type="presOf" srcId="{F81DEF6F-38F2-C44A-BA10-6D1897C73FCC}" destId="{30D95552-F0CF-494E-8884-508FE8C87F4A}" srcOrd="1" destOrd="2" presId="urn:microsoft.com/office/officeart/2005/8/layout/vProcess5"/>
    <dgm:cxn modelId="{34FCB5FA-9D38-0840-BCB4-C78BE888FF72}" srcId="{DC0578D3-EECB-9D41-8B18-B1A2D1BAF7DE}" destId="{8257D8E6-0CC2-AD40-A9D4-FBE84D6574E6}" srcOrd="1" destOrd="0" parTransId="{269077AB-E6EF-3D4C-BE1C-AFE0F796468A}" sibTransId="{1085B07B-3CE0-C848-8A4E-98D0419F406F}"/>
    <dgm:cxn modelId="{4090BFFD-C3C0-B54D-8B77-F94856D67890}" type="presOf" srcId="{33BC23FF-3231-CD47-B763-E5E8CC7F7872}" destId="{39F43FAA-70B5-AD48-AF88-5D3BF488095D}" srcOrd="0" destOrd="0" presId="urn:microsoft.com/office/officeart/2005/8/layout/vProcess5"/>
    <dgm:cxn modelId="{DF83DB71-9B7C-724A-A93B-74B26502F1CD}" type="presParOf" srcId="{F4EE69F6-8A0F-9F43-A500-3285781A7208}" destId="{ADD57548-CE53-9143-A2FA-C7DA7D81A28F}" srcOrd="0" destOrd="0" presId="urn:microsoft.com/office/officeart/2005/8/layout/vProcess5"/>
    <dgm:cxn modelId="{6E500289-4B4A-3540-80C1-0B59F51EE1DF}" type="presParOf" srcId="{F4EE69F6-8A0F-9F43-A500-3285781A7208}" destId="{E589D54F-474E-CC4B-95C2-81DB0A19FCA3}" srcOrd="1" destOrd="0" presId="urn:microsoft.com/office/officeart/2005/8/layout/vProcess5"/>
    <dgm:cxn modelId="{7BC0EB81-359D-9E4E-9DF5-E80DF2FEE109}" type="presParOf" srcId="{F4EE69F6-8A0F-9F43-A500-3285781A7208}" destId="{32E07777-A947-E842-94D1-72551D4A26BB}" srcOrd="2" destOrd="0" presId="urn:microsoft.com/office/officeart/2005/8/layout/vProcess5"/>
    <dgm:cxn modelId="{60CFD776-2AC9-234D-9689-20757380EEAE}" type="presParOf" srcId="{F4EE69F6-8A0F-9F43-A500-3285781A7208}" destId="{39F43FAA-70B5-AD48-AF88-5D3BF488095D}" srcOrd="3" destOrd="0" presId="urn:microsoft.com/office/officeart/2005/8/layout/vProcess5"/>
    <dgm:cxn modelId="{BE4E8750-FB75-B242-B637-9BFDC0EA426F}" type="presParOf" srcId="{F4EE69F6-8A0F-9F43-A500-3285781A7208}" destId="{CBF80BE6-74D6-CD4B-8A65-7D0E999A8C05}" srcOrd="4" destOrd="0" presId="urn:microsoft.com/office/officeart/2005/8/layout/vProcess5"/>
    <dgm:cxn modelId="{D63A3D4A-F93C-974C-98EA-9930EE9C3B7E}" type="presParOf" srcId="{F4EE69F6-8A0F-9F43-A500-3285781A7208}" destId="{06D43A7C-8270-7D41-8AC0-8DD98C3B5E42}" srcOrd="5" destOrd="0" presId="urn:microsoft.com/office/officeart/2005/8/layout/vProcess5"/>
    <dgm:cxn modelId="{79FAC846-9F8F-6046-8371-1DC08A05CAAF}" type="presParOf" srcId="{F4EE69F6-8A0F-9F43-A500-3285781A7208}" destId="{856E869E-2D7D-BA43-B379-942126273024}" srcOrd="6" destOrd="0" presId="urn:microsoft.com/office/officeart/2005/8/layout/vProcess5"/>
    <dgm:cxn modelId="{680B9131-460F-4E45-BFDD-9C4239666FC6}" type="presParOf" srcId="{F4EE69F6-8A0F-9F43-A500-3285781A7208}" destId="{30D95552-F0CF-494E-8884-508FE8C87F4A}" srcOrd="7" destOrd="0" presId="urn:microsoft.com/office/officeart/2005/8/layout/vProcess5"/>
    <dgm:cxn modelId="{2A5DBA2E-E1AA-3F46-9603-CF63BD40B42B}" type="presParOf" srcId="{F4EE69F6-8A0F-9F43-A500-3285781A7208}" destId="{6DA84B7B-94E7-4A43-A08F-D1DEFBD5DB9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2DD38-065C-4B4B-9D04-50857136CFF3}">
      <dsp:nvSpPr>
        <dsp:cNvPr id="0" name=""/>
        <dsp:cNvSpPr/>
      </dsp:nvSpPr>
      <dsp:spPr>
        <a:xfrm>
          <a:off x="375859" y="-193575"/>
          <a:ext cx="1875448" cy="1977286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FAAA8E-A08D-6146-8B57-457EADABE666}">
      <dsp:nvSpPr>
        <dsp:cNvPr id="0" name=""/>
        <dsp:cNvSpPr/>
      </dsp:nvSpPr>
      <dsp:spPr>
        <a:xfrm>
          <a:off x="2696763" y="261999"/>
          <a:ext cx="5494939" cy="1903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342900" lvl="0" indent="-3429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6">
                <a:lumMod val="60000"/>
                <a:lumOff val="40000"/>
              </a:schemeClr>
            </a:buClr>
            <a:buSzPct val="125000"/>
            <a:buFont typeface="Arial"/>
            <a:buNone/>
            <a:defRPr/>
          </a:pPr>
          <a:r>
            <a:rPr lang="en-US" sz="2400" b="0" kern="1200" dirty="0">
              <a:latin typeface="+mj-lt"/>
              <a:ea typeface="+mn-ea"/>
              <a:cs typeface="+mn-cs"/>
            </a:rPr>
            <a:t>DES Uses 64 bit plaintext block and 56 bit key to produce a 64 bit </a:t>
          </a:r>
          <a:r>
            <a:rPr lang="en-US" sz="2400" b="0" kern="1200" dirty="0" err="1">
              <a:latin typeface="+mj-lt"/>
              <a:ea typeface="+mn-ea"/>
              <a:cs typeface="+mn-cs"/>
            </a:rPr>
            <a:t>ciphertext</a:t>
          </a:r>
          <a:r>
            <a:rPr lang="en-US" sz="2400" b="0" kern="1200" dirty="0">
              <a:latin typeface="+mj-lt"/>
              <a:ea typeface="+mn-ea"/>
              <a:cs typeface="+mn-cs"/>
            </a:rPr>
            <a:t> block</a:t>
          </a:r>
        </a:p>
      </dsp:txBody>
      <dsp:txXfrm>
        <a:off x="2696763" y="261999"/>
        <a:ext cx="5494939" cy="1903564"/>
      </dsp:txXfrm>
    </dsp:sp>
    <dsp:sp modelId="{C528ED87-2622-5445-A524-3B42DFF6F4F9}">
      <dsp:nvSpPr>
        <dsp:cNvPr id="0" name=""/>
        <dsp:cNvSpPr/>
      </dsp:nvSpPr>
      <dsp:spPr>
        <a:xfrm>
          <a:off x="962558" y="2602262"/>
          <a:ext cx="1914303" cy="1852070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451FD7-07C1-D24E-88AE-8EE98D36D6A8}">
      <dsp:nvSpPr>
        <dsp:cNvPr id="0" name=""/>
        <dsp:cNvSpPr/>
      </dsp:nvSpPr>
      <dsp:spPr>
        <a:xfrm>
          <a:off x="2780530" y="1606807"/>
          <a:ext cx="5235610" cy="384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342900" lvl="0" indent="-3429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6">
                <a:lumMod val="60000"/>
                <a:lumOff val="40000"/>
              </a:schemeClr>
            </a:buClr>
            <a:buSzPct val="125000"/>
            <a:buFont typeface="Arial"/>
            <a:buNone/>
            <a:defRPr/>
          </a:pPr>
          <a:r>
            <a:rPr lang="en-US" sz="2400" b="0" kern="1200" dirty="0">
              <a:latin typeface="+mj-lt"/>
              <a:ea typeface="+mn-ea"/>
              <a:cs typeface="+mn-cs"/>
            </a:rPr>
            <a:t> </a:t>
          </a:r>
          <a:r>
            <a:rPr lang="en-US" altLang="zh-CN" sz="2400" b="0" kern="1200" dirty="0">
              <a:latin typeface="+mj-lt"/>
              <a:ea typeface="+mn-ea"/>
              <a:cs typeface="+mn-cs"/>
            </a:rPr>
            <a:t>Not s</a:t>
          </a:r>
          <a:r>
            <a:rPr lang="en-US" sz="2400" b="0" kern="1200" dirty="0">
              <a:latin typeface="+mj-lt"/>
              <a:ea typeface="+mn-ea"/>
              <a:cs typeface="+mn-cs"/>
            </a:rPr>
            <a:t>trong enough:</a:t>
          </a:r>
        </a:p>
        <a:p>
          <a:pPr marL="463550" lvl="1" indent="-68263" algn="l" defTabSz="800100" rtl="0">
            <a:lnSpc>
              <a:spcPct val="90000"/>
            </a:lnSpc>
            <a:spcBef>
              <a:spcPct val="0"/>
            </a:spcBef>
            <a:spcAft>
              <a:spcPts val="1032"/>
            </a:spcAft>
            <a:buNone/>
          </a:pPr>
          <a:r>
            <a:rPr lang="en-US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</a:t>
          </a:r>
          <a:r>
            <a:rPr lang="en-US" sz="20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Use of 56-bit key</a:t>
          </a:r>
        </a:p>
        <a:p>
          <a:pPr marL="806450" lvl="1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None/>
          </a:pPr>
          <a:r>
            <a:rPr lang="en-US" altLang="zh-CN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there are 2</a:t>
          </a:r>
          <a:r>
            <a:rPr lang="en-US" altLang="zh-CN" sz="1800" b="0" kern="120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56</a:t>
          </a:r>
          <a:r>
            <a:rPr lang="en-US" altLang="zh-CN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possible keys, which is approximately 7.2x10</a:t>
          </a:r>
          <a:r>
            <a:rPr lang="en-US" altLang="zh-CN" sz="1800" b="0" kern="120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16</a:t>
          </a:r>
          <a:r>
            <a:rPr lang="en-US" altLang="zh-CN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keys. </a:t>
          </a:r>
          <a:endParaRPr lang="en-US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  <a:p>
          <a:pPr marL="806450" lvl="1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None/>
          </a:pPr>
          <a:r>
            <a:rPr lang="en-US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Electronic Frontier Foundation (EFF) announced  in July 1998 that it had broken a DES encryption</a:t>
          </a:r>
        </a:p>
        <a:p>
          <a:pPr marL="806450" lvl="1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None/>
          </a:pPr>
          <a:r>
            <a:rPr lang="en-US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Should no longer be used in production systems</a:t>
          </a:r>
        </a:p>
        <a:p>
          <a:pPr marL="806450" lvl="1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None/>
          </a:pPr>
          <a:endParaRPr lang="en-US" sz="1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2780530" y="1606807"/>
        <a:ext cx="5235610" cy="3842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D7F12-172F-E746-B25A-8095484E1922}">
      <dsp:nvSpPr>
        <dsp:cNvPr id="0" name=""/>
        <dsp:cNvSpPr/>
      </dsp:nvSpPr>
      <dsp:spPr>
        <a:xfrm>
          <a:off x="1046" y="0"/>
          <a:ext cx="2719756" cy="52562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effectLst/>
            </a:rPr>
            <a:t>Needed a replacement for 3DES</a:t>
          </a:r>
          <a:endParaRPr lang="en-US" sz="2600" kern="1200" dirty="0">
            <a:effectLst/>
          </a:endParaRPr>
        </a:p>
      </dsp:txBody>
      <dsp:txXfrm>
        <a:off x="1046" y="0"/>
        <a:ext cx="2719756" cy="1576863"/>
      </dsp:txXfrm>
    </dsp:sp>
    <dsp:sp modelId="{8BCCC83A-2845-2C41-8726-C6420FB0B836}">
      <dsp:nvSpPr>
        <dsp:cNvPr id="0" name=""/>
        <dsp:cNvSpPr/>
      </dsp:nvSpPr>
      <dsp:spPr>
        <a:xfrm>
          <a:off x="273021" y="1576863"/>
          <a:ext cx="2175805" cy="3416538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3DES was not reasonable for long term use due to performance and block size</a:t>
          </a:r>
        </a:p>
      </dsp:txBody>
      <dsp:txXfrm>
        <a:off x="336748" y="1640590"/>
        <a:ext cx="2048351" cy="3289084"/>
      </dsp:txXfrm>
    </dsp:sp>
    <dsp:sp modelId="{3D24085E-7D27-8342-B893-64784A838C69}">
      <dsp:nvSpPr>
        <dsp:cNvPr id="0" name=""/>
        <dsp:cNvSpPr/>
      </dsp:nvSpPr>
      <dsp:spPr>
        <a:xfrm>
          <a:off x="2924784" y="0"/>
          <a:ext cx="2719756" cy="52562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NIST called for proposals for a new AES in 1997</a:t>
          </a:r>
          <a:endParaRPr lang="en-US" sz="2600" kern="1200" dirty="0"/>
        </a:p>
      </dsp:txBody>
      <dsp:txXfrm>
        <a:off x="2924784" y="0"/>
        <a:ext cx="2719756" cy="1576863"/>
      </dsp:txXfrm>
    </dsp:sp>
    <dsp:sp modelId="{2F7DD57D-E033-D345-BE20-DA5ED5C15AE0}">
      <dsp:nvSpPr>
        <dsp:cNvPr id="0" name=""/>
        <dsp:cNvSpPr/>
      </dsp:nvSpPr>
      <dsp:spPr>
        <a:xfrm>
          <a:off x="3196759" y="1577313"/>
          <a:ext cx="2175805" cy="1032635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Should have a security strength equal to or better than 3DES</a:t>
          </a:r>
          <a:endParaRPr 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3227004" y="1607558"/>
        <a:ext cx="2115315" cy="972145"/>
      </dsp:txXfrm>
    </dsp:sp>
    <dsp:sp modelId="{32502699-8027-A547-B5B5-7795C0A9D368}">
      <dsp:nvSpPr>
        <dsp:cNvPr id="0" name=""/>
        <dsp:cNvSpPr/>
      </dsp:nvSpPr>
      <dsp:spPr>
        <a:xfrm>
          <a:off x="3196759" y="2768815"/>
          <a:ext cx="2175805" cy="1032635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Significantly improved efficiency</a:t>
          </a:r>
          <a:endParaRPr 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3227004" y="2799060"/>
        <a:ext cx="2115315" cy="972145"/>
      </dsp:txXfrm>
    </dsp:sp>
    <dsp:sp modelId="{0F5088D2-59EA-5548-80E2-3309C25C7018}">
      <dsp:nvSpPr>
        <dsp:cNvPr id="0" name=""/>
        <dsp:cNvSpPr/>
      </dsp:nvSpPr>
      <dsp:spPr>
        <a:xfrm>
          <a:off x="3196759" y="3960317"/>
          <a:ext cx="2175805" cy="1032635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Symmetric block cipher with 128-bit block size and 128/192/256-bit keys</a:t>
          </a:r>
          <a:endParaRPr 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3227004" y="3990562"/>
        <a:ext cx="2115315" cy="972145"/>
      </dsp:txXfrm>
    </dsp:sp>
    <dsp:sp modelId="{18147555-F082-0E40-924F-5E712089BBAA}">
      <dsp:nvSpPr>
        <dsp:cNvPr id="0" name=""/>
        <dsp:cNvSpPr/>
      </dsp:nvSpPr>
      <dsp:spPr>
        <a:xfrm>
          <a:off x="5848522" y="0"/>
          <a:ext cx="2719756" cy="52562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Selected </a:t>
          </a:r>
          <a:r>
            <a:rPr lang="en-US" sz="2600" b="1" kern="1200" dirty="0" err="1"/>
            <a:t>Rijndael</a:t>
          </a:r>
          <a:r>
            <a:rPr lang="en-US" sz="2600" b="1" kern="1200" dirty="0"/>
            <a:t> in November 2001</a:t>
          </a:r>
          <a:endParaRPr lang="en-US" sz="2600" kern="1200" dirty="0"/>
        </a:p>
      </dsp:txBody>
      <dsp:txXfrm>
        <a:off x="5848522" y="0"/>
        <a:ext cx="2719756" cy="1576863"/>
      </dsp:txXfrm>
    </dsp:sp>
    <dsp:sp modelId="{576361A2-9C21-E94B-A1A3-52D5EC9C8EEE}">
      <dsp:nvSpPr>
        <dsp:cNvPr id="0" name=""/>
        <dsp:cNvSpPr/>
      </dsp:nvSpPr>
      <dsp:spPr>
        <a:xfrm>
          <a:off x="6120498" y="1576863"/>
          <a:ext cx="2175805" cy="3416538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Published as 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FIPS 197</a:t>
          </a:r>
        </a:p>
      </dsp:txBody>
      <dsp:txXfrm>
        <a:off x="6184225" y="1640590"/>
        <a:ext cx="2048351" cy="3289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F313E-08D7-C74C-B243-12C7B35D646B}">
      <dsp:nvSpPr>
        <dsp:cNvPr id="0" name=""/>
        <dsp:cNvSpPr/>
      </dsp:nvSpPr>
      <dsp:spPr>
        <a:xfrm rot="16200000">
          <a:off x="-1267182" y="1268228"/>
          <a:ext cx="5256213" cy="2719756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127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Publicly proposed by </a:t>
          </a:r>
          <a:r>
            <a:rPr lang="en-US" sz="2100" b="1" kern="1200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Diffie</a:t>
          </a:r>
          <a:r>
            <a:rPr lang="en-US" sz="21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and Hellman in 1976</a:t>
          </a:r>
        </a:p>
      </dsp:txBody>
      <dsp:txXfrm rot="5400000">
        <a:off x="1046" y="1051243"/>
        <a:ext cx="2719756" cy="3153727"/>
      </dsp:txXfrm>
    </dsp:sp>
    <dsp:sp modelId="{9A5CAF2A-FD04-7B45-BE71-389250042074}">
      <dsp:nvSpPr>
        <dsp:cNvPr id="0" name=""/>
        <dsp:cNvSpPr/>
      </dsp:nvSpPr>
      <dsp:spPr>
        <a:xfrm rot="16200000">
          <a:off x="1656555" y="1268228"/>
          <a:ext cx="5256213" cy="2719756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12700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Based on modular arithmetic functions</a:t>
          </a:r>
        </a:p>
      </dsp:txBody>
      <dsp:txXfrm rot="5400000">
        <a:off x="2924783" y="1051243"/>
        <a:ext cx="2719756" cy="3153727"/>
      </dsp:txXfrm>
    </dsp:sp>
    <dsp:sp modelId="{A961D2C1-B6A0-5D42-B626-37C7B94374F3}">
      <dsp:nvSpPr>
        <dsp:cNvPr id="0" name=""/>
        <dsp:cNvSpPr/>
      </dsp:nvSpPr>
      <dsp:spPr>
        <a:xfrm rot="16200000">
          <a:off x="4580294" y="1268228"/>
          <a:ext cx="5256213" cy="2719756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12700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Asymmetric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Uses two separate keys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key and private key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key is made public for others to use</a:t>
          </a:r>
        </a:p>
      </dsp:txBody>
      <dsp:txXfrm rot="5400000">
        <a:off x="5848522" y="1051243"/>
        <a:ext cx="2719756" cy="31537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D3EC6-63FE-CE49-9217-C94A6FD03A81}">
      <dsp:nvSpPr>
        <dsp:cNvPr id="0" name=""/>
        <dsp:cNvSpPr/>
      </dsp:nvSpPr>
      <dsp:spPr>
        <a:xfrm>
          <a:off x="3296426" y="1498020"/>
          <a:ext cx="1839674" cy="183967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BF5CF83-5352-CE44-BE2D-FF6863BB4406}">
      <dsp:nvSpPr>
        <dsp:cNvPr id="0" name=""/>
        <dsp:cNvSpPr/>
      </dsp:nvSpPr>
      <dsp:spPr>
        <a:xfrm>
          <a:off x="3149252" y="0"/>
          <a:ext cx="2134022" cy="123521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+mj-lt"/>
            </a:rPr>
            <a:t>Computationally easy to create key pairs</a:t>
          </a:r>
        </a:p>
      </dsp:txBody>
      <dsp:txXfrm>
        <a:off x="3149252" y="0"/>
        <a:ext cx="2134022" cy="1235210"/>
      </dsp:txXfrm>
    </dsp:sp>
    <dsp:sp modelId="{8E380DE7-B5F0-AA41-8E03-85FF8168D5AC}">
      <dsp:nvSpPr>
        <dsp:cNvPr id="0" name=""/>
        <dsp:cNvSpPr/>
      </dsp:nvSpPr>
      <dsp:spPr>
        <a:xfrm>
          <a:off x="3996238" y="2006296"/>
          <a:ext cx="1839674" cy="183967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07820EA-A454-2A40-8E84-932A63A2E7FD}">
      <dsp:nvSpPr>
        <dsp:cNvPr id="0" name=""/>
        <dsp:cNvSpPr/>
      </dsp:nvSpPr>
      <dsp:spPr>
        <a:xfrm>
          <a:off x="5845552" y="1629426"/>
          <a:ext cx="2186857" cy="13403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+mj-lt"/>
            </a:rPr>
            <a:t>Computationally easy to encrypt or decrypt messages using either public or private key</a:t>
          </a:r>
        </a:p>
      </dsp:txBody>
      <dsp:txXfrm>
        <a:off x="5845552" y="1629426"/>
        <a:ext cx="2186857" cy="1340334"/>
      </dsp:txXfrm>
    </dsp:sp>
    <dsp:sp modelId="{C08035A2-B7C8-47C4-9BCA-7D32C994398D}">
      <dsp:nvSpPr>
        <dsp:cNvPr id="0" name=""/>
        <dsp:cNvSpPr/>
      </dsp:nvSpPr>
      <dsp:spPr>
        <a:xfrm>
          <a:off x="3729117" y="2829419"/>
          <a:ext cx="1839674" cy="183967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B01A9E-2E30-490E-9551-62634939E9E5}">
      <dsp:nvSpPr>
        <dsp:cNvPr id="0" name=""/>
        <dsp:cNvSpPr/>
      </dsp:nvSpPr>
      <dsp:spPr>
        <a:xfrm>
          <a:off x="5688003" y="3915878"/>
          <a:ext cx="1913261" cy="13403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+mj-lt"/>
            </a:rPr>
            <a:t>Computationally infeasible to determine private key from public key</a:t>
          </a:r>
        </a:p>
      </dsp:txBody>
      <dsp:txXfrm>
        <a:off x="5688003" y="3915878"/>
        <a:ext cx="1913261" cy="1340334"/>
      </dsp:txXfrm>
    </dsp:sp>
    <dsp:sp modelId="{4A413829-85DB-446A-9B5A-7C542039DF2C}">
      <dsp:nvSpPr>
        <dsp:cNvPr id="0" name=""/>
        <dsp:cNvSpPr/>
      </dsp:nvSpPr>
      <dsp:spPr>
        <a:xfrm>
          <a:off x="2863734" y="2829419"/>
          <a:ext cx="1839674" cy="183967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4FE8187-7B8B-4BED-9E57-219CF64919D0}">
      <dsp:nvSpPr>
        <dsp:cNvPr id="0" name=""/>
        <dsp:cNvSpPr/>
      </dsp:nvSpPr>
      <dsp:spPr>
        <a:xfrm>
          <a:off x="831262" y="3915878"/>
          <a:ext cx="1913261" cy="13403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+mj-lt"/>
            </a:rPr>
            <a:t>Computationally infeasible to recover cleartext without key</a:t>
          </a:r>
        </a:p>
      </dsp:txBody>
      <dsp:txXfrm>
        <a:off x="831262" y="3915878"/>
        <a:ext cx="1913261" cy="1340334"/>
      </dsp:txXfrm>
    </dsp:sp>
    <dsp:sp modelId="{CA4AC755-E620-487B-AE94-21B27AE6188A}">
      <dsp:nvSpPr>
        <dsp:cNvPr id="0" name=""/>
        <dsp:cNvSpPr/>
      </dsp:nvSpPr>
      <dsp:spPr>
        <a:xfrm>
          <a:off x="2596613" y="2006296"/>
          <a:ext cx="1839674" cy="183967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5E9793F-D87A-40E7-BEB7-16DB13B43651}">
      <dsp:nvSpPr>
        <dsp:cNvPr id="0" name=""/>
        <dsp:cNvSpPr/>
      </dsp:nvSpPr>
      <dsp:spPr>
        <a:xfrm>
          <a:off x="536914" y="1629426"/>
          <a:ext cx="1913261" cy="13403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+mj-lt"/>
            </a:rPr>
            <a:t>Either key can be used for each role (public/private key)</a:t>
          </a:r>
        </a:p>
      </dsp:txBody>
      <dsp:txXfrm>
        <a:off x="536914" y="1629426"/>
        <a:ext cx="1913261" cy="13403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B659D-CB52-4811-AF83-03D97D4C2411}">
      <dsp:nvSpPr>
        <dsp:cNvPr id="0" name=""/>
        <dsp:cNvSpPr/>
      </dsp:nvSpPr>
      <dsp:spPr>
        <a:xfrm>
          <a:off x="0" y="57308"/>
          <a:ext cx="5141595" cy="514159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3773A-D128-4AC2-8356-06401E76D381}">
      <dsp:nvSpPr>
        <dsp:cNvPr id="0" name=""/>
        <dsp:cNvSpPr/>
      </dsp:nvSpPr>
      <dsp:spPr>
        <a:xfrm>
          <a:off x="2570797" y="57308"/>
          <a:ext cx="5998527" cy="51415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+mj-lt"/>
            </a:rPr>
            <a:t>Verifies received message is authentic</a:t>
          </a:r>
        </a:p>
      </dsp:txBody>
      <dsp:txXfrm>
        <a:off x="2570797" y="57308"/>
        <a:ext cx="2999263" cy="2442257"/>
      </dsp:txXfrm>
    </dsp:sp>
    <dsp:sp modelId="{A9BC1566-E63D-4CD0-A4B9-943999688E52}">
      <dsp:nvSpPr>
        <dsp:cNvPr id="0" name=""/>
        <dsp:cNvSpPr/>
      </dsp:nvSpPr>
      <dsp:spPr>
        <a:xfrm>
          <a:off x="1349668" y="2499566"/>
          <a:ext cx="2442257" cy="244225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8C39C0-DEDC-4B74-A301-29AF155117B7}">
      <dsp:nvSpPr>
        <dsp:cNvPr id="0" name=""/>
        <dsp:cNvSpPr/>
      </dsp:nvSpPr>
      <dsp:spPr>
        <a:xfrm>
          <a:off x="2570797" y="2499566"/>
          <a:ext cx="5998527" cy="24422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+mj-lt"/>
            </a:rPr>
            <a:t>Can use message encryption</a:t>
          </a:r>
        </a:p>
      </dsp:txBody>
      <dsp:txXfrm>
        <a:off x="2570797" y="2499566"/>
        <a:ext cx="2999263" cy="2442257"/>
      </dsp:txXfrm>
    </dsp:sp>
    <dsp:sp modelId="{4FBA83DF-2C37-4AE5-A2CE-E6ECD0E35276}">
      <dsp:nvSpPr>
        <dsp:cNvPr id="0" name=""/>
        <dsp:cNvSpPr/>
      </dsp:nvSpPr>
      <dsp:spPr>
        <a:xfrm>
          <a:off x="5570061" y="57308"/>
          <a:ext cx="2999263" cy="244225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kern="1200" dirty="0">
              <a:latin typeface="+mj-lt"/>
            </a:rPr>
            <a:t>Its contents have not been altered (authentic content), and it is from the alleged sen</a:t>
          </a:r>
          <a:r>
            <a:rPr lang="en-US" altLang="zh-CN" sz="2300" b="0" kern="1200" dirty="0">
              <a:latin typeface="+mj-lt"/>
            </a:rPr>
            <a:t>d</a:t>
          </a:r>
          <a:r>
            <a:rPr lang="en-US" sz="2300" b="0" kern="1200" dirty="0">
              <a:latin typeface="+mj-lt"/>
            </a:rPr>
            <a:t>er (authentic source)</a:t>
          </a:r>
        </a:p>
      </dsp:txBody>
      <dsp:txXfrm>
        <a:off x="5570061" y="57308"/>
        <a:ext cx="2999263" cy="2442257"/>
      </dsp:txXfrm>
    </dsp:sp>
    <dsp:sp modelId="{1B04ABA1-D7E5-4F5E-AD90-57885EE12435}">
      <dsp:nvSpPr>
        <dsp:cNvPr id="0" name=""/>
        <dsp:cNvSpPr/>
      </dsp:nvSpPr>
      <dsp:spPr>
        <a:xfrm>
          <a:off x="5570061" y="2499566"/>
          <a:ext cx="2999263" cy="244225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kern="1200" dirty="0">
              <a:latin typeface="+mj-lt"/>
            </a:rPr>
            <a:t>Sender &amp; receiver share a secret key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kern="1200" dirty="0">
              <a:latin typeface="+mj-lt"/>
            </a:rPr>
            <a:t>Sender encrypts the message, receiver decrypts it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kern="1200" dirty="0">
              <a:latin typeface="+mj-lt"/>
            </a:rPr>
            <a:t>But inefficient for large messages</a:t>
          </a:r>
        </a:p>
      </dsp:txBody>
      <dsp:txXfrm>
        <a:off x="5570061" y="2499566"/>
        <a:ext cx="2999263" cy="24422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9D54F-474E-CC4B-95C2-81DB0A19FCA3}">
      <dsp:nvSpPr>
        <dsp:cNvPr id="0" name=""/>
        <dsp:cNvSpPr/>
      </dsp:nvSpPr>
      <dsp:spPr>
        <a:xfrm>
          <a:off x="0" y="0"/>
          <a:ext cx="7283926" cy="1576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Cryptographic applications typically make use of algorithmic techniques for random number generation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Algorithms are deterministic and therefore produce sequences of numbers that are not statistically random</a:t>
          </a:r>
        </a:p>
      </dsp:txBody>
      <dsp:txXfrm>
        <a:off x="46185" y="46185"/>
        <a:ext cx="5582366" cy="1484493"/>
      </dsp:txXfrm>
    </dsp:sp>
    <dsp:sp modelId="{32E07777-A947-E842-94D1-72551D4A26BB}">
      <dsp:nvSpPr>
        <dsp:cNvPr id="0" name=""/>
        <dsp:cNvSpPr/>
      </dsp:nvSpPr>
      <dsp:spPr>
        <a:xfrm>
          <a:off x="642699" y="1839674"/>
          <a:ext cx="7283926" cy="1576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Pseudorandom numbers are: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Sequences produced that satisfy statistical randomness tests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Likely to be predictable</a:t>
          </a:r>
        </a:p>
      </dsp:txBody>
      <dsp:txXfrm>
        <a:off x="688884" y="1885859"/>
        <a:ext cx="5523895" cy="1484493"/>
      </dsp:txXfrm>
    </dsp:sp>
    <dsp:sp modelId="{39F43FAA-70B5-AD48-AF88-5D3BF488095D}">
      <dsp:nvSpPr>
        <dsp:cNvPr id="0" name=""/>
        <dsp:cNvSpPr/>
      </dsp:nvSpPr>
      <dsp:spPr>
        <a:xfrm>
          <a:off x="1285398" y="3679349"/>
          <a:ext cx="7283926" cy="1576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True random number generator (TRNG):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Uses a nondeterministic source to produce randomness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Most operate by measuring unpredictable natural processes</a:t>
          </a: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e.g. radiation, gas discharge, leaky capacitors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Increasingly provided on modern processors </a:t>
          </a:r>
        </a:p>
      </dsp:txBody>
      <dsp:txXfrm>
        <a:off x="1331583" y="3725534"/>
        <a:ext cx="5523895" cy="1484493"/>
      </dsp:txXfrm>
    </dsp:sp>
    <dsp:sp modelId="{CBF80BE6-74D6-CD4B-8A65-7D0E999A8C05}">
      <dsp:nvSpPr>
        <dsp:cNvPr id="0" name=""/>
        <dsp:cNvSpPr/>
      </dsp:nvSpPr>
      <dsp:spPr>
        <a:xfrm>
          <a:off x="6258964" y="1195788"/>
          <a:ext cx="1024961" cy="102496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>
        <a:off x="6489580" y="1195788"/>
        <a:ext cx="563729" cy="771283"/>
      </dsp:txXfrm>
    </dsp:sp>
    <dsp:sp modelId="{06D43A7C-8270-7D41-8AC0-8DD98C3B5E42}">
      <dsp:nvSpPr>
        <dsp:cNvPr id="0" name=""/>
        <dsp:cNvSpPr/>
      </dsp:nvSpPr>
      <dsp:spPr>
        <a:xfrm>
          <a:off x="6901664" y="3024950"/>
          <a:ext cx="1024961" cy="102496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>
        <a:off x="7132280" y="3024950"/>
        <a:ext cx="563729" cy="771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D161F-7245-BE4F-9C02-B359E60FBFCD}" type="slidenum">
              <a:rPr lang="en-AU">
                <a:latin typeface="Arial" pitchFamily="-110" charset="0"/>
              </a:rPr>
              <a:pPr/>
              <a:t>10</a:t>
            </a:fld>
            <a:endParaRPr lang="en-AU">
              <a:latin typeface="Arial" pitchFamily="-110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Federal Information Processing Standards Publications (FIPS PUBS)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most widely used encryption scheme is based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 the Data Encryption Standard (DES) adopted in 1977 by the National Bureau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Standards, now the National Institute of Standards and Technology (NIST), 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Federal Information Processing Standard 46 (FIPS PUB 46). The algorithm itself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referred to as the Data Encryption Algorithm (DEA). DES takes a plaintext block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64 bits and a key of 56 bits, to produce a </a:t>
            </a:r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block of 64 bits.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Concerns about the strength of DES fall into two categories: concerns about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algorithm itself and concerns about the use of a 56-bit key. The first concern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refers to the possibility that cryptanalysis is possible by exploiting the characteristics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DES algorithm. Over the years, there have been numerous attempts to find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exploit weaknesses in the algorithm, making DES the most-studied encryption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algorithm in existence. Despite numerous approaches, no one has so far reported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fatal weakness in DES.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more serious concern is key length. With a key length of 56 bits, there are 2^56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possible keys, which is approximately 7.2</a:t>
            </a:r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10^16 keys. Thus, on the face of it, a brute-force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appears impractical. Assuming that, on average, half the key space has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be searched, a single machine performing one DES encryption per micro second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would take more than a thousand years (see Table 2.1) to break the cipher.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However, the assumption of one encryption per microsecond is overly conservative.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DES finally and definitively proved insecure in July 1998, when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Electronic Frontier Foundation (EFF) announced that it had broken a DES encryption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using a special-purpose “DES cracker” machine that was built for less than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$250,000. The attack took less than three days. The EFF has published a detailed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description of the machine, enabling others to build their own cracker [EFF98].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And, of course, hardware prices will continue to drop as speeds increase, making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DES virtually worthless.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It is important to note that there is more to a key-search attack than simply running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through all possible keys. Unless known plaintext is provided, the analyst must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able to recognize plaintext as plaintext. If the message is just plain text in English,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then the result pops out easily, although the task of recognizing English would have to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automated. If the text message has been compressed before encryption, then recognition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more difficult. And if the message is some more general type of data, such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a numerical file, and this has been compressed, the problem becomes even more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difficult to automate. Thus, to supplement the brute-force approach, some degree of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knowledge about the expected plaintext is needed, and some means of automatically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distinguishing plaintext from garble is also needed. The EFF approach addresses this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issue as well and introduces some automated techniques that would be effective in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many contexts.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final point: If the only form of attack that could be made on an encryption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algorithm is brute force, then the way to counter such attacks is obvious: Use longer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keys. To get some idea of the size of key required, let us use the EFF cracker as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basis for our estimates. The EFF cracker was a prototype and we can assume that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 today’s technology, a faster machine is cost effective. If we assume that a cracker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perform 1 million decryptions per </a:t>
            </a:r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μs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which is the rate used in Table 2.1, then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DES code would take about 10 hours to crack. This is a speed-up of approximately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factor of 7 compared to the EFF result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4248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28C4FB-7298-D14C-96D7-BA07164FC86F}" type="slidenum">
              <a:rPr lang="en-AU">
                <a:latin typeface="Arial" pitchFamily="-110" charset="0"/>
              </a:rPr>
              <a:pPr/>
              <a:t>11</a:t>
            </a:fld>
            <a:endParaRPr lang="en-AU">
              <a:latin typeface="Arial" pitchFamily="-110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562600" cy="4495800"/>
          </a:xfrm>
          <a:noFill/>
          <a:ln/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Table 2.2 shows how much time is required for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 brute-force attack for various key sizes. As can be seen, a single PC can break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DES in about a year; if multiple PCs work in parallel, the time is drastically shortened.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And today’s supercomputers should be able to find a key in about an hour.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Key sizes of 128 bits or greater are effectively unbreakable using simply a brute-force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approach. Even if we managed to speed up the attacking system by a factor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of 1 trillion (10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12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), it would still take over 100,000 years to break a code using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128-bit key.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76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FF266-5831-A744-AC73-233EE3AED622}" type="slidenum">
              <a:rPr lang="en-AU">
                <a:latin typeface="Arial" pitchFamily="-110" charset="0"/>
              </a:rPr>
              <a:pPr/>
              <a:t>12</a:t>
            </a:fld>
            <a:endParaRPr lang="en-AU">
              <a:latin typeface="Arial" pitchFamily="-110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life of DES was extended by the use of triple DES (3DES),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involves repeating the basic DES algorithm three times, using either two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three unique keys, for a key size of 112 or 168 bits. Triple DES (3DES) was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first standardized for use in financial applications in ANSI standard X9.17 in 1985.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3DES was incorporated as part of the Data Encryption Standard in 1999, with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publication of FIPS PUB 46-3.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3DES has two attractions that assure its widespread use over the next few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years. First, with its 168-bit key length, it overcomes the vulnerability to brute-force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of DES. Second, the underlying encryption algorithm in 3DES is the same 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DES. This algorithm has been subjected to more scrutiny than any other encryption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algorithm over a longer period of time, and no effective cryptanalytic attack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based on the algorithm rather than brute force has been found. Accordingly, there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a high level of confidence that 3DES is very resistant to cryptanalysis. If security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were the only consideration, then 3DES would be an appropriate choice for a standardized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algorithm for decades to come.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principal drawback of 3DES is that the algorithm is relatively sluggish in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software. The original DES was designed for mid-1970s hardware implementation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does not produce efficient software code. 3DES, which requires three times 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many calculations as DES, is correspondingly slower. A secondary drawback is that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both DES and 3DES use a 64-bit block size. For reasons of both efficiency and security,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larger block size is desirable.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8187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313EC9-A858-154B-BCF4-68836FB2E02C}" type="slidenum">
              <a:rPr lang="en-AU">
                <a:latin typeface="Arial" pitchFamily="-110" charset="0"/>
              </a:rPr>
              <a:pPr/>
              <a:t>13</a:t>
            </a:fld>
            <a:endParaRPr lang="en-AU">
              <a:latin typeface="Arial" pitchFamily="-110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Because of its drawbacks, 3DES is not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reasonable candidate for long-term use. As a replacement, NIST in 1997 issued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call for proposals for a new Advanced Encryption Standard (AES), which should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have a security strength equal to or better than 3DES and significantly improved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efficiency. In addition to these general requirements, NIST specified that AES must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a symmetric block cipher with a block length of 128 bits and support for key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lengths of 128, 192, and 256 bits. Evaluation criteria included security, computational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efficiency, memory requirements, hardware and software suitability, and flexibility.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a first round of evaluation, 15 proposed algorithms were accepted.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second round narrowed the field to 5 algorithms. NIST completed its evaluation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process and published a final standard (FIPS PUB 197) in November of 2001. NIST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selected </a:t>
            </a:r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Rijndael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as the proposed AES algorithm. AES is now widely available in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commercial products. AES is described in detail in Chapter 20.</a:t>
            </a:r>
            <a:endParaRPr lang="en-US" dirty="0">
              <a:solidFill>
                <a:srgbClr val="000000"/>
              </a:solidFill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8107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b="0" dirty="0"/>
              <a:t>Public-key encryption, first publicly proposed by </a:t>
            </a:r>
            <a:r>
              <a:rPr lang="en-US" b="0" dirty="0" err="1"/>
              <a:t>Diffie</a:t>
            </a:r>
            <a:r>
              <a:rPr lang="en-US" b="0" dirty="0"/>
              <a:t> and Hellman in 1976</a:t>
            </a:r>
          </a:p>
          <a:p>
            <a:pPr>
              <a:defRPr/>
            </a:pPr>
            <a:r>
              <a:rPr lang="en-US" b="0" dirty="0"/>
              <a:t>[DIFF76], is the first truly revolutionary advance in encryption in literally thousands</a:t>
            </a:r>
          </a:p>
          <a:p>
            <a:pPr>
              <a:defRPr/>
            </a:pPr>
            <a:r>
              <a:rPr lang="en-US" b="0" dirty="0"/>
              <a:t>of years. Public-key algorithms are based on mathematical functions rather than on</a:t>
            </a:r>
          </a:p>
          <a:p>
            <a:pPr>
              <a:defRPr/>
            </a:pPr>
            <a:r>
              <a:rPr lang="en-US" b="0" dirty="0"/>
              <a:t>simple operations on bit patterns, such as are used in symmetric encryption algorithms.</a:t>
            </a:r>
          </a:p>
          <a:p>
            <a:pPr>
              <a:defRPr/>
            </a:pPr>
            <a:r>
              <a:rPr lang="en-US" b="0" dirty="0"/>
              <a:t>More important, public-key cryptography is asymmetric, involving the use</a:t>
            </a:r>
          </a:p>
          <a:p>
            <a:pPr>
              <a:defRPr/>
            </a:pPr>
            <a:r>
              <a:rPr lang="en-US" b="0" dirty="0"/>
              <a:t>of two separate keys, in contrast to symmetric encryption, which uses only one key.</a:t>
            </a:r>
          </a:p>
          <a:p>
            <a:pPr>
              <a:defRPr/>
            </a:pPr>
            <a:r>
              <a:rPr lang="en-US" b="0" dirty="0"/>
              <a:t>The use of two keys has profound consequences in the areas of confidentiality, key</a:t>
            </a:r>
          </a:p>
          <a:p>
            <a:pPr>
              <a:defRPr/>
            </a:pPr>
            <a:r>
              <a:rPr lang="en-US" b="0" dirty="0"/>
              <a:t>distribution, and authentication.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Before proceeding, we should first mention several common misconceptions</a:t>
            </a:r>
          </a:p>
          <a:p>
            <a:pPr>
              <a:defRPr/>
            </a:pPr>
            <a:r>
              <a:rPr lang="en-US" b="0" dirty="0"/>
              <a:t>concerning public-key encryption. One is that public-key encryption is more secure</a:t>
            </a:r>
          </a:p>
          <a:p>
            <a:pPr>
              <a:defRPr/>
            </a:pPr>
            <a:r>
              <a:rPr lang="en-US" b="0" dirty="0"/>
              <a:t>from cryptanalysis than symmetric encryption. In fact, the security of any encryption</a:t>
            </a:r>
          </a:p>
          <a:p>
            <a:pPr>
              <a:defRPr/>
            </a:pPr>
            <a:r>
              <a:rPr lang="en-US" b="0" dirty="0"/>
              <a:t>scheme depends on (1) the length of the key and (2) the computational work involved</a:t>
            </a:r>
          </a:p>
          <a:p>
            <a:pPr>
              <a:defRPr/>
            </a:pPr>
            <a:r>
              <a:rPr lang="en-US" b="0" dirty="0"/>
              <a:t>in breaking a cipher. There is nothing in principle about either symmetric or public-key</a:t>
            </a:r>
          </a:p>
          <a:p>
            <a:pPr>
              <a:defRPr/>
            </a:pPr>
            <a:r>
              <a:rPr lang="en-US" b="0" dirty="0"/>
              <a:t>encryption that makes one superior to another from the point of view of resisting cryptanalysis.</a:t>
            </a:r>
          </a:p>
          <a:p>
            <a:pPr>
              <a:defRPr/>
            </a:pPr>
            <a:r>
              <a:rPr lang="en-US" b="0" dirty="0"/>
              <a:t>A second misconception is that public-key encryption is a general- purpose</a:t>
            </a:r>
          </a:p>
          <a:p>
            <a:pPr>
              <a:defRPr/>
            </a:pPr>
            <a:r>
              <a:rPr lang="en-US" b="0" dirty="0"/>
              <a:t>technique that has made symmetric encryption obsolete. On the contrary, because of</a:t>
            </a:r>
          </a:p>
          <a:p>
            <a:pPr>
              <a:defRPr/>
            </a:pPr>
            <a:r>
              <a:rPr lang="en-US" b="0" dirty="0"/>
              <a:t>the computational overhead of current public-key encryption schemes, there seems no</a:t>
            </a:r>
          </a:p>
          <a:p>
            <a:pPr>
              <a:defRPr/>
            </a:pPr>
            <a:r>
              <a:rPr lang="en-US" b="0" dirty="0"/>
              <a:t>foreseeable likelihood that symmetric encryption will be abandoned. Finally, there is</a:t>
            </a:r>
          </a:p>
          <a:p>
            <a:pPr>
              <a:defRPr/>
            </a:pPr>
            <a:r>
              <a:rPr lang="en-US" b="0" dirty="0"/>
              <a:t>a feeling that key distribution is trivial when using public-key encryption, compared to</a:t>
            </a:r>
          </a:p>
          <a:p>
            <a:pPr>
              <a:defRPr/>
            </a:pPr>
            <a:r>
              <a:rPr lang="en-US" b="0" dirty="0"/>
              <a:t>the rather cumbersome handshaking involved with key distribution centers for symmetric</a:t>
            </a:r>
          </a:p>
          <a:p>
            <a:pPr>
              <a:defRPr/>
            </a:pPr>
            <a:r>
              <a:rPr lang="en-US" b="0" dirty="0"/>
              <a:t>encryption. For public-key key distribution, some form of protocol is needed,</a:t>
            </a:r>
          </a:p>
          <a:p>
            <a:pPr>
              <a:defRPr/>
            </a:pPr>
            <a:r>
              <a:rPr lang="en-US" b="0" dirty="0"/>
              <a:t>often involving a central agent, and the procedures involved are no simpler or any</a:t>
            </a:r>
          </a:p>
          <a:p>
            <a:pPr>
              <a:defRPr/>
            </a:pPr>
            <a:r>
              <a:rPr lang="en-US" b="0" dirty="0"/>
              <a:t>more efficient than those required for symmetric encryption.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As the names suggest, the public key of the pair is made public for others to</a:t>
            </a:r>
          </a:p>
          <a:p>
            <a:pPr>
              <a:defRPr/>
            </a:pPr>
            <a:r>
              <a:rPr lang="en-US" b="0" dirty="0"/>
              <a:t>use, while the private key is known only to its owner. A general-purpose public-key</a:t>
            </a:r>
          </a:p>
          <a:p>
            <a:pPr>
              <a:defRPr/>
            </a:pPr>
            <a:r>
              <a:rPr lang="en-US" b="0" dirty="0"/>
              <a:t>cryptographic algorithm relies on one key for encryption and a different but related</a:t>
            </a:r>
          </a:p>
          <a:p>
            <a:pPr>
              <a:defRPr/>
            </a:pPr>
            <a:r>
              <a:rPr lang="en-US" b="0" dirty="0"/>
              <a:t>key for decryption.</a:t>
            </a:r>
          </a:p>
          <a:p>
            <a:pPr>
              <a:defRPr/>
            </a:pPr>
            <a:endParaRPr lang="en-US" b="0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A03455-7222-D147-8F32-0514DD216503}" type="slidenum">
              <a:rPr lang="en-AU" smtClean="0">
                <a:latin typeface="Arial" pitchFamily="-110" charset="0"/>
              </a:rPr>
              <a:pPr/>
              <a:t>14</a:t>
            </a:fld>
            <a:endParaRPr lang="en-AU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755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9AD9B-7FA5-144E-8738-8D5A7C56888F}" type="slidenum">
              <a:rPr lang="en-AU">
                <a:latin typeface="Arial" pitchFamily="-110" charset="0"/>
              </a:rPr>
              <a:pPr/>
              <a:t>15</a:t>
            </a:fld>
            <a:endParaRPr lang="en-AU">
              <a:latin typeface="Arial" pitchFamily="-110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public-key encryption scheme has six ingredients (Figure 2.6a):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Plaintext: This is the readable message or data that is fed into the algorithm as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input.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algorithm: The encryption algorithm performs various transformations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 the plaintext.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Public and private key: This is a pair of keys that have been selected so that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if one is used for encryption, the other is used for decryption. The exact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transformations performed by the encryption algorithm depend on the public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private key that is provided as input.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This is the scrambled message produced as output. It depends on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plaintext and the key. For a given message, two different keys will produce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two different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ciphertexts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Decryption algorithm: This algorithm accepts the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the matching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and produces the original plaintext.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the names suggest, the public key of the pair is made public for others to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use, while the private key is known only to its owner. A general-purpose public-key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cryptographic algorithm relies on one key for encryption and a different but related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for decryption.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essential steps are the following: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Each user generates a pair of keys to be used for the encryption and decryption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messages.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Each user places one of the two keys in a public register or other accessible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file. This is the public key. The companion key is kept private. As Figure 2.6a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suggests, each user maintains a collection of public keys obtained from others.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3. If Bob wishes to send a private message to Alice, Bob encrypts the message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using Alice’s public key.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4. When Alice receives the message, she decrypts it using her private key. No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other recipient can decrypt the message because only Alice knows Alice’s private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 this approach, all participants have access to public keys, and private keys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generated locally by each participant and therefore need never be distributed.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long as a user protects his or her private key, incoming communication is secure.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 any time, a user can change the private key and publish the companion public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to replace the old public key.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Note that the scheme of Figure 2.6a is directed toward providing confidentiality: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Only the intended recipient should be able to decrypt the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because only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intended recipient is in possession of the required private key. Whether in fact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confidentiality is provided depends on a number of factors, including the security of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algorithm, whether the private key is kept secure, and the security of any protocol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which the encryption function is a part.</a:t>
            </a:r>
            <a:endParaRPr lang="en-US" b="0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8037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CEAF3-508C-8A40-93FA-79212B77D7A3}" type="slidenum">
              <a:rPr lang="en-AU">
                <a:latin typeface="Arial" pitchFamily="-110" charset="0"/>
              </a:rPr>
              <a:pPr/>
              <a:t>16</a:t>
            </a:fld>
            <a:endParaRPr lang="en-AU">
              <a:latin typeface="Arial" pitchFamily="-110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2.6b illustrates another mode of operation of public-key cryptography.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this scheme, a user encrypts data using his or her own private key.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Anyone who knows the corresponding public key will then be able to decrypt the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scheme of Figure 2.6b is directed toward providing authentication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and/or data integrity. If a user is able to successfully recover the plaintext from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Bob’s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using Bob’s public key, this indicates that only Bob could have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encrypted the plaintext, thus providing authentication. Further, no one but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Bob would be able to modify the plaintext because only Bob could encrypt the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plaintext with Bob’s private key. Once again, the actual provision of authentication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data integrity depends on a variety of factors. This issue is addressed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primarily in Chapter 21, but other references are made to it where appropriate in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text.</a:t>
            </a:r>
            <a:endParaRPr lang="en-US" b="0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546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Before proceeding, we need to clarify one aspect of public-key cryptosystems that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otherwise likely to lead to confusion. Public-key systems are characterized by the use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of a cryptographic type of algorithm with two keys, one held private and one available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publicly. Depending on the application, the sender uses either the sender’s private key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or the receiver’s public key, or both, to perform some type of cryptographic function.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In broad terms, we can classify the use of public-key cryptosystems into three categories: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digital signature, symmetric key distribution, and encryption of secret keys.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These applications are discussed in Section 2.4. Some algorithms are suitable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for all three applications, whereas others can be used only for one or two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these applications. Table 2.3 indicates the applications supported by the algorithms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discussed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in this section.</a:t>
            </a:r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FD868-4274-7F4A-A590-3300D6060EE1}" type="slidenum">
              <a:rPr lang="en-AU" smtClean="0">
                <a:latin typeface="Arial" pitchFamily="-110" charset="0"/>
              </a:rPr>
              <a:pPr/>
              <a:t>17</a:t>
            </a:fld>
            <a:endParaRPr lang="en-AU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75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3AA161-F819-BC42-BFB4-302370EA9F39}" type="slidenum">
              <a:rPr lang="en-AU">
                <a:latin typeface="Arial" pitchFamily="-110" charset="0"/>
              </a:rPr>
              <a:pPr/>
              <a:t>18</a:t>
            </a:fld>
            <a:endParaRPr lang="en-AU">
              <a:latin typeface="Arial" pitchFamily="-110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cryptosystem illustrated in Figure 2.6 depends on a cryptographic algorithm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based on two related keys.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Diffie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Hellman postulated this system without demonstrating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such algorithms exist. However, they did lay out the conditions that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algorithms must fulfill [DIFF76]: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0923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121E8-9F45-9043-A786-60531465CC15}" type="slidenum">
              <a:rPr lang="en-AU">
                <a:latin typeface="Arial" pitchFamily="-110" charset="0"/>
              </a:rPr>
              <a:pPr/>
              <a:t>19</a:t>
            </a:fld>
            <a:endParaRPr lang="en-AU">
              <a:latin typeface="Arial" pitchFamily="-110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protects against passive attack (eavesdropping). A different requirement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to protect against active attack (falsification of data and transactions). Protection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against such attacks is known as message or data authentication.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message, file, document, or other collection of data is said to be authentic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when it is genuine and came from its alleged source. Message or data authentication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a procedure that allows communicating parties to verify that received or stored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messages are authentic. The two important aspects are to verify that the contents of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message have not been altered and that the source is authentic. We may also wish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verify a message’s timeliness (it has not been artificially delayed and replayed)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sequence relative to other messages flowing between two parties. All of these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concerns come under the category of data integrity as described in Chapter 1.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It would seem possible to perform authentication simply by the use of symmetric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encryption. If we assume that only the sender and receiver share a key (which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it should be), then only the genuine sender would be able to encrypt a message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successfully for the other participant, provided the receiver can recognize a valid message.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Furthermore, if the message includes an error-detection code and a sequence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number, the receiver is assured that no alterations have been made and that sequencing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proper. If the message also includes a timestamp, the receiver is assured that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has not been delayed beyond that normally expected for network transit.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fact, symmetric encryption alone is not a suitable tool for data authentication.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give one simple example, in the ECB mode of encryption, if an attacker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reorders the blocks of </a:t>
            </a:r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then each block will still decrypt successfully.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However, the reordering may alter the meaning of the overall data sequence.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Although sequence numbers may be used at some level (e.g., each IP packet), it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typically not the case that a separate sequence number will be associated with each</a:t>
            </a:r>
          </a:p>
          <a:p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b-bit block of plaintext. Thus, block reordering is a threat.</a:t>
            </a:r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865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kern="12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+mn-cs"/>
              </a:rPr>
              <a:t>Stack overflows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+mn-cs"/>
              </a:rPr>
              <a:t>Buffer overflow basics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+mn-cs"/>
              </a:rPr>
              <a:t>Stack buffer overflows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+mn-cs"/>
              </a:rPr>
              <a:t>Shellcode 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kern="12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+mn-cs"/>
              </a:rPr>
              <a:t>Defending against buffer overflows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+mn-cs"/>
              </a:rPr>
              <a:t>Compile-time defenses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+mn-cs"/>
              </a:rPr>
              <a:t>Run-time defenses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800" kern="12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+mn-cs"/>
              </a:rPr>
              <a:t>Other forms of overflow attacks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kern="12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+mn-cs"/>
              </a:rPr>
              <a:t>Replacement stack frame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kern="12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+mn-cs"/>
              </a:rPr>
              <a:t>Return to system call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kern="12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+mn-cs"/>
              </a:rPr>
              <a:t>Heap overflows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kern="12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+mn-cs"/>
              </a:rPr>
              <a:t>Global data area overflows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kern="12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+mn-cs"/>
              </a:rPr>
              <a:t>Other types of overflows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1164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4C6C18-1759-7149-95F3-F2C3C06D9086}" type="slidenum">
              <a:rPr lang="en-AU">
                <a:latin typeface="Arial" pitchFamily="-110" charset="0"/>
              </a:rPr>
              <a:pPr/>
              <a:t>21</a:t>
            </a:fld>
            <a:endParaRPr lang="en-AU">
              <a:latin typeface="Arial" pitchFamily="-110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One authentication technique involves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use of a secret key to generate a small block of data, known as a message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authentication code, that is appended to the message. This technique assumes that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two communicating parties, say A and B, share a common secret key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When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has a message to send to B, it calculates the message authentication code as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complex function of the message and the key: MAC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F(K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M). The message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plus code are transmitted to the intended recipient. The recipient performs the same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calculation on the received message, using the same secret key, to generate a new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authentication code. The received code is compared to the calculated code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(Figure 2.3). If we assume that only the receiver and the sender know the identity of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key, and if the received code matches the calculated code, then</a:t>
            </a:r>
          </a:p>
          <a:p>
            <a:endParaRPr lang="en-US" b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The receiver is assured that the message has not been altered. If an attacker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alters the message but does not alter the code, then the receiver’s calculation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code will differ from the received code. Because the attacker is assumed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not to know the secret key, the attacker cannot alter the code to correspond to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alterations in the message.</a:t>
            </a:r>
          </a:p>
          <a:p>
            <a:endParaRPr lang="en-US" b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The receiver is assured that the message is from the alleged sender. Because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 one else knows the secret key, no one else could prepare a message with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proper code.</a:t>
            </a:r>
          </a:p>
          <a:p>
            <a:endParaRPr lang="en-US" b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3. If the message includes a sequence number (such as is used with X.25, HDLC,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TCP), then the receiver can be assured of the proper sequence, because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attacker cannot successfully alter the sequence number.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number of algorithms could be used to generate the code. The NIST specification,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FIPS PUB 113, recommends the use of DES. DES is used to generate an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encrypted version of the message, and the last number of bits of </a:t>
            </a:r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are used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the code. A 16- or 32-bit code is typical.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process just described is similar to encryption. One difference is that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authentication algorithm need not be reversible, as it must for decryption. It turns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out that because of the mathematical properties of the authentication function, it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less vulnerable to being broken than encryption.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0196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363312-9C5D-9E41-9C15-EAEE56EE6E89}" type="slidenum">
              <a:rPr lang="en-AU">
                <a:latin typeface="Arial" pitchFamily="-110" charset="0"/>
              </a:rPr>
              <a:pPr/>
              <a:t>23</a:t>
            </a:fld>
            <a:endParaRPr lang="en-AU">
              <a:latin typeface="Arial" pitchFamily="-110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alternative to the message authentication code is the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one-way hash function. As with the message authentication code, a hash function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accepts a variable-size message 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 as input and produces a fixed-size message digest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M) as output (Figure 2.4). Typically, the message is padded out to an integer multiple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some fixed length (e.g., 1024 bits) and the padding includes the value of the length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original message in bits. The length field is a security measure to increase the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difficulty for an attacker to produce an alternative message with the same hash value.</a:t>
            </a:r>
            <a:endParaRPr lang="en-US" altLang="zh-CN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Unlike the MAC, a hash function does not also take a secret key as input.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authenticate a message, the message digest is sent with the message in such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way that the message digest is authentic. Figure 2.5 illustrates three ways in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the message can be authenticated using a hash code. The message digest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be encrypted using symmetric encryption (part a); if it is assumed that only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sender and receiver share the encryption key, then authenticity is assured.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digest can also be encrypted using public-key encryption (part b); this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explained in Section 2.3. The public-key approach has two advantages: It provides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digital signature as well as message authentication; and it does not require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distribution of keys to communicating parties.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two approaches have an advantage over approaches that encrypt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entire message in that less computation is required. But an even more common approach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 use of a technique that avoids encryption altogether. Several reasons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this interest are pointed out in [TSUD92]: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software is quite slow. Even though the amount of data to be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encrypted per message is small, there may be a steady stream of messages into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out of a system.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hardware costs are non-negligible. Low-cost chip implementations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DES are available, but the cost adds up if all nodes in a network must have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capability.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hardware is optimized toward large data sizes. For small blocks of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data, a high proportion of the time is spent in initialization/invocation overhead.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An encryption algorithm may be protected by a patent.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2.5c shows a technique that uses a hash function but no encryption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message authentication. This technique, known as a keyed hash MAC, assumes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two communicating parties, say A and B, share a common secret key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secret key is incorporated into the process of generating a hash code. In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approach illustrated in Figure 2.5c, when A has a message to send to B, it calculates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hash function over the concatenation of the secret key and the message:</a:t>
            </a:r>
          </a:p>
          <a:p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MD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= H(K </a:t>
            </a:r>
            <a:r>
              <a:rPr lang="en-US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M </a:t>
            </a:r>
            <a:r>
              <a:rPr lang="en-US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K). It then sends [ M ii MD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] to B. Because B possesses K, it can</a:t>
            </a:r>
          </a:p>
          <a:p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recompute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H(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baseline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baseline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K) and verify MD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Because the secret key itself is not sent, it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should not be possible for an attacker to modify an intercepted message. As long 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key remains secret, it should not be possible for an attacker to generate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false message.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Note that the secret key is used as both a prefix and a suffix to the message. If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key is used as either only a prefix or only a suffix, the scheme is less secure.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topic is discussed in Chapter 21. Chapter 21 also describes a scheme known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HMAC, which is somewhat more complex than the approach of Figure 2.5c and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has become the standard approach for a keyed hash MAC.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5164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D432F9-F4B8-4242-8824-7D7A9D0B359B}" type="slidenum">
              <a:rPr lang="en-AU">
                <a:latin typeface="Arial" pitchFamily="-110" charset="0"/>
              </a:rPr>
              <a:pPr/>
              <a:t>25</a:t>
            </a:fld>
            <a:endParaRPr lang="en-AU">
              <a:latin typeface="Arial" pitchFamily="-110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number of network security algorithms based on cryptography make use of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random numbers. For example,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Generation of keys for the RSA public-key encryption algorithm (described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Chapter 21) and other public-key algorithms.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Generation of a stream key for symmetric stream cipher.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Generation of a symmetric key for use as a temporary session key or in creating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digital envelope.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In a number of key distribution scenarios, such as Kerberos (described in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Chapter 23), random numbers are used for handshaking to prevent replay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Session key generation, whether done by a key distribution center or by one of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principals.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applications give rise to two distinct and not necessarily compatible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requirements for a sequence of random numbers: randomness and unpredictability.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5467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b="0" dirty="0"/>
              <a:t>Traditionally, the concern in the generation of a sequence of</a:t>
            </a:r>
          </a:p>
          <a:p>
            <a:pPr>
              <a:defRPr/>
            </a:pPr>
            <a:r>
              <a:rPr lang="en-US" b="0" dirty="0"/>
              <a:t>allegedly random numbers has been that the sequence of numbers be random in</a:t>
            </a:r>
          </a:p>
          <a:p>
            <a:pPr>
              <a:defRPr/>
            </a:pPr>
            <a:r>
              <a:rPr lang="en-US" b="0" dirty="0"/>
              <a:t>some well-defined statistical sense. The following two criteria are used to validate</a:t>
            </a:r>
          </a:p>
          <a:p>
            <a:pPr>
              <a:defRPr/>
            </a:pPr>
            <a:r>
              <a:rPr lang="en-US" b="0" dirty="0"/>
              <a:t>that a sequence of numbers is random: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• Uniform distribution: The distribution of numbers in the sequence should be</a:t>
            </a:r>
          </a:p>
          <a:p>
            <a:pPr>
              <a:defRPr/>
            </a:pPr>
            <a:r>
              <a:rPr lang="en-US" b="0" dirty="0"/>
              <a:t>uniform; that is, the frequency of occurrence of each of the numbers should be</a:t>
            </a:r>
          </a:p>
          <a:p>
            <a:pPr>
              <a:defRPr/>
            </a:pPr>
            <a:r>
              <a:rPr lang="en-US" b="0" dirty="0"/>
              <a:t>approximately the same.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• Independence: No one value in the sequence can be inferred from the others.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Although there are well-defined tests for determining that a sequence of numbers</a:t>
            </a:r>
          </a:p>
          <a:p>
            <a:pPr>
              <a:defRPr/>
            </a:pPr>
            <a:r>
              <a:rPr lang="en-US" b="0" dirty="0"/>
              <a:t>matches a particular distribution, such as the uniform distribution, there is no such</a:t>
            </a:r>
          </a:p>
          <a:p>
            <a:pPr>
              <a:defRPr/>
            </a:pPr>
            <a:r>
              <a:rPr lang="en-US" b="0" dirty="0"/>
              <a:t>test to “prove” independence. Rather, a number of tests can be applied to demonstrate</a:t>
            </a:r>
          </a:p>
          <a:p>
            <a:pPr>
              <a:defRPr/>
            </a:pPr>
            <a:r>
              <a:rPr lang="en-US" b="0" dirty="0"/>
              <a:t>if a sequence does not exhibit independence. The general strategy is to apply a number</a:t>
            </a:r>
          </a:p>
          <a:p>
            <a:pPr>
              <a:defRPr/>
            </a:pPr>
            <a:r>
              <a:rPr lang="en-US" b="0" dirty="0"/>
              <a:t>of such tests until the confidence that independence exists is sufficiently strong.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In the context of our discussion, the use of a sequence of numbers that appear</a:t>
            </a:r>
          </a:p>
          <a:p>
            <a:pPr>
              <a:defRPr/>
            </a:pPr>
            <a:r>
              <a:rPr lang="en-US" b="0" dirty="0"/>
              <a:t>statistically random often occurs in the design of algorithms related to cryptography.</a:t>
            </a:r>
          </a:p>
          <a:p>
            <a:pPr>
              <a:defRPr/>
            </a:pPr>
            <a:r>
              <a:rPr lang="en-US" b="0" dirty="0"/>
              <a:t>In essence, if a</a:t>
            </a:r>
            <a:r>
              <a:rPr lang="en-US" b="0" baseline="0" dirty="0"/>
              <a:t> </a:t>
            </a:r>
            <a:r>
              <a:rPr lang="en-US" b="0" dirty="0"/>
              <a:t>problem is too hard or time-consuming to solve exactly, a simpler, shorter approach</a:t>
            </a:r>
          </a:p>
          <a:p>
            <a:pPr>
              <a:defRPr/>
            </a:pPr>
            <a:r>
              <a:rPr lang="en-US" b="0" dirty="0"/>
              <a:t>based on randomization is used to provide an answer with any desired level of</a:t>
            </a:r>
          </a:p>
          <a:p>
            <a:pPr>
              <a:defRPr/>
            </a:pPr>
            <a:r>
              <a:rPr lang="en-US" b="0" dirty="0"/>
              <a:t>confidence.</a:t>
            </a:r>
          </a:p>
          <a:p>
            <a:pPr>
              <a:defRPr/>
            </a:pPr>
            <a:endParaRPr lang="en-US" b="0" i="1" dirty="0"/>
          </a:p>
          <a:p>
            <a:pPr>
              <a:defRPr/>
            </a:pPr>
            <a:r>
              <a:rPr lang="en-US" b="0" i="1" dirty="0"/>
              <a:t>UNPREDICTABILITY </a:t>
            </a:r>
          </a:p>
          <a:p>
            <a:pPr>
              <a:defRPr/>
            </a:pPr>
            <a:r>
              <a:rPr lang="en-US" b="0" i="1" dirty="0"/>
              <a:t>In applications such as reciprocal authentication and session key</a:t>
            </a:r>
          </a:p>
          <a:p>
            <a:pPr>
              <a:defRPr/>
            </a:pPr>
            <a:r>
              <a:rPr lang="en-US" b="0" dirty="0"/>
              <a:t>generation, the requirement is not so much that the sequence of numbers be statistically</a:t>
            </a:r>
          </a:p>
          <a:p>
            <a:pPr>
              <a:defRPr/>
            </a:pPr>
            <a:r>
              <a:rPr lang="en-US" b="0" dirty="0"/>
              <a:t>random but that the successive members of the sequence are unpredictable. With</a:t>
            </a:r>
          </a:p>
          <a:p>
            <a:pPr>
              <a:defRPr/>
            </a:pPr>
            <a:r>
              <a:rPr lang="en-US" b="0" dirty="0"/>
              <a:t>“true” random sequences, each number is statistically independent of other numbers</a:t>
            </a:r>
          </a:p>
          <a:p>
            <a:pPr>
              <a:defRPr/>
            </a:pPr>
            <a:r>
              <a:rPr lang="en-US" b="0" dirty="0"/>
              <a:t>in the sequence and therefore unpredictable. However, as is discussed shortly, true</a:t>
            </a:r>
          </a:p>
          <a:p>
            <a:pPr>
              <a:defRPr/>
            </a:pPr>
            <a:r>
              <a:rPr lang="en-US" b="0" dirty="0"/>
              <a:t>random numbers are not always used; rather, sequences of numbers that appear to</a:t>
            </a:r>
          </a:p>
          <a:p>
            <a:pPr>
              <a:defRPr/>
            </a:pPr>
            <a:r>
              <a:rPr lang="en-US" b="0" dirty="0"/>
              <a:t>be random are generated by some algorithm. In this latter case, care must be taken</a:t>
            </a:r>
          </a:p>
          <a:p>
            <a:pPr>
              <a:defRPr/>
            </a:pPr>
            <a:r>
              <a:rPr lang="en-US" b="0" dirty="0"/>
              <a:t>that an opponent not be able to predict future elements of the sequence on the basis</a:t>
            </a:r>
          </a:p>
          <a:p>
            <a:pPr>
              <a:defRPr/>
            </a:pPr>
            <a:r>
              <a:rPr lang="en-US" b="0" dirty="0"/>
              <a:t>of earlier elements.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209CCC-1E30-A046-94F2-A557E7DEE501}" type="slidenum">
              <a:rPr lang="en-AU" smtClean="0">
                <a:latin typeface="Arial" pitchFamily="-110" charset="0"/>
              </a:rPr>
              <a:pPr/>
              <a:t>26</a:t>
            </a:fld>
            <a:endParaRPr lang="en-AU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99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D7395-57CF-8946-BDF3-990D47D19D7C}" type="slidenum">
              <a:rPr lang="en-AU">
                <a:latin typeface="Arial" pitchFamily="-110" charset="0"/>
              </a:rPr>
              <a:pPr/>
              <a:t>27</a:t>
            </a:fld>
            <a:endParaRPr lang="en-AU">
              <a:latin typeface="Arial" pitchFamily="-110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Cryptographic applications typically make use of algorithmic techniques for random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 generation. These algorithms are deterministic and therefore produce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sequences of numbers that are not statistically random. However, if the algorithm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good, the resulting sequences will pass many reasonable tests of randomness. Such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numbers are referred to as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pseudorandom numbers.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You may be somewhat uneasy about the concept of using numbers generated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by a deterministic algorithm as if they were random numbers. Despite what might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called philosophical objections to such a practice, it generally works. As one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expert on probability theory puts it [HAMM91],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practical purposes we are forced to accept the awkward concept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“relatively random” meaning that with regard to the proposed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 we can see no reason why they will not perform as if they were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random (as the theory usually requires). This is highly subjective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is not very palatable to purists, but it is what statisticians regularly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appeal to when they take “a random sample”—they hope that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any results they use will have approximately the same properties 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complete counting of the whole sample space that occurs in their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theory.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true random number generator (TRNG) uses a nondeterministic source to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produce randomness. Most operate by measuring unpredictable natural processes,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as pulse detectors of ionizing radiation events, gas discharge tubes, and leaky</a:t>
            </a:r>
          </a:p>
          <a:p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capac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itors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Intel has developed a commercially available chip that samples thermal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noise by amplifying the voltage measured across </a:t>
            </a:r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undriven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resistors [JUN99].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group at Bell Labs has developed a technique that uses the variations in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response time of raw read requests for one disk sector of a hard disk [JAKO98].</a:t>
            </a:r>
          </a:p>
          <a:p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LavaRnd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is an open source project for creating truly random numbers using inexpensive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cameras, open source code, and inexpensive hardware. The system uses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saturated charge- coupled device (CCD) in a light-tight can as a chaotic source to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produce the seed. Software processes the result into truly random numbers in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variety of formats.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6272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28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2 summary.</a:t>
            </a:r>
          </a:p>
        </p:txBody>
      </p:sp>
    </p:spTree>
    <p:extLst>
      <p:ext uri="{BB962C8B-B14F-4D97-AF65-F5344CB8AC3E}">
        <p14:creationId xmlns:p14="http://schemas.microsoft.com/office/powerpoint/2010/main" val="3937985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and private key</a:t>
            </a:r>
          </a:p>
          <a:p>
            <a:pPr lvl="1"/>
            <a:r>
              <a:rPr lang="en-US" dirty="0"/>
              <a:t>Pair of keys, one for encryption, one for decryption</a:t>
            </a:r>
          </a:p>
          <a:p>
            <a:r>
              <a:rPr lang="en-US" dirty="0"/>
              <a:t>Decryption key</a:t>
            </a:r>
          </a:p>
          <a:p>
            <a:pPr lvl="1"/>
            <a:r>
              <a:rPr lang="en-US" dirty="0"/>
              <a:t>Produces the original plaintext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185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AC41B-982D-2740-975B-CBC1E41F9A36}" type="slidenum">
              <a:rPr lang="en-AU">
                <a:latin typeface="Arial" pitchFamily="-110" charset="0"/>
              </a:rPr>
              <a:pPr/>
              <a:t>4</a:t>
            </a:fld>
            <a:endParaRPr lang="en-AU">
              <a:latin typeface="Arial" pitchFamily="-110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universal technique for providing confidentiality for transmitted or stored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 is symmetric encryption.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section introduces the basic concept of symmetric encryption. This is followed by an overview of the two most important symmetric encryption algorithms: the Data Encryption Standard (DES) and the Advanced Encryption Standard (AES), which are block encryption algorithms. Finally, this section introduces the concept of symmetric stream encryption algorithms.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Symmetric encryption, also referred to as conventional encryption or single-key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encryption, was the only type of encryption in use prior to the introduction of public-key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in the late 1970s. Countless individuals and groups, from Julius Caesar to the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German U-boat force to present-day diplomatic, military, and commercial users, have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used symmetric encryption for secret communication. It remains the more widely used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two types of encryption.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are two requirements for secure use of symmetric encryption: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We need a strong encryption algorithm. At a minimum, we would like the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algorithm to be such that an opponent who knows the algorithm and has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access to one or more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ciphertexts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would be unable to decipher the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figure out the key. This requirement is usually stated in a stronger form: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opponent should be unable to decrypt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or discover the key even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if he or she is in possession of a number of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ciphertexts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together with the plaintext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produced each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Sender and receiver must have obtained copies of the secret key in a secure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fashion and must keep the key secure. If someone can discover the key and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knows the algorithm, all communication using this key is readable.</a:t>
            </a:r>
          </a:p>
          <a:p>
            <a:pPr eaLnBrk="1" hangingPunct="1"/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2163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are two general approaches to attacking a symmetric encryption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scheme. The first attack is known as cryptanalysis. Cryptanalytic attacks rely on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nature of the algorithm plus perhaps some knowledge of the general characteristics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plaintext or even some sample plaintext-ciphertext pairs. This type of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exploits the characteristics of the algorithm to attempt to deduce a specific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plaintext or to deduce the key being used. If the attack succeeds in deducing the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key, the effect is catastrophic: All future and past messages encrypted with that key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compromised.</a:t>
            </a:r>
          </a:p>
          <a:p>
            <a:pPr eaLnBrk="1" hangingPunct="1"/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second method, known as the brute-force attack, is to try every possible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on a piece of ciphertext until an intelligible translation into plaintext is obtained.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 average, half of all possible keys must be tried to achieve success. </a:t>
            </a:r>
            <a:endParaRPr lang="en-US" b="0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3540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A </a:t>
            </a:r>
            <a:r>
              <a:rPr lang="en-US" i="1" dirty="0"/>
              <a:t>block cipher processes the input one block of elements at a time, producing an</a:t>
            </a:r>
          </a:p>
          <a:p>
            <a:pPr>
              <a:defRPr/>
            </a:pPr>
            <a:r>
              <a:rPr lang="en-US" dirty="0"/>
              <a:t>output block for each input block. A </a:t>
            </a:r>
            <a:r>
              <a:rPr lang="en-US" i="1" dirty="0"/>
              <a:t>stream cipher processes the input elements</a:t>
            </a:r>
          </a:p>
          <a:p>
            <a:pPr>
              <a:defRPr/>
            </a:pPr>
            <a:r>
              <a:rPr lang="en-US" dirty="0"/>
              <a:t>continuously, producing output one element at a time, as it goes along. Although</a:t>
            </a:r>
          </a:p>
          <a:p>
            <a:pPr>
              <a:defRPr/>
            </a:pPr>
            <a:r>
              <a:rPr lang="en-US" dirty="0"/>
              <a:t>block ciphers are far more common, there are certain applications in which a stream</a:t>
            </a:r>
          </a:p>
          <a:p>
            <a:pPr>
              <a:defRPr/>
            </a:pPr>
            <a:r>
              <a:rPr lang="en-US" dirty="0"/>
              <a:t>cipher is more appropriate. Examples are given subsequently in this book.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typical stream cipher encrypts plaintext one byte at a time, although a stream</a:t>
            </a:r>
          </a:p>
          <a:p>
            <a:pPr>
              <a:defRPr/>
            </a:pPr>
            <a:r>
              <a:rPr lang="en-US" dirty="0"/>
              <a:t>cipher may be designed to operate on one bit at a time or on units larger than a byte</a:t>
            </a:r>
          </a:p>
          <a:p>
            <a:pPr>
              <a:defRPr/>
            </a:pPr>
            <a:r>
              <a:rPr lang="en-US" dirty="0"/>
              <a:t>at a time.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With a properly designed pseudorandom number generator, a stream cipher</a:t>
            </a:r>
          </a:p>
          <a:p>
            <a:pPr>
              <a:defRPr/>
            </a:pPr>
            <a:r>
              <a:rPr lang="en-US" dirty="0"/>
              <a:t>can be as secure as block cipher of comparable key length. The primary advantage</a:t>
            </a:r>
          </a:p>
          <a:p>
            <a:pPr>
              <a:defRPr/>
            </a:pPr>
            <a:r>
              <a:rPr lang="en-US" dirty="0"/>
              <a:t>of a stream cipher is that stream ciphers are almost always faster and use far less</a:t>
            </a:r>
          </a:p>
          <a:p>
            <a:pPr>
              <a:defRPr/>
            </a:pPr>
            <a:r>
              <a:rPr lang="en-US" dirty="0"/>
              <a:t>code than do block ciphers. The advantage of a block cipher is that you can reuse</a:t>
            </a:r>
          </a:p>
          <a:p>
            <a:pPr>
              <a:defRPr/>
            </a:pPr>
            <a:r>
              <a:rPr lang="en-US" dirty="0"/>
              <a:t>keys. For applications that require encryption/decryption of a stream of data, such as</a:t>
            </a:r>
          </a:p>
          <a:p>
            <a:pPr>
              <a:defRPr/>
            </a:pPr>
            <a:r>
              <a:rPr lang="en-US" dirty="0"/>
              <a:t>over a data communications channel or a browser/Web link, a stream cipher might</a:t>
            </a:r>
          </a:p>
          <a:p>
            <a:pPr>
              <a:defRPr/>
            </a:pPr>
            <a:r>
              <a:rPr lang="en-US" dirty="0"/>
              <a:t>be the better alternative. For applications that deal with blocks of data, such as file</a:t>
            </a:r>
          </a:p>
          <a:p>
            <a:pPr>
              <a:defRPr/>
            </a:pPr>
            <a:r>
              <a:rPr lang="en-US" dirty="0"/>
              <a:t>transfer, e-mail, and database, block ciphers may be more appropriate. However,</a:t>
            </a:r>
          </a:p>
          <a:p>
            <a:pPr>
              <a:defRPr/>
            </a:pPr>
            <a:r>
              <a:rPr lang="en-US" dirty="0"/>
              <a:t>either type of cipher can be used in virtually any application.</a:t>
            </a:r>
          </a:p>
          <a:p>
            <a:pPr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Pseudorandom stream is unpredictable without knowledge of the input key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9FE99-24B7-7F45-B59C-4161A610A12D}" type="slidenum">
              <a:rPr lang="en-AU" smtClean="0">
                <a:latin typeface="Arial" pitchFamily="-110" charset="0"/>
              </a:rPr>
              <a:pPr/>
              <a:t>6</a:t>
            </a:fld>
            <a:endParaRPr lang="en-AU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2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/>
              <a:t>Typically, symmetric encryption is applied to a</a:t>
            </a:r>
          </a:p>
          <a:p>
            <a:pPr>
              <a:defRPr/>
            </a:pPr>
            <a:r>
              <a:rPr lang="en-US" dirty="0"/>
              <a:t>unit of data larger than a single 64-bit or 128-bit block. E-mail messages, network</a:t>
            </a:r>
          </a:p>
          <a:p>
            <a:pPr>
              <a:defRPr/>
            </a:pPr>
            <a:r>
              <a:rPr lang="en-US" dirty="0"/>
              <a:t>packets, database records, and other plaintext sources must be broken up into a</a:t>
            </a:r>
          </a:p>
          <a:p>
            <a:pPr>
              <a:defRPr/>
            </a:pPr>
            <a:r>
              <a:rPr lang="en-US" dirty="0"/>
              <a:t>series of fixed-length block for encryption by a symmetric block cipher. The simplest</a:t>
            </a:r>
          </a:p>
          <a:p>
            <a:pPr>
              <a:defRPr/>
            </a:pPr>
            <a:r>
              <a:rPr lang="en-US" dirty="0"/>
              <a:t>approach to multiple-block encryption is known as electronic codebook (ECB)</a:t>
            </a:r>
          </a:p>
          <a:p>
            <a:pPr>
              <a:defRPr/>
            </a:pPr>
            <a:r>
              <a:rPr lang="en-US" dirty="0"/>
              <a:t>mode, in which plaintext is handled </a:t>
            </a:r>
            <a:r>
              <a:rPr lang="en-US" i="1" dirty="0" err="1"/>
              <a:t>b</a:t>
            </a:r>
            <a:r>
              <a:rPr lang="en-US" i="1" dirty="0"/>
              <a:t> bits at a time and each block of plaintext is</a:t>
            </a:r>
          </a:p>
          <a:p>
            <a:pPr>
              <a:defRPr/>
            </a:pPr>
            <a:r>
              <a:rPr lang="en-US" dirty="0"/>
              <a:t>encrypted using the same key. Typically </a:t>
            </a:r>
            <a:r>
              <a:rPr lang="en-US" i="1" dirty="0"/>
              <a:t>b =64 or b =128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For lengthy messages, the ECB mode may not be secure. A cryptanalyst may</a:t>
            </a:r>
          </a:p>
          <a:p>
            <a:pPr>
              <a:defRPr/>
            </a:pPr>
            <a:r>
              <a:rPr lang="en-US" dirty="0"/>
              <a:t>be able to exploit regularities in the plaintext to ease the task of decryption. For</a:t>
            </a:r>
          </a:p>
          <a:p>
            <a:pPr>
              <a:defRPr/>
            </a:pPr>
            <a:r>
              <a:rPr lang="en-US" dirty="0"/>
              <a:t>example, if it is known that the message always starts out with certain predefined</a:t>
            </a:r>
          </a:p>
          <a:p>
            <a:pPr>
              <a:defRPr/>
            </a:pPr>
            <a:r>
              <a:rPr lang="en-US" dirty="0"/>
              <a:t>fields, then the cryptanalyst may have a number of known plaintext-</a:t>
            </a:r>
            <a:r>
              <a:rPr lang="en-US" dirty="0" err="1"/>
              <a:t>ciphertext</a:t>
            </a:r>
            <a:r>
              <a:rPr lang="en-US" dirty="0"/>
              <a:t> pairs</a:t>
            </a:r>
          </a:p>
          <a:p>
            <a:pPr>
              <a:defRPr/>
            </a:pPr>
            <a:r>
              <a:rPr lang="en-US" dirty="0"/>
              <a:t>to work with.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To increase the security of symmetric block encryption for large sequences</a:t>
            </a:r>
          </a:p>
          <a:p>
            <a:pPr>
              <a:defRPr/>
            </a:pPr>
            <a:r>
              <a:rPr lang="en-US" dirty="0"/>
              <a:t>of data, a number of alternative techniques have been developed, called </a:t>
            </a:r>
            <a:r>
              <a:rPr lang="en-US" b="1" dirty="0"/>
              <a:t>modes of</a:t>
            </a:r>
          </a:p>
          <a:p>
            <a:pPr>
              <a:defRPr/>
            </a:pPr>
            <a:r>
              <a:rPr lang="en-US" b="1" dirty="0"/>
              <a:t>operation. </a:t>
            </a:r>
            <a:r>
              <a:rPr lang="en-US" dirty="0"/>
              <a:t>These modes overcome the weaknesses of ECB; each mode has its own</a:t>
            </a:r>
          </a:p>
          <a:p>
            <a:r>
              <a:rPr lang="en-US" dirty="0"/>
              <a:t>particular advantages. This topic is explored in Chapter 20. </a:t>
            </a:r>
            <a:r>
              <a:rPr lang="en-US" altLang="zh-CN" i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2.2a shows the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ECB mode. A plaintext of length </a:t>
            </a:r>
            <a:r>
              <a:rPr lang="en-US" altLang="zh-CN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nb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is divided into n b-bit blocks (P</a:t>
            </a:r>
            <a:r>
              <a:rPr lang="en-US" altLang="zh-CN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P</a:t>
            </a:r>
            <a:r>
              <a:rPr lang="en-US" altLang="zh-CN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,….,</a:t>
            </a:r>
            <a:r>
              <a:rPr lang="en-US" altLang="zh-CN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</a:t>
            </a:r>
            <a:r>
              <a:rPr lang="en-US" altLang="zh-CN" i="1" baseline="-2500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Each block is encrypted using the same algorithm and the same encryption key, to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produce a sequence of 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 b-bit blocks of </a:t>
            </a:r>
            <a:r>
              <a:rPr lang="en-US" altLang="zh-CN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(C</a:t>
            </a:r>
            <a:r>
              <a:rPr lang="en-US" altLang="zh-CN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C</a:t>
            </a:r>
            <a:r>
              <a:rPr lang="en-US" altLang="zh-CN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,….,C</a:t>
            </a:r>
            <a:r>
              <a:rPr lang="en-US" altLang="zh-CN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</a:t>
            </a:r>
          </a:p>
          <a:p>
            <a:endParaRPr lang="en-US" altLang="zh-CN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2.2b is a representative diagram of stream cipher structure. In this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structure a key is input to a pseudorandom bit generator that produces a stream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8-bit numbers that are apparently random. A pseudorandom stream is one that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unpredictable without knowledge of the input key and which has an apparently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random character (see Section 2.5). The output of the generator, called a </a:t>
            </a:r>
            <a:r>
              <a:rPr lang="en-US" altLang="zh-CN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keystream,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combined one byte at a time with the plaintext stream using the bitwise exclusive-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(XOR) operation.</a:t>
            </a:r>
          </a:p>
          <a:p>
            <a:endParaRPr lang="en-US" altLang="zh-CN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/>
              <a:t>is combined one byte at a time with the plaintext stream using the bitwise exclusive-</a:t>
            </a:r>
          </a:p>
          <a:p>
            <a:r>
              <a:rPr lang="en-US" dirty="0"/>
              <a:t>OR (XOR) operation.</a:t>
            </a:r>
          </a:p>
          <a:p>
            <a:endParaRPr lang="en-US" dirty="0"/>
          </a:p>
          <a:p>
            <a:r>
              <a:rPr lang="en-US" dirty="0"/>
              <a:t>A pseudo-random keystream </a:t>
            </a:r>
            <a:r>
              <a:rPr lang="en-US" dirty="0" err="1"/>
              <a:t>XOR’ed</a:t>
            </a:r>
            <a:r>
              <a:rPr lang="en-US" dirty="0"/>
              <a:t> with plaintext bit-by-bit:</a:t>
            </a:r>
            <a:endParaRPr lang="en-US" altLang="zh-CN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altLang="zh-CN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altLang="zh-CN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altLang="zh-CN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386E0-290C-8A40-901F-50999F697ABC}" type="slidenum">
              <a:rPr lang="en-AU" smtClean="0">
                <a:latin typeface="Arial" pitchFamily="-110" charset="0"/>
              </a:rPr>
              <a:pPr/>
              <a:t>7</a:t>
            </a:fld>
            <a:endParaRPr lang="en-AU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86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Typically, symmetric encryption is applied to a</a:t>
            </a:r>
          </a:p>
          <a:p>
            <a:pPr>
              <a:defRPr/>
            </a:pPr>
            <a:r>
              <a:rPr lang="en-US" dirty="0"/>
              <a:t>unit of data larger than a single 64-bit or 128-bit block. E-mail messages, network</a:t>
            </a:r>
          </a:p>
          <a:p>
            <a:pPr>
              <a:defRPr/>
            </a:pPr>
            <a:r>
              <a:rPr lang="en-US" dirty="0"/>
              <a:t>packets, database records, and other plaintext sources must be broken up into a</a:t>
            </a:r>
          </a:p>
          <a:p>
            <a:pPr>
              <a:defRPr/>
            </a:pPr>
            <a:r>
              <a:rPr lang="en-US" dirty="0"/>
              <a:t>series of fixed-length block for encryption by a symmetric block cipher. The simplest</a:t>
            </a:r>
          </a:p>
          <a:p>
            <a:pPr>
              <a:defRPr/>
            </a:pPr>
            <a:r>
              <a:rPr lang="en-US" dirty="0"/>
              <a:t>approach to multiple-block encryption is known as electronic codebook (ECB)</a:t>
            </a:r>
          </a:p>
          <a:p>
            <a:pPr>
              <a:defRPr/>
            </a:pPr>
            <a:r>
              <a:rPr lang="en-US" dirty="0"/>
              <a:t>mode, in which plaintext is handled </a:t>
            </a:r>
            <a:r>
              <a:rPr lang="en-US" i="1" dirty="0" err="1"/>
              <a:t>b</a:t>
            </a:r>
            <a:r>
              <a:rPr lang="en-US" i="1" dirty="0"/>
              <a:t> bits at a time and each block of plaintext is</a:t>
            </a:r>
          </a:p>
          <a:p>
            <a:pPr>
              <a:defRPr/>
            </a:pPr>
            <a:r>
              <a:rPr lang="en-US" dirty="0"/>
              <a:t>encrypted using the same key. Typically </a:t>
            </a:r>
            <a:r>
              <a:rPr lang="en-US" i="1" dirty="0"/>
              <a:t>b =64 or b =128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For lengthy messages, the ECB mode may not be secure. A cryptanalyst may</a:t>
            </a:r>
          </a:p>
          <a:p>
            <a:pPr>
              <a:defRPr/>
            </a:pPr>
            <a:r>
              <a:rPr lang="en-US" dirty="0"/>
              <a:t>be able to exploit regularities in the plaintext to ease the task of decryption. For</a:t>
            </a:r>
          </a:p>
          <a:p>
            <a:pPr>
              <a:defRPr/>
            </a:pPr>
            <a:r>
              <a:rPr lang="en-US" dirty="0"/>
              <a:t>example, if it is known that the message always starts out with certain predefined</a:t>
            </a:r>
          </a:p>
          <a:p>
            <a:pPr>
              <a:defRPr/>
            </a:pPr>
            <a:r>
              <a:rPr lang="en-US" dirty="0"/>
              <a:t>fields, then the cryptanalyst may have a number of known plaintext-</a:t>
            </a:r>
            <a:r>
              <a:rPr lang="en-US" dirty="0" err="1"/>
              <a:t>ciphertext</a:t>
            </a:r>
            <a:r>
              <a:rPr lang="en-US" dirty="0"/>
              <a:t> pairs</a:t>
            </a:r>
          </a:p>
          <a:p>
            <a:pPr>
              <a:defRPr/>
            </a:pPr>
            <a:r>
              <a:rPr lang="en-US" dirty="0"/>
              <a:t>to work with.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To increase the security of symmetric block encryption for large sequences</a:t>
            </a:r>
          </a:p>
          <a:p>
            <a:pPr>
              <a:defRPr/>
            </a:pPr>
            <a:r>
              <a:rPr lang="en-US" dirty="0"/>
              <a:t>of data, a number of alternative techniques have been developed, called </a:t>
            </a:r>
            <a:r>
              <a:rPr lang="en-US" b="1" dirty="0"/>
              <a:t>modes of</a:t>
            </a:r>
          </a:p>
          <a:p>
            <a:pPr>
              <a:defRPr/>
            </a:pPr>
            <a:r>
              <a:rPr lang="en-US" b="1" dirty="0"/>
              <a:t>operation. </a:t>
            </a:r>
            <a:r>
              <a:rPr lang="en-US" dirty="0"/>
              <a:t>These modes overcome the weaknesses of ECB; each mode has its own</a:t>
            </a:r>
          </a:p>
          <a:p>
            <a:r>
              <a:rPr lang="en-US" dirty="0"/>
              <a:t>particular advantages. This topic is explored in Chapter 20. </a:t>
            </a:r>
            <a:r>
              <a:rPr lang="en-US" altLang="zh-CN" i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2.2a shows the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ECB mode. A plaintext of length </a:t>
            </a:r>
            <a:r>
              <a:rPr lang="en-US" altLang="zh-CN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nb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is divided into n b-bit blocks (P</a:t>
            </a:r>
            <a:r>
              <a:rPr lang="en-US" altLang="zh-CN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P</a:t>
            </a:r>
            <a:r>
              <a:rPr lang="en-US" altLang="zh-CN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,….,</a:t>
            </a:r>
            <a:r>
              <a:rPr lang="en-US" altLang="zh-CN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</a:t>
            </a:r>
            <a:r>
              <a:rPr lang="en-US" altLang="zh-CN" i="1" baseline="-2500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Each block is encrypted using the same algorithm and the same encryption key, to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produce a sequence of 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 b-bit blocks of </a:t>
            </a:r>
            <a:r>
              <a:rPr lang="en-US" altLang="zh-CN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(C</a:t>
            </a:r>
            <a:r>
              <a:rPr lang="en-US" altLang="zh-CN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C</a:t>
            </a:r>
            <a:r>
              <a:rPr lang="en-US" altLang="zh-CN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,….,C</a:t>
            </a:r>
            <a:r>
              <a:rPr lang="en-US" altLang="zh-CN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</a:t>
            </a:r>
          </a:p>
          <a:p>
            <a:endParaRPr lang="en-US" altLang="zh-CN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altLang="zh-CN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altLang="zh-CN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386E0-290C-8A40-901F-50999F697ABC}" type="slidenum">
              <a:rPr lang="en-AU" smtClean="0">
                <a:latin typeface="Arial" pitchFamily="-110" charset="0"/>
              </a:rPr>
              <a:pPr/>
              <a:t>8</a:t>
            </a:fld>
            <a:endParaRPr lang="en-AU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388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027D8-8F21-DE43-B42D-A54F7CA3580B}" type="slidenum">
              <a:rPr lang="en-AU">
                <a:latin typeface="Arial" pitchFamily="-110" charset="0"/>
              </a:rPr>
              <a:pPr/>
              <a:t>9</a:t>
            </a:fld>
            <a:endParaRPr lang="en-AU">
              <a:latin typeface="Arial" pitchFamily="-110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The most commonly used symmetric encryption algorithms are block ciphers. A block cipher processes the plaintext input in fixed-size blocks and produces a block of </a:t>
            </a:r>
            <a:r>
              <a:rPr lang="en-US" dirty="0" err="1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dirty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 of equal size for each plaintext block. The algorithm processes longer plaintext amounts as a series of fixed-size blocks. The most important symmetric algorithms, all of which are block ciphers, are the Data Encryption Standard (DES), triple DES, and the Advanced Encryption Standard (AES); see Table 2.1.  This subsection provides an overview of these algorithms.  Chapter 20 presents the technical details.</a:t>
            </a:r>
          </a:p>
        </p:txBody>
      </p:sp>
    </p:spTree>
    <p:extLst>
      <p:ext uri="{BB962C8B-B14F-4D97-AF65-F5344CB8AC3E}">
        <p14:creationId xmlns:p14="http://schemas.microsoft.com/office/powerpoint/2010/main" val="331233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0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68362"/>
          </a:xfrm>
        </p:spPr>
        <p:txBody>
          <a:bodyPr/>
          <a:lstStyle>
            <a:lvl1pPr>
              <a:defRPr lang="zh-CN" altLang="en-US" sz="4000" dirty="0">
                <a:solidFill>
                  <a:srgbClr val="9B37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2565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43446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5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181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3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5pPr>
            <a:lvl6pPr marL="4476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6pPr>
            <a:lvl7pPr marL="8858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7pPr>
            <a:lvl8pPr marL="13239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8pPr>
            <a:lvl9pPr marL="17621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181" y="1371601"/>
            <a:ext cx="77724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333375" marR="0" indent="-190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714375" marR="0" indent="-142875" algn="l" rtl="0">
              <a:lnSpc>
                <a:spcPct val="1500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104900" marR="0" indent="-123825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15525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•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19907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242887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28670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3314700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37623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0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5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007364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4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64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520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59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CH02 Cryptography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50EE00-415B-4557-9062-379FD139A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ZJU 2020</a:t>
            </a:r>
            <a:endParaRPr lang="en-SE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Data Encryption Standard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(DES)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850" y="1196975"/>
          <a:ext cx="8569325" cy="525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Time Required for Brute-Force Attack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0D220-F9BD-42EE-877E-2EA6BFB9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60" y="1673674"/>
            <a:ext cx="8812079" cy="415768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Triple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DES (3DES)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10000"/>
              </a:lnSpc>
              <a:buClr>
                <a:schemeClr val="accent6"/>
              </a:buClr>
              <a:buSzPct val="85000"/>
              <a:buFont typeface="Wingdings" pitchFamily="33" charset="2"/>
              <a:buChar char=""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Repeats DES three times using either 2 or 3 unique keys, with total key length of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112 or 168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bits</a:t>
            </a:r>
          </a:p>
          <a:p>
            <a:pPr eaLnBrk="1" hangingPunct="1">
              <a:lnSpc>
                <a:spcPct val="110000"/>
              </a:lnSpc>
              <a:buClr>
                <a:schemeClr val="accent6"/>
              </a:buClr>
              <a:buSzPct val="85000"/>
              <a:buFont typeface="Wingdings" pitchFamily="33" charset="2"/>
              <a:buChar char=""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Advantages:</a:t>
            </a:r>
          </a:p>
          <a:p>
            <a:pPr lvl="1">
              <a:lnSpc>
                <a:spcPct val="110000"/>
              </a:lnSpc>
              <a:buSzPct val="75000"/>
              <a:buFont typeface="Wingdings" pitchFamily="33" charset="2"/>
              <a:buChar char=""/>
              <a:defRPr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Key length of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168 bits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 overcomes the vulnerability to brute-force attack of DES</a:t>
            </a:r>
          </a:p>
          <a:p>
            <a:pPr>
              <a:lnSpc>
                <a:spcPct val="110000"/>
              </a:lnSpc>
              <a:buClr>
                <a:schemeClr val="accent6"/>
              </a:buClr>
              <a:buSzPct val="85000"/>
              <a:buFont typeface="Wingdings" pitchFamily="33" charset="2"/>
              <a:buChar char=""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Drawbacks:</a:t>
            </a:r>
          </a:p>
          <a:p>
            <a:pPr lvl="1">
              <a:lnSpc>
                <a:spcPct val="90000"/>
              </a:lnSpc>
              <a:buSzPct val="75000"/>
              <a:buFont typeface="Wingdings" pitchFamily="33" charset="2"/>
              <a:buChar char=""/>
              <a:defRPr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Performance is slow: 3 times slower than DES</a:t>
            </a:r>
          </a:p>
          <a:p>
            <a:pPr lvl="1">
              <a:lnSpc>
                <a:spcPct val="90000"/>
              </a:lnSpc>
              <a:buSzPct val="75000"/>
              <a:buFont typeface="Wingdings" pitchFamily="33" charset="2"/>
              <a:buChar char=""/>
              <a:defRPr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Use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s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 a 64-bit block size. </a:t>
            </a:r>
          </a:p>
          <a:p>
            <a:pPr lvl="2">
              <a:lnSpc>
                <a:spcPct val="90000"/>
              </a:lnSpc>
              <a:buSzPct val="75000"/>
              <a:buFont typeface="Wingdings" pitchFamily="33" charset="2"/>
              <a:buChar char=""/>
              <a:defRPr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For efficiency and security, a larger block size is desirable.</a:t>
            </a:r>
          </a:p>
          <a:p>
            <a:pPr lvl="1">
              <a:lnSpc>
                <a:spcPct val="90000"/>
              </a:lnSpc>
              <a:buSzPct val="75000"/>
              <a:buFont typeface="Wingdings" pitchFamily="33" charset="2"/>
              <a:buChar char=""/>
              <a:defRPr/>
            </a:pP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64E2"/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BDE910-727C-4F10-B37E-B4AF8C4BC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233471"/>
            <a:ext cx="3960440" cy="2552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Advanced Encryption Standard (AES)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850" y="1196975"/>
          <a:ext cx="8569325" cy="525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Public-Key Encryption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</p:nvPr>
        </p:nvGraphicFramePr>
        <p:xfrm>
          <a:off x="323850" y="1196975"/>
          <a:ext cx="8569325" cy="525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6324" name="Picture 1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600667">
            <a:off x="7780338" y="5494338"/>
            <a:ext cx="1263650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677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3" descr="f7.pdf"/>
          <p:cNvPicPr>
            <a:picLocks noChangeAspect="1"/>
          </p:cNvPicPr>
          <p:nvPr/>
        </p:nvPicPr>
        <p:blipFill rotWithShape="1">
          <a:blip r:embed="rId3"/>
          <a:srcRect l="3359" t="1491" r="2367" b="54639"/>
          <a:stretch/>
        </p:blipFill>
        <p:spPr bwMode="auto">
          <a:xfrm>
            <a:off x="794697" y="116632"/>
            <a:ext cx="8026060" cy="4833653"/>
          </a:xfrm>
          <a:prstGeom prst="rect">
            <a:avLst/>
          </a:prstGeom>
          <a:solidFill>
            <a:schemeClr val="tx1"/>
          </a:solidFill>
          <a:ln w="28575">
            <a:solidFill>
              <a:srgbClr val="CC9900"/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51520" y="5116984"/>
            <a:ext cx="8715046" cy="1424685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Century Gothic" panose="020B0502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Public-key </a:t>
            </a:r>
            <a:r>
              <a:rPr lang="en-US" altLang="zh-CN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Century Gothic" panose="020B0502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e</a:t>
            </a:r>
            <a:r>
              <a:rPr lang="en-US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Century Gothic" panose="020B0502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ncryption for protecting message confidentiality</a:t>
            </a:r>
          </a:p>
          <a:p>
            <a:pPr marL="1143000" lvl="2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Similar to symmetric encryption, but using a public/private key pair</a:t>
            </a:r>
          </a:p>
          <a:p>
            <a:pPr marL="1143000" lvl="2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Sender encrypts data using the rece</a:t>
            </a:r>
            <a:r>
              <a:rPr lang="en-US" altLang="zh-CN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iver’s public key</a:t>
            </a:r>
            <a:endParaRPr lang="en-US" dirty="0">
              <a:effectLst>
                <a:outerShdw blurRad="38100" dist="38100" dir="2700000" algn="tl">
                  <a:srgbClr val="0064E2"/>
                </a:outerShdw>
              </a:effectLst>
              <a:latin typeface="+mj-lt"/>
            </a:endParaRPr>
          </a:p>
          <a:p>
            <a:pPr marL="1143000" lvl="2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Receiver decrypts data using his own private key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5D3BA2-0C77-4F69-B1EE-9F5F6106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E983D-B1A4-45E1-93C8-C8E76FD7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9512" y="5157192"/>
            <a:ext cx="8644753" cy="1347741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Century Gothic" panose="020B0502020202020204" pitchFamily="34" charset="0"/>
                <a:ea typeface="方正舒体" panose="02010601030101010101" pitchFamily="2" charset="-122"/>
              </a:rPr>
              <a:t>Public-key </a:t>
            </a:r>
            <a:r>
              <a:rPr lang="en-US" altLang="zh-CN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Century Gothic" panose="020B0502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encryption</a:t>
            </a:r>
            <a:r>
              <a:rPr lang="en-US" altLang="zh-CN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Century Gothic" panose="020B0502020202020204" pitchFamily="34" charset="0"/>
                <a:ea typeface="方正舒体" panose="02010601030101010101" pitchFamily="2" charset="-122"/>
              </a:rPr>
              <a:t> for protecting message integrity</a:t>
            </a:r>
          </a:p>
          <a:p>
            <a:pPr marL="1143000" lvl="2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Sender encrypts data using his or her private key</a:t>
            </a:r>
          </a:p>
          <a:p>
            <a:pPr marL="1143000" lvl="2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Receiver, or anyone else, can decrypt the message using sender’s public key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C8B3AD-6E21-46D8-9F19-FF43707B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D96742-7817-4EAC-B385-71DFCCCCA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09A20E-0491-47AD-8C03-896691462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" y="162472"/>
            <a:ext cx="7564246" cy="4778178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5918" y="2492896"/>
            <a:ext cx="10055835" cy="27558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20688"/>
            <a:ext cx="892899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9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Public-Key Cryptosystems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F8F26C-52F9-4FF8-A1F3-7B8BD98B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3FCD9-07C9-4350-9386-8BAE011A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9871A-F38A-4C39-B621-73A3EF5C5789}"/>
              </a:ext>
            </a:extLst>
          </p:cNvPr>
          <p:cNvSpPr txBox="1"/>
          <p:nvPr/>
        </p:nvSpPr>
        <p:spPr>
          <a:xfrm>
            <a:off x="27285" y="5017951"/>
            <a:ext cx="479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(DSS: Digital Signature Standard)</a:t>
            </a:r>
            <a:endParaRPr lang="zh-CN" altLang="en-US" sz="2400" dirty="0"/>
          </a:p>
        </p:txBody>
      </p:sp>
    </p:spTree>
  </p:cSld>
  <p:clrMapOvr>
    <a:masterClrMapping/>
  </p:clrMapOvr>
  <p:transition spd="slow">
    <p:wipe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Requirements for Public-Key Cryptosystems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850" y="1196975"/>
          <a:ext cx="8569325" cy="525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4516" name="Picture 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-573399">
            <a:off x="3703638" y="3246438"/>
            <a:ext cx="1612900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Message Authentication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850" y="1196975"/>
          <a:ext cx="8569325" cy="525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5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ACC0-C98B-4639-B11E-BF5D96F5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040A-6A33-4C65-8EE0-FEBC93BB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Introduction </a:t>
            </a:r>
          </a:p>
          <a:p>
            <a:r>
              <a:rPr lang="en-US" dirty="0"/>
              <a:t>Stack overflows</a:t>
            </a:r>
          </a:p>
          <a:p>
            <a:r>
              <a:rPr lang="en-US" dirty="0"/>
              <a:t>Defending against buffer overflows</a:t>
            </a:r>
          </a:p>
          <a:p>
            <a:pPr lvl="1"/>
            <a:r>
              <a:rPr lang="en-US" dirty="0"/>
              <a:t>Compile-time defenses</a:t>
            </a:r>
          </a:p>
          <a:p>
            <a:pPr lvl="1"/>
            <a:r>
              <a:rPr lang="en-US" dirty="0"/>
              <a:t>Run-time defenses</a:t>
            </a:r>
          </a:p>
          <a:p>
            <a:r>
              <a:rPr lang="en-US" dirty="0"/>
              <a:t>Other forms of overflow attacks</a:t>
            </a:r>
          </a:p>
          <a:p>
            <a:pPr lvl="1"/>
            <a:r>
              <a:rPr lang="en-US" dirty="0"/>
              <a:t>Heap overflows</a:t>
            </a:r>
          </a:p>
          <a:p>
            <a:pPr lvl="1"/>
            <a:r>
              <a:rPr lang="en-US" dirty="0"/>
              <a:t>Global data area overflows</a:t>
            </a:r>
          </a:p>
          <a:p>
            <a:pPr lvl="1"/>
            <a:r>
              <a:rPr lang="en-US" dirty="0"/>
              <a:t>Integer overflows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23CF9-8468-43A5-9FF2-789B0055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53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91796-092B-484F-8901-6DE2B669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Message Authentication without Message Encryption</a:t>
            </a:r>
            <a:endParaRPr lang="zh-CN" altLang="en-US" sz="49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D758C-1F91-4C36-B000-D6F4ACEDE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itchFamily="-110" charset="-128"/>
                <a:cs typeface="ＭＳ Ｐゴシック" pitchFamily="-110" charset="-128"/>
              </a:rPr>
              <a:t>Message Authentication Code (MAC)</a:t>
            </a:r>
          </a:p>
          <a:p>
            <a:pPr lvl="1"/>
            <a:r>
              <a:rPr lang="en-US" altLang="zh-CN" dirty="0"/>
              <a:t>Computes MAC</a:t>
            </a:r>
            <a:r>
              <a:rPr lang="en-US" altLang="zh-CN" baseline="-25000" dirty="0"/>
              <a:t>M</a:t>
            </a:r>
            <a:r>
              <a:rPr lang="en-US" altLang="zh-CN" dirty="0"/>
              <a:t> = F(K, M) for input data (message M), with fixed-length output (e.g., 16 or 32 bits)</a:t>
            </a:r>
            <a:endParaRPr lang="en-US" altLang="zh-CN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/>
              <a:t>One-way hash function </a:t>
            </a:r>
          </a:p>
          <a:p>
            <a:pPr lvl="1"/>
            <a:r>
              <a:rPr lang="en-US" altLang="zh-CN" dirty="0"/>
              <a:t>Also called cryptographic hash function</a:t>
            </a:r>
          </a:p>
          <a:p>
            <a:pPr lvl="1"/>
            <a:r>
              <a:rPr lang="en-US" altLang="zh-CN" dirty="0">
                <a:ea typeface="ＭＳ Ｐゴシック" pitchFamily="-110" charset="-128"/>
                <a:cs typeface="ＭＳ Ｐゴシック" pitchFamily="-110" charset="-128"/>
              </a:rPr>
              <a:t>Computes a hash H(x) for input data x of any size, with fixed-length output (e.g., 128-512 bits)</a:t>
            </a:r>
          </a:p>
          <a:p>
            <a:pPr lvl="1"/>
            <a:r>
              <a:rPr lang="en-US" altLang="zh-CN" dirty="0">
                <a:ea typeface="ＭＳ Ｐゴシック" pitchFamily="-110" charset="-128"/>
                <a:cs typeface="ＭＳ Ｐゴシック" pitchFamily="-110" charset="-128"/>
              </a:rPr>
              <a:t>Well-known </a:t>
            </a:r>
            <a:r>
              <a:rPr lang="en-US" altLang="zh-CN">
                <a:ea typeface="ＭＳ Ｐゴシック" pitchFamily="-110" charset="-128"/>
                <a:cs typeface="ＭＳ Ｐゴシック" pitchFamily="-110" charset="-128"/>
              </a:rPr>
              <a:t>algorithm: SHA</a:t>
            </a:r>
            <a:endParaRPr lang="en-US" altLang="zh-CN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4AD452-D9F8-40E8-8B26-196EDC2E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30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t="4689" r="8070" b="7531"/>
          <a:stretch/>
        </p:blipFill>
        <p:spPr>
          <a:xfrm>
            <a:off x="69861" y="1772816"/>
            <a:ext cx="4664773" cy="374441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D45BBFE-AEED-4342-BA3A-50C53F71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F9987A-737F-4FAF-92BD-8702D219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F0EF6D1-716A-47A8-92BC-1779CE0B7F4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80512" cy="105273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Message Authentication Code (MAC)</a:t>
            </a:r>
            <a:endParaRPr lang="en-US" sz="49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ontent Placeholder 16">
            <a:extLst>
              <a:ext uri="{FF2B5EF4-FFF2-40B4-BE49-F238E27FC236}">
                <a16:creationId xmlns:a16="http://schemas.microsoft.com/office/drawing/2014/main" id="{BF053D68-8070-479A-8DBA-A2EADBB55A68}"/>
              </a:ext>
            </a:extLst>
          </p:cNvPr>
          <p:cNvSpPr txBox="1">
            <a:spLocks/>
          </p:cNvSpPr>
          <p:nvPr/>
        </p:nvSpPr>
        <p:spPr>
          <a:xfrm>
            <a:off x="4726115" y="1459806"/>
            <a:ext cx="4264058" cy="48965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SzPct val="70000"/>
              <a:buFont typeface="Wingdings" pitchFamily="33" charset="2"/>
              <a:buChar char=""/>
              <a:defRPr/>
            </a:pPr>
            <a:r>
              <a:rPr lang="en-US" altLang="zh-CN" sz="1800" dirty="0"/>
              <a:t>Sender and receiver share a secret key K. Sender calculates Message Authentication Code (MAC) as a complex function of message and key: MAC</a:t>
            </a:r>
            <a:r>
              <a:rPr lang="en-US" altLang="zh-CN" sz="1800" baseline="-25000" dirty="0"/>
              <a:t>M</a:t>
            </a:r>
            <a:r>
              <a:rPr lang="en-US" altLang="zh-CN" sz="1800" dirty="0"/>
              <a:t> = F(K, M). Receiver recomputes F(K, </a:t>
            </a:r>
            <a:r>
              <a:rPr lang="en-US" altLang="zh-CN" sz="1800" dirty="0" err="1"/>
              <a:t>receivedMsg</a:t>
            </a:r>
            <a:r>
              <a:rPr lang="en-US" altLang="zh-CN" sz="1800" dirty="0"/>
              <a:t>), and compares it with the received MAC</a:t>
            </a:r>
            <a:r>
              <a:rPr lang="en-US" altLang="zh-CN" sz="1800" baseline="-25000" dirty="0"/>
              <a:t>M</a:t>
            </a:r>
            <a:r>
              <a:rPr lang="en-US" altLang="zh-CN" sz="1800" dirty="0"/>
              <a:t>. If they match, then message is authenticated (</a:t>
            </a:r>
            <a:r>
              <a:rPr lang="en-US" altLang="zh-CN" sz="1800" dirty="0" err="1"/>
              <a:t>receivedMsg</a:t>
            </a:r>
            <a:r>
              <a:rPr lang="en-US" altLang="zh-CN" sz="1800" dirty="0"/>
              <a:t>==M, and it is from the alleged sender with secrete key K)</a:t>
            </a:r>
          </a:p>
        </p:txBody>
      </p:sp>
    </p:spTree>
    <p:extLst>
      <p:ext uri="{BB962C8B-B14F-4D97-AF65-F5344CB8AC3E}">
        <p14:creationId xmlns:p14="http://schemas.microsoft.com/office/powerpoint/2010/main" val="1110675375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794AD3-98C1-4E10-BE0C-7086C65F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CA8AFF-EBD0-4213-9338-5D1479805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9C9457-9190-405D-907A-35A38345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9A84F4-64C5-45D1-9F0E-674CE575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16" y="-18052"/>
            <a:ext cx="4831361" cy="6857999"/>
          </a:xfrm>
          <a:prstGeom prst="rect">
            <a:avLst/>
          </a:prstGeom>
        </p:spPr>
      </p:pic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BA3A3148-4CCE-4A22-9166-9E3B703EB8BB}"/>
              </a:ext>
            </a:extLst>
          </p:cNvPr>
          <p:cNvSpPr txBox="1">
            <a:spLocks/>
          </p:cNvSpPr>
          <p:nvPr/>
        </p:nvSpPr>
        <p:spPr>
          <a:xfrm>
            <a:off x="5002629" y="157301"/>
            <a:ext cx="4101205" cy="65072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SzPct val="70000"/>
              <a:buFont typeface="Wingdings" pitchFamily="33" charset="2"/>
              <a:buChar char=""/>
              <a:defRPr/>
            </a:pPr>
            <a:r>
              <a:rPr lang="en-US" altLang="zh-CN" sz="1600" dirty="0"/>
              <a:t>How can we perform message authentication with one-way hash function, which does not take a secret key as input?</a:t>
            </a:r>
          </a:p>
          <a:p>
            <a:pPr fontAlgn="auto">
              <a:spcAft>
                <a:spcPts val="0"/>
              </a:spcAft>
              <a:buSzPct val="70000"/>
              <a:buFont typeface="Wingdings" pitchFamily="33" charset="2"/>
              <a:buChar char=""/>
              <a:defRPr/>
            </a:pPr>
            <a:r>
              <a:rPr lang="en-US" altLang="zh-CN" sz="1600" dirty="0"/>
              <a:t>Apply hash function H() to generate Message Digest H(M), which is encrypted using either (a) symmetric encryption with shared secret key K, or (b) public-key encryption with sender’s private key </a:t>
            </a:r>
            <a:r>
              <a:rPr lang="en-US" altLang="zh-CN" sz="1600" dirty="0" err="1"/>
              <a:t>PR</a:t>
            </a:r>
            <a:r>
              <a:rPr lang="en-US" altLang="zh-CN" sz="1600" baseline="-25000" dirty="0" err="1"/>
              <a:t>a</a:t>
            </a:r>
            <a:r>
              <a:rPr lang="en-US" altLang="zh-CN" sz="1600" dirty="0"/>
              <a:t>. Receiver recomputes H(</a:t>
            </a:r>
            <a:r>
              <a:rPr lang="en-US" altLang="zh-CN" sz="1600" dirty="0" err="1"/>
              <a:t>receivedMsg</a:t>
            </a:r>
            <a:r>
              <a:rPr lang="en-US" altLang="zh-CN" sz="1600" dirty="0"/>
              <a:t>), and compares it with the received and decrypted H(M). If they match, then message is authenticated (</a:t>
            </a:r>
            <a:r>
              <a:rPr lang="en-US" altLang="zh-CN" sz="1600" dirty="0" err="1"/>
              <a:t>receivedMsg</a:t>
            </a:r>
            <a:r>
              <a:rPr lang="en-US" altLang="zh-CN" sz="1600" dirty="0"/>
              <a:t>==M)</a:t>
            </a:r>
          </a:p>
          <a:p>
            <a:pPr fontAlgn="auto">
              <a:spcAft>
                <a:spcPts val="0"/>
              </a:spcAft>
              <a:buSzPct val="70000"/>
              <a:buFont typeface="Wingdings" pitchFamily="33" charset="2"/>
              <a:buChar char=""/>
              <a:defRPr/>
            </a:pPr>
            <a:r>
              <a:rPr lang="en-US" altLang="zh-CN" sz="1600" dirty="0"/>
              <a:t>(c) Keyed hash: sender and receiver share a secret key K. Apply hash function H() on the concatenation of secret key K and the message to generate Message Digest MD</a:t>
            </a:r>
            <a:r>
              <a:rPr lang="en-US" altLang="zh-CN" sz="1600" baseline="-25000" dirty="0"/>
              <a:t>M</a:t>
            </a:r>
            <a:r>
              <a:rPr lang="en-US" altLang="zh-CN" sz="1600" dirty="0"/>
              <a:t> = H(K </a:t>
            </a:r>
            <a:r>
              <a:rPr lang="en-US" altLang="zh-CN" sz="1600" dirty="0" err="1"/>
              <a:t>ll</a:t>
            </a:r>
            <a:r>
              <a:rPr lang="en-US" altLang="zh-CN" sz="1600" dirty="0"/>
              <a:t> M </a:t>
            </a:r>
            <a:r>
              <a:rPr lang="en-US" altLang="zh-CN" sz="1600" dirty="0" err="1"/>
              <a:t>ll</a:t>
            </a:r>
            <a:r>
              <a:rPr lang="en-US" altLang="zh-CN" sz="1600" dirty="0"/>
              <a:t> K). Receiver recomputes H(K </a:t>
            </a:r>
            <a:r>
              <a:rPr lang="en-US" altLang="zh-CN" sz="1600" dirty="0" err="1"/>
              <a:t>ll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receivedMsg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ll</a:t>
            </a:r>
            <a:r>
              <a:rPr lang="en-US" altLang="zh-CN" sz="1600" dirty="0"/>
              <a:t> K) and compares it with received MD</a:t>
            </a:r>
            <a:r>
              <a:rPr lang="en-US" altLang="zh-CN" sz="1600" baseline="-25000" dirty="0"/>
              <a:t>M</a:t>
            </a:r>
            <a:r>
              <a:rPr lang="en-US" altLang="zh-CN" sz="1600" dirty="0"/>
              <a:t>. It</a:t>
            </a:r>
            <a:r>
              <a:rPr lang="en-US" sz="1600" dirty="0"/>
              <a:t> is very efficient since </a:t>
            </a:r>
            <a:r>
              <a:rPr lang="en-US" sz="1600" dirty="0">
                <a:ea typeface="ＭＳ Ｐゴシック" pitchFamily="-110" charset="-128"/>
              </a:rPr>
              <a:t>n</a:t>
            </a:r>
            <a:r>
              <a:rPr lang="en-US" altLang="zh-CN" sz="1600" dirty="0">
                <a:ea typeface="ＭＳ Ｐゴシック" pitchFamily="-110" charset="-128"/>
                <a:cs typeface="ＭＳ Ｐゴシック" pitchFamily="-110" charset="-128"/>
              </a:rPr>
              <a:t>o encryption operation is used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2062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7C70-25E0-43EB-A615-F9EACBF6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747A7-D855-4920-9C27-9ABDBDF6E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-181746" y="1600200"/>
            <a:ext cx="9006011" cy="4013343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altLang="zh-CN" sz="2400" dirty="0">
                <a:latin typeface="+mj-lt"/>
                <a:ea typeface="ＭＳ Ｐゴシック" pitchFamily="-110" charset="-128"/>
                <a:cs typeface="ＭＳ Ｐゴシック" pitchFamily="-110" charset="-128"/>
              </a:rPr>
              <a:t>Easy to compute H(x) given x</a:t>
            </a: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altLang="zh-CN" sz="2400" dirty="0">
                <a:latin typeface="+mj-lt"/>
              </a:rPr>
              <a:t>One-way function: computationally infeasible to find x given H(x)</a:t>
            </a:r>
            <a:endParaRPr lang="en-US" altLang="zh-CN" sz="2400" dirty="0">
              <a:latin typeface="+mj-lt"/>
              <a:ea typeface="ＭＳ Ｐゴシック" pitchFamily="-110" charset="-128"/>
              <a:cs typeface="ＭＳ Ｐゴシック" pitchFamily="-110" charset="-128"/>
            </a:endParaRP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altLang="zh-CN" sz="2400" dirty="0">
                <a:latin typeface="+mj-lt"/>
              </a:rPr>
              <a:t>Weak collision resistance: given x, computationally infeasible to find y ≠ x such that H(y) = H(x)</a:t>
            </a:r>
          </a:p>
          <a:p>
            <a:pPr marL="1143000" lvl="2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altLang="zh-CN" sz="2000" dirty="0">
                <a:latin typeface="+mj-lt"/>
              </a:rPr>
              <a:t>Otherwise, attacker can substitute a fake message y for a given authentic message x </a:t>
            </a: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altLang="zh-CN" sz="2400" dirty="0">
                <a:latin typeface="+mj-lt"/>
              </a:rPr>
              <a:t>Strong collision resistance: computationally infeasible to find any pair (</a:t>
            </a:r>
            <a:r>
              <a:rPr lang="en-US" altLang="zh-CN" sz="2400" dirty="0" err="1">
                <a:latin typeface="+mj-lt"/>
              </a:rPr>
              <a:t>x,y</a:t>
            </a:r>
            <a:r>
              <a:rPr lang="en-US" altLang="zh-CN" sz="2400" dirty="0">
                <a:latin typeface="+mj-lt"/>
              </a:rPr>
              <a:t>), x ≠ y, such that H(x) = H(y)</a:t>
            </a:r>
          </a:p>
          <a:p>
            <a:pPr marL="1143000" lvl="2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altLang="zh-CN" sz="2000" dirty="0">
                <a:latin typeface="+mj-lt"/>
              </a:rPr>
              <a:t>Otherwise, attacker Bob can generate two messages x and y with same H(x)=H(y). Msg x is an IOU (</a:t>
            </a:r>
            <a:r>
              <a:rPr lang="zh-CN" altLang="en-US" sz="2000" dirty="0">
                <a:latin typeface="+mj-lt"/>
              </a:rPr>
              <a:t>欠条</a:t>
            </a:r>
            <a:r>
              <a:rPr lang="en-US" altLang="zh-CN" sz="2000" dirty="0">
                <a:latin typeface="+mj-lt"/>
              </a:rPr>
              <a:t>) for $10, and Msg y is an IOU for $100. Bob sends x to Alice, who computes H(x) and encrypts it with her private key as signature of message x. Bob can use Msg y in conjunction with H(x) as proof that Alice owes him $100 instead of $10. </a:t>
            </a:r>
            <a:endParaRPr lang="en-US" altLang="zh-CN" sz="2000" baseline="-25000" dirty="0">
              <a:latin typeface="+mj-lt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80512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One-way Hash Function Requirements</a:t>
            </a:r>
            <a:endParaRPr lang="en-US" sz="49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51799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686720-36A7-497A-9E30-F8F28A71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8E9A4-BEDD-4890-9492-D579C4BBB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DAFED7-F4C3-4FF9-9840-F33BAF0F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B2C97FCF-D42D-4C07-B946-82DFD380E480}"/>
              </a:ext>
            </a:extLst>
          </p:cNvPr>
          <p:cNvSpPr txBox="1"/>
          <p:nvPr/>
        </p:nvSpPr>
        <p:spPr>
          <a:xfrm>
            <a:off x="-164302" y="1457132"/>
            <a:ext cx="9006011" cy="2912144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endParaRPr lang="en-US" altLang="zh-CN" sz="2400" dirty="0">
              <a:latin typeface="+mj-lt"/>
              <a:ea typeface="ＭＳ Ｐゴシック" pitchFamily="-110" charset="-128"/>
              <a:cs typeface="ＭＳ Ｐゴシック" pitchFamily="-110" charset="-128"/>
            </a:endParaRP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altLang="zh-CN" sz="2400" dirty="0">
                <a:latin typeface="+mj-lt"/>
                <a:ea typeface="ＭＳ Ｐゴシック" pitchFamily="-110" charset="-128"/>
                <a:cs typeface="ＭＳ Ｐゴシック" pitchFamily="-110" charset="-128"/>
              </a:rPr>
              <a:t>UNIX password checking: password hash values are stored in the file /</a:t>
            </a:r>
            <a:r>
              <a:rPr lang="en-US" altLang="zh-CN" sz="2400" dirty="0" err="1">
                <a:latin typeface="+mj-lt"/>
                <a:ea typeface="ＭＳ Ｐゴシック" pitchFamily="-110" charset="-128"/>
                <a:cs typeface="ＭＳ Ｐゴシック" pitchFamily="-110" charset="-128"/>
              </a:rPr>
              <a:t>etc</a:t>
            </a:r>
            <a:r>
              <a:rPr lang="en-US" altLang="zh-CN" sz="2400" dirty="0">
                <a:latin typeface="+mj-lt"/>
                <a:ea typeface="ＭＳ Ｐゴシック" pitchFamily="-110" charset="-128"/>
                <a:cs typeface="ＭＳ Ｐゴシック" pitchFamily="-110" charset="-128"/>
              </a:rPr>
              <a:t>/passwd. When user tries to log in,  system computes hash of user-entered password and compares with stored password hash (discussed in CH03) </a:t>
            </a: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altLang="zh-CN" sz="2400" dirty="0">
                <a:latin typeface="+mj-lt"/>
                <a:ea typeface="ＭＳ Ｐゴシック" pitchFamily="-110" charset="-128"/>
                <a:cs typeface="ＭＳ Ｐゴシック" pitchFamily="-110" charset="-128"/>
              </a:rPr>
              <a:t>Intrusion detection: Has values H(F) for each file are stored in a secure location to detect any alteration of file contents</a:t>
            </a: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endParaRPr lang="en-US" altLang="zh-CN" sz="2400" dirty="0">
              <a:latin typeface="+mj-lt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EFBAD3-7626-4420-8020-5DAE2F72FD4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80512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Additional Hash Function Applications</a:t>
            </a:r>
            <a:endParaRPr lang="en-US" sz="49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33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dirty="0">
                <a:solidFill>
                  <a:schemeClr val="accent2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Random Numbers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fontAlgn="auto">
              <a:lnSpc>
                <a:spcPct val="130000"/>
              </a:lnSpc>
              <a:spcAft>
                <a:spcPts val="1200"/>
              </a:spcAft>
              <a:buClr>
                <a:srgbClr val="FFCC33"/>
              </a:buClr>
              <a:buNone/>
              <a:defRPr/>
            </a:pPr>
            <a:endParaRPr lang="en-US" sz="3097" dirty="0"/>
          </a:p>
          <a:p>
            <a:pPr lvl="1" eaLnBrk="1" fontAlgn="auto" hangingPunct="1">
              <a:lnSpc>
                <a:spcPct val="130000"/>
              </a:lnSpc>
              <a:spcAft>
                <a:spcPts val="1200"/>
              </a:spcAft>
              <a:buClr>
                <a:srgbClr val="FFCC33"/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3429" dirty="0"/>
              <a:t>K</a:t>
            </a:r>
            <a:r>
              <a:rPr lang="en-US" sz="3429" dirty="0">
                <a:ea typeface="+mn-ea"/>
              </a:rPr>
              <a:t>eys for public-key algorithms</a:t>
            </a:r>
          </a:p>
          <a:p>
            <a:pPr lvl="1" eaLnBrk="1" fontAlgn="auto" hangingPunct="1">
              <a:lnSpc>
                <a:spcPct val="130000"/>
              </a:lnSpc>
              <a:spcAft>
                <a:spcPts val="1200"/>
              </a:spcAft>
              <a:buClr>
                <a:srgbClr val="FFCC33"/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3429" dirty="0"/>
              <a:t>S</a:t>
            </a:r>
            <a:r>
              <a:rPr lang="en-US" sz="3429" dirty="0">
                <a:ea typeface="+mn-ea"/>
              </a:rPr>
              <a:t>tream key for symmetric stream cipher</a:t>
            </a:r>
          </a:p>
          <a:p>
            <a:pPr lvl="1" eaLnBrk="1" fontAlgn="auto" hangingPunct="1">
              <a:lnSpc>
                <a:spcPct val="130000"/>
              </a:lnSpc>
              <a:spcAft>
                <a:spcPts val="1200"/>
              </a:spcAft>
              <a:buClr>
                <a:srgbClr val="FFCC33"/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3429" dirty="0"/>
              <a:t>S</a:t>
            </a:r>
            <a:r>
              <a:rPr lang="en-US" sz="3429" dirty="0">
                <a:ea typeface="+mn-ea"/>
              </a:rPr>
              <a:t>ymmetric key for use as a temporary session key or in creating a digital envelope</a:t>
            </a:r>
          </a:p>
          <a:p>
            <a:pPr lvl="1" eaLnBrk="1" fontAlgn="auto" hangingPunct="1">
              <a:lnSpc>
                <a:spcPct val="130000"/>
              </a:lnSpc>
              <a:spcAft>
                <a:spcPts val="1200"/>
              </a:spcAft>
              <a:buClr>
                <a:srgbClr val="FFCC33"/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3429" dirty="0"/>
              <a:t>H</a:t>
            </a:r>
            <a:r>
              <a:rPr lang="en-US" sz="3429" dirty="0">
                <a:ea typeface="+mn-ea"/>
              </a:rPr>
              <a:t>andshaking to prevent replay attacks</a:t>
            </a:r>
          </a:p>
          <a:p>
            <a:pPr lvl="1" eaLnBrk="1" fontAlgn="auto" hangingPunct="1">
              <a:lnSpc>
                <a:spcPct val="130000"/>
              </a:lnSpc>
              <a:spcAft>
                <a:spcPts val="1200"/>
              </a:spcAft>
              <a:buClr>
                <a:srgbClr val="FFCC33"/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3429" dirty="0">
                <a:ea typeface="+mn-ea"/>
              </a:rPr>
              <a:t> Session key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724400"/>
            <a:ext cx="4267200" cy="1200150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Uses include generation of:</a:t>
            </a:r>
          </a:p>
        </p:txBody>
      </p:sp>
      <p:pic>
        <p:nvPicPr>
          <p:cNvPr id="74757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981200"/>
            <a:ext cx="19050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FFAC1B"/>
                </a:solidFill>
              </a:rPr>
              <a:t>Random Number Requirements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Criteria:</a:t>
            </a:r>
          </a:p>
          <a:p>
            <a:pPr lvl="1" eaLnBrk="1" hangingPunct="1">
              <a:buClr>
                <a:srgbClr val="FFAC1B"/>
              </a:buClr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Uniform distribution</a:t>
            </a:r>
          </a:p>
          <a:p>
            <a:pPr lvl="2" eaLnBrk="1" hangingPunct="1"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Frequency of occurrence of each of the numbers should be approximately the same</a:t>
            </a:r>
          </a:p>
          <a:p>
            <a:pPr lvl="1">
              <a:buClr>
                <a:srgbClr val="FFAC1B"/>
              </a:buClr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Independence</a:t>
            </a:r>
          </a:p>
          <a:p>
            <a:pPr lvl="2" eaLnBrk="1" hangingPunct="1"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No one value in the sequence can be inferred from the others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4040188" cy="609600"/>
          </a:xfrm>
        </p:spPr>
        <p:txBody>
          <a:bodyPr/>
          <a:lstStyle/>
          <a:p>
            <a:pPr eaLnBrk="1" hangingPunct="1">
              <a:buFont typeface="Wingdings" pitchFamily="33" charset="2"/>
              <a:buNone/>
              <a:defRPr/>
            </a:pPr>
            <a:r>
              <a:rPr lang="en-US" dirty="0"/>
              <a:t>Randomness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294967295"/>
          </p:nvPr>
        </p:nvSpPr>
        <p:spPr>
          <a:xfrm>
            <a:off x="5102225" y="1600200"/>
            <a:ext cx="4041775" cy="609600"/>
          </a:xfrm>
        </p:spPr>
        <p:txBody>
          <a:bodyPr/>
          <a:lstStyle/>
          <a:p>
            <a:pPr eaLnBrk="1" hangingPunct="1">
              <a:buFont typeface="Wingdings" pitchFamily="33" charset="2"/>
              <a:buNone/>
              <a:defRPr/>
            </a:pPr>
            <a:r>
              <a:rPr lang="en-US" dirty="0"/>
              <a:t>Unpredictability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4294967295"/>
          </p:nvPr>
        </p:nvSpPr>
        <p:spPr>
          <a:xfrm>
            <a:off x="5211763" y="2590800"/>
            <a:ext cx="3932237" cy="35226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spcAft>
                <a:spcPts val="1800"/>
              </a:spcAft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Each number is statistically independent of other numbers in the sequence</a:t>
            </a:r>
          </a:p>
          <a:p>
            <a:pPr eaLnBrk="1" hangingPunct="1">
              <a:spcAft>
                <a:spcPts val="1800"/>
              </a:spcAft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Opponent should not be able to predict future elements of the sequence on the basis of earlier elements</a:t>
            </a:r>
          </a:p>
        </p:txBody>
      </p:sp>
      <p:pic>
        <p:nvPicPr>
          <p:cNvPr id="76807" name="Picture 19"/>
          <p:cNvPicPr>
            <a:picLocks noChangeAspect="1"/>
          </p:cNvPicPr>
          <p:nvPr/>
        </p:nvPicPr>
        <p:blipFill>
          <a:blip r:embed="rId3">
            <a:lum contrast="-39000"/>
            <a:alphaModFix amt="10000"/>
          </a:blip>
          <a:srcRect/>
          <a:stretch>
            <a:fillRect/>
          </a:stretch>
        </p:blipFill>
        <p:spPr bwMode="auto">
          <a:xfrm>
            <a:off x="971600" y="1772816"/>
            <a:ext cx="6553200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Random versus Pseudorandom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-Roman" charset="0"/>
              <a:ea typeface="+mj-ea"/>
              <a:cs typeface="+mj-cs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323850" y="1196975"/>
          <a:ext cx="8569325" cy="525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Message authentication and hash functions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altLang="zh-CN" dirty="0"/>
              <a:t>Authentication using  symmetric encryption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altLang="zh-CN" dirty="0"/>
              <a:t>Message authentication without message encryption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altLang="zh-CN" dirty="0"/>
              <a:t>Secure hash functions</a:t>
            </a:r>
          </a:p>
          <a:p>
            <a:r>
              <a:rPr lang="en-US" altLang="zh-CN" dirty="0"/>
              <a:t>Random and pseudorandom numbers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altLang="zh-CN" dirty="0"/>
              <a:t>The use of random numbers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altLang="zh-CN" dirty="0"/>
              <a:t>Random versus pseudorandom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0" y="1050925"/>
            <a:ext cx="3816350" cy="58070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Confidentiality with symmetric encryption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dirty="0"/>
              <a:t>Symmetric encryption 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dirty="0"/>
              <a:t>Symmetric block encryption algorithms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dirty="0"/>
              <a:t>Stream ciphers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altLang="zh-CN" sz="2400" dirty="0"/>
              <a:t>Public-key encryption</a:t>
            </a:r>
          </a:p>
          <a:p>
            <a:pPr lvl="1">
              <a:lnSpc>
                <a:spcPct val="90000"/>
              </a:lnSpc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AU" altLang="zh-CN" sz="1500" dirty="0"/>
              <a:t>Public-key cryptosystems</a:t>
            </a:r>
          </a:p>
          <a:p>
            <a:pPr lvl="1">
              <a:lnSpc>
                <a:spcPct val="90000"/>
              </a:lnSpc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AU" altLang="zh-CN" sz="1500" dirty="0"/>
              <a:t>Requirements for public-key cryptography</a:t>
            </a:r>
          </a:p>
          <a:p>
            <a:pPr lvl="1">
              <a:lnSpc>
                <a:spcPct val="90000"/>
              </a:lnSpc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AU" altLang="zh-CN" sz="1500" dirty="0"/>
              <a:t>Asymmetric encryption algorithms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779912" y="2564904"/>
            <a:ext cx="1872208" cy="1604244"/>
          </a:xfrm>
          <a:prstGeom prst="round1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Terminology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1CE61-D672-46D2-A2E8-B31F1D471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Plaintext</a:t>
            </a:r>
          </a:p>
          <a:p>
            <a:pPr lvl="1"/>
            <a:r>
              <a:rPr lang="en-US" dirty="0"/>
              <a:t>Also called cleartext </a:t>
            </a:r>
          </a:p>
          <a:p>
            <a:r>
              <a:rPr lang="en-US" dirty="0"/>
              <a:t>Ciphertext</a:t>
            </a:r>
          </a:p>
          <a:p>
            <a:pPr lvl="1"/>
            <a:r>
              <a:rPr lang="en-US" dirty="0"/>
              <a:t>Scrambled message produced as output</a:t>
            </a:r>
          </a:p>
          <a:p>
            <a:r>
              <a:rPr lang="en-US" dirty="0"/>
              <a:t>Encryption algorithm</a:t>
            </a:r>
          </a:p>
          <a:p>
            <a:pPr lvl="1"/>
            <a:r>
              <a:rPr lang="en-US" dirty="0"/>
              <a:t>Transforms plaintext to ciphertext</a:t>
            </a:r>
          </a:p>
          <a:p>
            <a:r>
              <a:rPr lang="en-US" dirty="0"/>
              <a:t>Decryption algorithm</a:t>
            </a:r>
          </a:p>
          <a:p>
            <a:pPr lvl="1"/>
            <a:r>
              <a:rPr lang="en-US" dirty="0"/>
              <a:t>Transforms ciphertext to plaintext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3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en-US" dirty="0"/>
              <a:t>Symmetric Encryption</a:t>
            </a:r>
            <a:endParaRPr lang="en-AU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59" y="3584282"/>
            <a:ext cx="8405405" cy="29591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079E01-E8ED-43DF-9451-89CEFA51F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4"/>
            <a:ext cx="8568952" cy="2345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Also called secret-key cryptography, for protecting confidentiality</a:t>
            </a:r>
          </a:p>
          <a:p>
            <a:pPr lvl="1"/>
            <a:r>
              <a:rPr lang="en-US" dirty="0"/>
              <a:t>Sender and receiver must share the same secret key</a:t>
            </a:r>
          </a:p>
          <a:p>
            <a:pPr lvl="1"/>
            <a:r>
              <a:rPr lang="en-US" dirty="0"/>
              <a:t>Need a strong encryption algorithm</a:t>
            </a:r>
          </a:p>
          <a:p>
            <a:endParaRPr lang="en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F3AD-969C-4B05-A056-ED5E247D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Symmetric Encryption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900D9-8B31-4F22-B393-B54AB770E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Cryptanalytic Attacks</a:t>
            </a:r>
          </a:p>
          <a:p>
            <a:pPr lvl="1"/>
            <a:r>
              <a:rPr lang="en-US" dirty="0"/>
              <a:t>Exploits the characteristics of the algorithm to attempt to recover plaintext or secret key</a:t>
            </a:r>
          </a:p>
          <a:p>
            <a:pPr lvl="1"/>
            <a:r>
              <a:rPr lang="en-US" dirty="0"/>
              <a:t>Rely on:</a:t>
            </a:r>
          </a:p>
          <a:p>
            <a:pPr lvl="2"/>
            <a:r>
              <a:rPr lang="en-US" dirty="0"/>
              <a:t>Nature of the algorithm</a:t>
            </a:r>
          </a:p>
          <a:p>
            <a:pPr lvl="2"/>
            <a:r>
              <a:rPr lang="en-US" dirty="0"/>
              <a:t>Some sample plaintext-ciphertext pairs</a:t>
            </a:r>
          </a:p>
          <a:p>
            <a:pPr lvl="2"/>
            <a:r>
              <a:rPr lang="en-US" dirty="0"/>
              <a:t>Some knowledge of the general characteristics of the plaintext, e.g., letter “e” and word “the” are common in English texts</a:t>
            </a:r>
          </a:p>
          <a:p>
            <a:r>
              <a:rPr lang="en-US" dirty="0"/>
              <a:t>Brute-Force Attacks</a:t>
            </a:r>
          </a:p>
          <a:p>
            <a:pPr lvl="1"/>
            <a:r>
              <a:rPr lang="en-US" dirty="0"/>
              <a:t>Try all possible keys on some ciphertext until an intelligible plaintext is obtained</a:t>
            </a:r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3D93E-F381-466A-9991-7F11DB98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543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Block &amp; Stream Ciphers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96958-A3A9-4CF2-80BA-CC6AAE5D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Block Cipher</a:t>
            </a:r>
          </a:p>
          <a:p>
            <a:pPr lvl="1"/>
            <a:r>
              <a:rPr lang="en-US" dirty="0"/>
              <a:t>Processes input data one block at a time</a:t>
            </a:r>
          </a:p>
          <a:p>
            <a:pPr lvl="1"/>
            <a:r>
              <a:rPr lang="en-US" dirty="0"/>
              <a:t>Produces an output block for each input block</a:t>
            </a:r>
          </a:p>
          <a:p>
            <a:r>
              <a:rPr lang="en-US" dirty="0"/>
              <a:t>Stream Cipher</a:t>
            </a:r>
          </a:p>
          <a:p>
            <a:pPr lvl="1"/>
            <a:r>
              <a:rPr lang="en-US" dirty="0"/>
              <a:t>Processes the input elements continuously, producing output one element at a time</a:t>
            </a:r>
          </a:p>
          <a:p>
            <a:pPr lvl="1"/>
            <a:r>
              <a:rPr lang="en-US" dirty="0"/>
              <a:t>One element may be 1 bit, 1 Byte more </a:t>
            </a:r>
            <a:r>
              <a:rPr lang="en-US" dirty="0" err="1"/>
              <a:t>more</a:t>
            </a:r>
            <a:r>
              <a:rPr lang="en-US" dirty="0"/>
              <a:t> than 1 Byte </a:t>
            </a:r>
          </a:p>
          <a:p>
            <a:pPr lvl="1"/>
            <a:r>
              <a:rPr lang="en-US" dirty="0"/>
              <a:t>Faster than block ciphers</a:t>
            </a:r>
            <a:endParaRPr lang="en-SE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79426-9033-40CC-A0D2-57AC37EAFD83}"/>
              </a:ext>
            </a:extLst>
          </p:cNvPr>
          <p:cNvSpPr/>
          <p:nvPr/>
        </p:nvSpPr>
        <p:spPr>
          <a:xfrm>
            <a:off x="990600" y="1981200"/>
            <a:ext cx="7162800" cy="441960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805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An Example Stream Cypher</a:t>
            </a:r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48346B-7664-4927-9B36-7062B6BB5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59" y="3587400"/>
            <a:ext cx="6809282" cy="3270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74A1DE5-A9AE-405F-ACAD-77D36C146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7524" y="957840"/>
                <a:ext cx="8568952" cy="2530295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A stream cypher that stream cipher that operates one bit at a time:</a:t>
                </a:r>
              </a:p>
              <a:p>
                <a:pPr lvl="1"/>
                <a:r>
                  <a:rPr lang="en-US" dirty="0"/>
                  <a:t>Sender and receiver share a secrete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which can be input to a pseudorandom byte generator that produces a pseudorandom stream of bytes, called a keystream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𝐾𝑆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The plaintext is </a:t>
                </a:r>
                <a:r>
                  <a:rPr lang="en-US" dirty="0" err="1"/>
                  <a:t>XOR’ed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𝐾𝑆</m:t>
                    </m:r>
                  </m:oMath>
                </a14:m>
                <a:r>
                  <a:rPr lang="en-US" dirty="0"/>
                  <a:t> bit-by-bit to produce the cyphertext: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𝑋𝑂𝑅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cyphertext is </a:t>
                </a:r>
                <a:r>
                  <a:rPr lang="en-US" dirty="0" err="1"/>
                  <a:t>XOR’ed</a:t>
                </a:r>
                <a:r>
                  <a:rPr lang="en-US" dirty="0"/>
                  <a:t> with the same keystream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𝐾𝑆</m:t>
                    </m:r>
                  </m:oMath>
                </a14:m>
                <a:r>
                  <a:rPr lang="en-US" dirty="0"/>
                  <a:t> to recover the plaintext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𝑋𝑂𝑅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relies on sender and receiver sharing a secrete key and using the same key stream generator algorithm.</a:t>
                </a:r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74A1DE5-A9AE-405F-ACAD-77D36C146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524" y="957840"/>
                <a:ext cx="8568952" cy="2530295"/>
              </a:xfrm>
              <a:blipFill>
                <a:blip r:embed="rId4"/>
                <a:stretch>
                  <a:fillRect l="-640" t="-3373" b="-38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47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Electronic </a:t>
            </a:r>
            <a:r>
              <a:rPr lang="en-US" altLang="zh-CN" sz="2000" dirty="0" err="1"/>
              <a:t>CodeBook</a:t>
            </a:r>
            <a:r>
              <a:rPr lang="en-US" altLang="zh-CN" sz="2000" dirty="0"/>
              <a:t> (ECB): each plaintext block (e.g., 64 bits) is encoded independently using the same key</a:t>
            </a:r>
          </a:p>
          <a:p>
            <a:pPr lvl="1"/>
            <a:r>
              <a:rPr lang="en-US" altLang="zh-CN" sz="1400" dirty="0"/>
              <a:t>Attacker may exploit regularities in the plaintext to perform cryptoanalysis, since same plaintext block generates same cyphertext block</a:t>
            </a:r>
          </a:p>
          <a:p>
            <a:pPr lvl="1"/>
            <a:r>
              <a:rPr lang="en-US" altLang="zh-CN" sz="1400" dirty="0"/>
              <a:t>Attacker may reorder blocks of ciphertext, then each block will still decrypt successfully, but message content is altered</a:t>
            </a:r>
          </a:p>
          <a:p>
            <a:r>
              <a:rPr lang="en-US" altLang="en-US" sz="2000" dirty="0"/>
              <a:t>Mode of Operation </a:t>
            </a:r>
            <a:r>
              <a:rPr lang="en-US" altLang="zh-CN" sz="2000" dirty="0"/>
              <a:t>Cipher Block Chaining (CBC):</a:t>
            </a:r>
            <a:r>
              <a:rPr lang="zh-CN" altLang="en-US" sz="2000" dirty="0"/>
              <a:t> </a:t>
            </a:r>
            <a:r>
              <a:rPr lang="en-US" altLang="zh-CN" sz="2000" dirty="0"/>
              <a:t>input to the encryption algorithm is the XOR of the next plaintext block and the preceding ciphertext block</a:t>
            </a:r>
          </a:p>
          <a:p>
            <a:pPr lvl="1"/>
            <a:r>
              <a:rPr lang="en-US" altLang="zh-CN" sz="1400" dirty="0"/>
              <a:t>More secure than ECB</a:t>
            </a:r>
          </a:p>
          <a:p>
            <a:pPr>
              <a:buClr>
                <a:schemeClr val="tx1">
                  <a:lumMod val="95000"/>
                </a:schemeClr>
              </a:buClr>
              <a:buSzPct val="80000"/>
              <a:buFont typeface="Wingdings" pitchFamily="33" charset="2"/>
              <a:buChar char=""/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2C135F-0EC0-45F5-A761-3C7BB19FA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05" y="3947615"/>
            <a:ext cx="4879398" cy="27217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CA2AB1-4478-4610-AC6B-B9D4A4316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3766124"/>
            <a:ext cx="3816424" cy="29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2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Comparison of 3 Symmetric Encryption Standards (Block Ciphers)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F4BE1-6B21-4CA8-A4BC-FB09FC4F5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-19918" b="-15935"/>
          <a:stretch/>
        </p:blipFill>
        <p:spPr>
          <a:xfrm>
            <a:off x="129785" y="1869947"/>
            <a:ext cx="8975468" cy="31500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E9C26A97-3C09-4DB8-935D-0460E3C1B65C}" vid="{4FED9468-2740-4C1C-AA0D-C2679B7D588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_InfoSec20 Template</Template>
  <TotalTime>491</TotalTime>
  <Words>8198</Words>
  <Application>Microsoft Office PowerPoint</Application>
  <PresentationFormat>On-screen Show (4:3)</PresentationFormat>
  <Paragraphs>796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Gloria Hallelujah</vt:lpstr>
      <vt:lpstr>Times-Roman</vt:lpstr>
      <vt:lpstr>Arial</vt:lpstr>
      <vt:lpstr>Cambria Math</vt:lpstr>
      <vt:lpstr>Century Gothic</vt:lpstr>
      <vt:lpstr>Times New Roman</vt:lpstr>
      <vt:lpstr>Wingdings</vt:lpstr>
      <vt:lpstr>1_Default Design</vt:lpstr>
      <vt:lpstr>CH02 Cryptography</vt:lpstr>
      <vt:lpstr>Outline</vt:lpstr>
      <vt:lpstr>Terminology</vt:lpstr>
      <vt:lpstr>Symmetric Encryption</vt:lpstr>
      <vt:lpstr>Attacking Symmetric Encryption</vt:lpstr>
      <vt:lpstr>Block &amp; Stream Ciphers</vt:lpstr>
      <vt:lpstr>An Example Stream Cypher</vt:lpstr>
      <vt:lpstr>Block Cipher</vt:lpstr>
      <vt:lpstr>Comparison of 3 Symmetric Encryption Standards (Block Ciphers)</vt:lpstr>
      <vt:lpstr>Data Encryption Standard (DES)</vt:lpstr>
      <vt:lpstr>Time Required for Brute-Force Attack</vt:lpstr>
      <vt:lpstr>Triple DES (3DES)</vt:lpstr>
      <vt:lpstr>Advanced Encryption Standard (AES)</vt:lpstr>
      <vt:lpstr>Public-Key Encryption</vt:lpstr>
      <vt:lpstr>PowerPoint Presentation</vt:lpstr>
      <vt:lpstr>PowerPoint Presentation</vt:lpstr>
      <vt:lpstr>PowerPoint Presentation</vt:lpstr>
      <vt:lpstr>Requirements for Public-Key Cryptosystems</vt:lpstr>
      <vt:lpstr>Message Authentication</vt:lpstr>
      <vt:lpstr>Message Authentication without Message Encryption</vt:lpstr>
      <vt:lpstr>PowerPoint Presentation</vt:lpstr>
      <vt:lpstr>PowerPoint Presentation</vt:lpstr>
      <vt:lpstr>PowerPoint Presentation</vt:lpstr>
      <vt:lpstr>PowerPoint Presentation</vt:lpstr>
      <vt:lpstr>Random Numbers</vt:lpstr>
      <vt:lpstr>Random Number Requirements</vt:lpstr>
      <vt:lpstr>Random versus Pseudorandom</vt:lpstr>
      <vt:lpstr>Summary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CH12 OS Security</dc:title>
  <dc:subject>Chapter 1 Lecture Overheads</dc:subject>
  <dc:creator>Zonghua Gu</dc:creator>
  <cp:lastModifiedBy>Zonghua Gu</cp:lastModifiedBy>
  <cp:revision>55</cp:revision>
  <dcterms:created xsi:type="dcterms:W3CDTF">2020-04-19T18:21:47Z</dcterms:created>
  <dcterms:modified xsi:type="dcterms:W3CDTF">2020-04-21T18:34:22Z</dcterms:modified>
</cp:coreProperties>
</file>