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1"/>
  </p:notesMasterIdLst>
  <p:handoutMasterIdLst>
    <p:handoutMasterId r:id="rId32"/>
  </p:handoutMasterIdLst>
  <p:sldIdLst>
    <p:sldId id="384" r:id="rId2"/>
    <p:sldId id="440" r:id="rId3"/>
    <p:sldId id="432" r:id="rId4"/>
    <p:sldId id="364" r:id="rId5"/>
    <p:sldId id="366" r:id="rId6"/>
    <p:sldId id="442" r:id="rId7"/>
    <p:sldId id="407" r:id="rId8"/>
    <p:sldId id="436" r:id="rId9"/>
    <p:sldId id="437" r:id="rId10"/>
    <p:sldId id="434" r:id="rId11"/>
    <p:sldId id="406" r:id="rId12"/>
    <p:sldId id="438" r:id="rId13"/>
    <p:sldId id="374" r:id="rId14"/>
    <p:sldId id="378" r:id="rId15"/>
    <p:sldId id="443" r:id="rId16"/>
    <p:sldId id="379" r:id="rId17"/>
    <p:sldId id="367" r:id="rId18"/>
    <p:sldId id="439" r:id="rId19"/>
    <p:sldId id="382" r:id="rId20"/>
    <p:sldId id="383" r:id="rId21"/>
    <p:sldId id="408" r:id="rId22"/>
    <p:sldId id="409" r:id="rId23"/>
    <p:sldId id="446" r:id="rId24"/>
    <p:sldId id="445" r:id="rId25"/>
    <p:sldId id="386" r:id="rId26"/>
    <p:sldId id="444" r:id="rId27"/>
    <p:sldId id="390" r:id="rId28"/>
    <p:sldId id="392" r:id="rId29"/>
    <p:sldId id="416"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40"/>
            <p14:sldId id="432"/>
            <p14:sldId id="364"/>
            <p14:sldId id="366"/>
            <p14:sldId id="442"/>
            <p14:sldId id="407"/>
            <p14:sldId id="436"/>
            <p14:sldId id="437"/>
            <p14:sldId id="434"/>
            <p14:sldId id="406"/>
            <p14:sldId id="438"/>
            <p14:sldId id="374"/>
            <p14:sldId id="378"/>
            <p14:sldId id="443"/>
            <p14:sldId id="379"/>
            <p14:sldId id="367"/>
            <p14:sldId id="439"/>
            <p14:sldId id="382"/>
            <p14:sldId id="383"/>
            <p14:sldId id="408"/>
            <p14:sldId id="409"/>
            <p14:sldId id="446"/>
            <p14:sldId id="445"/>
            <p14:sldId id="386"/>
            <p14:sldId id="444"/>
            <p14:sldId id="390"/>
            <p14:sldId id="392"/>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2389" autoAdjust="0"/>
  </p:normalViewPr>
  <p:slideViewPr>
    <p:cSldViewPr snapToGrid="0">
      <p:cViewPr varScale="1">
        <p:scale>
          <a:sx n="107" d="100"/>
          <a:sy n="107" d="100"/>
        </p:scale>
        <p:origin x="2022" y="108"/>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Stack grows </a:t>
            </a:r>
            <a:r>
              <a:rPr lang="en-US" sz="1200" dirty="0" err="1"/>
              <a:t>downwards</a:t>
            </a:r>
            <a:r>
              <a:rPr lang="en-US" sz="1200" kern="0" dirty="0" err="1"/>
              <a:t>If</a:t>
            </a:r>
            <a:r>
              <a:rPr lang="en-US" sz="1200" kern="0" dirty="0"/>
              <a:t> we enter a string longer than 12B, size of </a:t>
            </a:r>
            <a:r>
              <a:rPr lang="en-US" sz="1200" dirty="0" err="1"/>
              <a:t>pwdstr</a:t>
            </a:r>
            <a:r>
              <a:rPr lang="en-US" sz="1200" dirty="0"/>
              <a:t>[12]</a:t>
            </a:r>
            <a:r>
              <a:rPr lang="en-US" sz="1200" kern="0" dirty="0"/>
              <a:t>, gets(</a:t>
            </a:r>
            <a:r>
              <a:rPr lang="en-US" sz="1200" kern="0" dirty="0" err="1"/>
              <a:t>pwdstr</a:t>
            </a:r>
            <a:r>
              <a:rPr lang="en-US" sz="1200" kern="0" dirty="0"/>
              <a:t>) will overflow into memory addresses of variable </a:t>
            </a:r>
            <a:r>
              <a:rPr lang="en-US" sz="1200" i="1" kern="0" dirty="0" err="1"/>
              <a:t>allow_login</a:t>
            </a:r>
            <a:r>
              <a:rPr lang="en-US" sz="1200" kern="0" dirty="0"/>
              <a:t>, so we can overwrite it to 1. </a:t>
            </a:r>
          </a:p>
          <a:p>
            <a:pPr marL="0" indent="0">
              <a:buFontTx/>
              <a:buNone/>
            </a:pPr>
            <a:r>
              <a:rPr lang="en-US" sz="1200" kern="0" dirty="0"/>
              <a:t>If we enter a string longer than 16B, we can overwrite the </a:t>
            </a:r>
            <a:r>
              <a:rPr lang="en-US" sz="1200" i="1" kern="0" dirty="0"/>
              <a:t>return address </a:t>
            </a:r>
            <a:r>
              <a:rPr lang="en-US" sz="1200" kern="0" dirty="0"/>
              <a:t>so it contains the address of some malicious code. When main() is exited, program counter will jump to that address and start execution.</a:t>
            </a:r>
          </a:p>
          <a:p>
            <a:pPr marL="0" indent="0">
              <a:buNone/>
            </a:pPr>
            <a:r>
              <a:rPr lang="en-US" sz="1200" dirty="0"/>
              <a:t>(This example shows attack on main(), which is similar to attack on A() shown earlier.)</a:t>
            </a:r>
            <a:endParaRPr lang="en-SE" sz="12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14298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13</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20991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14</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7833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16</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17</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OpenBSD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a:solidFill>
                  <a:schemeClr val="tx1"/>
                </a:solidFill>
                <a:latin typeface="Arial" pitchFamily="-110" charset="0"/>
                <a:ea typeface="+mn-ea"/>
                <a:cs typeface="+mn-cs"/>
              </a:rPr>
              <a:t>OpenBSD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28514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19</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82116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20</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tLang="zh-CN" sz="2800" dirty="0"/>
          </a:p>
          <a:p>
            <a:r>
              <a:rPr lang="en-US" altLang="zh-CN" sz="2800" dirty="0"/>
              <a:t>Added function entry code </a:t>
            </a:r>
            <a:r>
              <a:rPr lang="en-US" sz="2800" dirty="0"/>
              <a:t>writes a random canary value below the old frame pointer address, before the allocation of space for local variables </a:t>
            </a:r>
          </a:p>
          <a:p>
            <a:r>
              <a:rPr lang="en-US" sz="2800" dirty="0"/>
              <a:t>Overwriting return address will always overwrite the canary value first</a:t>
            </a:r>
          </a:p>
          <a:p>
            <a:r>
              <a:rPr lang="en-US" altLang="zh-CN" sz="2800" dirty="0"/>
              <a:t>A</a:t>
            </a:r>
            <a:r>
              <a:rPr lang="en-US" sz="2800" dirty="0"/>
              <a:t>dded function exit code checks that the canary value has not changed</a:t>
            </a:r>
          </a:p>
          <a:p>
            <a:endParaRPr lang="en-US" sz="2800" dirty="0"/>
          </a:p>
          <a:p>
            <a:r>
              <a:rPr lang="en-US" sz="2800" dirty="0"/>
              <a:t>Insert function entry and exit code to check stack for signs of corruption</a:t>
            </a:r>
          </a:p>
          <a:p>
            <a:r>
              <a:rPr lang="en-US" sz="2800" dirty="0"/>
              <a:t>Insert additional function entry and exit code</a:t>
            </a:r>
          </a:p>
          <a:p>
            <a:pPr lvl="1"/>
            <a:r>
              <a:rPr lang="en-US" sz="2600" dirty="0" err="1"/>
              <a:t>Stackguard</a:t>
            </a:r>
            <a:r>
              <a:rPr lang="en-US" sz="2600" dirty="0"/>
              <a:t> </a:t>
            </a:r>
          </a:p>
          <a:p>
            <a:pPr>
              <a:defRPr/>
            </a:pPr>
            <a:endParaRPr lang="en-US" sz="1200" dirty="0"/>
          </a:p>
          <a:p>
            <a:pPr>
              <a:defRPr/>
            </a:pPr>
            <a:r>
              <a:rPr lang="en-US" sz="1200" dirty="0"/>
              <a:t>Before using the return address, </a:t>
            </a:r>
          </a:p>
          <a:p>
            <a:pPr>
              <a:defRPr/>
            </a:pPr>
            <a:r>
              <a:rPr lang="en-US" sz="1200" dirty="0"/>
              <a:t>check if the canary value on stack is the </a:t>
            </a:r>
          </a:p>
          <a:p>
            <a:pPr>
              <a:defRPr/>
            </a:pPr>
            <a:r>
              <a:rPr lang="en-US" sz="1200" dirty="0"/>
              <a:t>same as value stored in a register </a:t>
            </a:r>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21</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lvl="0" rtl="0"/>
            <a:r>
              <a:rPr lang="en-US" dirty="0">
                <a:solidFill>
                  <a:schemeClr val="tx1"/>
                </a:solidFill>
              </a:rPr>
              <a:t>Issues</a:t>
            </a:r>
          </a:p>
          <a:p>
            <a:pPr lvl="1" rtl="0"/>
            <a:r>
              <a:rPr lang="en-US" sz="1200" kern="1200" baseline="0" dirty="0">
                <a:solidFill>
                  <a:schemeClr val="tx1"/>
                </a:solidFill>
                <a:latin typeface="Arial" pitchFamily="-110" charset="0"/>
                <a:ea typeface="ＭＳ Ｐゴシック" pitchFamily="-107" charset="-128"/>
                <a:cs typeface="+mn-cs"/>
              </a:rPr>
              <a:t>Some programs need to place executable code on the stack, e.g., Java Just-In-Time (JIT) compilers</a:t>
            </a:r>
            <a:endParaRPr lang="en-US" dirty="0"/>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22</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25</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6857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27</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28</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arithmetic results exceed maximum integer size, computer stores an incorrect value</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7072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a:p>
            <a:endParaRPr lang="en-US" dirty="0"/>
          </a:p>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shellcode,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70587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p>
          <a:p>
            <a:endParaRPr lang="en-US" sz="120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a:p>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34468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467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7</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93878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9</a:t>
            </a:fld>
            <a:endParaRPr lang="en-AU"/>
          </a:p>
        </p:txBody>
      </p:sp>
    </p:spTree>
    <p:extLst>
      <p:ext uri="{BB962C8B-B14F-4D97-AF65-F5344CB8AC3E}">
        <p14:creationId xmlns:p14="http://schemas.microsoft.com/office/powerpoint/2010/main" val="4294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a:t>CH10 Buffer </a:t>
            </a:r>
            <a:r>
              <a:rPr lang="en-US" sz="4400" dirty="0"/>
              <a:t>Overflow</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t>ZJU 2021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C3C138-8CD3-4248-9C28-7C5E217659E8}"/>
              </a:ext>
            </a:extLst>
          </p:cNvPr>
          <p:cNvSpPr txBox="1"/>
          <p:nvPr/>
        </p:nvSpPr>
        <p:spPr>
          <a:xfrm>
            <a:off x="7457832" y="1083568"/>
            <a:ext cx="1237839" cy="400110"/>
          </a:xfrm>
          <a:prstGeom prst="rect">
            <a:avLst/>
          </a:prstGeom>
          <a:noFill/>
        </p:spPr>
        <p:txBody>
          <a:bodyPr wrap="none" rtlCol="0">
            <a:spAutoFit/>
          </a:bodyPr>
          <a:lstStyle/>
          <a:p>
            <a:r>
              <a:rPr lang="en-US" sz="2000" dirty="0" err="1"/>
              <a:t>argc</a:t>
            </a:r>
            <a:r>
              <a:rPr lang="en-US" sz="2000" dirty="0"/>
              <a:t> (4B)</a:t>
            </a:r>
            <a:endParaRPr lang="en-SE" sz="20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7457832" y="1593142"/>
            <a:ext cx="1237839" cy="400110"/>
          </a:xfrm>
          <a:prstGeom prst="rect">
            <a:avLst/>
          </a:prstGeom>
          <a:noFill/>
        </p:spPr>
        <p:txBody>
          <a:bodyPr wrap="none" rtlCol="0">
            <a:spAutoFit/>
          </a:bodyPr>
          <a:lstStyle/>
          <a:p>
            <a:r>
              <a:rPr lang="en-US" sz="2000" dirty="0" err="1"/>
              <a:t>argv</a:t>
            </a:r>
            <a:r>
              <a:rPr lang="en-US" sz="2000" dirty="0"/>
              <a:t> (4B)</a:t>
            </a:r>
            <a:endParaRPr lang="en-SE" sz="20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7457832" y="2071532"/>
            <a:ext cx="1620957" cy="400110"/>
          </a:xfrm>
          <a:prstGeom prst="rect">
            <a:avLst/>
          </a:prstGeom>
          <a:noFill/>
        </p:spPr>
        <p:txBody>
          <a:bodyPr wrap="none" rtlCol="0">
            <a:spAutoFit/>
          </a:bodyPr>
          <a:lstStyle/>
          <a:p>
            <a:r>
              <a:rPr lang="en-US" sz="2000" dirty="0"/>
              <a:t>ret. </a:t>
            </a:r>
            <a:r>
              <a:rPr lang="en-US" sz="2000" dirty="0" err="1"/>
              <a:t>addr</a:t>
            </a:r>
            <a:r>
              <a:rPr lang="en-US" sz="2000" dirty="0"/>
              <a:t>(4B)</a:t>
            </a:r>
            <a:endParaRPr lang="en-SE" sz="20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7457832" y="2488647"/>
            <a:ext cx="1762021" cy="369332"/>
          </a:xfrm>
          <a:prstGeom prst="rect">
            <a:avLst/>
          </a:prstGeom>
          <a:noFill/>
        </p:spPr>
        <p:txBody>
          <a:bodyPr wrap="none" rtlCol="0">
            <a:spAutoFit/>
          </a:bodyPr>
          <a:lstStyle/>
          <a:p>
            <a:r>
              <a:rPr lang="en-US" dirty="0" err="1"/>
              <a:t>allow_login</a:t>
            </a:r>
            <a:r>
              <a:rPr lang="en-US" dirty="0"/>
              <a:t>(4B</a:t>
            </a:r>
            <a:r>
              <a:rPr lang="en-US" sz="1600" dirty="0"/>
              <a:t>)</a:t>
            </a:r>
            <a:endParaRPr lang="en-SE" sz="16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909879" y="3324030"/>
            <a:ext cx="939681" cy="707886"/>
          </a:xfrm>
          <a:prstGeom prst="rect">
            <a:avLst/>
          </a:prstGeom>
          <a:noFill/>
        </p:spPr>
        <p:txBody>
          <a:bodyPr wrap="none" rtlCol="0">
            <a:spAutoFit/>
          </a:bodyPr>
          <a:lstStyle/>
          <a:p>
            <a:r>
              <a:rPr lang="en-US" sz="2000" dirty="0" err="1"/>
              <a:t>pwdstr</a:t>
            </a:r>
            <a:endParaRPr lang="en-US" sz="2000" dirty="0"/>
          </a:p>
          <a:p>
            <a:r>
              <a:rPr lang="en-US" sz="2000" dirty="0"/>
              <a:t>(12B)</a:t>
            </a:r>
            <a:endParaRPr lang="en-SE" sz="20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909879" y="4709122"/>
            <a:ext cx="1309974" cy="707886"/>
          </a:xfrm>
          <a:prstGeom prst="rect">
            <a:avLst/>
          </a:prstGeom>
          <a:noFill/>
        </p:spPr>
        <p:txBody>
          <a:bodyPr wrap="none" rtlCol="0">
            <a:spAutoFit/>
          </a:bodyPr>
          <a:lstStyle/>
          <a:p>
            <a:r>
              <a:rPr lang="en-US" sz="2000" dirty="0" err="1"/>
              <a:t>targetpwd</a:t>
            </a:r>
            <a:endParaRPr lang="en-US" sz="2000" dirty="0"/>
          </a:p>
          <a:p>
            <a:r>
              <a:rPr lang="en-US" sz="2000" dirty="0"/>
              <a:t>(12B)</a:t>
            </a:r>
            <a:endParaRPr lang="en-SE" sz="20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580976" y="2993216"/>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580976" y="4411799"/>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669176"/>
            <a:ext cx="5260015" cy="3070334"/>
          </a:xfrm>
          <a:noFill/>
          <a:ln>
            <a:solidFill>
              <a:schemeClr val="tx1"/>
            </a:solidFill>
          </a:ln>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int main(int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[12];</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targetpwd</a:t>
            </a:r>
            <a:r>
              <a:rPr lang="en-US" sz="1600" dirty="0">
                <a:latin typeface="Courier New" panose="02070309020205020404" pitchFamily="49" charset="0"/>
                <a:cs typeface="Courier New" panose="02070309020205020404" pitchFamily="49" charset="0"/>
              </a:rPr>
              <a:t>[12] = "MyPwd123";</a:t>
            </a:r>
          </a:p>
          <a:p>
            <a:pPr marL="0" indent="0">
              <a:buNone/>
            </a:pPr>
            <a:r>
              <a:rPr lang="en-US" sz="1600" dirty="0">
                <a:latin typeface="Courier New" panose="02070309020205020404" pitchFamily="49" charset="0"/>
                <a:cs typeface="Courier New" panose="02070309020205020404" pitchFamily="49" charset="0"/>
              </a:rPr>
              <a:t>   gets(</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 //No bounds check! </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strncmp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pwdstr,targetpwd</a:t>
            </a:r>
            <a:r>
              <a:rPr lang="en-US" sz="1600" dirty="0">
                <a:latin typeface="Courier New" panose="02070309020205020404" pitchFamily="49" charset="0"/>
                <a:cs typeface="Courier New" panose="02070309020205020404" pitchFamily="49" charset="0"/>
              </a:rPr>
              <a:t>, 12)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rejected");</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allowed");</a:t>
            </a:r>
          </a:p>
          <a:p>
            <a:pPr marL="0" indent="0">
              <a:buNone/>
            </a:pPr>
            <a:r>
              <a:rPr lang="en-US" sz="1600" dirty="0">
                <a:latin typeface="Courier New" panose="02070309020205020404" pitchFamily="49" charset="0"/>
                <a:cs typeface="Courier New" panose="02070309020205020404" pitchFamily="49" charset="0"/>
              </a:rPr>
              <a:t>}</a:t>
            </a:r>
            <a:endParaRPr lang="en-SE"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92727"/>
            <a:ext cx="8568952" cy="868362"/>
          </a:xfrm>
        </p:spPr>
        <p:txBody>
          <a:bodyPr/>
          <a:lstStyle/>
          <a:p>
            <a:r>
              <a:rPr lang="en-US" sz="3600" dirty="0"/>
              <a:t>Stack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10</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132331" y="3733497"/>
            <a:ext cx="5484928" cy="3118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Input </a:t>
            </a:r>
            <a:r>
              <a:rPr lang="en-US" sz="1800" kern="0" dirty="0" err="1"/>
              <a:t>pwdstr</a:t>
            </a:r>
            <a:r>
              <a:rPr lang="en-US" sz="1800" kern="0" dirty="0"/>
              <a:t> larger than 12 B will cause stack overflow and may overwrite </a:t>
            </a:r>
            <a:r>
              <a:rPr lang="en-US" sz="1800" kern="0" dirty="0" err="1"/>
              <a:t>allow_login</a:t>
            </a:r>
            <a:r>
              <a:rPr lang="en-US" sz="1800" kern="0" dirty="0"/>
              <a:t> and/or return address. </a:t>
            </a:r>
          </a:p>
          <a:p>
            <a:pPr marL="0" indent="0">
              <a:buFontTx/>
              <a:buNone/>
            </a:pPr>
            <a:r>
              <a:rPr lang="en-US" sz="1800" kern="0" dirty="0"/>
              <a:t>If </a:t>
            </a:r>
            <a:r>
              <a:rPr lang="en-US" sz="1800" kern="0" dirty="0" err="1"/>
              <a:t>allow_login</a:t>
            </a:r>
            <a:r>
              <a:rPr lang="en-US" sz="1800" kern="0" dirty="0"/>
              <a:t> is overwritten to be 1, then login is successful.</a:t>
            </a:r>
          </a:p>
          <a:p>
            <a:pPr marL="0" indent="0">
              <a:buFontTx/>
              <a:buNone/>
            </a:pPr>
            <a:r>
              <a:rPr lang="en-US" sz="1800" kern="0" dirty="0"/>
              <a:t>If return address is overwritten to point to malicious code, then control flow jumps to it after main() finishes.</a:t>
            </a:r>
          </a:p>
          <a:p>
            <a:pPr marL="0" indent="0">
              <a:buNone/>
            </a:pPr>
            <a:r>
              <a:rPr lang="en-US" sz="1800" dirty="0"/>
              <a:t>(This example shows attack on function main(), which is similar to attack on function A() shown earlier.)</a:t>
            </a:r>
            <a:endParaRPr lang="en-SE" sz="1800" dirty="0"/>
          </a:p>
        </p:txBody>
      </p:sp>
      <p:graphicFrame>
        <p:nvGraphicFramePr>
          <p:cNvPr id="25" name="表格 4">
            <a:extLst>
              <a:ext uri="{FF2B5EF4-FFF2-40B4-BE49-F238E27FC236}">
                <a16:creationId xmlns:a16="http://schemas.microsoft.com/office/drawing/2014/main" id="{8BAD0CA3-DFD9-4EB2-AD60-4B9058F18C0D}"/>
              </a:ext>
            </a:extLst>
          </p:cNvPr>
          <p:cNvGraphicFramePr>
            <a:graphicFrameLocks noGrp="1"/>
          </p:cNvGraphicFramePr>
          <p:nvPr>
            <p:extLst>
              <p:ext uri="{D42A27DB-BD31-4B8C-83A1-F6EECF244321}">
                <p14:modId xmlns:p14="http://schemas.microsoft.com/office/powerpoint/2010/main" val="3925342041"/>
              </p:ext>
            </p:extLst>
          </p:nvPr>
        </p:nvGraphicFramePr>
        <p:xfrm>
          <a:off x="5794345" y="1065042"/>
          <a:ext cx="1720571" cy="4784470"/>
        </p:xfrm>
        <a:graphic>
          <a:graphicData uri="http://schemas.openxmlformats.org/drawingml/2006/table">
            <a:tbl>
              <a:tblPr firstRow="1" bandRow="1">
                <a:tableStyleId>{5940675A-B579-460E-94D1-54222C63F5DA}</a:tableStyleId>
              </a:tblPr>
              <a:tblGrid>
                <a:gridCol w="1720571">
                  <a:extLst>
                    <a:ext uri="{9D8B030D-6E8A-4147-A177-3AD203B41FA5}">
                      <a16:colId xmlns:a16="http://schemas.microsoft.com/office/drawing/2014/main" val="3205406346"/>
                    </a:ext>
                  </a:extLst>
                </a:gridCol>
              </a:tblGrid>
              <a:tr h="478447">
                <a:tc>
                  <a:txBody>
                    <a:bodyPr/>
                    <a:lstStyle/>
                    <a:p>
                      <a:pPr algn="ctr"/>
                      <a:endParaRPr lang="zh-CN" altLang="en-US" b="0" dirty="0"/>
                    </a:p>
                  </a:txBody>
                  <a:tcPr anchor="ctr"/>
                </a:tc>
                <a:extLst>
                  <a:ext uri="{0D108BD9-81ED-4DB2-BD59-A6C34878D82A}">
                    <a16:rowId xmlns:a16="http://schemas.microsoft.com/office/drawing/2014/main" val="4103921419"/>
                  </a:ext>
                </a:extLst>
              </a:tr>
              <a:tr h="478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b="0" dirty="0"/>
                    </a:p>
                  </a:txBody>
                  <a:tcPr anchor="ctr"/>
                </a:tc>
                <a:extLst>
                  <a:ext uri="{0D108BD9-81ED-4DB2-BD59-A6C34878D82A}">
                    <a16:rowId xmlns:a16="http://schemas.microsoft.com/office/drawing/2014/main" val="35154256"/>
                  </a:ext>
                </a:extLst>
              </a:tr>
              <a:tr h="478447">
                <a:tc>
                  <a:txBody>
                    <a:bodyPr/>
                    <a:lstStyle/>
                    <a:p>
                      <a:endParaRPr lang="zh-CN" altLang="en-US" b="0" dirty="0"/>
                    </a:p>
                  </a:txBody>
                  <a:tcPr/>
                </a:tc>
                <a:extLst>
                  <a:ext uri="{0D108BD9-81ED-4DB2-BD59-A6C34878D82A}">
                    <a16:rowId xmlns:a16="http://schemas.microsoft.com/office/drawing/2014/main" val="1181923747"/>
                  </a:ext>
                </a:extLst>
              </a:tr>
              <a:tr h="478447">
                <a:tc>
                  <a:txBody>
                    <a:bodyPr/>
                    <a:lstStyle/>
                    <a:p>
                      <a:endParaRPr lang="zh-CN" altLang="en-US" b="0" dirty="0"/>
                    </a:p>
                  </a:txBody>
                  <a:tcPr/>
                </a:tc>
                <a:extLst>
                  <a:ext uri="{0D108BD9-81ED-4DB2-BD59-A6C34878D82A}">
                    <a16:rowId xmlns:a16="http://schemas.microsoft.com/office/drawing/2014/main" val="589870786"/>
                  </a:ext>
                </a:extLst>
              </a:tr>
              <a:tr h="478447">
                <a:tc>
                  <a:txBody>
                    <a:bodyPr/>
                    <a:lstStyle/>
                    <a:p>
                      <a:endParaRPr lang="zh-CN" altLang="en-US" b="0" dirty="0"/>
                    </a:p>
                  </a:txBody>
                  <a:tcPr/>
                </a:tc>
                <a:extLst>
                  <a:ext uri="{0D108BD9-81ED-4DB2-BD59-A6C34878D82A}">
                    <a16:rowId xmlns:a16="http://schemas.microsoft.com/office/drawing/2014/main" val="3150361087"/>
                  </a:ext>
                </a:extLst>
              </a:tr>
              <a:tr h="478447">
                <a:tc>
                  <a:txBody>
                    <a:bodyPr/>
                    <a:lstStyle/>
                    <a:p>
                      <a:endParaRPr lang="zh-CN" altLang="en-US" b="0" dirty="0"/>
                    </a:p>
                  </a:txBody>
                  <a:tcPr/>
                </a:tc>
                <a:extLst>
                  <a:ext uri="{0D108BD9-81ED-4DB2-BD59-A6C34878D82A}">
                    <a16:rowId xmlns:a16="http://schemas.microsoft.com/office/drawing/2014/main" val="182011134"/>
                  </a:ext>
                </a:extLst>
              </a:tr>
              <a:tr h="478447">
                <a:tc>
                  <a:txBody>
                    <a:bodyPr/>
                    <a:lstStyle/>
                    <a:p>
                      <a:endParaRPr lang="zh-CN" altLang="en-US" b="0" dirty="0"/>
                    </a:p>
                  </a:txBody>
                  <a:tcPr/>
                </a:tc>
                <a:extLst>
                  <a:ext uri="{0D108BD9-81ED-4DB2-BD59-A6C34878D82A}">
                    <a16:rowId xmlns:a16="http://schemas.microsoft.com/office/drawing/2014/main" val="1753684760"/>
                  </a:ext>
                </a:extLst>
              </a:tr>
              <a:tr h="478447">
                <a:tc>
                  <a:txBody>
                    <a:bodyPr/>
                    <a:lstStyle/>
                    <a:p>
                      <a:endParaRPr lang="zh-CN" altLang="en-US" b="0" dirty="0"/>
                    </a:p>
                  </a:txBody>
                  <a:tcPr/>
                </a:tc>
                <a:extLst>
                  <a:ext uri="{0D108BD9-81ED-4DB2-BD59-A6C34878D82A}">
                    <a16:rowId xmlns:a16="http://schemas.microsoft.com/office/drawing/2014/main" val="2029128889"/>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29" name="Rectangle 28">
            <a:extLst>
              <a:ext uri="{FF2B5EF4-FFF2-40B4-BE49-F238E27FC236}">
                <a16:creationId xmlns:a16="http://schemas.microsoft.com/office/drawing/2014/main" id="{48A109AC-41C1-4CEB-AB28-E0EC428D45A1}"/>
              </a:ext>
            </a:extLst>
          </p:cNvPr>
          <p:cNvSpPr/>
          <p:nvPr/>
        </p:nvSpPr>
        <p:spPr>
          <a:xfrm>
            <a:off x="5596839" y="5927792"/>
            <a:ext cx="3285355" cy="830997"/>
          </a:xfrm>
          <a:prstGeom prst="rect">
            <a:avLst/>
          </a:prstGeom>
        </p:spPr>
        <p:txBody>
          <a:bodyPr wrap="square">
            <a:spAutoFit/>
          </a:bodyPr>
          <a:lstStyle/>
          <a:p>
            <a:r>
              <a:rPr lang="en-US" altLang="zh-CN" sz="1600" dirty="0"/>
              <a:t>System stack grows downward (assuming a 32-bit CPU, so each word is 4 Bytes).</a:t>
            </a:r>
            <a:endParaRPr lang="en-SE" sz="1600" dirty="0"/>
          </a:p>
        </p:txBody>
      </p:sp>
      <p:sp>
        <p:nvSpPr>
          <p:cNvPr id="35" name="Rectangle 34">
            <a:extLst>
              <a:ext uri="{FF2B5EF4-FFF2-40B4-BE49-F238E27FC236}">
                <a16:creationId xmlns:a16="http://schemas.microsoft.com/office/drawing/2014/main" id="{BA11F8F6-2B7A-4849-961F-A3806B09F39E}"/>
              </a:ext>
            </a:extLst>
          </p:cNvPr>
          <p:cNvSpPr/>
          <p:nvPr/>
        </p:nvSpPr>
        <p:spPr>
          <a:xfrm>
            <a:off x="8195799" y="872354"/>
            <a:ext cx="909223" cy="369332"/>
          </a:xfrm>
          <a:prstGeom prst="rect">
            <a:avLst/>
          </a:prstGeom>
        </p:spPr>
        <p:txBody>
          <a:bodyPr wrap="none">
            <a:spAutoFit/>
          </a:bodyPr>
          <a:lstStyle/>
          <a:p>
            <a:pPr algn="ctr"/>
            <a:r>
              <a:rPr lang="en-US" altLang="zh-CN" dirty="0"/>
              <a:t>addr+4</a:t>
            </a:r>
            <a:endParaRPr lang="zh-CN" altLang="en-US" dirty="0"/>
          </a:p>
        </p:txBody>
      </p:sp>
      <p:sp>
        <p:nvSpPr>
          <p:cNvPr id="36" name="Rectangle 35">
            <a:extLst>
              <a:ext uri="{FF2B5EF4-FFF2-40B4-BE49-F238E27FC236}">
                <a16:creationId xmlns:a16="http://schemas.microsoft.com/office/drawing/2014/main" id="{E0235E77-D6BA-4734-B837-5740E1C27CDA}"/>
              </a:ext>
            </a:extLst>
          </p:cNvPr>
          <p:cNvSpPr/>
          <p:nvPr/>
        </p:nvSpPr>
        <p:spPr>
          <a:xfrm>
            <a:off x="8271783" y="1339118"/>
            <a:ext cx="646331" cy="369332"/>
          </a:xfrm>
          <a:prstGeom prst="rect">
            <a:avLst/>
          </a:prstGeom>
        </p:spPr>
        <p:txBody>
          <a:bodyPr wrap="none">
            <a:spAutoFit/>
          </a:bodyPr>
          <a:lstStyle/>
          <a:p>
            <a:pPr lvl="0" algn="ctr" fontAlgn="auto">
              <a:spcBef>
                <a:spcPts val="0"/>
              </a:spcBef>
              <a:spcAft>
                <a:spcPts val="0"/>
              </a:spcAft>
              <a:defRPr/>
            </a:pPr>
            <a:r>
              <a:rPr lang="en-US" altLang="zh-CN" dirty="0" err="1"/>
              <a:t>addr</a:t>
            </a:r>
            <a:endParaRPr lang="zh-CN" altLang="en-US" dirty="0"/>
          </a:p>
        </p:txBody>
      </p:sp>
      <p:cxnSp>
        <p:nvCxnSpPr>
          <p:cNvPr id="38" name="Straight Arrow Connector 37">
            <a:extLst>
              <a:ext uri="{FF2B5EF4-FFF2-40B4-BE49-F238E27FC236}">
                <a16:creationId xmlns:a16="http://schemas.microsoft.com/office/drawing/2014/main" id="{E7D10C1D-F7E8-44CB-A239-2A7B4373242B}"/>
              </a:ext>
            </a:extLst>
          </p:cNvPr>
          <p:cNvCxnSpPr>
            <a:cxnSpLocks/>
          </p:cNvCxnSpPr>
          <p:nvPr/>
        </p:nvCxnSpPr>
        <p:spPr bwMode="auto">
          <a:xfrm flipH="1">
            <a:off x="7514918" y="1535416"/>
            <a:ext cx="663882" cy="0"/>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D166D12A-3A13-41F1-BDF1-E01FAA2AD3F3}"/>
              </a:ext>
            </a:extLst>
          </p:cNvPr>
          <p:cNvCxnSpPr>
            <a:cxnSpLocks/>
          </p:cNvCxnSpPr>
          <p:nvPr/>
        </p:nvCxnSpPr>
        <p:spPr bwMode="auto">
          <a:xfrm flipH="1">
            <a:off x="7514916" y="1065042"/>
            <a:ext cx="663882" cy="0"/>
          </a:xfrm>
          <a:prstGeom prst="straightConnector1">
            <a:avLst/>
          </a:prstGeom>
          <a:noFill/>
          <a:ln w="9525" cap="flat" cmpd="sng" algn="ctr">
            <a:solidFill>
              <a:schemeClr val="tx1"/>
            </a:solidFill>
            <a:prstDash val="solid"/>
            <a:round/>
            <a:headEnd type="none" w="med" len="med"/>
            <a:tailEnd type="triangle"/>
          </a:ln>
          <a:effectLst/>
        </p:spPr>
      </p:cxnSp>
      <p:sp>
        <p:nvSpPr>
          <p:cNvPr id="3" name="Arrow: Up-Down 2">
            <a:extLst>
              <a:ext uri="{FF2B5EF4-FFF2-40B4-BE49-F238E27FC236}">
                <a16:creationId xmlns:a16="http://schemas.microsoft.com/office/drawing/2014/main" id="{9C0CF70A-9052-4BED-98A1-ED7AAD926F4F}"/>
              </a:ext>
            </a:extLst>
          </p:cNvPr>
          <p:cNvSpPr/>
          <p:nvPr/>
        </p:nvSpPr>
        <p:spPr bwMode="auto">
          <a:xfrm>
            <a:off x="6435952" y="2042608"/>
            <a:ext cx="384404" cy="23691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
        <p:nvSpPr>
          <p:cNvPr id="23" name="Arrow: Up-Down 22">
            <a:extLst>
              <a:ext uri="{FF2B5EF4-FFF2-40B4-BE49-F238E27FC236}">
                <a16:creationId xmlns:a16="http://schemas.microsoft.com/office/drawing/2014/main" id="{72109900-63F6-4568-B771-6B2FB5ED017B}"/>
              </a:ext>
            </a:extLst>
          </p:cNvPr>
          <p:cNvSpPr/>
          <p:nvPr/>
        </p:nvSpPr>
        <p:spPr bwMode="auto">
          <a:xfrm>
            <a:off x="6908977" y="2488647"/>
            <a:ext cx="384404" cy="1923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Tree>
    <p:extLst>
      <p:ext uri="{BB962C8B-B14F-4D97-AF65-F5344CB8AC3E}">
        <p14:creationId xmlns:p14="http://schemas.microsoft.com/office/powerpoint/2010/main" val="424541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p:txBody>
          <a:bodyPr/>
          <a:lstStyle/>
          <a:p>
            <a:r>
              <a:rPr lang="en-US" altLang="zh-CN" sz="4000" dirty="0"/>
              <a:t>More Vulnerable Programs</a:t>
            </a:r>
            <a:endParaRPr lang="zh-CN" altLang="en-US" sz="4000" dirty="0"/>
          </a:p>
        </p:txBody>
      </p:sp>
      <p:sp>
        <p:nvSpPr>
          <p:cNvPr id="4" name="Content Placeholder 3">
            <a:extLst>
              <a:ext uri="{FF2B5EF4-FFF2-40B4-BE49-F238E27FC236}">
                <a16:creationId xmlns:a16="http://schemas.microsoft.com/office/drawing/2014/main" id="{7CF69714-4A17-47C4-8B4D-2E84AFFD4FF6}"/>
              </a:ext>
            </a:extLst>
          </p:cNvPr>
          <p:cNvSpPr>
            <a:spLocks noGrp="1"/>
          </p:cNvSpPr>
          <p:nvPr>
            <p:ph idx="1"/>
          </p:nvPr>
        </p:nvSpPr>
        <p:spPr>
          <a:xfrm>
            <a:off x="323528" y="1057002"/>
            <a:ext cx="8568952" cy="1211413"/>
          </a:xfrm>
        </p:spPr>
        <p:txBody>
          <a:bodyPr>
            <a:normAutofit fontScale="92500" lnSpcReduction="20000"/>
          </a:bodyPr>
          <a:lstStyle/>
          <a:p>
            <a:r>
              <a:rPr lang="en-US" sz="3200" dirty="0"/>
              <a:t>In both (a) and (b),</a:t>
            </a:r>
            <a:r>
              <a:rPr lang="en-US" altLang="zh-CN" sz="3200" dirty="0">
                <a:latin typeface="Arial" pitchFamily="-110" charset="0"/>
              </a:rPr>
              <a:t> there is no bounds check on destination buffer size to[], hence the to[] array bound may be exceeded. </a:t>
            </a:r>
            <a:endParaRPr lang="zh-CN" altLang="en-US" sz="3200" dirty="0">
              <a:latin typeface="Arial" pitchFamily="-110" charset="0"/>
            </a:endParaRPr>
          </a:p>
          <a:p>
            <a:endParaRPr lang="en-SE"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8" name="Picture 7">
            <a:extLst>
              <a:ext uri="{FF2B5EF4-FFF2-40B4-BE49-F238E27FC236}">
                <a16:creationId xmlns:a16="http://schemas.microsoft.com/office/drawing/2014/main" id="{05294579-F2C8-4290-B5F8-AEA74FBE99F3}"/>
              </a:ext>
            </a:extLst>
          </p:cNvPr>
          <p:cNvPicPr>
            <a:picLocks noChangeAspect="1"/>
          </p:cNvPicPr>
          <p:nvPr/>
        </p:nvPicPr>
        <p:blipFill rotWithShape="1">
          <a:blip r:embed="rId3"/>
          <a:srcRect l="-1" r="-7692"/>
          <a:stretch/>
        </p:blipFill>
        <p:spPr>
          <a:xfrm>
            <a:off x="1723292" y="2106894"/>
            <a:ext cx="6419726" cy="4751106"/>
          </a:xfrm>
          <a:prstGeom prst="rect">
            <a:avLst/>
          </a:prstGeom>
          <a:solidFill>
            <a:sysClr val="window" lastClr="FFFFFF"/>
          </a:solidFill>
        </p:spPr>
      </p:pic>
      <p:sp>
        <p:nvSpPr>
          <p:cNvPr id="9" name="Slide Number Placeholder 3">
            <a:extLst>
              <a:ext uri="{FF2B5EF4-FFF2-40B4-BE49-F238E27FC236}">
                <a16:creationId xmlns:a16="http://schemas.microsoft.com/office/drawing/2014/main" id="{1289C960-402F-45D3-A990-43B567E09AFD}"/>
              </a:ext>
            </a:extLst>
          </p:cNvPr>
          <p:cNvSpPr txBox="1">
            <a:spLocks/>
          </p:cNvSpPr>
          <p:nvPr/>
        </p:nvSpPr>
        <p:spPr bwMode="auto">
          <a:xfrm>
            <a:off x="7010400" y="6566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225C-84F2-42DF-9F5C-5D30856453E5}"/>
              </a:ext>
            </a:extLst>
          </p:cNvPr>
          <p:cNvSpPr>
            <a:spLocks noGrp="1"/>
          </p:cNvSpPr>
          <p:nvPr>
            <p:ph type="title"/>
          </p:nvPr>
        </p:nvSpPr>
        <p:spPr/>
        <p:txBody>
          <a:bodyPr/>
          <a:lstStyle/>
          <a:p>
            <a:r>
              <a:rPr lang="en-US" dirty="0"/>
              <a:t>Unsafe C Standard Library Routines </a:t>
            </a:r>
            <a:endParaRPr lang="en-SE" dirty="0"/>
          </a:p>
        </p:txBody>
      </p:sp>
      <p:sp>
        <p:nvSpPr>
          <p:cNvPr id="3" name="Content Placeholder 2">
            <a:extLst>
              <a:ext uri="{FF2B5EF4-FFF2-40B4-BE49-F238E27FC236}">
                <a16:creationId xmlns:a16="http://schemas.microsoft.com/office/drawing/2014/main" id="{0D90A19E-AC06-49CA-AF24-BE4FC94535F5}"/>
              </a:ext>
            </a:extLst>
          </p:cNvPr>
          <p:cNvSpPr>
            <a:spLocks noGrp="1"/>
          </p:cNvSpPr>
          <p:nvPr>
            <p:ph idx="1"/>
          </p:nvPr>
        </p:nvSpPr>
        <p:spPr/>
        <p:txBody>
          <a:bodyPr/>
          <a:lstStyle/>
          <a:p>
            <a:r>
              <a:rPr lang="en-US" altLang="zh-CN" dirty="0"/>
              <a:t>They </a:t>
            </a:r>
            <a:r>
              <a:rPr lang="zh-CN" altLang="en-US" dirty="0"/>
              <a:t>should not be used </a:t>
            </a:r>
            <a:r>
              <a:rPr lang="en-US" altLang="zh-CN" dirty="0"/>
              <a:t>before</a:t>
            </a:r>
            <a:r>
              <a:rPr lang="zh-CN" altLang="en-US" dirty="0"/>
              <a:t> checking the total size of data being transferred</a:t>
            </a:r>
            <a:r>
              <a:rPr lang="en-US" altLang="zh-CN" dirty="0"/>
              <a:t>.</a:t>
            </a:r>
            <a:endParaRPr lang="zh-CN" altLang="en-US" dirty="0"/>
          </a:p>
          <a:p>
            <a:endParaRPr lang="en-SE" dirty="0"/>
          </a:p>
        </p:txBody>
      </p:sp>
      <p:sp>
        <p:nvSpPr>
          <p:cNvPr id="4" name="Slide Number Placeholder 3">
            <a:extLst>
              <a:ext uri="{FF2B5EF4-FFF2-40B4-BE49-F238E27FC236}">
                <a16:creationId xmlns:a16="http://schemas.microsoft.com/office/drawing/2014/main" id="{AD4309FD-77EB-4BB8-A16E-D42E192E5F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Picture 4">
            <a:extLst>
              <a:ext uri="{FF2B5EF4-FFF2-40B4-BE49-F238E27FC236}">
                <a16:creationId xmlns:a16="http://schemas.microsoft.com/office/drawing/2014/main" id="{2F3BFC2B-7ACE-4FCA-B50A-6C35111164D1}"/>
              </a:ext>
            </a:extLst>
          </p:cNvPr>
          <p:cNvPicPr>
            <a:picLocks noChangeAspect="1"/>
          </p:cNvPicPr>
          <p:nvPr/>
        </p:nvPicPr>
        <p:blipFill rotWithShape="1">
          <a:blip r:embed="rId3"/>
          <a:srcRect t="13672"/>
          <a:stretch/>
        </p:blipFill>
        <p:spPr>
          <a:xfrm>
            <a:off x="0" y="3825045"/>
            <a:ext cx="9070298" cy="2120680"/>
          </a:xfrm>
          <a:prstGeom prst="rect">
            <a:avLst/>
          </a:prstGeom>
        </p:spPr>
      </p:pic>
    </p:spTree>
    <p:extLst>
      <p:ext uri="{BB962C8B-B14F-4D97-AF65-F5344CB8AC3E}">
        <p14:creationId xmlns:p14="http://schemas.microsoft.com/office/powerpoint/2010/main" val="3340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shellcode</a:t>
            </a:r>
          </a:p>
        </p:txBody>
      </p:sp>
      <p:sp>
        <p:nvSpPr>
          <p:cNvPr id="231427" name="Rectangle 3"/>
          <p:cNvSpPr>
            <a:spLocks noGrp="1" noChangeArrowheads="1"/>
          </p:cNvSpPr>
          <p:nvPr>
            <p:ph idx="1"/>
          </p:nvPr>
        </p:nvSpPr>
        <p:spPr/>
        <p:txBody>
          <a:bodyPr>
            <a:normAutofit/>
          </a:bodyPr>
          <a:lstStyle/>
          <a:p>
            <a:r>
              <a:rPr lang="en-US" sz="2800" dirty="0"/>
              <a:t>shellcode </a:t>
            </a:r>
            <a:r>
              <a:rPr lang="en-US" sz="3200" dirty="0"/>
              <a:t>is </a:t>
            </a:r>
            <a:r>
              <a:rPr lang="en-US" altLang="zh-CN" sz="2800" dirty="0"/>
              <a:t>code supplied by the attacker that </a:t>
            </a:r>
            <a:r>
              <a:rPr lang="en-US" sz="2800" dirty="0"/>
              <a:t>creates a shell (</a:t>
            </a:r>
            <a:r>
              <a:rPr lang="en-US" altLang="zh-CN" sz="2800" dirty="0"/>
              <a:t>command-line interpreter</a:t>
            </a:r>
            <a:r>
              <a:rPr lang="en-US" sz="2800" dirty="0"/>
              <a:t>) that allows the attacker to execute any code he wants</a:t>
            </a:r>
          </a:p>
          <a:p>
            <a:pPr lvl="1"/>
            <a:r>
              <a:rPr lang="en-US" sz="2400" dirty="0"/>
              <a:t>Return address is overwritten to jump to shellcode, which is typically put on the stack by attacker.</a:t>
            </a:r>
          </a:p>
          <a:p>
            <a:pPr lvl="1">
              <a:buFont typeface="Arial"/>
              <a:buChar char="•"/>
            </a:pPr>
            <a:r>
              <a:rPr lang="en-US" sz="2400" dirty="0"/>
              <a:t>On Linux: call </a:t>
            </a:r>
            <a:r>
              <a:rPr lang="en-US" sz="2400" dirty="0" err="1"/>
              <a:t>execve</a:t>
            </a:r>
            <a:r>
              <a:rPr lang="en-US" sz="2400" dirty="0"/>
              <a:t> (”/bin/</a:t>
            </a:r>
            <a:r>
              <a:rPr lang="en-US" sz="2400" dirty="0" err="1"/>
              <a:t>sh</a:t>
            </a:r>
            <a:r>
              <a:rPr lang="en-US" sz="2400" dirty="0"/>
              <a:t>”) to replace the current program code with the Bourne shell </a:t>
            </a:r>
          </a:p>
          <a:p>
            <a:pPr lvl="1">
              <a:buFont typeface="Arial"/>
              <a:buChar char="•"/>
            </a:pPr>
            <a:r>
              <a:rPr lang="en-US" sz="2400" dirty="0"/>
              <a:t>On Windows: call system(”cmd.exe”)  to run the command shell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D5B0643D-9A28-42F7-96FC-5FDBA240816C}"/>
              </a:ext>
            </a:extLst>
          </p:cNvPr>
          <p:cNvSpPr txBox="1">
            <a:spLocks/>
          </p:cNvSpPr>
          <p:nvPr/>
        </p:nvSpPr>
        <p:spPr bwMode="auto">
          <a:xfrm>
            <a:off x="7010400" y="656271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15038279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Autofit/>
          </a:bodyPr>
          <a:lstStyle/>
          <a:p>
            <a:r>
              <a:rPr lang="en-US" altLang="en-US" dirty="0"/>
              <a:t>Variants of Buffer Overflow Attacks</a:t>
            </a:r>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B762A1F6-64F9-41B1-A2D2-0A9E6DA62508}"/>
              </a:ext>
            </a:extLst>
          </p:cNvPr>
          <p:cNvSpPr>
            <a:spLocks noGrp="1"/>
          </p:cNvSpPr>
          <p:nvPr>
            <p:ph idx="1"/>
          </p:nvPr>
        </p:nvSpPr>
        <p:spPr>
          <a:xfrm>
            <a:off x="323528" y="1196753"/>
            <a:ext cx="8653418" cy="5256584"/>
          </a:xfrm>
        </p:spPr>
        <p:txBody>
          <a:bodyPr>
            <a:normAutofit fontScale="85000" lnSpcReduction="20000"/>
          </a:bodyPr>
          <a:lstStyle/>
          <a:p>
            <a:pPr lvl="0"/>
            <a:r>
              <a:rPr lang="en-US" dirty="0"/>
              <a:t>Target program can be:</a:t>
            </a:r>
          </a:p>
          <a:p>
            <a:pPr lvl="1"/>
            <a:r>
              <a:rPr lang="en-US" b="0" dirty="0"/>
              <a:t>Trusted system utility</a:t>
            </a:r>
          </a:p>
          <a:p>
            <a:pPr lvl="1"/>
            <a:r>
              <a:rPr lang="en-US" b="0" dirty="0"/>
              <a:t>Network service daemon</a:t>
            </a:r>
          </a:p>
          <a:p>
            <a:pPr lvl="1"/>
            <a:r>
              <a:rPr lang="en-US" b="0" dirty="0"/>
              <a:t>Commonly-used library code</a:t>
            </a:r>
          </a:p>
          <a:p>
            <a:r>
              <a:rPr lang="en-US" dirty="0"/>
              <a:t>Shellcode functions may be:</a:t>
            </a:r>
          </a:p>
          <a:p>
            <a:pPr lvl="1"/>
            <a:r>
              <a:rPr lang="en-US" dirty="0"/>
              <a:t>Set up a listening service to launch a remote shell when connected to</a:t>
            </a:r>
          </a:p>
          <a:p>
            <a:pPr lvl="1"/>
            <a:r>
              <a:rPr lang="en-US" dirty="0"/>
              <a:t>Create a reverse shell that connects back to the attacker</a:t>
            </a:r>
          </a:p>
          <a:p>
            <a:pPr lvl="1"/>
            <a:r>
              <a:rPr lang="en-US" dirty="0"/>
              <a:t>Use local exploits that establish a shell</a:t>
            </a:r>
          </a:p>
          <a:p>
            <a:pPr lvl="1"/>
            <a:r>
              <a:rPr lang="en-US" dirty="0"/>
              <a:t>Change firewall rules that block other attacks</a:t>
            </a:r>
          </a:p>
          <a:p>
            <a:pPr lvl="1"/>
            <a:r>
              <a:rPr lang="en-US" dirty="0"/>
              <a:t>Break out of a chroot jail (restricted execution environment), giving full access to the file system</a:t>
            </a:r>
          </a:p>
          <a:p>
            <a:endParaRPr lang="en-US" b="0" dirty="0"/>
          </a:p>
        </p:txBody>
      </p:sp>
      <p:sp>
        <p:nvSpPr>
          <p:cNvPr id="10" name="Slide Number Placeholder 3">
            <a:extLst>
              <a:ext uri="{FF2B5EF4-FFF2-40B4-BE49-F238E27FC236}">
                <a16:creationId xmlns:a16="http://schemas.microsoft.com/office/drawing/2014/main" id="{648AAB03-E834-4704-886C-72B21119721E}"/>
              </a:ext>
            </a:extLst>
          </p:cNvPr>
          <p:cNvSpPr txBox="1">
            <a:spLocks/>
          </p:cNvSpPr>
          <p:nvPr/>
        </p:nvSpPr>
        <p:spPr bwMode="auto">
          <a:xfrm>
            <a:off x="7010400" y="657150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solidFill>
                  <a:srgbClr val="C00000"/>
                </a:solidFill>
              </a:rPr>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80556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Buffer Overflow Defenses</a:t>
            </a:r>
          </a:p>
        </p:txBody>
      </p:sp>
      <p:sp>
        <p:nvSpPr>
          <p:cNvPr id="3" name="内容占位符 2"/>
          <p:cNvSpPr>
            <a:spLocks noGrp="1"/>
          </p:cNvSpPr>
          <p:nvPr>
            <p:ph idx="1"/>
          </p:nvPr>
        </p:nvSpPr>
        <p:spPr/>
        <p:txBody>
          <a:bodyPr/>
          <a:lstStyle/>
          <a:p>
            <a:r>
              <a:rPr lang="en-US" altLang="zh-CN" sz="2600" dirty="0"/>
              <a:t>Compile-time defenses: harden programs to resist attacks in new programs</a:t>
            </a:r>
          </a:p>
          <a:p>
            <a:pPr lvl="1"/>
            <a:r>
              <a:rPr lang="en-US" altLang="zh-CN" sz="2400" dirty="0"/>
              <a:t>Choose a high-level language (e.g., Java), encouraging safe coding standards, using safe standard libraries, or including additional code to detect stack frame corruption</a:t>
            </a:r>
          </a:p>
          <a:p>
            <a:r>
              <a:rPr lang="en-US" altLang="zh-CN" sz="2600" dirty="0"/>
              <a:t>Run-time defenses: detect and thwart attacks in existing programs</a:t>
            </a:r>
          </a:p>
          <a:p>
            <a:pPr lvl="1"/>
            <a:r>
              <a:rPr lang="en-US" altLang="zh-CN" sz="2400" dirty="0"/>
              <a:t>Executable Address Space Protection, Address Space Layout Randomization, Guard Pages.</a:t>
            </a:r>
          </a:p>
          <a:p>
            <a:pPr lvl="1"/>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69F0410-0315-4B1D-BA31-AD14742385DE}"/>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ltLang="zh-CN" dirty="0"/>
              <a:t>Compile-Time Defenses:</a:t>
            </a:r>
            <a:br>
              <a:rPr lang="en-US" altLang="zh-CN" dirty="0"/>
            </a:br>
            <a:r>
              <a:rPr lang="en-US" altLang="zh-CN" dirty="0"/>
              <a:t>Programming Languages</a:t>
            </a:r>
            <a:endParaRPr lang="en-US" altLang="en-US" dirty="0"/>
          </a:p>
        </p:txBody>
      </p:sp>
      <p:sp>
        <p:nvSpPr>
          <p:cNvPr id="3" name="Content Placeholder 2">
            <a:extLst>
              <a:ext uri="{FF2B5EF4-FFF2-40B4-BE49-F238E27FC236}">
                <a16:creationId xmlns:a16="http://schemas.microsoft.com/office/drawing/2014/main" id="{84724302-DA76-4E7C-B74E-AA65B6C43E13}"/>
              </a:ext>
            </a:extLst>
          </p:cNvPr>
          <p:cNvSpPr>
            <a:spLocks noGrp="1"/>
          </p:cNvSpPr>
          <p:nvPr>
            <p:ph idx="1"/>
          </p:nvPr>
        </p:nvSpPr>
        <p:spPr/>
        <p:txBody>
          <a:bodyPr>
            <a:normAutofit fontScale="92500" lnSpcReduction="20000"/>
          </a:bodyPr>
          <a:lstStyle/>
          <a:p>
            <a:r>
              <a:rPr lang="en-US" dirty="0"/>
              <a:t>Low-level languages such as C allow direct access to memory addresses.</a:t>
            </a:r>
          </a:p>
          <a:p>
            <a:pPr lvl="1"/>
            <a:r>
              <a:rPr lang="en-US" dirty="0"/>
              <a:t>Are vulnerable to buffer overflow</a:t>
            </a:r>
          </a:p>
          <a:p>
            <a:pPr lvl="1"/>
            <a:r>
              <a:rPr lang="en-US" dirty="0"/>
              <a:t>Large legacy code base that is unsafe</a:t>
            </a:r>
          </a:p>
          <a:p>
            <a:r>
              <a:rPr lang="en-US" dirty="0"/>
              <a:t>Modern high-level languages (Java, C#...）have a strong notion of type and valid operations</a:t>
            </a:r>
          </a:p>
          <a:p>
            <a:pPr lvl="1"/>
            <a:r>
              <a:rPr lang="en-US" dirty="0"/>
              <a:t>Compiler enforces array bounds checks and permissible operations on variables</a:t>
            </a:r>
          </a:p>
          <a:p>
            <a:pPr lvl="1"/>
            <a:r>
              <a:rPr lang="en-US" dirty="0"/>
              <a:t>Incur more runtime overhead; not good for writing low-level code like device drivers</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8528EE42-15F3-476A-B208-E5C86B72B85C}"/>
              </a:ext>
            </a:extLst>
          </p:cNvPr>
          <p:cNvSpPr/>
          <p:nvPr/>
        </p:nvSpPr>
        <p:spPr>
          <a:xfrm>
            <a:off x="611560" y="2276872"/>
            <a:ext cx="7848600" cy="3048000"/>
          </a:xfrm>
          <a:prstGeom prst="rect">
            <a:avLst/>
          </a:prstGeom>
        </p:spPr>
        <p:txBody>
          <a:bodyPr/>
          <a:lstStyle/>
          <a:p>
            <a:pPr lvl="0">
              <a:buChar char="•"/>
            </a:pPr>
            <a:endParaRPr lang="en-US" sz="1300" b="1" kern="1200" dirty="0">
              <a:solidFill>
                <a:srgbClr val="000000"/>
              </a:solidFill>
              <a:latin typeface="+mj-lt"/>
            </a:endParaRPr>
          </a:p>
        </p:txBody>
      </p:sp>
      <p:sp>
        <p:nvSpPr>
          <p:cNvPr id="7" name="Slide Number Placeholder 3">
            <a:extLst>
              <a:ext uri="{FF2B5EF4-FFF2-40B4-BE49-F238E27FC236}">
                <a16:creationId xmlns:a16="http://schemas.microsoft.com/office/drawing/2014/main" id="{B0352215-BC4C-4CD4-8414-67E0FC8A0875}"/>
              </a:ext>
            </a:extLst>
          </p:cNvPr>
          <p:cNvSpPr txBox="1">
            <a:spLocks/>
          </p:cNvSpPr>
          <p:nvPr/>
        </p:nvSpPr>
        <p:spPr bwMode="auto">
          <a:xfrm>
            <a:off x="7010400" y="65930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78872006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695F-F89F-4E04-AC4B-3384094B179B}"/>
              </a:ext>
            </a:extLst>
          </p:cNvPr>
          <p:cNvSpPr>
            <a:spLocks noGrp="1"/>
          </p:cNvSpPr>
          <p:nvPr>
            <p:ph type="title"/>
          </p:nvPr>
        </p:nvSpPr>
        <p:spPr/>
        <p:txBody>
          <a:bodyPr/>
          <a:lstStyle/>
          <a:p>
            <a:r>
              <a:rPr lang="en-US" dirty="0"/>
              <a:t>Compile-Time Defenses:</a:t>
            </a:r>
            <a:br>
              <a:rPr lang="en-US" dirty="0"/>
            </a:br>
            <a:r>
              <a:rPr lang="en-US" dirty="0"/>
              <a:t>Safe Coding Techniques</a:t>
            </a:r>
            <a:endParaRPr lang="en-SE" dirty="0"/>
          </a:p>
        </p:txBody>
      </p:sp>
      <p:sp>
        <p:nvSpPr>
          <p:cNvPr id="3" name="Content Placeholder 2">
            <a:extLst>
              <a:ext uri="{FF2B5EF4-FFF2-40B4-BE49-F238E27FC236}">
                <a16:creationId xmlns:a16="http://schemas.microsoft.com/office/drawing/2014/main" id="{8247A2B6-BFDF-4D95-9429-EE4FB3420219}"/>
              </a:ext>
            </a:extLst>
          </p:cNvPr>
          <p:cNvSpPr>
            <a:spLocks noGrp="1"/>
          </p:cNvSpPr>
          <p:nvPr>
            <p:ph idx="1"/>
          </p:nvPr>
        </p:nvSpPr>
        <p:spPr/>
        <p:txBody>
          <a:bodyPr>
            <a:normAutofit/>
          </a:bodyPr>
          <a:lstStyle/>
          <a:p>
            <a:r>
              <a:rPr lang="en-US" dirty="0"/>
              <a:t>C was designed with more emphasis on space efficiency and performance than on type safety</a:t>
            </a:r>
          </a:p>
          <a:p>
            <a:pPr lvl="1"/>
            <a:r>
              <a:rPr lang="en-US" dirty="0"/>
              <a:t>Programmers must take responsibility for ensuring safe use of all data structures and variables.</a:t>
            </a:r>
          </a:p>
          <a:p>
            <a:pPr lvl="1"/>
            <a:r>
              <a:rPr lang="en-US" dirty="0"/>
              <a:t>For security hardening, programmers need to inspect the code and rewrite any unsafe code</a:t>
            </a:r>
            <a:endParaRPr lang="en-SE" dirty="0"/>
          </a:p>
        </p:txBody>
      </p:sp>
      <p:sp>
        <p:nvSpPr>
          <p:cNvPr id="4" name="Slide Number Placeholder 3">
            <a:extLst>
              <a:ext uri="{FF2B5EF4-FFF2-40B4-BE49-F238E27FC236}">
                <a16:creationId xmlns:a16="http://schemas.microsoft.com/office/drawing/2014/main" id="{E7BE1287-B54B-4D5B-8CD5-B84754264EB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21962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Autofit/>
          </a:bodyPr>
          <a:lstStyle/>
          <a:p>
            <a:r>
              <a:rPr lang="en-US" altLang="en-US" sz="3600" dirty="0"/>
              <a:t>Compile-Time Defenses:</a:t>
            </a:r>
            <a:br>
              <a:rPr lang="en-US" altLang="en-US" sz="3600" dirty="0"/>
            </a:br>
            <a:r>
              <a:rPr lang="en-US" altLang="en-US" sz="3600" dirty="0"/>
              <a:t>Language Extensions/Safe Libraries</a:t>
            </a:r>
          </a:p>
        </p:txBody>
      </p:sp>
      <p:sp>
        <p:nvSpPr>
          <p:cNvPr id="247811" name="Rectangle 3"/>
          <p:cNvSpPr>
            <a:spLocks noGrp="1" noChangeArrowheads="1"/>
          </p:cNvSpPr>
          <p:nvPr>
            <p:ph idx="1"/>
          </p:nvPr>
        </p:nvSpPr>
        <p:spPr>
          <a:xfrm>
            <a:off x="184638" y="1196753"/>
            <a:ext cx="8883162" cy="5256584"/>
          </a:xfrm>
        </p:spPr>
        <p:txBody>
          <a:bodyPr>
            <a:noAutofit/>
          </a:bodyPr>
          <a:lstStyle/>
          <a:p>
            <a:pPr>
              <a:spcBef>
                <a:spcPts val="1200"/>
              </a:spcBef>
            </a:pPr>
            <a:r>
              <a:rPr lang="en-US" sz="2400" dirty="0"/>
              <a:t>The compiler can be augmented to automatically insert range checks on references to arrays and pointers. While easy for statically allocated arrays, dynamically memory allocation is harder as size information is not available at compile time</a:t>
            </a:r>
          </a:p>
          <a:p>
            <a:pPr lvl="1">
              <a:spcBef>
                <a:spcPts val="1200"/>
              </a:spcBef>
            </a:pPr>
            <a:r>
              <a:rPr lang="en-US" sz="2400" dirty="0"/>
              <a:t>Requires an extension to the semantics of a pointer to include bounds information and the use of library routines to ensure these values are set correctly </a:t>
            </a:r>
          </a:p>
          <a:p>
            <a:pPr lvl="2"/>
            <a:r>
              <a:rPr lang="en-US" sz="2000" dirty="0"/>
              <a:t>Programs and libraries need to be recompiled</a:t>
            </a:r>
          </a:p>
          <a:p>
            <a:pPr lvl="2">
              <a:spcBef>
                <a:spcPts val="0"/>
              </a:spcBef>
              <a:spcAft>
                <a:spcPts val="1200"/>
              </a:spcAft>
            </a:pPr>
            <a:r>
              <a:rPr lang="en-US" sz="2000" dirty="0"/>
              <a:t>Likely to have problems with third-party applications</a:t>
            </a:r>
          </a:p>
          <a:p>
            <a:pPr marL="342900" lvl="2" indent="-342900"/>
            <a:r>
              <a:rPr lang="en-US" sz="2400" dirty="0"/>
              <a:t>Replace unsafe standard C library routines with safe variants</a:t>
            </a:r>
          </a:p>
          <a:p>
            <a:pPr marL="800100" lvl="3" indent="-342900"/>
            <a:r>
              <a:rPr lang="en-US" dirty="0"/>
              <a:t>Example: </a:t>
            </a:r>
            <a:r>
              <a:rPr lang="en-US" dirty="0" err="1"/>
              <a:t>libsafe</a:t>
            </a:r>
            <a:r>
              <a:rPr lang="en-US" dirty="0"/>
              <a:t> adds bounds checks to vulnerable </a:t>
            </a:r>
            <a:r>
              <a:rPr lang="en-US" dirty="0" err="1"/>
              <a:t>libc</a:t>
            </a:r>
            <a:r>
              <a:rPr lang="en-US" dirty="0"/>
              <a:t> functions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D59DD4D4-4C14-432A-84E9-F70AC54DECE7}"/>
              </a:ext>
            </a:extLst>
          </p:cNvPr>
          <p:cNvSpPr txBox="1">
            <a:spLocks/>
          </p:cNvSpPr>
          <p:nvPr/>
        </p:nvSpPr>
        <p:spPr bwMode="auto">
          <a:xfrm>
            <a:off x="70104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19</a:t>
            </a:fld>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solidFill>
                  <a:srgbClr val="C00000"/>
                </a:solidFill>
              </a:rPr>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358253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hape 326">
            <a:extLst>
              <a:ext uri="{FF2B5EF4-FFF2-40B4-BE49-F238E27FC236}">
                <a16:creationId xmlns:a16="http://schemas.microsoft.com/office/drawing/2014/main" id="{9A7E72B5-CE57-4190-AB8D-71AC398E8521}"/>
              </a:ext>
            </a:extLst>
          </p:cNvPr>
          <p:cNvPicPr preferRelativeResize="0"/>
          <p:nvPr/>
        </p:nvPicPr>
        <p:blipFill>
          <a:blip r:embed="rId3">
            <a:alphaModFix/>
          </a:blip>
          <a:stretch>
            <a:fillRect/>
          </a:stretch>
        </p:blipFill>
        <p:spPr>
          <a:xfrm>
            <a:off x="5542636" y="3742569"/>
            <a:ext cx="3601364" cy="3080391"/>
          </a:xfrm>
          <a:prstGeom prst="rect">
            <a:avLst/>
          </a:prstGeom>
          <a:noFill/>
          <a:ln>
            <a:noFill/>
          </a:ln>
        </p:spPr>
      </p:pic>
      <p:sp>
        <p:nvSpPr>
          <p:cNvPr id="249858" name="Rectangle 2"/>
          <p:cNvSpPr>
            <a:spLocks noGrp="1" noChangeArrowheads="1"/>
          </p:cNvSpPr>
          <p:nvPr>
            <p:ph type="title"/>
          </p:nvPr>
        </p:nvSpPr>
        <p:spPr>
          <a:xfrm>
            <a:off x="350422" y="43039"/>
            <a:ext cx="8568952" cy="868362"/>
          </a:xfrm>
        </p:spPr>
        <p:txBody>
          <a:bodyPr>
            <a:noAutofit/>
          </a:bodyPr>
          <a:lstStyle/>
          <a:p>
            <a:r>
              <a:rPr lang="en-US" altLang="en-US" sz="3600" dirty="0"/>
              <a:t>Compile-Time Defenses:</a:t>
            </a:r>
            <a:br>
              <a:rPr lang="en-US" altLang="en-US" sz="3600" dirty="0"/>
            </a:br>
            <a:r>
              <a:rPr lang="en-US" altLang="en-US" sz="3600" dirty="0"/>
              <a:t>Stack Guard</a:t>
            </a:r>
          </a:p>
        </p:txBody>
      </p:sp>
      <p:sp>
        <p:nvSpPr>
          <p:cNvPr id="249859" name="Rectangle 3"/>
          <p:cNvSpPr>
            <a:spLocks noGrp="1" noChangeArrowheads="1"/>
          </p:cNvSpPr>
          <p:nvPr>
            <p:ph idx="1"/>
          </p:nvPr>
        </p:nvSpPr>
        <p:spPr>
          <a:xfrm>
            <a:off x="76200" y="1003214"/>
            <a:ext cx="5769363" cy="4477906"/>
          </a:xfrm>
        </p:spPr>
        <p:txBody>
          <a:bodyPr>
            <a:normAutofit fontScale="85000" lnSpcReduction="20000"/>
          </a:bodyPr>
          <a:lstStyle/>
          <a:p>
            <a:r>
              <a:rPr lang="en-US" sz="3200" dirty="0"/>
              <a:t>Compiler stores a random secret value (</a:t>
            </a:r>
            <a:r>
              <a:rPr lang="en-US" sz="3200" dirty="0">
                <a:latin typeface="Courier New" panose="02070309020205020404" pitchFamily="49" charset="0"/>
                <a:cs typeface="Courier New" panose="02070309020205020404" pitchFamily="49" charset="0"/>
              </a:rPr>
              <a:t>secret</a:t>
            </a:r>
            <a:r>
              <a:rPr lang="en-US" sz="3200" dirty="0"/>
              <a:t>) in a memory location (in the heap, not on stack), which is assigned to a local variable of the function (</a:t>
            </a:r>
            <a:r>
              <a:rPr lang="en-US" sz="3200" dirty="0">
                <a:latin typeface="Courier New" panose="02070309020205020404" pitchFamily="49" charset="0"/>
                <a:cs typeface="Courier New" panose="02070309020205020404" pitchFamily="49" charset="0"/>
              </a:rPr>
              <a:t>guard</a:t>
            </a:r>
            <a:r>
              <a:rPr lang="en-US" sz="3200" dirty="0"/>
              <a:t>) which gets stored in the stack. </a:t>
            </a:r>
          </a:p>
          <a:p>
            <a:r>
              <a:rPr lang="en-US" sz="3200" dirty="0"/>
              <a:t>Before jumping to the return address, check if the value of the local variable is changed. If yes, buffer overflow has taken place and the program exits without returning.</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F2EA829B-F15A-479E-A0B3-3C228B701D34}"/>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altLang="zh-CN" dirty="0"/>
          </a:p>
        </p:txBody>
      </p:sp>
      <p:pic>
        <p:nvPicPr>
          <p:cNvPr id="14" name="Shape 327">
            <a:extLst>
              <a:ext uri="{FF2B5EF4-FFF2-40B4-BE49-F238E27FC236}">
                <a16:creationId xmlns:a16="http://schemas.microsoft.com/office/drawing/2014/main" id="{F16CDEF6-16BC-48F3-9161-620887C2C8EB}"/>
              </a:ext>
            </a:extLst>
          </p:cNvPr>
          <p:cNvPicPr preferRelativeResize="0"/>
          <p:nvPr/>
        </p:nvPicPr>
        <p:blipFill>
          <a:blip r:embed="rId4">
            <a:alphaModFix/>
          </a:blip>
          <a:stretch>
            <a:fillRect/>
          </a:stretch>
        </p:blipFill>
        <p:spPr>
          <a:xfrm>
            <a:off x="5994173" y="928920"/>
            <a:ext cx="3007113" cy="2809392"/>
          </a:xfrm>
          <a:prstGeom prst="rect">
            <a:avLst/>
          </a:prstGeom>
          <a:noFill/>
          <a:ln>
            <a:noFill/>
          </a:ln>
        </p:spPr>
      </p:pic>
      <p:pic>
        <p:nvPicPr>
          <p:cNvPr id="16" name="Shape 334">
            <a:extLst>
              <a:ext uri="{FF2B5EF4-FFF2-40B4-BE49-F238E27FC236}">
                <a16:creationId xmlns:a16="http://schemas.microsoft.com/office/drawing/2014/main" id="{AB50DC75-AB9B-410A-895C-E7D076540628}"/>
              </a:ext>
            </a:extLst>
          </p:cNvPr>
          <p:cNvPicPr preferRelativeResize="0"/>
          <p:nvPr/>
        </p:nvPicPr>
        <p:blipFill>
          <a:blip r:embed="rId5">
            <a:alphaModFix/>
          </a:blip>
          <a:stretch>
            <a:fillRect/>
          </a:stretch>
        </p:blipFill>
        <p:spPr>
          <a:xfrm>
            <a:off x="76200" y="5400903"/>
            <a:ext cx="5876925" cy="1404538"/>
          </a:xfrm>
          <a:prstGeom prst="rect">
            <a:avLst/>
          </a:prstGeom>
          <a:noFill/>
          <a:ln>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Autofit/>
          </a:bodyPr>
          <a:lstStyle/>
          <a:p>
            <a:r>
              <a:rPr lang="en-US" altLang="en-US" sz="3600" dirty="0"/>
              <a:t>Run-Time Defenses:</a:t>
            </a:r>
            <a:br>
              <a:rPr lang="en-US" altLang="en-US" sz="3600" dirty="0"/>
            </a:br>
            <a:r>
              <a:rPr lang="en-US" altLang="en-US" sz="3600" dirty="0"/>
              <a:t>Executable Address Space Protection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FC0340BE-482F-42CB-B5D0-7E0D3B55B2C3}"/>
              </a:ext>
            </a:extLst>
          </p:cNvPr>
          <p:cNvSpPr>
            <a:spLocks noGrp="1"/>
          </p:cNvSpPr>
          <p:nvPr>
            <p:ph idx="1"/>
          </p:nvPr>
        </p:nvSpPr>
        <p:spPr/>
        <p:txBody>
          <a:bodyPr>
            <a:normAutofit/>
          </a:bodyPr>
          <a:lstStyle/>
          <a:p>
            <a:pPr lvl="0" rtl="0"/>
            <a:r>
              <a:rPr lang="en-US" dirty="0">
                <a:solidFill>
                  <a:schemeClr val="tx1"/>
                </a:solidFill>
              </a:rPr>
              <a:t>Use virtual memory support to make some regions of memory non-executable</a:t>
            </a:r>
          </a:p>
          <a:p>
            <a:pPr lvl="1" rtl="0"/>
            <a:r>
              <a:rPr lang="en-US" baseline="0" dirty="0">
                <a:solidFill>
                  <a:schemeClr val="tx1"/>
                </a:solidFill>
                <a:latin typeface="Arial" pitchFamily="-110" charset="0"/>
                <a:ea typeface="+mn-ea"/>
                <a:cs typeface="+mn-cs"/>
              </a:rPr>
              <a:t>Requires support from memory management unit (MMU)</a:t>
            </a:r>
          </a:p>
          <a:p>
            <a:pPr lvl="1" rtl="0"/>
            <a:r>
              <a:rPr lang="en-US" baseline="0" dirty="0">
                <a:solidFill>
                  <a:schemeClr val="tx1"/>
                </a:solidFill>
                <a:latin typeface="Arial" pitchFamily="-110" charset="0"/>
                <a:ea typeface="+mn-ea"/>
                <a:cs typeface="+mn-cs"/>
              </a:rPr>
              <a:t>NX bit (No-</a:t>
            </a:r>
            <a:r>
              <a:rPr lang="en-US" baseline="0" dirty="0" err="1">
                <a:solidFill>
                  <a:schemeClr val="tx1"/>
                </a:solidFill>
                <a:latin typeface="Arial" pitchFamily="-110" charset="0"/>
                <a:ea typeface="+mn-ea"/>
                <a:cs typeface="+mn-cs"/>
              </a:rPr>
              <a:t>eXecute</a:t>
            </a:r>
            <a:r>
              <a:rPr lang="en-US" baseline="0" dirty="0">
                <a:solidFill>
                  <a:schemeClr val="tx1"/>
                </a:solidFill>
                <a:latin typeface="Arial" pitchFamily="-110" charset="0"/>
                <a:ea typeface="+mn-ea"/>
                <a:cs typeface="+mn-cs"/>
              </a:rPr>
              <a:t>) in modern CPUs</a:t>
            </a:r>
          </a:p>
          <a:p>
            <a:pPr lvl="2"/>
            <a:r>
              <a:rPr lang="en-US" baseline="0" dirty="0">
                <a:solidFill>
                  <a:schemeClr val="tx1"/>
                </a:solidFill>
                <a:latin typeface="Arial" pitchFamily="-110" charset="0"/>
                <a:ea typeface="+mn-ea"/>
                <a:cs typeface="+mn-cs"/>
              </a:rPr>
              <a:t>Put in page table; says “don’t execute code in this page”</a:t>
            </a:r>
          </a:p>
          <a:p>
            <a:pPr lvl="1" rtl="0"/>
            <a:endParaRPr lang="en-US" dirty="0"/>
          </a:p>
        </p:txBody>
      </p:sp>
      <p:sp>
        <p:nvSpPr>
          <p:cNvPr id="6" name="Slide Number Placeholder 3">
            <a:extLst>
              <a:ext uri="{FF2B5EF4-FFF2-40B4-BE49-F238E27FC236}">
                <a16:creationId xmlns:a16="http://schemas.microsoft.com/office/drawing/2014/main" id="{7E3C4BD8-15E2-4EBC-A896-4105B63564AD}"/>
              </a:ext>
            </a:extLst>
          </p:cNvPr>
          <p:cNvSpPr txBox="1">
            <a:spLocks/>
          </p:cNvSpPr>
          <p:nvPr/>
        </p:nvSpPr>
        <p:spPr bwMode="auto">
          <a:xfrm>
            <a:off x="7010400" y="65919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21</a:t>
            </a:fld>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63B83-5B70-4887-B409-65FEB1EAAB0B}"/>
              </a:ext>
            </a:extLst>
          </p:cNvPr>
          <p:cNvSpPr>
            <a:spLocks noGrp="1"/>
          </p:cNvSpPr>
          <p:nvPr>
            <p:ph type="title"/>
          </p:nvPr>
        </p:nvSpPr>
        <p:spPr/>
        <p:txBody>
          <a:bodyPr/>
          <a:lstStyle/>
          <a:p>
            <a:r>
              <a:rPr lang="en-US" sz="3200" dirty="0"/>
              <a:t>Run-Time Defenses:</a:t>
            </a:r>
            <a:br>
              <a:rPr lang="en-US" sz="3200" dirty="0"/>
            </a:br>
            <a:r>
              <a:rPr lang="en-US" sz="3200" dirty="0"/>
              <a:t>Address Space Layout Randomization (ASLR) </a:t>
            </a:r>
            <a:endParaRPr lang="en-SE" sz="3200" dirty="0"/>
          </a:p>
        </p:txBody>
      </p:sp>
      <mc:AlternateContent xmlns:mc="http://schemas.openxmlformats.org/markup-compatibility/2006" xmlns:a14="http://schemas.microsoft.com/office/drawing/2010/main">
        <mc:Choice Requires="a14">
          <p:sp>
            <p:nvSpPr>
              <p:cNvPr id="253955" name="Rectangle 3"/>
              <p:cNvSpPr>
                <a:spLocks noGrp="1" noChangeArrowheads="1"/>
              </p:cNvSpPr>
              <p:nvPr>
                <p:ph idx="1"/>
              </p:nvPr>
            </p:nvSpPr>
            <p:spPr/>
            <p:txBody>
              <a:bodyPr>
                <a:normAutofit lnSpcReduction="10000"/>
              </a:bodyPr>
              <a:lstStyle/>
              <a:p>
                <a:r>
                  <a:rPr lang="en-US" sz="2800" dirty="0"/>
                  <a:t>ASLR randomizes memory addresses of key data structures, incl. stack, heap, global data, standard library functions (</a:t>
                </a:r>
                <a:r>
                  <a:rPr lang="en-US" sz="2800" dirty="0" err="1"/>
                  <a:t>libc</a:t>
                </a:r>
                <a:r>
                  <a:rPr lang="en-US" sz="2800" dirty="0"/>
                  <a:t>) to make it harder for attacker to find important addresses.</a:t>
                </a:r>
              </a:p>
              <a:p>
                <a:pPr lvl="1"/>
                <a:r>
                  <a:rPr lang="en-US" sz="2800" dirty="0"/>
                  <a:t>For a 32-bit CPU, the virtual memory address range has size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32</m:t>
                        </m:r>
                      </m:sup>
                    </m:sSup>
                  </m:oMath>
                </a14:m>
                <a:r>
                  <a:rPr lang="en-US" sz="2800" dirty="0"/>
                  <a:t>; typically the user space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19</m:t>
                        </m:r>
                      </m:sup>
                    </m:sSup>
                  </m:oMath>
                </a14:m>
                <a:r>
                  <a:rPr lang="en-US" sz="2800" dirty="0"/>
                  <a:t>. This is not large enough against brute-force attacks that try all possible addresses.</a:t>
                </a:r>
              </a:p>
              <a:p>
                <a:pPr lvl="1"/>
                <a:r>
                  <a:rPr lang="en-US" sz="2800" dirty="0"/>
                  <a:t>For a 64-bit CPU, the virtual memory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64</m:t>
                        </m:r>
                      </m:sup>
                    </m:sSup>
                  </m:oMath>
                </a14:m>
                <a:r>
                  <a:rPr lang="en-US" sz="2800" dirty="0"/>
                  <a:t>; This is large enough against brute-force attacks.</a:t>
                </a:r>
              </a:p>
            </p:txBody>
          </p:sp>
        </mc:Choice>
        <mc:Fallback xmlns="">
          <p:sp>
            <p:nvSpPr>
              <p:cNvPr id="253955" name="Rectangle 3"/>
              <p:cNvSpPr>
                <a:spLocks noGrp="1" noRot="1" noChangeAspect="1" noMove="1" noResize="1" noEditPoints="1" noAdjustHandles="1" noChangeArrowheads="1" noChangeShapeType="1" noTextEdit="1"/>
              </p:cNvSpPr>
              <p:nvPr>
                <p:ph idx="1"/>
              </p:nvPr>
            </p:nvSpPr>
            <p:spPr>
              <a:blipFill>
                <a:blip r:embed="rId3"/>
                <a:stretch>
                  <a:fillRect l="-1280" t="-1970" r="-2347"/>
                </a:stretch>
              </a:blipFill>
            </p:spPr>
            <p:txBody>
              <a:bodyPr/>
              <a:lstStyle/>
              <a:p>
                <a:r>
                  <a:rPr lang="en-SE">
                    <a:noFill/>
                  </a:rPr>
                  <a:t> </a:t>
                </a:r>
              </a:p>
            </p:txBody>
          </p:sp>
        </mc:Fallback>
      </mc:AlternateContent>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75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endParaRPr lang="en-US" sz="4400" dirty="0">
              <a:solidFill>
                <a:srgbClr val="FFB91D"/>
              </a:solidFill>
            </a:endParaRPr>
          </a:p>
        </p:txBody>
      </p:sp>
      <p:sp>
        <p:nvSpPr>
          <p:cNvPr id="7" name="Slide Number Placeholder 3">
            <a:extLst>
              <a:ext uri="{FF2B5EF4-FFF2-40B4-BE49-F238E27FC236}">
                <a16:creationId xmlns:a16="http://schemas.microsoft.com/office/drawing/2014/main" id="{536B6840-4C12-41F9-8994-F538E2343230}"/>
              </a:ext>
            </a:extLst>
          </p:cNvPr>
          <p:cNvSpPr txBox="1">
            <a:spLocks/>
          </p:cNvSpPr>
          <p:nvPr/>
        </p:nvSpPr>
        <p:spPr bwMode="auto">
          <a:xfrm>
            <a:off x="7010400" y="654456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22</a:t>
            </a:fld>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5D24-89A4-4B1A-ABBC-5F4719A58018}"/>
              </a:ext>
            </a:extLst>
          </p:cNvPr>
          <p:cNvSpPr>
            <a:spLocks noGrp="1"/>
          </p:cNvSpPr>
          <p:nvPr>
            <p:ph type="title"/>
          </p:nvPr>
        </p:nvSpPr>
        <p:spPr/>
        <p:txBody>
          <a:bodyPr/>
          <a:lstStyle/>
          <a:p>
            <a:r>
              <a:rPr lang="en-US" dirty="0"/>
              <a:t>ASLR Example</a:t>
            </a:r>
            <a:endParaRPr lang="en-SE" dirty="0"/>
          </a:p>
        </p:txBody>
      </p:sp>
      <p:sp>
        <p:nvSpPr>
          <p:cNvPr id="3" name="Content Placeholder 2">
            <a:extLst>
              <a:ext uri="{FF2B5EF4-FFF2-40B4-BE49-F238E27FC236}">
                <a16:creationId xmlns:a16="http://schemas.microsoft.com/office/drawing/2014/main" id="{C3827C3A-29F9-4FFC-8CD2-BFC0265ABF17}"/>
              </a:ext>
            </a:extLst>
          </p:cNvPr>
          <p:cNvSpPr>
            <a:spLocks noGrp="1"/>
          </p:cNvSpPr>
          <p:nvPr>
            <p:ph idx="1"/>
          </p:nvPr>
        </p:nvSpPr>
        <p:spPr>
          <a:xfrm>
            <a:off x="323528" y="1196753"/>
            <a:ext cx="8568952" cy="1889347"/>
          </a:xfrm>
        </p:spPr>
        <p:txBody>
          <a:bodyPr>
            <a:normAutofit fontScale="92500" lnSpcReduction="20000"/>
          </a:bodyPr>
          <a:lstStyle/>
          <a:p>
            <a:r>
              <a:rPr lang="en-US" dirty="0"/>
              <a:t>Array x[12] is statically allocated; hence it is on the stack;</a:t>
            </a:r>
          </a:p>
          <a:p>
            <a:r>
              <a:rPr lang="en-US" dirty="0"/>
              <a:t>Array y[12] is allocated dynamically with malloc(), hence it is on the heap.</a:t>
            </a:r>
            <a:endParaRPr lang="en-SE" dirty="0"/>
          </a:p>
        </p:txBody>
      </p:sp>
      <p:sp>
        <p:nvSpPr>
          <p:cNvPr id="4" name="Slide Number Placeholder 3">
            <a:extLst>
              <a:ext uri="{FF2B5EF4-FFF2-40B4-BE49-F238E27FC236}">
                <a16:creationId xmlns:a16="http://schemas.microsoft.com/office/drawing/2014/main" id="{F6DA74C6-9F04-475E-8A26-7E7455E75EAA}"/>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Shape 287">
            <a:extLst>
              <a:ext uri="{FF2B5EF4-FFF2-40B4-BE49-F238E27FC236}">
                <a16:creationId xmlns:a16="http://schemas.microsoft.com/office/drawing/2014/main" id="{CECE7FB7-0F08-4642-A693-E5835B57660D}"/>
              </a:ext>
            </a:extLst>
          </p:cNvPr>
          <p:cNvPicPr preferRelativeResize="0"/>
          <p:nvPr/>
        </p:nvPicPr>
        <p:blipFill>
          <a:blip r:embed="rId2">
            <a:alphaModFix/>
          </a:blip>
          <a:stretch>
            <a:fillRect/>
          </a:stretch>
        </p:blipFill>
        <p:spPr>
          <a:xfrm>
            <a:off x="144222" y="3171724"/>
            <a:ext cx="8748258" cy="3616197"/>
          </a:xfrm>
          <a:prstGeom prst="rect">
            <a:avLst/>
          </a:prstGeom>
          <a:noFill/>
          <a:ln>
            <a:noFill/>
          </a:ln>
        </p:spPr>
      </p:pic>
    </p:spTree>
    <p:extLst>
      <p:ext uri="{BB962C8B-B14F-4D97-AF65-F5344CB8AC3E}">
        <p14:creationId xmlns:p14="http://schemas.microsoft.com/office/powerpoint/2010/main" val="138144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227D-5413-4610-99E3-ED84EA458A59}"/>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7B711511-2B32-4934-88A5-2D7037D2C078}"/>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7" name="Shape 295">
            <a:extLst>
              <a:ext uri="{FF2B5EF4-FFF2-40B4-BE49-F238E27FC236}">
                <a16:creationId xmlns:a16="http://schemas.microsoft.com/office/drawing/2014/main" id="{8B94029C-4A40-4006-B34C-4E44DC55D173}"/>
              </a:ext>
            </a:extLst>
          </p:cNvPr>
          <p:cNvPicPr preferRelativeResize="0"/>
          <p:nvPr/>
        </p:nvPicPr>
        <p:blipFill>
          <a:blip r:embed="rId2">
            <a:alphaModFix/>
          </a:blip>
          <a:stretch>
            <a:fillRect/>
          </a:stretch>
        </p:blipFill>
        <p:spPr>
          <a:xfrm>
            <a:off x="3790950" y="2485249"/>
            <a:ext cx="5181600" cy="1990725"/>
          </a:xfrm>
          <a:prstGeom prst="rect">
            <a:avLst/>
          </a:prstGeom>
          <a:noFill/>
          <a:ln>
            <a:noFill/>
          </a:ln>
        </p:spPr>
      </p:pic>
      <p:pic>
        <p:nvPicPr>
          <p:cNvPr id="13" name="Shape 296">
            <a:extLst>
              <a:ext uri="{FF2B5EF4-FFF2-40B4-BE49-F238E27FC236}">
                <a16:creationId xmlns:a16="http://schemas.microsoft.com/office/drawing/2014/main" id="{204C4C67-903A-4908-B083-99D1079D54F7}"/>
              </a:ext>
            </a:extLst>
          </p:cNvPr>
          <p:cNvPicPr preferRelativeResize="0"/>
          <p:nvPr/>
        </p:nvPicPr>
        <p:blipFill>
          <a:blip r:embed="rId3">
            <a:alphaModFix/>
          </a:blip>
          <a:stretch>
            <a:fillRect/>
          </a:stretch>
        </p:blipFill>
        <p:spPr>
          <a:xfrm>
            <a:off x="3810000" y="4847996"/>
            <a:ext cx="5162550" cy="1666875"/>
          </a:xfrm>
          <a:prstGeom prst="rect">
            <a:avLst/>
          </a:prstGeom>
          <a:noFill/>
          <a:ln>
            <a:noFill/>
          </a:ln>
        </p:spPr>
      </p:pic>
      <p:pic>
        <p:nvPicPr>
          <p:cNvPr id="14" name="Shape 297">
            <a:extLst>
              <a:ext uri="{FF2B5EF4-FFF2-40B4-BE49-F238E27FC236}">
                <a16:creationId xmlns:a16="http://schemas.microsoft.com/office/drawing/2014/main" id="{92572148-4070-4BE5-88AA-CCD75B3C91E5}"/>
              </a:ext>
            </a:extLst>
          </p:cNvPr>
          <p:cNvPicPr preferRelativeResize="0"/>
          <p:nvPr/>
        </p:nvPicPr>
        <p:blipFill>
          <a:blip r:embed="rId4">
            <a:alphaModFix/>
          </a:blip>
          <a:stretch>
            <a:fillRect/>
          </a:stretch>
        </p:blipFill>
        <p:spPr>
          <a:xfrm>
            <a:off x="3810000" y="4533683"/>
            <a:ext cx="5162550" cy="314325"/>
          </a:xfrm>
          <a:prstGeom prst="rect">
            <a:avLst/>
          </a:prstGeom>
          <a:noFill/>
          <a:ln>
            <a:noFill/>
          </a:ln>
        </p:spPr>
      </p:pic>
      <p:pic>
        <p:nvPicPr>
          <p:cNvPr id="15" name="Shape 294">
            <a:extLst>
              <a:ext uri="{FF2B5EF4-FFF2-40B4-BE49-F238E27FC236}">
                <a16:creationId xmlns:a16="http://schemas.microsoft.com/office/drawing/2014/main" id="{7E870A86-3F78-4BC7-B120-921A05E64E25}"/>
              </a:ext>
            </a:extLst>
          </p:cNvPr>
          <p:cNvPicPr preferRelativeResize="0"/>
          <p:nvPr/>
        </p:nvPicPr>
        <p:blipFill>
          <a:blip r:embed="rId5">
            <a:alphaModFix/>
          </a:blip>
          <a:stretch>
            <a:fillRect/>
          </a:stretch>
        </p:blipFill>
        <p:spPr>
          <a:xfrm>
            <a:off x="3790950" y="432984"/>
            <a:ext cx="5181600" cy="1952625"/>
          </a:xfrm>
          <a:prstGeom prst="rect">
            <a:avLst/>
          </a:prstGeom>
          <a:noFill/>
          <a:ln>
            <a:noFill/>
          </a:ln>
        </p:spPr>
      </p:pic>
      <p:sp>
        <p:nvSpPr>
          <p:cNvPr id="20" name="Rectangle 19">
            <a:extLst>
              <a:ext uri="{FF2B5EF4-FFF2-40B4-BE49-F238E27FC236}">
                <a16:creationId xmlns:a16="http://schemas.microsoft.com/office/drawing/2014/main" id="{4B787F21-692A-4885-B96A-496B78C7CD31}"/>
              </a:ext>
            </a:extLst>
          </p:cNvPr>
          <p:cNvSpPr/>
          <p:nvPr/>
        </p:nvSpPr>
        <p:spPr bwMode="auto">
          <a:xfrm>
            <a:off x="95989" y="1356520"/>
            <a:ext cx="3031024" cy="64297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0, address space is not randomized.</a:t>
            </a:r>
          </a:p>
        </p:txBody>
      </p:sp>
      <p:sp>
        <p:nvSpPr>
          <p:cNvPr id="21" name="Arrow: Right 20">
            <a:extLst>
              <a:ext uri="{FF2B5EF4-FFF2-40B4-BE49-F238E27FC236}">
                <a16:creationId xmlns:a16="http://schemas.microsoft.com/office/drawing/2014/main" id="{E1D0DC26-5BCA-4BFA-ACCA-E3329C4C01BC}"/>
              </a:ext>
            </a:extLst>
          </p:cNvPr>
          <p:cNvSpPr/>
          <p:nvPr/>
        </p:nvSpPr>
        <p:spPr bwMode="auto">
          <a:xfrm flipV="1">
            <a:off x="3277935" y="1416022"/>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93865A47-BFC9-4C85-A227-35DA128FE60B}"/>
              </a:ext>
            </a:extLst>
          </p:cNvPr>
          <p:cNvSpPr/>
          <p:nvPr/>
        </p:nvSpPr>
        <p:spPr bwMode="auto">
          <a:xfrm>
            <a:off x="95989" y="306497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1, only stack memory address is randomized.</a:t>
            </a:r>
          </a:p>
        </p:txBody>
      </p:sp>
      <p:sp>
        <p:nvSpPr>
          <p:cNvPr id="23" name="Arrow: Right 22">
            <a:extLst>
              <a:ext uri="{FF2B5EF4-FFF2-40B4-BE49-F238E27FC236}">
                <a16:creationId xmlns:a16="http://schemas.microsoft.com/office/drawing/2014/main" id="{2B1C3C42-8D33-488C-9E92-E1C110A01978}"/>
              </a:ext>
            </a:extLst>
          </p:cNvPr>
          <p:cNvSpPr/>
          <p:nvPr/>
        </p:nvSpPr>
        <p:spPr bwMode="auto">
          <a:xfrm flipV="1">
            <a:off x="3277935" y="323636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72512B11-CEA3-4BB7-B131-65871E88F4EB}"/>
              </a:ext>
            </a:extLst>
          </p:cNvPr>
          <p:cNvSpPr/>
          <p:nvPr/>
        </p:nvSpPr>
        <p:spPr bwMode="auto">
          <a:xfrm>
            <a:off x="95990" y="505670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When set to 2, both stack and heap memory address</a:t>
            </a:r>
            <a:r>
              <a:rPr lang="en-US" altLang="zh-CN" dirty="0"/>
              <a:t>es</a:t>
            </a:r>
            <a:r>
              <a:rPr lang="en-US" dirty="0"/>
              <a:t> are randomized.</a:t>
            </a:r>
            <a:endParaRPr lang="en-SE" dirty="0">
              <a:latin typeface="Arial" charset="0"/>
            </a:endParaRPr>
          </a:p>
        </p:txBody>
      </p:sp>
      <p:sp>
        <p:nvSpPr>
          <p:cNvPr id="25" name="Arrow: Right 24">
            <a:extLst>
              <a:ext uri="{FF2B5EF4-FFF2-40B4-BE49-F238E27FC236}">
                <a16:creationId xmlns:a16="http://schemas.microsoft.com/office/drawing/2014/main" id="{CD55E6A3-F5AD-44F9-9DF4-EE8C6EDD8DD3}"/>
              </a:ext>
            </a:extLst>
          </p:cNvPr>
          <p:cNvSpPr/>
          <p:nvPr/>
        </p:nvSpPr>
        <p:spPr bwMode="auto">
          <a:xfrm flipV="1">
            <a:off x="3202475" y="522809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16B84612-4DF5-48EA-B108-BDF161DB5610}"/>
              </a:ext>
            </a:extLst>
          </p:cNvPr>
          <p:cNvCxnSpPr>
            <a:cxnSpLocks/>
          </p:cNvCxnSpPr>
          <p:nvPr/>
        </p:nvCxnSpPr>
        <p:spPr bwMode="auto">
          <a:xfrm>
            <a:off x="5791200" y="70673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D7D5205B-EC2F-4835-85E0-F6BDF242AC88}"/>
              </a:ext>
            </a:extLst>
          </p:cNvPr>
          <p:cNvCxnSpPr>
            <a:cxnSpLocks/>
          </p:cNvCxnSpPr>
          <p:nvPr/>
        </p:nvCxnSpPr>
        <p:spPr bwMode="auto">
          <a:xfrm>
            <a:off x="5791200" y="282128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90E59252-8370-43A7-83AD-014E9683A876}"/>
              </a:ext>
            </a:extLst>
          </p:cNvPr>
          <p:cNvCxnSpPr>
            <a:cxnSpLocks/>
          </p:cNvCxnSpPr>
          <p:nvPr/>
        </p:nvCxnSpPr>
        <p:spPr bwMode="auto">
          <a:xfrm>
            <a:off x="5791200" y="4859410"/>
            <a:ext cx="3181350" cy="0"/>
          </a:xfrm>
          <a:prstGeom prst="line">
            <a:avLst/>
          </a:prstGeom>
          <a:no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08350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Run-Time Defenses:</a:t>
            </a:r>
            <a:br>
              <a:rPr lang="en-US" altLang="en-US" dirty="0"/>
            </a:br>
            <a:r>
              <a:rPr lang="en-US" altLang="en-US" dirty="0"/>
              <a:t>Guard Pages</a:t>
            </a:r>
          </a:p>
        </p:txBody>
      </p:sp>
      <p:sp>
        <p:nvSpPr>
          <p:cNvPr id="256003" name="Rectangle 3"/>
          <p:cNvSpPr>
            <a:spLocks noGrp="1" noChangeArrowheads="1"/>
          </p:cNvSpPr>
          <p:nvPr>
            <p:ph idx="1"/>
          </p:nvPr>
        </p:nvSpPr>
        <p:spPr/>
        <p:txBody>
          <a:bodyPr/>
          <a:lstStyle/>
          <a:p>
            <a:r>
              <a:rPr lang="en-US" sz="2800" dirty="0"/>
              <a:t>Place guard pages between critical regions of memory</a:t>
            </a:r>
          </a:p>
          <a:p>
            <a:pPr lvl="1"/>
            <a:r>
              <a:rPr lang="en-US" sz="2400" dirty="0"/>
              <a:t>Flagged in MMU as illegal addresses</a:t>
            </a:r>
          </a:p>
          <a:p>
            <a:pPr lvl="1"/>
            <a:r>
              <a:rPr lang="en-US" sz="2400" dirty="0"/>
              <a:t>Any attempted access aborts process</a:t>
            </a:r>
          </a:p>
          <a:p>
            <a:r>
              <a:rPr lang="en-US" sz="2800" dirty="0"/>
              <a:t>Further extension places guard pages between multiple stack frames and heap buffers</a:t>
            </a:r>
            <a:endParaRPr 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A2EC1DB5-B032-4C9E-8270-5D230D87B8BC}"/>
              </a:ext>
            </a:extLst>
          </p:cNvPr>
          <p:cNvSpPr txBox="1">
            <a:spLocks/>
          </p:cNvSpPr>
          <p:nvPr/>
        </p:nvSpPr>
        <p:spPr bwMode="auto">
          <a:xfrm>
            <a:off x="7010400" y="658029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25</a:t>
            </a:fld>
            <a:endParaRPr lang="en-US" altLang="zh-CN"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solidFill>
                  <a:srgbClr val="C00000"/>
                </a:solidFill>
              </a:rPr>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223042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8977FC-34B5-451B-AEFB-BB795225FBC0}"/>
              </a:ext>
            </a:extLst>
          </p:cNvPr>
          <p:cNvSpPr/>
          <p:nvPr/>
        </p:nvSpPr>
        <p:spPr>
          <a:xfrm>
            <a:off x="1075832" y="4894312"/>
            <a:ext cx="3797300" cy="540033"/>
          </a:xfrm>
          <a:prstGeom prst="rect">
            <a:avLst/>
          </a:prstGeom>
          <a:solidFill>
            <a:schemeClr val="bg1">
              <a:lumMod val="85000"/>
            </a:schemeClr>
          </a:solid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64194" name="Rectangle 2"/>
          <p:cNvSpPr>
            <a:spLocks noGrp="1" noChangeArrowheads="1"/>
          </p:cNvSpPr>
          <p:nvPr>
            <p:ph type="title"/>
          </p:nvPr>
        </p:nvSpPr>
        <p:spPr/>
        <p:txBody>
          <a:bodyPr/>
          <a:lstStyle/>
          <a:p>
            <a:r>
              <a:rPr lang="en-US" altLang="en-US" dirty="0"/>
              <a:t>Heap Overflow</a:t>
            </a:r>
          </a:p>
        </p:txBody>
      </p:sp>
      <p:sp>
        <p:nvSpPr>
          <p:cNvPr id="264195" name="Rectangle 3"/>
          <p:cNvSpPr>
            <a:spLocks noGrp="1" noChangeArrowheads="1"/>
          </p:cNvSpPr>
          <p:nvPr>
            <p:ph idx="1"/>
          </p:nvPr>
        </p:nvSpPr>
        <p:spPr>
          <a:xfrm>
            <a:off x="323528" y="1196753"/>
            <a:ext cx="8744272" cy="2951641"/>
          </a:xfrm>
        </p:spPr>
        <p:txBody>
          <a:bodyPr>
            <a:normAutofit fontScale="70000" lnSpcReduction="20000"/>
          </a:bodyPr>
          <a:lstStyle/>
          <a:p>
            <a:r>
              <a:rPr lang="en-US" dirty="0"/>
              <a:t>Dynamic memory allocation on the heap</a:t>
            </a:r>
          </a:p>
          <a:p>
            <a:pPr lvl="1"/>
            <a:r>
              <a:rPr lang="en-US" dirty="0" err="1"/>
              <a:t>Malloc</a:t>
            </a:r>
            <a:r>
              <a:rPr lang="en-US" dirty="0"/>
              <a:t>() in C, and new() in C++</a:t>
            </a:r>
          </a:p>
          <a:p>
            <a:r>
              <a:rPr lang="en-US" dirty="0"/>
              <a:t>No function return address on the heap</a:t>
            </a:r>
          </a:p>
          <a:p>
            <a:pPr lvl="1"/>
            <a:r>
              <a:rPr lang="en-US" dirty="0"/>
              <a:t>But attacker may overwrite function pointers  to point to shellcode</a:t>
            </a:r>
          </a:p>
          <a:p>
            <a:r>
              <a:rPr lang="en-US" dirty="0"/>
              <a:t>Defenses</a:t>
            </a:r>
          </a:p>
          <a:p>
            <a:pPr lvl="1"/>
            <a:r>
              <a:rPr lang="en-US" dirty="0"/>
              <a:t>Making the heap non-executable</a:t>
            </a:r>
          </a:p>
          <a:p>
            <a:pPr lvl="1"/>
            <a:r>
              <a:rPr lang="en-US" dirty="0"/>
              <a:t>Randomizing the allocation of memory on the heap</a:t>
            </a:r>
          </a:p>
          <a:p>
            <a:endParaRPr lang="en-US" dirty="0"/>
          </a:p>
        </p:txBody>
      </p:sp>
      <p:sp>
        <p:nvSpPr>
          <p:cNvPr id="2" name="灯片编号占位符 1"/>
          <p:cNvSpPr>
            <a:spLocks noGrp="1"/>
          </p:cNvSpPr>
          <p:nvPr>
            <p:ph type="sldNum" sz="quarter" idx="12"/>
          </p:nvPr>
        </p:nvSpPr>
        <p:spPr>
          <a:xfrm>
            <a:off x="6872654" y="5615538"/>
            <a:ext cx="2133600" cy="244475"/>
          </a:xfrm>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6">
            <a:extLst>
              <a:ext uri="{FF2B5EF4-FFF2-40B4-BE49-F238E27FC236}">
                <a16:creationId xmlns:a16="http://schemas.microsoft.com/office/drawing/2014/main" id="{582FA9F0-6827-4664-8F5B-94669CD8BC06}"/>
              </a:ext>
            </a:extLst>
          </p:cNvPr>
          <p:cNvSpPr/>
          <p:nvPr/>
        </p:nvSpPr>
        <p:spPr>
          <a:xfrm>
            <a:off x="-842664" y="4333244"/>
            <a:ext cx="7776864" cy="2025352"/>
          </a:xfrm>
          <a:prstGeom prst="rect">
            <a:avLst/>
          </a:prstGeom>
        </p:spPr>
        <p:txBody>
          <a:bodyPr/>
          <a:lstStyle/>
          <a:p>
            <a:pPr lvl="0">
              <a:buChar char="•"/>
            </a:pPr>
            <a:endParaRPr lang="en-US" dirty="0">
              <a:latin typeface="+mj-lt"/>
            </a:endParaRPr>
          </a:p>
        </p:txBody>
      </p:sp>
      <p:sp>
        <p:nvSpPr>
          <p:cNvPr id="22" name="Slide Number Placeholder 3">
            <a:extLst>
              <a:ext uri="{FF2B5EF4-FFF2-40B4-BE49-F238E27FC236}">
                <a16:creationId xmlns:a16="http://schemas.microsoft.com/office/drawing/2014/main" id="{AA4576A3-91C9-4C43-B959-A4F4C3C16E74}"/>
              </a:ext>
            </a:extLst>
          </p:cNvPr>
          <p:cNvSpPr txBox="1">
            <a:spLocks/>
          </p:cNvSpPr>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27</a:t>
            </a:fld>
            <a:endParaRPr lang="en-US" altLang="zh-CN" dirty="0"/>
          </a:p>
        </p:txBody>
      </p:sp>
      <p:sp>
        <p:nvSpPr>
          <p:cNvPr id="23" name="Rectangle 22">
            <a:extLst>
              <a:ext uri="{FF2B5EF4-FFF2-40B4-BE49-F238E27FC236}">
                <a16:creationId xmlns:a16="http://schemas.microsoft.com/office/drawing/2014/main" id="{DCD69249-D6DA-41A3-B68A-A2F22E13D889}"/>
              </a:ext>
            </a:extLst>
          </p:cNvPr>
          <p:cNvSpPr/>
          <p:nvPr/>
        </p:nvSpPr>
        <p:spPr>
          <a:xfrm>
            <a:off x="1075832" y="5425398"/>
            <a:ext cx="3797300" cy="1265448"/>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4" name="Up Arrow 17">
            <a:extLst>
              <a:ext uri="{FF2B5EF4-FFF2-40B4-BE49-F238E27FC236}">
                <a16:creationId xmlns:a16="http://schemas.microsoft.com/office/drawing/2014/main" id="{1FDFF661-1BD5-47C6-983A-F1D6DA38FA9A}"/>
              </a:ext>
            </a:extLst>
          </p:cNvPr>
          <p:cNvSpPr/>
          <p:nvPr/>
        </p:nvSpPr>
        <p:spPr>
          <a:xfrm>
            <a:off x="2631582" y="5712945"/>
            <a:ext cx="508000" cy="454025"/>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TextBox 18">
            <a:extLst>
              <a:ext uri="{FF2B5EF4-FFF2-40B4-BE49-F238E27FC236}">
                <a16:creationId xmlns:a16="http://schemas.microsoft.com/office/drawing/2014/main" id="{E056AB29-DA34-4CC6-95D0-BF7B0106AC7E}"/>
              </a:ext>
            </a:extLst>
          </p:cNvPr>
          <p:cNvSpPr txBox="1">
            <a:spLocks noChangeArrowheads="1"/>
          </p:cNvSpPr>
          <p:nvPr/>
        </p:nvSpPr>
        <p:spPr bwMode="auto">
          <a:xfrm>
            <a:off x="2326782" y="6166970"/>
            <a:ext cx="98791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Heap</a:t>
            </a:r>
          </a:p>
        </p:txBody>
      </p:sp>
      <p:sp>
        <p:nvSpPr>
          <p:cNvPr id="26" name="Rectangle 25">
            <a:extLst>
              <a:ext uri="{FF2B5EF4-FFF2-40B4-BE49-F238E27FC236}">
                <a16:creationId xmlns:a16="http://schemas.microsoft.com/office/drawing/2014/main" id="{6EC87150-247B-484C-B9BD-D005C6F4C808}"/>
              </a:ext>
            </a:extLst>
          </p:cNvPr>
          <p:cNvSpPr/>
          <p:nvPr/>
        </p:nvSpPr>
        <p:spPr>
          <a:xfrm>
            <a:off x="1075832" y="4198470"/>
            <a:ext cx="3797300" cy="702513"/>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7" name="Up Arrow 21">
            <a:extLst>
              <a:ext uri="{FF2B5EF4-FFF2-40B4-BE49-F238E27FC236}">
                <a16:creationId xmlns:a16="http://schemas.microsoft.com/office/drawing/2014/main" id="{71712C31-46E8-4461-94B8-16C6C906AD4B}"/>
              </a:ext>
            </a:extLst>
          </p:cNvPr>
          <p:cNvSpPr/>
          <p:nvPr/>
        </p:nvSpPr>
        <p:spPr>
          <a:xfrm rot="10800000">
            <a:off x="2631582" y="4560581"/>
            <a:ext cx="510116" cy="287546"/>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TextBox 22">
            <a:extLst>
              <a:ext uri="{FF2B5EF4-FFF2-40B4-BE49-F238E27FC236}">
                <a16:creationId xmlns:a16="http://schemas.microsoft.com/office/drawing/2014/main" id="{11F33A2E-599B-4559-A2B5-BC404F51123F}"/>
              </a:ext>
            </a:extLst>
          </p:cNvPr>
          <p:cNvSpPr txBox="1">
            <a:spLocks noChangeArrowheads="1"/>
          </p:cNvSpPr>
          <p:nvPr/>
        </p:nvSpPr>
        <p:spPr bwMode="auto">
          <a:xfrm>
            <a:off x="2327840" y="4089561"/>
            <a:ext cx="98580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Stack</a:t>
            </a:r>
          </a:p>
        </p:txBody>
      </p:sp>
      <p:sp>
        <p:nvSpPr>
          <p:cNvPr id="29" name="Explosion 2 23">
            <a:extLst>
              <a:ext uri="{FF2B5EF4-FFF2-40B4-BE49-F238E27FC236}">
                <a16:creationId xmlns:a16="http://schemas.microsoft.com/office/drawing/2014/main" id="{E191C5F2-39AB-47F2-8B17-82FC5FA11141}"/>
              </a:ext>
            </a:extLst>
          </p:cNvPr>
          <p:cNvSpPr/>
          <p:nvPr/>
        </p:nvSpPr>
        <p:spPr>
          <a:xfrm>
            <a:off x="3838083" y="5993932"/>
            <a:ext cx="605367" cy="347663"/>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Line Callout 2 24">
            <a:extLst>
              <a:ext uri="{FF2B5EF4-FFF2-40B4-BE49-F238E27FC236}">
                <a16:creationId xmlns:a16="http://schemas.microsoft.com/office/drawing/2014/main" id="{603C780A-3C12-47E5-AB56-7DF9218DF2EF}"/>
              </a:ext>
            </a:extLst>
          </p:cNvPr>
          <p:cNvSpPr/>
          <p:nvPr/>
        </p:nvSpPr>
        <p:spPr>
          <a:xfrm>
            <a:off x="5268948" y="5939957"/>
            <a:ext cx="3330504" cy="729403"/>
          </a:xfrm>
          <a:prstGeom prst="borderCallout2">
            <a:avLst>
              <a:gd name="adj1" fmla="val 21924"/>
              <a:gd name="adj2" fmla="val 1050"/>
              <a:gd name="adj3" fmla="val 18750"/>
              <a:gd name="adj4" fmla="val -16667"/>
              <a:gd name="adj5" fmla="val 17501"/>
              <a:gd name="adj6" fmla="val -24061"/>
            </a:avLst>
          </a:prstGeom>
          <a:noFill/>
          <a:ln>
            <a:solidFill>
              <a:srgbClr val="00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800" dirty="0">
                <a:solidFill>
                  <a:schemeClr val="tx1"/>
                </a:solidFill>
                <a:latin typeface="Courier"/>
                <a:cs typeface="Courier"/>
              </a:rPr>
              <a:t>char* p = </a:t>
            </a:r>
            <a:r>
              <a:rPr lang="en-US" sz="1800" dirty="0" err="1">
                <a:solidFill>
                  <a:schemeClr val="tx1"/>
                </a:solidFill>
                <a:latin typeface="Courier"/>
                <a:cs typeface="Courier"/>
              </a:rPr>
              <a:t>malloc</a:t>
            </a:r>
            <a:r>
              <a:rPr lang="en-US" sz="1800" dirty="0">
                <a:solidFill>
                  <a:schemeClr val="tx1"/>
                </a:solidFill>
                <a:latin typeface="Courier"/>
                <a:cs typeface="Courier"/>
              </a:rPr>
              <a:t> (256);</a:t>
            </a:r>
          </a:p>
          <a:p>
            <a:pPr>
              <a:defRPr/>
            </a:pPr>
            <a:r>
              <a:rPr lang="en-US" sz="1800" dirty="0" err="1">
                <a:solidFill>
                  <a:schemeClr val="tx1"/>
                </a:solidFill>
                <a:latin typeface="Courier"/>
                <a:cs typeface="Courier"/>
              </a:rPr>
              <a:t>memset</a:t>
            </a:r>
            <a:r>
              <a:rPr lang="en-US" sz="1800" dirty="0">
                <a:solidFill>
                  <a:schemeClr val="tx1"/>
                </a:solidFill>
                <a:latin typeface="Courier"/>
                <a:cs typeface="Courier"/>
              </a:rPr>
              <a:t> (p, ‘A’, 1024);</a:t>
            </a:r>
          </a:p>
        </p:txBody>
      </p:sp>
      <p:sp>
        <p:nvSpPr>
          <p:cNvPr id="31" name="Oval 30">
            <a:extLst>
              <a:ext uri="{FF2B5EF4-FFF2-40B4-BE49-F238E27FC236}">
                <a16:creationId xmlns:a16="http://schemas.microsoft.com/office/drawing/2014/main" id="{F1747C25-2C45-4AE0-BF10-F73C8FAE1D44}"/>
              </a:ext>
            </a:extLst>
          </p:cNvPr>
          <p:cNvSpPr/>
          <p:nvPr/>
        </p:nvSpPr>
        <p:spPr>
          <a:xfrm>
            <a:off x="4038703" y="5507040"/>
            <a:ext cx="287868" cy="302952"/>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10">
            <a:extLst>
              <a:ext uri="{FF2B5EF4-FFF2-40B4-BE49-F238E27FC236}">
                <a16:creationId xmlns:a16="http://schemas.microsoft.com/office/drawing/2014/main" id="{755F5DA1-3E8E-4556-B888-B14622B6F8E4}"/>
              </a:ext>
            </a:extLst>
          </p:cNvPr>
          <p:cNvSpPr txBox="1">
            <a:spLocks noChangeArrowheads="1"/>
          </p:cNvSpPr>
          <p:nvPr/>
        </p:nvSpPr>
        <p:spPr bwMode="auto">
          <a:xfrm>
            <a:off x="4326571" y="5473850"/>
            <a:ext cx="17363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t>Function Pointer</a:t>
            </a:r>
          </a:p>
        </p:txBody>
      </p:sp>
      <p:sp>
        <p:nvSpPr>
          <p:cNvPr id="17" name="TextBox 22">
            <a:extLst>
              <a:ext uri="{FF2B5EF4-FFF2-40B4-BE49-F238E27FC236}">
                <a16:creationId xmlns:a16="http://schemas.microsoft.com/office/drawing/2014/main" id="{E1D01DEF-B5F0-4866-827F-B6E20288FA40}"/>
              </a:ext>
            </a:extLst>
          </p:cNvPr>
          <p:cNvSpPr txBox="1">
            <a:spLocks noChangeArrowheads="1"/>
          </p:cNvSpPr>
          <p:nvPr/>
        </p:nvSpPr>
        <p:spPr bwMode="auto">
          <a:xfrm>
            <a:off x="1965838" y="4891090"/>
            <a:ext cx="170980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Large Gap</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a:t>Global Data Overflow</a:t>
            </a:r>
          </a:p>
        </p:txBody>
      </p:sp>
      <p:sp>
        <p:nvSpPr>
          <p:cNvPr id="268291" name="Rectangle 3"/>
          <p:cNvSpPr>
            <a:spLocks noGrp="1" noChangeArrowheads="1"/>
          </p:cNvSpPr>
          <p:nvPr>
            <p:ph idx="1"/>
          </p:nvPr>
        </p:nvSpPr>
        <p:spPr>
          <a:xfrm>
            <a:off x="0" y="1196753"/>
            <a:ext cx="4752801" cy="5256584"/>
          </a:xfrm>
        </p:spPr>
        <p:txBody>
          <a:bodyPr>
            <a:normAutofit fontScale="85000" lnSpcReduction="10000"/>
          </a:bodyPr>
          <a:lstStyle/>
          <a:p>
            <a:r>
              <a:rPr lang="en-US" sz="3300" dirty="0"/>
              <a:t>Can attack buffer located in global data area</a:t>
            </a:r>
          </a:p>
          <a:p>
            <a:pPr lvl="1"/>
            <a:r>
              <a:rPr lang="en-US" sz="2600" dirty="0"/>
              <a:t>If buffer overflow occurs, data may overflow global buffer and change adjacent memory locations, including perhaps one with a function pointer. </a:t>
            </a:r>
          </a:p>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3000" dirty="0"/>
          </a:p>
          <a:p>
            <a:pPr lvl="1"/>
            <a:endParaRPr lang="en-US" sz="26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图片 2">
            <a:extLst>
              <a:ext uri="{FF2B5EF4-FFF2-40B4-BE49-F238E27FC236}">
                <a16:creationId xmlns:a16="http://schemas.microsoft.com/office/drawing/2014/main" id="{67F595CC-96E5-426A-AEB4-C3B7756F678E}"/>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3" name="Rectangle 2">
            <a:extLst>
              <a:ext uri="{FF2B5EF4-FFF2-40B4-BE49-F238E27FC236}">
                <a16:creationId xmlns:a16="http://schemas.microsoft.com/office/drawing/2014/main" id="{6590C839-2EE9-4E04-A19D-EF9D2A8E39D5}"/>
              </a:ext>
            </a:extLst>
          </p:cNvPr>
          <p:cNvSpPr/>
          <p:nvPr/>
        </p:nvSpPr>
        <p:spPr bwMode="auto">
          <a:xfrm>
            <a:off x="6831623" y="3912577"/>
            <a:ext cx="107266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294C2F7D-9FF9-4A12-AC2D-FC69FBA511EB}"/>
              </a:ext>
            </a:extLst>
          </p:cNvPr>
          <p:cNvSpPr/>
          <p:nvPr/>
        </p:nvSpPr>
        <p:spPr bwMode="auto">
          <a:xfrm>
            <a:off x="4752801" y="3912577"/>
            <a:ext cx="100424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9" name="Slide Number Placeholder 3">
            <a:extLst>
              <a:ext uri="{FF2B5EF4-FFF2-40B4-BE49-F238E27FC236}">
                <a16:creationId xmlns:a16="http://schemas.microsoft.com/office/drawing/2014/main" id="{433B5851-3C9C-47D1-9B1F-78F3A260570B}"/>
              </a:ext>
            </a:extLst>
          </p:cNvPr>
          <p:cNvSpPr txBox="1">
            <a:spLocks/>
          </p:cNvSpPr>
          <p:nvPr/>
        </p:nvSpPr>
        <p:spPr bwMode="auto">
          <a:xfrm>
            <a:off x="7010400" y="656488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Integer Overflow</a:t>
            </a:r>
          </a:p>
        </p:txBody>
      </p:sp>
      <p:sp>
        <p:nvSpPr>
          <p:cNvPr id="3" name="Content Placeholder 2"/>
          <p:cNvSpPr>
            <a:spLocks noGrp="1"/>
          </p:cNvSpPr>
          <p:nvPr>
            <p:ph idx="1"/>
          </p:nvPr>
        </p:nvSpPr>
        <p:spPr>
          <a:xfrm>
            <a:off x="323528" y="1196753"/>
            <a:ext cx="8568952" cy="3341042"/>
          </a:xfrm>
        </p:spPr>
        <p:txBody>
          <a:bodyPr>
            <a:normAutofit fontScale="77500" lnSpcReduction="20000"/>
          </a:bodyPr>
          <a:lstStyle/>
          <a:p>
            <a:r>
              <a:rPr lang="en-US" dirty="0"/>
              <a:t>Integer overflow occurs value assigned to an integer exceeds its maximum size.</a:t>
            </a:r>
          </a:p>
          <a:p>
            <a:r>
              <a:rPr lang="en-US" dirty="0"/>
              <a:t>Feed a program large params to cause integer overflow on  variable, then program may allocate a too-small buffer based on the variable’s value, hence enabling</a:t>
            </a:r>
            <a:r>
              <a:rPr lang="en-US" dirty="0">
                <a:sym typeface="Wingdings" pitchFamily="2" charset="2"/>
              </a:rPr>
              <a:t> buffer overflow attack</a:t>
            </a:r>
          </a:p>
          <a:p>
            <a:r>
              <a:rPr lang="en-US" dirty="0">
                <a:sym typeface="Wingdings" pitchFamily="2" charset="2"/>
              </a:rPr>
              <a:t>This convert a dataflow attack into a control flow attack</a:t>
            </a:r>
            <a:endParaRPr lang="en-US" dirty="0"/>
          </a:p>
        </p:txBody>
      </p:sp>
      <p:sp>
        <p:nvSpPr>
          <p:cNvPr id="4" name="Slide Number Placeholder 3"/>
          <p:cNvSpPr>
            <a:spLocks noGrp="1"/>
          </p:cNvSpPr>
          <p:nvPr>
            <p:ph type="sldNum" sz="quarter" idx="4294967295"/>
          </p:nvPr>
        </p:nvSpPr>
        <p:spPr>
          <a:xfrm>
            <a:off x="6248400" y="6569120"/>
            <a:ext cx="2895600" cy="244475"/>
          </a:xfrm>
        </p:spPr>
        <p:txBody>
          <a:bodyPr/>
          <a:lstStyle/>
          <a:p>
            <a:pPr>
              <a:defRPr/>
            </a:pPr>
            <a:fld id="{B9C31318-8D1F-46D0-AD3E-FD5CE0C4604B}" type="slidenum">
              <a:rPr lang="en-US" altLang="zh-CN" smtClean="0"/>
              <a:pPr>
                <a:defRPr/>
              </a:pPr>
              <a:t>29</a:t>
            </a:fld>
            <a:endParaRPr lang="en-US" altLang="zh-CN" dirty="0"/>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910F-15CA-4C81-855C-62C6BF7C4CB4}"/>
              </a:ext>
            </a:extLst>
          </p:cNvPr>
          <p:cNvSpPr>
            <a:spLocks noGrp="1"/>
          </p:cNvSpPr>
          <p:nvPr>
            <p:ph type="title"/>
          </p:nvPr>
        </p:nvSpPr>
        <p:spPr/>
        <p:txBody>
          <a:bodyPr/>
          <a:lstStyle/>
          <a:p>
            <a:r>
              <a:rPr lang="en-US" dirty="0"/>
              <a:t>Introduction to Buffer Overflow</a:t>
            </a:r>
            <a:endParaRPr lang="en-SE" dirty="0"/>
          </a:p>
        </p:txBody>
      </p:sp>
      <p:sp>
        <p:nvSpPr>
          <p:cNvPr id="3" name="Content Placeholder 2">
            <a:extLst>
              <a:ext uri="{FF2B5EF4-FFF2-40B4-BE49-F238E27FC236}">
                <a16:creationId xmlns:a16="http://schemas.microsoft.com/office/drawing/2014/main" id="{180ACAD5-E8B6-4EFE-AF2F-070C99326EE7}"/>
              </a:ext>
            </a:extLst>
          </p:cNvPr>
          <p:cNvSpPr>
            <a:spLocks noGrp="1"/>
          </p:cNvSpPr>
          <p:nvPr>
            <p:ph idx="1"/>
          </p:nvPr>
        </p:nvSpPr>
        <p:spPr/>
        <p:txBody>
          <a:bodyPr>
            <a:normAutofit fontScale="77500" lnSpcReduction="20000"/>
          </a:bodyPr>
          <a:lstStyle/>
          <a:p>
            <a:r>
              <a:rPr lang="en-US" dirty="0"/>
              <a:t>NIST Definition: </a:t>
            </a:r>
          </a:p>
          <a:p>
            <a:pPr lvl="1"/>
            <a:r>
              <a:rPr 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a:spcAft>
                <a:spcPts val="600"/>
              </a:spcAft>
            </a:pPr>
            <a:r>
              <a:rPr lang="en-AU" dirty="0"/>
              <a:t>A very common attack mechanism</a:t>
            </a:r>
          </a:p>
          <a:p>
            <a:pPr lvl="1">
              <a:spcAft>
                <a:spcPts val="600"/>
              </a:spcAft>
            </a:pPr>
            <a:r>
              <a:rPr lang="en-AU" dirty="0"/>
              <a:t>First used by the Morris Worm in 1988</a:t>
            </a:r>
          </a:p>
          <a:p>
            <a:pPr>
              <a:spcAft>
                <a:spcPts val="600"/>
              </a:spcAft>
            </a:pPr>
            <a:r>
              <a:rPr lang="en-AU" dirty="0"/>
              <a:t>Still of major concern</a:t>
            </a:r>
          </a:p>
          <a:p>
            <a:pPr lvl="1">
              <a:spcAft>
                <a:spcPts val="600"/>
              </a:spcAft>
            </a:pPr>
            <a:r>
              <a:rPr lang="en-AU" dirty="0"/>
              <a:t>Buggy legacy code in widely deployed OSes and applications</a:t>
            </a:r>
          </a:p>
          <a:p>
            <a:pPr lvl="1">
              <a:spcAft>
                <a:spcPts val="600"/>
              </a:spcAft>
            </a:pPr>
            <a:r>
              <a:rPr lang="en-AU" dirty="0"/>
              <a:t>Careless programming practices</a:t>
            </a:r>
            <a:endParaRPr lang="en-US" dirty="0"/>
          </a:p>
          <a:p>
            <a:pPr lvl="1"/>
            <a:endParaRPr lang="en-SE" dirty="0"/>
          </a:p>
        </p:txBody>
      </p:sp>
      <p:sp>
        <p:nvSpPr>
          <p:cNvPr id="4" name="Slide Number Placeholder 3">
            <a:extLst>
              <a:ext uri="{FF2B5EF4-FFF2-40B4-BE49-F238E27FC236}">
                <a16:creationId xmlns:a16="http://schemas.microsoft.com/office/drawing/2014/main" id="{C7CA67A8-903B-431F-AF4E-DD793B4B0570}"/>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414945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ltLang="en-US" dirty="0"/>
              <a:t>Buffer Overflow Basics</a:t>
            </a:r>
            <a:endParaRPr lang="en-US" altLang="en-US" dirty="0"/>
          </a:p>
        </p:txBody>
      </p:sp>
      <p:sp>
        <p:nvSpPr>
          <p:cNvPr id="210947" name="Rectangle 1027"/>
          <p:cNvSpPr>
            <a:spLocks noGrp="1" noChangeArrowheads="1"/>
          </p:cNvSpPr>
          <p:nvPr>
            <p:ph idx="1"/>
          </p:nvPr>
        </p:nvSpPr>
        <p:spPr>
          <a:xfrm>
            <a:off x="323527" y="1196753"/>
            <a:ext cx="4429273" cy="5256584"/>
          </a:xfrm>
        </p:spPr>
        <p:txBody>
          <a:bodyPr>
            <a:normAutofit fontScale="70000" lnSpcReduction="20000"/>
          </a:bodyPr>
          <a:lstStyle/>
          <a:p>
            <a:pPr>
              <a:lnSpc>
                <a:spcPct val="90000"/>
              </a:lnSpc>
            </a:pPr>
            <a:r>
              <a:rPr lang="en-US" dirty="0"/>
              <a:t>When a process attempts to store data beyond the limits of a fixed-sized buffer, it may overwrite adjacent memory locations that hold data or instruction.</a:t>
            </a:r>
          </a:p>
          <a:p>
            <a:pPr lvl="1">
              <a:lnSpc>
                <a:spcPct val="90000"/>
              </a:lnSpc>
            </a:pPr>
            <a:r>
              <a:rPr lang="en-US" dirty="0"/>
              <a:t>Buffer could be located on the stack, in the heap, or in the global data section of the process</a:t>
            </a:r>
          </a:p>
          <a:p>
            <a:pPr>
              <a:lnSpc>
                <a:spcPct val="90000"/>
              </a:lnSpc>
            </a:pPr>
            <a:r>
              <a:rPr lang="en-US" dirty="0"/>
              <a:t>Consequences:</a:t>
            </a:r>
          </a:p>
          <a:p>
            <a:pPr lvl="1">
              <a:lnSpc>
                <a:spcPct val="90000"/>
              </a:lnSpc>
            </a:pPr>
            <a:r>
              <a:rPr lang="en-US" dirty="0"/>
              <a:t>Program data corruption</a:t>
            </a:r>
          </a:p>
          <a:p>
            <a:pPr lvl="1">
              <a:lnSpc>
                <a:spcPct val="90000"/>
              </a:lnSpc>
            </a:pPr>
            <a:r>
              <a:rPr lang="en-US" dirty="0"/>
              <a:t>Unexpected transfer of control</a:t>
            </a:r>
          </a:p>
          <a:p>
            <a:pPr lvl="1">
              <a:lnSpc>
                <a:spcPct val="90000"/>
              </a:lnSpc>
            </a:pPr>
            <a:r>
              <a:rPr lang="en-US" dirty="0"/>
              <a:t>Memory access violations</a:t>
            </a:r>
          </a:p>
          <a:p>
            <a:pPr lvl="1">
              <a:lnSpc>
                <a:spcPct val="90000"/>
              </a:lnSpc>
            </a:pPr>
            <a:r>
              <a:rPr lang="en-US" dirty="0"/>
              <a:t>Execution of code chosen by attacker</a:t>
            </a:r>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6" name="Slide Number Placeholder 3">
            <a:extLst>
              <a:ext uri="{FF2B5EF4-FFF2-40B4-BE49-F238E27FC236}">
                <a16:creationId xmlns:a16="http://schemas.microsoft.com/office/drawing/2014/main" id="{DA0C608F-6188-4087-81BD-B684B76F4F51}"/>
              </a:ext>
            </a:extLst>
          </p:cNvPr>
          <p:cNvSpPr txBox="1">
            <a:spLocks/>
          </p:cNvSpPr>
          <p:nvPr/>
        </p:nvSpPr>
        <p:spPr bwMode="auto">
          <a:xfrm>
            <a:off x="7010400" y="657435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a:t>Buffer Overflow Attacks</a:t>
            </a:r>
          </a:p>
        </p:txBody>
      </p:sp>
      <p:sp>
        <p:nvSpPr>
          <p:cNvPr id="215043" name="Rectangle 3"/>
          <p:cNvSpPr>
            <a:spLocks noGrp="1" noChangeArrowheads="1"/>
          </p:cNvSpPr>
          <p:nvPr>
            <p:ph idx="1"/>
          </p:nvPr>
        </p:nvSpPr>
        <p:spPr/>
        <p:txBody>
          <a:bodyPr>
            <a:normAutofit/>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7C0173D-23E9-49E0-A138-4C8AF8980882}"/>
              </a:ext>
            </a:extLst>
          </p:cNvPr>
          <p:cNvSpPr txBox="1">
            <a:spLocks/>
          </p:cNvSpPr>
          <p:nvPr/>
        </p:nvSpPr>
        <p:spPr bwMode="auto">
          <a:xfrm>
            <a:off x="7010400" y="6565821"/>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78088806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solidFill>
                  <a:srgbClr val="C00000"/>
                </a:solidFill>
              </a:rPr>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76216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dirty="0"/>
              <a:t>Stack Overflow</a:t>
            </a:r>
          </a:p>
        </p:txBody>
      </p:sp>
      <p:sp>
        <p:nvSpPr>
          <p:cNvPr id="221187" name="Rectangle 3"/>
          <p:cNvSpPr>
            <a:spLocks noGrp="1" noChangeArrowheads="1"/>
          </p:cNvSpPr>
          <p:nvPr>
            <p:ph idx="1"/>
          </p:nvPr>
        </p:nvSpPr>
        <p:spPr/>
        <p:txBody>
          <a:bodyPr>
            <a:normAutofit lnSpcReduction="10000"/>
          </a:bodyPr>
          <a:lstStyle/>
          <a:p>
            <a:pPr>
              <a:lnSpc>
                <a:spcPct val="90000"/>
              </a:lnSpc>
            </a:pPr>
            <a:r>
              <a:rPr lang="en-US" sz="3200" dirty="0"/>
              <a:t>Occurs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 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4DAC760B-A413-4C24-BF95-5CFF6A71DC28}"/>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zh-CN" dirty="0"/>
              <a:t>Vulnerable Function</a:t>
            </a:r>
            <a:endParaRPr lang="en-US" altLang="en-US" dirty="0"/>
          </a:p>
        </p:txBody>
      </p:sp>
      <p:sp>
        <p:nvSpPr>
          <p:cNvPr id="3" name="Content Placeholder 2"/>
          <p:cNvSpPr>
            <a:spLocks noGrp="1"/>
          </p:cNvSpPr>
          <p:nvPr>
            <p:ph idx="1"/>
          </p:nvPr>
        </p:nvSpPr>
        <p:spPr>
          <a:xfrm>
            <a:off x="323528" y="1196753"/>
            <a:ext cx="8820472" cy="5256584"/>
          </a:xfrm>
        </p:spPr>
        <p:txBody>
          <a:bodyPr>
            <a:normAutofit/>
          </a:bodyPr>
          <a:lstStyle/>
          <a:p>
            <a:r>
              <a:rPr lang="en-US" dirty="0"/>
              <a:t>Copies from its argument string </a:t>
            </a:r>
            <a:r>
              <a:rPr lang="en-US" dirty="0" err="1">
                <a:latin typeface="Courier New" pitchFamily="49" charset="0"/>
                <a:cs typeface="Courier New" pitchFamily="49" charset="0"/>
              </a:rPr>
              <a:t>argstr</a:t>
            </a:r>
            <a:r>
              <a:rPr lang="en-US" dirty="0"/>
              <a:t> (of </a:t>
            </a:r>
            <a:r>
              <a:rPr lang="en-US"/>
              <a:t>type </a:t>
            </a:r>
            <a:r>
              <a:rPr lang="en-US">
                <a:latin typeface="Courier New" pitchFamily="49" charset="0"/>
                <a:cs typeface="Courier New" pitchFamily="49" charset="0"/>
              </a:rPr>
              <a:t>char *</a:t>
            </a:r>
            <a:r>
              <a:rPr lang="en-US"/>
              <a:t>) to </a:t>
            </a:r>
            <a:r>
              <a:rPr lang="en-US" dirty="0"/>
              <a:t>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argstr</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4294967295"/>
          </p:nvPr>
        </p:nvSpPr>
        <p:spPr>
          <a:xfrm>
            <a:off x="6245910" y="6550448"/>
            <a:ext cx="2895600" cy="244475"/>
          </a:xfrm>
        </p:spPr>
        <p:txBody>
          <a:bodyPr/>
          <a:lstStyle/>
          <a:p>
            <a:pPr>
              <a:defRPr/>
            </a:pPr>
            <a:fld id="{B9C31318-8D1F-46D0-AD3E-FD5CE0C4604B}" type="slidenum">
              <a:rPr lang="en-US" altLang="zh-CN" smtClean="0"/>
              <a:pPr>
                <a:defRPr/>
              </a:pPr>
              <a:t>8</a:t>
            </a:fld>
            <a:endParaRPr lang="en-US" altLang="zh-CN" dirty="0"/>
          </a:p>
        </p:txBody>
      </p:sp>
      <p:sp>
        <p:nvSpPr>
          <p:cNvPr id="6" name="Rectangle 3">
            <a:extLst>
              <a:ext uri="{FF2B5EF4-FFF2-40B4-BE49-F238E27FC236}">
                <a16:creationId xmlns:a16="http://schemas.microsoft.com/office/drawing/2014/main" id="{DE7AEF42-0454-4760-A890-05000DB27C94}"/>
              </a:ext>
            </a:extLst>
          </p:cNvPr>
          <p:cNvSpPr txBox="1">
            <a:spLocks noChangeArrowheads="1"/>
          </p:cNvSpPr>
          <p:nvPr/>
        </p:nvSpPr>
        <p:spPr bwMode="auto">
          <a:xfrm>
            <a:off x="2267744" y="4005064"/>
            <a:ext cx="5040560" cy="258802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400" dirty="0">
                <a:latin typeface="Courier New" pitchFamily="49" charset="0"/>
                <a:cs typeface="Courier New" pitchFamily="49" charset="0"/>
              </a:rPr>
              <a:t>int A(char *</a:t>
            </a:r>
            <a:r>
              <a:rPr lang="en-US" sz="2400" dirty="0" err="1">
                <a:latin typeface="Courier New" pitchFamily="49" charset="0"/>
                <a:cs typeface="Courier New" pitchFamily="49" charset="0"/>
              </a:rPr>
              <a:t>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{char buffer[5]; </a:t>
            </a:r>
          </a:p>
          <a:p>
            <a:pPr algn="l">
              <a:spcBef>
                <a:spcPct val="50000"/>
              </a:spcBef>
            </a:pPr>
            <a:r>
              <a:rPr lang="en-US" sz="2400" dirty="0" err="1">
                <a:latin typeface="Courier New" pitchFamily="49" charset="0"/>
                <a:cs typeface="Courier New" pitchFamily="49" charset="0"/>
              </a:rPr>
              <a:t>strcpy</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buffer,argstr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return 0;</a:t>
            </a:r>
          </a:p>
          <a:p>
            <a:pPr algn="l">
              <a:spcBef>
                <a:spcPct val="50000"/>
              </a:spcBef>
            </a:pPr>
            <a:r>
              <a:rPr lang="en-US" sz="24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6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95017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t>Stack Overflow Attack</a:t>
            </a:r>
          </a:p>
        </p:txBody>
      </p:sp>
      <p:sp>
        <p:nvSpPr>
          <p:cNvPr id="23555" name="Rectangle 3"/>
          <p:cNvSpPr>
            <a:spLocks noGrp="1" noChangeArrowheads="1"/>
          </p:cNvSpPr>
          <p:nvPr>
            <p:ph idx="1"/>
          </p:nvPr>
        </p:nvSpPr>
        <p:spPr>
          <a:xfrm>
            <a:off x="323528" y="1196753"/>
            <a:ext cx="8568952" cy="2583027"/>
          </a:xfrm>
        </p:spPr>
        <p:txBody>
          <a:bodyPr>
            <a:normAutofit fontScale="85000" lnSpcReduction="10000"/>
          </a:bodyPr>
          <a:lstStyle/>
          <a:p>
            <a:pPr>
              <a:lnSpc>
                <a:spcPct val="90000"/>
              </a:lnSpc>
            </a:pPr>
            <a:r>
              <a:rPr lang="en-US" altLang="zh-CN" dirty="0">
                <a:ea typeface="宋体" charset="-122"/>
              </a:rPr>
              <a:t>1. Program starts running in main()</a:t>
            </a:r>
          </a:p>
          <a:p>
            <a:pPr>
              <a:lnSpc>
                <a:spcPct val="90000"/>
              </a:lnSpc>
            </a:pPr>
            <a:r>
              <a:rPr lang="en-US" altLang="zh-CN" dirty="0">
                <a:ea typeface="宋体" charset="-122"/>
              </a:rPr>
              <a:t>2.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3. Buffer overflow alters the return address from A() </a:t>
            </a:r>
          </a:p>
          <a:p>
            <a:pPr lvl="1">
              <a:lnSpc>
                <a:spcPct val="90000"/>
              </a:lnSpc>
            </a:pPr>
            <a:r>
              <a:rPr lang="en-US" altLang="zh-CN" sz="3000" dirty="0">
                <a:ea typeface="宋体" charset="-122"/>
              </a:rPr>
              <a:t>Can be garbage that causes program crash, or can be address of a malicious program, e.g., shellcode</a:t>
            </a:r>
          </a:p>
        </p:txBody>
      </p:sp>
      <p:sp>
        <p:nvSpPr>
          <p:cNvPr id="5" name="灯片编号占位符 5"/>
          <p:cNvSpPr>
            <a:spLocks noGrp="1"/>
          </p:cNvSpPr>
          <p:nvPr>
            <p:ph type="sldNum" sz="quarter" idx="12"/>
          </p:nvPr>
        </p:nvSpPr>
        <p:spPr>
          <a:prstGeom prst="rect">
            <a:avLst/>
          </a:prstGeom>
        </p:spPr>
        <p:txBody>
          <a:bodyPr/>
          <a:lstStyle/>
          <a:p>
            <a:fld id="{692C5C6B-4C09-4C02-B26B-F3DDBB5D5E4D}" type="slidenum">
              <a:rPr lang="en-US" altLang="zh-CN"/>
              <a:pPr/>
              <a:t>9</a:t>
            </a:fld>
            <a:endParaRPr lang="en-US" altLang="zh-CN"/>
          </a:p>
        </p:txBody>
      </p:sp>
      <p:pic>
        <p:nvPicPr>
          <p:cNvPr id="1026" name="Picture 2"/>
          <p:cNvPicPr>
            <a:picLocks noChangeAspect="1" noChangeArrowheads="1"/>
          </p:cNvPicPr>
          <p:nvPr/>
        </p:nvPicPr>
        <p:blipFill>
          <a:blip r:embed="rId3" cstate="print"/>
          <a:srcRect/>
          <a:stretch>
            <a:fillRect/>
          </a:stretch>
        </p:blipFill>
        <p:spPr bwMode="auto">
          <a:xfrm>
            <a:off x="281487" y="4036786"/>
            <a:ext cx="8542440" cy="2583027"/>
          </a:xfrm>
          <a:prstGeom prst="rect">
            <a:avLst/>
          </a:prstGeom>
          <a:noFill/>
          <a:ln w="9525">
            <a:noFill/>
            <a:miter lim="800000"/>
            <a:headEnd/>
            <a:tailEnd/>
          </a:ln>
        </p:spPr>
      </p:pic>
    </p:spTree>
    <p:extLst>
      <p:ext uri="{BB962C8B-B14F-4D97-AF65-F5344CB8AC3E}">
        <p14:creationId xmlns:p14="http://schemas.microsoft.com/office/powerpoint/2010/main" val="11171968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587</TotalTime>
  <Words>9016</Words>
  <Application>Microsoft Office PowerPoint</Application>
  <PresentationFormat>On-screen Show (4:3)</PresentationFormat>
  <Paragraphs>903</Paragraphs>
  <Slides>29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Courier</vt:lpstr>
      <vt:lpstr>Courier-Oblique</vt:lpstr>
      <vt:lpstr>Gloria Hallelujah</vt:lpstr>
      <vt:lpstr>Arial</vt:lpstr>
      <vt:lpstr>Cambria Math</vt:lpstr>
      <vt:lpstr>Courier New</vt:lpstr>
      <vt:lpstr>Times</vt:lpstr>
      <vt:lpstr>Times New Roman</vt:lpstr>
      <vt:lpstr>Wingdings</vt:lpstr>
      <vt:lpstr>1_Default Design</vt:lpstr>
      <vt:lpstr>CH10 Buffer Overflow</vt:lpstr>
      <vt:lpstr>Outline</vt:lpstr>
      <vt:lpstr>Introduction to Buffer Overflow</vt:lpstr>
      <vt:lpstr>Buffer Overflow Basics</vt:lpstr>
      <vt:lpstr>Buffer Overflow Attacks</vt:lpstr>
      <vt:lpstr>Outline</vt:lpstr>
      <vt:lpstr>Stack Overflow</vt:lpstr>
      <vt:lpstr>A Vulnerable Function</vt:lpstr>
      <vt:lpstr>Stack Overflow Attack</vt:lpstr>
      <vt:lpstr>Stack Overflow Attack Example</vt:lpstr>
      <vt:lpstr>More Vulnerable Programs</vt:lpstr>
      <vt:lpstr>Unsafe C Standard Library Routines </vt:lpstr>
      <vt:lpstr>shellcode</vt:lpstr>
      <vt:lpstr>Variants of Buffer Overflow Attacks</vt:lpstr>
      <vt:lpstr>Outline</vt:lpstr>
      <vt:lpstr>Buffer Overflow Defenses</vt:lpstr>
      <vt:lpstr>Compile-Time Defenses: Programming Languages</vt:lpstr>
      <vt:lpstr>Compile-Time Defenses: Safe Coding Techniques</vt:lpstr>
      <vt:lpstr>Compile-Time Defenses: Language Extensions/Safe Libraries</vt:lpstr>
      <vt:lpstr>Compile-Time Defenses: Stack Guard</vt:lpstr>
      <vt:lpstr>Run-Time Defenses: Executable Address Space Protection</vt:lpstr>
      <vt:lpstr>Run-Time Defenses: Address Space Layout Randomization (ASLR) </vt:lpstr>
      <vt:lpstr>ASLR Example</vt:lpstr>
      <vt:lpstr>PowerPoint Presentation</vt:lpstr>
      <vt:lpstr>Run-Time Defenses: Guard Pages</vt:lpstr>
      <vt:lpstr>Outline</vt:lpstr>
      <vt:lpstr>Heap Overflow</vt:lpstr>
      <vt:lpstr>Global Data Overflow</vt:lpstr>
      <vt:lpstr>Integer Overflow</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65</cp:revision>
  <dcterms:created xsi:type="dcterms:W3CDTF">2020-04-19T18:21:47Z</dcterms:created>
  <dcterms:modified xsi:type="dcterms:W3CDTF">2021-05-04T04:38:24Z</dcterms:modified>
</cp:coreProperties>
</file>