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27"/>
  </p:notesMasterIdLst>
  <p:handoutMasterIdLst>
    <p:handoutMasterId r:id="rId28"/>
  </p:handoutMasterIdLst>
  <p:sldIdLst>
    <p:sldId id="383" r:id="rId2"/>
    <p:sldId id="384" r:id="rId3"/>
    <p:sldId id="257" r:id="rId4"/>
    <p:sldId id="258" r:id="rId5"/>
    <p:sldId id="386" r:id="rId6"/>
    <p:sldId id="387" r:id="rId7"/>
    <p:sldId id="265" r:id="rId8"/>
    <p:sldId id="388" r:id="rId9"/>
    <p:sldId id="269" r:id="rId10"/>
    <p:sldId id="270" r:id="rId11"/>
    <p:sldId id="271" r:id="rId12"/>
    <p:sldId id="389" r:id="rId13"/>
    <p:sldId id="390" r:id="rId14"/>
    <p:sldId id="274" r:id="rId15"/>
    <p:sldId id="276" r:id="rId16"/>
    <p:sldId id="277" r:id="rId17"/>
    <p:sldId id="279" r:id="rId18"/>
    <p:sldId id="281" r:id="rId19"/>
    <p:sldId id="392" r:id="rId20"/>
    <p:sldId id="283" r:id="rId21"/>
    <p:sldId id="284" r:id="rId22"/>
    <p:sldId id="285" r:id="rId23"/>
    <p:sldId id="286" r:id="rId24"/>
    <p:sldId id="393" r:id="rId25"/>
    <p:sldId id="394" r:id="rId2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3"/>
            <p14:sldId id="384"/>
            <p14:sldId id="257"/>
            <p14:sldId id="258"/>
            <p14:sldId id="386"/>
            <p14:sldId id="387"/>
            <p14:sldId id="265"/>
            <p14:sldId id="388"/>
            <p14:sldId id="269"/>
            <p14:sldId id="270"/>
            <p14:sldId id="271"/>
            <p14:sldId id="389"/>
            <p14:sldId id="390"/>
            <p14:sldId id="274"/>
            <p14:sldId id="276"/>
            <p14:sldId id="277"/>
            <p14:sldId id="279"/>
            <p14:sldId id="281"/>
            <p14:sldId id="392"/>
            <p14:sldId id="283"/>
            <p14:sldId id="284"/>
            <p14:sldId id="285"/>
            <p14:sldId id="286"/>
            <p14:sldId id="393"/>
            <p14:sldId id="3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86732" autoAdjust="0"/>
  </p:normalViewPr>
  <p:slideViewPr>
    <p:cSldViewPr>
      <p:cViewPr varScale="1">
        <p:scale>
          <a:sx n="113" d="100"/>
          <a:sy n="113" d="100"/>
        </p:scale>
        <p:origin x="184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Once the iOS kernel has started, it controls which user processes and apps can be run.  </a:t>
            </a:r>
          </a:p>
          <a:p>
            <a:pPr marL="342900" indent="-171450">
              <a:lnSpc>
                <a:spcPct val="115000"/>
              </a:lnSpc>
              <a:spcBef>
                <a:spcPts val="0"/>
              </a:spcBef>
              <a:buClr>
                <a:srgbClr val="6B9462"/>
              </a:buClr>
            </a:pPr>
            <a:r>
              <a:rPr lang="en-US" sz="2250" b="1" dirty="0">
                <a:solidFill>
                  <a:srgbClr val="6B9462"/>
                </a:solidFill>
              </a:rPr>
              <a:t>All executable code has to be signed by a trusted party</a:t>
            </a:r>
          </a:p>
          <a:p>
            <a:pPr marL="0" indent="0">
              <a:lnSpc>
                <a:spcPct val="115000"/>
              </a:lnSpc>
              <a:spcBef>
                <a:spcPts val="0"/>
              </a:spcBef>
              <a:buNone/>
            </a:pPr>
            <a:endParaRPr lang="en-US" sz="2250" b="1" dirty="0">
              <a:solidFill>
                <a:srgbClr val="6B9462"/>
              </a:solidFill>
            </a:endParaRPr>
          </a:p>
          <a:p>
            <a:pPr marL="1028700" lvl="2" indent="-171450">
              <a:lnSpc>
                <a:spcPct val="115000"/>
              </a:lnSpc>
              <a:spcBef>
                <a:spcPts val="420"/>
              </a:spcBef>
              <a:buClr>
                <a:schemeClr val="dk1"/>
              </a:buClr>
            </a:pPr>
            <a:r>
              <a:rPr lang="en-US" sz="2250" dirty="0">
                <a:solidFill>
                  <a:schemeClr val="dk1"/>
                </a:solidFill>
              </a:rPr>
              <a:t>Apps from App Store are signed by Apple</a:t>
            </a:r>
          </a:p>
          <a:p>
            <a:pPr marL="685800" indent="0">
              <a:lnSpc>
                <a:spcPct val="115000"/>
              </a:lnSpc>
              <a:spcBef>
                <a:spcPts val="420"/>
              </a:spcBef>
              <a:buNone/>
            </a:pPr>
            <a:endParaRPr lang="en-US" sz="2250" dirty="0">
              <a:solidFill>
                <a:schemeClr val="dk1"/>
              </a:solidFill>
            </a:endParaRPr>
          </a:p>
          <a:p>
            <a:pPr marL="1028700" lvl="2" indent="-171450">
              <a:lnSpc>
                <a:spcPct val="115000"/>
              </a:lnSpc>
              <a:spcBef>
                <a:spcPts val="420"/>
              </a:spcBef>
              <a:buClr>
                <a:schemeClr val="dk1"/>
              </a:buClr>
            </a:pPr>
            <a:r>
              <a:rPr lang="en-US" sz="2250" b="1" dirty="0">
                <a:solidFill>
                  <a:srgbClr val="6699FF"/>
                </a:solidFill>
              </a:rPr>
              <a:t>No dynamic code generation</a:t>
            </a:r>
            <a:r>
              <a:rPr lang="en-US" sz="2250" dirty="0">
                <a:solidFill>
                  <a:schemeClr val="dk1"/>
                </a:solidFill>
              </a:rPr>
              <a:t> or self-modifying</a:t>
            </a:r>
          </a:p>
          <a:p>
            <a:pPr marL="0" indent="0">
              <a:lnSpc>
                <a:spcPct val="115000"/>
              </a:lnSpc>
              <a:spcBef>
                <a:spcPts val="0"/>
              </a:spcBef>
              <a:buNone/>
            </a:pPr>
            <a:endParaRPr lang="en-US" sz="225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421407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https://developer.apple.com/support/code-signing/</a:t>
            </a:r>
          </a:p>
        </p:txBody>
      </p:sp>
      <p:sp>
        <p:nvSpPr>
          <p:cNvPr id="4" name="Slide Number Placeholder 3"/>
          <p:cNvSpPr>
            <a:spLocks noGrp="1"/>
          </p:cNvSpPr>
          <p:nvPr>
            <p:ph type="sldNum" sz="quarter" idx="10"/>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96892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257175" indent="-142875">
              <a:lnSpc>
                <a:spcPct val="100000"/>
              </a:lnSpc>
              <a:spcBef>
                <a:spcPts val="0"/>
              </a:spcBef>
              <a:buClr>
                <a:schemeClr val="dk1"/>
              </a:buClr>
            </a:pPr>
            <a:endParaRPr lang="en-US" sz="1200" dirty="0">
              <a:solidFill>
                <a:schemeClr val="dk1"/>
              </a:solidFill>
            </a:endParaRPr>
          </a:p>
          <a:p>
            <a:pPr marL="257175" indent="-142875">
              <a:lnSpc>
                <a:spcPct val="100000"/>
              </a:lnSpc>
              <a:spcBef>
                <a:spcPts val="0"/>
              </a:spcBef>
              <a:buClr>
                <a:schemeClr val="dk1"/>
              </a:buClr>
            </a:pPr>
            <a:r>
              <a:rPr lang="en-US" sz="1200" dirty="0">
                <a:solidFill>
                  <a:schemeClr val="dk1"/>
                </a:solidFill>
              </a:rPr>
              <a:t>Third-party apps have to be</a:t>
            </a:r>
            <a:r>
              <a:rPr lang="en-US" sz="1200" b="1" dirty="0">
                <a:solidFill>
                  <a:srgbClr val="6B9462"/>
                </a:solidFill>
              </a:rPr>
              <a:t> reviewed by Apple</a:t>
            </a:r>
            <a:r>
              <a:rPr lang="en-US" sz="1200" dirty="0">
                <a:solidFill>
                  <a:schemeClr val="dk1"/>
                </a:solidFill>
              </a:rPr>
              <a:t>. The apps that passed the review are signed by Apple</a:t>
            </a:r>
          </a:p>
          <a:p>
            <a:pPr>
              <a:spcBef>
                <a:spcPts val="0"/>
              </a:spcBef>
              <a:buNone/>
            </a:pPr>
            <a:endParaRPr lang="en-US" sz="1200" dirty="0">
              <a:solidFill>
                <a:schemeClr val="dk1"/>
              </a:solidFill>
            </a:endParaRPr>
          </a:p>
        </p:txBody>
      </p:sp>
      <p:sp>
        <p:nvSpPr>
          <p:cNvPr id="190" name="Shape 19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0" name="Shape 21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Once an app is verified to be from an approved source, iOS enforces security measures designed to prevent it from compromising other apps or the rest of the system. </a:t>
            </a:r>
          </a:p>
          <a:p>
            <a:pPr lvl="0" rtl="0">
              <a:spcBef>
                <a:spcPts val="360"/>
              </a:spcBef>
              <a:buClr>
                <a:schemeClr val="dk1"/>
              </a:buClr>
              <a:buFont typeface="Arial"/>
              <a:buNone/>
            </a:pPr>
            <a:endParaRPr sz="1200" dirty="0">
              <a:solidFill>
                <a:schemeClr val="dk1"/>
              </a:solidFill>
            </a:endParaRPr>
          </a:p>
          <a:p>
            <a:pPr lvl="0" rtl="0">
              <a:spcBef>
                <a:spcPts val="360"/>
              </a:spcBef>
              <a:buNone/>
            </a:pPr>
            <a:r>
              <a:rPr lang="en-US" sz="1200" dirty="0">
                <a:solidFill>
                  <a:schemeClr val="dk1"/>
                </a:solidFill>
              </a:rPr>
              <a:t>All third-party apps are “sandboxed,” so they are restricted from accessing files stored by other apps or from making changes to the device. This prevents apps from gathering or modifying information stored by other apps. Each app has a unique home directory for its files, which is randomly assigned when the app is installed. If a third-party app needs to access information other than its own, it does so only by using services explicitly provided by iOS.</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System files and resources are also shielded from the user’s apps. The majority of iOS runs as the non-privileged user “mobile,” as do all third-party apps. </a:t>
            </a:r>
          </a:p>
          <a:p>
            <a:pPr lvl="0">
              <a:spcBef>
                <a:spcPts val="360"/>
              </a:spcBef>
              <a:buClr>
                <a:schemeClr val="dk1"/>
              </a:buClr>
              <a:buSzPct val="25000"/>
              <a:buFont typeface="Arial"/>
              <a:buNone/>
            </a:pPr>
            <a:r>
              <a:rPr lang="en-US" sz="1200" dirty="0">
                <a:solidFill>
                  <a:schemeClr val="dk1"/>
                </a:solidFill>
              </a:rPr>
              <a:t>The entire OS partition is mounted as read-only. Unnecessary tools, such as remote login services, aren’t included in the system software, and APIs do not allow apps to escalate their own privileges to modify other apps or iOS itself. </a:t>
            </a:r>
          </a:p>
        </p:txBody>
      </p:sp>
      <p:sp>
        <p:nvSpPr>
          <p:cNvPr id="211" name="Shape 21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SE" sz="1200" dirty="0">
                <a:solidFill>
                  <a:schemeClr val="dk1"/>
                </a:solidFill>
              </a:rPr>
              <a:t>, </a:t>
            </a:r>
            <a:r>
              <a:rPr lang="en-US" sz="1200" dirty="0">
                <a:solidFill>
                  <a:schemeClr val="dk1"/>
                </a:solidFill>
              </a:rPr>
              <a:t>e.g., return-to-</a:t>
            </a:r>
            <a:r>
              <a:rPr lang="en-US" sz="1200" dirty="0" err="1">
                <a:solidFill>
                  <a:schemeClr val="dk1"/>
                </a:solidFill>
              </a:rPr>
              <a:t>libc</a:t>
            </a:r>
            <a:r>
              <a:rPr lang="en-US" sz="1200" dirty="0">
                <a:solidFill>
                  <a:schemeClr val="dk1"/>
                </a:solidFill>
              </a:rPr>
              <a:t> attack that attempts to trick a device into executing malicious code by manipulating memory addresses of the stack and system libraries. </a:t>
            </a:r>
          </a:p>
          <a:p>
            <a:pPr>
              <a:spcBef>
                <a:spcPts val="0"/>
              </a:spcBef>
              <a:buNone/>
            </a:pPr>
            <a:endParaRPr dirty="0"/>
          </a:p>
        </p:txBody>
      </p:sp>
      <p:sp>
        <p:nvSpPr>
          <p:cNvPr id="219" name="Shape 219"/>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557213" lvl="1" indent="-114300">
              <a:lnSpc>
                <a:spcPct val="100000"/>
              </a:lnSpc>
              <a:spcBef>
                <a:spcPts val="420"/>
              </a:spcBef>
              <a:buClr>
                <a:schemeClr val="dk1"/>
              </a:buClr>
            </a:pPr>
            <a:r>
              <a:rPr lang="en-US" sz="2250" b="1" dirty="0">
                <a:solidFill>
                  <a:srgbClr val="6B9462"/>
                </a:solidFill>
              </a:rPr>
              <a:t>Stack and Heap</a:t>
            </a:r>
            <a:r>
              <a:rPr lang="en-US" sz="2250" dirty="0">
                <a:solidFill>
                  <a:schemeClr val="dk1"/>
                </a:solidFill>
              </a:rPr>
              <a:t> are not executable</a:t>
            </a:r>
          </a:p>
          <a:p>
            <a:pPr marL="342900" indent="0">
              <a:lnSpc>
                <a:spcPct val="100000"/>
              </a:lnSpc>
              <a:spcBef>
                <a:spcPts val="420"/>
              </a:spcBef>
              <a:buNone/>
            </a:pPr>
            <a:endParaRPr lang="en-US" sz="2250" dirty="0">
              <a:solidFill>
                <a:schemeClr val="dk1"/>
              </a:solidFill>
            </a:endParaRPr>
          </a:p>
          <a:p>
            <a:pPr marL="557213" lvl="1" indent="-114300">
              <a:lnSpc>
                <a:spcPct val="100000"/>
              </a:lnSpc>
              <a:spcBef>
                <a:spcPts val="420"/>
              </a:spcBef>
              <a:buClr>
                <a:schemeClr val="dk1"/>
              </a:buClr>
            </a:pPr>
            <a:r>
              <a:rPr lang="en-US" sz="2250" dirty="0">
                <a:solidFill>
                  <a:schemeClr val="dk1"/>
                </a:solidFill>
              </a:rPr>
              <a:t>W^X policy enforced on code pages</a:t>
            </a:r>
          </a:p>
          <a:p>
            <a:pPr marL="0" indent="0">
              <a:lnSpc>
                <a:spcPct val="100000"/>
              </a:lnSpc>
              <a:spcBef>
                <a:spcPts val="420"/>
              </a:spcBef>
              <a:buClr>
                <a:schemeClr val="dk1"/>
              </a:buClr>
              <a:buNone/>
            </a:pPr>
            <a:endParaRPr lang="en-US" sz="2250" dirty="0">
              <a:solidFill>
                <a:schemeClr val="dk1"/>
              </a:solidFill>
            </a:endParaRPr>
          </a:p>
          <a:p>
            <a:pPr marL="0" indent="0">
              <a:lnSpc>
                <a:spcPct val="100000"/>
              </a:lnSpc>
              <a:spcBef>
                <a:spcPts val="420"/>
              </a:spcBef>
              <a:buClr>
                <a:schemeClr val="dk1"/>
              </a:buClr>
              <a:buSzPct val="36666"/>
              <a:buNone/>
            </a:pPr>
            <a:r>
              <a:rPr lang="en-US" sz="2250" b="1" dirty="0">
                <a:solidFill>
                  <a:srgbClr val="6699FF"/>
                </a:solidFill>
              </a:rPr>
              <a:t>Prevents code-injection attacks</a:t>
            </a:r>
          </a:p>
          <a:p>
            <a:pPr rtl="0">
              <a:spcBef>
                <a:spcPts val="360"/>
              </a:spcBef>
              <a:buNone/>
            </a:pPr>
            <a:r>
              <a:rPr lang="en-US" sz="2400" dirty="0"/>
              <a:t>This feature prevents code-injection attacks where memory-based exploit such a buffer-overflow is used to write malicious code on stack or in memory and force execution to jump to the malicious code. W^X means that if a page is writable, meaning that new data or code can be written on the memory page, then this page is not executable.</a:t>
            </a:r>
          </a:p>
          <a:p>
            <a:pPr>
              <a:spcBef>
                <a:spcPts val="0"/>
              </a:spcBef>
              <a:buNone/>
            </a:pPr>
            <a:endParaRPr lang="en-US" sz="2400" dirty="0"/>
          </a:p>
          <a:p>
            <a:pPr>
              <a:spcBef>
                <a:spcPts val="0"/>
              </a:spcBef>
              <a:buNone/>
            </a:pPr>
            <a:endParaRPr lang="en-US" sz="2250" dirty="0"/>
          </a:p>
          <a:p>
            <a:pPr>
              <a:spcBef>
                <a:spcPts val="0"/>
              </a:spcBef>
              <a:buNone/>
            </a:pPr>
            <a:endParaRPr dirty="0"/>
          </a:p>
        </p:txBody>
      </p:sp>
      <p:sp>
        <p:nvSpPr>
          <p:cNvPr id="241" name="Shape 24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6" name="Shape 25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To prevent unauthorized use of a device, a user can use passcodes and touch ID.</a:t>
            </a:r>
          </a:p>
          <a:p>
            <a:pPr lvl="0" rtl="0">
              <a:spcBef>
                <a:spcPts val="360"/>
              </a:spcBef>
              <a:buClr>
                <a:schemeClr val="dk1"/>
              </a:buClr>
              <a:buSzPct val="25000"/>
              <a:buFont typeface="Arial"/>
              <a:buNone/>
            </a:pPr>
            <a:r>
              <a:rPr lang="en-US" sz="1200" dirty="0">
                <a:solidFill>
                  <a:schemeClr val="dk1"/>
                </a:solidFill>
              </a:rPr>
              <a:t>Touch ID is the fingerprint sensing system that makes secure access to the device faster and easier.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By setting up a device passcode, the user automatically enables Data Protection. </a:t>
            </a:r>
          </a:p>
          <a:p>
            <a:pPr lvl="0" rtl="0">
              <a:spcBef>
                <a:spcPts val="360"/>
              </a:spcBef>
              <a:buClr>
                <a:schemeClr val="dk1"/>
              </a:buClr>
              <a:buSzPct val="25000"/>
              <a:buFont typeface="Arial"/>
              <a:buNone/>
            </a:pPr>
            <a:r>
              <a:rPr lang="en-US" sz="1200" dirty="0">
                <a:solidFill>
                  <a:schemeClr val="dk1"/>
                </a:solidFill>
              </a:rPr>
              <a:t>iOS supports four-digit and arbitrary-length alphanumeric passcodes. </a:t>
            </a:r>
          </a:p>
          <a:p>
            <a:pPr lvl="0" rtl="0">
              <a:spcBef>
                <a:spcPts val="360"/>
              </a:spcBef>
              <a:buClr>
                <a:schemeClr val="dk1"/>
              </a:buClr>
              <a:buFont typeface="Arial"/>
              <a:buNone/>
            </a:pPr>
            <a:endParaRPr sz="1200" dirty="0">
              <a:solidFill>
                <a:schemeClr val="dk1"/>
              </a:solidFill>
            </a:endParaRPr>
          </a:p>
          <a:p>
            <a:pPr lvl="0">
              <a:spcBef>
                <a:spcPts val="360"/>
              </a:spcBef>
              <a:buClr>
                <a:schemeClr val="dk1"/>
              </a:buClr>
              <a:buSzPct val="25000"/>
              <a:buFont typeface="Arial"/>
              <a:buNone/>
            </a:pPr>
            <a:r>
              <a:rPr lang="en-US" sz="1200" dirty="0">
                <a:solidFill>
                  <a:schemeClr val="dk1"/>
                </a:solidFill>
              </a:rPr>
              <a:t>To further discourage brute-force passcode attacks, the iOS interface enforces escalating time delays after the entry of an invalid passcode at the Lock screen. Users can choose to have the device automatically wiped if the passcode is entered incorrectly after 10 consecutive attempts. </a:t>
            </a:r>
          </a:p>
        </p:txBody>
      </p:sp>
      <p:sp>
        <p:nvSpPr>
          <p:cNvPr id="257" name="Shape 25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Here is the overview of the architecture of Android, which is based on Linux.</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Applications are predominantly written in Java and run within individual instances of the Dalvik virtual machine. The key goals of the Android architecture are performance and efficiency, both in application execution and in the implementation of reuse in application design.</a:t>
            </a:r>
          </a:p>
          <a:p>
            <a:pPr lvl="0" rtl="0">
              <a:spcBef>
                <a:spcPts val="360"/>
              </a:spcBef>
              <a:buClr>
                <a:schemeClr val="dk1"/>
              </a:buClr>
              <a:buFont typeface="Arial"/>
              <a:buNone/>
            </a:pPr>
            <a:endParaRPr sz="1200" dirty="0">
              <a:solidFill>
                <a:schemeClr val="dk1"/>
              </a:solidFill>
            </a:endParaRPr>
          </a:p>
          <a:p>
            <a:pPr rtl="0">
              <a:spcBef>
                <a:spcPts val="0"/>
              </a:spcBef>
              <a:buNone/>
            </a:pPr>
            <a:endParaRPr dirty="0"/>
          </a:p>
          <a:p>
            <a:pPr rtl="0">
              <a:spcBef>
                <a:spcPts val="0"/>
              </a:spcBef>
              <a:buNone/>
            </a:pPr>
            <a:r>
              <a:rPr lang="en-US" dirty="0"/>
              <a:t>----</a:t>
            </a:r>
          </a:p>
          <a:p>
            <a:pPr rtl="0">
              <a:spcBef>
                <a:spcPts val="0"/>
              </a:spcBef>
              <a:buNone/>
            </a:pPr>
            <a:endParaRPr dirty="0"/>
          </a:p>
          <a:p>
            <a:pPr rtl="0">
              <a:spcBef>
                <a:spcPts val="0"/>
              </a:spcBef>
              <a:buNone/>
            </a:pPr>
            <a:endParaRPr dirty="0"/>
          </a:p>
          <a:p>
            <a:pPr rtl="0">
              <a:spcBef>
                <a:spcPts val="0"/>
              </a:spcBef>
              <a:buNone/>
            </a:pPr>
            <a:r>
              <a:rPr lang="en-US" sz="1200" dirty="0">
                <a:solidFill>
                  <a:schemeClr val="dk1"/>
                </a:solidFill>
              </a:rPr>
              <a:t>At the lowest level is the Linux kernel. It provides a level of abstraction between device hardware and the upper layer of the Android software stack.</a:t>
            </a:r>
          </a:p>
          <a:p>
            <a:pPr rtl="0">
              <a:spcBef>
                <a:spcPts val="0"/>
              </a:spcBef>
              <a:buNone/>
            </a:pPr>
            <a:endParaRPr sz="1200" dirty="0">
              <a:solidFill>
                <a:schemeClr val="dk1"/>
              </a:solidFill>
            </a:endParaRPr>
          </a:p>
          <a:p>
            <a:pPr rtl="0">
              <a:spcBef>
                <a:spcPts val="0"/>
              </a:spcBef>
              <a:buNone/>
            </a:pPr>
            <a:r>
              <a:rPr lang="en-US" sz="1200" dirty="0">
                <a:solidFill>
                  <a:schemeClr val="dk1"/>
                </a:solidFill>
              </a:rPr>
              <a:t>----</a:t>
            </a:r>
          </a:p>
          <a:p>
            <a:pPr rtl="0">
              <a:spcBef>
                <a:spcPts val="0"/>
              </a:spcBef>
              <a:buNone/>
            </a:pPr>
            <a:endParaRPr sz="1200" dirty="0">
              <a:solidFill>
                <a:schemeClr val="dk1"/>
              </a:solidFill>
            </a:endParaRP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a:t>
            </a:r>
          </a:p>
          <a:p>
            <a:pPr rtl="0">
              <a:spcBef>
                <a:spcPts val="360"/>
              </a:spcBef>
              <a:buNone/>
            </a:pPr>
            <a:endParaRPr sz="1200" dirty="0"/>
          </a:p>
          <a:p>
            <a:pPr lvl="0" rtl="0">
              <a:spcBef>
                <a:spcPts val="360"/>
              </a:spcBef>
              <a:buClr>
                <a:srgbClr val="000000"/>
              </a:buClr>
              <a:buSzPct val="25000"/>
              <a:buFont typeface="Arial"/>
              <a:buNone/>
            </a:pPr>
            <a:r>
              <a:rPr lang="en-US" sz="1200" dirty="0"/>
              <a:t>The Android Core libraries are Java-based libraries for application development, e.g., for web browsing, data access and database queries, graphics rendering, etc.</a:t>
            </a:r>
          </a:p>
          <a:p>
            <a:pPr lvl="0" rtl="0">
              <a:spcBef>
                <a:spcPts val="360"/>
              </a:spcBef>
              <a:buClr>
                <a:srgbClr val="000000"/>
              </a:buClr>
              <a:buFont typeface="Arial"/>
              <a:buNone/>
            </a:pPr>
            <a:endParaRPr sz="1200" dirty="0"/>
          </a:p>
          <a:p>
            <a:pPr lvl="0" rtl="0">
              <a:spcBef>
                <a:spcPts val="360"/>
              </a:spcBef>
              <a:buClr>
                <a:srgbClr val="000000"/>
              </a:buClr>
              <a:buSzPct val="25000"/>
              <a:buFont typeface="Arial"/>
              <a:buNone/>
            </a:pPr>
            <a:r>
              <a:rPr lang="en-US" sz="1200" dirty="0"/>
              <a:t>The Android Core libraries do not actually perform much of the actual work and are, in fact, essentially Java “wrappers” around a set of C/C++ based libraries. When making calls, for example, to the </a:t>
            </a:r>
            <a:r>
              <a:rPr lang="en-US" sz="1200" dirty="0" err="1"/>
              <a:t>android.opengl</a:t>
            </a:r>
            <a:r>
              <a:rPr lang="en-US" sz="1200" dirty="0"/>
              <a:t> library to draw 3D graphics on the device display, the library actually ultimately makes calls to the OpenGL ES C++ library which, in turn, works with the underlying Linux kernel to perform the drawing tasks.</a:t>
            </a:r>
          </a:p>
          <a:p>
            <a:pPr lvl="0" rtl="0">
              <a:spcBef>
                <a:spcPts val="360"/>
              </a:spcBef>
              <a:buNone/>
            </a:pPr>
            <a:r>
              <a:rPr lang="en-US" sz="1200" dirty="0"/>
              <a:t>C/C++ libraries are included to fulfill a wide and diverse range of functions including 2D and 3D graphics drawing, Secure Sockets Layer (SSL) communication, SQLite database management, audio and video playback, bitmap and vector font rendering, display subsystem and graphic layer management and an implementation of the standard C system library (</a:t>
            </a:r>
            <a:r>
              <a:rPr lang="en-US" sz="1200" dirty="0" err="1"/>
              <a:t>libc</a:t>
            </a:r>
            <a:r>
              <a:rPr lang="en-US" sz="1200" dirty="0"/>
              <a:t>).</a:t>
            </a: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None/>
            </a:pPr>
            <a:r>
              <a:rPr lang="en-US" sz="1200" dirty="0">
                <a:solidFill>
                  <a:schemeClr val="dk1"/>
                </a:solidFill>
              </a:rPr>
              <a:t>----</a:t>
            </a:r>
          </a:p>
          <a:p>
            <a:pPr lvl="0" rtl="0">
              <a:spcBef>
                <a:spcPts val="0"/>
              </a:spcBef>
              <a:buClr>
                <a:schemeClr val="dk1"/>
              </a:buClr>
              <a:buFont typeface="Arial"/>
              <a:buNone/>
            </a:pPr>
            <a:endParaRPr sz="1200" dirty="0">
              <a:solidFill>
                <a:schemeClr val="dk1"/>
              </a:solidFill>
            </a:endParaRPr>
          </a:p>
          <a:p>
            <a:pPr lvl="0" rtl="0">
              <a:spcBef>
                <a:spcPts val="360"/>
              </a:spcBef>
              <a:buClr>
                <a:srgbClr val="000000"/>
              </a:buClr>
              <a:buSzPct val="25000"/>
              <a:buFont typeface="Arial"/>
              <a:buNone/>
            </a:pPr>
            <a:r>
              <a:rPr lang="en-US" sz="1200" dirty="0"/>
              <a:t>The Application Framework is a set of services that collectively form the environment in which Android applications run and are managed. This framework implements the concept that Android applications are constructed from reusable, interchangeable and replaceable components. This concept is taken a step further in that an application is also able to publish its capabilities along with any corresponding data so that they can be found and reused by other applications.</a:t>
            </a: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a:t>
            </a:r>
          </a:p>
          <a:p>
            <a:pPr rtl="0">
              <a:spcBef>
                <a:spcPts val="360"/>
              </a:spcBef>
              <a:buNone/>
            </a:pPr>
            <a:endParaRPr sz="1200" dirty="0"/>
          </a:p>
          <a:p>
            <a:pPr lvl="0" rtl="0">
              <a:spcBef>
                <a:spcPts val="360"/>
              </a:spcBef>
              <a:buClr>
                <a:srgbClr val="000000"/>
              </a:buClr>
              <a:buSzPct val="25000"/>
              <a:buFont typeface="Arial"/>
              <a:buNone/>
            </a:pPr>
            <a:r>
              <a:rPr lang="en-US" sz="1200" dirty="0"/>
              <a:t>Located at the top of the Android software stack are the applications. These comprise both the native applications provided with the particular Android implementation (for example web browser and email applications) and the third party applications installed by the user after purchasing the device.</a:t>
            </a:r>
          </a:p>
          <a:p>
            <a:pPr rtl="0">
              <a:spcBef>
                <a:spcPts val="360"/>
              </a:spcBef>
              <a:buNone/>
            </a:pPr>
            <a:endParaRPr sz="1200" dirty="0"/>
          </a:p>
          <a:p>
            <a:pPr rtl="0">
              <a:spcBef>
                <a:spcPts val="360"/>
              </a:spcBef>
              <a:buNone/>
            </a:pPr>
            <a:endParaRPr sz="1200" dirty="0"/>
          </a:p>
          <a:p>
            <a:pPr>
              <a:spcBef>
                <a:spcPts val="0"/>
              </a:spcBef>
              <a:buNone/>
            </a:pPr>
            <a:endParaRPr sz="1200" dirty="0">
              <a:solidFill>
                <a:schemeClr val="dk1"/>
              </a:solidFill>
            </a:endParaRPr>
          </a:p>
        </p:txBody>
      </p:sp>
      <p:sp>
        <p:nvSpPr>
          <p:cNvPr id="276" name="Shape 27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3" name="Shape 28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Running applications in virtual machines provides a number of advantages. Firstly, applications are essentially sandboxed, in that they cannot detrimentally interfere (intentionally or otherwise) with the operating system or other applications, nor can they directly access the device hardware. Secondly, this enforced level of abstraction makes applications platform neutral in that they are never tied to any specific hardware.</a:t>
            </a:r>
          </a:p>
          <a:p>
            <a:pPr lvl="0" rtl="0">
              <a:spcBef>
                <a:spcPts val="360"/>
              </a:spcBef>
              <a:buClr>
                <a:schemeClr val="dk1"/>
              </a:buClr>
              <a:buSzPct val="25000"/>
              <a:buFont typeface="Arial"/>
              <a:buNone/>
            </a:pPr>
            <a:r>
              <a:rPr lang="en-US" sz="1200" dirty="0">
                <a:solidFill>
                  <a:schemeClr val="dk1"/>
                </a:solidFill>
              </a:rPr>
              <a:t> </a:t>
            </a:r>
          </a:p>
          <a:p>
            <a:pPr lvl="0" rtl="0">
              <a:spcBef>
                <a:spcPts val="360"/>
              </a:spcBef>
              <a:buClr>
                <a:schemeClr val="dk1"/>
              </a:buClr>
              <a:buSzPct val="25000"/>
              <a:buFont typeface="Arial"/>
              <a:buNone/>
            </a:pPr>
            <a:r>
              <a:rPr lang="en-US" sz="1200" dirty="0">
                <a:solidFill>
                  <a:schemeClr val="dk1"/>
                </a:solidFill>
              </a:rPr>
              <a:t>Each app (UID) is granted a set of logical permissions at install time, and cannot perform operations (call APIs) that require permissions it doesn't have. </a:t>
            </a:r>
          </a:p>
          <a:p>
            <a:pPr lvl="0" rtl="0">
              <a:spcBef>
                <a:spcPts val="360"/>
              </a:spcBef>
              <a:buClr>
                <a:schemeClr val="dk1"/>
              </a:buClr>
              <a:buSzPct val="25000"/>
              <a:buFont typeface="Arial"/>
              <a:buNone/>
            </a:pPr>
            <a:r>
              <a:rPr lang="en-US" sz="1200" dirty="0">
                <a:solidFill>
                  <a:schemeClr val="dk1"/>
                </a:solidFill>
              </a:rPr>
              <a:t>More specifically, the Android platform takes advantage of the Linux user-based protection as a means of identifying and isolating application resources. The Android system assigns a unique user ID (UID) to each Android application and runs it as that user in a separate process. The kernel enforces security between applications and the system at the process level through standard Linux facilities, such as user and group IDs that are assigned to applications. By default, applications cannot interact with each other and applications have limited access to the operating system. If application A tries to do something malicious like read application B's data or dial the phone without permission (which is a separate application), then the operating system protects against this because application A does not have the appropriate user privileges. The sandbox is simple, auditable, and based on decades-old UNIX-style user separation of processes and file permissions. </a:t>
            </a:r>
          </a:p>
          <a:p>
            <a:pPr lvl="0" rtl="0">
              <a:spcBef>
                <a:spcPts val="360"/>
              </a:spcBef>
              <a:buClr>
                <a:schemeClr val="dk1"/>
              </a:buClr>
              <a:buSzPct val="25000"/>
              <a:buFont typeface="Arial"/>
              <a:buNone/>
            </a:pPr>
            <a:r>
              <a:rPr lang="en-US" sz="1200" dirty="0">
                <a:solidFill>
                  <a:schemeClr val="dk1"/>
                </a:solidFill>
              </a:rPr>
              <a:t> </a:t>
            </a:r>
          </a:p>
          <a:p>
            <a:pPr marL="285750" indent="-171450">
              <a:lnSpc>
                <a:spcPct val="115000"/>
              </a:lnSpc>
              <a:spcBef>
                <a:spcPts val="420"/>
              </a:spcBef>
              <a:buClr>
                <a:srgbClr val="6699FF"/>
              </a:buClr>
            </a:pPr>
            <a:r>
              <a:rPr lang="en-US" sz="1200" dirty="0"/>
              <a:t>Applications announces permission requirement</a:t>
            </a:r>
          </a:p>
          <a:p>
            <a:pPr marL="285750" indent="-171450">
              <a:lnSpc>
                <a:spcPct val="115000"/>
              </a:lnSpc>
              <a:spcBef>
                <a:spcPts val="420"/>
              </a:spcBef>
              <a:buClr>
                <a:srgbClr val="6699FF"/>
              </a:buClr>
            </a:pPr>
            <a:r>
              <a:rPr lang="en-US" sz="1200" dirty="0"/>
              <a:t>Create a whitelist model – user grants access</a:t>
            </a:r>
          </a:p>
          <a:p>
            <a:pPr marL="285750" indent="-171450">
              <a:lnSpc>
                <a:spcPct val="115000"/>
              </a:lnSpc>
              <a:spcBef>
                <a:spcPts val="420"/>
              </a:spcBef>
              <a:buClr>
                <a:srgbClr val="6699FF"/>
              </a:buClr>
            </a:pPr>
            <a:r>
              <a:rPr lang="en-US" sz="1200" dirty="0"/>
              <a:t>Ask user at install time</a:t>
            </a:r>
          </a:p>
          <a:p>
            <a:pPr marL="285750" indent="-171450">
              <a:lnSpc>
                <a:spcPct val="115000"/>
              </a:lnSpc>
              <a:spcBef>
                <a:spcPts val="420"/>
              </a:spcBef>
              <a:buClr>
                <a:srgbClr val="6699FF"/>
              </a:buClr>
            </a:pPr>
            <a:r>
              <a:rPr lang="en-US" sz="1200" dirty="0"/>
              <a:t>Inter-component communication reference monitor checks permissions</a:t>
            </a:r>
          </a:p>
          <a:p>
            <a:pPr>
              <a:spcBef>
                <a:spcPts val="0"/>
              </a:spcBef>
              <a:buNone/>
            </a:pPr>
            <a:endParaRPr dirty="0"/>
          </a:p>
        </p:txBody>
      </p:sp>
      <p:sp>
        <p:nvSpPr>
          <p:cNvPr id="284" name="Shape 28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2" name="Shape 29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In a  comparison between Android and iOS sandbox the main difference is  how permissions are granted.</a:t>
            </a:r>
          </a:p>
          <a:p>
            <a:pPr>
              <a:spcBef>
                <a:spcPts val="0"/>
              </a:spcBef>
              <a:buNone/>
            </a:pPr>
            <a:endParaRPr dirty="0"/>
          </a:p>
        </p:txBody>
      </p:sp>
      <p:sp>
        <p:nvSpPr>
          <p:cNvPr id="293" name="Shape 29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 name="Shape 2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360"/>
              </a:spcBef>
              <a:buClr>
                <a:schemeClr val="dk1"/>
              </a:buClr>
              <a:buSzPct val="25000"/>
              <a:buFont typeface="Arial"/>
              <a:buNone/>
            </a:pPr>
            <a:r>
              <a:rPr lang="en-US" sz="1200" dirty="0">
                <a:solidFill>
                  <a:schemeClr val="dk1"/>
                </a:solidFill>
              </a:rPr>
              <a:t>A typical use of </a:t>
            </a:r>
            <a:r>
              <a:rPr lang="en-US" sz="1200" dirty="0" err="1">
                <a:solidFill>
                  <a:schemeClr val="dk1"/>
                </a:solidFill>
              </a:rPr>
              <a:t>WiFi</a:t>
            </a:r>
            <a:r>
              <a:rPr lang="en-US" sz="1200" dirty="0">
                <a:solidFill>
                  <a:schemeClr val="dk1"/>
                </a:solidFill>
              </a:rPr>
              <a:t> is to allow personal computers, or devices enabled with </a:t>
            </a:r>
            <a:r>
              <a:rPr lang="en-US" sz="1200" dirty="0" err="1">
                <a:solidFill>
                  <a:schemeClr val="dk1"/>
                </a:solidFill>
              </a:rPr>
              <a:t>WiFi</a:t>
            </a:r>
            <a:r>
              <a:rPr lang="en-US" sz="1200" dirty="0">
                <a:solidFill>
                  <a:schemeClr val="dk1"/>
                </a:solidFill>
              </a:rPr>
              <a:t>, in a locale, such as a home, to access the Internet through the Access Point (or, AP). The AP connects to these devices wirelessly and connects to the Internet via physical wiring, such as to a router provided by the Internet Service Provider.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Devices in a locale can also connect to each other wirelessly through the AP. </a:t>
            </a:r>
          </a:p>
          <a:p>
            <a:pPr>
              <a:spcBef>
                <a:spcPts val="0"/>
              </a:spcBef>
              <a:buNone/>
            </a:pPr>
            <a:endParaRPr dirty="0"/>
          </a:p>
        </p:txBody>
      </p:sp>
      <p:sp>
        <p:nvSpPr>
          <p:cNvPr id="30" name="Shape 3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0" name="Shape 30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sz="1200" dirty="0"/>
              <a:t>Facilitating application upgrades</a:t>
            </a:r>
          </a:p>
          <a:p>
            <a:pPr>
              <a:spcBef>
                <a:spcPts val="0"/>
              </a:spcBef>
              <a:buNone/>
            </a:pPr>
            <a:endParaRPr lang="en-US" sz="1200" dirty="0">
              <a:solidFill>
                <a:schemeClr val="dk1"/>
              </a:solidFill>
            </a:endParaRPr>
          </a:p>
        </p:txBody>
      </p:sp>
      <p:sp>
        <p:nvSpPr>
          <p:cNvPr id="301" name="Shape 30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Answers: 1. T. 2. 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936306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 name="Shape 37"/>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In wireless networking, data is not transmitted via physical wires, instead, data is transmitted in air, which is an open medium. In other words, there is no inherent physical protection of communications.</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Also, since there is no hard wire connecting two devices for direct communications, in wireless networking, communication between two devices is achieved by one device broadcasting and the other device listening to the broadcast.</a:t>
            </a:r>
          </a:p>
          <a:p>
            <a:pPr>
              <a:spcBef>
                <a:spcPts val="0"/>
              </a:spcBef>
              <a:buNone/>
            </a:pPr>
            <a:endParaRPr dirty="0"/>
          </a:p>
        </p:txBody>
      </p:sp>
      <p:sp>
        <p:nvSpPr>
          <p:cNvPr id="38" name="Shape 38"/>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360"/>
              </a:spcBef>
              <a:buClr>
                <a:schemeClr val="dk1"/>
              </a:buClr>
              <a:buSzPct val="25000"/>
              <a:buFont typeface="Arial"/>
              <a:buNone/>
            </a:pPr>
            <a:r>
              <a:rPr lang="en-US" sz="1200" dirty="0">
                <a:solidFill>
                  <a:schemeClr val="dk1"/>
                </a:solidFill>
              </a:rPr>
              <a:t>More advanced EAP types such as TLS provide mutual authentication, which limits man-in-the-middle threats by authenticating the server to the client, in addition to just the client to the server. Furthermore, these EAP methods result in keying material, which can be used to generate dynamic encryption keys. </a:t>
            </a:r>
          </a:p>
          <a:p>
            <a:pPr lvl="0" rtl="0">
              <a:spcBef>
                <a:spcPts val="360"/>
              </a:spcBef>
              <a:buClr>
                <a:schemeClr val="dk1"/>
              </a:buClr>
              <a:buFont typeface="Arial"/>
              <a:buNone/>
            </a:pPr>
            <a:endParaRPr lang="en-US" sz="1200" dirty="0">
              <a:solidFill>
                <a:schemeClr val="dk1"/>
              </a:solidFill>
            </a:endParaRPr>
          </a:p>
          <a:p>
            <a:pPr lvl="0">
              <a:spcBef>
                <a:spcPts val="360"/>
              </a:spcBef>
              <a:buClr>
                <a:schemeClr val="dk1"/>
              </a:buClr>
              <a:buSzPct val="25000"/>
              <a:buFont typeface="Arial"/>
              <a:buNone/>
            </a:pPr>
            <a:r>
              <a:rPr lang="en-US" sz="1200" dirty="0">
                <a:solidFill>
                  <a:schemeClr val="dk1"/>
                </a:solidFill>
              </a:rPr>
              <a:t>802.11i also uses. It also uses AES, which is a stronger encryption method.</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401229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Here is an overview of the iOS security architecture.</a:t>
            </a:r>
          </a:p>
        </p:txBody>
      </p:sp>
      <p:sp>
        <p:nvSpPr>
          <p:cNvPr id="106" name="Shape 10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sz="1200" dirty="0">
                <a:solidFill>
                  <a:schemeClr val="dk1"/>
                </a:solidFill>
              </a:rPr>
              <a:t>iOS devices have crypto capabilities built into hardware.</a:t>
            </a:r>
          </a:p>
          <a:p>
            <a:pPr lvl="0" rtl="0">
              <a:spcBef>
                <a:spcPts val="360"/>
              </a:spcBef>
              <a:buClr>
                <a:schemeClr val="dk1"/>
              </a:buClr>
              <a:buFont typeface="Arial"/>
              <a:buNone/>
            </a:pPr>
            <a:endParaRPr lang="en-US"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Every iOS device has a dedicated AES 256 crypto engine built into the Direct Memory Access (or, DMA) path between the flash storage and main system memory, making file encryption highly efficient. </a:t>
            </a:r>
          </a:p>
          <a:p>
            <a:pPr lvl="0" rtl="0">
              <a:spcBef>
                <a:spcPts val="360"/>
              </a:spcBef>
              <a:buClr>
                <a:schemeClr val="dk1"/>
              </a:buClr>
              <a:buSzPct val="25000"/>
              <a:buFont typeface="Arial"/>
              <a:buNone/>
            </a:pPr>
            <a:r>
              <a:rPr lang="en-US" sz="1200" dirty="0">
                <a:solidFill>
                  <a:schemeClr val="dk1"/>
                </a:solidFill>
              </a:rPr>
              <a:t>The device’s unique ID (UID) and a device group ID (GID) are AES 256-bit keys fused (UID) or compiled (GID) into the application processor and Secure Enclave during manufacturing. No software or firmware can read them directly; they can see only the results of encryption or decryption operations performed by dedicated AES engines implemented in silicon using the UID or GID as a key. </a:t>
            </a:r>
          </a:p>
          <a:p>
            <a:pPr lvl="0" rtl="0">
              <a:spcBef>
                <a:spcPts val="360"/>
              </a:spcBef>
              <a:buClr>
                <a:schemeClr val="dk1"/>
              </a:buClr>
              <a:buSzPct val="25000"/>
              <a:buFont typeface="Arial"/>
              <a:buNone/>
            </a:pPr>
            <a:r>
              <a:rPr lang="en-US" sz="1200" dirty="0">
                <a:solidFill>
                  <a:schemeClr val="dk1"/>
                </a:solidFill>
              </a:rPr>
              <a:t>The UIDs are unique to each device and are not recorded by Apple or any of its suppliers. The GIDs are common to all processors in a class of devices (for example, all devices using the Apple A8 processor), and are used for non security-critical tasks such as when delivering system software during installation and restore. </a:t>
            </a:r>
          </a:p>
          <a:p>
            <a:pPr lvl="0">
              <a:spcBef>
                <a:spcPts val="360"/>
              </a:spcBef>
              <a:buClr>
                <a:schemeClr val="dk1"/>
              </a:buClr>
              <a:buSzPct val="25000"/>
              <a:buFont typeface="Arial"/>
              <a:buNone/>
            </a:pPr>
            <a:r>
              <a:rPr lang="en-US" sz="1200" dirty="0">
                <a:solidFill>
                  <a:schemeClr val="dk1"/>
                </a:solidFill>
              </a:rPr>
              <a:t>Integrating these keys into the silicon helps prevent them from being tampered with or bypassed, or accessed outside the AES engine.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3073512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dirty="0"/>
              <a:t>This is the first step in the chain of trust where each step ensures that the next is signed by Apple.</a:t>
            </a:r>
          </a:p>
          <a:p>
            <a:pPr>
              <a:spcBef>
                <a:spcPts val="0"/>
              </a:spcBef>
              <a:buNone/>
            </a:pPr>
            <a:endParaRPr sz="1200" dirty="0">
              <a:solidFill>
                <a:schemeClr val="dk1"/>
              </a:solidFill>
            </a:endParaRPr>
          </a:p>
        </p:txBody>
      </p:sp>
      <p:sp>
        <p:nvSpPr>
          <p:cNvPr id="146" name="Shape 14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https://support.apple.com/en-gb/guide/security/secf6276da8a/1/web/1</a:t>
            </a:r>
            <a:endParaRPr lang="en-SE" sz="1200">
              <a:solidFill>
                <a:schemeClr val="dk1"/>
              </a:solidFill>
            </a:endParaRPr>
          </a:p>
          <a:p>
            <a:pPr lvl="0" rtl="0">
              <a:spcBef>
                <a:spcPts val="0"/>
              </a:spcBef>
              <a:buClr>
                <a:schemeClr val="dk1"/>
              </a:buClr>
              <a:buSzPct val="25000"/>
              <a:buFont typeface="Arial"/>
              <a:buNone/>
            </a:pPr>
            <a:r>
              <a:rPr lang="en-US" sz="1200" dirty="0">
                <a:solidFill>
                  <a:schemeClr val="dk1"/>
                </a:solidFill>
              </a:rPr>
              <a:t>In addition to the hardware encryption features built into iOS devices, Apple uses a technology called Data Protection to further protect data stored in flash memory on the device. Data Protection allows the device to respond to common events such as incoming phone calls, but also enables a high level of encryption for user data. Key system apps, such as Messages, Mail, Calendar, Contacts, Photos, and Health data values use Data Protection by default, and third-party apps installed on iOS 7 or later receive this protection automatically.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Data Protection is implemented by constructing and managing a hierarchy of keys, and builds on the hardware encryption technologies built into each iOS device. Data Protection is controlled on a per-file basis by assigning each file to a class; accessibility is determined by whether the class keys have been unlocked. </a:t>
            </a:r>
          </a:p>
          <a:p>
            <a:pPr rtl="0">
              <a:spcBef>
                <a:spcPts val="0"/>
              </a:spcBef>
              <a:buNone/>
            </a:pPr>
            <a:endParaRPr dirty="0"/>
          </a:p>
          <a:p>
            <a:pPr rtl="0">
              <a:spcBef>
                <a:spcPts val="0"/>
              </a:spcBef>
              <a:buNone/>
            </a:pPr>
            <a:r>
              <a:rPr lang="en-US" dirty="0"/>
              <a:t>---</a:t>
            </a:r>
          </a:p>
          <a:p>
            <a:pPr rtl="0">
              <a:spcBef>
                <a:spcPts val="0"/>
              </a:spcBef>
              <a:buNone/>
            </a:pPr>
            <a:endParaRPr dirty="0"/>
          </a:p>
          <a:p>
            <a:pPr lvl="0" rtl="0">
              <a:spcBef>
                <a:spcPts val="360"/>
              </a:spcBef>
              <a:buClr>
                <a:schemeClr val="dk1"/>
              </a:buClr>
              <a:buSzPct val="25000"/>
              <a:buFont typeface="Arial"/>
              <a:buNone/>
            </a:pPr>
            <a:r>
              <a:rPr lang="en-US" sz="1200" dirty="0">
                <a:solidFill>
                  <a:schemeClr val="dk1"/>
                </a:solidFill>
              </a:rPr>
              <a:t>Every time a file on the data partition is created, Data Protection creates a new 256-bit key (the “per-file” key) and gives it to the hardware AES engine, which uses the key to encrypt the file as it is written to flash memory using AES CBC mode. The initialization vector (IV) is calculated with the block offset into the file and encrypted with the SHA-1 hash of the per-file key. </a:t>
            </a:r>
          </a:p>
          <a:p>
            <a:pPr lvl="0" rtl="0">
              <a:spcBef>
                <a:spcPts val="360"/>
              </a:spcBef>
              <a:buClr>
                <a:schemeClr val="dk1"/>
              </a:buClr>
              <a:buFont typeface="Arial"/>
              <a:buNone/>
            </a:pPr>
            <a:endParaRPr sz="1200" dirty="0">
              <a:solidFill>
                <a:schemeClr val="dk1"/>
              </a:solidFill>
            </a:endParaRPr>
          </a:p>
          <a:p>
            <a:pPr lvl="0" rtl="0">
              <a:spcBef>
                <a:spcPts val="360"/>
              </a:spcBef>
              <a:buNone/>
            </a:pPr>
            <a:r>
              <a:rPr lang="en-US" sz="1200" dirty="0">
                <a:solidFill>
                  <a:schemeClr val="dk1"/>
                </a:solidFill>
              </a:rPr>
              <a:t>The per-file key is wrapped with one of several class keys, depending on the circumstances under which the file should be accessible. The wrapped per-file key is stored in the file’s metadata.</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When a file is opened, its metadata is decrypted with the file system key, revealing the wrapped per-file key and a notation on which class protects it. The per-file key is unwrapped with the class key, then supplied to the hardware AES engine, which decrypts the file as it is read from flash memory. </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The metadata of all files in the file system is encrypted with a random key, which is created when iOS is first installed or when the device is wiped by a user.</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The content of a file is encrypted with a per-file key, which is wrapped with a class key and stored in a file’s metadata, which is in turn encrypted with the file system key. The class key is protected with the hardware UID and, for some classes, the user’s passcode. </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This hierarchy provides both flexibility and performance. For example, changing a file’s class only requires rewrapping its per-file key, and a change of passcode just rewraps the class key. </a:t>
            </a:r>
          </a:p>
          <a:p>
            <a:pPr lvl="0" rtl="0">
              <a:spcBef>
                <a:spcPts val="360"/>
              </a:spcBef>
              <a:buNone/>
            </a:pPr>
            <a:endParaRPr sz="1200" dirty="0">
              <a:solidFill>
                <a:schemeClr val="dk1"/>
              </a:solidFill>
            </a:endParaRPr>
          </a:p>
          <a:p>
            <a:pPr lvl="0">
              <a:spcBef>
                <a:spcPts val="360"/>
              </a:spcBef>
              <a:buClr>
                <a:schemeClr val="dk1"/>
              </a:buClr>
              <a:buFont typeface="Arial"/>
              <a:buNone/>
            </a:pPr>
            <a:endParaRPr sz="1200" dirty="0">
              <a:solidFill>
                <a:schemeClr val="dk1"/>
              </a:solidFill>
            </a:endParaRPr>
          </a:p>
        </p:txBody>
      </p:sp>
      <p:sp>
        <p:nvSpPr>
          <p:cNvPr id="154" name="Shape 15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dirty="0"/>
          </a:p>
          <a:p>
            <a:pPr lvl="0" rtl="0">
              <a:spcBef>
                <a:spcPts val="0"/>
              </a:spcBef>
              <a:buNone/>
            </a:pPr>
            <a:r>
              <a:rPr lang="en-US" dirty="0"/>
              <a:t>---</a:t>
            </a:r>
          </a:p>
          <a:p>
            <a:pPr lvl="0" rtl="0">
              <a:spcBef>
                <a:spcPts val="0"/>
              </a:spcBef>
              <a:buNone/>
            </a:pPr>
            <a:endParaRPr dirty="0"/>
          </a:p>
          <a:p>
            <a:pPr lvl="0" rtl="0">
              <a:spcBef>
                <a:spcPts val="0"/>
              </a:spcBef>
              <a:buNone/>
            </a:pPr>
            <a:r>
              <a:rPr lang="en-US" b="1" dirty="0"/>
              <a:t>SOLUTION:</a:t>
            </a:r>
          </a:p>
          <a:p>
            <a:pPr lvl="0" rtl="0">
              <a:spcBef>
                <a:spcPts val="0"/>
              </a:spcBef>
              <a:buNone/>
            </a:pPr>
            <a:r>
              <a:rPr lang="en-US" sz="1200" dirty="0">
                <a:solidFill>
                  <a:schemeClr val="dk1"/>
                </a:solidFill>
              </a:rPr>
              <a:t>1. F. 2. T. 3. F</a:t>
            </a:r>
          </a:p>
        </p:txBody>
      </p:sp>
      <p:sp>
        <p:nvSpPr>
          <p:cNvPr id="166" name="Shape 16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a:t>CH24 </a:t>
            </a:r>
            <a:r>
              <a:rPr lang="en-US" dirty="0"/>
              <a:t>Wireless and Mobile Security</a:t>
            </a:r>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6" name="Subtitle 3">
            <a:extLst>
              <a:ext uri="{FF2B5EF4-FFF2-40B4-BE49-F238E27FC236}">
                <a16:creationId xmlns:a16="http://schemas.microsoft.com/office/drawing/2014/main" id="{0FF6C1DC-1472-45AA-B38D-1D349C7EB5A9}"/>
              </a:ext>
            </a:extLst>
          </p:cNvPr>
          <p:cNvSpPr>
            <a:spLocks noGrp="1"/>
          </p:cNvSpPr>
          <p:nvPr>
            <p:ph type="subTitle" idx="1"/>
          </p:nvPr>
        </p:nvSpPr>
        <p:spPr>
          <a:xfrm>
            <a:off x="1371600" y="4509120"/>
            <a:ext cx="6400800" cy="1129680"/>
          </a:xfrm>
        </p:spPr>
        <p:txBody>
          <a:bodyPr/>
          <a:lstStyle/>
          <a:p>
            <a:r>
              <a:rPr lang="en-US" dirty="0"/>
              <a:t>ZJU 2021</a:t>
            </a:r>
            <a:endParaRPr lang="en-S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Data Protection</a:t>
            </a:r>
          </a:p>
        </p:txBody>
      </p:sp>
      <p:sp>
        <p:nvSpPr>
          <p:cNvPr id="2" name="Content Placeholder 1">
            <a:extLst>
              <a:ext uri="{FF2B5EF4-FFF2-40B4-BE49-F238E27FC236}">
                <a16:creationId xmlns:a16="http://schemas.microsoft.com/office/drawing/2014/main" id="{8CF909D6-E67E-4D57-9BC2-1D40AF531CA4}"/>
              </a:ext>
            </a:extLst>
          </p:cNvPr>
          <p:cNvSpPr>
            <a:spLocks noGrp="1"/>
          </p:cNvSpPr>
          <p:nvPr>
            <p:ph idx="1"/>
          </p:nvPr>
        </p:nvSpPr>
        <p:spPr>
          <a:xfrm>
            <a:off x="323528" y="1196753"/>
            <a:ext cx="8568952" cy="3672407"/>
          </a:xfrm>
        </p:spPr>
        <p:txBody>
          <a:bodyPr>
            <a:normAutofit fontScale="47500" lnSpcReduction="20000"/>
          </a:bodyPr>
          <a:lstStyle/>
          <a:p>
            <a:r>
              <a:rPr lang="en-US" dirty="0">
                <a:solidFill>
                  <a:schemeClr val="dk1"/>
                </a:solidFill>
              </a:rPr>
              <a:t>Data Protection protects data stored in flash memory, by constructing and managing a hierarchy of keys, and builds on the hardware encryption technologies built into each iOS device. It is controlled on a per-file basis by assigning each file to a class; accessibility is determined by whether the class keys have been unlocked. </a:t>
            </a:r>
          </a:p>
          <a:p>
            <a:r>
              <a:rPr lang="en-US" dirty="0"/>
              <a:t>When a file is created:</a:t>
            </a:r>
            <a:endParaRPr lang="en-US" dirty="0">
              <a:solidFill>
                <a:schemeClr val="dk1"/>
              </a:solidFill>
            </a:endParaRPr>
          </a:p>
          <a:p>
            <a:pPr lvl="1"/>
            <a:r>
              <a:rPr lang="en-US" dirty="0"/>
              <a:t>It is encrypted with a unique Per-File Key (called File Key)</a:t>
            </a:r>
          </a:p>
          <a:p>
            <a:pPr lvl="1"/>
            <a:r>
              <a:rPr lang="en-US" dirty="0"/>
              <a:t>The file key is encrypted with a Class Key and stored in the file’s metadata</a:t>
            </a:r>
          </a:p>
          <a:p>
            <a:pPr lvl="1"/>
            <a:r>
              <a:rPr lang="en-US" dirty="0"/>
              <a:t>The metadata of all files is encrypted with the File System Key, </a:t>
            </a:r>
            <a:r>
              <a:rPr lang="en-US" dirty="0">
                <a:solidFill>
                  <a:schemeClr val="dk1"/>
                </a:solidFill>
              </a:rPr>
              <a:t>which is created when iOS is first installed or when the device is wiped by a user.</a:t>
            </a:r>
          </a:p>
          <a:p>
            <a:r>
              <a:rPr lang="en-US" dirty="0">
                <a:solidFill>
                  <a:schemeClr val="dk1"/>
                </a:solidFill>
              </a:rPr>
              <a:t>When a file is opened</a:t>
            </a:r>
          </a:p>
          <a:p>
            <a:pPr lvl="1"/>
            <a:r>
              <a:rPr lang="en-US" dirty="0">
                <a:solidFill>
                  <a:schemeClr val="dk1"/>
                </a:solidFill>
              </a:rPr>
              <a:t>Its metadata is decrypted with the file system key, revealing the encrypted per-file key and which class protects it. The file key is decrypted with the class key, then supplied to the hardware AES engine, which decrypts the file as it is read from flash memory. </a:t>
            </a:r>
          </a:p>
          <a:p>
            <a:pPr lvl="1"/>
            <a:r>
              <a:rPr lang="en-US" dirty="0"/>
              <a:t>The Class key is protected by the Device UID and (if configured for some files) the User Passcode</a:t>
            </a:r>
          </a:p>
          <a:p>
            <a:endParaRPr lang="en-SE" dirty="0"/>
          </a:p>
        </p:txBody>
      </p:sp>
      <p:sp>
        <p:nvSpPr>
          <p:cNvPr id="149" name="Shape 149"/>
          <p:cNvSpPr txBox="1"/>
          <p:nvPr/>
        </p:nvSpPr>
        <p:spPr>
          <a:xfrm>
            <a:off x="487350" y="3636450"/>
            <a:ext cx="8130375" cy="2250000"/>
          </a:xfrm>
          <a:prstGeom prst="rect">
            <a:avLst/>
          </a:prstGeom>
          <a:noFill/>
          <a:ln>
            <a:noFill/>
          </a:ln>
        </p:spPr>
        <p:txBody>
          <a:bodyPr lIns="68569" tIns="68569" rIns="68569" bIns="68569" anchor="ctr" anchorCtr="0">
            <a:noAutofit/>
          </a:bodyPr>
          <a:lstStyle/>
          <a:p>
            <a:pPr marL="257175" indent="-290513">
              <a:lnSpc>
                <a:spcPct val="90000"/>
              </a:lnSpc>
              <a:spcBef>
                <a:spcPts val="0"/>
              </a:spcBef>
              <a:buClr>
                <a:schemeClr val="dk1"/>
              </a:buClr>
              <a:buSzPct val="100000"/>
              <a:buFont typeface="Gloria Hallelujah"/>
              <a:buChar char="●"/>
            </a:pPr>
            <a:endParaRPr lang="en-US" sz="1650" dirty="0">
              <a:solidFill>
                <a:schemeClr val="dk1"/>
              </a:solidFill>
              <a:latin typeface="Gloria Hallelujah"/>
              <a:ea typeface="Gloria Hallelujah"/>
              <a:cs typeface="Gloria Hallelujah"/>
              <a:sym typeface="Gloria Hallelujah"/>
            </a:endParaRPr>
          </a:p>
        </p:txBody>
      </p:sp>
      <p:pic>
        <p:nvPicPr>
          <p:cNvPr id="150" name="Shape 150"/>
          <p:cNvPicPr preferRelativeResize="0"/>
          <p:nvPr/>
        </p:nvPicPr>
        <p:blipFill>
          <a:blip r:embed="rId3">
            <a:alphaModFix/>
          </a:blip>
          <a:stretch>
            <a:fillRect/>
          </a:stretch>
        </p:blipFill>
        <p:spPr>
          <a:xfrm>
            <a:off x="669937" y="4581128"/>
            <a:ext cx="7986713" cy="1878806"/>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lnSpc>
                <a:spcPct val="100000"/>
              </a:lnSpc>
              <a:buNone/>
            </a:pPr>
            <a:r>
              <a:rPr lang="en-US" dirty="0">
                <a:solidFill>
                  <a:srgbClr val="9B37AA"/>
                </a:solidFill>
              </a:rPr>
              <a:t>iOS Security Quiz</a:t>
            </a:r>
          </a:p>
        </p:txBody>
      </p:sp>
      <p:sp>
        <p:nvSpPr>
          <p:cNvPr id="2" name="Content Placeholder 1">
            <a:extLst>
              <a:ext uri="{FF2B5EF4-FFF2-40B4-BE49-F238E27FC236}">
                <a16:creationId xmlns:a16="http://schemas.microsoft.com/office/drawing/2014/main" id="{266B2396-0F18-49BB-9903-8B796E3FC587}"/>
              </a:ext>
            </a:extLst>
          </p:cNvPr>
          <p:cNvSpPr>
            <a:spLocks noGrp="1"/>
          </p:cNvSpPr>
          <p:nvPr>
            <p:ph idx="1"/>
          </p:nvPr>
        </p:nvSpPr>
        <p:spPr/>
        <p:txBody>
          <a:bodyPr>
            <a:normAutofit fontScale="92500" lnSpcReduction="20000"/>
          </a:bodyPr>
          <a:lstStyle/>
          <a:p>
            <a:r>
              <a:rPr lang="en-US" dirty="0"/>
              <a:t>Which are true?</a:t>
            </a:r>
          </a:p>
          <a:p>
            <a:pPr lvl="1"/>
            <a:r>
              <a:rPr lang="en-US" dirty="0"/>
              <a:t>A. All cryptographic keys are stored in flash memory</a:t>
            </a:r>
          </a:p>
          <a:p>
            <a:pPr lvl="1"/>
            <a:r>
              <a:rPr lang="en-US" dirty="0"/>
              <a:t>B. Trusted boot can verify the kernel before it is run</a:t>
            </a:r>
          </a:p>
          <a:p>
            <a:pPr lvl="1"/>
            <a:r>
              <a:rPr lang="en-US" dirty="0"/>
              <a:t>C. All files of an app are encrypted using the same key</a:t>
            </a:r>
          </a:p>
          <a:p>
            <a:r>
              <a:rPr lang="en-US" dirty="0"/>
              <a:t>ANS: B</a:t>
            </a:r>
          </a:p>
          <a:p>
            <a:pPr lvl="1"/>
            <a:r>
              <a:rPr lang="en-US" dirty="0"/>
              <a:t>A is false, since UID and GID are burned into the </a:t>
            </a:r>
            <a:r>
              <a:rPr lang="en-SE" dirty="0"/>
              <a:t>HW</a:t>
            </a:r>
            <a:r>
              <a:rPr lang="en-US" dirty="0"/>
              <a:t>, not in flash memory</a:t>
            </a:r>
            <a:endParaRPr lang="en-SE" dirty="0"/>
          </a:p>
          <a:p>
            <a:pPr lvl="1"/>
            <a:r>
              <a:rPr lang="en-SE" dirty="0"/>
              <a:t>C is false, since each file is encrypted with </a:t>
            </a:r>
            <a:r>
              <a:rPr lang="en-US" dirty="0"/>
              <a:t>a unique File Key</a:t>
            </a:r>
          </a:p>
          <a:p>
            <a:endParaRPr lang="en-US" dirty="0"/>
          </a:p>
          <a:p>
            <a:endParaRPr lang="en-US" dirty="0"/>
          </a:p>
          <a:p>
            <a:endParaRPr lang="en-SE" dirty="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1897-26AE-429A-8C96-DCADFE4AD614}"/>
              </a:ext>
            </a:extLst>
          </p:cNvPr>
          <p:cNvSpPr>
            <a:spLocks noGrp="1"/>
          </p:cNvSpPr>
          <p:nvPr>
            <p:ph type="title"/>
          </p:nvPr>
        </p:nvSpPr>
        <p:spPr/>
        <p:txBody>
          <a:bodyPr/>
          <a:lstStyle/>
          <a:p>
            <a:r>
              <a:rPr lang="en-US" dirty="0"/>
              <a:t>Mandatory Code Signing</a:t>
            </a:r>
            <a:endParaRPr lang="en-SE" dirty="0"/>
          </a:p>
        </p:txBody>
      </p:sp>
      <p:sp>
        <p:nvSpPr>
          <p:cNvPr id="3" name="Content Placeholder 2">
            <a:extLst>
              <a:ext uri="{FF2B5EF4-FFF2-40B4-BE49-F238E27FC236}">
                <a16:creationId xmlns:a16="http://schemas.microsoft.com/office/drawing/2014/main" id="{AF7C10CD-196F-4DB9-A666-EF0057D66594}"/>
              </a:ext>
            </a:extLst>
          </p:cNvPr>
          <p:cNvSpPr>
            <a:spLocks noGrp="1"/>
          </p:cNvSpPr>
          <p:nvPr>
            <p:ph idx="1"/>
          </p:nvPr>
        </p:nvSpPr>
        <p:spPr/>
        <p:txBody>
          <a:bodyPr>
            <a:normAutofit fontScale="77500" lnSpcReduction="20000"/>
          </a:bodyPr>
          <a:lstStyle/>
          <a:p>
            <a:r>
              <a:rPr lang="en-US" dirty="0"/>
              <a:t>To ensure that all apps come from a known and approved source and have not been tampered with, iOS requires that all executable code be signed using an Apple-issued certificate. </a:t>
            </a:r>
          </a:p>
          <a:p>
            <a:pPr lvl="1"/>
            <a:r>
              <a:rPr lang="en-US" dirty="0"/>
              <a:t>Apps provided with the device, like Mail and Safari, are signed by Apple. </a:t>
            </a:r>
          </a:p>
          <a:p>
            <a:pPr lvl="1"/>
            <a:r>
              <a:rPr lang="en-US" dirty="0"/>
              <a:t>Third-party apps must also be validated and signed using an Apple-issued certificate.</a:t>
            </a:r>
          </a:p>
          <a:p>
            <a:r>
              <a:rPr lang="en-US" dirty="0"/>
              <a:t>Mandatory code signing extends the concept of chain of trust from the OS to apps, and prevents third-party apps from loading unsigned code resources or using self-modifying code. </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AA7D2471-1EAC-467F-A1ED-67CA376C491D}"/>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Tree>
    <p:extLst>
      <p:ext uri="{BB962C8B-B14F-4D97-AF65-F5344CB8AC3E}">
        <p14:creationId xmlns:p14="http://schemas.microsoft.com/office/powerpoint/2010/main" val="3865237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1022-DA94-4B79-82BF-D7BE9A79796C}"/>
              </a:ext>
            </a:extLst>
          </p:cNvPr>
          <p:cNvSpPr>
            <a:spLocks noGrp="1"/>
          </p:cNvSpPr>
          <p:nvPr>
            <p:ph type="title"/>
          </p:nvPr>
        </p:nvSpPr>
        <p:spPr/>
        <p:txBody>
          <a:bodyPr/>
          <a:lstStyle/>
          <a:p>
            <a:r>
              <a:rPr lang="en-US" dirty="0"/>
              <a:t>Code Signing Check</a:t>
            </a:r>
            <a:endParaRPr lang="en-SE" dirty="0"/>
          </a:p>
        </p:txBody>
      </p:sp>
      <p:sp>
        <p:nvSpPr>
          <p:cNvPr id="3" name="Content Placeholder 2">
            <a:extLst>
              <a:ext uri="{FF2B5EF4-FFF2-40B4-BE49-F238E27FC236}">
                <a16:creationId xmlns:a16="http://schemas.microsoft.com/office/drawing/2014/main" id="{A64B16CA-C68A-431E-9EDA-69F0527B0554}"/>
              </a:ext>
            </a:extLst>
          </p:cNvPr>
          <p:cNvSpPr>
            <a:spLocks noGrp="1"/>
          </p:cNvSpPr>
          <p:nvPr>
            <p:ph idx="1"/>
          </p:nvPr>
        </p:nvSpPr>
        <p:spPr/>
        <p:txBody>
          <a:bodyPr/>
          <a:lstStyle/>
          <a:p>
            <a:r>
              <a:rPr lang="en-US" dirty="0"/>
              <a:t>At runtime, check all executable memory pages as they are loaded for code signatures to ensure that an app has not been modified since it was installed or last updated. </a:t>
            </a:r>
          </a:p>
          <a:p>
            <a:pPr lvl="1"/>
            <a:r>
              <a:rPr lang="en-US" dirty="0"/>
              <a:t>Enforced by kernel, handled by a user-space daemon</a:t>
            </a:r>
          </a:p>
          <a:p>
            <a:pPr marL="0" indent="0">
              <a:buNone/>
            </a:pPr>
            <a:endParaRPr lang="en-SE" dirty="0"/>
          </a:p>
        </p:txBody>
      </p:sp>
      <p:sp>
        <p:nvSpPr>
          <p:cNvPr id="4" name="Slide Number Placeholder 3">
            <a:extLst>
              <a:ext uri="{FF2B5EF4-FFF2-40B4-BE49-F238E27FC236}">
                <a16:creationId xmlns:a16="http://schemas.microsoft.com/office/drawing/2014/main" id="{B03FB218-2B15-467C-98C9-29BC1CAE5C2E}"/>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4003164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Restricted App Distribution Model</a:t>
            </a:r>
          </a:p>
        </p:txBody>
      </p:sp>
      <p:sp>
        <p:nvSpPr>
          <p:cNvPr id="185" name="Shape 185"/>
          <p:cNvSpPr txBox="1">
            <a:spLocks noGrp="1"/>
          </p:cNvSpPr>
          <p:nvPr>
            <p:ph idx="1"/>
          </p:nvPr>
        </p:nvSpPr>
        <p:spPr>
          <a:xfrm>
            <a:off x="323528" y="1196753"/>
            <a:ext cx="8568952" cy="3234903"/>
          </a:xfrm>
          <a:prstGeom prst="rect">
            <a:avLst/>
          </a:prstGeom>
        </p:spPr>
        <p:txBody>
          <a:bodyPr vert="horz" wrap="square" lIns="88369" tIns="88369" rIns="88369" bIns="88369" numCol="1" anchor="t" anchorCtr="0" compatLnSpc="1">
            <a:prstTxWarp prst="textNoShape">
              <a:avLst/>
            </a:prstTxWarp>
            <a:normAutofit fontScale="85000" lnSpcReduction="10000"/>
          </a:bodyPr>
          <a:lstStyle/>
          <a:p>
            <a:pPr marL="257175" indent="-142875">
              <a:spcBef>
                <a:spcPts val="0"/>
              </a:spcBef>
              <a:buClr>
                <a:schemeClr val="dk1"/>
              </a:buClr>
            </a:pPr>
            <a:r>
              <a:rPr lang="en-US" sz="2400" dirty="0">
                <a:solidFill>
                  <a:schemeClr val="dk1"/>
                </a:solidFill>
              </a:rPr>
              <a:t>iOS devices are only allowed to download apps through the AppStore.</a:t>
            </a:r>
          </a:p>
          <a:p>
            <a:pPr marL="257175" indent="-142875">
              <a:spcBef>
                <a:spcPts val="0"/>
              </a:spcBef>
              <a:buClr>
                <a:schemeClr val="dk1"/>
              </a:buClr>
            </a:pPr>
            <a:r>
              <a:rPr lang="en-US" sz="2400" dirty="0">
                <a:solidFill>
                  <a:schemeClr val="dk1"/>
                </a:solidFill>
              </a:rPr>
              <a:t>iOS developers must register with Apple and join the iOS Developer Program. The real-world identity of each developer, whether an individual or a business, is verified by Apple before their certificate is issued. This certificate enables developers to sign apps and submit them to the App Store for distribution. As a result, all apps in the AppStore have been submitted by an identifiable person or organization, serving as a deterrent to the creation of malicious apps. They have also been reviewed by Apple to ensure they operate as described and don’t contain obvious bugs or other problems. </a:t>
            </a:r>
          </a:p>
        </p:txBody>
      </p:sp>
      <p:pic>
        <p:nvPicPr>
          <p:cNvPr id="186" name="Shape 186"/>
          <p:cNvPicPr preferRelativeResize="0"/>
          <p:nvPr/>
        </p:nvPicPr>
        <p:blipFill>
          <a:blip r:embed="rId3">
            <a:alphaModFix/>
          </a:blip>
          <a:stretch>
            <a:fillRect/>
          </a:stretch>
        </p:blipFill>
        <p:spPr>
          <a:xfrm>
            <a:off x="860822" y="4431656"/>
            <a:ext cx="7422356" cy="2021681"/>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Sandboxing</a:t>
            </a:r>
          </a:p>
        </p:txBody>
      </p:sp>
      <p:sp>
        <p:nvSpPr>
          <p:cNvPr id="206" name="Shape 206"/>
          <p:cNvSpPr txBox="1">
            <a:spLocks noGrp="1"/>
          </p:cNvSpPr>
          <p:nvPr>
            <p:ph idx="1"/>
          </p:nvPr>
        </p:nvSpPr>
        <p:spPr>
          <a:xfrm>
            <a:off x="323528" y="908721"/>
            <a:ext cx="8568952" cy="2232248"/>
          </a:xfrm>
          <a:prstGeom prst="rect">
            <a:avLst/>
          </a:prstGeom>
        </p:spPr>
        <p:txBody>
          <a:bodyPr vert="horz" wrap="square" lIns="88369" tIns="88369" rIns="88369" bIns="88369" numCol="1" anchor="t" anchorCtr="0" compatLnSpc="1">
            <a:prstTxWarp prst="textNoShape">
              <a:avLst/>
            </a:prstTxWarp>
            <a:normAutofit/>
          </a:bodyPr>
          <a:lstStyle/>
          <a:p>
            <a:pPr marL="257175" indent="-157163">
              <a:spcBef>
                <a:spcPts val="0"/>
              </a:spcBef>
              <a:buClr>
                <a:schemeClr val="dk1"/>
              </a:buClr>
            </a:pPr>
            <a:r>
              <a:rPr lang="en-US" sz="2400" dirty="0"/>
              <a:t>All third-party apps are “sandboxed</a:t>
            </a:r>
            <a:r>
              <a:rPr lang="en-SE" sz="2400" dirty="0"/>
              <a:t>”. </a:t>
            </a:r>
            <a:r>
              <a:rPr lang="en-US" sz="2400" dirty="0"/>
              <a:t>Each app has a unique home directory for its files</a:t>
            </a:r>
            <a:r>
              <a:rPr lang="en-SE" sz="2400" dirty="0"/>
              <a:t>, and it</a:t>
            </a:r>
            <a:r>
              <a:rPr lang="en-US" sz="2400" dirty="0"/>
              <a:t> </a:t>
            </a:r>
            <a:r>
              <a:rPr lang="en-SE" sz="2400" dirty="0"/>
              <a:t>cannot</a:t>
            </a:r>
            <a:r>
              <a:rPr lang="en-US" sz="2400" dirty="0"/>
              <a:t> access files stored by other apps or from making changes to the device. This prevents</a:t>
            </a:r>
            <a:r>
              <a:rPr lang="en-SE" sz="2400" dirty="0"/>
              <a:t> an</a:t>
            </a:r>
            <a:r>
              <a:rPr lang="en-US" sz="2400" dirty="0"/>
              <a:t> app from gathering or modifying information stored by other apps. </a:t>
            </a:r>
            <a:endParaRPr lang="en-US" sz="2100" dirty="0"/>
          </a:p>
        </p:txBody>
      </p:sp>
      <p:pic>
        <p:nvPicPr>
          <p:cNvPr id="207" name="Shape 207"/>
          <p:cNvPicPr preferRelativeResize="0"/>
          <p:nvPr/>
        </p:nvPicPr>
        <p:blipFill>
          <a:blip r:embed="rId3">
            <a:alphaModFix/>
          </a:blip>
          <a:stretch>
            <a:fillRect/>
          </a:stretch>
        </p:blipFill>
        <p:spPr>
          <a:xfrm>
            <a:off x="1835696" y="3071663"/>
            <a:ext cx="5036344" cy="360759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sz="3600" dirty="0">
                <a:solidFill>
                  <a:srgbClr val="9B37AA"/>
                </a:solidFill>
              </a:rPr>
              <a:t>Address Space Layout Randomization (ASLR)</a:t>
            </a:r>
          </a:p>
        </p:txBody>
      </p:sp>
      <p:sp>
        <p:nvSpPr>
          <p:cNvPr id="214" name="Shape 214"/>
          <p:cNvSpPr txBox="1">
            <a:spLocks noGrp="1"/>
          </p:cNvSpPr>
          <p:nvPr>
            <p:ph idx="1"/>
          </p:nvPr>
        </p:nvSpPr>
        <p:spPr>
          <a:xfrm>
            <a:off x="323528" y="1196753"/>
            <a:ext cx="8568952" cy="2664295"/>
          </a:xfrm>
          <a:prstGeom prst="rect">
            <a:avLst/>
          </a:prstGeom>
        </p:spPr>
        <p:txBody>
          <a:bodyPr vert="horz" wrap="square" lIns="88369" tIns="88369" rIns="88369" bIns="88369" numCol="1" anchor="t" anchorCtr="0" compatLnSpc="1">
            <a:prstTxWarp prst="textNoShape">
              <a:avLst/>
            </a:prstTxWarp>
            <a:normAutofit/>
          </a:bodyPr>
          <a:lstStyle/>
          <a:p>
            <a:pPr marL="157163" indent="-128588">
              <a:spcBef>
                <a:spcPts val="360"/>
              </a:spcBef>
              <a:buClr>
                <a:schemeClr val="dk1"/>
              </a:buClr>
            </a:pPr>
            <a:r>
              <a:rPr lang="en-US" sz="2650" dirty="0">
                <a:solidFill>
                  <a:schemeClr val="dk1"/>
                </a:solidFill>
              </a:rPr>
              <a:t>ASLR protects against the exploitation of memory corruption bugs</a:t>
            </a:r>
            <a:r>
              <a:rPr lang="en-SE" sz="2650" dirty="0">
                <a:solidFill>
                  <a:schemeClr val="dk1"/>
                </a:solidFill>
              </a:rPr>
              <a:t> by</a:t>
            </a:r>
            <a:r>
              <a:rPr lang="en-US" sz="2650" dirty="0">
                <a:solidFill>
                  <a:schemeClr val="dk1"/>
                </a:solidFill>
              </a:rPr>
              <a:t> </a:t>
            </a:r>
            <a:r>
              <a:rPr lang="en-SE" sz="2650" dirty="0">
                <a:solidFill>
                  <a:schemeClr val="dk1"/>
                </a:solidFill>
              </a:rPr>
              <a:t>r</a:t>
            </a:r>
            <a:r>
              <a:rPr lang="en-US" sz="2650" dirty="0" err="1">
                <a:solidFill>
                  <a:schemeClr val="dk1"/>
                </a:solidFill>
              </a:rPr>
              <a:t>andomly</a:t>
            </a:r>
            <a:r>
              <a:rPr lang="en-US" sz="2650" dirty="0">
                <a:solidFill>
                  <a:schemeClr val="dk1"/>
                </a:solidFill>
              </a:rPr>
              <a:t> arranging the memory addresses of stack, heap, main executable, and dynamic libraries</a:t>
            </a:r>
            <a:r>
              <a:rPr lang="en-SE" sz="2650" dirty="0">
                <a:solidFill>
                  <a:schemeClr val="dk1"/>
                </a:solidFill>
              </a:rPr>
              <a:t> when the application is </a:t>
            </a:r>
            <a:r>
              <a:rPr lang="en-US" sz="2650" dirty="0">
                <a:solidFill>
                  <a:schemeClr val="dk1"/>
                </a:solidFill>
              </a:rPr>
              <a:t>launch</a:t>
            </a:r>
            <a:r>
              <a:rPr lang="en-SE" sz="2650" dirty="0">
                <a:solidFill>
                  <a:schemeClr val="dk1"/>
                </a:solidFill>
              </a:rPr>
              <a:t>ed</a:t>
            </a:r>
            <a:r>
              <a:rPr lang="en-US" sz="2650" dirty="0">
                <a:solidFill>
                  <a:schemeClr val="dk1"/>
                </a:solidFill>
              </a:rPr>
              <a:t>.</a:t>
            </a:r>
            <a:r>
              <a:rPr lang="en-SE" sz="2650" dirty="0">
                <a:solidFill>
                  <a:schemeClr val="dk1"/>
                </a:solidFill>
              </a:rPr>
              <a:t> This</a:t>
            </a:r>
            <a:r>
              <a:rPr lang="en-US" sz="2650" dirty="0">
                <a:solidFill>
                  <a:schemeClr val="dk1"/>
                </a:solidFill>
              </a:rPr>
              <a:t> reduces the likelihood of many sophisticated </a:t>
            </a:r>
            <a:r>
              <a:rPr lang="en-SE" sz="2650" dirty="0">
                <a:solidFill>
                  <a:schemeClr val="dk1"/>
                </a:solidFill>
              </a:rPr>
              <a:t>memory </a:t>
            </a:r>
            <a:r>
              <a:rPr lang="en-US" sz="2700" dirty="0">
                <a:solidFill>
                  <a:schemeClr val="dk1"/>
                </a:solidFill>
              </a:rPr>
              <a:t>exploits</a:t>
            </a:r>
            <a:r>
              <a:rPr lang="en-SE" sz="2700" dirty="0">
                <a:solidFill>
                  <a:schemeClr val="dk1"/>
                </a:solidFill>
              </a:rPr>
              <a:t>.</a:t>
            </a:r>
            <a:endParaRPr sz="2250" dirty="0"/>
          </a:p>
        </p:txBody>
      </p:sp>
      <p:pic>
        <p:nvPicPr>
          <p:cNvPr id="215" name="Shape 215"/>
          <p:cNvPicPr preferRelativeResize="0"/>
          <p:nvPr/>
        </p:nvPicPr>
        <p:blipFill>
          <a:blip r:embed="rId3">
            <a:alphaModFix/>
          </a:blip>
          <a:stretch>
            <a:fillRect/>
          </a:stretch>
        </p:blipFill>
        <p:spPr>
          <a:xfrm>
            <a:off x="2879216" y="3693319"/>
            <a:ext cx="3457575" cy="3164681"/>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Data Execution Prevention (DEP)</a:t>
            </a:r>
          </a:p>
        </p:txBody>
      </p:sp>
      <p:sp>
        <p:nvSpPr>
          <p:cNvPr id="2" name="Content Placeholder 1">
            <a:extLst>
              <a:ext uri="{FF2B5EF4-FFF2-40B4-BE49-F238E27FC236}">
                <a16:creationId xmlns:a16="http://schemas.microsoft.com/office/drawing/2014/main" id="{06362DB5-1063-4763-BC48-1F00F1BD7236}"/>
              </a:ext>
            </a:extLst>
          </p:cNvPr>
          <p:cNvSpPr>
            <a:spLocks noGrp="1"/>
          </p:cNvSpPr>
          <p:nvPr>
            <p:ph idx="1"/>
          </p:nvPr>
        </p:nvSpPr>
        <p:spPr>
          <a:xfrm>
            <a:off x="323528" y="1057002"/>
            <a:ext cx="8568952" cy="2597149"/>
          </a:xfrm>
        </p:spPr>
        <p:txBody>
          <a:bodyPr>
            <a:normAutofit fontScale="55000" lnSpcReduction="20000"/>
          </a:bodyPr>
          <a:lstStyle/>
          <a:p>
            <a:r>
              <a:rPr lang="en-US" dirty="0"/>
              <a:t>DEP prevents code-injection attacks, e.g., buffer-overflow is used to write malicious code on stack or in memory and force execution to jump to the malicious code.</a:t>
            </a:r>
          </a:p>
          <a:p>
            <a:pPr lvl="1"/>
            <a:r>
              <a:rPr lang="en-US" dirty="0"/>
              <a:t>Data memory pages (stack, heap) are writable but non-executable, </a:t>
            </a:r>
          </a:p>
          <a:p>
            <a:pPr lvl="1"/>
            <a:r>
              <a:rPr lang="en-US" dirty="0"/>
              <a:t>Instruction (code) memory pages are executable but non-writable</a:t>
            </a:r>
          </a:p>
          <a:p>
            <a:pPr lvl="1"/>
            <a:r>
              <a:rPr lang="en-US" dirty="0"/>
              <a:t>Needs hardware support, e.g., ARM’s Execute Never (XN) feature. </a:t>
            </a:r>
          </a:p>
          <a:p>
            <a:r>
              <a:rPr lang="en-US" dirty="0"/>
              <a:t>Memory pages marked as both writable and executable can be used only by apps under tightly controlled conditions checked by the kernel for the presence of the Apple-only dynamic code-signing entitlement. </a:t>
            </a:r>
          </a:p>
          <a:p>
            <a:endParaRPr lang="en-US" dirty="0"/>
          </a:p>
          <a:p>
            <a:endParaRPr lang="en-SE" dirty="0"/>
          </a:p>
        </p:txBody>
      </p:sp>
      <p:pic>
        <p:nvPicPr>
          <p:cNvPr id="237" name="Shape 237"/>
          <p:cNvPicPr preferRelativeResize="0"/>
          <p:nvPr/>
        </p:nvPicPr>
        <p:blipFill>
          <a:blip r:embed="rId3">
            <a:alphaModFix/>
          </a:blip>
          <a:stretch>
            <a:fillRect/>
          </a:stretch>
        </p:blipFill>
        <p:spPr>
          <a:xfrm>
            <a:off x="2987824" y="3654152"/>
            <a:ext cx="3708715" cy="3067212"/>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Passcodes and Touch ID</a:t>
            </a:r>
          </a:p>
        </p:txBody>
      </p:sp>
      <p:sp>
        <p:nvSpPr>
          <p:cNvPr id="252" name="Shape 252"/>
          <p:cNvSpPr txBox="1">
            <a:spLocks noGrp="1"/>
          </p:cNvSpPr>
          <p:nvPr>
            <p:ph idx="1"/>
          </p:nvPr>
        </p:nvSpPr>
        <p:spPr>
          <a:xfrm>
            <a:off x="323528" y="1196752"/>
            <a:ext cx="8568952" cy="5632275"/>
          </a:xfrm>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480"/>
              </a:spcBef>
              <a:buClr>
                <a:schemeClr val="dk1"/>
              </a:buClr>
            </a:pPr>
            <a:r>
              <a:rPr lang="en-US" sz="2800" dirty="0"/>
              <a:t>By setting up a device passcode, the user automatically enables Data Protection. </a:t>
            </a:r>
          </a:p>
          <a:p>
            <a:pPr marL="657225" lvl="1" indent="-142875">
              <a:lnSpc>
                <a:spcPct val="115000"/>
              </a:lnSpc>
              <a:spcBef>
                <a:spcPts val="480"/>
              </a:spcBef>
              <a:buClr>
                <a:schemeClr val="dk1"/>
              </a:buClr>
            </a:pPr>
            <a:r>
              <a:rPr lang="en-US" sz="2400" dirty="0"/>
              <a:t>Maximum failed attempts</a:t>
            </a:r>
          </a:p>
          <a:p>
            <a:pPr marL="657225" lvl="1" indent="-142875">
              <a:lnSpc>
                <a:spcPct val="115000"/>
              </a:lnSpc>
              <a:spcBef>
                <a:spcPts val="480"/>
              </a:spcBef>
              <a:buClr>
                <a:schemeClr val="dk1"/>
              </a:buClr>
            </a:pPr>
            <a:r>
              <a:rPr lang="en-US" sz="2400" dirty="0"/>
              <a:t>Progressive passcode timeout</a:t>
            </a:r>
          </a:p>
          <a:p>
            <a:pPr marL="257175" indent="-142875">
              <a:lnSpc>
                <a:spcPct val="115000"/>
              </a:lnSpc>
              <a:spcBef>
                <a:spcPts val="480"/>
              </a:spcBef>
              <a:buClr>
                <a:schemeClr val="dk1"/>
              </a:buClr>
            </a:pPr>
            <a:r>
              <a:rPr lang="en-US" sz="2800" dirty="0"/>
              <a:t>Touch ID based on fingerprints provides convenience</a:t>
            </a:r>
          </a:p>
        </p:txBody>
      </p:sp>
      <p:pic>
        <p:nvPicPr>
          <p:cNvPr id="253" name="Shape 253"/>
          <p:cNvPicPr preferRelativeResize="0"/>
          <p:nvPr/>
        </p:nvPicPr>
        <p:blipFill>
          <a:blip r:embed="rId3">
            <a:alphaModFix/>
          </a:blip>
          <a:stretch>
            <a:fillRect/>
          </a:stretch>
        </p:blipFill>
        <p:spPr>
          <a:xfrm>
            <a:off x="3491880" y="3814991"/>
            <a:ext cx="2448272" cy="2871881"/>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431B-9ABF-4B73-8101-BD31F535429A}"/>
              </a:ext>
            </a:extLst>
          </p:cNvPr>
          <p:cNvSpPr>
            <a:spLocks noGrp="1"/>
          </p:cNvSpPr>
          <p:nvPr>
            <p:ph type="title"/>
          </p:nvPr>
        </p:nvSpPr>
        <p:spPr/>
        <p:txBody>
          <a:bodyPr/>
          <a:lstStyle/>
          <a:p>
            <a:r>
              <a:rPr lang="en-US" dirty="0"/>
              <a:t>iOS Quiz</a:t>
            </a:r>
            <a:endParaRPr lang="en-SE" dirty="0"/>
          </a:p>
        </p:txBody>
      </p:sp>
      <p:sp>
        <p:nvSpPr>
          <p:cNvPr id="3" name="Content Placeholder 2">
            <a:extLst>
              <a:ext uri="{FF2B5EF4-FFF2-40B4-BE49-F238E27FC236}">
                <a16:creationId xmlns:a16="http://schemas.microsoft.com/office/drawing/2014/main" id="{6E719D43-964C-4359-B19C-3938537F0269}"/>
              </a:ext>
            </a:extLst>
          </p:cNvPr>
          <p:cNvSpPr>
            <a:spLocks noGrp="1"/>
          </p:cNvSpPr>
          <p:nvPr>
            <p:ph idx="1"/>
          </p:nvPr>
        </p:nvSpPr>
        <p:spPr/>
        <p:txBody>
          <a:bodyPr/>
          <a:lstStyle/>
          <a:p>
            <a:r>
              <a:rPr lang="en-US" dirty="0"/>
              <a:t>Which are true?</a:t>
            </a:r>
          </a:p>
          <a:p>
            <a:pPr lvl="1"/>
            <a:r>
              <a:rPr lang="en-US" dirty="0"/>
              <a:t>A. Each app runs in a sandbox and has its own home directory for its files</a:t>
            </a:r>
          </a:p>
          <a:p>
            <a:pPr lvl="1"/>
            <a:r>
              <a:rPr lang="en-US" dirty="0"/>
              <a:t>B. All iOS apps must be reviewed and approved by Apple</a:t>
            </a:r>
          </a:p>
          <a:p>
            <a:pPr lvl="1"/>
            <a:r>
              <a:rPr lang="en-US" dirty="0"/>
              <a:t>C. iOS apps can be self-signed by app developers</a:t>
            </a:r>
          </a:p>
          <a:p>
            <a:r>
              <a:rPr lang="en-US" dirty="0"/>
              <a:t>ANS: A, B</a:t>
            </a:r>
          </a:p>
          <a:p>
            <a:endParaRPr lang="en-US" dirty="0"/>
          </a:p>
          <a:p>
            <a:endParaRPr lang="en-SE" dirty="0"/>
          </a:p>
        </p:txBody>
      </p:sp>
      <p:sp>
        <p:nvSpPr>
          <p:cNvPr id="4" name="Slide Number Placeholder 3">
            <a:extLst>
              <a:ext uri="{FF2B5EF4-FFF2-40B4-BE49-F238E27FC236}">
                <a16:creationId xmlns:a16="http://schemas.microsoft.com/office/drawing/2014/main" id="{8931A669-9D82-4C96-83A7-0CE36A285BB8}"/>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316072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3769-814F-4F74-A84D-448C6461DA5A}"/>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D6263C-0B49-448B-B4DD-F4CBF1C4EAD8}"/>
              </a:ext>
            </a:extLst>
          </p:cNvPr>
          <p:cNvSpPr>
            <a:spLocks noGrp="1"/>
          </p:cNvSpPr>
          <p:nvPr>
            <p:ph idx="1"/>
          </p:nvPr>
        </p:nvSpPr>
        <p:spPr/>
        <p:txBody>
          <a:bodyPr/>
          <a:lstStyle/>
          <a:p>
            <a:r>
              <a:rPr lang="en-US" dirty="0" err="1"/>
              <a:t>WiFi</a:t>
            </a:r>
            <a:r>
              <a:rPr lang="en-US" dirty="0"/>
              <a:t> security</a:t>
            </a:r>
          </a:p>
          <a:p>
            <a:endParaRPr lang="en-US" dirty="0"/>
          </a:p>
          <a:p>
            <a:r>
              <a:rPr lang="en-US" dirty="0"/>
              <a:t>iOS security</a:t>
            </a:r>
          </a:p>
          <a:p>
            <a:endParaRPr lang="en-US" dirty="0"/>
          </a:p>
          <a:p>
            <a:r>
              <a:rPr lang="en-US" dirty="0"/>
              <a:t>Android security</a:t>
            </a:r>
          </a:p>
          <a:p>
            <a:endParaRPr lang="en-SE" dirty="0"/>
          </a:p>
        </p:txBody>
      </p:sp>
      <p:sp>
        <p:nvSpPr>
          <p:cNvPr id="4" name="Slide Number Placeholder 3">
            <a:extLst>
              <a:ext uri="{FF2B5EF4-FFF2-40B4-BE49-F238E27FC236}">
                <a16:creationId xmlns:a16="http://schemas.microsoft.com/office/drawing/2014/main" id="{8F5A9F01-2D63-4D56-B134-78ECA5479FE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a:p>
        </p:txBody>
      </p:sp>
    </p:spTree>
    <p:extLst>
      <p:ext uri="{BB962C8B-B14F-4D97-AF65-F5344CB8AC3E}">
        <p14:creationId xmlns:p14="http://schemas.microsoft.com/office/powerpoint/2010/main" val="2529238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Android Security Overview</a:t>
            </a:r>
          </a:p>
        </p:txBody>
      </p:sp>
      <p:sp>
        <p:nvSpPr>
          <p:cNvPr id="2" name="Content Placeholder 1">
            <a:extLst>
              <a:ext uri="{FF2B5EF4-FFF2-40B4-BE49-F238E27FC236}">
                <a16:creationId xmlns:a16="http://schemas.microsoft.com/office/drawing/2014/main" id="{FAAE2FBF-966B-434E-A578-D0293E616210}"/>
              </a:ext>
            </a:extLst>
          </p:cNvPr>
          <p:cNvSpPr>
            <a:spLocks noGrp="1"/>
          </p:cNvSpPr>
          <p:nvPr>
            <p:ph idx="1"/>
          </p:nvPr>
        </p:nvSpPr>
        <p:spPr>
          <a:xfrm>
            <a:off x="323528" y="1057002"/>
            <a:ext cx="8568952" cy="1867942"/>
          </a:xfrm>
        </p:spPr>
        <p:txBody>
          <a:bodyPr>
            <a:normAutofit fontScale="47500" lnSpcReduction="20000"/>
          </a:bodyPr>
          <a:lstStyle/>
          <a:p>
            <a:r>
              <a:rPr lang="en-US" dirty="0">
                <a:solidFill>
                  <a:schemeClr val="dk1"/>
                </a:solidFill>
              </a:rPr>
              <a:t>Android is implemented in the form of a software stack architecture consisting of a Linux kernel, a runtime environment and corresponding libraries, an application framework and a set of applications.  </a:t>
            </a:r>
          </a:p>
          <a:p>
            <a:r>
              <a:rPr lang="en-US" dirty="0"/>
              <a:t>Each application runs its own instance of the Dalvik Virtual Machine (VM). Programs are commonly written in Java and compiled to bytecode for the Java virtual machine, which is then translated to Dalvik bytecode. The compact Dalvik Executable format is designed for systems such as smartphones that are constrained in terms of memory and processor speed.</a:t>
            </a:r>
          </a:p>
        </p:txBody>
      </p:sp>
      <p:pic>
        <p:nvPicPr>
          <p:cNvPr id="272" name="Shape 272"/>
          <p:cNvPicPr preferRelativeResize="0"/>
          <p:nvPr/>
        </p:nvPicPr>
        <p:blipFill>
          <a:blip r:embed="rId3">
            <a:alphaModFix/>
          </a:blip>
          <a:stretch>
            <a:fillRect/>
          </a:stretch>
        </p:blipFill>
        <p:spPr>
          <a:xfrm>
            <a:off x="1763688" y="2930764"/>
            <a:ext cx="5701245" cy="3744416"/>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Application Sandbox</a:t>
            </a:r>
          </a:p>
        </p:txBody>
      </p:sp>
      <p:sp>
        <p:nvSpPr>
          <p:cNvPr id="279" name="Shape 279"/>
          <p:cNvSpPr txBox="1">
            <a:spLocks noGrp="1"/>
          </p:cNvSpPr>
          <p:nvPr>
            <p:ph idx="1"/>
          </p:nvPr>
        </p:nvSpPr>
        <p:spPr>
          <a:xfrm>
            <a:off x="107504" y="1196753"/>
            <a:ext cx="5976664" cy="5256584"/>
          </a:xfrm>
          <a:prstGeom prst="rect">
            <a:avLst/>
          </a:prstGeom>
        </p:spPr>
        <p:txBody>
          <a:bodyPr vert="horz" wrap="square" lIns="88369" tIns="88369" rIns="88369" bIns="88369" numCol="1" anchor="t" anchorCtr="0" compatLnSpc="1">
            <a:prstTxWarp prst="textNoShape">
              <a:avLst/>
            </a:prstTxWarp>
            <a:normAutofit fontScale="85000" lnSpcReduction="10000"/>
          </a:bodyPr>
          <a:lstStyle/>
          <a:p>
            <a:pPr marL="285750" indent="-171450">
              <a:lnSpc>
                <a:spcPct val="115000"/>
              </a:lnSpc>
              <a:spcBef>
                <a:spcPts val="420"/>
              </a:spcBef>
              <a:buClr>
                <a:srgbClr val="6699FF"/>
              </a:buClr>
            </a:pPr>
            <a:r>
              <a:rPr lang="en-US" sz="2650" dirty="0"/>
              <a:t>Each app runs in its own Dalvik VM as its sandbox, which provides CPU protection and memory protection</a:t>
            </a:r>
          </a:p>
          <a:p>
            <a:pPr marL="285750" indent="-171450">
              <a:lnSpc>
                <a:spcPct val="115000"/>
              </a:lnSpc>
              <a:spcBef>
                <a:spcPts val="420"/>
              </a:spcBef>
              <a:buClr>
                <a:srgbClr val="6699FF"/>
              </a:buClr>
            </a:pPr>
            <a:r>
              <a:rPr lang="en-US" sz="2800" dirty="0">
                <a:solidFill>
                  <a:schemeClr val="dk1"/>
                </a:solidFill>
              </a:rPr>
              <a:t>Each app is granted a set of </a:t>
            </a:r>
            <a:r>
              <a:rPr lang="en-US" sz="2800" dirty="0">
                <a:solidFill>
                  <a:srgbClr val="FF0000"/>
                </a:solidFill>
              </a:rPr>
              <a:t>permissions</a:t>
            </a:r>
            <a:r>
              <a:rPr lang="en-US" sz="2800" dirty="0">
                <a:solidFill>
                  <a:schemeClr val="dk1"/>
                </a:solidFill>
              </a:rPr>
              <a:t> at install time, and cannot perform operations that require permissions it doesn't have. </a:t>
            </a:r>
          </a:p>
          <a:p>
            <a:pPr marL="685800" lvl="1" indent="-171450">
              <a:lnSpc>
                <a:spcPct val="115000"/>
              </a:lnSpc>
              <a:spcBef>
                <a:spcPts val="420"/>
              </a:spcBef>
              <a:buClr>
                <a:srgbClr val="6699FF"/>
              </a:buClr>
            </a:pPr>
            <a:r>
              <a:rPr lang="en-US" sz="2400" dirty="0">
                <a:solidFill>
                  <a:schemeClr val="dk1"/>
                </a:solidFill>
              </a:rPr>
              <a:t>The sandbox is based on UNIX-style user separation of processes and file permissions.</a:t>
            </a:r>
          </a:p>
          <a:p>
            <a:pPr marL="685800" lvl="1" indent="-171450">
              <a:lnSpc>
                <a:spcPct val="115000"/>
              </a:lnSpc>
              <a:spcBef>
                <a:spcPts val="420"/>
              </a:spcBef>
              <a:buClr>
                <a:srgbClr val="6699FF"/>
              </a:buClr>
            </a:pPr>
            <a:r>
              <a:rPr lang="en-US" sz="2400" dirty="0">
                <a:solidFill>
                  <a:schemeClr val="dk1"/>
                </a:solidFill>
              </a:rPr>
              <a:t>Permissions are implemented by mapping them to </a:t>
            </a:r>
            <a:r>
              <a:rPr lang="en-US" sz="2400" dirty="0">
                <a:solidFill>
                  <a:srgbClr val="FF0000"/>
                </a:solidFill>
              </a:rPr>
              <a:t>Linux groups </a:t>
            </a:r>
            <a:r>
              <a:rPr lang="en-US" sz="2400" dirty="0">
                <a:solidFill>
                  <a:schemeClr val="dk1"/>
                </a:solidFill>
              </a:rPr>
              <a:t>with necessary read/write access to relevant system resources (files or sockets), enforced by the Linux kernel. </a:t>
            </a:r>
          </a:p>
          <a:p>
            <a:pPr marL="685800" lvl="1" indent="-171450">
              <a:lnSpc>
                <a:spcPct val="115000"/>
              </a:lnSpc>
              <a:spcBef>
                <a:spcPts val="420"/>
              </a:spcBef>
              <a:buClr>
                <a:srgbClr val="6699FF"/>
              </a:buClr>
            </a:pPr>
            <a:endParaRPr lang="en-US" sz="2250" dirty="0"/>
          </a:p>
          <a:p>
            <a:pPr marL="285750" indent="-171450">
              <a:lnSpc>
                <a:spcPct val="115000"/>
              </a:lnSpc>
              <a:spcBef>
                <a:spcPts val="420"/>
              </a:spcBef>
              <a:buClr>
                <a:srgbClr val="6699FF"/>
              </a:buClr>
            </a:pPr>
            <a:endParaRPr lang="en-US" sz="2250" dirty="0"/>
          </a:p>
          <a:p>
            <a:pPr marL="0" indent="0">
              <a:lnSpc>
                <a:spcPct val="115000"/>
              </a:lnSpc>
              <a:spcBef>
                <a:spcPts val="0"/>
              </a:spcBef>
              <a:buNone/>
            </a:pPr>
            <a:endParaRPr lang="en-US" sz="2250" dirty="0"/>
          </a:p>
        </p:txBody>
      </p:sp>
      <p:pic>
        <p:nvPicPr>
          <p:cNvPr id="280" name="Shape 280"/>
          <p:cNvPicPr preferRelativeResize="0"/>
          <p:nvPr/>
        </p:nvPicPr>
        <p:blipFill>
          <a:blip r:embed="rId3">
            <a:alphaModFix/>
          </a:blip>
          <a:stretch>
            <a:fillRect/>
          </a:stretch>
        </p:blipFill>
        <p:spPr>
          <a:xfrm>
            <a:off x="7038494" y="-59503"/>
            <a:ext cx="1862692" cy="1364648"/>
          </a:xfrm>
          <a:prstGeom prst="rect">
            <a:avLst/>
          </a:prstGeom>
          <a:noFill/>
          <a:ln>
            <a:noFill/>
          </a:ln>
        </p:spPr>
      </p:pic>
      <p:pic>
        <p:nvPicPr>
          <p:cNvPr id="1026" name="Picture 2" descr="app permissions">
            <a:extLst>
              <a:ext uri="{FF2B5EF4-FFF2-40B4-BE49-F238E27FC236}">
                <a16:creationId xmlns:a16="http://schemas.microsoft.com/office/drawing/2014/main" id="{46A0C285-2FB0-48A4-8934-B3C8020AF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9240" y="1380704"/>
            <a:ext cx="2857500" cy="5076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Android Sandbox vs iOS Sandbox</a:t>
            </a:r>
          </a:p>
        </p:txBody>
      </p:sp>
      <p:sp>
        <p:nvSpPr>
          <p:cNvPr id="2" name="Content Placeholder 1">
            <a:extLst>
              <a:ext uri="{FF2B5EF4-FFF2-40B4-BE49-F238E27FC236}">
                <a16:creationId xmlns:a16="http://schemas.microsoft.com/office/drawing/2014/main" id="{5C67C0A9-16C6-492E-93B8-BD2AA47FFDF0}"/>
              </a:ext>
            </a:extLst>
          </p:cNvPr>
          <p:cNvSpPr>
            <a:spLocks noGrp="1"/>
          </p:cNvSpPr>
          <p:nvPr>
            <p:ph idx="1"/>
          </p:nvPr>
        </p:nvSpPr>
        <p:spPr/>
        <p:txBody>
          <a:bodyPr/>
          <a:lstStyle/>
          <a:p>
            <a:r>
              <a:rPr lang="en-US" dirty="0">
                <a:solidFill>
                  <a:schemeClr val="dk1"/>
                </a:solidFill>
              </a:rPr>
              <a:t>The main difference between Android and iOS sandboxes is how permissions are granted.</a:t>
            </a:r>
          </a:p>
          <a:p>
            <a:endParaRPr lang="en-SE" dirty="0"/>
          </a:p>
        </p:txBody>
      </p:sp>
      <p:pic>
        <p:nvPicPr>
          <p:cNvPr id="287" name="Shape 287"/>
          <p:cNvPicPr preferRelativeResize="0"/>
          <p:nvPr/>
        </p:nvPicPr>
        <p:blipFill>
          <a:blip r:embed="rId3">
            <a:alphaModFix/>
          </a:blip>
          <a:stretch>
            <a:fillRect/>
          </a:stretch>
        </p:blipFill>
        <p:spPr>
          <a:xfrm>
            <a:off x="1489757" y="3262190"/>
            <a:ext cx="6236494" cy="3328988"/>
          </a:xfrm>
          <a:prstGeom prst="rect">
            <a:avLst/>
          </a:prstGeom>
          <a:noFill/>
          <a:ln>
            <a:noFill/>
          </a:ln>
        </p:spPr>
      </p:pic>
      <p:pic>
        <p:nvPicPr>
          <p:cNvPr id="288" name="Shape 288"/>
          <p:cNvPicPr preferRelativeResize="0"/>
          <p:nvPr/>
        </p:nvPicPr>
        <p:blipFill>
          <a:blip r:embed="rId4">
            <a:alphaModFix/>
          </a:blip>
          <a:stretch>
            <a:fillRect/>
          </a:stretch>
        </p:blipFill>
        <p:spPr>
          <a:xfrm>
            <a:off x="361962" y="4055325"/>
            <a:ext cx="1103948" cy="1742718"/>
          </a:xfrm>
          <a:prstGeom prst="rect">
            <a:avLst/>
          </a:prstGeom>
          <a:noFill/>
          <a:ln>
            <a:noFill/>
          </a:ln>
        </p:spPr>
      </p:pic>
      <p:pic>
        <p:nvPicPr>
          <p:cNvPr id="289" name="Shape 289"/>
          <p:cNvPicPr preferRelativeResize="0"/>
          <p:nvPr/>
        </p:nvPicPr>
        <p:blipFill>
          <a:blip r:embed="rId5">
            <a:alphaModFix/>
          </a:blip>
          <a:stretch>
            <a:fillRect/>
          </a:stretch>
        </p:blipFill>
        <p:spPr>
          <a:xfrm>
            <a:off x="7654243" y="4017440"/>
            <a:ext cx="1591668" cy="1818488"/>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Shape 29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Code Signing</a:t>
            </a:r>
          </a:p>
        </p:txBody>
      </p:sp>
      <p:sp>
        <p:nvSpPr>
          <p:cNvPr id="297" name="Shape 297"/>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0"/>
              </a:spcBef>
              <a:buClr>
                <a:schemeClr val="dk1"/>
              </a:buClr>
            </a:pPr>
            <a:r>
              <a:rPr lang="en-US" sz="2800" dirty="0"/>
              <a:t>All apps </a:t>
            </a:r>
            <a:r>
              <a:rPr lang="en-US" sz="2800" dirty="0">
                <a:solidFill>
                  <a:srgbClr val="FF0000"/>
                </a:solidFill>
              </a:rPr>
              <a:t>self-signed</a:t>
            </a:r>
            <a:r>
              <a:rPr lang="en-US" sz="2800" dirty="0"/>
              <a:t> by developers, not by any central authority</a:t>
            </a:r>
          </a:p>
          <a:p>
            <a:pPr marL="257175" indent="-142875">
              <a:lnSpc>
                <a:spcPct val="115000"/>
              </a:lnSpc>
              <a:spcBef>
                <a:spcPts val="0"/>
              </a:spcBef>
              <a:buClr>
                <a:schemeClr val="dk1"/>
              </a:buClr>
            </a:pPr>
            <a:r>
              <a:rPr lang="en-US" sz="2800" dirty="0"/>
              <a:t>Code signing is used for </a:t>
            </a:r>
          </a:p>
          <a:p>
            <a:pPr marL="657225" lvl="1" indent="-142875">
              <a:lnSpc>
                <a:spcPct val="115000"/>
              </a:lnSpc>
              <a:spcBef>
                <a:spcPts val="0"/>
              </a:spcBef>
              <a:buClr>
                <a:schemeClr val="dk1"/>
              </a:buClr>
            </a:pPr>
            <a:r>
              <a:rPr lang="en-US" sz="2400" dirty="0"/>
              <a:t>making sure updates for an app come from the same author (same origin policy)</a:t>
            </a:r>
          </a:p>
          <a:p>
            <a:pPr marL="657225" lvl="1" indent="-142875">
              <a:lnSpc>
                <a:spcPct val="115000"/>
              </a:lnSpc>
              <a:spcBef>
                <a:spcPts val="0"/>
              </a:spcBef>
              <a:buClr>
                <a:schemeClr val="dk1"/>
              </a:buClr>
            </a:pPr>
            <a:r>
              <a:rPr lang="en-US" sz="2400" dirty="0"/>
              <a:t>establishing trust relationships between apps for code/data sharing, and running in the same process</a:t>
            </a:r>
          </a:p>
          <a:p>
            <a:pPr marL="257175" indent="-142875">
              <a:lnSpc>
                <a:spcPct val="115000"/>
              </a:lnSpc>
              <a:spcBef>
                <a:spcPts val="0"/>
              </a:spcBef>
              <a:buClr>
                <a:schemeClr val="dk1"/>
              </a:buClr>
            </a:pPr>
            <a:endParaRPr sz="2800" dirty="0"/>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A7EF-7D10-481B-803D-3FCD8224C56D}"/>
              </a:ext>
            </a:extLst>
          </p:cNvPr>
          <p:cNvSpPr>
            <a:spLocks noGrp="1"/>
          </p:cNvSpPr>
          <p:nvPr>
            <p:ph type="title"/>
          </p:nvPr>
        </p:nvSpPr>
        <p:spPr/>
        <p:txBody>
          <a:bodyPr/>
          <a:lstStyle/>
          <a:p>
            <a:r>
              <a:rPr lang="en-US" dirty="0"/>
              <a:t>Android Apps Quiz</a:t>
            </a:r>
            <a:endParaRPr lang="en-SE" dirty="0"/>
          </a:p>
        </p:txBody>
      </p:sp>
      <p:sp>
        <p:nvSpPr>
          <p:cNvPr id="3" name="Content Placeholder 2">
            <a:extLst>
              <a:ext uri="{FF2B5EF4-FFF2-40B4-BE49-F238E27FC236}">
                <a16:creationId xmlns:a16="http://schemas.microsoft.com/office/drawing/2014/main" id="{6F76D868-E93E-479F-BFB1-AC77B1CEE85E}"/>
              </a:ext>
            </a:extLst>
          </p:cNvPr>
          <p:cNvSpPr>
            <a:spLocks noGrp="1"/>
          </p:cNvSpPr>
          <p:nvPr>
            <p:ph idx="1"/>
          </p:nvPr>
        </p:nvSpPr>
        <p:spPr/>
        <p:txBody>
          <a:bodyPr/>
          <a:lstStyle/>
          <a:p>
            <a:r>
              <a:rPr lang="en-US" dirty="0"/>
              <a:t>Which are true?</a:t>
            </a:r>
          </a:p>
          <a:p>
            <a:pPr lvl="1"/>
            <a:r>
              <a:rPr lang="en-US" dirty="0"/>
              <a:t>A. Android apps can be self-signed. </a:t>
            </a:r>
          </a:p>
          <a:p>
            <a:pPr lvl="1"/>
            <a:r>
              <a:rPr lang="en-US" dirty="0"/>
              <a:t>B. Android apps can have more powerful permissions than iOS apps.</a:t>
            </a:r>
          </a:p>
          <a:p>
            <a:r>
              <a:rPr lang="en-US" dirty="0"/>
              <a:t>ANS: A, B</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D29F71C4-B5D9-4A01-8CF2-214AF4FD4F72}"/>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3682464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B254-DBAB-4A88-A66C-E992F42F147A}"/>
              </a:ext>
            </a:extLst>
          </p:cNvPr>
          <p:cNvSpPr>
            <a:spLocks noGrp="1"/>
          </p:cNvSpPr>
          <p:nvPr>
            <p:ph type="title"/>
          </p:nvPr>
        </p:nvSpPr>
        <p:spPr/>
        <p:txBody>
          <a:bodyPr/>
          <a:lstStyle/>
          <a:p>
            <a:r>
              <a:rPr lang="en-US" dirty="0"/>
              <a:t>Summary</a:t>
            </a:r>
            <a:endParaRPr lang="en-SE" dirty="0"/>
          </a:p>
        </p:txBody>
      </p:sp>
      <p:sp>
        <p:nvSpPr>
          <p:cNvPr id="3" name="Content Placeholder 2">
            <a:extLst>
              <a:ext uri="{FF2B5EF4-FFF2-40B4-BE49-F238E27FC236}">
                <a16:creationId xmlns:a16="http://schemas.microsoft.com/office/drawing/2014/main" id="{43DF9CA7-6C1F-4928-9F15-4E9FCF443DB3}"/>
              </a:ext>
            </a:extLst>
          </p:cNvPr>
          <p:cNvSpPr>
            <a:spLocks noGrp="1"/>
          </p:cNvSpPr>
          <p:nvPr>
            <p:ph idx="1"/>
          </p:nvPr>
        </p:nvSpPr>
        <p:spPr/>
        <p:txBody>
          <a:bodyPr>
            <a:normAutofit fontScale="92500" lnSpcReduction="10000"/>
          </a:bodyPr>
          <a:lstStyle/>
          <a:p>
            <a:r>
              <a:rPr lang="en-US" dirty="0"/>
              <a:t>Use WPA2 for </a:t>
            </a:r>
            <a:r>
              <a:rPr lang="en-US" dirty="0" err="1"/>
              <a:t>WiFi</a:t>
            </a:r>
            <a:r>
              <a:rPr lang="en-US" dirty="0"/>
              <a:t> security</a:t>
            </a:r>
          </a:p>
          <a:p>
            <a:r>
              <a:rPr lang="en-US" dirty="0"/>
              <a:t>iOS has cryptographic keys and modules built into its device hardware, uses mandatory code signing and a very restricted app distribution model, and runs app in a sandbox with run-time protection </a:t>
            </a:r>
            <a:r>
              <a:rPr lang="en-SE" dirty="0"/>
              <a:t>mechanisms </a:t>
            </a:r>
            <a:r>
              <a:rPr lang="en-US" dirty="0"/>
              <a:t>such as ASLR and DEP</a:t>
            </a:r>
          </a:p>
          <a:p>
            <a:r>
              <a:rPr lang="en-US" dirty="0"/>
              <a:t>Android is based on Linux and the sandbox model is based on Unix-style user separation, and its apps are self-signed</a:t>
            </a:r>
          </a:p>
          <a:p>
            <a:endParaRPr lang="en-SE" dirty="0"/>
          </a:p>
        </p:txBody>
      </p:sp>
      <p:sp>
        <p:nvSpPr>
          <p:cNvPr id="4" name="Slide Number Placeholder 3">
            <a:extLst>
              <a:ext uri="{FF2B5EF4-FFF2-40B4-BE49-F238E27FC236}">
                <a16:creationId xmlns:a16="http://schemas.microsoft.com/office/drawing/2014/main" id="{DF89B155-FE3D-4F4E-836E-D18507DAECF3}"/>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200821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Introduction to WiFi</a:t>
            </a:r>
          </a:p>
        </p:txBody>
      </p:sp>
      <p:sp>
        <p:nvSpPr>
          <p:cNvPr id="2" name="Content Placeholder 1">
            <a:extLst>
              <a:ext uri="{FF2B5EF4-FFF2-40B4-BE49-F238E27FC236}">
                <a16:creationId xmlns:a16="http://schemas.microsoft.com/office/drawing/2014/main" id="{514B7E95-6DD8-45BB-BF2B-8F3E01E72099}"/>
              </a:ext>
            </a:extLst>
          </p:cNvPr>
          <p:cNvSpPr>
            <a:spLocks noGrp="1"/>
          </p:cNvSpPr>
          <p:nvPr>
            <p:ph idx="1"/>
          </p:nvPr>
        </p:nvSpPr>
        <p:spPr>
          <a:xfrm>
            <a:off x="323528" y="1196753"/>
            <a:ext cx="8568952" cy="1914059"/>
          </a:xfrm>
        </p:spPr>
        <p:txBody>
          <a:bodyPr>
            <a:normAutofit fontScale="92500" lnSpcReduction="20000"/>
          </a:bodyPr>
          <a:lstStyle/>
          <a:p>
            <a:r>
              <a:rPr lang="en-US" dirty="0" err="1"/>
              <a:t>WiFi</a:t>
            </a:r>
            <a:r>
              <a:rPr lang="en-US" dirty="0"/>
              <a:t> enables devices to access the Internet through the Access Point (AP).. </a:t>
            </a:r>
          </a:p>
          <a:p>
            <a:r>
              <a:rPr lang="en-US" dirty="0"/>
              <a:t>Devices in a locale can also connect to each other wirelessly through the AP. </a:t>
            </a:r>
          </a:p>
          <a:p>
            <a:endParaRPr lang="en-SE" dirty="0"/>
          </a:p>
        </p:txBody>
      </p:sp>
      <p:pic>
        <p:nvPicPr>
          <p:cNvPr id="26" name="Shape 26"/>
          <p:cNvPicPr preferRelativeResize="0"/>
          <p:nvPr/>
        </p:nvPicPr>
        <p:blipFill>
          <a:blip r:embed="rId3">
            <a:alphaModFix/>
          </a:blip>
          <a:stretch>
            <a:fillRect/>
          </a:stretch>
        </p:blipFill>
        <p:spPr>
          <a:xfrm>
            <a:off x="1647407" y="3110812"/>
            <a:ext cx="5921193" cy="3747188"/>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3" name="Shape 33"/>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Introduction to WiFi</a:t>
            </a:r>
          </a:p>
        </p:txBody>
      </p:sp>
      <p:sp>
        <p:nvSpPr>
          <p:cNvPr id="32" name="Shape 32"/>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90000"/>
              </a:lnSpc>
              <a:spcBef>
                <a:spcPts val="0"/>
              </a:spcBef>
              <a:buClr>
                <a:schemeClr val="dk1"/>
              </a:buClr>
            </a:pPr>
            <a:r>
              <a:rPr lang="en-US" sz="3200" dirty="0"/>
              <a:t>No inherent physical protection since data </a:t>
            </a:r>
            <a:r>
              <a:rPr lang="en-US" dirty="0"/>
              <a:t>is transmitted in the air, an open medium.</a:t>
            </a:r>
            <a:endParaRPr lang="en-US" sz="3200" dirty="0"/>
          </a:p>
          <a:p>
            <a:pPr marL="0" indent="0">
              <a:lnSpc>
                <a:spcPct val="90000"/>
              </a:lnSpc>
              <a:spcBef>
                <a:spcPts val="0"/>
              </a:spcBef>
              <a:buNone/>
            </a:pPr>
            <a:endParaRPr sz="3200" dirty="0"/>
          </a:p>
          <a:p>
            <a:pPr marL="257175" indent="-142875">
              <a:lnSpc>
                <a:spcPct val="90000"/>
              </a:lnSpc>
              <a:spcBef>
                <a:spcPts val="480"/>
              </a:spcBef>
              <a:buClr>
                <a:schemeClr val="dk1"/>
              </a:buClr>
            </a:pPr>
            <a:r>
              <a:rPr lang="en-US" sz="3200" dirty="0"/>
              <a:t>Broadcast communication between one sender and multiple receivers.</a:t>
            </a:r>
          </a:p>
          <a:p>
            <a:pPr>
              <a:spcBef>
                <a:spcPts val="0"/>
              </a:spcBef>
              <a:buNone/>
            </a:pPr>
            <a:endParaRPr sz="3200" dirty="0"/>
          </a:p>
        </p:txBody>
      </p:sp>
      <p:pic>
        <p:nvPicPr>
          <p:cNvPr id="34" name="Shape 34"/>
          <p:cNvPicPr preferRelativeResize="0"/>
          <p:nvPr/>
        </p:nvPicPr>
        <p:blipFill>
          <a:blip r:embed="rId3">
            <a:alphaModFix/>
          </a:blip>
          <a:stretch>
            <a:fillRect/>
          </a:stretch>
        </p:blipFill>
        <p:spPr>
          <a:xfrm>
            <a:off x="3160749" y="4180950"/>
            <a:ext cx="2894510" cy="2272387"/>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E04B-1A76-4BB2-B6AB-083F86B8BD0E}"/>
              </a:ext>
            </a:extLst>
          </p:cNvPr>
          <p:cNvSpPr>
            <a:spLocks noGrp="1"/>
          </p:cNvSpPr>
          <p:nvPr>
            <p:ph type="title"/>
          </p:nvPr>
        </p:nvSpPr>
        <p:spPr/>
        <p:txBody>
          <a:bodyPr/>
          <a:lstStyle/>
          <a:p>
            <a:r>
              <a:rPr lang="en-US" dirty="0" err="1"/>
              <a:t>WiFi</a:t>
            </a:r>
            <a:r>
              <a:rPr lang="en-US" dirty="0"/>
              <a:t> Quiz</a:t>
            </a:r>
            <a:endParaRPr lang="en-SE" dirty="0"/>
          </a:p>
        </p:txBody>
      </p:sp>
      <p:sp>
        <p:nvSpPr>
          <p:cNvPr id="3" name="Content Placeholder 2">
            <a:extLst>
              <a:ext uri="{FF2B5EF4-FFF2-40B4-BE49-F238E27FC236}">
                <a16:creationId xmlns:a16="http://schemas.microsoft.com/office/drawing/2014/main" id="{10CF156D-A9EA-45A2-9A48-2F55C04DFAC8}"/>
              </a:ext>
            </a:extLst>
          </p:cNvPr>
          <p:cNvSpPr>
            <a:spLocks noGrp="1"/>
          </p:cNvSpPr>
          <p:nvPr>
            <p:ph idx="1"/>
          </p:nvPr>
        </p:nvSpPr>
        <p:spPr/>
        <p:txBody>
          <a:bodyPr/>
          <a:lstStyle/>
          <a:p>
            <a:r>
              <a:rPr lang="en-US" dirty="0"/>
              <a:t>Early solution was based on Wired Equivalent Privacy (WEP)</a:t>
            </a:r>
          </a:p>
          <a:p>
            <a:pPr lvl="1"/>
            <a:r>
              <a:rPr lang="en-US" dirty="0"/>
              <a:t>Too weak, and no longer used</a:t>
            </a:r>
          </a:p>
          <a:p>
            <a:r>
              <a:rPr lang="en-US" dirty="0"/>
              <a:t>New security standard for </a:t>
            </a:r>
            <a:r>
              <a:rPr lang="en-US" dirty="0" err="1"/>
              <a:t>WiFi</a:t>
            </a:r>
            <a:r>
              <a:rPr lang="en-US" dirty="0"/>
              <a:t> is 802.11i, implemented as </a:t>
            </a:r>
            <a:r>
              <a:rPr lang="en-US" dirty="0" err="1"/>
              <a:t>WiFi</a:t>
            </a:r>
            <a:r>
              <a:rPr lang="en-US" dirty="0"/>
              <a:t> Protected Access II (WPA2)</a:t>
            </a:r>
          </a:p>
          <a:p>
            <a:endParaRPr lang="en-SE" dirty="0"/>
          </a:p>
        </p:txBody>
      </p:sp>
      <p:sp>
        <p:nvSpPr>
          <p:cNvPr id="4" name="Slide Number Placeholder 3">
            <a:extLst>
              <a:ext uri="{FF2B5EF4-FFF2-40B4-BE49-F238E27FC236}">
                <a16:creationId xmlns:a16="http://schemas.microsoft.com/office/drawing/2014/main" id="{A4A31899-2B55-4F52-99D5-AC5BE0B44BDF}"/>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09083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97E7-9130-4B19-8928-8EC32DE7511F}"/>
              </a:ext>
            </a:extLst>
          </p:cNvPr>
          <p:cNvSpPr>
            <a:spLocks noGrp="1"/>
          </p:cNvSpPr>
          <p:nvPr>
            <p:ph type="title"/>
          </p:nvPr>
        </p:nvSpPr>
        <p:spPr/>
        <p:txBody>
          <a:bodyPr/>
          <a:lstStyle/>
          <a:p>
            <a:r>
              <a:rPr lang="en-US" dirty="0"/>
              <a:t>Overview of 802.11i</a:t>
            </a:r>
            <a:endParaRPr lang="en-SE" dirty="0"/>
          </a:p>
        </p:txBody>
      </p:sp>
      <p:sp>
        <p:nvSpPr>
          <p:cNvPr id="3" name="Content Placeholder 2">
            <a:extLst>
              <a:ext uri="{FF2B5EF4-FFF2-40B4-BE49-F238E27FC236}">
                <a16:creationId xmlns:a16="http://schemas.microsoft.com/office/drawing/2014/main" id="{B9F2CD7E-A233-42E0-9D8F-424B9655D974}"/>
              </a:ext>
            </a:extLst>
          </p:cNvPr>
          <p:cNvSpPr>
            <a:spLocks noGrp="1"/>
          </p:cNvSpPr>
          <p:nvPr>
            <p:ph idx="1"/>
          </p:nvPr>
        </p:nvSpPr>
        <p:spPr>
          <a:xfrm>
            <a:off x="323528" y="1196752"/>
            <a:ext cx="8568952" cy="5472607"/>
          </a:xfrm>
        </p:spPr>
        <p:txBody>
          <a:bodyPr>
            <a:normAutofit fontScale="77500" lnSpcReduction="20000"/>
          </a:bodyPr>
          <a:lstStyle/>
          <a:p>
            <a:r>
              <a:rPr lang="en-SE" dirty="0"/>
              <a:t>A</a:t>
            </a:r>
            <a:r>
              <a:rPr lang="en-US" dirty="0" err="1"/>
              <a:t>ccess</a:t>
            </a:r>
            <a:r>
              <a:rPr lang="en-US" dirty="0"/>
              <a:t> control model is based on 802.1X, with Extensible Authentication Protocol (EAP), a carrier protocol designed to transport the messages of different authentication protocols (e.g., TLS)</a:t>
            </a:r>
          </a:p>
          <a:p>
            <a:pPr indent="-161925">
              <a:lnSpc>
                <a:spcPct val="115000"/>
              </a:lnSpc>
              <a:spcBef>
                <a:spcPts val="520"/>
              </a:spcBef>
              <a:buClr>
                <a:schemeClr val="dk1"/>
              </a:buClr>
              <a:buSzPct val="100000"/>
              <a:buFont typeface="Gloria Hallelujah"/>
            </a:pPr>
            <a:r>
              <a:rPr lang="en-US" dirty="0"/>
              <a:t>Mutual authentication process (server-to-client and client-to-server) results in a shared session key (which prevents session hijacking)</a:t>
            </a:r>
          </a:p>
          <a:p>
            <a:pPr indent="-161925">
              <a:lnSpc>
                <a:spcPct val="115000"/>
              </a:lnSpc>
              <a:spcBef>
                <a:spcPts val="520"/>
              </a:spcBef>
              <a:buClr>
                <a:schemeClr val="dk1"/>
              </a:buClr>
              <a:buSzPct val="100000"/>
              <a:buFont typeface="Gloria Hallelujah"/>
            </a:pPr>
            <a:r>
              <a:rPr lang="en-US" dirty="0"/>
              <a:t>Different functions (encryption, integrity) use different keys derived from the session key using a one-way function</a:t>
            </a:r>
          </a:p>
          <a:p>
            <a:pPr indent="-161925">
              <a:lnSpc>
                <a:spcPct val="115000"/>
              </a:lnSpc>
              <a:spcBef>
                <a:spcPts val="520"/>
              </a:spcBef>
              <a:buClr>
                <a:schemeClr val="dk1"/>
              </a:buClr>
              <a:buSzPct val="100000"/>
              <a:buFont typeface="Gloria Hallelujah"/>
            </a:pPr>
            <a:r>
              <a:rPr lang="en-US" dirty="0">
                <a:solidFill>
                  <a:schemeClr val="dk1"/>
                </a:solidFill>
              </a:rPr>
              <a:t>Different keys for encryption vs. integrity protection</a:t>
            </a:r>
          </a:p>
          <a:p>
            <a:pPr indent="-161925">
              <a:lnSpc>
                <a:spcPct val="115000"/>
              </a:lnSpc>
              <a:spcBef>
                <a:spcPts val="520"/>
              </a:spcBef>
              <a:buClr>
                <a:schemeClr val="dk1"/>
              </a:buClr>
              <a:buSzPct val="100000"/>
              <a:buFont typeface="Gloria Hallelujah"/>
            </a:pPr>
            <a:r>
              <a:rPr lang="en-US" dirty="0">
                <a:solidFill>
                  <a:schemeClr val="dk1"/>
                </a:solidFill>
              </a:rPr>
              <a:t>Uses AES, a strong encryption method</a:t>
            </a:r>
            <a:endParaRPr lang="en-US" dirty="0"/>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040135E0-6E6A-4D5E-8AFC-CFB3AD5FF422}"/>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40868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iOS Security Architecture</a:t>
            </a:r>
            <a:endParaRPr lang="en-US" dirty="0">
              <a:solidFill>
                <a:srgbClr val="9B37AA"/>
              </a:solidFill>
            </a:endParaRPr>
          </a:p>
        </p:txBody>
      </p:sp>
      <p:sp>
        <p:nvSpPr>
          <p:cNvPr id="2" name="Content Placeholder 1">
            <a:extLst>
              <a:ext uri="{FF2B5EF4-FFF2-40B4-BE49-F238E27FC236}">
                <a16:creationId xmlns:a16="http://schemas.microsoft.com/office/drawing/2014/main" id="{CF846598-4B23-427D-A7E4-97521597EA6D}"/>
              </a:ext>
            </a:extLst>
          </p:cNvPr>
          <p:cNvSpPr>
            <a:spLocks noGrp="1"/>
          </p:cNvSpPr>
          <p:nvPr>
            <p:ph idx="1"/>
          </p:nvPr>
        </p:nvSpPr>
        <p:spPr>
          <a:xfrm>
            <a:off x="323528" y="1196753"/>
            <a:ext cx="8568952" cy="2232247"/>
          </a:xfrm>
        </p:spPr>
        <p:txBody>
          <a:bodyPr>
            <a:normAutofit fontScale="70000" lnSpcReduction="20000"/>
          </a:bodyPr>
          <a:lstStyle/>
          <a:p>
            <a:r>
              <a:rPr lang="en-US" dirty="0"/>
              <a:t>It combines S</a:t>
            </a:r>
            <a:r>
              <a:rPr lang="en-SE" dirty="0"/>
              <a:t>W </a:t>
            </a:r>
            <a:r>
              <a:rPr lang="en-US" dirty="0"/>
              <a:t>and </a:t>
            </a:r>
            <a:r>
              <a:rPr lang="en-SE" dirty="0"/>
              <a:t>HW</a:t>
            </a:r>
            <a:r>
              <a:rPr lang="en-US" dirty="0"/>
              <a:t> features to provide security.</a:t>
            </a:r>
          </a:p>
          <a:p>
            <a:r>
              <a:rPr lang="en-US" dirty="0"/>
              <a:t>Second, it has built-in crypto capabilities to support data protection such as confidentiality and integrity. </a:t>
            </a:r>
          </a:p>
          <a:p>
            <a:r>
              <a:rPr lang="en-US" dirty="0"/>
              <a:t>Third, it provides strong isolation mechanisms, e.g., app sandbox that enables apps to run securely and without compromising platform integrity. </a:t>
            </a:r>
          </a:p>
          <a:p>
            <a:endParaRPr lang="en-SE" dirty="0"/>
          </a:p>
        </p:txBody>
      </p:sp>
      <p:pic>
        <p:nvPicPr>
          <p:cNvPr id="101" name="Shape 101"/>
          <p:cNvPicPr preferRelativeResize="0"/>
          <p:nvPr/>
        </p:nvPicPr>
        <p:blipFill>
          <a:blip r:embed="rId3">
            <a:alphaModFix/>
          </a:blip>
          <a:stretch>
            <a:fillRect/>
          </a:stretch>
        </p:blipFill>
        <p:spPr>
          <a:xfrm>
            <a:off x="242441" y="3645024"/>
            <a:ext cx="4076613" cy="2664296"/>
          </a:xfrm>
          <a:prstGeom prst="rect">
            <a:avLst/>
          </a:prstGeom>
          <a:noFill/>
          <a:ln>
            <a:noFill/>
          </a:ln>
        </p:spPr>
      </p:pic>
      <p:pic>
        <p:nvPicPr>
          <p:cNvPr id="102" name="Shape 102"/>
          <p:cNvPicPr preferRelativeResize="0"/>
          <p:nvPr/>
        </p:nvPicPr>
        <p:blipFill>
          <a:blip r:embed="rId4">
            <a:alphaModFix/>
          </a:blip>
          <a:stretch>
            <a:fillRect/>
          </a:stretch>
        </p:blipFill>
        <p:spPr>
          <a:xfrm>
            <a:off x="7988496" y="-99392"/>
            <a:ext cx="1134484" cy="1296145"/>
          </a:xfrm>
          <a:prstGeom prst="rect">
            <a:avLst/>
          </a:prstGeom>
          <a:noFill/>
          <a:ln>
            <a:noFill/>
          </a:ln>
        </p:spPr>
      </p:pic>
      <p:pic>
        <p:nvPicPr>
          <p:cNvPr id="6" name="Shape 109">
            <a:extLst>
              <a:ext uri="{FF2B5EF4-FFF2-40B4-BE49-F238E27FC236}">
                <a16:creationId xmlns:a16="http://schemas.microsoft.com/office/drawing/2014/main" id="{907CD855-F8F0-4036-8C49-F754BDDAB137}"/>
              </a:ext>
            </a:extLst>
          </p:cNvPr>
          <p:cNvPicPr preferRelativeResize="0"/>
          <p:nvPr/>
        </p:nvPicPr>
        <p:blipFill>
          <a:blip r:embed="rId5">
            <a:alphaModFix/>
          </a:blip>
          <a:stretch>
            <a:fillRect/>
          </a:stretch>
        </p:blipFill>
        <p:spPr>
          <a:xfrm>
            <a:off x="4572000" y="3429000"/>
            <a:ext cx="4179955" cy="334278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BB7D-1A12-4160-B4C6-DB96CE8E02B2}"/>
              </a:ext>
            </a:extLst>
          </p:cNvPr>
          <p:cNvSpPr>
            <a:spLocks noGrp="1"/>
          </p:cNvSpPr>
          <p:nvPr>
            <p:ph type="title"/>
          </p:nvPr>
        </p:nvSpPr>
        <p:spPr/>
        <p:txBody>
          <a:bodyPr/>
          <a:lstStyle/>
          <a:p>
            <a:r>
              <a:rPr lang="en-US" dirty="0"/>
              <a:t>Hardware Security Feature</a:t>
            </a:r>
            <a:endParaRPr lang="en-SE" dirty="0"/>
          </a:p>
        </p:txBody>
      </p:sp>
      <p:sp>
        <p:nvSpPr>
          <p:cNvPr id="3" name="Content Placeholder 2">
            <a:extLst>
              <a:ext uri="{FF2B5EF4-FFF2-40B4-BE49-F238E27FC236}">
                <a16:creationId xmlns:a16="http://schemas.microsoft.com/office/drawing/2014/main" id="{4176C826-3BF0-41A6-9427-5518B75DE3C4}"/>
              </a:ext>
            </a:extLst>
          </p:cNvPr>
          <p:cNvSpPr>
            <a:spLocks noGrp="1"/>
          </p:cNvSpPr>
          <p:nvPr>
            <p:ph idx="1"/>
          </p:nvPr>
        </p:nvSpPr>
        <p:spPr/>
        <p:txBody>
          <a:bodyPr>
            <a:normAutofit fontScale="85000" lnSpcReduction="20000"/>
          </a:bodyPr>
          <a:lstStyle/>
          <a:p>
            <a:r>
              <a:rPr lang="en-US" dirty="0"/>
              <a:t>Each iOS device has a dedicated AES-256 </a:t>
            </a:r>
            <a:r>
              <a:rPr lang="en-SE" dirty="0"/>
              <a:t>HW </a:t>
            </a:r>
            <a:r>
              <a:rPr lang="en-US" dirty="0"/>
              <a:t>crypto engine</a:t>
            </a:r>
          </a:p>
          <a:p>
            <a:r>
              <a:rPr lang="en-US" dirty="0"/>
              <a:t>Manufacturer keys: Apple provides the Device ID (UID) and the device group ID (GID) as AES 256-Bit keys</a:t>
            </a:r>
          </a:p>
          <a:p>
            <a:pPr lvl="1"/>
            <a:r>
              <a:rPr lang="en-US" dirty="0"/>
              <a:t>UID is unique to each device</a:t>
            </a:r>
          </a:p>
          <a:p>
            <a:pPr lvl="1"/>
            <a:r>
              <a:rPr lang="en-US" dirty="0"/>
              <a:t>GID represents a processor class (e.g., Apple A5 processor), and is </a:t>
            </a:r>
            <a:r>
              <a:rPr lang="en-US" dirty="0">
                <a:solidFill>
                  <a:schemeClr val="dk1"/>
                </a:solidFill>
              </a:rPr>
              <a:t>used for non security-critical tasks such as when delivering system software during installation and restore. </a:t>
            </a:r>
            <a:endParaRPr lang="en-US" dirty="0"/>
          </a:p>
          <a:p>
            <a:r>
              <a:rPr lang="en-US" dirty="0"/>
              <a:t>The UID and GID keys are burned into the </a:t>
            </a:r>
            <a:r>
              <a:rPr lang="en-SE" dirty="0"/>
              <a:t>HW</a:t>
            </a:r>
            <a:r>
              <a:rPr lang="en-US" dirty="0"/>
              <a:t> and can only be accessed by the Crypto Engine</a:t>
            </a:r>
            <a:endParaRPr lang="en-SE" dirty="0"/>
          </a:p>
        </p:txBody>
      </p:sp>
      <p:sp>
        <p:nvSpPr>
          <p:cNvPr id="4" name="Slide Number Placeholder 3">
            <a:extLst>
              <a:ext uri="{FF2B5EF4-FFF2-40B4-BE49-F238E27FC236}">
                <a16:creationId xmlns:a16="http://schemas.microsoft.com/office/drawing/2014/main" id="{7ABA1A78-C516-466A-95FC-825A3143080C}"/>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375197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iOS Trusted Bootchain</a:t>
            </a:r>
          </a:p>
        </p:txBody>
      </p:sp>
      <p:sp>
        <p:nvSpPr>
          <p:cNvPr id="2" name="Content Placeholder 1">
            <a:extLst>
              <a:ext uri="{FF2B5EF4-FFF2-40B4-BE49-F238E27FC236}">
                <a16:creationId xmlns:a16="http://schemas.microsoft.com/office/drawing/2014/main" id="{04A26734-4850-4C45-891F-2E77280B9233}"/>
              </a:ext>
            </a:extLst>
          </p:cNvPr>
          <p:cNvSpPr>
            <a:spLocks noGrp="1"/>
          </p:cNvSpPr>
          <p:nvPr>
            <p:ph idx="1"/>
          </p:nvPr>
        </p:nvSpPr>
        <p:spPr>
          <a:xfrm>
            <a:off x="323528" y="1196753"/>
            <a:ext cx="8568952" cy="4248471"/>
          </a:xfrm>
        </p:spPr>
        <p:txBody>
          <a:bodyPr>
            <a:normAutofit fontScale="62500" lnSpcReduction="20000"/>
          </a:bodyPr>
          <a:lstStyle/>
          <a:p>
            <a:r>
              <a:rPr lang="en-US" dirty="0"/>
              <a:t>The security of a device </a:t>
            </a:r>
            <a:r>
              <a:rPr lang="en-SE" dirty="0"/>
              <a:t>is</a:t>
            </a:r>
            <a:r>
              <a:rPr lang="en-US" dirty="0"/>
              <a:t> established when the device is turned on initially, by a chain of trust where each step ensures that the next is signed by Apple.</a:t>
            </a:r>
          </a:p>
          <a:p>
            <a:pPr lvl="1"/>
            <a:r>
              <a:rPr lang="en-US" dirty="0"/>
              <a:t>When an iOS device is turned on, its application processor immediately executes code from the Boot ROM. The code is immutable and serves as hardware root-of-trust. It is laid down during chip fabrication, and is implicitly trusted. It contains the Apple Root CA public key, which is used to verify that the Low-Level Bootloader (LLB) is signed by Apple before allowing it to load. </a:t>
            </a:r>
          </a:p>
          <a:p>
            <a:pPr lvl="1"/>
            <a:r>
              <a:rPr lang="en-US" dirty="0"/>
              <a:t>When the LLB finishes its tasks, it verifies and runs the next-stage bootloader, </a:t>
            </a:r>
            <a:r>
              <a:rPr lang="en-US" dirty="0" err="1"/>
              <a:t>iBoot</a:t>
            </a:r>
            <a:r>
              <a:rPr lang="en-US" dirty="0"/>
              <a:t>, which in turn verifies and runs the iOS kernel. </a:t>
            </a:r>
          </a:p>
          <a:p>
            <a:r>
              <a:rPr lang="en-US" dirty="0"/>
              <a:t>This secure boot chain helps ensure that the lowest levels of software are not tampered with and allows iOS to run only on validated Apple devices. </a:t>
            </a:r>
          </a:p>
          <a:p>
            <a:endParaRPr lang="en-US" dirty="0"/>
          </a:p>
          <a:p>
            <a:endParaRPr lang="en-SE" dirty="0"/>
          </a:p>
        </p:txBody>
      </p:sp>
      <p:pic>
        <p:nvPicPr>
          <p:cNvPr id="142" name="Shape 142"/>
          <p:cNvPicPr preferRelativeResize="0"/>
          <p:nvPr/>
        </p:nvPicPr>
        <p:blipFill>
          <a:blip r:embed="rId3">
            <a:alphaModFix/>
          </a:blip>
          <a:stretch>
            <a:fillRect/>
          </a:stretch>
        </p:blipFill>
        <p:spPr>
          <a:xfrm>
            <a:off x="821816" y="5445224"/>
            <a:ext cx="7572375" cy="10287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_SDCSlideTemplate.potx" id="{BEE0CAF3-FB35-4472-BCA7-928806E70082}" vid="{0172F94F-FF30-4191-A368-944F4985A95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47074</TotalTime>
  <Words>4066</Words>
  <Application>Microsoft Office PowerPoint</Application>
  <PresentationFormat>On-screen Show (4:3)</PresentationFormat>
  <Paragraphs>293</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Gloria Hallelujah</vt:lpstr>
      <vt:lpstr>Arial</vt:lpstr>
      <vt:lpstr>Times New Roman</vt:lpstr>
      <vt:lpstr>1_Default Design</vt:lpstr>
      <vt:lpstr>CH24 Wireless and Mobile Security</vt:lpstr>
      <vt:lpstr>Outline</vt:lpstr>
      <vt:lpstr>Introduction to WiFi</vt:lpstr>
      <vt:lpstr>Introduction to WiFi</vt:lpstr>
      <vt:lpstr>WiFi Quiz</vt:lpstr>
      <vt:lpstr>Overview of 802.11i</vt:lpstr>
      <vt:lpstr>iOS Security Architecture</vt:lpstr>
      <vt:lpstr>Hardware Security Feature</vt:lpstr>
      <vt:lpstr>iOS Trusted Bootchain</vt:lpstr>
      <vt:lpstr>Data Protection</vt:lpstr>
      <vt:lpstr>iOS Security Quiz</vt:lpstr>
      <vt:lpstr>Mandatory Code Signing</vt:lpstr>
      <vt:lpstr>Code Signing Check</vt:lpstr>
      <vt:lpstr>Restricted App Distribution Model</vt:lpstr>
      <vt:lpstr>Sandboxing</vt:lpstr>
      <vt:lpstr>Address Space Layout Randomization (ASLR)</vt:lpstr>
      <vt:lpstr>Data Execution Prevention (DEP)</vt:lpstr>
      <vt:lpstr>Passcodes and Touch ID</vt:lpstr>
      <vt:lpstr>iOS Quiz</vt:lpstr>
      <vt:lpstr>Android Security Overview</vt:lpstr>
      <vt:lpstr>Application Sandbox</vt:lpstr>
      <vt:lpstr>Android Sandbox vs iOS Sandbox</vt:lpstr>
      <vt:lpstr>Code Signing</vt:lpstr>
      <vt:lpstr>Android Apps Quiz</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320</cp:revision>
  <dcterms:created xsi:type="dcterms:W3CDTF">2014-08-18T03:27:50Z</dcterms:created>
  <dcterms:modified xsi:type="dcterms:W3CDTF">2021-05-04T04:39:14Z</dcterms:modified>
</cp:coreProperties>
</file>