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3"/>
  </p:notesMasterIdLst>
  <p:handoutMasterIdLst>
    <p:handoutMasterId r:id="rId34"/>
  </p:handoutMasterIdLst>
  <p:sldIdLst>
    <p:sldId id="384" r:id="rId2"/>
    <p:sldId id="451" r:id="rId3"/>
    <p:sldId id="414" r:id="rId4"/>
    <p:sldId id="401" r:id="rId5"/>
    <p:sldId id="442" r:id="rId6"/>
    <p:sldId id="408" r:id="rId7"/>
    <p:sldId id="420" r:id="rId8"/>
    <p:sldId id="406" r:id="rId9"/>
    <p:sldId id="444" r:id="rId10"/>
    <p:sldId id="365" r:id="rId11"/>
    <p:sldId id="445" r:id="rId12"/>
    <p:sldId id="446" r:id="rId13"/>
    <p:sldId id="447" r:id="rId14"/>
    <p:sldId id="392" r:id="rId15"/>
    <p:sldId id="448" r:id="rId16"/>
    <p:sldId id="371" r:id="rId17"/>
    <p:sldId id="372" r:id="rId18"/>
    <p:sldId id="398" r:id="rId19"/>
    <p:sldId id="452" r:id="rId20"/>
    <p:sldId id="381" r:id="rId21"/>
    <p:sldId id="409" r:id="rId22"/>
    <p:sldId id="422" r:id="rId23"/>
    <p:sldId id="410" r:id="rId24"/>
    <p:sldId id="454" r:id="rId25"/>
    <p:sldId id="453" r:id="rId26"/>
    <p:sldId id="421" r:id="rId27"/>
    <p:sldId id="419" r:id="rId28"/>
    <p:sldId id="423" r:id="rId29"/>
    <p:sldId id="449" r:id="rId30"/>
    <p:sldId id="450" r:id="rId31"/>
    <p:sldId id="385"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1"/>
            <p14:sldId id="414"/>
            <p14:sldId id="401"/>
            <p14:sldId id="442"/>
            <p14:sldId id="408"/>
            <p14:sldId id="420"/>
            <p14:sldId id="406"/>
            <p14:sldId id="444"/>
            <p14:sldId id="365"/>
            <p14:sldId id="445"/>
            <p14:sldId id="446"/>
            <p14:sldId id="447"/>
            <p14:sldId id="392"/>
            <p14:sldId id="448"/>
            <p14:sldId id="371"/>
            <p14:sldId id="372"/>
            <p14:sldId id="398"/>
            <p14:sldId id="452"/>
            <p14:sldId id="381"/>
            <p14:sldId id="409"/>
            <p14:sldId id="422"/>
            <p14:sldId id="410"/>
            <p14:sldId id="454"/>
            <p14:sldId id="453"/>
            <p14:sldId id="421"/>
            <p14:sldId id="419"/>
            <p14:sldId id="423"/>
            <p14:sldId id="449"/>
            <p14:sldId id="450"/>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74150" autoAdjust="0"/>
  </p:normalViewPr>
  <p:slideViewPr>
    <p:cSldViewPr snapToGrid="0">
      <p:cViewPr varScale="1">
        <p:scale>
          <a:sx n="96" d="100"/>
          <a:sy n="96" d="100"/>
        </p:scale>
        <p:origin x="2322" y="90"/>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2796"/>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10</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ciphertext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23394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898323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14</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Public key is made public for others to use</a:t>
            </a:r>
          </a:p>
          <a:p>
            <a:pPr>
              <a:defRPr/>
            </a:pPr>
            <a:r>
              <a:rPr lang="en-US" b="0" dirty="0"/>
              <a:t>Public-key encryption, first publicly proposed by Diffie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793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16</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17</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20</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rPr>
              <a:t>It is efficient since no encryption/decryption is used.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344403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27</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31</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8</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0214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3913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dirty="0"/>
              <a:t>CH02 Cryptographic Tools</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altLang="zh-CN" sz="3600" dirty="0"/>
              <a:t>Comparison of 3 Symmetric Encryption Standards (Block Ciphers)</a:t>
            </a:r>
          </a:p>
        </p:txBody>
      </p:sp>
      <p:sp>
        <p:nvSpPr>
          <p:cNvPr id="4" name="Content Placeholder 3">
            <a:extLst>
              <a:ext uri="{FF2B5EF4-FFF2-40B4-BE49-F238E27FC236}">
                <a16:creationId xmlns:a16="http://schemas.microsoft.com/office/drawing/2014/main" id="{060F4BE1-6B21-4CA8-A4BC-FB09FC4F5876}"/>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85-8865-4AE4-AA92-7FD5FA90EBF0}"/>
              </a:ext>
            </a:extLst>
          </p:cNvPr>
          <p:cNvSpPr>
            <a:spLocks noGrp="1"/>
          </p:cNvSpPr>
          <p:nvPr>
            <p:ph type="title"/>
          </p:nvPr>
        </p:nvSpPr>
        <p:spPr/>
        <p:txBody>
          <a:bodyPr/>
          <a:lstStyle/>
          <a:p>
            <a:r>
              <a:rPr lang="en-US" altLang="en-US" dirty="0"/>
              <a:t>Data Encryption Standard (DES)</a:t>
            </a:r>
            <a:endParaRPr lang="en-SE" dirty="0"/>
          </a:p>
        </p:txBody>
      </p:sp>
      <p:sp>
        <p:nvSpPr>
          <p:cNvPr id="3" name="Content Placeholder 2">
            <a:extLst>
              <a:ext uri="{FF2B5EF4-FFF2-40B4-BE49-F238E27FC236}">
                <a16:creationId xmlns:a16="http://schemas.microsoft.com/office/drawing/2014/main" id="{F104F5B1-E974-4854-995C-6C04C20D5DBB}"/>
              </a:ext>
            </a:extLst>
          </p:cNvPr>
          <p:cNvSpPr>
            <a:spLocks noGrp="1"/>
          </p:cNvSpPr>
          <p:nvPr>
            <p:ph idx="1"/>
          </p:nvPr>
        </p:nvSpPr>
        <p:spPr>
          <a:xfrm>
            <a:off x="323528" y="1196753"/>
            <a:ext cx="8568952" cy="3539370"/>
          </a:xfrm>
        </p:spPr>
        <p:txBody>
          <a:bodyPr>
            <a:normAutofit lnSpcReduction="10000"/>
          </a:bodyPr>
          <a:lstStyle/>
          <a:p>
            <a:r>
              <a:rPr lang="en-US" dirty="0"/>
              <a:t>DES Uses 64-bit plaintext block and 56-bit key to produce a 64-bit ciphertext block</a:t>
            </a:r>
          </a:p>
          <a:p>
            <a:pPr lvl="1"/>
            <a:r>
              <a:rPr lang="en-US" dirty="0"/>
              <a:t>Key length of 56 bits is too short, and subject to brute-force attacks. </a:t>
            </a:r>
          </a:p>
          <a:p>
            <a:pPr lvl="1"/>
            <a:r>
              <a:rPr lang="en-US" dirty="0"/>
              <a:t>Should no longer be used in production systems.</a:t>
            </a:r>
          </a:p>
          <a:p>
            <a:endParaRPr lang="en-US" dirty="0"/>
          </a:p>
          <a:p>
            <a:endParaRPr lang="en-SE" dirty="0"/>
          </a:p>
        </p:txBody>
      </p:sp>
      <p:sp>
        <p:nvSpPr>
          <p:cNvPr id="4" name="Slide Number Placeholder 3">
            <a:extLst>
              <a:ext uri="{FF2B5EF4-FFF2-40B4-BE49-F238E27FC236}">
                <a16:creationId xmlns:a16="http://schemas.microsoft.com/office/drawing/2014/main" id="{07F741B0-90F2-4645-90A0-A3CF81EDD759}"/>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40B2C0DD-E829-4F57-8287-0005493EE7A8}"/>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1673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23528" y="1196752"/>
            <a:ext cx="8568952" cy="3236352"/>
          </a:xfrm>
        </p:spPr>
        <p:txBody>
          <a:bodyPr>
            <a:normAutofit fontScale="62500" lnSpcReduction="20000"/>
          </a:bodyPr>
          <a:lstStyle/>
          <a:p>
            <a:r>
              <a:rPr lang="en-US" dirty="0"/>
              <a:t>Repeats DES three times using either 2 or 3 unique keys, with total key length of 112 or 168 bits</a:t>
            </a:r>
          </a:p>
          <a:p>
            <a:r>
              <a:rPr lang="en-US" dirty="0"/>
              <a:t>Pros:</a:t>
            </a:r>
          </a:p>
          <a:p>
            <a:pPr lvl="1"/>
            <a:r>
              <a:rPr lang="en-US" dirty="0"/>
              <a:t>Key length of 168 bits removes the vulnerability to brute-force attacks</a:t>
            </a:r>
          </a:p>
          <a:p>
            <a:r>
              <a:rPr lang="en-US" dirty="0"/>
              <a:t>Cons:</a:t>
            </a:r>
          </a:p>
          <a:p>
            <a:pPr lvl="1"/>
            <a:r>
              <a:rPr lang="en-US" dirty="0"/>
              <a:t>Performance is slow: </a:t>
            </a:r>
            <a:r>
              <a:rPr lang="en-US" dirty="0">
                <a:latin typeface="Arial" pitchFamily="-110" charset="0"/>
                <a:ea typeface="ＭＳ Ｐゴシック" pitchFamily="-110" charset="-128"/>
                <a:cs typeface="ＭＳ Ｐゴシック" pitchFamily="-110" charset="-128"/>
              </a:rPr>
              <a:t>three times as many calculations as DES</a:t>
            </a:r>
            <a:r>
              <a:rPr lang="en-US" dirty="0"/>
              <a:t>.</a:t>
            </a:r>
          </a:p>
          <a:p>
            <a:pPr lvl="1"/>
            <a:r>
              <a:rPr lang="en-US" dirty="0"/>
              <a:t>A block size larger than 64 bits is desirable for efficiency and security. </a:t>
            </a:r>
          </a:p>
          <a:p>
            <a:pPr lvl="1"/>
            <a:endParaRPr lang="en-US" dirty="0"/>
          </a:p>
          <a:p>
            <a:endParaRPr lang="en-SE" dirty="0"/>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0" y="3997585"/>
            <a:ext cx="4306416" cy="2775073"/>
          </a:xfrm>
          <a:prstGeom prst="rect">
            <a:avLst/>
          </a:prstGeom>
        </p:spPr>
      </p:pic>
      <p:pic>
        <p:nvPicPr>
          <p:cNvPr id="6" name="Picture 5">
            <a:extLst>
              <a:ext uri="{FF2B5EF4-FFF2-40B4-BE49-F238E27FC236}">
                <a16:creationId xmlns:a16="http://schemas.microsoft.com/office/drawing/2014/main" id="{D7E6AFB7-A01F-4BB0-B8B0-F682A344F662}"/>
              </a:ext>
            </a:extLst>
          </p:cNvPr>
          <p:cNvPicPr>
            <a:picLocks noChangeAspect="1"/>
          </p:cNvPicPr>
          <p:nvPr/>
        </p:nvPicPr>
        <p:blipFill rotWithShape="1">
          <a:blip r:embed="rId4"/>
          <a:srcRect t="-19918" b="-15935"/>
          <a:stretch/>
        </p:blipFill>
        <p:spPr>
          <a:xfrm>
            <a:off x="4381902" y="4767221"/>
            <a:ext cx="4762098" cy="1671320"/>
          </a:xfrm>
          <a:prstGeom prst="rect">
            <a:avLst/>
          </a:prstGeom>
          <a:solidFill>
            <a:schemeClr val="accent3">
              <a:lumMod val="20000"/>
              <a:lumOff val="80000"/>
            </a:schemeClr>
          </a:solidFill>
        </p:spPr>
      </p:pic>
    </p:spTree>
    <p:extLst>
      <p:ext uri="{BB962C8B-B14F-4D97-AF65-F5344CB8AC3E}">
        <p14:creationId xmlns:p14="http://schemas.microsoft.com/office/powerpoint/2010/main" val="14838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92D9-DDBA-453B-8180-DFF984B0253F}"/>
              </a:ext>
            </a:extLst>
          </p:cNvPr>
          <p:cNvSpPr>
            <a:spLocks noGrp="1"/>
          </p:cNvSpPr>
          <p:nvPr>
            <p:ph type="title"/>
          </p:nvPr>
        </p:nvSpPr>
        <p:spPr/>
        <p:txBody>
          <a:bodyPr/>
          <a:lstStyle/>
          <a:p>
            <a:r>
              <a:rPr lang="en-US" sz="3600" dirty="0"/>
              <a:t>Advanced Encryption Standard (AES)</a:t>
            </a:r>
            <a:endParaRPr lang="en-SE" sz="3600" dirty="0"/>
          </a:p>
        </p:txBody>
      </p:sp>
      <p:sp>
        <p:nvSpPr>
          <p:cNvPr id="3" name="Content Placeholder 2">
            <a:extLst>
              <a:ext uri="{FF2B5EF4-FFF2-40B4-BE49-F238E27FC236}">
                <a16:creationId xmlns:a16="http://schemas.microsoft.com/office/drawing/2014/main" id="{C61F764C-2504-4C1E-8C11-1B824FD4407F}"/>
              </a:ext>
            </a:extLst>
          </p:cNvPr>
          <p:cNvSpPr>
            <a:spLocks noGrp="1"/>
          </p:cNvSpPr>
          <p:nvPr>
            <p:ph idx="1"/>
          </p:nvPr>
        </p:nvSpPr>
        <p:spPr>
          <a:xfrm>
            <a:off x="323528" y="1196753"/>
            <a:ext cx="8568952" cy="3375247"/>
          </a:xfrm>
        </p:spPr>
        <p:txBody>
          <a:bodyPr>
            <a:normAutofit fontScale="92500" lnSpcReduction="10000"/>
          </a:bodyPr>
          <a:lstStyle/>
          <a:p>
            <a:r>
              <a:rPr lang="en-US" dirty="0"/>
              <a:t>Due to performance and block size issues with 3DES, NIST called for proposals for a new </a:t>
            </a:r>
            <a:r>
              <a:rPr lang="en-US" dirty="0">
                <a:latin typeface="Arial" pitchFamily="-110" charset="0"/>
                <a:ea typeface="ＭＳ Ｐゴシック" pitchFamily="-110" charset="-128"/>
                <a:cs typeface="ＭＳ Ｐゴシック" pitchFamily="-110" charset="-128"/>
              </a:rPr>
              <a:t>Advanced Encryption Standard (</a:t>
            </a:r>
            <a:r>
              <a:rPr lang="en-US" dirty="0"/>
              <a:t>AES) in 1997, and made a selection in 2001.</a:t>
            </a:r>
          </a:p>
          <a:p>
            <a:pPr lvl="1"/>
            <a:r>
              <a:rPr lang="en-US" dirty="0"/>
              <a:t>128-bit block size and key length of 128, 192 or 256 bits</a:t>
            </a:r>
          </a:p>
          <a:p>
            <a:r>
              <a:rPr lang="en-US" dirty="0">
                <a:latin typeface="Arial" pitchFamily="-110" charset="0"/>
                <a:ea typeface="ＭＳ Ｐゴシック" pitchFamily="-110" charset="-128"/>
                <a:cs typeface="ＭＳ Ｐゴシック" pitchFamily="-110" charset="-128"/>
              </a:rPr>
              <a:t>AES is now widely deployed commercially.</a:t>
            </a:r>
            <a:endParaRPr lang="en-SE" dirty="0"/>
          </a:p>
        </p:txBody>
      </p:sp>
      <p:sp>
        <p:nvSpPr>
          <p:cNvPr id="4" name="Slide Number Placeholder 3">
            <a:extLst>
              <a:ext uri="{FF2B5EF4-FFF2-40B4-BE49-F238E27FC236}">
                <a16:creationId xmlns:a16="http://schemas.microsoft.com/office/drawing/2014/main" id="{BFC28EF1-5587-46D6-8322-2726B248C106}"/>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pic>
        <p:nvPicPr>
          <p:cNvPr id="5" name="Picture 4">
            <a:extLst>
              <a:ext uri="{FF2B5EF4-FFF2-40B4-BE49-F238E27FC236}">
                <a16:creationId xmlns:a16="http://schemas.microsoft.com/office/drawing/2014/main" id="{A1EFF610-7464-4CE7-A9B3-5481FE64D2B6}"/>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5245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36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42FB-5F16-48B7-B53A-055CB53C15ED}"/>
              </a:ext>
            </a:extLst>
          </p:cNvPr>
          <p:cNvSpPr>
            <a:spLocks noGrp="1"/>
          </p:cNvSpPr>
          <p:nvPr>
            <p:ph type="title"/>
          </p:nvPr>
        </p:nvSpPr>
        <p:spPr/>
        <p:txBody>
          <a:bodyPr/>
          <a:lstStyle/>
          <a:p>
            <a:r>
              <a:rPr lang="en-US" dirty="0"/>
              <a:t>Public-Key Cryptography</a:t>
            </a:r>
            <a:endParaRPr lang="en-SE" dirty="0"/>
          </a:p>
        </p:txBody>
      </p:sp>
      <p:sp>
        <p:nvSpPr>
          <p:cNvPr id="3" name="Content Placeholder 2">
            <a:extLst>
              <a:ext uri="{FF2B5EF4-FFF2-40B4-BE49-F238E27FC236}">
                <a16:creationId xmlns:a16="http://schemas.microsoft.com/office/drawing/2014/main" id="{947EEF85-9F5E-4595-9A7D-169FDDF1FBF1}"/>
              </a:ext>
            </a:extLst>
          </p:cNvPr>
          <p:cNvSpPr>
            <a:spLocks noGrp="1"/>
          </p:cNvSpPr>
          <p:nvPr>
            <p:ph idx="1"/>
          </p:nvPr>
        </p:nvSpPr>
        <p:spPr/>
        <p:txBody>
          <a:bodyPr/>
          <a:lstStyle/>
          <a:p>
            <a:r>
              <a:rPr lang="en-US" dirty="0"/>
              <a:t>Proposed by Diffie and Hellman in 1976</a:t>
            </a:r>
          </a:p>
          <a:p>
            <a:pPr lvl="1"/>
            <a:r>
              <a:rPr lang="en-US" dirty="0"/>
              <a:t>Based on modular arithmetic functions</a:t>
            </a:r>
          </a:p>
          <a:p>
            <a:r>
              <a:rPr lang="en-US" dirty="0"/>
              <a:t>Asymmetric: uses two separate keys</a:t>
            </a:r>
          </a:p>
          <a:p>
            <a:pPr lvl="1"/>
            <a:r>
              <a:rPr lang="en-US" dirty="0"/>
              <a:t>Public key and private key</a:t>
            </a:r>
          </a:p>
          <a:p>
            <a:endParaRPr lang="en-US" dirty="0"/>
          </a:p>
          <a:p>
            <a:endParaRPr lang="en-SE" dirty="0"/>
          </a:p>
        </p:txBody>
      </p:sp>
      <p:sp>
        <p:nvSpPr>
          <p:cNvPr id="4" name="Slide Number Placeholder 3">
            <a:extLst>
              <a:ext uri="{FF2B5EF4-FFF2-40B4-BE49-F238E27FC236}">
                <a16:creationId xmlns:a16="http://schemas.microsoft.com/office/drawing/2014/main" id="{AC426003-825C-4905-B178-B89021F53CE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261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p:txBody>
          <a:bodyPr/>
          <a:lstStyle/>
          <a:p>
            <a:r>
              <a:rPr lang="en-US" sz="3600" dirty="0"/>
              <a:t>Public-Key Crypto for Confidentiality</a:t>
            </a:r>
            <a:endParaRPr lang="en-SE" sz="36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323528" y="1196753"/>
            <a:ext cx="8568952" cy="1801090"/>
          </a:xfrm>
        </p:spPr>
        <p:txBody>
          <a:bodyPr>
            <a:normAutofit fontScale="70000" lnSpcReduction="20000"/>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1120919" y="2600417"/>
            <a:ext cx="6902162" cy="4187504"/>
          </a:xfrm>
          <a:prstGeom prst="rect">
            <a:avLst/>
          </a:prstGeo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p:txBody>
          <a:bodyPr/>
          <a:lstStyle/>
          <a:p>
            <a:r>
              <a:rPr lang="en-US" dirty="0"/>
              <a:t>Public-Key Crypto for Integrity</a:t>
            </a:r>
            <a:endParaRPr lang="en-SE"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323528" y="962474"/>
            <a:ext cx="8568952" cy="1671311"/>
          </a:xfrm>
        </p:spPr>
        <p:txBody>
          <a:bodyPr>
            <a:normAutofit fontScale="62500" lnSpcReduction="20000"/>
          </a:bodyPr>
          <a:lstStyle/>
          <a:p>
            <a:r>
              <a:rPr lang="en-US" dirty="0"/>
              <a:t>Sender encrypts data using his or her private key</a:t>
            </a:r>
          </a:p>
          <a:p>
            <a:r>
              <a:rPr lang="en-US" dirty="0"/>
              <a:t>Receiver, or anyone else, can decrypt the message using sender’s public key.</a:t>
            </a:r>
          </a:p>
          <a:p>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1205226" y="2604557"/>
            <a:ext cx="6733547" cy="4253443"/>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dirty="0"/>
              <a:t>RSA (</a:t>
            </a:r>
            <a:r>
              <a:rPr lang="en-US" dirty="0" err="1"/>
              <a:t>Rivest</a:t>
            </a:r>
            <a:r>
              <a:rPr lang="en-US" dirty="0"/>
              <a:t>-Shamir-Adelman)</a:t>
            </a:r>
          </a:p>
          <a:p>
            <a:pPr lvl="1"/>
            <a:r>
              <a:rPr lang="en-US" dirty="0"/>
              <a:t>Key generation, encryption, decryption</a:t>
            </a:r>
          </a:p>
          <a:p>
            <a:r>
              <a:rPr lang="en-US" dirty="0"/>
              <a:t>Elliptic Curve Cryptography (ECC)</a:t>
            </a:r>
          </a:p>
          <a:p>
            <a:pPr lvl="1"/>
            <a:r>
              <a:rPr lang="en-US" dirty="0"/>
              <a:t>Lightweight public key algorithm for embedded and IoT devices</a:t>
            </a:r>
          </a:p>
          <a:p>
            <a:r>
              <a:rPr lang="en-US" dirty="0"/>
              <a:t>Diffie-Hellman</a:t>
            </a:r>
          </a:p>
          <a:p>
            <a:pPr lvl="1"/>
            <a:r>
              <a:rPr lang="en-US" dirty="0"/>
              <a:t>Key exchange protocol used to establish a shared secret between two parties, e.g., a secret key for symmetric encryption </a:t>
            </a:r>
          </a:p>
          <a:p>
            <a:pPr lvl="1"/>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323528" y="1057002"/>
                <a:ext cx="8568952" cy="5953398"/>
              </a:xfrm>
            </p:spPr>
            <p:txBody>
              <a:bodyPr>
                <a:normAutofit fontScale="70000" lnSpcReduction="20000"/>
              </a:bodyPr>
              <a:lstStyle/>
              <a:p>
                <a:r>
                  <a:rPr lang="en-US" dirty="0"/>
                  <a:t>Alice and Bob agree on:</a:t>
                </a:r>
              </a:p>
              <a:p>
                <a:pPr lvl="1"/>
                <a:r>
                  <a:rPr lang="en-US" dirty="0"/>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p>
              <a:p>
                <a:pPr lvl="1"/>
                <a:r>
                  <a:rPr lang="en-US" dirty="0"/>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p>
              <a:p>
                <a:r>
                  <a:rPr lang="en-US" dirty="0"/>
                  <a:t>Alice chooses a secret number </a:t>
                </a:r>
                <a14:m>
                  <m:oMath xmlns:m="http://schemas.openxmlformats.org/officeDocument/2006/math">
                    <m:r>
                      <a:rPr lang="en-US" b="0" i="1" smtClean="0">
                        <a:latin typeface="Cambria Math" panose="02040503050406030204" pitchFamily="18" charset="0"/>
                      </a:rPr>
                      <m:t>𝑎</m:t>
                    </m:r>
                  </m:oMath>
                </a14:m>
                <a:r>
                  <a:rPr lang="en-US" dirty="0"/>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p>
              <a:p>
                <a:r>
                  <a:rPr lang="en-US" dirty="0"/>
                  <a:t>Bob chooses a secret number </a:t>
                </a:r>
                <a14:m>
                  <m:oMath xmlns:m="http://schemas.openxmlformats.org/officeDocument/2006/math">
                    <m:r>
                      <a:rPr lang="en-US" b="0" i="1" smtClean="0">
                        <a:latin typeface="Cambria Math" panose="02040503050406030204" pitchFamily="18" charset="0"/>
                      </a:rPr>
                      <m:t>𝑏</m:t>
                    </m:r>
                  </m:oMath>
                </a14:m>
                <a:r>
                  <a:rPr lang="en-US" dirty="0"/>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p>
              <a:p>
                <a:r>
                  <a:rPr lang="en-US" dirty="0"/>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p>
              <a:p>
                <a:r>
                  <a:rPr lang="en-US" dirty="0"/>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t> are all public; only Alice knows secret </a:t>
                </a:r>
                <a14:m>
                  <m:oMath xmlns:m="http://schemas.openxmlformats.org/officeDocument/2006/math">
                    <m:r>
                      <a:rPr lang="en-US" i="1">
                        <a:latin typeface="Cambria Math" panose="02040503050406030204" pitchFamily="18" charset="0"/>
                      </a:rPr>
                      <m:t>𝑎</m:t>
                    </m:r>
                  </m:oMath>
                </a14:m>
                <a:r>
                  <a:rPr lang="en-US" dirty="0"/>
                  <a:t>; only Bob knows secret </a:t>
                </a:r>
                <a14:m>
                  <m:oMath xmlns:m="http://schemas.openxmlformats.org/officeDocument/2006/math">
                    <m:r>
                      <a:rPr lang="en-US" i="1">
                        <a:latin typeface="Cambria Math" panose="02040503050406030204" pitchFamily="18" charset="0"/>
                      </a:rPr>
                      <m:t>𝑏</m:t>
                    </m:r>
                  </m:oMath>
                </a14:m>
                <a:r>
                  <a:rPr lang="en-US" dirty="0"/>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323528" y="1057002"/>
                <a:ext cx="8568952" cy="5953398"/>
              </a:xfrm>
              <a:blipFill>
                <a:blip r:embed="rId3"/>
                <a:stretch>
                  <a:fillRect l="-996" t="-2047" r="-42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9551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t>Symmetric encryption</a:t>
            </a:r>
          </a:p>
          <a:p>
            <a:r>
              <a:rPr lang="en-AU" dirty="0"/>
              <a:t>Public-key cryptography</a:t>
            </a:r>
          </a:p>
          <a:p>
            <a:r>
              <a:rPr lang="en-US" dirty="0"/>
              <a:t>Message authentication and hash functions</a:t>
            </a:r>
          </a:p>
          <a:p>
            <a:r>
              <a:rPr lang="en-AU" dirty="0"/>
              <a:t>Digital signatures</a:t>
            </a:r>
            <a:endParaRPr lang="en-US" dirty="0"/>
          </a:p>
          <a:p>
            <a:r>
              <a:rPr lang="en-US" dirty="0"/>
              <a:t>Random and pseudorandom numbers</a:t>
            </a:r>
          </a:p>
          <a:p>
            <a:endParaRPr lang="en-US" dirty="0"/>
          </a:p>
          <a:p>
            <a:endParaRPr lang="en-SE" dirty="0"/>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altLang="en-US" dirty="0"/>
              <a:t>Requirements for Public-Key Crypto</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sz="2800" b="0" dirty="0">
                <a:latin typeface="+mj-lt"/>
              </a:rPr>
              <a:t>Computationally easy to </a:t>
            </a:r>
          </a:p>
          <a:p>
            <a:pPr lvl="1"/>
            <a:r>
              <a:rPr lang="en-US" sz="2400" b="0" dirty="0">
                <a:latin typeface="+mj-lt"/>
              </a:rPr>
              <a:t>create key pairs</a:t>
            </a:r>
          </a:p>
          <a:p>
            <a:pPr lvl="1"/>
            <a:r>
              <a:rPr lang="en-US" sz="2400" b="0" dirty="0">
                <a:latin typeface="+mj-lt"/>
              </a:rPr>
              <a:t>encrypt/decrypt messages using either public or private key</a:t>
            </a:r>
          </a:p>
          <a:p>
            <a:pPr lvl="0" rtl="0"/>
            <a:r>
              <a:rPr lang="en-US" sz="2800" b="0" dirty="0">
                <a:latin typeface="+mj-lt"/>
              </a:rPr>
              <a:t>Computationally infeasible to </a:t>
            </a:r>
          </a:p>
          <a:p>
            <a:pPr lvl="1"/>
            <a:r>
              <a:rPr lang="en-US" sz="2400" b="0" dirty="0">
                <a:latin typeface="+mj-lt"/>
              </a:rPr>
              <a:t>determine private key from public key</a:t>
            </a:r>
          </a:p>
          <a:p>
            <a:pPr lvl="1"/>
            <a:r>
              <a:rPr lang="en-US" sz="2400" b="0" dirty="0">
                <a:latin typeface="+mj-lt"/>
              </a:rPr>
              <a:t>recover cleartext without key</a:t>
            </a:r>
          </a:p>
          <a:p>
            <a:pPr lvl="0" rtl="0"/>
            <a:r>
              <a:rPr lang="en-US" sz="2800" b="0" dirty="0">
                <a:latin typeface="+mj-lt"/>
              </a:rPr>
              <a:t>Either key can be used for each role (public/private key)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fontAlgn="auto" hangingPunct="1">
              <a:spcAft>
                <a:spcPts val="0"/>
              </a:spcAft>
              <a:defRPr/>
            </a:pPr>
            <a:r>
              <a:rPr lang="en-US" altLang="en-US" sz="4400" dirty="0"/>
              <a:t>Message Authentication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lstStyle/>
          <a:p>
            <a:pPr lvl="0" rtl="0"/>
            <a:r>
              <a:rPr lang="en-US" b="0" dirty="0">
                <a:latin typeface="+mj-lt"/>
              </a:rPr>
              <a:t>Verifies received message is authentic</a:t>
            </a:r>
          </a:p>
          <a:p>
            <a:pPr lvl="1" rtl="0"/>
            <a:r>
              <a:rPr lang="en-US" b="0" dirty="0">
                <a:latin typeface="+mj-lt"/>
              </a:rPr>
              <a:t>Its content has not been altered (authentic content), and it is from the alleged sen</a:t>
            </a:r>
            <a:r>
              <a:rPr lang="en-US" altLang="zh-CN" b="0" dirty="0">
                <a:latin typeface="+mj-lt"/>
              </a:rPr>
              <a:t>d</a:t>
            </a:r>
            <a:r>
              <a:rPr lang="en-US" b="0" dirty="0">
                <a:latin typeface="+mj-lt"/>
              </a:rPr>
              <a:t>er (authentic source)</a:t>
            </a:r>
          </a:p>
          <a:p>
            <a:pPr lvl="0" rtl="0"/>
            <a:r>
              <a:rPr lang="en-US" b="0" dirty="0">
                <a:latin typeface="+mj-lt"/>
              </a:rPr>
              <a:t>Can use encryption (symmetric or public-key)</a:t>
            </a:r>
          </a:p>
          <a:p>
            <a:pPr lvl="1" rtl="0"/>
            <a:r>
              <a:rPr lang="en-US" b="0" dirty="0">
                <a:latin typeface="+mj-lt"/>
              </a:rPr>
              <a:t>Sender encrypts the message, receiver decrypts it</a:t>
            </a:r>
          </a:p>
          <a:p>
            <a:pPr lvl="1" rtl="0"/>
            <a:r>
              <a:rPr lang="en-US" b="0" dirty="0">
                <a:latin typeface="+mj-lt"/>
              </a:rPr>
              <a:t>But inefficient for large messages</a:t>
            </a:r>
          </a:p>
        </p:txBody>
      </p:sp>
    </p:spTree>
    <p:extLst>
      <p:ext uri="{BB962C8B-B14F-4D97-AF65-F5344CB8AC3E}">
        <p14:creationId xmlns:p14="http://schemas.microsoft.com/office/powerpoint/2010/main" val="229705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fontScale="92500" lnSpcReduction="20000"/>
              </a:bodyPr>
              <a:lstStyle/>
              <a:p>
                <a:r>
                  <a:rPr lang="en-US" altLang="zh-CN" dirty="0">
                    <a:ea typeface="ＭＳ Ｐゴシック" pitchFamily="-110" charset="-128"/>
                    <a:cs typeface="ＭＳ Ｐゴシック" pitchFamily="-110" charset="-128"/>
                  </a:rPr>
                  <a:t>Two approaches:</a:t>
                </a:r>
              </a:p>
              <a:p>
                <a:pPr lvl="1"/>
                <a:r>
                  <a:rPr lang="en-US" altLang="zh-CN" dirty="0">
                    <a:ea typeface="ＭＳ Ｐゴシック" pitchFamily="-110" charset="-128"/>
                    <a:cs typeface="ＭＳ Ｐゴシック" pitchFamily="-110" charset="-128"/>
                  </a:rPr>
                  <a:t>Message Authentication Code (MAC)</a:t>
                </a:r>
              </a:p>
              <a:p>
                <a:pPr lvl="2"/>
                <a:r>
                  <a:rPr lang="en-US" altLang="zh-CN" dirty="0"/>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t>, with secret key </a:t>
                </a:r>
                <a14:m>
                  <m:oMath xmlns:m="http://schemas.openxmlformats.org/officeDocument/2006/math">
                    <m:r>
                      <a:rPr lang="en-US" altLang="zh-CN" i="1" dirty="0">
                        <a:latin typeface="Cambria Math" panose="02040503050406030204" pitchFamily="18" charset="0"/>
                      </a:rPr>
                      <m:t>𝐾</m:t>
                    </m:r>
                  </m:oMath>
                </a14:m>
                <a:r>
                  <a:rPr lang="en-US" altLang="zh-CN" dirty="0"/>
                  <a:t>, as a fixed-length output (e.g., 16 or 32 bits)</a:t>
                </a:r>
              </a:p>
              <a:p>
                <a:pPr lvl="1"/>
                <a:r>
                  <a:rPr lang="en-US" dirty="0"/>
                  <a:t>Cryptography Hash Function</a:t>
                </a:r>
              </a:p>
              <a:p>
                <a:pPr lvl="2"/>
                <a:r>
                  <a:rPr lang="en-US" dirty="0"/>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t> for input message </a:t>
                </a:r>
                <a14:m>
                  <m:oMath xmlns:m="http://schemas.openxmlformats.org/officeDocument/2006/math">
                    <m:r>
                      <a:rPr lang="en-US" b="0" i="1" dirty="0" smtClean="0">
                        <a:latin typeface="Cambria Math" panose="02040503050406030204" pitchFamily="18" charset="0"/>
                      </a:rPr>
                      <m:t>𝑀</m:t>
                    </m:r>
                  </m:oMath>
                </a14:m>
                <a:r>
                  <a:rPr lang="en-US" dirty="0"/>
                  <a:t> of any size, with fixed-length output (e.g., 128-512 bits)</a:t>
                </a:r>
              </a:p>
              <a:p>
                <a:pPr lvl="2"/>
                <a:r>
                  <a:rPr lang="en-US" dirty="0"/>
                  <a:t>Also called one-way hash</a:t>
                </a:r>
              </a:p>
              <a:p>
                <a:r>
                  <a:rPr lang="en-US" dirty="0"/>
                  <a:t>MAC needs a shared secret key </a:t>
                </a:r>
                <a14:m>
                  <m:oMath xmlns:m="http://schemas.openxmlformats.org/officeDocument/2006/math">
                    <m:r>
                      <a:rPr lang="en-US" altLang="zh-CN" i="1" dirty="0">
                        <a:latin typeface="Cambria Math" panose="02040503050406030204" pitchFamily="18" charset="0"/>
                      </a:rPr>
                      <m:t>𝐾</m:t>
                    </m:r>
                  </m:oMath>
                </a14:m>
                <a:r>
                  <a:rPr lang="en-US" dirty="0"/>
                  <a:t>; crypto hash </a:t>
                </a:r>
                <a:r>
                  <a:rPr lang="en-US" altLang="zh-CN" dirty="0"/>
                  <a:t>does not.</a:t>
                </a:r>
                <a:endParaRPr lang="en-US" dirty="0"/>
              </a:p>
              <a:p>
                <a:pPr lvl="1"/>
                <a:endParaRPr lang="en-US" dirty="0"/>
              </a:p>
              <a:p>
                <a:pPr lvl="1"/>
                <a:endParaRPr lang="en-US" altLang="zh-CN" dirty="0">
                  <a:solidFill>
                    <a:schemeClr val="accent6">
                      <a:lumMod val="20000"/>
                      <a:lumOff val="80000"/>
                    </a:schemeClr>
                  </a:solidFill>
                  <a:effectLst>
                    <a:outerShdw blurRad="38100" dist="38100" dir="2700000" algn="tl">
                      <a:srgbClr val="000000">
                        <a:alpha val="43137"/>
                      </a:srgbClr>
                    </a:outerShdw>
                  </a:effectLst>
                </a:endParaRPr>
              </a:p>
              <a:p>
                <a:pPr lvl="1"/>
                <a:endParaRPr lang="zh-CN" altLang="en-US" dirty="0"/>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707" t="-3476"/>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lstStyle/>
          <a:p>
            <a:r>
              <a:rPr lang="en-US" sz="3600" dirty="0"/>
              <a:t>Message Authentication Code (MAC)</a:t>
            </a:r>
            <a:endParaRPr lang="en-SE" sz="36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92009" y="1346131"/>
                <a:ext cx="4509895" cy="5256584"/>
              </a:xfrm>
            </p:spPr>
            <p:txBody>
              <a:bodyPr>
                <a:normAutofit fontScale="70000" lnSpcReduction="20000"/>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92009" y="1346131"/>
                <a:ext cx="4509895" cy="5256584"/>
              </a:xfrm>
              <a:blipFill>
                <a:blip r:embed="rId3"/>
                <a:stretch>
                  <a:fillRect l="-2027" t="-2436" r="-256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4417886" y="2035870"/>
            <a:ext cx="4664773" cy="3744416"/>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p:txBody>
              <a:bodyPr>
                <a:normAutofit fontScale="62500" lnSpcReduction="20000"/>
              </a:bodyPr>
              <a:lstStyle/>
              <a:p>
                <a:r>
                  <a:rPr lang="en-US" dirty="0">
                    <a:latin typeface="Arial" pitchFamily="-110" charset="0"/>
                    <a:ea typeface="ＭＳ Ｐゴシック" pitchFamily="-110" charset="-128"/>
                    <a:cs typeface="ＭＳ Ｐゴシック" pitchFamily="-110" charset="-128"/>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and if the received MAC matches the </a:t>
                </a:r>
                <a:r>
                  <a:rPr lang="en-US" dirty="0"/>
                  <a:t>receiver-computed MAC</a:t>
                </a:r>
                <a:r>
                  <a:rPr lang="en-US" dirty="0">
                    <a:latin typeface="Arial" pitchFamily="-110" charset="0"/>
                    <a:ea typeface="ＭＳ Ｐゴシック" pitchFamily="-110" charset="-128"/>
                    <a:cs typeface="ＭＳ Ｐゴシック" pitchFamily="-110" charset="-128"/>
                  </a:rPr>
                  <a:t>, then</a:t>
                </a:r>
              </a:p>
              <a:p>
                <a:r>
                  <a:rPr lang="en-US" dirty="0">
                    <a:latin typeface="Arial" pitchFamily="-110" charset="0"/>
                    <a:ea typeface="ＭＳ Ｐゴシック" pitchFamily="-110" charset="-128"/>
                    <a:cs typeface="ＭＳ Ｐゴシック" pitchFamily="-110" charset="-128"/>
                  </a:rPr>
                  <a:t>1. The receiver is assured that the message has not been altered. </a:t>
                </a:r>
              </a:p>
              <a:p>
                <a:pPr lvl="1"/>
                <a:r>
                  <a:rPr lang="en-US" dirty="0">
                    <a:latin typeface="Arial" pitchFamily="-110" charset="0"/>
                    <a:ea typeface="ＭＳ Ｐゴシック" pitchFamily="-110" charset="-128"/>
                    <a:cs typeface="ＭＳ Ｐゴシック" pitchFamily="-110" charset="-128"/>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Arial" pitchFamily="-110" charset="0"/>
                    <a:ea typeface="ＭＳ Ｐゴシック" pitchFamily="-110" charset="-128"/>
                    <a:cs typeface="ＭＳ Ｐゴシック" pitchFamily="-110" charset="-128"/>
                  </a:rPr>
                  <a:t>2. The receiver is assured that the message is from the alleged sender.</a:t>
                </a:r>
              </a:p>
              <a:p>
                <a:pPr lvl="1"/>
                <a:r>
                  <a:rPr lang="en-US" dirty="0">
                    <a:latin typeface="Arial" pitchFamily="-110" charset="0"/>
                    <a:ea typeface="ＭＳ Ｐゴシック" pitchFamily="-110" charset="-128"/>
                    <a:cs typeface="ＭＳ Ｐゴシック" pitchFamily="-110" charset="-128"/>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Arial" pitchFamily="-110" charset="0"/>
                    <a:ea typeface="ＭＳ Ｐゴシック" pitchFamily="-110" charset="-128"/>
                    <a:cs typeface="ＭＳ Ｐゴシック" pitchFamily="-110" charset="-128"/>
                  </a:rPr>
                  <a:t>, no one else could prepare a message with a proper MAC.</a:t>
                </a:r>
              </a:p>
              <a:p>
                <a:r>
                  <a:rPr lang="en-US" dirty="0">
                    <a:latin typeface="Arial" pitchFamily="-110" charset="0"/>
                    <a:ea typeface="ＭＳ Ｐゴシック" pitchFamily="-110" charset="-128"/>
                    <a:cs typeface="ＭＳ Ｐゴシック" pitchFamily="-110" charset="-128"/>
                  </a:rPr>
                  <a:t>3. If the message includes a sequence number (such as in TCP) </a:t>
                </a:r>
              </a:p>
              <a:p>
                <a:pPr lvl="1"/>
                <a:r>
                  <a:rPr lang="en-US" dirty="0">
                    <a:latin typeface="Arial" pitchFamily="-110" charset="0"/>
                    <a:ea typeface="ＭＳ Ｐゴシック" pitchFamily="-110" charset="-128"/>
                    <a:cs typeface="ＭＳ Ｐゴシック" pitchFamily="-110" charset="-128"/>
                  </a:rPr>
                  <a:t>Then the receiver can be assured of the proper sequence, because an attacker cannot successfully alter the sequence number.</a:t>
                </a:r>
              </a:p>
              <a:p>
                <a:endParaRPr lang="en-SE" dirty="0"/>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blipFill>
                <a:blip r:embed="rId2"/>
                <a:stretch>
                  <a:fillRect l="-853" t="-2202" r="-12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3472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323528" y="1196753"/>
                <a:ext cx="8568952" cy="1148414"/>
              </a:xfrm>
            </p:spPr>
            <p:txBody>
              <a:bodyPr>
                <a:normAutofit fontScale="70000" lnSpcReduction="20000"/>
              </a:bodyPr>
              <a:lstStyle/>
              <a:p>
                <a:r>
                  <a:rPr lang="en-US" dirty="0"/>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t> </a:t>
                </a:r>
                <a:r>
                  <a:rPr lang="en-US" dirty="0"/>
                  <a:t>as input and produces a fixed-size has</a:t>
                </a:r>
                <a:r>
                  <a:rPr lang="en-US" altLang="zh-CN" dirty="0"/>
                  <a:t>h</a:t>
                </a:r>
                <a:r>
                  <a:rPr lang="en-US" dirty="0"/>
                  <a:t> value, also called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t> as output.</a:t>
                </a:r>
                <a:endParaRPr lang="en-SE" dirty="0"/>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323528" y="1196753"/>
                <a:ext cx="8568952" cy="1148414"/>
              </a:xfrm>
              <a:blipFill>
                <a:blip r:embed="rId2"/>
                <a:stretch>
                  <a:fillRect l="-996" t="-1058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ED1E6EB-FFD4-4AE2-B722-FA2762E969BA}"/>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2075803" y="2259106"/>
            <a:ext cx="4992393" cy="4528815"/>
          </a:xfrm>
          <a:prstGeom prst="rect">
            <a:avLst/>
          </a:prstGeom>
        </p:spPr>
      </p:pic>
    </p:spTree>
    <p:extLst>
      <p:ext uri="{BB962C8B-B14F-4D97-AF65-F5344CB8AC3E}">
        <p14:creationId xmlns:p14="http://schemas.microsoft.com/office/powerpoint/2010/main" val="48484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a:xfrm>
            <a:off x="4765638" y="188640"/>
            <a:ext cx="4126842" cy="868362"/>
          </a:xfrm>
        </p:spPr>
        <p:txBody>
          <a:bodyPr/>
          <a:lstStyle/>
          <a:p>
            <a:endParaRPr lang="en-SE" dirty="0"/>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3"/>
          <a:stretch>
            <a:fillRect/>
          </a:stretch>
        </p:blipFill>
        <p:spPr>
          <a:xfrm>
            <a:off x="4236439" y="0"/>
            <a:ext cx="4831361" cy="6857999"/>
          </a:xfrm>
          <a:prstGeom prst="rect">
            <a:avLst/>
          </a:prstGeom>
        </p:spPr>
      </p:pic>
      <mc:AlternateContent xmlns:mc="http://schemas.openxmlformats.org/markup-compatibility/2006" xmlns:a14="http://schemas.microsoft.com/office/drawing/2010/main">
        <mc:Choice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156308" y="85970"/>
                <a:ext cx="3904811" cy="7982392"/>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fontAlgn="auto">
                  <a:spcAft>
                    <a:spcPts val="0"/>
                  </a:spcAft>
                  <a:buSzPct val="70000"/>
                  <a:buNone/>
                  <a:defRPr/>
                </a:pPr>
                <a:r>
                  <a:rPr lang="en-US" altLang="zh-CN" sz="1600" dirty="0">
                    <a:solidFill>
                      <a:schemeClr val="tx1"/>
                    </a:solidFill>
                  </a:rPr>
                  <a:t>Apply crypto hash function to generate hash value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a:t>
                </a:r>
              </a:p>
              <a:p>
                <a:pPr marL="0" indent="0" fontAlgn="auto">
                  <a:spcAft>
                    <a:spcPts val="0"/>
                  </a:spcAft>
                  <a:buSzPct val="70000"/>
                  <a:buNone/>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marL="0" indent="0" fontAlgn="auto">
                  <a:spcAft>
                    <a:spcPts val="0"/>
                  </a:spcAft>
                  <a:buSzPct val="70000"/>
                  <a:buNone/>
                  <a:defRPr/>
                </a:pPr>
                <a:r>
                  <a:rPr lang="en-US" altLang="zh-CN" sz="1600" dirty="0">
                    <a:solidFill>
                      <a:schemeClr val="tx1"/>
                    </a:solidFill>
                  </a:rPr>
                  <a:t>(a)(b) are more efficient than MAC approach, since encryption/decryption is applied to the hash, not the entire message. </a:t>
                </a:r>
                <a:r>
                  <a:rPr lang="en-US" sz="1600" dirty="0">
                    <a:solidFill>
                      <a:schemeClr val="tx1"/>
                    </a:solidFill>
                  </a:rPr>
                  <a:t>(c) avoids </a:t>
                </a:r>
                <a:r>
                  <a:rPr lang="en-US" altLang="zh-CN" sz="1600" dirty="0">
                    <a:solidFill>
                      <a:schemeClr val="tx1"/>
                    </a:solidFill>
                  </a:rPr>
                  <a:t>encryption/decryption altogether.</a:t>
                </a:r>
              </a:p>
              <a:p>
                <a:pPr marL="0" indent="0" fontAlgn="auto">
                  <a:spcAft>
                    <a:spcPts val="0"/>
                  </a:spcAft>
                  <a:buSzPct val="70000"/>
                  <a:buNone/>
                  <a:defRPr/>
                </a:pPr>
                <a:r>
                  <a:rPr lang="en-US" sz="1600" dirty="0">
                    <a:solidFill>
                      <a:schemeClr val="tx1"/>
                    </a:solidFill>
                  </a:rPr>
                  <a:t>In (b), the encrypted hash is called the digital signature.</a:t>
                </a:r>
              </a:p>
            </p:txBody>
          </p:sp>
        </mc:Choice>
        <mc:Fallback xmlns="">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156308" y="85970"/>
                <a:ext cx="3904811" cy="7982392"/>
              </a:xfrm>
              <a:prstGeom prst="rect">
                <a:avLst/>
              </a:prstGeom>
              <a:blipFill>
                <a:blip r:embed="rId4"/>
                <a:stretch>
                  <a:fillRect l="-938" t="-229" r="-3750"/>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323528" y="1196752"/>
                <a:ext cx="8568952" cy="5661248"/>
              </a:xfrm>
            </p:spPr>
            <p:txBody>
              <a:bodyPr>
                <a:normAutofit fontScale="77500" lnSpcReduction="20000"/>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 (</a:t>
                </a:r>
                <a:r>
                  <a:rPr lang="zh-CN" altLang="en-US" dirty="0"/>
                  <a:t>欠条</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323528" y="1196752"/>
                <a:ext cx="8568952" cy="5661248"/>
              </a:xfrm>
              <a:blipFill>
                <a:blip r:embed="rId3"/>
                <a:stretch>
                  <a:fillRect l="-1280" t="-2583" r="-2347" b="-53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lstStyle/>
              <a:p>
                <a:r>
                  <a:rPr lang="en-US" dirty="0"/>
                  <a:t>UNIX password checking</a:t>
                </a:r>
              </a:p>
              <a:p>
                <a:pPr lvl="1"/>
                <a:r>
                  <a:rPr lang="en-US" dirty="0"/>
                  <a:t>password hash values are stored in the file /</a:t>
                </a:r>
                <a:r>
                  <a:rPr lang="en-US" dirty="0" err="1"/>
                  <a:t>etc</a:t>
                </a:r>
                <a:r>
                  <a:rPr lang="en-US" dirty="0"/>
                  <a:t>/passwd. When user tries to log in,  system computes hash of user-entered password and compares with stored password hash (discussed in CH03) </a:t>
                </a:r>
              </a:p>
              <a:p>
                <a:r>
                  <a:rPr lang="en-US" dirty="0"/>
                  <a:t>Intrusion detection </a:t>
                </a:r>
              </a:p>
              <a:p>
                <a:pPr lvl="1"/>
                <a:r>
                  <a:rPr lang="en-US" dirty="0"/>
                  <a:t>Hash value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 for a file </a:t>
                </a:r>
                <a14:m>
                  <m:oMath xmlns:m="http://schemas.openxmlformats.org/officeDocument/2006/math">
                    <m:r>
                      <a:rPr lang="en-US" i="1" dirty="0">
                        <a:latin typeface="Cambria Math" panose="02040503050406030204" pitchFamily="18" charset="0"/>
                      </a:rPr>
                      <m:t>𝐹</m:t>
                    </m:r>
                  </m:oMath>
                </a14:m>
                <a:r>
                  <a:rPr lang="en-US" dirty="0"/>
                  <a:t> is stored in a secure location to detect any alteration of file contents</a:t>
                </a:r>
              </a:p>
              <a:p>
                <a:endParaRPr lang="en-US" dirty="0"/>
              </a:p>
              <a:p>
                <a:endParaRPr lang="en-SE" dirty="0"/>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920" t="-1738" r="-2703" b="-6373"/>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35625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lstStyle/>
          <a:p>
            <a:r>
              <a:rPr lang="en-US" dirty="0"/>
              <a:t>Used to generate:</a:t>
            </a:r>
          </a:p>
          <a:p>
            <a:pPr lvl="1"/>
            <a:r>
              <a:rPr lang="en-US" dirty="0"/>
              <a:t>Keys for public-key algorithms</a:t>
            </a:r>
          </a:p>
          <a:p>
            <a:pPr lvl="1"/>
            <a:r>
              <a:rPr lang="en-US" dirty="0"/>
              <a:t>Stream key for symmetric stream cipher</a:t>
            </a:r>
          </a:p>
          <a:p>
            <a:pPr lvl="1"/>
            <a:r>
              <a:rPr lang="en-US" dirty="0"/>
              <a:t>Symmetric key for use as a temporary session key or in creating a digital envelope</a:t>
            </a:r>
          </a:p>
          <a:p>
            <a:pPr lvl="1"/>
            <a:r>
              <a:rPr lang="en-US" dirty="0"/>
              <a:t>Handshaking to prevent replay attacks</a:t>
            </a:r>
          </a:p>
          <a:p>
            <a:pPr lvl="1"/>
            <a:r>
              <a:rPr lang="en-US" dirty="0"/>
              <a:t>Session key</a:t>
            </a:r>
          </a:p>
          <a:p>
            <a:pPr lvl="1"/>
            <a:endParaRPr lang="en-SE" dirty="0"/>
          </a:p>
        </p:txBody>
      </p:sp>
      <p:sp>
        <p:nvSpPr>
          <p:cNvPr id="4" name="Slide Number Placeholder 3">
            <a:extLst>
              <a:ext uri="{FF2B5EF4-FFF2-40B4-BE49-F238E27FC236}">
                <a16:creationId xmlns:a16="http://schemas.microsoft.com/office/drawing/2014/main" id="{14DDB669-62C5-4291-A9FF-BC6B5F72F71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07249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t>Plaintext</a:t>
            </a:r>
          </a:p>
          <a:p>
            <a:pPr lvl="1"/>
            <a:r>
              <a:rPr lang="en-US" dirty="0"/>
              <a:t>Also called cleartext </a:t>
            </a:r>
          </a:p>
          <a:p>
            <a:r>
              <a:rPr lang="en-US" dirty="0"/>
              <a:t>Ciphertext</a:t>
            </a:r>
          </a:p>
          <a:p>
            <a:pPr lvl="1"/>
            <a:r>
              <a:rPr lang="en-US" dirty="0"/>
              <a:t>Scrambled message produced as output</a:t>
            </a:r>
          </a:p>
          <a:p>
            <a:r>
              <a:rPr lang="en-US" dirty="0"/>
              <a:t>Encryption algorithm</a:t>
            </a:r>
          </a:p>
          <a:p>
            <a:pPr lvl="1"/>
            <a:r>
              <a:rPr lang="en-US" dirty="0"/>
              <a:t>Transforms plaintext to ciphertext</a:t>
            </a:r>
          </a:p>
          <a:p>
            <a:r>
              <a:rPr lang="en-US" dirty="0"/>
              <a:t>Decryption algorithm</a:t>
            </a:r>
          </a:p>
          <a:p>
            <a:pPr lvl="1"/>
            <a:r>
              <a:rPr lang="en-US" dirty="0"/>
              <a:t>Transforms ciphertext to plaintext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fontScale="92500" lnSpcReduction="20000"/>
          </a:bodyPr>
          <a:lstStyle/>
          <a:p>
            <a:r>
              <a:rPr lang="en-US" dirty="0"/>
              <a:t>Randomness</a:t>
            </a:r>
          </a:p>
          <a:p>
            <a:pPr lvl="1"/>
            <a:r>
              <a:rPr lang="en-US" dirty="0"/>
              <a:t>Uniform distribution</a:t>
            </a:r>
          </a:p>
          <a:p>
            <a:pPr lvl="2"/>
            <a:r>
              <a:rPr lang="en-US" dirty="0"/>
              <a:t>Frequency of occurrence of each of the numbers should be approximately the same</a:t>
            </a:r>
          </a:p>
          <a:p>
            <a:pPr lvl="1"/>
            <a:r>
              <a:rPr lang="en-US" dirty="0"/>
              <a:t>Independence</a:t>
            </a:r>
          </a:p>
          <a:p>
            <a:pPr lvl="2"/>
            <a:r>
              <a:rPr lang="en-US" dirty="0"/>
              <a:t>No one value in the sequence can be inferred from the others</a:t>
            </a:r>
          </a:p>
          <a:p>
            <a:r>
              <a:rPr lang="en-US" dirty="0"/>
              <a:t>Unpredictability</a:t>
            </a:r>
          </a:p>
          <a:p>
            <a:pPr lvl="1"/>
            <a:r>
              <a:rPr lang="en-US" dirty="0"/>
              <a:t>Each number is statistically independent of others in the sequence, so future elements of the sequence cannot be predicted based on past elements</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296695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en-US" altLang="en-US" dirty="0"/>
              <a:t>Pseudorandom vs. Random Numbers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323528" y="1196753"/>
            <a:ext cx="8568952" cy="5591168"/>
          </a:xfrm>
        </p:spPr>
        <p:txBody>
          <a:bodyPr/>
          <a:lstStyle/>
          <a:p>
            <a:pPr lvl="0"/>
            <a:r>
              <a:rPr lang="en-US" sz="2400" dirty="0"/>
              <a:t>Pseudorandom numbers are generated with deterministic algorithms with random seeds:</a:t>
            </a:r>
          </a:p>
          <a:p>
            <a:pPr lvl="1"/>
            <a:r>
              <a:rPr lang="en-US" sz="1800" dirty="0"/>
              <a:t>The same seed results in the same sequence of random numbers</a:t>
            </a:r>
          </a:p>
          <a:p>
            <a:pPr lvl="1"/>
            <a:r>
              <a:rPr lang="en-US" sz="1800" dirty="0"/>
              <a:t>The sequence produced are not truly statistically random, but may pass </a:t>
            </a:r>
            <a:r>
              <a:rPr lang="en-US" sz="1800" dirty="0">
                <a:latin typeface="Arial" pitchFamily="-110" charset="0"/>
                <a:ea typeface="ＭＳ Ｐゴシック" pitchFamily="-110" charset="-128"/>
                <a:cs typeface="ＭＳ Ｐゴシック" pitchFamily="-110" charset="-128"/>
              </a:rPr>
              <a:t>many reasonable tests of randomness</a:t>
            </a:r>
            <a:endParaRPr lang="en-US" sz="1800" dirty="0"/>
          </a:p>
          <a:p>
            <a:pPr lvl="0" rtl="0"/>
            <a:r>
              <a:rPr lang="en-US" sz="2400" dirty="0"/>
              <a:t>True random number generator (TRNG):</a:t>
            </a:r>
          </a:p>
          <a:p>
            <a:pPr lvl="1" rtl="0"/>
            <a:r>
              <a:rPr lang="en-US" sz="1800" dirty="0"/>
              <a:t>Uses a nondeterministic source to produce randomness</a:t>
            </a:r>
          </a:p>
          <a:p>
            <a:pPr lvl="1" rtl="0"/>
            <a:r>
              <a:rPr lang="en-US" sz="1800" dirty="0"/>
              <a:t>Most operate by measuring unpredictable natural processes</a:t>
            </a:r>
          </a:p>
          <a:p>
            <a:pPr lvl="2" rtl="0"/>
            <a:r>
              <a:rPr lang="en-US" sz="1800" dirty="0"/>
              <a:t>e.g. radiation, gas discharge, leaky capacitors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lang="en-GB" altLang="en-US" dirty="0"/>
              <a:t>Symmetric Encryption</a:t>
            </a:r>
            <a:endParaRPr lang="en-AU"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241059" y="3584282"/>
            <a:ext cx="8405405" cy="2959163"/>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323528" y="1196754"/>
            <a:ext cx="8568952" cy="2345100"/>
          </a:xfrm>
        </p:spPr>
        <p:txBody>
          <a:bodyPr>
            <a:normAutofit fontScale="92500" lnSpcReduction="20000"/>
          </a:bodyPr>
          <a:lstStyle/>
          <a:p>
            <a:r>
              <a:rPr lang="en-US" dirty="0"/>
              <a:t>Also called secret-key cryptography, for protecting confidentiality</a:t>
            </a:r>
          </a:p>
          <a:p>
            <a:pPr lvl="1"/>
            <a:r>
              <a:rPr lang="en-US" dirty="0"/>
              <a:t>Sender and receiver must share the same secret key</a:t>
            </a:r>
          </a:p>
          <a:p>
            <a:pPr lvl="1"/>
            <a:r>
              <a:rPr lang="en-US" dirty="0"/>
              <a:t>Need a strong encryption algorithm</a:t>
            </a:r>
          </a:p>
          <a:p>
            <a:endParaRPr lang="en-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p:txBody>
          <a:bodyPr>
            <a:normAutofit fontScale="92500" lnSpcReduction="20000"/>
          </a:bodyPr>
          <a:lstStyle/>
          <a:p>
            <a:r>
              <a:rPr lang="en-US" dirty="0"/>
              <a:t>Cryptanalytic Attacks</a:t>
            </a:r>
          </a:p>
          <a:p>
            <a:pPr lvl="1"/>
            <a:r>
              <a:rPr lang="en-US" dirty="0"/>
              <a:t>Exploits the characteristics of the algorithm to attempt to recover plaintext or secret key</a:t>
            </a:r>
          </a:p>
          <a:p>
            <a:pPr lvl="1"/>
            <a:r>
              <a:rPr lang="en-US" dirty="0"/>
              <a:t>Rely on:</a:t>
            </a:r>
          </a:p>
          <a:p>
            <a:pPr lvl="2"/>
            <a:r>
              <a:rPr lang="en-US" dirty="0"/>
              <a:t>Nature of the algorithm</a:t>
            </a:r>
          </a:p>
          <a:p>
            <a:pPr lvl="2"/>
            <a:r>
              <a:rPr lang="en-US" dirty="0"/>
              <a:t>Some sample plaintext-ciphertext pairs</a:t>
            </a:r>
          </a:p>
          <a:p>
            <a:pPr lvl="2"/>
            <a:r>
              <a:rPr lang="en-US" dirty="0"/>
              <a:t>Some knowledge of the general characteristics of the plaintext, e.g., letter “e” and word “the” are common in English texts</a:t>
            </a:r>
          </a:p>
          <a:p>
            <a:r>
              <a:rPr lang="en-US" dirty="0"/>
              <a:t>Brute-Force Attacks</a:t>
            </a:r>
          </a:p>
          <a:p>
            <a:pPr lvl="1"/>
            <a:r>
              <a:rPr lang="en-US" dirty="0"/>
              <a:t>Try all possible keys on some ciphertext until an intelligible plaintext is obtained</a:t>
            </a:r>
          </a:p>
          <a:p>
            <a:pPr lvl="1"/>
            <a:endParaRPr lang="en-US" dirty="0"/>
          </a:p>
          <a:p>
            <a:endParaRPr lang="en-SE" dirty="0"/>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24154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fontScale="92500" lnSpcReduction="10000"/>
          </a:bodyPr>
          <a:lstStyle/>
          <a:p>
            <a:r>
              <a:rPr lang="en-US" dirty="0"/>
              <a:t>Block Cipher</a:t>
            </a:r>
          </a:p>
          <a:p>
            <a:pPr lvl="1"/>
            <a:r>
              <a:rPr lang="en-US" dirty="0"/>
              <a:t>Processes input data one block at a time</a:t>
            </a:r>
          </a:p>
          <a:p>
            <a:pPr lvl="1"/>
            <a:r>
              <a:rPr lang="en-US" dirty="0"/>
              <a:t>Produces an output block for each input block</a:t>
            </a:r>
          </a:p>
          <a:p>
            <a:r>
              <a:rPr lang="en-US" dirty="0"/>
              <a:t>Stream Cipher</a:t>
            </a:r>
          </a:p>
          <a:p>
            <a:pPr lvl="1"/>
            <a:r>
              <a:rPr lang="en-US" dirty="0"/>
              <a:t>Processes the input elements continuously, producing output one element at a time</a:t>
            </a:r>
          </a:p>
          <a:p>
            <a:pPr lvl="1"/>
            <a:r>
              <a:rPr lang="en-US" dirty="0"/>
              <a:t>One element may be 1 bit, 1 Byte, or more than 1 Byte </a:t>
            </a:r>
          </a:p>
          <a:p>
            <a:pPr lvl="1"/>
            <a:r>
              <a:rPr lang="en-US" dirty="0"/>
              <a:t>Faster than block ciphers</a:t>
            </a:r>
            <a:endParaRPr lang="en-SE" dirty="0"/>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990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1167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287524" y="957840"/>
                <a:ext cx="8568952" cy="2530295"/>
              </a:xfrm>
            </p:spPr>
            <p:txBody>
              <a:bodyPr>
                <a:normAutofit fontScale="55000" lnSpcReduction="20000"/>
              </a:bodyPr>
              <a:lstStyle/>
              <a:p>
                <a:r>
                  <a:rPr lang="en-US" dirty="0"/>
                  <a:t>A stream cypher that stream cipher that operates one bit at a time:</a:t>
                </a:r>
              </a:p>
              <a:p>
                <a:pPr lvl="1"/>
                <a:r>
                  <a:rPr lang="en-US" dirty="0"/>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t>(</a:t>
                </a:r>
                <a14:m>
                  <m:oMath xmlns:m="http://schemas.openxmlformats.org/officeDocument/2006/math">
                    <m:r>
                      <a:rPr lang="en-US" b="0" i="1" smtClean="0">
                        <a:latin typeface="Cambria Math" panose="02040503050406030204" pitchFamily="18" charset="0"/>
                      </a:rPr>
                      <m:t>𝑘</m:t>
                    </m:r>
                  </m:oMath>
                </a14:m>
                <a:r>
                  <a:rPr lang="en-US" dirty="0"/>
                  <a:t> in the figure). </a:t>
                </a:r>
              </a:p>
              <a:p>
                <a:pPr lvl="1"/>
                <a:r>
                  <a:rPr lang="en-US" dirty="0"/>
                  <a:t>The plaintext is </a:t>
                </a:r>
                <a:r>
                  <a:rPr lang="en-US" dirty="0" err="1"/>
                  <a:t>XOR’ed</a:t>
                </a:r>
                <a:r>
                  <a:rPr lang="en-US" dirty="0"/>
                  <a:t> with </a:t>
                </a:r>
                <a14:m>
                  <m:oMath xmlns:m="http://schemas.openxmlformats.org/officeDocument/2006/math">
                    <m:r>
                      <a:rPr lang="en-US" i="1">
                        <a:latin typeface="Cambria Math" panose="02040503050406030204" pitchFamily="18" charset="0"/>
                      </a:rPr>
                      <m:t>𝐾𝑆</m:t>
                    </m:r>
                  </m:oMath>
                </a14:m>
                <a:r>
                  <a:rPr lang="en-US" dirty="0"/>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p>
              <a:p>
                <a:pPr lvl="1"/>
                <a:r>
                  <a:rPr lang="en-US" dirty="0"/>
                  <a:t>The cyphertext is </a:t>
                </a:r>
                <a:r>
                  <a:rPr lang="en-US" dirty="0" err="1"/>
                  <a:t>XOR’ed</a:t>
                </a:r>
                <a:r>
                  <a:rPr lang="en-US" dirty="0"/>
                  <a:t> with the same keystream </a:t>
                </a:r>
                <a14:m>
                  <m:oMath xmlns:m="http://schemas.openxmlformats.org/officeDocument/2006/math">
                    <m:r>
                      <a:rPr lang="en-US" i="1">
                        <a:latin typeface="Cambria Math" panose="02040503050406030204" pitchFamily="18" charset="0"/>
                      </a:rPr>
                      <m:t>𝐾𝑆</m:t>
                    </m:r>
                  </m:oMath>
                </a14:m>
                <a:r>
                  <a:rPr lang="en-US" dirty="0"/>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p>
              <a:p>
                <a:pPr lvl="1"/>
                <a:r>
                  <a:rPr lang="en-US" dirty="0"/>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t> and using the same key stream generator algorithm.</a:t>
                </a:r>
              </a:p>
              <a:p>
                <a:endParaRPr lang="en-US" dirty="0"/>
              </a:p>
              <a:p>
                <a:endParaRPr lang="en-SE" dirty="0"/>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287524" y="957840"/>
                <a:ext cx="8568952" cy="2530295"/>
              </a:xfrm>
              <a:blipFill>
                <a:blip r:embed="rId4"/>
                <a:stretch>
                  <a:fillRect l="-640" t="-3373" b="-3855"/>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2000" dirty="0"/>
                  <a:t>Each plaintext block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oMath>
                </a14:m>
                <a:r>
                  <a:rPr lang="en-US" altLang="zh-CN" sz="2000" dirty="0"/>
                  <a:t> (e.g., 64 or 128 bits) is encoded independently using the same key </a:t>
                </a:r>
                <a14:m>
                  <m:oMath xmlns:m="http://schemas.openxmlformats.org/officeDocument/2006/math">
                    <m:r>
                      <a:rPr lang="en-US" altLang="zh-CN" sz="2000" b="0" i="1" smtClean="0">
                        <a:latin typeface="Cambria Math" panose="02040503050406030204" pitchFamily="18" charset="0"/>
                      </a:rPr>
                      <m:t>𝐾</m:t>
                    </m:r>
                  </m:oMath>
                </a14:m>
                <a:endParaRPr lang="en-US" altLang="zh-CN" sz="2000" dirty="0"/>
              </a:p>
              <a:p>
                <a:pPr lvl="1"/>
                <a:r>
                  <a:rPr lang="en-US" altLang="zh-CN" sz="1800" dirty="0"/>
                  <a:t>Attacker may exploit regularities in the plaintext to perform cryptoanalysis, since same plaintext block generates same cyphertext block. If it is known that the message always starts out with certain predefined fields, then the cryptanalyst may have a number of known plaintext-ciphertext pairs to work with.</a:t>
                </a:r>
                <a:endParaRPr lang="en-US" altLang="zh-CN"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40" t="-463" r="-1067"/>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1328382"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81023"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196753"/>
                <a:ext cx="4109013" cy="4597096"/>
              </a:xfrm>
            </p:spPr>
            <p:txBody>
              <a:bodyPr>
                <a:normAutofit fontScale="62500" lnSpcReduction="20000"/>
              </a:bodyPr>
              <a:lstStyle/>
              <a:p>
                <a:r>
                  <a:rPr lang="en-US" altLang="zh-CN" dirty="0"/>
                  <a:t>Input to the encryption algorithm is the XOR of the next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t> have no fixed relationship, removing the </a:t>
                </a:r>
                <a:r>
                  <a:rPr lang="en-US" altLang="zh-CN" dirty="0"/>
                  <a:t>regularities in the plaintext for ECB, hence more secure</a:t>
                </a:r>
                <a:r>
                  <a:rPr lang="en-US" dirty="0"/>
                  <a:t>.</a:t>
                </a:r>
              </a:p>
              <a:p>
                <a:pPr lvl="1"/>
                <a:r>
                  <a:rPr lang="en-US" dirty="0"/>
                  <a:t>Uses the 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(any string </a:t>
                </a:r>
                <a:r>
                  <a:rPr lang="en-US" dirty="0" err="1"/>
                  <a:t>XOR’ed</a:t>
                </a:r>
                <a:r>
                  <a:rPr lang="en-US" dirty="0"/>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(0 </a:t>
                </a:r>
                <a:r>
                  <a:rPr lang="en-US" dirty="0" err="1"/>
                  <a:t>XOR’ed</a:t>
                </a:r>
                <a:r>
                  <a:rPr lang="en-US" dirty="0"/>
                  <a:t> with any string is the same string).</a:t>
                </a:r>
              </a:p>
              <a:p>
                <a:pPr lvl="2"/>
                <a:endParaRPr lang="en-US" dirty="0"/>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196753"/>
                <a:ext cx="4109013" cy="4597096"/>
              </a:xfrm>
              <a:blipFill>
                <a:blip r:embed="rId3"/>
                <a:stretch>
                  <a:fillRect l="-1780" t="-2520" r="-1929" b="-119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332A97-771B-428A-A8A2-887DA34B9DD7}"/>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4354023" y="880920"/>
            <a:ext cx="4727294" cy="3694006"/>
          </a:xfrm>
          <a:prstGeom prst="rect">
            <a:avLst/>
          </a:prstGeom>
        </p:spPr>
      </p:pic>
      <p:pic>
        <p:nvPicPr>
          <p:cNvPr id="8" name="Picture 7">
            <a:extLst>
              <a:ext uri="{FF2B5EF4-FFF2-40B4-BE49-F238E27FC236}">
                <a16:creationId xmlns:a16="http://schemas.microsoft.com/office/drawing/2014/main" id="{6DB028C5-B289-4D46-9D31-2B7E348D1B6E}"/>
              </a:ext>
            </a:extLst>
          </p:cNvPr>
          <p:cNvPicPr>
            <a:picLocks noChangeAspect="1"/>
          </p:cNvPicPr>
          <p:nvPr/>
        </p:nvPicPr>
        <p:blipFill>
          <a:blip r:embed="rId5"/>
          <a:stretch>
            <a:fillRect/>
          </a:stretch>
        </p:blipFill>
        <p:spPr>
          <a:xfrm>
            <a:off x="4310296" y="4584914"/>
            <a:ext cx="4814748" cy="2203007"/>
          </a:xfrm>
          <a:prstGeom prst="rect">
            <a:avLst/>
          </a:prstGeom>
        </p:spPr>
      </p:pic>
      <p:pic>
        <p:nvPicPr>
          <p:cNvPr id="9" name="Picture 8">
            <a:extLst>
              <a:ext uri="{FF2B5EF4-FFF2-40B4-BE49-F238E27FC236}">
                <a16:creationId xmlns:a16="http://schemas.microsoft.com/office/drawing/2014/main" id="{9A99EFEB-02E1-47AB-9FA4-B09427CB4F4D}"/>
              </a:ext>
            </a:extLst>
          </p:cNvPr>
          <p:cNvPicPr>
            <a:picLocks noChangeAspect="1"/>
          </p:cNvPicPr>
          <p:nvPr/>
        </p:nvPicPr>
        <p:blipFill>
          <a:blip r:embed="rId6"/>
          <a:stretch>
            <a:fillRect/>
          </a:stretch>
        </p:blipFill>
        <p:spPr>
          <a:xfrm>
            <a:off x="1549155" y="5793848"/>
            <a:ext cx="1192888" cy="994073"/>
          </a:xfrm>
          <a:prstGeom prst="rect">
            <a:avLst/>
          </a:prstGeom>
        </p:spPr>
      </p:pic>
    </p:spTree>
    <p:extLst>
      <p:ext uri="{BB962C8B-B14F-4D97-AF65-F5344CB8AC3E}">
        <p14:creationId xmlns:p14="http://schemas.microsoft.com/office/powerpoint/2010/main" val="187879214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885</TotalTime>
  <Words>8765</Words>
  <Application>Microsoft Office PowerPoint</Application>
  <PresentationFormat>On-screen Show (4:3)</PresentationFormat>
  <Paragraphs>820</Paragraphs>
  <Slides>31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Gloria Hallelujah</vt:lpstr>
      <vt:lpstr>Arial</vt:lpstr>
      <vt:lpstr>Cambria Math</vt:lpstr>
      <vt:lpstr>Times New Roman</vt:lpstr>
      <vt:lpstr>Wingdings</vt:lpstr>
      <vt:lpstr>1_Default Design</vt:lpstr>
      <vt:lpstr>CH02 Cryptographic Tools</vt:lpstr>
      <vt:lpstr>Outline</vt:lpstr>
      <vt:lpstr>Terminology</vt:lpstr>
      <vt:lpstr>Symmetric Encryption</vt:lpstr>
      <vt:lpstr>Attacking Symmetric Encryption</vt:lpstr>
      <vt:lpstr>Block &amp; Stream Ciphers</vt:lpstr>
      <vt:lpstr>An Example Stream Cypher</vt:lpstr>
      <vt:lpstr>Block Cipher: Electronic CodeBook (ECB)</vt:lpstr>
      <vt:lpstr>Block Cipher: Cipher Block Chaining (CBC)</vt:lpstr>
      <vt:lpstr>Comparison of 3 Symmetric Encryption Standards (Block Ciphers)</vt:lpstr>
      <vt:lpstr>Data Encryption Standard (DES)</vt:lpstr>
      <vt:lpstr>Triple DES (3DES)</vt:lpstr>
      <vt:lpstr>Advanced Encryption Standard (AES)</vt:lpstr>
      <vt:lpstr>Time Required for Brute-Force Attack</vt:lpstr>
      <vt:lpstr>Public-Key Cryptography</vt:lpstr>
      <vt:lpstr>Public-Key Crypto for Confidentiality</vt:lpstr>
      <vt:lpstr>Public-Key Crypto for Integrity</vt:lpstr>
      <vt:lpstr>Public-Key Crypto Algorithms and Protocols</vt:lpstr>
      <vt:lpstr>Diffie-Hellman</vt:lpstr>
      <vt:lpstr>Requirements for Public-Key Crypto</vt:lpstr>
      <vt:lpstr>Message Authentication</vt:lpstr>
      <vt:lpstr>Message Authentication without Encryption</vt:lpstr>
      <vt:lpstr>Message Authentication Code (MAC)</vt:lpstr>
      <vt:lpstr>MAC Explanations</vt:lpstr>
      <vt:lpstr>Crypto Hash Function</vt:lpstr>
      <vt:lpstr>PowerPoint Presentation</vt:lpstr>
      <vt:lpstr>Crypto Hash Function Requirements</vt:lpstr>
      <vt:lpstr>Additional Hash Function Applications</vt:lpstr>
      <vt:lpstr>Random Numbers</vt:lpstr>
      <vt:lpstr>Random Number Requirements</vt:lpstr>
      <vt:lpstr>Pseudorandom vs. Random Numbers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87</cp:revision>
  <dcterms:created xsi:type="dcterms:W3CDTF">2020-04-19T18:21:47Z</dcterms:created>
  <dcterms:modified xsi:type="dcterms:W3CDTF">2021-05-04T04:37:19Z</dcterms:modified>
</cp:coreProperties>
</file>