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5"/>
  </p:notesMasterIdLst>
  <p:handoutMasterIdLst>
    <p:handoutMasterId r:id="rId36"/>
  </p:handoutMasterIdLst>
  <p:sldIdLst>
    <p:sldId id="384" r:id="rId2"/>
    <p:sldId id="450" r:id="rId3"/>
    <p:sldId id="433" r:id="rId4"/>
    <p:sldId id="434" r:id="rId5"/>
    <p:sldId id="435" r:id="rId6"/>
    <p:sldId id="449" r:id="rId7"/>
    <p:sldId id="451" r:id="rId8"/>
    <p:sldId id="436" r:id="rId9"/>
    <p:sldId id="367" r:id="rId10"/>
    <p:sldId id="409" r:id="rId11"/>
    <p:sldId id="437" r:id="rId12"/>
    <p:sldId id="431" r:id="rId13"/>
    <p:sldId id="438" r:id="rId14"/>
    <p:sldId id="439" r:id="rId15"/>
    <p:sldId id="440" r:id="rId16"/>
    <p:sldId id="424" r:id="rId17"/>
    <p:sldId id="452" r:id="rId18"/>
    <p:sldId id="446" r:id="rId19"/>
    <p:sldId id="447" r:id="rId20"/>
    <p:sldId id="448" r:id="rId21"/>
    <p:sldId id="453" r:id="rId22"/>
    <p:sldId id="441" r:id="rId23"/>
    <p:sldId id="442" r:id="rId24"/>
    <p:sldId id="380" r:id="rId25"/>
    <p:sldId id="416" r:id="rId26"/>
    <p:sldId id="443" r:id="rId27"/>
    <p:sldId id="454" r:id="rId28"/>
    <p:sldId id="444" r:id="rId29"/>
    <p:sldId id="415" r:id="rId30"/>
    <p:sldId id="417" r:id="rId31"/>
    <p:sldId id="418" r:id="rId32"/>
    <p:sldId id="421" r:id="rId33"/>
    <p:sldId id="445"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0"/>
            <p14:sldId id="433"/>
            <p14:sldId id="434"/>
            <p14:sldId id="435"/>
            <p14:sldId id="449"/>
            <p14:sldId id="451"/>
            <p14:sldId id="436"/>
            <p14:sldId id="367"/>
            <p14:sldId id="409"/>
            <p14:sldId id="437"/>
            <p14:sldId id="431"/>
            <p14:sldId id="438"/>
            <p14:sldId id="439"/>
            <p14:sldId id="440"/>
            <p14:sldId id="424"/>
            <p14:sldId id="452"/>
            <p14:sldId id="446"/>
            <p14:sldId id="447"/>
            <p14:sldId id="448"/>
            <p14:sldId id="453"/>
            <p14:sldId id="441"/>
            <p14:sldId id="442"/>
            <p14:sldId id="380"/>
            <p14:sldId id="416"/>
            <p14:sldId id="443"/>
            <p14:sldId id="454"/>
            <p14:sldId id="444"/>
            <p14:sldId id="415"/>
            <p14:sldId id="417"/>
            <p14:sldId id="418"/>
            <p14:sldId id="421"/>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0021" autoAdjust="0"/>
  </p:normalViewPr>
  <p:slideViewPr>
    <p:cSldViewPr>
      <p:cViewPr varScale="1">
        <p:scale>
          <a:sx n="104" d="100"/>
          <a:sy n="104" d="100"/>
        </p:scale>
        <p:origin x="16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12</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3474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 to attackers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Helps mitigate password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22555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unguessable.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(openwall.com/john/pro/),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364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435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Static: token authenticates the user to the computer.</a:t>
            </a:r>
          </a:p>
          <a:p>
            <a:pPr lvl="1"/>
            <a:r>
              <a:rPr lang="en-US" dirty="0"/>
              <a:t>Dynamic password generator: the token generates a unique password periodically (e.g., every minute).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a:p>
            <a:endParaRPr lang="en-US" b="0" dirty="0"/>
          </a:p>
          <a:p>
            <a:endParaRPr lang="en-US" b="0" dirty="0"/>
          </a:p>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179691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card’s</a:t>
            </a:r>
          </a:p>
          <a:p>
            <a:r>
              <a:rPr lang="en-US" dirty="0"/>
              <a:t>PTS response confirms the protocols and parameters to be used.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55708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70997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B0D236-8C11-2D4D-BE3F-DDAF8362C130}" type="slidenum">
              <a:rPr lang="en-AU"/>
              <a:pPr/>
              <a:t>24</a:t>
            </a:fld>
            <a:endParaRPr lang="en-AU"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5664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01970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596B4704-35C5-FE4A-8DDF-C541CD54E575}" type="slidenum">
              <a:rPr lang="en-AU" smtClean="0"/>
              <a:pPr>
                <a:defRPr/>
              </a:pPr>
              <a:t>29</a:t>
            </a:fld>
            <a:endParaRPr lang="en-AU" dirty="0"/>
          </a:p>
        </p:txBody>
      </p:sp>
    </p:spTree>
    <p:extLst>
      <p:ext uri="{BB962C8B-B14F-4D97-AF65-F5344CB8AC3E}">
        <p14:creationId xmlns:p14="http://schemas.microsoft.com/office/powerpoint/2010/main" val="331190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(keylogging),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1505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46405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1025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 for </a:t>
            </a:r>
            <a:br>
              <a:rPr lang="en-US" dirty="0"/>
            </a:br>
            <a:r>
              <a:rPr lang="en-US" dirty="0"/>
              <a:t>User Authentication</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18426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latin typeface="Arial" pitchFamily="-110" charset="0"/>
                <a:ea typeface="ＭＳ Ｐゴシック" pitchFamily="-110" charset="-128"/>
                <a:cs typeface="ＭＳ Ｐゴシック" pitchFamily="-110" charset="-128"/>
              </a:rPr>
              <a:t>The Password and salt (a random number generated when password is set) are used as input to a hash function to produce a hash value.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50084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9</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Passwords chosen by humans often have regularities, but the salt is a random number.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6</m:t>
                        </m:r>
                      </m:e>
                      <m:sup>
                        <m:r>
                          <a:rPr lang="en-US" sz="2000" b="0" i="1" smtClean="0">
                            <a:latin typeface="Cambria Math" panose="02040503050406030204" pitchFamily="18" charset="0"/>
                          </a:rPr>
                          <m:t>26</m:t>
                        </m:r>
                      </m:sup>
                    </m:sSup>
                  </m:oMath>
                </a14:m>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Choice>
        <mc:Fallback xmlns="">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r>
                  <a:rPr lang="en-US" sz="2000" b="0" i="0">
                    <a:latin typeface="Cambria Math" panose="02040503050406030204" pitchFamily="18" charset="0"/>
                  </a:rPr>
                  <a:t>6^26</a:t>
                </a:r>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Fallback>
      </mc:AlternateContent>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10</a:t>
            </a:fld>
            <a:endParaRPr lang="en-AU" dirty="0"/>
          </a:p>
        </p:txBody>
      </p:sp>
    </p:spTree>
    <p:extLst>
      <p:ext uri="{BB962C8B-B14F-4D97-AF65-F5344CB8AC3E}">
        <p14:creationId xmlns:p14="http://schemas.microsoft.com/office/powerpoint/2010/main" val="162324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18234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CH03 User Authentication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t>ZJU 2021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2800" dirty="0"/>
              <a:t>Dictionary attacks</a:t>
            </a:r>
          </a:p>
          <a:p>
            <a:pPr lvl="1"/>
            <a:r>
              <a:rPr lang="en-US" sz="2400" dirty="0"/>
              <a:t>Develop a large dictionary of possible passwords and try each against the password file</a:t>
            </a:r>
          </a:p>
          <a:p>
            <a:pPr lvl="2"/>
            <a:r>
              <a:rPr lang="en-US" altLang="zh-CN" sz="2000" dirty="0"/>
              <a:t>Numerous leaked plaintext passwords are available online.</a:t>
            </a:r>
          </a:p>
          <a:p>
            <a:pPr lvl="1"/>
            <a:r>
              <a:rPr lang="en-US" sz="2400" dirty="0"/>
              <a:t>Each password is hashed using each user’s salt value, and then compared to his stored hash value in the password file.</a:t>
            </a:r>
          </a:p>
          <a:p>
            <a:pPr lvl="2"/>
            <a:r>
              <a:rPr lang="en-US" altLang="zh-CN" sz="2000" dirty="0"/>
              <a:t>Try popular passwords first.</a:t>
            </a:r>
            <a:endParaRPr lang="en-US" sz="2000" dirty="0"/>
          </a:p>
          <a:p>
            <a:pPr lvl="0"/>
            <a:r>
              <a:rPr lang="en-US" altLang="zh-CN" sz="2800" dirty="0"/>
              <a:t>Rainbow table attacks</a:t>
            </a:r>
          </a:p>
          <a:p>
            <a:pPr lvl="1"/>
            <a:r>
              <a:rPr lang="en-US" altLang="zh-CN" sz="2400" dirty="0"/>
              <a:t>To trade off space for time, attacker pre-computes a huge tables of hash values for all password/salt combinations, to avoid computing hash values during attack.</a:t>
            </a:r>
            <a:endParaRPr lang="en-US" sz="2600" baseline="30000" dirty="0"/>
          </a:p>
          <a:p>
            <a:pPr lvl="1"/>
            <a:endParaRPr 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004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3A3-372A-4A4B-BEA3-ACC88D653F11}"/>
              </a:ext>
            </a:extLst>
          </p:cNvPr>
          <p:cNvSpPr>
            <a:spLocks noGrp="1"/>
          </p:cNvSpPr>
          <p:nvPr>
            <p:ph type="title"/>
          </p:nvPr>
        </p:nvSpPr>
        <p:spPr/>
        <p:txBody>
          <a:bodyPr/>
          <a:lstStyle/>
          <a:p>
            <a:r>
              <a:rPr lang="en-US" dirty="0"/>
              <a:t>Purpose of the Salt</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79D39-D801-4539-91E1-7DCDFAD616B3}"/>
                  </a:ext>
                </a:extLst>
              </p:cNvPr>
              <p:cNvSpPr>
                <a:spLocks noGrp="1"/>
              </p:cNvSpPr>
              <p:nvPr>
                <p:ph idx="1"/>
              </p:nvPr>
            </p:nvSpPr>
            <p:spPr>
              <a:xfrm>
                <a:off x="323528" y="1196752"/>
                <a:ext cx="8568952" cy="5832648"/>
              </a:xfrm>
            </p:spPr>
            <p:txBody>
              <a:bodyPr>
                <a:normAutofit fontScale="55000" lnSpcReduction="20000"/>
              </a:bodyPr>
              <a:lstStyle/>
              <a:p>
                <a:r>
                  <a:rPr lang="en-US" dirty="0"/>
                  <a:t>It prevents duplicate passwords from being visible in the password file. Even if two users have the same password, they have different salt values, so their password hashes are different.</a:t>
                </a:r>
              </a:p>
              <a:p>
                <a:r>
                  <a:rPr lang="en-US" dirty="0"/>
                  <a:t>It makes it difficult to find out whether a person with accounts on two or more systems has used the same password on all of them.</a:t>
                </a:r>
              </a:p>
              <a:p>
                <a:r>
                  <a:rPr lang="en-US" dirty="0"/>
                  <a:t>It greatly increases the difficulty of dictionary or rainbow table attacks. Assuming attacker obtains a copy of the password file. </a:t>
                </a:r>
              </a:p>
              <a:p>
                <a:pPr lvl="1"/>
                <a:r>
                  <a:rPr lang="en-US" dirty="0"/>
                  <a:t>For dictionary attack: to crack a single password of any user. </a:t>
                </a:r>
              </a:p>
              <a:p>
                <a:pPr lvl="2"/>
                <a:r>
                  <a:rPr lang="en-US" sz="2900" dirty="0"/>
                  <a:t>Without the salt: for each password guess attempt[</a:t>
                </a:r>
                <a:r>
                  <a:rPr lang="en-US" sz="2900" dirty="0" err="1"/>
                  <a:t>i</a:t>
                </a:r>
                <a:r>
                  <a:rPr lang="en-US" sz="2900" dirty="0"/>
                  <a:t>] in the dictionary, he computes H(attempt[</a:t>
                </a:r>
                <a:r>
                  <a:rPr lang="en-US" sz="2900" dirty="0" err="1"/>
                  <a:t>i</a:t>
                </a:r>
                <a:r>
                  <a:rPr lang="en-US" sz="2900" dirty="0"/>
                  <a:t>]), then checks whether that hash appears anywhere in the password file. The likelihood of a match, i.e. cracking one of the passwords, increases with the number of passwords in the file. </a:t>
                </a:r>
              </a:p>
              <a:p>
                <a:pPr lvl="2"/>
                <a:r>
                  <a:rPr lang="en-US" sz="2900" dirty="0"/>
                  <a:t>With the salt: each password is hashed and compared separately for each salt, i.e., for each password attempt[</a:t>
                </a:r>
                <a:r>
                  <a:rPr lang="en-US" sz="2900" dirty="0" err="1"/>
                  <a:t>i</a:t>
                </a:r>
                <a:r>
                  <a:rPr lang="en-US" sz="2900" dirty="0"/>
                  <a:t>], he computes H(attempt[</a:t>
                </a:r>
                <a:r>
                  <a:rPr lang="en-US" sz="2900" dirty="0" err="1"/>
                  <a:t>i</a:t>
                </a:r>
                <a:r>
                  <a:rPr lang="en-US" sz="2900" dirty="0"/>
                  <a:t>] || salt[A]) for user A, compares against password hash of user A; computes H(attempt[</a:t>
                </a:r>
                <a:r>
                  <a:rPr lang="en-US" sz="2900" dirty="0" err="1"/>
                  <a:t>i</a:t>
                </a:r>
                <a:r>
                  <a:rPr lang="en-US" sz="2900" dirty="0"/>
                  <a:t>] || salt[B]) for user B, compares against password hash of user B, and so on. </a:t>
                </a:r>
              </a:p>
              <a:p>
                <a:pPr lvl="1"/>
                <a:r>
                  <a:rPr lang="en-US" dirty="0"/>
                  <a:t>For rainbow table attack: size of the rainbow table is increased by a factor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𝑏</m:t>
                        </m:r>
                      </m:sup>
                    </m:sSup>
                  </m:oMath>
                </a14:m>
                <a:r>
                  <a:rPr lang="en-US" dirty="0"/>
                  <a:t> for a salt of length </a:t>
                </a:r>
                <a14:m>
                  <m:oMath xmlns:m="http://schemas.openxmlformats.org/officeDocument/2006/math">
                    <m:r>
                      <a:rPr lang="en-US" i="1" dirty="0" smtClean="0">
                        <a:latin typeface="Cambria Math" panose="02040503050406030204" pitchFamily="18" charset="0"/>
                      </a:rPr>
                      <m:t>𝑏</m:t>
                    </m:r>
                  </m:oMath>
                </a14:m>
                <a:r>
                  <a:rPr lang="en-US" dirty="0"/>
                  <a:t> bits. </a:t>
                </a:r>
                <a:endParaRPr lang="en-SE" dirty="0"/>
              </a:p>
            </p:txBody>
          </p:sp>
        </mc:Choice>
        <mc:Fallback xmlns="">
          <p:sp>
            <p:nvSpPr>
              <p:cNvPr id="3" name="Content Placeholder 2">
                <a:extLst>
                  <a:ext uri="{FF2B5EF4-FFF2-40B4-BE49-F238E27FC236}">
                    <a16:creationId xmlns:a16="http://schemas.microsoft.com/office/drawing/2014/main" id="{9AC79D39-D801-4539-91E1-7DCDFAD616B3}"/>
                  </a:ext>
                </a:extLst>
              </p:cNvPr>
              <p:cNvSpPr>
                <a:spLocks noGrp="1" noRot="1" noChangeAspect="1" noMove="1" noResize="1" noEditPoints="1" noAdjustHandles="1" noChangeArrowheads="1" noChangeShapeType="1" noTextEdit="1"/>
              </p:cNvSpPr>
              <p:nvPr>
                <p:ph idx="1"/>
              </p:nvPr>
            </p:nvSpPr>
            <p:spPr>
              <a:xfrm>
                <a:off x="323528" y="1196752"/>
                <a:ext cx="8568952" cy="5832648"/>
              </a:xfrm>
              <a:blipFill>
                <a:blip r:embed="rId3"/>
                <a:stretch>
                  <a:fillRect l="-640" t="-1463" r="-71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E938104-25FC-486A-8997-CD0F9B147CD5}"/>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37780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60F4-F312-4DB4-8BE5-467F9167EA78}"/>
              </a:ext>
            </a:extLst>
          </p:cNvPr>
          <p:cNvSpPr>
            <a:spLocks noGrp="1"/>
          </p:cNvSpPr>
          <p:nvPr>
            <p:ph type="title"/>
          </p:nvPr>
        </p:nvSpPr>
        <p:spPr/>
        <p:txBody>
          <a:bodyPr/>
          <a:lstStyle/>
          <a:p>
            <a:r>
              <a:rPr lang="en-US" dirty="0"/>
              <a:t>Salt Quiz</a:t>
            </a:r>
            <a:endParaRPr lang="en-SE" dirty="0"/>
          </a:p>
        </p:txBody>
      </p:sp>
      <p:sp>
        <p:nvSpPr>
          <p:cNvPr id="6" name="Content Placeholder 5">
            <a:extLst>
              <a:ext uri="{FF2B5EF4-FFF2-40B4-BE49-F238E27FC236}">
                <a16:creationId xmlns:a16="http://schemas.microsoft.com/office/drawing/2014/main" id="{77CF421B-8BC2-4EA1-8F3B-147F183177F3}"/>
              </a:ext>
            </a:extLst>
          </p:cNvPr>
          <p:cNvSpPr>
            <a:spLocks noGrp="1"/>
          </p:cNvSpPr>
          <p:nvPr>
            <p:ph idx="1"/>
          </p:nvPr>
        </p:nvSpPr>
        <p:spPr>
          <a:xfrm>
            <a:off x="323528" y="1196753"/>
            <a:ext cx="8568952" cy="5591168"/>
          </a:xfrm>
        </p:spPr>
        <p:txBody>
          <a:bodyPr>
            <a:normAutofit fontScale="77500" lnSpcReduction="20000"/>
          </a:bodyPr>
          <a:lstStyle/>
          <a:p>
            <a:r>
              <a:rPr lang="en-US" dirty="0"/>
              <a:t>Q: Assuming attacker obtains a copy of the password file, and he wants to use dictionary attack to crack the password of a </a:t>
            </a:r>
            <a:r>
              <a:rPr lang="en-US" i="1" dirty="0"/>
              <a:t>specific</a:t>
            </a:r>
            <a:r>
              <a:rPr lang="en-US" dirty="0"/>
              <a:t> user Bob. Does the salt increase the difficulty of this attack?</a:t>
            </a:r>
          </a:p>
          <a:p>
            <a:r>
              <a:rPr lang="en-US" dirty="0"/>
              <a:t>ANS: No. </a:t>
            </a:r>
          </a:p>
          <a:p>
            <a:pPr lvl="1"/>
            <a:r>
              <a:rPr lang="en-US" dirty="0"/>
              <a:t>For each password guess attempt[</a:t>
            </a:r>
            <a:r>
              <a:rPr lang="en-US" dirty="0" err="1"/>
              <a:t>i</a:t>
            </a:r>
            <a:r>
              <a:rPr lang="en-US" dirty="0"/>
              <a:t>] in the dictionary, he computes H(attempt[</a:t>
            </a:r>
            <a:r>
              <a:rPr lang="en-US" dirty="0" err="1"/>
              <a:t>i</a:t>
            </a:r>
            <a:r>
              <a:rPr lang="en-US" dirty="0"/>
              <a:t>] || salt[Bob]) for a single salt[Bob], then compares it to Bob’s stored hash value in the password file. Computing the hash adds a little computation delay, but it is not significant. </a:t>
            </a:r>
          </a:p>
          <a:p>
            <a:pPr lvl="1"/>
            <a:r>
              <a:rPr lang="en-US" dirty="0"/>
              <a:t>The salt greatly increases difficulty of cracking password for </a:t>
            </a:r>
            <a:r>
              <a:rPr lang="en-US" i="1" dirty="0"/>
              <a:t>any</a:t>
            </a:r>
            <a:r>
              <a:rPr lang="en-US" dirty="0"/>
              <a:t> user in the password file with dictionary or rainbow table attack, which is more likely to find a match than cracking the password of any specific user.</a:t>
            </a:r>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altLang="zh-CN" dirty="0">
              <a:solidFill>
                <a:schemeClr val="tx1"/>
              </a:solidFill>
              <a:latin typeface="Arial" pitchFamily="-110" charset="0"/>
              <a:ea typeface="ＭＳ Ｐゴシック" pitchFamily="-110" charset="-128"/>
              <a:cs typeface="ＭＳ Ｐゴシック" pitchFamily="-110" charset="-128"/>
            </a:endParaRP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dirty="0">
              <a:solidFill>
                <a:schemeClr val="tx1">
                  <a:lumMod val="85000"/>
                </a:schemeClr>
              </a:solidFill>
            </a:endParaRP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74-F1BF-43EE-A760-04CC8E775ABF}"/>
              </a:ext>
            </a:extLst>
          </p:cNvPr>
          <p:cNvSpPr>
            <a:spLocks noGrp="1"/>
          </p:cNvSpPr>
          <p:nvPr>
            <p:ph type="title"/>
          </p:nvPr>
        </p:nvSpPr>
        <p:spPr/>
        <p:txBody>
          <a:bodyPr/>
          <a:lstStyle/>
          <a:p>
            <a:r>
              <a:rPr lang="en-US" dirty="0"/>
              <a:t>The Hash Function</a:t>
            </a:r>
            <a:endParaRPr lang="en-SE" dirty="0"/>
          </a:p>
        </p:txBody>
      </p:sp>
      <p:sp>
        <p:nvSpPr>
          <p:cNvPr id="3" name="Content Placeholder 2">
            <a:extLst>
              <a:ext uri="{FF2B5EF4-FFF2-40B4-BE49-F238E27FC236}">
                <a16:creationId xmlns:a16="http://schemas.microsoft.com/office/drawing/2014/main" id="{B3F02547-4E3D-41EF-B208-99843969FA49}"/>
              </a:ext>
            </a:extLst>
          </p:cNvPr>
          <p:cNvSpPr>
            <a:spLocks noGrp="1"/>
          </p:cNvSpPr>
          <p:nvPr>
            <p:ph idx="1"/>
          </p:nvPr>
        </p:nvSpPr>
        <p:spPr/>
        <p:txBody>
          <a:bodyPr>
            <a:normAutofit fontScale="92500" lnSpcReduction="20000"/>
          </a:bodyPr>
          <a:lstStyle/>
          <a:p>
            <a:r>
              <a:rPr lang="en-US" dirty="0"/>
              <a:t>Recommended hash function is based on MD5</a:t>
            </a:r>
          </a:p>
          <a:p>
            <a:pPr lvl="1"/>
            <a:r>
              <a:rPr lang="en-US" dirty="0"/>
              <a:t>Password length is unlimited</a:t>
            </a:r>
          </a:p>
          <a:p>
            <a:pPr lvl="1"/>
            <a:r>
              <a:rPr lang="en-US" dirty="0"/>
              <a:t>Uses 48-bit salt to create 128-bit hash value</a:t>
            </a:r>
          </a:p>
          <a:p>
            <a:pPr lvl="1"/>
            <a:r>
              <a:rPr lang="en-US" dirty="0"/>
              <a:t>Uses an inner loop with 1000 iterations to achieve slowdown</a:t>
            </a:r>
          </a:p>
          <a:p>
            <a:r>
              <a:rPr lang="en-US" dirty="0"/>
              <a:t>OpenBSD uses Blowfish block cipher based hash algorithm called </a:t>
            </a:r>
            <a:r>
              <a:rPr lang="en-US" dirty="0" err="1"/>
              <a:t>Bcrypt</a:t>
            </a:r>
            <a:endParaRPr lang="en-US" dirty="0"/>
          </a:p>
          <a:p>
            <a:pPr lvl="1"/>
            <a:r>
              <a:rPr lang="en-US" dirty="0"/>
              <a:t>Most secure version of Unix hash/salt scheme</a:t>
            </a:r>
          </a:p>
          <a:p>
            <a:pPr lvl="1"/>
            <a:r>
              <a:rPr lang="en-US" dirty="0"/>
              <a:t>Uses 128-bit salt to create 192-bit hash value</a:t>
            </a:r>
          </a:p>
          <a:p>
            <a:endParaRPr lang="en-US" dirty="0"/>
          </a:p>
          <a:p>
            <a:endParaRPr lang="en-SE" dirty="0"/>
          </a:p>
        </p:txBody>
      </p:sp>
      <p:sp>
        <p:nvSpPr>
          <p:cNvPr id="4" name="Slide Number Placeholder 3">
            <a:extLst>
              <a:ext uri="{FF2B5EF4-FFF2-40B4-BE49-F238E27FC236}">
                <a16:creationId xmlns:a16="http://schemas.microsoft.com/office/drawing/2014/main" id="{04A04C78-4B67-4AE8-927E-2F86677BE21C}"/>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2970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4D1-4E64-45EA-8A52-FE232D9BE412}"/>
              </a:ext>
            </a:extLst>
          </p:cNvPr>
          <p:cNvSpPr>
            <a:spLocks noGrp="1"/>
          </p:cNvSpPr>
          <p:nvPr>
            <p:ph type="title"/>
          </p:nvPr>
        </p:nvSpPr>
        <p:spPr>
          <a:xfrm>
            <a:off x="323528" y="-11592"/>
            <a:ext cx="8568952" cy="868362"/>
          </a:xfrm>
        </p:spPr>
        <p:txBody>
          <a:bodyPr/>
          <a:lstStyle/>
          <a:p>
            <a:r>
              <a:rPr lang="en-US" dirty="0"/>
              <a:t>Shadow Password Scheme</a:t>
            </a:r>
            <a:endParaRPr lang="en-SE" dirty="0"/>
          </a:p>
        </p:txBody>
      </p:sp>
      <p:sp>
        <p:nvSpPr>
          <p:cNvPr id="3" name="Content Placeholder 2">
            <a:extLst>
              <a:ext uri="{FF2B5EF4-FFF2-40B4-BE49-F238E27FC236}">
                <a16:creationId xmlns:a16="http://schemas.microsoft.com/office/drawing/2014/main" id="{0C290DF7-99CF-4B69-95AE-56C960F156C4}"/>
              </a:ext>
            </a:extLst>
          </p:cNvPr>
          <p:cNvSpPr>
            <a:spLocks noGrp="1"/>
          </p:cNvSpPr>
          <p:nvPr>
            <p:ph idx="1"/>
          </p:nvPr>
        </p:nvSpPr>
        <p:spPr>
          <a:xfrm>
            <a:off x="0" y="780496"/>
            <a:ext cx="9101871" cy="2232248"/>
          </a:xfrm>
        </p:spPr>
        <p:txBody>
          <a:bodyPr>
            <a:normAutofit fontScale="55000" lnSpcReduction="20000"/>
          </a:bodyPr>
          <a:lstStyle/>
          <a:p>
            <a:r>
              <a:rPr lang="en-US" dirty="0"/>
              <a:t>For added security, password hashes are typically not stored in /</a:t>
            </a:r>
            <a:r>
              <a:rPr lang="en-US" dirty="0" err="1"/>
              <a:t>etc</a:t>
            </a:r>
            <a:r>
              <a:rPr lang="en-US" dirty="0"/>
              <a:t>/passwd, but in a separate file /</a:t>
            </a:r>
            <a:r>
              <a:rPr lang="en-US" dirty="0" err="1"/>
              <a:t>etc</a:t>
            </a:r>
            <a:r>
              <a:rPr lang="en-US" dirty="0"/>
              <a:t>/shadow, which is only readable by privileged users, e.g., root.</a:t>
            </a:r>
          </a:p>
          <a:p>
            <a:pPr lvl="1"/>
            <a:r>
              <a:rPr lang="en-US" dirty="0"/>
              <a:t>/</a:t>
            </a:r>
            <a:r>
              <a:rPr lang="en-US" dirty="0" err="1"/>
              <a:t>etc</a:t>
            </a:r>
            <a:r>
              <a:rPr lang="en-US" dirty="0"/>
              <a:t>/passwd: row format “User Name : x : User ID : Group ID : Home Dir : Shell”</a:t>
            </a:r>
          </a:p>
          <a:p>
            <a:pPr lvl="2"/>
            <a:r>
              <a:rPr lang="en-US" dirty="0"/>
              <a:t>2</a:t>
            </a:r>
            <a:r>
              <a:rPr lang="en-US" baseline="30000" dirty="0"/>
              <a:t>nd</a:t>
            </a:r>
            <a:r>
              <a:rPr lang="en-US" dirty="0"/>
              <a:t> entry is “x”, indicating that the password hash is stored elsewhere. </a:t>
            </a:r>
          </a:p>
          <a:p>
            <a:pPr lvl="1"/>
            <a:r>
              <a:rPr lang="en-US" dirty="0"/>
              <a:t>/</a:t>
            </a:r>
            <a:r>
              <a:rPr lang="en-US" dirty="0" err="1"/>
              <a:t>etc</a:t>
            </a:r>
            <a:r>
              <a:rPr lang="en-US" dirty="0"/>
              <a:t>/shadow: 2</a:t>
            </a:r>
            <a:r>
              <a:rPr lang="en-US" baseline="30000" dirty="0"/>
              <a:t>nd</a:t>
            </a:r>
            <a:r>
              <a:rPr lang="en-US" dirty="0"/>
              <a:t> entry in /</a:t>
            </a:r>
            <a:r>
              <a:rPr lang="en-US" dirty="0" err="1"/>
              <a:t>etc</a:t>
            </a:r>
            <a:r>
              <a:rPr lang="en-US" dirty="0"/>
              <a:t>/shadow is either password hash for the User Name, or *, indicating that this user has no password.</a:t>
            </a:r>
          </a:p>
          <a:p>
            <a:pPr lvl="2"/>
            <a:r>
              <a:rPr lang="en-US" dirty="0"/>
              <a:t>Command “</a:t>
            </a:r>
            <a:r>
              <a:rPr lang="en-US" dirty="0" err="1"/>
              <a:t>sudo</a:t>
            </a:r>
            <a:r>
              <a:rPr lang="en-US" dirty="0"/>
              <a:t> head -5 /</a:t>
            </a:r>
            <a:r>
              <a:rPr lang="en-US" dirty="0" err="1"/>
              <a:t>etc</a:t>
            </a:r>
            <a:r>
              <a:rPr lang="en-US" dirty="0"/>
              <a:t>/shadow”: run as root, and display the top 5 lines in /</a:t>
            </a:r>
            <a:r>
              <a:rPr lang="en-US" dirty="0" err="1"/>
              <a:t>etc</a:t>
            </a:r>
            <a:r>
              <a:rPr lang="en-US" dirty="0"/>
              <a:t>/shadow.</a:t>
            </a:r>
          </a:p>
          <a:p>
            <a:endParaRPr lang="en-SE" dirty="0"/>
          </a:p>
        </p:txBody>
      </p:sp>
      <p:sp>
        <p:nvSpPr>
          <p:cNvPr id="4" name="Slide Number Placeholder 3">
            <a:extLst>
              <a:ext uri="{FF2B5EF4-FFF2-40B4-BE49-F238E27FC236}">
                <a16:creationId xmlns:a16="http://schemas.microsoft.com/office/drawing/2014/main" id="{474F6B5C-859A-4657-A0A4-353399EAC017}"/>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5" name="Picture 4">
            <a:extLst>
              <a:ext uri="{FF2B5EF4-FFF2-40B4-BE49-F238E27FC236}">
                <a16:creationId xmlns:a16="http://schemas.microsoft.com/office/drawing/2014/main" id="{18955688-368B-4448-825F-C74CB436D9D1}"/>
              </a:ext>
            </a:extLst>
          </p:cNvPr>
          <p:cNvPicPr>
            <a:picLocks noChangeAspect="1"/>
          </p:cNvPicPr>
          <p:nvPr/>
        </p:nvPicPr>
        <p:blipFill>
          <a:blip r:embed="rId3"/>
          <a:stretch>
            <a:fillRect/>
          </a:stretch>
        </p:blipFill>
        <p:spPr>
          <a:xfrm>
            <a:off x="614876" y="3036897"/>
            <a:ext cx="7914247" cy="3751024"/>
          </a:xfrm>
          <a:prstGeom prst="rect">
            <a:avLst/>
          </a:prstGeom>
        </p:spPr>
      </p:pic>
    </p:spTree>
    <p:extLst>
      <p:ext uri="{BB962C8B-B14F-4D97-AF65-F5344CB8AC3E}">
        <p14:creationId xmlns:p14="http://schemas.microsoft.com/office/powerpoint/2010/main" val="28646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7B1-F87D-45D1-830F-3FA61EC41BF0}"/>
              </a:ext>
            </a:extLst>
          </p:cNvPr>
          <p:cNvSpPr>
            <a:spLocks noGrp="1"/>
          </p:cNvSpPr>
          <p:nvPr>
            <p:ph type="title"/>
          </p:nvPr>
        </p:nvSpPr>
        <p:spPr/>
        <p:txBody>
          <a:bodyPr/>
          <a:lstStyle/>
          <a:p>
            <a:r>
              <a:rPr lang="en-US" dirty="0"/>
              <a:t>Password Selection Strategies</a:t>
            </a:r>
            <a:endParaRPr lang="en-SE" dirty="0"/>
          </a:p>
        </p:txBody>
      </p:sp>
      <p:sp>
        <p:nvSpPr>
          <p:cNvPr id="3" name="Content Placeholder 2">
            <a:extLst>
              <a:ext uri="{FF2B5EF4-FFF2-40B4-BE49-F238E27FC236}">
                <a16:creationId xmlns:a16="http://schemas.microsoft.com/office/drawing/2014/main" id="{0A318F51-540F-481C-97D3-91CE914D262B}"/>
              </a:ext>
            </a:extLst>
          </p:cNvPr>
          <p:cNvSpPr>
            <a:spLocks noGrp="1"/>
          </p:cNvSpPr>
          <p:nvPr>
            <p:ph idx="1"/>
          </p:nvPr>
        </p:nvSpPr>
        <p:spPr/>
        <p:txBody>
          <a:bodyPr>
            <a:normAutofit fontScale="85000" lnSpcReduction="20000"/>
          </a:bodyPr>
          <a:lstStyle/>
          <a:p>
            <a:r>
              <a:rPr lang="en-US" dirty="0"/>
              <a:t>User education</a:t>
            </a:r>
          </a:p>
          <a:p>
            <a:pPr lvl="1"/>
            <a:r>
              <a:rPr lang="en-US" dirty="0"/>
              <a:t>Users can be told the importance of using hard to guess passwords and can be provided with guidelines for selecting strong passwords</a:t>
            </a:r>
          </a:p>
          <a:p>
            <a:r>
              <a:rPr lang="en-US" dirty="0"/>
              <a:t>Computer generated passwords</a:t>
            </a:r>
          </a:p>
          <a:p>
            <a:pPr lvl="1"/>
            <a:r>
              <a:rPr lang="en-US" dirty="0"/>
              <a:t>Users have trouble remembering them, often used for resetting password, and user has to change it immediately.</a:t>
            </a:r>
          </a:p>
          <a:p>
            <a:r>
              <a:rPr lang="en-US" dirty="0"/>
              <a:t>Reactive password checking</a:t>
            </a:r>
          </a:p>
          <a:p>
            <a:pPr lvl="1"/>
            <a:r>
              <a:rPr lang="en-US" dirty="0"/>
              <a:t>System periodically runs its own password cracker to find guessable passwords</a:t>
            </a:r>
          </a:p>
          <a:p>
            <a:r>
              <a:rPr lang="en-US" dirty="0"/>
              <a:t>Complex password policy</a:t>
            </a:r>
          </a:p>
          <a:p>
            <a:pPr lvl="1"/>
            <a:r>
              <a:rPr lang="en-US" dirty="0"/>
              <a:t>Forcing users to pick stronger passwords</a:t>
            </a:r>
          </a:p>
          <a:p>
            <a:endParaRPr lang="en-SE" dirty="0"/>
          </a:p>
        </p:txBody>
      </p:sp>
      <p:sp>
        <p:nvSpPr>
          <p:cNvPr id="4" name="Slide Number Placeholder 3">
            <a:extLst>
              <a:ext uri="{FF2B5EF4-FFF2-40B4-BE49-F238E27FC236}">
                <a16:creationId xmlns:a16="http://schemas.microsoft.com/office/drawing/2014/main" id="{4ADDBFE5-D6C9-458B-86B7-76046B793516}"/>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758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a:xfrm>
            <a:off x="323528" y="1196752"/>
            <a:ext cx="8568952" cy="5591169"/>
          </a:xfrm>
        </p:spPr>
        <p:txBody>
          <a:bodyPr>
            <a:normAutofit/>
          </a:bodyPr>
          <a:lstStyle/>
          <a:p>
            <a:r>
              <a:rPr lang="en-US" altLang="zh-CN" sz="3200" dirty="0"/>
              <a:t>Attackers can exploit user biases in unlock patterns</a:t>
            </a:r>
          </a:p>
          <a:p>
            <a:pPr lvl="1"/>
            <a:r>
              <a:rPr lang="en-US" altLang="zh-CN" sz="2400" dirty="0"/>
              <a:t>There is a bias in starting near the top left of the screen</a:t>
            </a:r>
          </a:p>
          <a:p>
            <a:pPr lvl="1"/>
            <a:r>
              <a:rPr lang="en-US" altLang="zh-CN" sz="2400" dirty="0"/>
              <a:t>The ease of moving from current to next point introduces bias</a:t>
            </a:r>
          </a:p>
          <a:p>
            <a:pPr lvl="1"/>
            <a:r>
              <a:rPr lang="en-US" altLang="zh-CN" sz="2400" dirty="0"/>
              <a:t>Would anyone choose such a secure, but complex pattern?</a:t>
            </a:r>
            <a:endParaRPr lang="zh-CN" altLang="en-US" sz="24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3200400"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solidFill>
                  <a:srgbClr val="C00000"/>
                </a:solidFill>
              </a:rPr>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17</a:t>
            </a:fld>
            <a:endParaRPr lang="en-US" altLang="zh-CN"/>
          </a:p>
        </p:txBody>
      </p:sp>
    </p:spTree>
    <p:extLst>
      <p:ext uri="{BB962C8B-B14F-4D97-AF65-F5344CB8AC3E}">
        <p14:creationId xmlns:p14="http://schemas.microsoft.com/office/powerpoint/2010/main" val="217692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AA1-F286-443B-B1D8-DC5CDB8956FA}"/>
              </a:ext>
            </a:extLst>
          </p:cNvPr>
          <p:cNvSpPr>
            <a:spLocks noGrp="1"/>
          </p:cNvSpPr>
          <p:nvPr>
            <p:ph type="title"/>
          </p:nvPr>
        </p:nvSpPr>
        <p:spPr/>
        <p:txBody>
          <a:bodyPr/>
          <a:lstStyle/>
          <a:p>
            <a:r>
              <a:rPr lang="en-US" dirty="0"/>
              <a:t>Magnetic Stripe Card</a:t>
            </a:r>
            <a:endParaRPr lang="en-SE" dirty="0"/>
          </a:p>
        </p:txBody>
      </p:sp>
      <p:sp>
        <p:nvSpPr>
          <p:cNvPr id="3" name="Content Placeholder 2">
            <a:extLst>
              <a:ext uri="{FF2B5EF4-FFF2-40B4-BE49-F238E27FC236}">
                <a16:creationId xmlns:a16="http://schemas.microsoft.com/office/drawing/2014/main" id="{98A60B63-EC35-4900-BBA7-5F439C612E90}"/>
              </a:ext>
            </a:extLst>
          </p:cNvPr>
          <p:cNvSpPr>
            <a:spLocks noGrp="1"/>
          </p:cNvSpPr>
          <p:nvPr>
            <p:ph idx="1"/>
          </p:nvPr>
        </p:nvSpPr>
        <p:spPr>
          <a:xfrm>
            <a:off x="323528" y="1196753"/>
            <a:ext cx="8568952" cy="5346693"/>
          </a:xfrm>
        </p:spPr>
        <p:txBody>
          <a:bodyPr>
            <a:normAutofit/>
          </a:bodyPr>
          <a:lstStyle/>
          <a:p>
            <a:r>
              <a:rPr lang="en-US" dirty="0"/>
              <a:t>A magnetic stripe can store only a simple security code, which can be read (and reprogrammed/cloned) by an inexpensive card reader. </a:t>
            </a:r>
          </a:p>
          <a:p>
            <a:r>
              <a:rPr lang="en-US" dirty="0"/>
              <a:t>“</a:t>
            </a:r>
            <a:r>
              <a:rPr lang="en-US" altLang="zh-CN" dirty="0"/>
              <a:t>2017</a:t>
            </a:r>
            <a:r>
              <a:rPr lang="zh-CN" altLang="en-US" dirty="0"/>
              <a:t>年</a:t>
            </a:r>
            <a:r>
              <a:rPr lang="en-US" altLang="zh-CN" dirty="0"/>
              <a:t>5</a:t>
            </a:r>
            <a:r>
              <a:rPr lang="zh-CN" altLang="en-US" dirty="0"/>
              <a:t>月</a:t>
            </a:r>
            <a:r>
              <a:rPr lang="en-US" altLang="zh-CN" dirty="0"/>
              <a:t>1</a:t>
            </a:r>
            <a:r>
              <a:rPr lang="zh-CN" altLang="en-US" dirty="0"/>
              <a:t>日起，银行将全面关闭芯片磁条复合卡的磁条交易。</a:t>
            </a:r>
            <a:r>
              <a:rPr lang="en-US" dirty="0"/>
              <a:t>”</a:t>
            </a:r>
          </a:p>
          <a:p>
            <a:pPr lvl="1"/>
            <a:r>
              <a:rPr lang="en-US" dirty="0"/>
              <a:t>From </a:t>
            </a:r>
            <a:r>
              <a:rPr lang="zh-CN" altLang="en-US" dirty="0"/>
              <a:t>百度百科</a:t>
            </a:r>
            <a:endParaRPr lang="en-US" dirty="0"/>
          </a:p>
          <a:p>
            <a:r>
              <a:rPr lang="en-US" dirty="0"/>
              <a:t>Used in low-impact use cases, e.g., hotel room key</a:t>
            </a:r>
          </a:p>
          <a:p>
            <a:endParaRPr lang="en-US" dirty="0"/>
          </a:p>
          <a:p>
            <a:endParaRPr lang="en-SE" dirty="0"/>
          </a:p>
        </p:txBody>
      </p:sp>
      <p:sp>
        <p:nvSpPr>
          <p:cNvPr id="4" name="Slide Number Placeholder 3">
            <a:extLst>
              <a:ext uri="{FF2B5EF4-FFF2-40B4-BE49-F238E27FC236}">
                <a16:creationId xmlns:a16="http://schemas.microsoft.com/office/drawing/2014/main" id="{A91AB1D8-C8F2-4573-867C-842845CF4776}"/>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pic>
        <p:nvPicPr>
          <p:cNvPr id="5" name="Picture 4">
            <a:extLst>
              <a:ext uri="{FF2B5EF4-FFF2-40B4-BE49-F238E27FC236}">
                <a16:creationId xmlns:a16="http://schemas.microsoft.com/office/drawing/2014/main" id="{E5F1029F-7300-4EB5-B25E-D6374EFA8905}"/>
              </a:ext>
            </a:extLst>
          </p:cNvPr>
          <p:cNvPicPr>
            <a:picLocks noChangeAspect="1"/>
          </p:cNvPicPr>
          <p:nvPr/>
        </p:nvPicPr>
        <p:blipFill>
          <a:blip r:embed="rId3"/>
          <a:srcRect/>
          <a:stretch>
            <a:fillRect/>
          </a:stretch>
        </p:blipFill>
        <p:spPr bwMode="auto">
          <a:xfrm rot="1785796">
            <a:off x="7604353" y="279147"/>
            <a:ext cx="1399707" cy="1035077"/>
          </a:xfrm>
          <a:prstGeom prst="rect">
            <a:avLst/>
          </a:prstGeom>
          <a:noFill/>
          <a:ln w="9525">
            <a:noFill/>
            <a:miter lim="800000"/>
            <a:headEnd/>
            <a:tailEnd/>
          </a:ln>
        </p:spPr>
      </p:pic>
    </p:spTree>
    <p:extLst>
      <p:ext uri="{BB962C8B-B14F-4D97-AF65-F5344CB8AC3E}">
        <p14:creationId xmlns:p14="http://schemas.microsoft.com/office/powerpoint/2010/main" val="3202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8C5F93-F1E7-46E1-9C49-DE675A401671}"/>
              </a:ext>
            </a:extLst>
          </p:cNvPr>
          <p:cNvPicPr>
            <a:picLocks noChangeAspect="1"/>
          </p:cNvPicPr>
          <p:nvPr/>
        </p:nvPicPr>
        <p:blipFill>
          <a:blip r:embed="rId3"/>
          <a:stretch>
            <a:fillRect/>
          </a:stretch>
        </p:blipFill>
        <p:spPr>
          <a:xfrm>
            <a:off x="7527323" y="34863"/>
            <a:ext cx="1590675" cy="1666875"/>
          </a:xfrm>
          <a:prstGeom prst="rect">
            <a:avLst/>
          </a:prstGeom>
        </p:spPr>
      </p:pic>
      <p:sp>
        <p:nvSpPr>
          <p:cNvPr id="2" name="Title 1">
            <a:extLst>
              <a:ext uri="{FF2B5EF4-FFF2-40B4-BE49-F238E27FC236}">
                <a16:creationId xmlns:a16="http://schemas.microsoft.com/office/drawing/2014/main" id="{0354BB48-1E0D-4A75-84D3-38CCCEBD2BD0}"/>
              </a:ext>
            </a:extLst>
          </p:cNvPr>
          <p:cNvSpPr>
            <a:spLocks noGrp="1"/>
          </p:cNvSpPr>
          <p:nvPr>
            <p:ph type="title"/>
          </p:nvPr>
        </p:nvSpPr>
        <p:spPr/>
        <p:txBody>
          <a:bodyPr/>
          <a:lstStyle/>
          <a:p>
            <a:r>
              <a:rPr lang="en-US" dirty="0"/>
              <a:t>Smart Cards</a:t>
            </a:r>
            <a:endParaRPr lang="en-SE" dirty="0"/>
          </a:p>
        </p:txBody>
      </p:sp>
      <p:sp>
        <p:nvSpPr>
          <p:cNvPr id="3" name="Content Placeholder 2">
            <a:extLst>
              <a:ext uri="{FF2B5EF4-FFF2-40B4-BE49-F238E27FC236}">
                <a16:creationId xmlns:a16="http://schemas.microsoft.com/office/drawing/2014/main" id="{9783CE8A-B886-432C-B7A0-C5928BB575C2}"/>
              </a:ext>
            </a:extLst>
          </p:cNvPr>
          <p:cNvSpPr>
            <a:spLocks noGrp="1"/>
          </p:cNvSpPr>
          <p:nvPr>
            <p:ph idx="1"/>
          </p:nvPr>
        </p:nvSpPr>
        <p:spPr/>
        <p:txBody>
          <a:bodyPr>
            <a:normAutofit fontScale="92500" lnSpcReduction="10000"/>
          </a:bodyPr>
          <a:lstStyle/>
          <a:p>
            <a:r>
              <a:rPr lang="en-US" dirty="0"/>
              <a:t>Contains an embedded microprocessor with memory; cannot be easily cloned like a magnetic stripe card</a:t>
            </a:r>
          </a:p>
          <a:p>
            <a:r>
              <a:rPr lang="en-US" dirty="0"/>
              <a:t>Interface:</a:t>
            </a:r>
          </a:p>
          <a:p>
            <a:pPr lvl="1"/>
            <a:r>
              <a:rPr lang="en-US" dirty="0"/>
              <a:t>Contact vs. contactless</a:t>
            </a:r>
          </a:p>
          <a:p>
            <a:r>
              <a:rPr lang="en-US" dirty="0"/>
              <a:t>Challenge-response authentication protocol:  </a:t>
            </a:r>
          </a:p>
          <a:p>
            <a:pPr lvl="1"/>
            <a:r>
              <a:rPr lang="en-US"/>
              <a:t>Computer </a:t>
            </a:r>
            <a:r>
              <a:rPr lang="en-US" dirty="0"/>
              <a:t>system generates a challenge, e.g., a nonce; the smart card generates a response, e.g., by encrypting the nonce with its private key.</a:t>
            </a:r>
          </a:p>
          <a:p>
            <a:endParaRPr lang="en-SE" dirty="0"/>
          </a:p>
        </p:txBody>
      </p:sp>
      <p:sp>
        <p:nvSpPr>
          <p:cNvPr id="4" name="Slide Number Placeholder 3">
            <a:extLst>
              <a:ext uri="{FF2B5EF4-FFF2-40B4-BE49-F238E27FC236}">
                <a16:creationId xmlns:a16="http://schemas.microsoft.com/office/drawing/2014/main" id="{4842DE87-3D71-4952-BF84-93F112C8C37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426917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solidFill>
                  <a:srgbClr val="C00000"/>
                </a:solidFill>
              </a:rPr>
              <a:t>Introduction</a:t>
            </a:r>
          </a:p>
          <a:p>
            <a:r>
              <a:rPr lang="en-US" dirty="0"/>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Tree>
    <p:extLst>
      <p:ext uri="{BB962C8B-B14F-4D97-AF65-F5344CB8AC3E}">
        <p14:creationId xmlns:p14="http://schemas.microsoft.com/office/powerpoint/2010/main" val="16179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A5867-56CD-4B76-8FAE-C79012C6BAD4}"/>
              </a:ext>
            </a:extLst>
          </p:cNvPr>
          <p:cNvPicPr>
            <a:picLocks noChangeAspect="1"/>
          </p:cNvPicPr>
          <p:nvPr/>
        </p:nvPicPr>
        <p:blipFill rotWithShape="1">
          <a:blip r:embed="rId3">
            <a:extLst>
              <a:ext uri="{28A0092B-C50C-407E-A947-70E740481C1C}">
                <a14:useLocalDpi xmlns:a14="http://schemas.microsoft.com/office/drawing/2010/main" val="0"/>
              </a:ext>
            </a:extLst>
          </a:blip>
          <a:srcRect l="10683" t="16400" r="9148" b="4851"/>
          <a:stretch/>
        </p:blipFill>
        <p:spPr>
          <a:xfrm>
            <a:off x="4355976" y="670177"/>
            <a:ext cx="4871580" cy="6192687"/>
          </a:xfrm>
          <a:prstGeom prst="rect">
            <a:avLst/>
          </a:prstGeom>
          <a:solidFill>
            <a:sysClr val="window" lastClr="FFFFFF"/>
          </a:solidFill>
        </p:spPr>
      </p:pic>
      <p:sp>
        <p:nvSpPr>
          <p:cNvPr id="2" name="Title 1">
            <a:extLst>
              <a:ext uri="{FF2B5EF4-FFF2-40B4-BE49-F238E27FC236}">
                <a16:creationId xmlns:a16="http://schemas.microsoft.com/office/drawing/2014/main" id="{0EF137CE-B87B-4DA2-8FAE-1CB17202E3BA}"/>
              </a:ext>
            </a:extLst>
          </p:cNvPr>
          <p:cNvSpPr>
            <a:spLocks noGrp="1"/>
          </p:cNvSpPr>
          <p:nvPr>
            <p:ph type="title"/>
          </p:nvPr>
        </p:nvSpPr>
        <p:spPr/>
        <p:txBody>
          <a:bodyPr/>
          <a:lstStyle/>
          <a:p>
            <a:r>
              <a:rPr lang="en-US" dirty="0"/>
              <a:t>Smart Card/Reader Exchange</a:t>
            </a:r>
            <a:endParaRPr lang="en-SE" dirty="0"/>
          </a:p>
        </p:txBody>
      </p:sp>
      <p:sp>
        <p:nvSpPr>
          <p:cNvPr id="3" name="Content Placeholder 2">
            <a:extLst>
              <a:ext uri="{FF2B5EF4-FFF2-40B4-BE49-F238E27FC236}">
                <a16:creationId xmlns:a16="http://schemas.microsoft.com/office/drawing/2014/main" id="{8A55BF57-9BF1-4DD6-81CE-AF957A674163}"/>
              </a:ext>
            </a:extLst>
          </p:cNvPr>
          <p:cNvSpPr>
            <a:spLocks noGrp="1"/>
          </p:cNvSpPr>
          <p:nvPr>
            <p:ph idx="1"/>
          </p:nvPr>
        </p:nvSpPr>
        <p:spPr>
          <a:xfrm>
            <a:off x="107504" y="1034132"/>
            <a:ext cx="4248472" cy="5832647"/>
          </a:xfrm>
        </p:spPr>
        <p:txBody>
          <a:bodyPr>
            <a:normAutofit fontScale="62500" lnSpcReduction="20000"/>
          </a:bodyPr>
          <a:lstStyle/>
          <a:p>
            <a:r>
              <a:rPr lang="en-US" dirty="0"/>
              <a:t>Figure illustrates the typical interaction between a smart card and a card reader. When the card is inserted into the reader: </a:t>
            </a:r>
          </a:p>
          <a:p>
            <a:r>
              <a:rPr lang="en-US" dirty="0"/>
              <a:t>Card sends a reset to the reader </a:t>
            </a:r>
          </a:p>
          <a:p>
            <a:r>
              <a:rPr lang="en-US" dirty="0"/>
              <a:t>Reader sends Answer To Reset (ATR) message to card, which defines the parameters and protocols that the card can use and the functions it can perform. </a:t>
            </a:r>
          </a:p>
          <a:p>
            <a:r>
              <a:rPr lang="en-US" dirty="0"/>
              <a:t>Protocol Type Selection (PTS) messages are used to negotiate a protocol </a:t>
            </a:r>
          </a:p>
          <a:p>
            <a:r>
              <a:rPr lang="en-US" dirty="0"/>
              <a:t>Reader and card can now exchange data (APDU) to perform the desired function.</a:t>
            </a:r>
          </a:p>
          <a:p>
            <a:endParaRPr lang="en-SE" dirty="0"/>
          </a:p>
        </p:txBody>
      </p:sp>
      <p:sp>
        <p:nvSpPr>
          <p:cNvPr id="4" name="Slide Number Placeholder 3">
            <a:extLst>
              <a:ext uri="{FF2B5EF4-FFF2-40B4-BE49-F238E27FC236}">
                <a16:creationId xmlns:a16="http://schemas.microsoft.com/office/drawing/2014/main" id="{01AE2721-95A1-49EA-835C-4661C000238F}"/>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90723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solidFill>
                  <a:srgbClr val="C00000"/>
                </a:solidFill>
              </a:rPr>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21</a:t>
            </a:fld>
            <a:endParaRPr lang="en-US" altLang="zh-CN"/>
          </a:p>
        </p:txBody>
      </p:sp>
    </p:spTree>
    <p:extLst>
      <p:ext uri="{BB962C8B-B14F-4D97-AF65-F5344CB8AC3E}">
        <p14:creationId xmlns:p14="http://schemas.microsoft.com/office/powerpoint/2010/main" val="216027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4C3C-6D01-4948-B931-76AE6EF877A2}"/>
              </a:ext>
            </a:extLst>
          </p:cNvPr>
          <p:cNvSpPr>
            <a:spLocks noGrp="1"/>
          </p:cNvSpPr>
          <p:nvPr>
            <p:ph type="title"/>
          </p:nvPr>
        </p:nvSpPr>
        <p:spPr/>
        <p:txBody>
          <a:bodyPr/>
          <a:lstStyle/>
          <a:p>
            <a:r>
              <a:rPr lang="en-US" dirty="0"/>
              <a:t>Biometric Authentication</a:t>
            </a:r>
            <a:endParaRPr lang="en-SE" dirty="0"/>
          </a:p>
        </p:txBody>
      </p:sp>
      <p:sp>
        <p:nvSpPr>
          <p:cNvPr id="3" name="Content Placeholder 2">
            <a:extLst>
              <a:ext uri="{FF2B5EF4-FFF2-40B4-BE49-F238E27FC236}">
                <a16:creationId xmlns:a16="http://schemas.microsoft.com/office/drawing/2014/main" id="{D38DED4F-2D46-4878-AA8F-A8CB5D782A2D}"/>
              </a:ext>
            </a:extLst>
          </p:cNvPr>
          <p:cNvSpPr>
            <a:spLocks noGrp="1"/>
          </p:cNvSpPr>
          <p:nvPr>
            <p:ph idx="1"/>
          </p:nvPr>
        </p:nvSpPr>
        <p:spPr>
          <a:xfrm>
            <a:off x="323528" y="1057003"/>
            <a:ext cx="8744272" cy="1939949"/>
          </a:xfrm>
        </p:spPr>
        <p:txBody>
          <a:bodyPr>
            <a:normAutofit fontScale="70000" lnSpcReduction="20000"/>
          </a:bodyPr>
          <a:lstStyle/>
          <a:p>
            <a:r>
              <a:rPr lang="en-US" dirty="0"/>
              <a:t>Authentication based on unique physical characteristics</a:t>
            </a:r>
          </a:p>
          <a:p>
            <a:pPr lvl="1"/>
            <a:r>
              <a:rPr lang="en-US" dirty="0"/>
              <a:t>Face, fingerprints, retina, voice…</a:t>
            </a:r>
          </a:p>
          <a:p>
            <a:pPr lvl="1"/>
            <a:r>
              <a:rPr lang="en-US" dirty="0"/>
              <a:t>Face recognition today is very accurate (Fig. 3.8 is out of date)</a:t>
            </a:r>
          </a:p>
          <a:p>
            <a:r>
              <a:rPr lang="en-US" dirty="0"/>
              <a:t>Possible attacks</a:t>
            </a:r>
          </a:p>
          <a:p>
            <a:pPr lvl="1"/>
            <a:r>
              <a:rPr lang="en-US" dirty="0"/>
              <a:t>Copied fingerprints, fake face, fake voice…</a:t>
            </a:r>
          </a:p>
          <a:p>
            <a:endParaRPr lang="en-SE" dirty="0"/>
          </a:p>
        </p:txBody>
      </p:sp>
      <p:sp>
        <p:nvSpPr>
          <p:cNvPr id="4" name="Slide Number Placeholder 3">
            <a:extLst>
              <a:ext uri="{FF2B5EF4-FFF2-40B4-BE49-F238E27FC236}">
                <a16:creationId xmlns:a16="http://schemas.microsoft.com/office/drawing/2014/main" id="{A2464784-83F6-4454-89FD-7DC4D794E1C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Picture 4">
            <a:extLst>
              <a:ext uri="{FF2B5EF4-FFF2-40B4-BE49-F238E27FC236}">
                <a16:creationId xmlns:a16="http://schemas.microsoft.com/office/drawing/2014/main" id="{E508EE97-4F4A-4260-9DC6-3523659B629B}"/>
              </a:ext>
            </a:extLst>
          </p:cNvPr>
          <p:cNvPicPr>
            <a:picLocks noChangeAspect="1"/>
          </p:cNvPicPr>
          <p:nvPr/>
        </p:nvPicPr>
        <p:blipFill>
          <a:blip r:embed="rId3"/>
          <a:stretch>
            <a:fillRect/>
          </a:stretch>
        </p:blipFill>
        <p:spPr>
          <a:xfrm>
            <a:off x="2195736" y="2876599"/>
            <a:ext cx="5347636" cy="3981401"/>
          </a:xfrm>
          <a:prstGeom prst="rect">
            <a:avLst/>
          </a:prstGeom>
        </p:spPr>
      </p:pic>
      <p:sp>
        <p:nvSpPr>
          <p:cNvPr id="6" name="Rectangle 5">
            <a:extLst>
              <a:ext uri="{FF2B5EF4-FFF2-40B4-BE49-F238E27FC236}">
                <a16:creationId xmlns:a16="http://schemas.microsoft.com/office/drawing/2014/main" id="{017E7DF2-52E0-40AE-9D8E-DEB75962116A}"/>
              </a:ext>
            </a:extLst>
          </p:cNvPr>
          <p:cNvSpPr/>
          <p:nvPr/>
        </p:nvSpPr>
        <p:spPr bwMode="auto">
          <a:xfrm>
            <a:off x="2483768" y="4599517"/>
            <a:ext cx="1080120" cy="57606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564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15840-A576-43C1-9A33-474A3D2BA27B}"/>
              </a:ext>
            </a:extLst>
          </p:cNvPr>
          <p:cNvSpPr>
            <a:spLocks noGrp="1"/>
          </p:cNvSpPr>
          <p:nvPr>
            <p:ph idx="1"/>
          </p:nvPr>
        </p:nvSpPr>
        <p:spPr>
          <a:xfrm>
            <a:off x="-36512" y="133051"/>
            <a:ext cx="3812232" cy="6654870"/>
          </a:xfrm>
        </p:spPr>
        <p:txBody>
          <a:bodyPr>
            <a:normAutofit fontScale="70000" lnSpcReduction="20000"/>
          </a:bodyPr>
          <a:lstStyle/>
          <a:p>
            <a:r>
              <a:rPr lang="en-US" dirty="0"/>
              <a:t>Enrollment followed by either</a:t>
            </a:r>
          </a:p>
          <a:p>
            <a:pPr lvl="1"/>
            <a:r>
              <a:rPr lang="en-US" dirty="0"/>
              <a:t>Verification: the user enters a name (PIN), and uses a biometric sensor. The system identifies the user through name (PIN), and compares her biometric feature to the template stored for this user. </a:t>
            </a:r>
          </a:p>
          <a:p>
            <a:pPr lvl="1"/>
            <a:r>
              <a:rPr lang="en-US" dirty="0"/>
              <a:t>Identification: the user uses a biometric sensor, but does not enter name (PIN). The system compares her biometric feature to the set of stored templates for all users, and if there is a match, then this user is authenticated.</a:t>
            </a:r>
          </a:p>
          <a:p>
            <a:pPr lvl="1"/>
            <a:endParaRPr lang="en-SE" dirty="0"/>
          </a:p>
        </p:txBody>
      </p:sp>
      <p:sp>
        <p:nvSpPr>
          <p:cNvPr id="4" name="Slide Number Placeholder 3">
            <a:extLst>
              <a:ext uri="{FF2B5EF4-FFF2-40B4-BE49-F238E27FC236}">
                <a16:creationId xmlns:a16="http://schemas.microsoft.com/office/drawing/2014/main" id="{F2C32682-F02B-4942-942C-6CEA94E6AAC6}"/>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6" name="Picture 5">
            <a:extLst>
              <a:ext uri="{FF2B5EF4-FFF2-40B4-BE49-F238E27FC236}">
                <a16:creationId xmlns:a16="http://schemas.microsoft.com/office/drawing/2014/main" id="{601AB2BF-7A97-49E0-B2E2-3B96A2070FFE}"/>
              </a:ext>
            </a:extLst>
          </p:cNvPr>
          <p:cNvPicPr>
            <a:picLocks noChangeAspect="1"/>
          </p:cNvPicPr>
          <p:nvPr/>
        </p:nvPicPr>
        <p:blipFill rotWithShape="1">
          <a:blip r:embed="rId2">
            <a:extLst>
              <a:ext uri="{28A0092B-C50C-407E-A947-70E740481C1C}">
                <a14:useLocalDpi xmlns:a14="http://schemas.microsoft.com/office/drawing/2010/main" val="0"/>
              </a:ext>
            </a:extLst>
          </a:blip>
          <a:srcRect t="-1" b="4850"/>
          <a:stretch/>
        </p:blipFill>
        <p:spPr>
          <a:xfrm>
            <a:off x="3707236" y="-62875"/>
            <a:ext cx="5464398" cy="6728558"/>
          </a:xfrm>
          <a:prstGeom prst="rect">
            <a:avLst/>
          </a:prstGeom>
          <a:solidFill>
            <a:sysClr val="window" lastClr="FFFFFF"/>
          </a:solidFill>
        </p:spPr>
      </p:pic>
    </p:spTree>
    <p:extLst>
      <p:ext uri="{BB962C8B-B14F-4D97-AF65-F5344CB8AC3E}">
        <p14:creationId xmlns:p14="http://schemas.microsoft.com/office/powerpoint/2010/main" val="20429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35E25-6C54-4A9D-954D-097F0D101DFE}"/>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74063CF5-35E5-49D6-889B-F3FA9375FAB3}"/>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C2D741EE-9A2C-416F-92F1-81A5F5CE0B6F}"/>
              </a:ext>
            </a:extLst>
          </p:cNvPr>
          <p:cNvPicPr>
            <a:picLocks noChangeAspect="1"/>
          </p:cNvPicPr>
          <p:nvPr/>
        </p:nvPicPr>
        <p:blipFill rotWithShape="1">
          <a:blip r:embed="rId3">
            <a:extLst>
              <a:ext uri="{28A0092B-C50C-407E-A947-70E740481C1C}">
                <a14:useLocalDpi xmlns:a14="http://schemas.microsoft.com/office/drawing/2010/main" val="0"/>
              </a:ext>
            </a:extLst>
          </a:blip>
          <a:srcRect l="1622" t="2750" r="10751" b="1701"/>
          <a:stretch/>
        </p:blipFill>
        <p:spPr>
          <a:xfrm>
            <a:off x="539552" y="31289"/>
            <a:ext cx="8064896" cy="6795422"/>
          </a:xfrm>
          <a:prstGeom prst="rect">
            <a:avLst/>
          </a:prstGeom>
          <a:solidFill>
            <a:sysClr val="window" lastClr="FFFFFF"/>
          </a:solidFill>
        </p:spPr>
      </p:pic>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3.10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8568952" cy="5591168"/>
              </a:xfrm>
            </p:spPr>
            <p:txBody>
              <a:bodyPr>
                <a:normAutofit fontScale="55000" lnSpcReduction="20000"/>
              </a:bodyPr>
              <a:lstStyle/>
              <a:p>
                <a:r>
                  <a:rPr lang="en-US" altLang="zh-CN" dirty="0"/>
                  <a:t>The matching score </a:t>
                </a:r>
                <a14:m>
                  <m:oMath xmlns:m="http://schemas.openxmlformats.org/officeDocument/2006/math">
                    <m:r>
                      <a:rPr lang="en-US" altLang="zh-CN" i="1" dirty="0" smtClean="0">
                        <a:latin typeface="Cambria Math" panose="02040503050406030204" pitchFamily="18" charset="0"/>
                      </a:rPr>
                      <m:t>𝑠</m:t>
                    </m:r>
                  </m:oMath>
                </a14:m>
                <a:r>
                  <a:rPr lang="en-US" altLang="zh-CN" dirty="0"/>
                  <a:t> is a random variable with Probability Density Function (PDF) typically forming a bell curve. </a:t>
                </a:r>
              </a:p>
              <a:p>
                <a:pPr lvl="1"/>
                <a:r>
                  <a:rPr lang="en-US" altLang="zh-CN" sz="2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2900" dirty="0"/>
                  <a:t>Higher threshold: decrease in false match rate; increase in false non-match rate; more secure and less convenient </a:t>
                </a:r>
              </a:p>
              <a:p>
                <a:pPr lvl="1"/>
                <a:r>
                  <a:rPr lang="en-US" altLang="zh-CN" sz="2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8568952" cy="5591168"/>
              </a:xfrm>
              <a:blipFill>
                <a:blip r:embed="rId2"/>
                <a:stretch>
                  <a:fillRect l="-640" t="-1525" r="-853" b="-87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09712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7EFA-F78E-41C8-A9D1-09645F1613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F699357-A77D-4D5C-A25E-753A4E5251B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C877A652-1C3B-4F40-A94C-0E4003126EDE}"/>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pic>
        <p:nvPicPr>
          <p:cNvPr id="6" name="Picture 5">
            <a:extLst>
              <a:ext uri="{FF2B5EF4-FFF2-40B4-BE49-F238E27FC236}">
                <a16:creationId xmlns:a16="http://schemas.microsoft.com/office/drawing/2014/main" id="{1DB03080-303E-4F90-A5F8-9E9103A8669A}"/>
              </a:ext>
            </a:extLst>
          </p:cNvPr>
          <p:cNvPicPr>
            <a:picLocks noChangeAspect="1"/>
          </p:cNvPicPr>
          <p:nvPr/>
        </p:nvPicPr>
        <p:blipFill rotWithShape="1">
          <a:blip r:embed="rId2">
            <a:extLst>
              <a:ext uri="{28A0092B-C50C-407E-A947-70E740481C1C}">
                <a14:useLocalDpi xmlns:a14="http://schemas.microsoft.com/office/drawing/2010/main" val="0"/>
              </a:ext>
            </a:extLst>
          </a:blip>
          <a:srcRect t="16400" b="4851"/>
          <a:stretch/>
        </p:blipFill>
        <p:spPr>
          <a:xfrm>
            <a:off x="1331639" y="32985"/>
            <a:ext cx="6628311" cy="6754936"/>
          </a:xfrm>
          <a:prstGeom prst="rect">
            <a:avLst/>
          </a:prstGeom>
          <a:solidFill>
            <a:sysClr val="window" lastClr="FFFFFF"/>
          </a:solidFill>
        </p:spPr>
      </p:pic>
    </p:spTree>
    <p:extLst>
      <p:ext uri="{BB962C8B-B14F-4D97-AF65-F5344CB8AC3E}">
        <p14:creationId xmlns:p14="http://schemas.microsoft.com/office/powerpoint/2010/main" val="262556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t>Biometric authentication</a:t>
            </a:r>
          </a:p>
          <a:p>
            <a:r>
              <a:rPr lang="en-US" dirty="0">
                <a:solidFill>
                  <a:srgbClr val="C00000"/>
                </a:solidFill>
              </a:rPr>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Tree>
    <p:extLst>
      <p:ext uri="{BB962C8B-B14F-4D97-AF65-F5344CB8AC3E}">
        <p14:creationId xmlns:p14="http://schemas.microsoft.com/office/powerpoint/2010/main" val="328945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386-0134-4666-8C4C-0044E83F0AE8}"/>
              </a:ext>
            </a:extLst>
          </p:cNvPr>
          <p:cNvSpPr>
            <a:spLocks noGrp="1"/>
          </p:cNvSpPr>
          <p:nvPr>
            <p:ph type="title"/>
          </p:nvPr>
        </p:nvSpPr>
        <p:spPr/>
        <p:txBody>
          <a:bodyPr/>
          <a:lstStyle/>
          <a:p>
            <a:r>
              <a:rPr lang="en-US" dirty="0"/>
              <a:t>Remote User Authentication</a:t>
            </a:r>
            <a:endParaRPr lang="en-SE" dirty="0"/>
          </a:p>
        </p:txBody>
      </p:sp>
      <p:sp>
        <p:nvSpPr>
          <p:cNvPr id="3" name="Content Placeholder 2">
            <a:extLst>
              <a:ext uri="{FF2B5EF4-FFF2-40B4-BE49-F238E27FC236}">
                <a16:creationId xmlns:a16="http://schemas.microsoft.com/office/drawing/2014/main" id="{614E9617-504F-40DC-8DB8-7FFD39F0B61E}"/>
              </a:ext>
            </a:extLst>
          </p:cNvPr>
          <p:cNvSpPr>
            <a:spLocks noGrp="1"/>
          </p:cNvSpPr>
          <p:nvPr>
            <p:ph idx="1"/>
          </p:nvPr>
        </p:nvSpPr>
        <p:spPr/>
        <p:txBody>
          <a:bodyPr>
            <a:normAutofit/>
          </a:bodyPr>
          <a:lstStyle/>
          <a:p>
            <a:r>
              <a:rPr lang="en-US" dirty="0"/>
              <a:t>Authentication over the Internet</a:t>
            </a:r>
          </a:p>
          <a:p>
            <a:r>
              <a:rPr lang="en-US" dirty="0"/>
              <a:t>Security threats include:</a:t>
            </a:r>
          </a:p>
          <a:p>
            <a:pPr lvl="1"/>
            <a:r>
              <a:rPr lang="en-US" dirty="0"/>
              <a:t>Eavesdropping, capturing a password, replaying an authentication sequence that has been observed</a:t>
            </a:r>
          </a:p>
          <a:p>
            <a:r>
              <a:rPr lang="en-US" dirty="0"/>
              <a:t>Generally rely on some form of a challenge-response protocol to counter threats</a:t>
            </a:r>
          </a:p>
          <a:p>
            <a:endParaRPr lang="en-SE" dirty="0"/>
          </a:p>
        </p:txBody>
      </p:sp>
      <p:sp>
        <p:nvSpPr>
          <p:cNvPr id="4" name="Slide Number Placeholder 3">
            <a:extLst>
              <a:ext uri="{FF2B5EF4-FFF2-40B4-BE49-F238E27FC236}">
                <a16:creationId xmlns:a16="http://schemas.microsoft.com/office/drawing/2014/main" id="{D7FF5FDA-973F-4566-9E7F-F7EE59ED8B0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58742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Challenge-Response Protocol for Password Authentication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8520" y="1286862"/>
                <a:ext cx="5440990" cy="5256584"/>
              </a:xfrm>
            </p:spPr>
            <p:txBody>
              <a:bodyPr>
                <a:normAutofit fontScale="55000" lnSpcReduction="20000"/>
              </a:bodyPr>
              <a:lstStyle/>
              <a:p>
                <a:pPr>
                  <a:defRPr/>
                </a:pPr>
                <a:r>
                  <a:rPr lang="en-US" altLang="zh-CN" dirty="0"/>
                  <a:t>User first transmits his or her identity </a:t>
                </a:r>
                <a14:m>
                  <m:oMath xmlns:m="http://schemas.openxmlformats.org/officeDocument/2006/math">
                    <m:r>
                      <a:rPr lang="en-US" altLang="zh-CN" i="1" dirty="0">
                        <a:latin typeface="Cambria Math" panose="02040503050406030204" pitchFamily="18" charset="0"/>
                      </a:rPr>
                      <m:t>𝑈</m:t>
                    </m:r>
                  </m:oMath>
                </a14:m>
                <a:r>
                  <a:rPr lang="en-US" altLang="zh-CN" dirty="0"/>
                  <a:t> to the remote host. </a:t>
                </a:r>
              </a:p>
              <a:p>
                <a:pPr>
                  <a:defRPr/>
                </a:pPr>
                <a:r>
                  <a:rPr lang="en-US" altLang="zh-CN" dirty="0"/>
                  <a:t>Host generates a random number </a:t>
                </a:r>
                <a14:m>
                  <m:oMath xmlns:m="http://schemas.openxmlformats.org/officeDocument/2006/math">
                    <m:r>
                      <a:rPr lang="en-US" altLang="zh-CN" b="0" i="1" smtClean="0">
                        <a:latin typeface="Cambria Math" panose="02040503050406030204" pitchFamily="18" charset="0"/>
                      </a:rPr>
                      <m:t>𝑟</m:t>
                    </m:r>
                  </m:oMath>
                </a14:m>
                <a:r>
                  <a:rPr lang="en-US" altLang="zh-CN" i="1" dirty="0"/>
                  <a:t>, called a </a:t>
                </a:r>
                <a:r>
                  <a:rPr lang="en-US" altLang="zh-CN" b="1" i="1" dirty="0"/>
                  <a:t>nonce, </a:t>
                </a:r>
                <a:r>
                  <a:rPr lang="en-US" altLang="zh-CN" i="1" dirty="0"/>
                  <a:t>and </a:t>
                </a:r>
                <a:r>
                  <a:rPr lang="en-US" altLang="zh-CN" dirty="0"/>
                  <a:t>returns it to the user. In addition, the host specifies two functions,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to be used in the response. This transmission from host to user is the challenge.</a:t>
                </a:r>
              </a:p>
              <a:p>
                <a:pPr>
                  <a:defRPr/>
                </a:pPr>
                <a:r>
                  <a:rPr lang="en-US" altLang="zh-CN" dirty="0"/>
                  <a:t>User sends the response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where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i="1" dirty="0"/>
                  <a:t>, </a:t>
                </a:r>
                <a:r>
                  <a:rPr lang="en-US" altLang="zh-CN" dirty="0"/>
                  <a:t>and</a:t>
                </a:r>
                <a:r>
                  <a:rPr lang="en-US" altLang="zh-CN" i="1"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a:t>
                </a:r>
                <a:r>
                  <a:rPr lang="en-US" altLang="zh-CN" dirty="0"/>
                  <a:t>is user’s password. The function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is a hash function, so that the response consists of the hash function of user’s password combined with the random number using the function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a:t>
                </a:r>
              </a:p>
              <a:p>
                <a:pPr>
                  <a:defRPr/>
                </a:pPr>
                <a:r>
                  <a:rPr lang="en-US" altLang="zh-CN" dirty="0"/>
                  <a:t>Host stores the hash of each user’s password,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𝑈</m:t>
                    </m:r>
                    <m:r>
                      <a:rPr lang="en-US" altLang="zh-CN" i="1" dirty="0">
                        <a:latin typeface="Cambria Math" panose="02040503050406030204" pitchFamily="18" charset="0"/>
                      </a:rPr>
                      <m:t>))</m:t>
                    </m:r>
                  </m:oMath>
                </a14:m>
                <a:r>
                  <a:rPr lang="en-US" altLang="zh-CN" dirty="0"/>
                  <a:t> for user </a:t>
                </a:r>
                <a14:m>
                  <m:oMath xmlns:m="http://schemas.openxmlformats.org/officeDocument/2006/math">
                    <m:r>
                      <a:rPr lang="en-US" altLang="zh-CN" i="1" dirty="0" smtClean="0">
                        <a:latin typeface="Cambria Math" panose="02040503050406030204" pitchFamily="18" charset="0"/>
                      </a:rPr>
                      <m:t>𝑈</m:t>
                    </m:r>
                  </m:oMath>
                </a14:m>
                <a:r>
                  <a:rPr lang="en-US" altLang="zh-CN" dirty="0"/>
                  <a:t>. When the response arrives, the host compares the incoming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t> to the calculated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If the quantities match, the user is authenticated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𝑃</m:t>
                    </m:r>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8520" y="1286862"/>
                <a:ext cx="5440990" cy="5256584"/>
              </a:xfrm>
              <a:blipFill>
                <a:blip r:embed="rId3"/>
                <a:stretch>
                  <a:fillRect l="-1008" t="-1624" r="-224" b="-23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pic>
        <p:nvPicPr>
          <p:cNvPr id="5" name="图片 4"/>
          <p:cNvPicPr>
            <a:picLocks noChangeAspect="1"/>
          </p:cNvPicPr>
          <p:nvPr/>
        </p:nvPicPr>
        <p:blipFill>
          <a:blip r:embed="rId4"/>
          <a:stretch>
            <a:fillRect/>
          </a:stretch>
        </p:blipFill>
        <p:spPr>
          <a:xfrm>
            <a:off x="5292080" y="2293238"/>
            <a:ext cx="3791925" cy="3472459"/>
          </a:xfrm>
          <a:prstGeom prst="rect">
            <a:avLst/>
          </a:prstGeom>
        </p:spPr>
      </p:pic>
    </p:spTree>
    <p:extLst>
      <p:ext uri="{BB962C8B-B14F-4D97-AF65-F5344CB8AC3E}">
        <p14:creationId xmlns:p14="http://schemas.microsoft.com/office/powerpoint/2010/main" val="45515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8EB-6D14-400A-BF49-5AC6192D26A7}"/>
              </a:ext>
            </a:extLst>
          </p:cNvPr>
          <p:cNvSpPr>
            <a:spLocks noGrp="1"/>
          </p:cNvSpPr>
          <p:nvPr>
            <p:ph type="title"/>
          </p:nvPr>
        </p:nvSpPr>
        <p:spPr/>
        <p:txBody>
          <a:bodyPr/>
          <a:lstStyle/>
          <a:p>
            <a:r>
              <a:rPr lang="en-US" dirty="0"/>
              <a:t>User Authentication</a:t>
            </a:r>
            <a:endParaRPr lang="en-SE" dirty="0"/>
          </a:p>
        </p:txBody>
      </p:sp>
      <p:sp>
        <p:nvSpPr>
          <p:cNvPr id="3" name="Content Placeholder 2">
            <a:extLst>
              <a:ext uri="{FF2B5EF4-FFF2-40B4-BE49-F238E27FC236}">
                <a16:creationId xmlns:a16="http://schemas.microsoft.com/office/drawing/2014/main" id="{61F352F8-3FE3-471D-BF1C-05162E4DB93B}"/>
              </a:ext>
            </a:extLst>
          </p:cNvPr>
          <p:cNvSpPr>
            <a:spLocks noGrp="1"/>
          </p:cNvSpPr>
          <p:nvPr>
            <p:ph idx="1"/>
          </p:nvPr>
        </p:nvSpPr>
        <p:spPr/>
        <p:txBody>
          <a:bodyPr>
            <a:normAutofit/>
          </a:bodyPr>
          <a:lstStyle/>
          <a:p>
            <a:r>
              <a:rPr lang="en-US" dirty="0"/>
              <a:t>NIST definition: “The process of establishing confidence in user identities that are presented electronically to an information system.”</a:t>
            </a:r>
          </a:p>
          <a:p>
            <a:r>
              <a:rPr lang="en-US" dirty="0"/>
              <a:t>It is the fundamental building block and first line of defense, and the basis for access control and user accountability.</a:t>
            </a:r>
          </a:p>
          <a:p>
            <a:endParaRPr lang="en-US" dirty="0"/>
          </a:p>
          <a:p>
            <a:endParaRPr lang="en-SE" dirty="0"/>
          </a:p>
        </p:txBody>
      </p:sp>
      <p:sp>
        <p:nvSpPr>
          <p:cNvPr id="4" name="Slide Number Placeholder 3">
            <a:extLst>
              <a:ext uri="{FF2B5EF4-FFF2-40B4-BE49-F238E27FC236}">
                <a16:creationId xmlns:a16="http://schemas.microsoft.com/office/drawing/2014/main" id="{D7418022-E31C-4EA9-993A-C172211C7BF1}"/>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7916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Benefits of Challenge-Response Protocol</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in which the password hash is one of the arguments. Thus the password hash cannot be captured during transmission. </a:t>
                </a:r>
              </a:p>
              <a:p>
                <a:pPr lvl="1">
                  <a:defRPr/>
                </a:pPr>
                <a:r>
                  <a:rPr lang="en-US" altLang="zh-CN" sz="2000" dirty="0"/>
                  <a:t>Use of a random number (nonce) as one of the arguments of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defends against a replay attack, in which an adversary captures the user’s transmission and attempts to log into a system by retransmitting the user’s messages.</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0" t="-1159" r="-78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303278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Token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 y="1196752"/>
                <a:ext cx="4667423" cy="5472607"/>
              </a:xfrm>
            </p:spPr>
            <p:txBody>
              <a:bodyPr>
                <a:normAutofit fontScale="55000" lnSpcReduction="20000"/>
              </a:bodyPr>
              <a:lstStyle/>
              <a:p>
                <a:r>
                  <a:rPr lang="en-US" altLang="zh-CN" dirty="0"/>
                  <a:t>User side: the token (e.g., U</a:t>
                </a:r>
                <a:r>
                  <a:rPr lang="zh-CN" altLang="en-US" dirty="0"/>
                  <a:t>盾</a:t>
                </a:r>
                <a:r>
                  <a:rPr lang="en-US" altLang="zh-CN" dirty="0"/>
                  <a:t>) provides a passcode </a:t>
                </a:r>
                <a14:m>
                  <m:oMath xmlns:m="http://schemas.openxmlformats.org/officeDocument/2006/math">
                    <m:r>
                      <a:rPr lang="en-US" altLang="zh-CN" i="1" dirty="0" smtClean="0">
                        <a:latin typeface="Cambria Math" panose="02040503050406030204" pitchFamily="18" charset="0"/>
                      </a:rPr>
                      <m:t>𝑊</m:t>
                    </m:r>
                  </m:oMath>
                </a14:m>
                <a:r>
                  <a:rPr lang="en-US" altLang="zh-CN" i="1" dirty="0"/>
                  <a:t>.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oMath>
                </a14:m>
                <a:r>
                  <a:rPr lang="en-US" altLang="zh-CN" dirty="0"/>
                  <a:t>.</a:t>
                </a:r>
              </a:p>
              <a:p>
                <a:r>
                  <a:rPr lang="en-US" altLang="zh-CN" dirty="0"/>
                  <a:t>Host side: For a static passcode, the host stores the hashed value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for a dynamic passcode, the host generates a one-time passcode (identical to that generated by the token) and takes its hash.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 y="1196752"/>
                <a:ext cx="4667423" cy="5472607"/>
              </a:xfrm>
              <a:blipFill>
                <a:blip r:embed="rId2"/>
                <a:stretch>
                  <a:fillRect l="-1176" t="-1670" r="-196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pic>
        <p:nvPicPr>
          <p:cNvPr id="11" name="图片 10"/>
          <p:cNvPicPr>
            <a:picLocks noChangeAspect="1"/>
          </p:cNvPicPr>
          <p:nvPr/>
        </p:nvPicPr>
        <p:blipFill>
          <a:blip r:embed="rId3"/>
          <a:stretch>
            <a:fillRect/>
          </a:stretch>
        </p:blipFill>
        <p:spPr>
          <a:xfrm>
            <a:off x="4743623" y="1556792"/>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Static Biometric</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4536504" cy="5256584"/>
              </a:xfrm>
            </p:spPr>
            <p:txBody>
              <a:bodyPr>
                <a:normAutofit fontScale="55000" lnSpcReduction="20000"/>
              </a:bodyPr>
              <a:lstStyle/>
              <a:p>
                <a:r>
                  <a:rPr lang="en-US" altLang="zh-CN" dirty="0"/>
                  <a:t>Host sends nonce </a:t>
                </a:r>
                <a14:m>
                  <m:oMath xmlns:m="http://schemas.openxmlformats.org/officeDocument/2006/math">
                    <m:r>
                      <a:rPr lang="en-US" altLang="zh-CN" i="1" dirty="0" smtClean="0">
                        <a:latin typeface="Cambria Math" panose="02040503050406030204" pitchFamily="18" charset="0"/>
                      </a:rPr>
                      <m:t>𝑟</m:t>
                    </m:r>
                  </m:oMath>
                </a14:m>
                <a:r>
                  <a:rPr lang="en-US" altLang="zh-CN" dirty="0"/>
                  <a:t> and identifier for an encryption function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r>
                  <a:rPr lang="en-US" altLang="zh-CN" dirty="0"/>
                  <a:t>User controls a biometric device, which generates a biometric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i="1" dirty="0"/>
                  <a: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oMath>
                </a14:m>
                <a:r>
                  <a:rPr lang="en-US" altLang="zh-CN" i="1" dirty="0"/>
                  <a:t>,</a:t>
                </a:r>
                <a:r>
                  <a:rPr lang="en-US" altLang="zh-CN" dirty="0"/>
                  <a:t> and returns the ciphertext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where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i="1" dirty="0"/>
                  <a:t> </a:t>
                </a:r>
                <a:r>
                  <a:rPr lang="en-US" altLang="zh-CN" dirty="0"/>
                  <a:t>is ID for this particular biometric device.</a:t>
                </a:r>
              </a:p>
              <a:p>
                <a:r>
                  <a:rPr lang="en-US" altLang="zh-CN" dirty="0"/>
                  <a:t>Host decrypts the message. </a:t>
                </a:r>
              </a:p>
              <a:p>
                <a:pPr lvl="1"/>
                <a:r>
                  <a:rPr lang="en-US" altLang="zh-CN" dirty="0"/>
                  <a:t>Nonce must match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dirty="0"/>
                  <a:t>). </a:t>
                </a:r>
              </a:p>
              <a:p>
                <a:pPr lvl="1"/>
                <a:r>
                  <a:rPr lang="en-US" altLang="zh-CN" dirty="0"/>
                  <a:t>Device ID must be in the host database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a:t>
                </a:r>
              </a:p>
              <a:p>
                <a:pPr lvl="1"/>
                <a:r>
                  <a:rPr lang="en-US" altLang="zh-CN" dirty="0"/>
                  <a:t>Matching score between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and the stored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must exceed a predefined threshold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4536504" cy="5256584"/>
              </a:xfrm>
              <a:blipFill>
                <a:blip r:embed="rId2"/>
                <a:stretch>
                  <a:fillRect l="-1210" t="-1622" r="-67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6" name="图片 5"/>
          <p:cNvPicPr>
            <a:picLocks noChangeAspect="1"/>
          </p:cNvPicPr>
          <p:nvPr/>
        </p:nvPicPr>
        <p:blipFill>
          <a:blip r:embed="rId3"/>
          <a:stretch>
            <a:fillRect/>
          </a:stretch>
        </p:blipFill>
        <p:spPr>
          <a:xfrm>
            <a:off x="4753775" y="1511198"/>
            <a:ext cx="4183414" cy="4893805"/>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146223-FAF1-4B96-9715-67A1BC05260D}"/>
                  </a:ext>
                </a:extLst>
              </p:cNvPr>
              <p:cNvSpPr/>
              <p:nvPr/>
            </p:nvSpPr>
            <p:spPr>
              <a:xfrm>
                <a:off x="7256672" y="5661248"/>
                <a:ext cx="1824154" cy="307777"/>
              </a:xfrm>
              <a:prstGeom prst="rect">
                <a:avLst/>
              </a:prstGeom>
            </p:spPr>
            <p:txBody>
              <a:bodyPr wrap="none">
                <a:spAutoFit/>
              </a:bodyPr>
              <a:lstStyle/>
              <a:p>
                <a:r>
                  <a:rPr lang="en-US" altLang="zh-CN" sz="1400" dirty="0"/>
                  <a:t>Typo: </a:t>
                </a:r>
                <a14:m>
                  <m:oMath xmlns:m="http://schemas.openxmlformats.org/officeDocument/2006/math">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𝑈</m:t>
                    </m:r>
                    <m:r>
                      <a:rPr lang="en-US" altLang="zh-CN" sz="1400" i="1" dirty="0">
                        <a:latin typeface="Cambria Math" panose="02040503050406030204" pitchFamily="18" charset="0"/>
                      </a:rPr>
                      <m:t>))</m:t>
                    </m:r>
                  </m:oMath>
                </a14:m>
                <a:endParaRPr lang="en-SE" sz="1400" dirty="0"/>
              </a:p>
            </p:txBody>
          </p:sp>
        </mc:Choice>
        <mc:Fallback xmlns="">
          <p:sp>
            <p:nvSpPr>
              <p:cNvPr id="5" name="Rectangle 4">
                <a:extLst>
                  <a:ext uri="{FF2B5EF4-FFF2-40B4-BE49-F238E27FC236}">
                    <a16:creationId xmlns:a16="http://schemas.microsoft.com/office/drawing/2014/main" id="{91146223-FAF1-4B96-9715-67A1BC05260D}"/>
                  </a:ext>
                </a:extLst>
              </p:cNvPr>
              <p:cNvSpPr>
                <a:spLocks noRot="1" noChangeAspect="1" noMove="1" noResize="1" noEditPoints="1" noAdjustHandles="1" noChangeArrowheads="1" noChangeShapeType="1" noTextEdit="1"/>
              </p:cNvSpPr>
              <p:nvPr/>
            </p:nvSpPr>
            <p:spPr>
              <a:xfrm>
                <a:off x="7256672" y="5661248"/>
                <a:ext cx="1824154" cy="307777"/>
              </a:xfrm>
              <a:prstGeom prst="rect">
                <a:avLst/>
              </a:prstGeom>
              <a:blipFill>
                <a:blip r:embed="rId4"/>
                <a:stretch>
                  <a:fillRect l="-1000" t="-4000" b="-20000"/>
                </a:stretch>
              </a:blipFill>
            </p:spPr>
            <p:txBody>
              <a:bodyPr/>
              <a:lstStyle/>
              <a:p>
                <a:r>
                  <a:rPr lang="en-SE">
                    <a:noFill/>
                  </a:rPr>
                  <a:t> </a:t>
                </a:r>
              </a:p>
            </p:txBody>
          </p:sp>
        </mc:Fallback>
      </mc:AlternateContent>
    </p:spTree>
    <p:extLst>
      <p:ext uri="{BB962C8B-B14F-4D97-AF65-F5344CB8AC3E}">
        <p14:creationId xmlns:p14="http://schemas.microsoft.com/office/powerpoint/2010/main" val="1278935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7A4-7853-41C6-A1E5-2A0C37B8173F}"/>
              </a:ext>
            </a:extLst>
          </p:cNvPr>
          <p:cNvSpPr>
            <a:spLocks noGrp="1"/>
          </p:cNvSpPr>
          <p:nvPr>
            <p:ph type="title"/>
          </p:nvPr>
        </p:nvSpPr>
        <p:spPr/>
        <p:txBody>
          <a:bodyPr/>
          <a:lstStyle/>
          <a:p>
            <a:r>
              <a:rPr lang="en-US" dirty="0"/>
              <a:t>Authentication Security Issues</a:t>
            </a:r>
            <a:br>
              <a:rPr lang="en-US" dirty="0"/>
            </a:br>
            <a:endParaRPr lang="en-SE" dirty="0"/>
          </a:p>
        </p:txBody>
      </p:sp>
      <p:sp>
        <p:nvSpPr>
          <p:cNvPr id="3" name="Content Placeholder 2">
            <a:extLst>
              <a:ext uri="{FF2B5EF4-FFF2-40B4-BE49-F238E27FC236}">
                <a16:creationId xmlns:a16="http://schemas.microsoft.com/office/drawing/2014/main" id="{430DDCBC-191B-4C86-8CE5-11E8EB35A653}"/>
              </a:ext>
            </a:extLst>
          </p:cNvPr>
          <p:cNvSpPr>
            <a:spLocks noGrp="1"/>
          </p:cNvSpPr>
          <p:nvPr>
            <p:ph idx="1"/>
          </p:nvPr>
        </p:nvSpPr>
        <p:spPr/>
        <p:txBody>
          <a:bodyPr>
            <a:normAutofit fontScale="55000" lnSpcReduction="20000"/>
          </a:bodyPr>
          <a:lstStyle/>
          <a:p>
            <a:r>
              <a:rPr lang="en-US" dirty="0"/>
              <a:t>Eavesdropping</a:t>
            </a:r>
          </a:p>
          <a:p>
            <a:pPr lvl="1"/>
            <a:r>
              <a:rPr lang="en-US" dirty="0"/>
              <a:t>Adversary attempts to learn the password by, say, looking over the shoulder of victim, or sniffing network packets</a:t>
            </a:r>
          </a:p>
          <a:p>
            <a:r>
              <a:rPr lang="en-US" dirty="0"/>
              <a:t>Host Attacks</a:t>
            </a:r>
          </a:p>
          <a:p>
            <a:pPr lvl="1"/>
            <a:r>
              <a:rPr lang="en-US" dirty="0"/>
              <a:t>Directed at the user file at the host where passwords, token passcodes, or biometric templates are stored</a:t>
            </a:r>
          </a:p>
          <a:p>
            <a:r>
              <a:rPr lang="en-US" dirty="0"/>
              <a:t>Replay</a:t>
            </a:r>
          </a:p>
          <a:p>
            <a:pPr lvl="1"/>
            <a:r>
              <a:rPr lang="en-US" dirty="0"/>
              <a:t>Adversary repeats a previously captured user response</a:t>
            </a:r>
          </a:p>
          <a:p>
            <a:r>
              <a:rPr lang="en-US" dirty="0"/>
              <a:t>Client Attacks</a:t>
            </a:r>
          </a:p>
          <a:p>
            <a:pPr lvl="1"/>
            <a:r>
              <a:rPr lang="en-US" dirty="0"/>
              <a:t>Adversary attempts to achieve user authentication without access to the remote host or the intervening communications path</a:t>
            </a:r>
          </a:p>
          <a:p>
            <a:r>
              <a:rPr lang="en-US" dirty="0"/>
              <a:t>Trojan Horse</a:t>
            </a:r>
          </a:p>
          <a:p>
            <a:pPr lvl="1"/>
            <a:r>
              <a:rPr lang="en-US" dirty="0"/>
              <a:t>An application or physical device masquerades as an authentic application or device for the purpose of capturing a user password, passcode, or biometric</a:t>
            </a:r>
          </a:p>
          <a:p>
            <a:r>
              <a:rPr lang="en-US" dirty="0"/>
              <a:t>Denial-of-Service                  </a:t>
            </a:r>
          </a:p>
          <a:p>
            <a:pPr lvl="1"/>
            <a:r>
              <a:rPr lang="en-US" dirty="0"/>
              <a:t>Attempts to disable a user authentication service by trying multiple authentication attempts, e.g., the account may be locked after N unsuccessful attempts.</a:t>
            </a:r>
          </a:p>
          <a:p>
            <a:endParaRPr lang="en-SE" dirty="0"/>
          </a:p>
        </p:txBody>
      </p:sp>
      <p:sp>
        <p:nvSpPr>
          <p:cNvPr id="4" name="Slide Number Placeholder 3">
            <a:extLst>
              <a:ext uri="{FF2B5EF4-FFF2-40B4-BE49-F238E27FC236}">
                <a16:creationId xmlns:a16="http://schemas.microsoft.com/office/drawing/2014/main" id="{ED51AB47-F421-4BEA-BA40-5D6F1B9E29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579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368-DEFC-436E-83A3-D4AAD59B1655}"/>
              </a:ext>
            </a:extLst>
          </p:cNvPr>
          <p:cNvSpPr>
            <a:spLocks noGrp="1"/>
          </p:cNvSpPr>
          <p:nvPr>
            <p:ph type="title"/>
          </p:nvPr>
        </p:nvSpPr>
        <p:spPr/>
        <p:txBody>
          <a:bodyPr/>
          <a:lstStyle/>
          <a:p>
            <a:r>
              <a:rPr lang="en-US" dirty="0"/>
              <a:t>Four Means of Authentication</a:t>
            </a:r>
            <a:endParaRPr lang="en-SE" dirty="0"/>
          </a:p>
        </p:txBody>
      </p:sp>
      <p:sp>
        <p:nvSpPr>
          <p:cNvPr id="3" name="Content Placeholder 2">
            <a:extLst>
              <a:ext uri="{FF2B5EF4-FFF2-40B4-BE49-F238E27FC236}">
                <a16:creationId xmlns:a16="http://schemas.microsoft.com/office/drawing/2014/main" id="{AC4A483D-7673-4452-ADB3-33C482332350}"/>
              </a:ext>
            </a:extLst>
          </p:cNvPr>
          <p:cNvSpPr>
            <a:spLocks noGrp="1"/>
          </p:cNvSpPr>
          <p:nvPr>
            <p:ph idx="1"/>
          </p:nvPr>
        </p:nvSpPr>
        <p:spPr/>
        <p:txBody>
          <a:bodyPr>
            <a:normAutofit fontScale="85000" lnSpcReduction="10000"/>
          </a:bodyPr>
          <a:lstStyle/>
          <a:p>
            <a:r>
              <a:rPr lang="en-US" dirty="0"/>
              <a:t>Something the individual knows</a:t>
            </a:r>
          </a:p>
          <a:p>
            <a:pPr lvl="1"/>
            <a:r>
              <a:rPr lang="en-US" dirty="0"/>
              <a:t>Password, PIN, answers to prearranged questions</a:t>
            </a:r>
          </a:p>
          <a:p>
            <a:r>
              <a:rPr lang="en-US" dirty="0"/>
              <a:t>Something the individual possesses (token)</a:t>
            </a:r>
          </a:p>
          <a:p>
            <a:pPr lvl="1"/>
            <a:r>
              <a:rPr lang="en-US" dirty="0"/>
              <a:t>Smartcard, electronic keycard, physical key</a:t>
            </a:r>
          </a:p>
          <a:p>
            <a:r>
              <a:rPr lang="en-US" dirty="0"/>
              <a:t>Something the individual is (static biometrics)</a:t>
            </a:r>
          </a:p>
          <a:p>
            <a:pPr lvl="1"/>
            <a:r>
              <a:rPr lang="en-US" dirty="0"/>
              <a:t>Fingerprint, retina, face</a:t>
            </a:r>
          </a:p>
          <a:p>
            <a:r>
              <a:rPr lang="en-US" dirty="0"/>
              <a:t>Something the individual does (dynamic biometrics) </a:t>
            </a:r>
          </a:p>
          <a:p>
            <a:pPr lvl="1"/>
            <a:r>
              <a:rPr lang="en-US" dirty="0"/>
              <a:t>Voice pattern, handwriting, typing rhythm, modern face recognition</a:t>
            </a:r>
          </a:p>
          <a:p>
            <a:endParaRPr lang="en-US" dirty="0"/>
          </a:p>
          <a:p>
            <a:endParaRPr lang="en-SE" dirty="0"/>
          </a:p>
        </p:txBody>
      </p:sp>
      <p:sp>
        <p:nvSpPr>
          <p:cNvPr id="4" name="Slide Number Placeholder 3">
            <a:extLst>
              <a:ext uri="{FF2B5EF4-FFF2-40B4-BE49-F238E27FC236}">
                <a16:creationId xmlns:a16="http://schemas.microsoft.com/office/drawing/2014/main" id="{0BF7E8D6-3A6A-434F-BA2B-A83D9963D4E6}"/>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200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FC3-F21D-4E30-8D2C-30A8C456411F}"/>
              </a:ext>
            </a:extLst>
          </p:cNvPr>
          <p:cNvSpPr>
            <a:spLocks noGrp="1"/>
          </p:cNvSpPr>
          <p:nvPr>
            <p:ph type="title"/>
          </p:nvPr>
        </p:nvSpPr>
        <p:spPr/>
        <p:txBody>
          <a:bodyPr/>
          <a:lstStyle/>
          <a:p>
            <a:r>
              <a:rPr lang="en-US" dirty="0"/>
              <a:t>Multifactor Authentication</a:t>
            </a:r>
            <a:endParaRPr lang="en-SE" dirty="0"/>
          </a:p>
        </p:txBody>
      </p:sp>
      <p:sp>
        <p:nvSpPr>
          <p:cNvPr id="3" name="Content Placeholder 2">
            <a:extLst>
              <a:ext uri="{FF2B5EF4-FFF2-40B4-BE49-F238E27FC236}">
                <a16:creationId xmlns:a16="http://schemas.microsoft.com/office/drawing/2014/main" id="{A08F2779-CDA5-4067-861B-4A337081B64B}"/>
              </a:ext>
            </a:extLst>
          </p:cNvPr>
          <p:cNvSpPr>
            <a:spLocks noGrp="1"/>
          </p:cNvSpPr>
          <p:nvPr>
            <p:ph idx="1"/>
          </p:nvPr>
        </p:nvSpPr>
        <p:spPr>
          <a:xfrm>
            <a:off x="323528" y="1196753"/>
            <a:ext cx="8568952" cy="5472607"/>
          </a:xfrm>
        </p:spPr>
        <p:txBody>
          <a:bodyPr>
            <a:normAutofit/>
          </a:bodyPr>
          <a:lstStyle/>
          <a:p>
            <a:r>
              <a:rPr lang="en-US" altLang="zh-CN" sz="3200" dirty="0"/>
              <a:t>Uses multiple methods (factors) in combination</a:t>
            </a:r>
          </a:p>
          <a:p>
            <a:pPr lvl="1"/>
            <a:r>
              <a:rPr lang="en-US" altLang="zh-CN" sz="2800" dirty="0"/>
              <a:t>Bank card in combination with a PIN</a:t>
            </a:r>
          </a:p>
          <a:p>
            <a:pPr lvl="1"/>
            <a:r>
              <a:rPr lang="en-US" altLang="zh-CN" sz="2800" dirty="0"/>
              <a:t>Finger print in combination with a PIN</a:t>
            </a:r>
          </a:p>
          <a:p>
            <a:pPr lvl="1"/>
            <a:r>
              <a:rPr lang="en-US" altLang="zh-CN" sz="2800" dirty="0"/>
              <a:t>Password in combination with a code via SMS to your mobile phone (</a:t>
            </a:r>
            <a:r>
              <a:rPr lang="zh-CN" altLang="en-US" sz="2800" dirty="0"/>
              <a:t>验证码</a:t>
            </a:r>
            <a:r>
              <a:rPr lang="en-US" altLang="zh-CN" sz="2800" dirty="0"/>
              <a:t>)</a:t>
            </a:r>
          </a:p>
          <a:p>
            <a:r>
              <a:rPr lang="en-US" altLang="zh-CN" sz="2800" dirty="0"/>
              <a:t>May be triggered by unusual activities</a:t>
            </a:r>
          </a:p>
          <a:p>
            <a:pPr lvl="1"/>
            <a:r>
              <a:rPr lang="en-US" altLang="zh-CN" sz="2800" dirty="0"/>
              <a:t>e.g., if system detects (via IP address or GPS) that you are not at your usual location, then use multi-factor authentication</a:t>
            </a:r>
            <a:endParaRPr lang="zh-CN" altLang="en-US" sz="2800" dirty="0"/>
          </a:p>
        </p:txBody>
      </p:sp>
      <p:sp>
        <p:nvSpPr>
          <p:cNvPr id="4" name="Slide Number Placeholder 3">
            <a:extLst>
              <a:ext uri="{FF2B5EF4-FFF2-40B4-BE49-F238E27FC236}">
                <a16:creationId xmlns:a16="http://schemas.microsoft.com/office/drawing/2014/main" id="{602FE8C9-5ACC-44A8-BF95-80503EACFA9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5477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E4D-B7BA-423C-B4C6-0D4670DC9A8F}"/>
              </a:ext>
            </a:extLst>
          </p:cNvPr>
          <p:cNvSpPr>
            <a:spLocks noGrp="1"/>
          </p:cNvSpPr>
          <p:nvPr>
            <p:ph type="title"/>
          </p:nvPr>
        </p:nvSpPr>
        <p:spPr>
          <a:xfrm>
            <a:off x="0" y="188640"/>
            <a:ext cx="9144000" cy="868362"/>
          </a:xfrm>
        </p:spPr>
        <p:txBody>
          <a:bodyPr/>
          <a:lstStyle/>
          <a:p>
            <a:r>
              <a:rPr lang="en-US" dirty="0"/>
              <a:t>Risk Assessment for </a:t>
            </a:r>
            <a:br>
              <a:rPr lang="en-US" dirty="0"/>
            </a:br>
            <a:r>
              <a:rPr lang="en-US" dirty="0"/>
              <a:t>User Authentication</a:t>
            </a:r>
            <a:endParaRPr lang="en-SE" dirty="0"/>
          </a:p>
        </p:txBody>
      </p:sp>
      <p:sp>
        <p:nvSpPr>
          <p:cNvPr id="3" name="Content Placeholder 2">
            <a:extLst>
              <a:ext uri="{FF2B5EF4-FFF2-40B4-BE49-F238E27FC236}">
                <a16:creationId xmlns:a16="http://schemas.microsoft.com/office/drawing/2014/main" id="{7D6A8FDB-08A4-4C7D-A58D-9EA6DC2BA662}"/>
              </a:ext>
            </a:extLst>
          </p:cNvPr>
          <p:cNvSpPr>
            <a:spLocks noGrp="1"/>
          </p:cNvSpPr>
          <p:nvPr>
            <p:ph idx="1"/>
          </p:nvPr>
        </p:nvSpPr>
        <p:spPr>
          <a:xfrm>
            <a:off x="323528" y="1196753"/>
            <a:ext cx="8568952" cy="3131028"/>
          </a:xfrm>
        </p:spPr>
        <p:txBody>
          <a:bodyPr>
            <a:normAutofit fontScale="70000" lnSpcReduction="20000"/>
          </a:bodyPr>
          <a:lstStyle/>
          <a:p>
            <a:r>
              <a:rPr lang="en-US" dirty="0"/>
              <a:t>Potential impact</a:t>
            </a:r>
          </a:p>
          <a:p>
            <a:pPr lvl="1"/>
            <a:r>
              <a:rPr lang="en-US" dirty="0"/>
              <a:t>Three levels of potential impact on organizations or individuals should there be a breach of security: low, moderate, high.</a:t>
            </a:r>
          </a:p>
          <a:p>
            <a:r>
              <a:rPr lang="en-US" dirty="0"/>
              <a:t>Assurance Level determined by potential impact</a:t>
            </a:r>
          </a:p>
          <a:p>
            <a:pPr lvl="1"/>
            <a:r>
              <a:rPr lang="en-US" dirty="0"/>
              <a:t>Describes an organization’s degree of certainty that a user has presented a credential that refers to his or her identity.</a:t>
            </a:r>
          </a:p>
          <a:p>
            <a:pPr lvl="1"/>
            <a:r>
              <a:rPr lang="en-US" dirty="0"/>
              <a:t>e.g., If the potential impact is low, an assurance level of 1 is adequate; if the potential impact is high, an assurance level of 4 is needed.</a:t>
            </a:r>
          </a:p>
          <a:p>
            <a:endParaRPr lang="en-SE" dirty="0"/>
          </a:p>
        </p:txBody>
      </p:sp>
      <p:sp>
        <p:nvSpPr>
          <p:cNvPr id="4" name="Slide Number Placeholder 3">
            <a:extLst>
              <a:ext uri="{FF2B5EF4-FFF2-40B4-BE49-F238E27FC236}">
                <a16:creationId xmlns:a16="http://schemas.microsoft.com/office/drawing/2014/main" id="{45E1F93A-DF25-4153-956C-D850A08EB65A}"/>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6" name="Picture 5">
            <a:extLst>
              <a:ext uri="{FF2B5EF4-FFF2-40B4-BE49-F238E27FC236}">
                <a16:creationId xmlns:a16="http://schemas.microsoft.com/office/drawing/2014/main" id="{B4403CEC-EC01-4972-A9C4-85EAE94BE8F4}"/>
              </a:ext>
            </a:extLst>
          </p:cNvPr>
          <p:cNvPicPr>
            <a:picLocks noChangeAspect="1"/>
          </p:cNvPicPr>
          <p:nvPr/>
        </p:nvPicPr>
        <p:blipFill rotWithShape="1">
          <a:blip r:embed="rId3"/>
          <a:srcRect r="39321" b="11326"/>
          <a:stretch/>
        </p:blipFill>
        <p:spPr>
          <a:xfrm>
            <a:off x="72985" y="4450019"/>
            <a:ext cx="5400600" cy="2125458"/>
          </a:xfrm>
          <a:prstGeom prst="rect">
            <a:avLst/>
          </a:prstGeom>
        </p:spPr>
      </p:pic>
      <p:pic>
        <p:nvPicPr>
          <p:cNvPr id="7" name="Picture 6">
            <a:extLst>
              <a:ext uri="{FF2B5EF4-FFF2-40B4-BE49-F238E27FC236}">
                <a16:creationId xmlns:a16="http://schemas.microsoft.com/office/drawing/2014/main" id="{3F0FF511-21D0-4857-AACB-1D314F898D4D}"/>
              </a:ext>
            </a:extLst>
          </p:cNvPr>
          <p:cNvPicPr>
            <a:picLocks noChangeAspect="1"/>
          </p:cNvPicPr>
          <p:nvPr/>
        </p:nvPicPr>
        <p:blipFill rotWithShape="1">
          <a:blip r:embed="rId4"/>
          <a:srcRect l="-239" t="-8446" r="59806" b="7012"/>
          <a:stretch/>
        </p:blipFill>
        <p:spPr>
          <a:xfrm>
            <a:off x="5414206" y="3929379"/>
            <a:ext cx="3653594" cy="2736304"/>
          </a:xfrm>
          <a:prstGeom prst="rect">
            <a:avLst/>
          </a:prstGeom>
        </p:spPr>
      </p:pic>
    </p:spTree>
    <p:extLst>
      <p:ext uri="{BB962C8B-B14F-4D97-AF65-F5344CB8AC3E}">
        <p14:creationId xmlns:p14="http://schemas.microsoft.com/office/powerpoint/2010/main" val="13154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solidFill>
                  <a:srgbClr val="C00000"/>
                </a:solidFill>
              </a:rPr>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Tree>
    <p:extLst>
      <p:ext uri="{BB962C8B-B14F-4D97-AF65-F5344CB8AC3E}">
        <p14:creationId xmlns:p14="http://schemas.microsoft.com/office/powerpoint/2010/main" val="37457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986-4608-45EF-AA59-215DD005CD19}"/>
              </a:ext>
            </a:extLst>
          </p:cNvPr>
          <p:cNvSpPr>
            <a:spLocks noGrp="1"/>
          </p:cNvSpPr>
          <p:nvPr>
            <p:ph type="title"/>
          </p:nvPr>
        </p:nvSpPr>
        <p:spPr/>
        <p:txBody>
          <a:bodyPr/>
          <a:lstStyle/>
          <a:p>
            <a:r>
              <a:rPr lang="en-US" dirty="0"/>
              <a:t>Password Authentication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A8120-74F0-4E91-83ED-65DA7FFD71B3}"/>
                  </a:ext>
                </a:extLst>
              </p:cNvPr>
              <p:cNvSpPr>
                <a:spLocks noGrp="1"/>
              </p:cNvSpPr>
              <p:nvPr>
                <p:ph idx="1"/>
              </p:nvPr>
            </p:nvSpPr>
            <p:spPr>
              <a:xfrm>
                <a:off x="323528" y="1057002"/>
                <a:ext cx="8568952" cy="3884166"/>
              </a:xfrm>
            </p:spPr>
            <p:txBody>
              <a:bodyPr>
                <a:normAutofit fontScale="55000" lnSpcReduction="20000"/>
              </a:bodyPr>
              <a:lstStyle/>
              <a:p>
                <a:r>
                  <a:rPr lang="en-US" dirty="0"/>
                  <a:t>User provides user ID/password, and system compares password with the one stored for the specified user ID. How to store passwords?</a:t>
                </a:r>
              </a:p>
              <a:p>
                <a:r>
                  <a:rPr lang="en-US" dirty="0"/>
                  <a:t>Method 1: store a list of passwords, one for each user, in a file readable only by the root/admin user. Drawbacks:</a:t>
                </a:r>
              </a:p>
              <a:p>
                <a:pPr lvl="1"/>
                <a:r>
                  <a:rPr lang="en-US" dirty="0"/>
                  <a:t>The admin should not know the user’s passwords</a:t>
                </a:r>
              </a:p>
              <a:p>
                <a:pPr lvl="1"/>
                <a:r>
                  <a:rPr lang="en-US" dirty="0"/>
                  <a:t>If permissions are set incorrectly, or an attacker gets in, and the password file is exposed</a:t>
                </a:r>
              </a:p>
              <a:p>
                <a:r>
                  <a:rPr lang="en-US" dirty="0"/>
                  <a:t>Method 2: store a list of hash values, in </a:t>
                </a:r>
                <a:r>
                  <a:rPr lang="en-US" altLang="zh-CN" dirty="0">
                    <a:latin typeface="Arial" pitchFamily="-110" charset="0"/>
                    <a:ea typeface="ＭＳ Ｐゴシック" pitchFamily="-110" charset="-128"/>
                    <a:cs typeface="ＭＳ Ｐゴシック" pitchFamily="-110" charset="-128"/>
                  </a:rPr>
                  <a:t>/</a:t>
                </a:r>
                <a:r>
                  <a:rPr lang="en-US" altLang="zh-CN" dirty="0" err="1">
                    <a:latin typeface="Arial" pitchFamily="-110" charset="0"/>
                    <a:ea typeface="ＭＳ Ｐゴシック" pitchFamily="-110" charset="-128"/>
                    <a:cs typeface="ＭＳ Ｐゴシック" pitchFamily="-110" charset="-128"/>
                  </a:rPr>
                  <a:t>etc</a:t>
                </a:r>
                <a:r>
                  <a:rPr lang="en-US" altLang="zh-CN" dirty="0">
                    <a:latin typeface="Arial" pitchFamily="-110" charset="0"/>
                    <a:ea typeface="ＭＳ Ｐゴシック" pitchFamily="-110" charset="-128"/>
                    <a:cs typeface="ＭＳ Ｐゴシック" pitchFamily="-110" charset="-128"/>
                  </a:rPr>
                  <a:t>/password file,</a:t>
                </a:r>
                <a:r>
                  <a:rPr lang="en-US" dirty="0"/>
                  <a:t> computed by a one-way hash function </a:t>
                </a:r>
                <a14:m>
                  <m:oMath xmlns:m="http://schemas.openxmlformats.org/officeDocument/2006/math">
                    <m:r>
                      <a:rPr lang="en-US" i="1" dirty="0" smtClean="0">
                        <a:latin typeface="Cambria Math" panose="02040503050406030204" pitchFamily="18" charset="0"/>
                      </a:rPr>
                      <m:t>𝐻</m:t>
                    </m:r>
                  </m:oMath>
                </a14:m>
                <a:r>
                  <a:rPr lang="en-US" dirty="0"/>
                  <a:t> applied to each password </a:t>
                </a:r>
                <a:r>
                  <a:rPr lang="en-US" i="0" dirty="0">
                    <a:latin typeface="+mj-lt"/>
                  </a:rPr>
                  <a:t>pwd</a:t>
                </a:r>
                <a14:m>
                  <m:oMath xmlns:m="http://schemas.openxmlformats.org/officeDocument/2006/math">
                    <m:r>
                      <a:rPr lang="en-US" i="1" dirty="0">
                        <a:latin typeface="Cambria Math" panose="02040503050406030204" pitchFamily="18" charset="0"/>
                      </a:rPr>
                      <m:t> </m:t>
                    </m:r>
                  </m:oMath>
                </a14:m>
                <a:r>
                  <a:rPr lang="en-US" dirty="0"/>
                  <a:t>concatenated with a salt </a:t>
                </a:r>
                <a:r>
                  <a:rPr lang="en-US" i="0" dirty="0">
                    <a:latin typeface="+mj-lt"/>
                  </a:rPr>
                  <a:t>H(</a:t>
                </a:r>
                <a:r>
                  <a:rPr lang="en-US" i="0" dirty="0" err="1">
                    <a:latin typeface="+mj-lt"/>
                  </a:rPr>
                  <a:t>pwd</a:t>
                </a:r>
                <a:r>
                  <a:rPr lang="en-US" i="0" dirty="0">
                    <a:latin typeface="+mj-lt"/>
                  </a:rPr>
                  <a:t> || salt)</a:t>
                </a:r>
                <a:r>
                  <a:rPr lang="en-US" altLang="zh-CN" dirty="0">
                    <a:latin typeface="Arial" pitchFamily="-110" charset="0"/>
                    <a:ea typeface="ＭＳ Ｐゴシック" pitchFamily="-110" charset="-128"/>
                    <a:cs typeface="ＭＳ Ｐゴシック" pitchFamily="-110" charset="-128"/>
                  </a:rPr>
                  <a:t>.</a:t>
                </a:r>
                <a:r>
                  <a:rPr lang="en-US" dirty="0"/>
                  <a:t> </a:t>
                </a:r>
              </a:p>
              <a:p>
                <a:pPr lvl="1"/>
                <a:r>
                  <a:rPr lang="en-US" dirty="0"/>
                  <a:t>Used in almost all systems today</a:t>
                </a:r>
              </a:p>
              <a:p>
                <a:pPr lvl="1"/>
                <a:r>
                  <a:rPr lang="en-US" dirty="0"/>
                  <a:t>Example: user1 and user2 both have password “password123”</a:t>
                </a:r>
              </a:p>
              <a:p>
                <a:endParaRPr lang="en-US" dirty="0"/>
              </a:p>
              <a:p>
                <a:endParaRPr lang="en-US" dirty="0"/>
              </a:p>
              <a:p>
                <a:endParaRPr lang="en-SE" dirty="0"/>
              </a:p>
            </p:txBody>
          </p:sp>
        </mc:Choice>
        <mc:Fallback xmlns="">
          <p:sp>
            <p:nvSpPr>
              <p:cNvPr id="3" name="Content Placeholder 2">
                <a:extLst>
                  <a:ext uri="{FF2B5EF4-FFF2-40B4-BE49-F238E27FC236}">
                    <a16:creationId xmlns:a16="http://schemas.microsoft.com/office/drawing/2014/main" id="{BF4A8120-74F0-4E91-83ED-65DA7FFD71B3}"/>
                  </a:ext>
                </a:extLst>
              </p:cNvPr>
              <p:cNvSpPr>
                <a:spLocks noGrp="1" noRot="1" noChangeAspect="1" noMove="1" noResize="1" noEditPoints="1" noAdjustHandles="1" noChangeArrowheads="1" noChangeShapeType="1" noTextEdit="1"/>
              </p:cNvSpPr>
              <p:nvPr>
                <p:ph idx="1"/>
              </p:nvPr>
            </p:nvSpPr>
            <p:spPr>
              <a:xfrm>
                <a:off x="323528" y="1057002"/>
                <a:ext cx="8568952" cy="3884166"/>
              </a:xfrm>
              <a:blipFill>
                <a:blip r:embed="rId3"/>
                <a:stretch>
                  <a:fillRect l="-640" t="-2194" r="-14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A2498C0-B22F-47E2-8AB2-18960C7DA5E6}"/>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graphicFrame>
        <p:nvGraphicFramePr>
          <p:cNvPr id="6" name="表格 7">
            <a:extLst>
              <a:ext uri="{FF2B5EF4-FFF2-40B4-BE49-F238E27FC236}">
                <a16:creationId xmlns:a16="http://schemas.microsoft.com/office/drawing/2014/main" id="{EE890158-1B80-45B3-824C-0A04D0BD5938}"/>
              </a:ext>
            </a:extLst>
          </p:cNvPr>
          <p:cNvGraphicFramePr>
            <a:graphicFrameLocks noGrp="1"/>
          </p:cNvGraphicFramePr>
          <p:nvPr>
            <p:extLst>
              <p:ext uri="{D42A27DB-BD31-4B8C-83A1-F6EECF244321}">
                <p14:modId xmlns:p14="http://schemas.microsoft.com/office/powerpoint/2010/main" val="1936970351"/>
              </p:ext>
            </p:extLst>
          </p:nvPr>
        </p:nvGraphicFramePr>
        <p:xfrm>
          <a:off x="76200" y="4613293"/>
          <a:ext cx="8991600" cy="2174628"/>
        </p:xfrm>
        <a:graphic>
          <a:graphicData uri="http://schemas.openxmlformats.org/drawingml/2006/table">
            <a:tbl>
              <a:tblPr/>
              <a:tblGrid>
                <a:gridCol w="1076133">
                  <a:extLst>
                    <a:ext uri="{9D8B030D-6E8A-4147-A177-3AD203B41FA5}">
                      <a16:colId xmlns:a16="http://schemas.microsoft.com/office/drawing/2014/main" val="235470268"/>
                    </a:ext>
                  </a:extLst>
                </a:gridCol>
                <a:gridCol w="1870929">
                  <a:extLst>
                    <a:ext uri="{9D8B030D-6E8A-4147-A177-3AD203B41FA5}">
                      <a16:colId xmlns:a16="http://schemas.microsoft.com/office/drawing/2014/main" val="1211269020"/>
                    </a:ext>
                  </a:extLst>
                </a:gridCol>
                <a:gridCol w="2878352">
                  <a:extLst>
                    <a:ext uri="{9D8B030D-6E8A-4147-A177-3AD203B41FA5}">
                      <a16:colId xmlns:a16="http://schemas.microsoft.com/office/drawing/2014/main" val="547558615"/>
                    </a:ext>
                  </a:extLst>
                </a:gridCol>
                <a:gridCol w="3166186">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18890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8DF3-1818-4C38-A7B0-EF737B3279B7}"/>
              </a:ext>
            </a:extLst>
          </p:cNvPr>
          <p:cNvSpPr>
            <a:spLocks noGrp="1"/>
          </p:cNvSpPr>
          <p:nvPr>
            <p:ph type="title"/>
          </p:nvPr>
        </p:nvSpPr>
        <p:spPr>
          <a:xfrm>
            <a:off x="323528" y="0"/>
            <a:ext cx="8568952" cy="868362"/>
          </a:xfrm>
        </p:spPr>
        <p:txBody>
          <a:bodyPr/>
          <a:lstStyle/>
          <a:p>
            <a:r>
              <a:rPr lang="en-US" dirty="0"/>
              <a:t>The UNIX Password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4" name="Content Placeholder 2"/>
          <p:cNvSpPr txBox="1">
            <a:spLocks/>
          </p:cNvSpPr>
          <p:nvPr/>
        </p:nvSpPr>
        <p:spPr>
          <a:xfrm>
            <a:off x="-16124" y="1143063"/>
            <a:ext cx="5222537"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dirty="0">
                <a:solidFill>
                  <a:schemeClr val="tx1"/>
                </a:solidFill>
                <a:latin typeface="Arial" pitchFamily="-110" charset="0"/>
                <a:ea typeface="ＭＳ Ｐゴシック" pitchFamily="-110" charset="-128"/>
                <a:cs typeface="ＭＳ Ｐゴシック" pitchFamily="-110" charset="-128"/>
              </a:rPr>
              <a:t>When user Bob creates a new account or sets a new password,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the salt and the hash value </a:t>
            </a:r>
            <a:r>
              <a:rPr lang="en-US" sz="1800" i="0" dirty="0">
                <a:solidFill>
                  <a:schemeClr val="tx1"/>
                </a:solidFill>
                <a:latin typeface="+mj-lt"/>
              </a:rPr>
              <a:t>H(</a:t>
            </a:r>
            <a:r>
              <a:rPr lang="en-US" sz="1800" b="0" i="0" dirty="0" err="1">
                <a:solidFill>
                  <a:schemeClr val="tx1"/>
                </a:solidFill>
                <a:latin typeface="+mj-lt"/>
              </a:rPr>
              <a:t>pwd</a:t>
            </a:r>
            <a:r>
              <a:rPr lang="en-US" sz="1800" b="0" i="0" dirty="0">
                <a:solidFill>
                  <a:schemeClr val="tx1"/>
                </a:solidFill>
                <a:latin typeface="+mj-lt"/>
              </a:rPr>
              <a:t>[Bob] </a:t>
            </a:r>
            <a:r>
              <a:rPr lang="en-US" sz="1800" i="0" dirty="0">
                <a:solidFill>
                  <a:schemeClr val="tx1"/>
                </a:solidFill>
                <a:latin typeface="+mj-lt"/>
              </a:rPr>
              <a:t>|| salt</a:t>
            </a:r>
            <a:r>
              <a:rPr lang="en-US" sz="1800" dirty="0">
                <a:solidFill>
                  <a:schemeClr val="tx1"/>
                </a:solidFill>
              </a:rPr>
              <a:t>[Bob]</a:t>
            </a:r>
            <a:r>
              <a:rPr lang="en-US" sz="1800" i="0" dirty="0">
                <a:solidFill>
                  <a:schemeClr val="tx1"/>
                </a:solidFill>
                <a:latin typeface="+mj-lt"/>
              </a:rPr>
              <a:t>)</a:t>
            </a:r>
            <a:r>
              <a:rPr lang="en-US" sz="1800" dirty="0">
                <a:solidFill>
                  <a:schemeClr val="tx1"/>
                </a:solidFill>
              </a:rPr>
              <a:t> </a:t>
            </a:r>
            <a:r>
              <a:rPr lang="en-US" altLang="zh-CN" sz="1800" dirty="0">
                <a:solidFill>
                  <a:schemeClr val="tx1"/>
                </a:solidFill>
                <a:latin typeface="Arial" pitchFamily="-110" charset="0"/>
                <a:ea typeface="ＭＳ Ｐゴシック" pitchFamily="-110" charset="-128"/>
                <a:cs typeface="ＭＳ Ｐゴシック" pitchFamily="-110" charset="-128"/>
              </a:rPr>
              <a:t>are stored in /</a:t>
            </a:r>
            <a:r>
              <a:rPr lang="en-US" altLang="zh-CN" sz="1800" dirty="0" err="1">
                <a:solidFill>
                  <a:schemeClr val="tx1"/>
                </a:solidFill>
                <a:latin typeface="Arial" pitchFamily="-110" charset="0"/>
                <a:ea typeface="ＭＳ Ｐゴシック" pitchFamily="-110" charset="-128"/>
                <a:cs typeface="ＭＳ Ｐゴシック" pitchFamily="-110" charset="-128"/>
              </a:rPr>
              <a:t>etc</a:t>
            </a:r>
            <a:r>
              <a:rPr lang="en-US" altLang="zh-CN" sz="1800" dirty="0">
                <a:solidFill>
                  <a:schemeClr val="tx1"/>
                </a:solidFill>
                <a:latin typeface="Arial" pitchFamily="-110" charset="0"/>
                <a:ea typeface="ＭＳ Ｐゴシック" pitchFamily="-110" charset="-128"/>
                <a:cs typeface="ＭＳ Ｐゴシック" pitchFamily="-110" charset="-128"/>
              </a:rPr>
              <a:t>/password file. </a:t>
            </a:r>
          </a:p>
          <a:p>
            <a:r>
              <a:rPr lang="en-US" altLang="zh-CN" sz="1800" dirty="0">
                <a:solidFill>
                  <a:schemeClr val="tx1"/>
                </a:solidFill>
                <a:latin typeface="Arial" pitchFamily="-110" charset="0"/>
                <a:ea typeface="ＭＳ Ｐゴシック" pitchFamily="-110" charset="-128"/>
                <a:cs typeface="ＭＳ Ｐゴシック" pitchFamily="-110" charset="-128"/>
              </a:rPr>
              <a:t>When Bob attempts to log in,</a:t>
            </a:r>
            <a:r>
              <a:rPr lang="zh-CN" altLang="en-US" sz="1800" dirty="0">
                <a:solidFill>
                  <a:schemeClr val="tx1"/>
                </a:solidFill>
                <a:latin typeface="Arial" pitchFamily="-110" charset="0"/>
                <a:ea typeface="ＭＳ Ｐゴシック" pitchFamily="-110" charset="-128"/>
                <a:cs typeface="ＭＳ Ｐゴシック" pitchFamily="-110" charset="-128"/>
              </a:rPr>
              <a:t> </a:t>
            </a:r>
            <a:r>
              <a:rPr lang="en-US" altLang="zh-CN" sz="1800" dirty="0">
                <a:solidFill>
                  <a:schemeClr val="tx1"/>
                </a:solidFill>
                <a:latin typeface="Arial" pitchFamily="-110" charset="0"/>
                <a:ea typeface="ＭＳ Ｐゴシック" pitchFamily="-110" charset="-128"/>
                <a:cs typeface="ＭＳ Ｐゴシック" pitchFamily="-110" charset="-128"/>
              </a:rPr>
              <a:t>he enters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and Password. The system uses the user ID </a:t>
            </a:r>
            <a:r>
              <a:rPr lang="en-US" sz="1800" i="0" dirty="0">
                <a:solidFill>
                  <a:schemeClr val="tx1"/>
                </a:solidFill>
                <a:latin typeface="+mj-lt"/>
              </a:rPr>
              <a:t>Bob</a:t>
            </a:r>
            <a:r>
              <a:rPr lang="en-US" altLang="zh-CN" sz="1800" dirty="0">
                <a:solidFill>
                  <a:schemeClr val="tx1"/>
                </a:solidFill>
                <a:latin typeface="Arial" pitchFamily="-110" charset="0"/>
                <a:ea typeface="ＭＳ Ｐゴシック" pitchFamily="-110" charset="-128"/>
                <a:cs typeface="ＭＳ Ｐゴシック" pitchFamily="-110" charset="-128"/>
              </a:rPr>
              <a:t> to retrieve </a:t>
            </a:r>
            <a:r>
              <a:rPr lang="en-US" sz="1800" i="0" dirty="0">
                <a:solidFill>
                  <a:schemeClr val="tx1"/>
                </a:solidFill>
                <a:latin typeface="+mj-lt"/>
              </a:rPr>
              <a:t>salt</a:t>
            </a:r>
            <a:r>
              <a:rPr lang="en-US" sz="1800" dirty="0">
                <a:solidFill>
                  <a:schemeClr val="tx1"/>
                </a:solidFill>
              </a:rPr>
              <a:t>[Bob]</a:t>
            </a:r>
            <a:r>
              <a:rPr lang="en-US" altLang="zh-CN" sz="1800" dirty="0">
                <a:solidFill>
                  <a:schemeClr val="tx1"/>
                </a:solidFill>
                <a:latin typeface="Arial" pitchFamily="-110" charset="0"/>
                <a:ea typeface="ＭＳ Ｐゴシック" pitchFamily="-110" charset="-128"/>
                <a:cs typeface="ＭＳ Ｐゴシック" pitchFamily="-110" charset="-128"/>
              </a:rPr>
              <a:t>, and computes </a:t>
            </a:r>
            <a:r>
              <a:rPr lang="en-US" sz="1800" i="0" dirty="0">
                <a:solidFill>
                  <a:schemeClr val="tx1"/>
                </a:solidFill>
                <a:latin typeface="+mj-lt"/>
              </a:rPr>
              <a:t>H(</a:t>
            </a:r>
            <a:r>
              <a:rPr lang="en-US" sz="1800" b="0" i="0" dirty="0">
                <a:solidFill>
                  <a:schemeClr val="tx1"/>
                </a:solidFill>
                <a:latin typeface="+mj-lt"/>
              </a:rPr>
              <a:t>Password </a:t>
            </a:r>
            <a:r>
              <a:rPr lang="en-US" sz="1800" i="0" dirty="0">
                <a:solidFill>
                  <a:schemeClr val="tx1"/>
                </a:solidFill>
                <a:latin typeface="+mj-lt"/>
              </a:rPr>
              <a:t>|| </a:t>
            </a:r>
            <a:r>
              <a:rPr lang="en-US" sz="1800" b="0" i="0" dirty="0">
                <a:solidFill>
                  <a:schemeClr val="tx1"/>
                </a:solidFill>
                <a:latin typeface="+mj-lt"/>
              </a:rPr>
              <a:t>salt</a:t>
            </a:r>
            <a:r>
              <a:rPr lang="en-US" sz="1800" dirty="0">
                <a:solidFill>
                  <a:schemeClr val="tx1"/>
                </a:solidFill>
              </a:rPr>
              <a:t>[Bob]</a:t>
            </a:r>
            <a:r>
              <a:rPr lang="en-US" sz="1800" i="0" dirty="0">
                <a:latin typeface="+mj-lt"/>
              </a:rPr>
              <a:t>)</a:t>
            </a:r>
            <a:r>
              <a:rPr lang="en-US" altLang="zh-CN" sz="1800" dirty="0">
                <a:solidFill>
                  <a:schemeClr val="tx1"/>
                </a:solidFill>
                <a:latin typeface="Arial" pitchFamily="-110" charset="0"/>
                <a:ea typeface="ＭＳ Ｐゴシック" pitchFamily="-110" charset="-128"/>
                <a:cs typeface="ＭＳ Ｐゴシック" pitchFamily="-110" charset="-128"/>
              </a:rPr>
              <a:t>. If the result matches the stored value </a:t>
            </a:r>
            <a:r>
              <a:rPr lang="en-US" sz="1800" dirty="0">
                <a:solidFill>
                  <a:schemeClr val="tx1"/>
                </a:solidFill>
              </a:rPr>
              <a:t>H(</a:t>
            </a:r>
            <a:r>
              <a:rPr lang="en-US" sz="1800" dirty="0" err="1">
                <a:solidFill>
                  <a:schemeClr val="tx1"/>
                </a:solidFill>
              </a:rPr>
              <a:t>pwd</a:t>
            </a:r>
            <a:r>
              <a:rPr lang="en-US" sz="1800" dirty="0">
                <a:solidFill>
                  <a:schemeClr val="tx1"/>
                </a:solidFill>
              </a:rPr>
              <a:t>[Bob] || salt[Bob])</a:t>
            </a:r>
            <a:r>
              <a:rPr lang="en-US" altLang="zh-CN" sz="1800" dirty="0">
                <a:solidFill>
                  <a:schemeClr val="tx1"/>
                </a:solidFill>
                <a:latin typeface="Arial" pitchFamily="-110" charset="0"/>
                <a:ea typeface="ＭＳ Ｐゴシック" pitchFamily="-110" charset="-128"/>
                <a:cs typeface="ＭＳ Ｐゴシック" pitchFamily="-110" charset="-128"/>
              </a:rPr>
              <a:t>, then Bob is authenticated.</a:t>
            </a:r>
          </a:p>
          <a:p>
            <a:r>
              <a:rPr lang="en-US" altLang="zh-CN" sz="1800" dirty="0">
                <a:solidFill>
                  <a:schemeClr val="tx1"/>
                </a:solidFill>
                <a:latin typeface="Arial" pitchFamily="-110" charset="0"/>
                <a:ea typeface="ＭＳ Ｐゴシック" pitchFamily="-110" charset="-128"/>
                <a:cs typeface="ＭＳ Ｐゴシック" pitchFamily="-110" charset="-128"/>
              </a:rPr>
              <a:t>The hashing algorithm is designed to be relatively slow to make it difficult for the attacker to try many passwords, but not perceptible to a legitimate user who logins.</a:t>
            </a:r>
          </a:p>
          <a:p>
            <a:endParaRPr lang="en-US" altLang="zh-CN" sz="1800" dirty="0">
              <a:solidFill>
                <a:schemeClr val="tx1"/>
              </a:solidFill>
              <a:latin typeface="Arial" pitchFamily="-110" charset="0"/>
              <a:ea typeface="ＭＳ Ｐゴシック" pitchFamily="-110" charset="-128"/>
              <a:cs typeface="ＭＳ Ｐゴシック" pitchFamily="-110" charset="-128"/>
            </a:endParaRPr>
          </a:p>
          <a:p>
            <a:endParaRPr lang="en-US" altLang="zh-CN" sz="1050" dirty="0">
              <a:solidFill>
                <a:schemeClr val="tx1"/>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457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800" dirty="0">
              <a:solidFill>
                <a:schemeClr val="accent1"/>
              </a:solidFill>
            </a:endParaRPr>
          </a:p>
        </p:txBody>
      </p:sp>
      <p:pic>
        <p:nvPicPr>
          <p:cNvPr id="8" name="Picture 7">
            <a:extLst>
              <a:ext uri="{FF2B5EF4-FFF2-40B4-BE49-F238E27FC236}">
                <a16:creationId xmlns:a16="http://schemas.microsoft.com/office/drawing/2014/main" id="{734D913D-6993-4CA8-BC87-0AAD7E7D7A58}"/>
              </a:ext>
            </a:extLst>
          </p:cNvPr>
          <p:cNvPicPr>
            <a:picLocks noChangeAspect="1"/>
          </p:cNvPicPr>
          <p:nvPr/>
        </p:nvPicPr>
        <p:blipFill>
          <a:blip r:embed="rId3"/>
          <a:stretch>
            <a:fillRect/>
          </a:stretch>
        </p:blipFill>
        <p:spPr>
          <a:xfrm>
            <a:off x="5076057" y="661173"/>
            <a:ext cx="4004070" cy="6069739"/>
          </a:xfrm>
          <a:prstGeom prst="rect">
            <a:avLst/>
          </a:prstGeom>
        </p:spPr>
      </p:pic>
    </p:spTree>
  </p:cSld>
  <p:clrMapOvr>
    <a:masterClrMapping/>
  </p:clrMapOvr>
  <p:transition spd="slow">
    <p:wipe/>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47913</TotalTime>
  <Words>10109</Words>
  <Application>Microsoft Office PowerPoint</Application>
  <PresentationFormat>On-screen Show (4:3)</PresentationFormat>
  <Paragraphs>874</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Cambria Math</vt:lpstr>
      <vt:lpstr>Times</vt:lpstr>
      <vt:lpstr>Times New Roman</vt:lpstr>
      <vt:lpstr>1_Default Design</vt:lpstr>
      <vt:lpstr>CH03 User Authentication</vt:lpstr>
      <vt:lpstr>Outline</vt:lpstr>
      <vt:lpstr>User Authentication</vt:lpstr>
      <vt:lpstr>Four Means of Authentication</vt:lpstr>
      <vt:lpstr>Multifactor Authentication</vt:lpstr>
      <vt:lpstr>Risk Assessment for  User Authentication</vt:lpstr>
      <vt:lpstr>Outline</vt:lpstr>
      <vt:lpstr>Password Authentication</vt:lpstr>
      <vt:lpstr>The UNIX Password Scheme</vt:lpstr>
      <vt:lpstr>Password Cracking</vt:lpstr>
      <vt:lpstr>Purpose of the Salt</vt:lpstr>
      <vt:lpstr>Salt Quiz</vt:lpstr>
      <vt:lpstr>The Hash Function</vt:lpstr>
      <vt:lpstr>Shadow Password Scheme</vt:lpstr>
      <vt:lpstr>Password Selection Strategies</vt:lpstr>
      <vt:lpstr>Unlock Patterns as Passwords</vt:lpstr>
      <vt:lpstr>Outline</vt:lpstr>
      <vt:lpstr>Magnetic Stripe Card</vt:lpstr>
      <vt:lpstr>Smart Cards</vt:lpstr>
      <vt:lpstr>Smart Card/Reader Exchange</vt:lpstr>
      <vt:lpstr>Outline</vt:lpstr>
      <vt:lpstr>Biometric Authentication</vt:lpstr>
      <vt:lpstr>PowerPoint Presentation</vt:lpstr>
      <vt:lpstr>PowerPoint Presentation</vt:lpstr>
      <vt:lpstr>Fig. 3.10</vt:lpstr>
      <vt:lpstr>PowerPoint Presentation</vt:lpstr>
      <vt:lpstr>Outline</vt:lpstr>
      <vt:lpstr>Remote User Authentication</vt:lpstr>
      <vt:lpstr>Challenge-Response Protocol for Password Authentication</vt:lpstr>
      <vt:lpstr>Benefits of Challenge-Response Protocol</vt:lpstr>
      <vt:lpstr>Other Challenge-Response Protocols: Token</vt:lpstr>
      <vt:lpstr>Other Challenge-Response Protocols: Static Biometric</vt:lpstr>
      <vt:lpstr>Authentication Security Issues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425</cp:revision>
  <dcterms:created xsi:type="dcterms:W3CDTF">2014-08-18T03:27:50Z</dcterms:created>
  <dcterms:modified xsi:type="dcterms:W3CDTF">2021-05-04T04:37:27Z</dcterms:modified>
</cp:coreProperties>
</file>