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534"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534"/>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108" d="100"/>
          <a:sy n="10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Need human understanding of application semantics</a:t>
            </a:r>
            <a:endParaRPr lang="zh-CN" altLang="en-US" sz="18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998931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83711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lnSpcReduction="10000"/>
          </a:bodyPr>
          <a:lstStyle/>
          <a:p>
            <a:r>
              <a:rPr lang="en-US" dirty="0"/>
              <a:t>User inputs a random string in the password entry, and </a:t>
            </a:r>
            <a:r>
              <a:rPr lang="en-US" dirty="0">
                <a:latin typeface="Calibri Light" panose="020F0302020204030204" pitchFamily="34" charset="0"/>
                <a:cs typeface="Calibri Light" panose="020F0302020204030204" pitchFamily="34" charset="0"/>
              </a:rPr>
              <a:t>EID5002’# </a:t>
            </a:r>
            <a:r>
              <a:rPr lang="en-US" dirty="0"/>
              <a:t>in the </a:t>
            </a:r>
            <a:r>
              <a:rPr lang="en-US" dirty="0" err="1"/>
              <a:t>eid</a:t>
            </a:r>
            <a:r>
              <a:rPr lang="en-US" dirty="0"/>
              <a:t> entry. </a:t>
            </a:r>
          </a:p>
          <a:p>
            <a:r>
              <a:rPr lang="en-US" dirty="0"/>
              <a:t>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2"/>
            <a:ext cx="8568952" cy="4464496"/>
          </a:xfrm>
        </p:spPr>
        <p:txBody>
          <a:bodyPr>
            <a:normAutofit fontScale="62500" lnSpcReduction="20000"/>
          </a:bodyPr>
          <a:lstStyle/>
          <a:p>
            <a:pPr>
              <a:spcBef>
                <a:spcPts val="0"/>
              </a:spcBef>
              <a:spcAft>
                <a:spcPts val="450"/>
              </a:spcAft>
            </a:pPr>
            <a:r>
              <a:rPr lang="en-US" dirty="0"/>
              <a:t>Left: user enters </a:t>
            </a:r>
            <a:r>
              <a:rPr lang="en-US" dirty="0">
                <a:latin typeface="Calibri Light" panose="020F0302020204030204" pitchFamily="34" charset="0"/>
                <a:cs typeface="Calibri Light" panose="020F0302020204030204" pitchFamily="34" charset="0"/>
              </a:rPr>
              <a:t>a’ OR 1=1 </a:t>
            </a:r>
            <a:r>
              <a:rPr lang="en-US" dirty="0"/>
              <a:t>to create a predicate for WHERE clause, which is always true, so it returns all the records from the database, even if he does not know all the </a:t>
            </a:r>
            <a:r>
              <a:rPr lang="en-US" dirty="0" err="1"/>
              <a:t>eid’s</a:t>
            </a:r>
            <a:r>
              <a:rPr lang="en-US" dirty="0"/>
              <a:t> in the database.</a:t>
            </a:r>
          </a:p>
          <a:p>
            <a:pPr>
              <a:spcBef>
                <a:spcPts val="0"/>
              </a:spcBef>
              <a:spcAft>
                <a:spcPts val="450"/>
              </a:spcAft>
            </a:pPr>
            <a:r>
              <a:rPr lang="en-US" dirty="0"/>
              <a:t>Right: user enters </a:t>
            </a:r>
            <a:r>
              <a:rPr lang="en-US" dirty="0">
                <a:latin typeface="Calibri Light" panose="020F0302020204030204" pitchFamily="34" charset="0"/>
                <a:cs typeface="Calibri Light" panose="020F0302020204030204" pitchFamily="34" charset="0"/>
              </a:rPr>
              <a:t>a’; DROP table employee.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separated by ; </a:t>
            </a:r>
          </a:p>
          <a:p>
            <a:pPr lvl="1">
              <a:spcBef>
                <a:spcPts val="0"/>
              </a:spcBef>
              <a:spcAft>
                <a:spcPts val="450"/>
              </a:spcAft>
            </a:pPr>
            <a:r>
              <a:rPr lang="en-US" altLang="zh-CN" dirty="0">
                <a:latin typeface="Arial" pitchFamily="-110" charset="0"/>
                <a:ea typeface="ＭＳ Ｐゴシック" pitchFamily="-110" charset="-128"/>
                <a:cs typeface="ＭＳ Ｐゴシック" pitchFamily="-110" charset="-128"/>
              </a:rPr>
              <a:t>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Now we have: WHERE name = ‘a\‘\; drop table suppliers’. The database looks for a tuple with name matching the long string </a:t>
            </a:r>
            <a:r>
              <a:rPr lang="en-US" altLang="zh-CN" dirty="0">
                <a:latin typeface="Calibri Light" panose="020F0302020204030204" pitchFamily="34" charset="0"/>
                <a:ea typeface="ＭＳ Ｐゴシック" pitchFamily="-110" charset="-128"/>
                <a:cs typeface="Calibri Light" panose="020F0302020204030204" pitchFamily="34"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508248" y="5301208"/>
            <a:ext cx="3455177"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OR 1=1</a:t>
            </a:r>
            <a:endParaRPr lang="en-SE" sz="20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4241655" y="5303913"/>
            <a:ext cx="4650825"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DROP table employee</a:t>
            </a:r>
            <a:endParaRPr lang="en-SE" sz="20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CH04)</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i.e., it does not depend on the original grant from A.</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3638952"/>
          </a:xfrm>
        </p:spPr>
        <p:txBody>
          <a:bodyPr>
            <a:normAutofit fontScale="55000" lnSpcReduction="20000"/>
          </a:bodyPr>
          <a:lstStyle/>
          <a:p>
            <a:pPr algn="just"/>
            <a:r>
              <a:rPr lang="en-US" altLang="zh-CN" dirty="0"/>
              <a:t>Q: If the grant from Chris to David at t=50 is revoked, what happens to downstream grants?</a:t>
            </a:r>
          </a:p>
          <a:p>
            <a:pPr algn="just"/>
            <a:r>
              <a:rPr lang="en-US" altLang="zh-CN" dirty="0"/>
              <a:t>ANS: None of the downstream grants will be revoked, since they depend on the grant from Bob to David at t=30, not the grant from Chris to David at t=50 </a:t>
            </a:r>
          </a:p>
          <a:p>
            <a:pPr algn="just"/>
            <a:r>
              <a:rPr lang="en-US" altLang="zh-CN" dirty="0"/>
              <a:t>Q: If the grant from Ann to Chris at t=20 is revoked, what happens to downstream grants?</a:t>
            </a:r>
          </a:p>
          <a:p>
            <a:pPr algn="just"/>
            <a:r>
              <a:rPr lang="en-US" altLang="zh-CN" dirty="0"/>
              <a:t>ANS: The grant from Chris to David at t=50 will be revoked; all other grants remain</a:t>
            </a:r>
          </a:p>
          <a:p>
            <a:pPr algn="just"/>
            <a:r>
              <a:rPr lang="en-US" altLang="zh-CN" dirty="0"/>
              <a:t>Q: If the grant from Ann to Bob at t=10 is revoked, what happens to downstream grants?</a:t>
            </a:r>
          </a:p>
          <a:p>
            <a:pPr algn="just"/>
            <a:r>
              <a:rPr lang="en-US" altLang="zh-CN" dirty="0"/>
              <a:t>ANS: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76928728-F9AD-4F9D-9A0D-C420331B5B24}"/>
              </a:ext>
            </a:extLst>
          </p:cNvPr>
          <p:cNvPicPr>
            <a:picLocks noChangeAspect="1"/>
          </p:cNvPicPr>
          <p:nvPr/>
        </p:nvPicPr>
        <p:blipFill>
          <a:blip r:embed="rId2"/>
          <a:stretch>
            <a:fillRect/>
          </a:stretch>
        </p:blipFill>
        <p:spPr>
          <a:xfrm>
            <a:off x="791580" y="4835704"/>
            <a:ext cx="7632848" cy="1829979"/>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268760"/>
            <a:ext cx="8229600" cy="525658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which is equal to Bob’s score.</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801196"/>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by the </a:t>
            </a:r>
            <a:r>
              <a:rPr lang="en-US" altLang="zh-CN" dirty="0">
                <a:latin typeface="Arial" pitchFamily="-109" charset="0"/>
                <a:ea typeface="ＭＳ Ｐゴシック" pitchFamily="-109" charset="-128"/>
                <a:cs typeface="ＭＳ Ｐゴシック" pitchFamily="-109" charset="-128"/>
              </a:rPr>
              <a:t>Clerk role</a:t>
            </a:r>
            <a:r>
              <a:rPr lang="en-US" altLang="zh-CN" dirty="0">
                <a:solidFill>
                  <a:schemeClr val="tx1"/>
                </a:solidFill>
                <a:latin typeface="Arial" pitchFamily="-110" charset="0"/>
                <a:ea typeface="ＭＳ Ｐゴシック" pitchFamily="-110" charset="-128"/>
                <a:cs typeface="ＭＳ Ｐゴシック" pitchFamily="-110" charset="-128"/>
              </a:rPr>
              <a:t>.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(1) the structure of the Employee table and </a:t>
            </a:r>
            <a:r>
              <a:rPr lang="en-US" altLang="zh-CN" dirty="0">
                <a:latin typeface="Arial" pitchFamily="-110" charset="0"/>
                <a:ea typeface="ＭＳ Ｐゴシック" pitchFamily="-110" charset="-128"/>
                <a:cs typeface="ＭＳ Ｐゴシック" pitchFamily="-110" charset="-128"/>
              </a:rPr>
              <a:t>(2) </a:t>
            </a:r>
            <a:r>
              <a:rPr lang="en-US" altLang="zh-CN" dirty="0">
                <a:solidFill>
                  <a:schemeClr val="tx1"/>
                </a:solidFill>
                <a:latin typeface="Arial" pitchFamily="-110" charset="0"/>
                <a:ea typeface="ＭＳ Ｐゴシック" pitchFamily="-110" charset="-128"/>
                <a:cs typeface="ＭＳ Ｐゴシック" pitchFamily="-110" charset="-128"/>
              </a:rPr>
              <a:t>the views maintain the same row order as the Employee table </a:t>
            </a:r>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 (Emp#, Name, Address)</a:t>
            </a:r>
          </a:p>
          <a:p>
            <a:pPr lvl="1"/>
            <a:r>
              <a:rPr lang="en-US" altLang="zh-CN" sz="2500" dirty="0">
                <a:latin typeface="Arial" pitchFamily="-109" charset="0"/>
                <a:ea typeface="ＭＳ Ｐゴシック" pitchFamily="-109" charset="-128"/>
                <a:cs typeface="ＭＳ Ｐゴシック" pitchFamily="-109" charset="-128"/>
              </a:rPr>
              <a:t>Salary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 and Salary tables are accessible to the Clerk role, but the Emp-Salary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(e.g. through human/personal connections).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Structured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a:xfrm>
            <a:off x="323528" y="1196752"/>
            <a:ext cx="8568952" cy="5346694"/>
          </a:xfrm>
        </p:spPr>
        <p:txBody>
          <a:bodyPr>
            <a:normAutofit fontScale="92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77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2"/>
            <a:r>
              <a:rPr lang="en-US" dirty="0"/>
              <a:t>Examples include removing data dependencies by splitting a table into multiple tables or using more fine-grained access control roles in an RBAC scheme.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 (defense-in-depth)</a:t>
            </a:r>
          </a:p>
          <a:p>
            <a:pPr lvl="1"/>
            <a:r>
              <a:rPr lang="en-US" dirty="0"/>
              <a:t>Firewalls, authentication, general access control, database access control</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&lt; 300.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These are returned by the server. Or,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=205.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mc:Choice>
        <mc:Fallback xmlns="">
          <p:sp>
            <p:nvSpPr>
              <p:cNvPr id="3" name="Content Placeholder 2">
                <a:extLst>
                  <a:ext uri="{FF2B5EF4-FFF2-40B4-BE49-F238E27FC236}">
                    <a16:creationId xmlns:a16="http://schemas.microsoft.com/office/drawing/2014/main" id="{40A33FA0-E810-4782-A59E-9F312AACBAF7}"/>
                  </a:ext>
                </a:extLst>
              </p:cNvPr>
              <p:cNvSpPr>
                <a:spLocks noGrp="1" noRot="1" noChangeAspect="1" noMove="1" noResize="1" noEditPoints="1" noAdjustHandles="1" noChangeArrowheads="1" noChangeShapeType="1" noTextEdit="1"/>
              </p:cNvSpPr>
              <p:nvPr>
                <p:ph idx="1"/>
              </p:nvPr>
            </p:nvSpPr>
            <p:spPr>
              <a:blipFill>
                <a:blip r:embed="rId3"/>
                <a:stretch>
                  <a:fillRect l="-356" t="-1275" r="-92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 table</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2B5-9E6E-477D-8D51-B21E182B7BFC}"/>
              </a:ext>
            </a:extLst>
          </p:cNvPr>
          <p:cNvSpPr>
            <a:spLocks noGrp="1"/>
          </p:cNvSpPr>
          <p:nvPr>
            <p:ph type="title"/>
          </p:nvPr>
        </p:nvSpPr>
        <p:spPr/>
        <p:txBody>
          <a:bodyPr/>
          <a:lstStyle/>
          <a:p>
            <a:r>
              <a:rPr lang="en-US" dirty="0"/>
              <a:t>Structured Query Language (SQL)</a:t>
            </a:r>
            <a:endParaRPr lang="en-SE" dirty="0"/>
          </a:p>
        </p:txBody>
      </p:sp>
      <p:sp>
        <p:nvSpPr>
          <p:cNvPr id="3" name="Content Placeholder 2">
            <a:extLst>
              <a:ext uri="{FF2B5EF4-FFF2-40B4-BE49-F238E27FC236}">
                <a16:creationId xmlns:a16="http://schemas.microsoft.com/office/drawing/2014/main" id="{D5703123-AE05-4F77-A635-7122E6FBE59A}"/>
              </a:ext>
            </a:extLst>
          </p:cNvPr>
          <p:cNvSpPr>
            <a:spLocks noGrp="1"/>
          </p:cNvSpPr>
          <p:nvPr>
            <p:ph idx="1"/>
          </p:nvPr>
        </p:nvSpPr>
        <p:spPr/>
        <p:txBody>
          <a:bodyPr>
            <a:normAutofit fontScale="85000" lnSpcReduction="20000"/>
          </a:bodyPr>
          <a:lstStyle/>
          <a:p>
            <a:r>
              <a:rPr lang="en-US" dirty="0"/>
              <a:t>Standardized language to define schema, manipulate, and query data in a relational database. </a:t>
            </a:r>
          </a:p>
          <a:p>
            <a:r>
              <a:rPr lang="en-US" dirty="0"/>
              <a:t>Operations include: </a:t>
            </a:r>
          </a:p>
          <a:p>
            <a:pPr lvl="1"/>
            <a:r>
              <a:rPr lang="en-US" dirty="0"/>
              <a:t>Create tables </a:t>
            </a:r>
          </a:p>
          <a:p>
            <a:pPr lvl="1"/>
            <a:r>
              <a:rPr lang="en-US" dirty="0"/>
              <a:t>Insert and delete data in tables </a:t>
            </a:r>
          </a:p>
          <a:p>
            <a:pPr lvl="1"/>
            <a:r>
              <a:rPr lang="en-US" dirty="0"/>
              <a:t>Create views </a:t>
            </a:r>
          </a:p>
          <a:p>
            <a:pPr lvl="1"/>
            <a:r>
              <a:rPr lang="en-US" dirty="0"/>
              <a:t>Retrieve data with query statements</a:t>
            </a:r>
          </a:p>
          <a:p>
            <a:r>
              <a:rPr lang="en-US" dirty="0"/>
              <a:t>Example: SELECT * FROM EMLPOYEE WHERE DID=‘15’</a:t>
            </a:r>
          </a:p>
          <a:p>
            <a:pPr lvl="1"/>
            <a:r>
              <a:rPr lang="en-US" dirty="0"/>
              <a:t>return all tuples in EMPLOYEE table with attribute DID=‘15’</a:t>
            </a:r>
          </a:p>
          <a:p>
            <a:endParaRPr lang="en-SE" dirty="0"/>
          </a:p>
        </p:txBody>
      </p:sp>
      <p:sp>
        <p:nvSpPr>
          <p:cNvPr id="4" name="Slide Number Placeholder 3">
            <a:extLst>
              <a:ext uri="{FF2B5EF4-FFF2-40B4-BE49-F238E27FC236}">
                <a16:creationId xmlns:a16="http://schemas.microsoft.com/office/drawing/2014/main" id="{D7F7C407-2920-4303-8B0D-2CC76A81E723}"/>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8215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285</TotalTime>
  <Words>9363</Words>
  <Application>Microsoft Office PowerPoint</Application>
  <PresentationFormat>On-screen Show (4:3)</PresentationFormat>
  <Paragraphs>915</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Gloria Hallelujah</vt:lpstr>
      <vt:lpstr>Arial</vt:lpstr>
      <vt:lpstr>Calibri Light</vt:lpstr>
      <vt:lpstr>Cambria Math</vt:lpstr>
      <vt:lpstr>Times New Roman</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29</cp:revision>
  <dcterms:created xsi:type="dcterms:W3CDTF">2020-04-19T18:21:47Z</dcterms:created>
  <dcterms:modified xsi:type="dcterms:W3CDTF">2021-05-04T04:37:50Z</dcterms:modified>
</cp:coreProperties>
</file>