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55"/>
  </p:notesMasterIdLst>
  <p:handoutMasterIdLst>
    <p:handoutMasterId r:id="rId56"/>
  </p:handoutMasterIdLst>
  <p:sldIdLst>
    <p:sldId id="384" r:id="rId2"/>
    <p:sldId id="458" r:id="rId3"/>
    <p:sldId id="440" r:id="rId4"/>
    <p:sldId id="436" r:id="rId5"/>
    <p:sldId id="441" r:id="rId6"/>
    <p:sldId id="415" r:id="rId7"/>
    <p:sldId id="461" r:id="rId8"/>
    <p:sldId id="416" r:id="rId9"/>
    <p:sldId id="418" r:id="rId10"/>
    <p:sldId id="442" r:id="rId11"/>
    <p:sldId id="462" r:id="rId12"/>
    <p:sldId id="459" r:id="rId13"/>
    <p:sldId id="364" r:id="rId14"/>
    <p:sldId id="365" r:id="rId15"/>
    <p:sldId id="392" r:id="rId16"/>
    <p:sldId id="366" r:id="rId17"/>
    <p:sldId id="439" r:id="rId18"/>
    <p:sldId id="367" r:id="rId19"/>
    <p:sldId id="443" r:id="rId20"/>
    <p:sldId id="432" r:id="rId21"/>
    <p:sldId id="433" r:id="rId22"/>
    <p:sldId id="438" r:id="rId23"/>
    <p:sldId id="460" r:id="rId24"/>
    <p:sldId id="444" r:id="rId25"/>
    <p:sldId id="451" r:id="rId26"/>
    <p:sldId id="394" r:id="rId27"/>
    <p:sldId id="445" r:id="rId28"/>
    <p:sldId id="446" r:id="rId29"/>
    <p:sldId id="426" r:id="rId30"/>
    <p:sldId id="447" r:id="rId31"/>
    <p:sldId id="397" r:id="rId32"/>
    <p:sldId id="422" r:id="rId33"/>
    <p:sldId id="448" r:id="rId34"/>
    <p:sldId id="449" r:id="rId35"/>
    <p:sldId id="424" r:id="rId36"/>
    <p:sldId id="423" r:id="rId37"/>
    <p:sldId id="463" r:id="rId38"/>
    <p:sldId id="430" r:id="rId39"/>
    <p:sldId id="400" r:id="rId40"/>
    <p:sldId id="385" r:id="rId41"/>
    <p:sldId id="452" r:id="rId42"/>
    <p:sldId id="453" r:id="rId43"/>
    <p:sldId id="404" r:id="rId44"/>
    <p:sldId id="386" r:id="rId45"/>
    <p:sldId id="405" r:id="rId46"/>
    <p:sldId id="374" r:id="rId47"/>
    <p:sldId id="464" r:id="rId48"/>
    <p:sldId id="431" r:id="rId49"/>
    <p:sldId id="456" r:id="rId50"/>
    <p:sldId id="454" r:id="rId51"/>
    <p:sldId id="455" r:id="rId52"/>
    <p:sldId id="409" r:id="rId53"/>
    <p:sldId id="410" r:id="rId54"/>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58"/>
            <p14:sldId id="440"/>
            <p14:sldId id="436"/>
            <p14:sldId id="441"/>
            <p14:sldId id="415"/>
            <p14:sldId id="461"/>
            <p14:sldId id="416"/>
            <p14:sldId id="418"/>
            <p14:sldId id="442"/>
            <p14:sldId id="462"/>
            <p14:sldId id="459"/>
            <p14:sldId id="364"/>
            <p14:sldId id="365"/>
            <p14:sldId id="392"/>
            <p14:sldId id="366"/>
            <p14:sldId id="439"/>
            <p14:sldId id="367"/>
            <p14:sldId id="443"/>
            <p14:sldId id="432"/>
            <p14:sldId id="433"/>
            <p14:sldId id="438"/>
            <p14:sldId id="460"/>
            <p14:sldId id="444"/>
            <p14:sldId id="451"/>
            <p14:sldId id="394"/>
            <p14:sldId id="445"/>
            <p14:sldId id="446"/>
            <p14:sldId id="426"/>
            <p14:sldId id="447"/>
            <p14:sldId id="397"/>
            <p14:sldId id="422"/>
            <p14:sldId id="448"/>
            <p14:sldId id="449"/>
            <p14:sldId id="424"/>
            <p14:sldId id="423"/>
            <p14:sldId id="463"/>
            <p14:sldId id="430"/>
            <p14:sldId id="400"/>
            <p14:sldId id="385"/>
            <p14:sldId id="452"/>
            <p14:sldId id="453"/>
            <p14:sldId id="404"/>
            <p14:sldId id="386"/>
            <p14:sldId id="405"/>
            <p14:sldId id="374"/>
            <p14:sldId id="464"/>
            <p14:sldId id="431"/>
            <p14:sldId id="456"/>
            <p14:sldId id="454"/>
            <p14:sldId id="455"/>
            <p14:sldId id="409"/>
            <p14:sldId id="4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76210" autoAdjust="0"/>
  </p:normalViewPr>
  <p:slideViewPr>
    <p:cSldViewPr>
      <p:cViewPr varScale="1">
        <p:scale>
          <a:sx n="99" d="100"/>
          <a:sy n="99" d="100"/>
        </p:scale>
        <p:origin x="1542" y="84"/>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16</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traditional, machine executable code, virus can</a:t>
            </a:r>
          </a:p>
          <a:p>
            <a:pPr eaLnBrk="1" hangingPunct="1"/>
            <a:r>
              <a:rPr lang="en-US" dirty="0">
                <a:latin typeface="Arial" charset="0"/>
                <a:ea typeface="ＭＳ Ｐゴシック" pitchFamily="-65" charset="-128"/>
              </a:rPr>
              <a:t>be prepended or </a:t>
            </a:r>
            <a:r>
              <a:rPr lang="en-US" dirty="0" err="1">
                <a:latin typeface="Arial" charset="0"/>
                <a:ea typeface="ＭＳ Ｐゴシック" pitchFamily="-65" charset="-128"/>
              </a:rPr>
              <a:t>postpended</a:t>
            </a:r>
            <a:r>
              <a:rPr lang="en-US" dirty="0">
                <a:latin typeface="Arial" charset="0"/>
                <a:ea typeface="ＭＳ Ｐゴシック" pitchFamily="-65" charset="-128"/>
              </a:rPr>
              <a:t> to some executable program, or it can be embedded</a:t>
            </a:r>
          </a:p>
          <a:p>
            <a:pPr eaLnBrk="1" hangingPunct="1"/>
            <a:r>
              <a:rPr lang="en-US" dirty="0">
                <a:latin typeface="Arial" charset="0"/>
                <a:ea typeface="ＭＳ Ｐゴシック" pitchFamily="-65" charset="-128"/>
              </a:rPr>
              <a:t>into it in some other fashion. The key to its operation is that the infected program,</a:t>
            </a:r>
          </a:p>
          <a:p>
            <a:pPr eaLnBrk="1" hangingPunct="1"/>
            <a:r>
              <a:rPr lang="en-US" dirty="0">
                <a:latin typeface="Arial" charset="0"/>
                <a:ea typeface="ＭＳ Ｐゴシック" pitchFamily="-65" charset="-128"/>
              </a:rPr>
              <a:t>when invoked, will first execute the virus code and then execute the original code</a:t>
            </a:r>
          </a:p>
          <a:p>
            <a:pPr eaLnBrk="1" hangingPunct="1"/>
            <a:r>
              <a:rPr lang="en-US" dirty="0">
                <a:latin typeface="Arial" charset="0"/>
                <a:ea typeface="ＭＳ Ｐゴシック" pitchFamily="-65" charset="-128"/>
              </a:rPr>
              <a:t>of the program.</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very general depiction of virus structure is shown in Figure 6.1a. In this case,</a:t>
            </a:r>
          </a:p>
          <a:p>
            <a:pPr eaLnBrk="1" hangingPunct="1"/>
            <a:r>
              <a:rPr lang="en-US" dirty="0">
                <a:latin typeface="Arial" charset="0"/>
                <a:ea typeface="ＭＳ Ｐゴシック" pitchFamily="-65" charset="-128"/>
              </a:rPr>
              <a:t> the virus code, V, is</a:t>
            </a:r>
            <a:r>
              <a:rPr lang="en-US" baseline="0" dirty="0">
                <a:latin typeface="Arial" charset="0"/>
                <a:ea typeface="ＭＳ Ｐゴシック" pitchFamily="-65" charset="-128"/>
              </a:rPr>
              <a:t> </a:t>
            </a:r>
            <a:r>
              <a:rPr lang="en-US" dirty="0">
                <a:latin typeface="Arial" charset="0"/>
                <a:ea typeface="ＭＳ Ｐゴシック" pitchFamily="-65" charset="-128"/>
              </a:rPr>
              <a:t>prepended to infected programs,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is assumed that the entry point to the program, when invoked, is the main action block.</a:t>
            </a:r>
          </a:p>
          <a:p>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infected program begins with the virus code and works as follows. The</a:t>
            </a:r>
          </a:p>
          <a:p>
            <a:pPr eaLnBrk="1" hangingPunct="1"/>
            <a:r>
              <a:rPr lang="en-US" dirty="0">
                <a:latin typeface="Arial" charset="0"/>
                <a:ea typeface="ＭＳ Ｐゴシック" pitchFamily="-65" charset="-128"/>
              </a:rPr>
              <a:t>first line of code is a jump to the main virus program. The second line is a special</a:t>
            </a:r>
          </a:p>
          <a:p>
            <a:pPr eaLnBrk="1" hangingPunct="1"/>
            <a:r>
              <a:rPr lang="en-US" dirty="0">
                <a:latin typeface="Arial" charset="0"/>
                <a:ea typeface="ＭＳ Ｐゴシック" pitchFamily="-65" charset="-128"/>
              </a:rPr>
              <a:t>marker that is used by the virus to determine whether or not a potential victim</a:t>
            </a:r>
          </a:p>
          <a:p>
            <a:pPr eaLnBrk="1" hangingPunct="1"/>
            <a:r>
              <a:rPr lang="en-US" dirty="0">
                <a:latin typeface="Arial" charset="0"/>
                <a:ea typeface="ＭＳ Ｐゴシック" pitchFamily="-65" charset="-128"/>
              </a:rPr>
              <a:t>program has already been infected with this virus. When the program is invoked,</a:t>
            </a:r>
          </a:p>
          <a:p>
            <a:pPr eaLnBrk="1" hangingPunct="1"/>
            <a:r>
              <a:rPr lang="en-US" dirty="0">
                <a:latin typeface="Arial" charset="0"/>
                <a:ea typeface="ＭＳ Ｐゴシック" pitchFamily="-65" charset="-128"/>
              </a:rPr>
              <a:t>control is immediately transferred to the main virus program. The virus program</a:t>
            </a:r>
          </a:p>
          <a:p>
            <a:pPr eaLnBrk="1" hangingPunct="1"/>
            <a:r>
              <a:rPr lang="en-US" dirty="0">
                <a:latin typeface="Arial" charset="0"/>
                <a:ea typeface="ＭＳ Ｐゴシック" pitchFamily="-65" charset="-128"/>
              </a:rPr>
              <a:t>may first seek out uninfected executable files and infect them. Next, the virus may</a:t>
            </a:r>
          </a:p>
          <a:p>
            <a:pPr eaLnBrk="1" hangingPunct="1"/>
            <a:r>
              <a:rPr lang="en-US" dirty="0">
                <a:latin typeface="Arial" charset="0"/>
                <a:ea typeface="ＭＳ Ｐゴシック" pitchFamily="-65" charset="-128"/>
              </a:rPr>
              <a:t>execute its payload if the required trigger conditions, if any, are met. Finally, the</a:t>
            </a:r>
          </a:p>
          <a:p>
            <a:pPr eaLnBrk="1" hangingPunct="1"/>
            <a:r>
              <a:rPr lang="en-US" dirty="0">
                <a:latin typeface="Arial" charset="0"/>
                <a:ea typeface="ＭＳ Ｐゴシック" pitchFamily="-65" charset="-128"/>
              </a:rPr>
              <a:t>virus transfers control to the original program. If the infection phase of the program</a:t>
            </a:r>
          </a:p>
          <a:p>
            <a:pPr eaLnBrk="1" hangingPunct="1"/>
            <a:r>
              <a:rPr lang="en-US" dirty="0">
                <a:latin typeface="Arial" charset="0"/>
                <a:ea typeface="ＭＳ Ｐゴシック" pitchFamily="-65" charset="-128"/>
              </a:rPr>
              <a:t>is reasonably rapid, a user is unlikely to notice any difference between the execution</a:t>
            </a:r>
          </a:p>
          <a:p>
            <a:pPr eaLnBrk="1" hangingPunct="1"/>
            <a:r>
              <a:rPr lang="en-US" dirty="0">
                <a:latin typeface="Arial" charset="0"/>
                <a:ea typeface="ＭＳ Ｐゴシック" pitchFamily="-65" charset="-128"/>
              </a:rPr>
              <a:t>of an infected and an uninfected program.</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15093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DE6869-C9C6-4578-8028-B9AE0B234EEB}" type="slidenum">
              <a:rPr lang="en-AU"/>
              <a:pPr/>
              <a:t>18</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virus such as the one just described is easily detected because an infected</a:t>
            </a:r>
          </a:p>
          <a:p>
            <a:pPr eaLnBrk="1" hangingPunct="1"/>
            <a:r>
              <a:rPr lang="en-US" dirty="0">
                <a:latin typeface="Arial" charset="0"/>
                <a:ea typeface="ＭＳ Ｐゴシック" pitchFamily="-65" charset="-128"/>
              </a:rPr>
              <a:t>version of a program is longer than the corresponding uninfected one. A way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thwart such a simple means of detecting a virus is to compress the executable file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both the infected and uninfected versions are of identical length. Figure 6.1b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shows in general terms the logic required. The key lines in this virus are labeled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times, and Figure 6.2 illustrates the operation.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example, the virus does nothing other than propagate. As previously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mentioned, the virus may also include one or more payloads.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virus has gained entry to a system by infecting a single program, it is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position to potentially infect some or all other executable files on that system when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infected program executes, depending on the access permissions the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has. Thus, viral infection can be completely prevented by blocking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gaining entry in the first place. Unfortunately, prevention is extraordinarily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difficult because a virus can be part of any program outside a system. Thus, unless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is content to take an absolutely bare piece of iron and write all one’s own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application programs, one is vulnerable. Many forms of infection can also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blocked by denying normal users the right to modify programs on the system.</a:t>
            </a:r>
            <a:endParaRPr lang="en-US" dirty="0">
              <a:latin typeface="Arial" charset="0"/>
              <a:ea typeface="ＭＳ Ｐゴシック" pitchFamily="-65" charset="-128"/>
            </a:endParaRPr>
          </a:p>
        </p:txBody>
      </p:sp>
    </p:spTree>
    <p:extLst>
      <p:ext uri="{BB962C8B-B14F-4D97-AF65-F5344CB8AC3E}">
        <p14:creationId xmlns:p14="http://schemas.microsoft.com/office/powerpoint/2010/main" val="53093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In the mid-1990s, macro or scripting code viruses became by far the most prevalent</a:t>
            </a:r>
          </a:p>
          <a:p>
            <a:pPr eaLnBrk="1" hangingPunct="1"/>
            <a:r>
              <a:rPr lang="en-US" b="0" dirty="0">
                <a:latin typeface="Arial" charset="0"/>
                <a:ea typeface="ＭＳ Ｐゴシック" pitchFamily="-65" charset="-128"/>
              </a:rPr>
              <a:t>type of virus. Macro viruses infect scripting code used to support active content in</a:t>
            </a:r>
          </a:p>
          <a:p>
            <a:pPr eaLnBrk="1" hangingPunct="1"/>
            <a:r>
              <a:rPr lang="en-US" b="0" dirty="0">
                <a:latin typeface="Arial" charset="0"/>
                <a:ea typeface="ＭＳ Ｐゴシック" pitchFamily="-65" charset="-128"/>
              </a:rPr>
              <a:t>a variety of user document types. Macro viruses are particularly threatening for a</a:t>
            </a:r>
          </a:p>
          <a:p>
            <a:pPr eaLnBrk="1" hangingPunct="1"/>
            <a:r>
              <a:rPr lang="en-US" b="0" dirty="0">
                <a:latin typeface="Arial" charset="0"/>
                <a:ea typeface="ＭＳ Ｐゴシック" pitchFamily="-65" charset="-128"/>
              </a:rPr>
              <a:t>number of reasons: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pPr eaLnBrk="1" hangingPunct="1"/>
            <a:r>
              <a:rPr lang="en-US" b="0" dirty="0">
                <a:latin typeface="Arial" charset="0"/>
                <a:ea typeface="ＭＳ Ｐゴシック" pitchFamily="-65" charset="-128"/>
              </a:rPr>
              <a:t>normal use. A very common method is by electronic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Successive releases of MS Office products provide increased protection</a:t>
            </a:r>
          </a:p>
          <a:p>
            <a:pPr eaLnBrk="1" hangingPunct="1"/>
            <a:r>
              <a:rPr lang="en-US" b="0" dirty="0">
                <a:latin typeface="Arial" charset="0"/>
                <a:ea typeface="ＭＳ Ｐゴシック" pitchFamily="-65" charset="-128"/>
              </a:rPr>
              <a:t>against macro viruses. For example, Microsoft offers an optional Macro Virus</a:t>
            </a:r>
          </a:p>
          <a:p>
            <a:pPr eaLnBrk="1" hangingPunct="1"/>
            <a:r>
              <a:rPr lang="en-US" b="0" dirty="0">
                <a:latin typeface="Arial" charset="0"/>
                <a:ea typeface="ＭＳ Ｐゴシック" pitchFamily="-65" charset="-128"/>
              </a:rPr>
              <a:t>Protection tool that detects suspicious Word files and alerts the customer to the</a:t>
            </a:r>
          </a:p>
          <a:p>
            <a:pPr eaLnBrk="1" hangingPunct="1"/>
            <a:r>
              <a:rPr lang="en-US" b="0" dirty="0">
                <a:latin typeface="Arial" charset="0"/>
                <a:ea typeface="ＭＳ Ｐゴシック" pitchFamily="-65" charset="-128"/>
              </a:rPr>
              <a:t>potential risk of opening a file with macros. Various anti-virus product vendors</a:t>
            </a:r>
          </a:p>
          <a:p>
            <a:pPr eaLnBrk="1" hangingPunct="1"/>
            <a:r>
              <a:rPr lang="en-US" b="0" dirty="0">
                <a:latin typeface="Arial" charset="0"/>
                <a:ea typeface="ＭＳ Ｐゴシック" pitchFamily="-65" charset="-128"/>
              </a:rPr>
              <a:t>have also developed tools to detect and remove macro viruses. As in other types of</a:t>
            </a:r>
          </a:p>
          <a:p>
            <a:pPr eaLnBrk="1" hangingPunct="1"/>
            <a:r>
              <a:rPr lang="en-US" b="0" dirty="0">
                <a:latin typeface="Arial" charset="0"/>
                <a:ea typeface="ＭＳ Ｐゴシック" pitchFamily="-65" charset="-128"/>
              </a:rPr>
              <a:t>viruses, the arms race continues in the field of macro viruses, but they no longer are</a:t>
            </a:r>
          </a:p>
          <a:p>
            <a:pPr eaLnBrk="1" hangingPunct="1"/>
            <a:r>
              <a:rPr lang="en-US" b="0" dirty="0">
                <a:latin typeface="Arial" charset="0"/>
                <a:ea typeface="ＭＳ Ｐゴシック" pitchFamily="-65" charset="-128"/>
              </a:rPr>
              <a:t>the predominant virus threat.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2520085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53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 [SYMA13]:</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26</a:t>
            </a:fld>
            <a:endParaRPr lang="en-AU"/>
          </a:p>
        </p:txBody>
      </p:sp>
    </p:spTree>
    <p:extLst>
      <p:ext uri="{BB962C8B-B14F-4D97-AF65-F5344CB8AC3E}">
        <p14:creationId xmlns:p14="http://schemas.microsoft.com/office/powerpoint/2010/main" val="292180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scanning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Random: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Hit-List: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Topological: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Local subnet: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27</a:t>
            </a:fld>
            <a:endParaRPr lang="en-AU" dirty="0"/>
          </a:p>
        </p:txBody>
      </p:sp>
    </p:spTree>
    <p:extLst>
      <p:ext uri="{BB962C8B-B14F-4D97-AF65-F5344CB8AC3E}">
        <p14:creationId xmlns:p14="http://schemas.microsoft.com/office/powerpoint/2010/main" val="1077489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5"/>
              </a:buClr>
            </a:pPr>
            <a:r>
              <a:rPr lang="en-US" altLang="zh-CN" sz="1800" dirty="0">
                <a:ea typeface="ＭＳ Ｐゴシック" pitchFamily="-65" charset="-128"/>
              </a:rPr>
              <a:t>Exploited a trapdoor in the debug option of the remote process that receives and sends mail</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28</a:t>
            </a:fld>
            <a:endParaRPr lang="en-AU" dirty="0"/>
          </a:p>
        </p:txBody>
      </p:sp>
    </p:spTree>
    <p:extLst>
      <p:ext uri="{BB962C8B-B14F-4D97-AF65-F5344CB8AC3E}">
        <p14:creationId xmlns:p14="http://schemas.microsoft.com/office/powerpoint/2010/main" val="944552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charset="0"/>
                <a:ea typeface="ＭＳ Ｐゴシック" pitchFamily="-65" charset="-128"/>
              </a:rPr>
              <a:t>The state of the art in worm technology includes the following:</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Multiplatform: Newer worms are not limited to Windows machines but can</a:t>
            </a:r>
          </a:p>
          <a:p>
            <a:r>
              <a:rPr lang="en-US" altLang="zh-CN" b="0" dirty="0">
                <a:latin typeface="Arial" charset="0"/>
                <a:ea typeface="ＭＳ Ｐゴシック" pitchFamily="-65" charset="-128"/>
              </a:rPr>
              <a:t>attack a variety of platforms, especially the popular varieties of UNIX; or</a:t>
            </a:r>
          </a:p>
          <a:p>
            <a:r>
              <a:rPr lang="en-US" altLang="zh-CN" b="0" dirty="0">
                <a:latin typeface="Arial" charset="0"/>
                <a:ea typeface="ＭＳ Ｐゴシック" pitchFamily="-65" charset="-128"/>
              </a:rPr>
              <a:t>exploit macro or scripting languages supported in popular document types.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Multi-exploit: New worms penetrate systems in a variety of ways, using exploits</a:t>
            </a:r>
          </a:p>
          <a:p>
            <a:r>
              <a:rPr lang="en-US" altLang="zh-CN" b="0" dirty="0">
                <a:latin typeface="Arial" charset="0"/>
                <a:ea typeface="ＭＳ Ｐゴシック" pitchFamily="-65" charset="-128"/>
              </a:rPr>
              <a:t>against Web servers, browsers, e-mail, file sharing, and other network-based</a:t>
            </a:r>
          </a:p>
          <a:p>
            <a:r>
              <a:rPr lang="en-US" altLang="zh-CN" b="0" dirty="0">
                <a:latin typeface="Arial" charset="0"/>
                <a:ea typeface="ＭＳ Ｐゴシック" pitchFamily="-65" charset="-128"/>
              </a:rPr>
              <a:t>applications; or via shared media.</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Ultrafast spreading: Exploit various techniques to optimize the rate of spread</a:t>
            </a:r>
          </a:p>
          <a:p>
            <a:r>
              <a:rPr lang="en-US" altLang="zh-CN" b="0" dirty="0">
                <a:latin typeface="Arial" charset="0"/>
                <a:ea typeface="ＭＳ Ｐゴシック" pitchFamily="-65" charset="-128"/>
              </a:rPr>
              <a:t>of a worm to maximize its likelihood of locating as many vulnerable machines</a:t>
            </a:r>
          </a:p>
          <a:p>
            <a:r>
              <a:rPr lang="en-US" altLang="zh-CN" b="0" dirty="0">
                <a:latin typeface="Arial" charset="0"/>
                <a:ea typeface="ＭＳ Ｐゴシック" pitchFamily="-65" charset="-128"/>
              </a:rPr>
              <a:t>as possible in a short time period.</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Polymorphic: To evade detection, skip past filters, and foil real-time analysis,</a:t>
            </a:r>
          </a:p>
          <a:p>
            <a:r>
              <a:rPr lang="en-US" altLang="zh-CN" b="0" dirty="0">
                <a:latin typeface="Arial" charset="0"/>
                <a:ea typeface="ＭＳ Ｐゴシック" pitchFamily="-65" charset="-128"/>
              </a:rPr>
              <a:t>worms adopt the virus polymorphic technique. Each copy of the worm has</a:t>
            </a:r>
          </a:p>
          <a:p>
            <a:r>
              <a:rPr lang="en-US" altLang="zh-CN" b="0" dirty="0">
                <a:latin typeface="Arial" charset="0"/>
                <a:ea typeface="ＭＳ Ｐゴシック" pitchFamily="-65" charset="-128"/>
              </a:rPr>
              <a:t>new code generated on the fly using functionally equivalent instructions and</a:t>
            </a:r>
          </a:p>
          <a:p>
            <a:r>
              <a:rPr lang="en-US" altLang="zh-CN" b="0" dirty="0">
                <a:latin typeface="Arial" charset="0"/>
                <a:ea typeface="ＭＳ Ｐゴシック" pitchFamily="-65" charset="-128"/>
              </a:rPr>
              <a:t>encryption techniques.</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Metamorphic: In addition to changing their appearance, metamorphic worms</a:t>
            </a:r>
          </a:p>
          <a:p>
            <a:r>
              <a:rPr lang="en-US" altLang="zh-CN" b="0" dirty="0">
                <a:latin typeface="Arial" charset="0"/>
                <a:ea typeface="ＭＳ Ｐゴシック" pitchFamily="-65" charset="-128"/>
              </a:rPr>
              <a:t>have a repertoire of behavior patterns that are unleashed at different stages of</a:t>
            </a:r>
          </a:p>
          <a:p>
            <a:r>
              <a:rPr lang="en-US" altLang="zh-CN" b="0" dirty="0">
                <a:latin typeface="Arial" charset="0"/>
                <a:ea typeface="ＭＳ Ｐゴシック" pitchFamily="-65" charset="-128"/>
              </a:rPr>
              <a:t>propagation.</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Transport vehicles: Because worms can rapidly compromise a large number of</a:t>
            </a:r>
          </a:p>
          <a:p>
            <a:r>
              <a:rPr lang="en-US" altLang="zh-CN" b="0" dirty="0">
                <a:latin typeface="Arial" charset="0"/>
                <a:ea typeface="ＭＳ Ｐゴシック" pitchFamily="-65" charset="-128"/>
              </a:rPr>
              <a:t>systems, they are ideal for spreading a wide variety of malicious payloads, such as</a:t>
            </a:r>
          </a:p>
          <a:p>
            <a:r>
              <a:rPr lang="en-US" altLang="zh-CN" b="0" dirty="0">
                <a:latin typeface="Arial" charset="0"/>
                <a:ea typeface="ＭＳ Ｐゴシック" pitchFamily="-65" charset="-128"/>
              </a:rPr>
              <a:t>distributed denial-of-service bots, rootkits, spam e-mail generators, and spyware.</a:t>
            </a:r>
          </a:p>
          <a:p>
            <a:endParaRPr lang="en-US" altLang="zh-CN" b="0" dirty="0">
              <a:latin typeface="Arial" charset="0"/>
              <a:ea typeface="ＭＳ Ｐゴシック" pitchFamily="-65" charset="-128"/>
            </a:endParaRPr>
          </a:p>
          <a:p>
            <a:r>
              <a:rPr lang="en-US" altLang="zh-CN" b="0" dirty="0">
                <a:latin typeface="Arial" charset="0"/>
                <a:ea typeface="ＭＳ Ｐゴシック" pitchFamily="-65" charset="-128"/>
              </a:rPr>
              <a:t>• Zero-day exploit : To achieve maximum surprise and distribution, a worm</a:t>
            </a:r>
          </a:p>
          <a:p>
            <a:r>
              <a:rPr lang="en-US" altLang="zh-CN" b="0" dirty="0">
                <a:latin typeface="Arial" charset="0"/>
                <a:ea typeface="ＭＳ Ｐゴシック" pitchFamily="-65" charset="-128"/>
              </a:rPr>
              <a:t>should exploit an unknown vulnerability that is only discovered by the general</a:t>
            </a:r>
          </a:p>
          <a:p>
            <a:r>
              <a:rPr lang="en-US" altLang="zh-CN" b="0" dirty="0">
                <a:latin typeface="Arial" charset="0"/>
                <a:ea typeface="ＭＳ Ｐゴシック" pitchFamily="-65" charset="-128"/>
              </a:rPr>
              <a:t>network community when the worm is launched.</a:t>
            </a:r>
            <a:endParaRPr lang="en-US" altLang="zh-CN" b="0" dirty="0">
              <a:latin typeface="Times New Roman" pitchFamily="-65"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29</a:t>
            </a:fld>
            <a:endParaRPr lang="en-AU"/>
          </a:p>
        </p:txBody>
      </p:sp>
    </p:spTree>
    <p:extLst>
      <p:ext uri="{BB962C8B-B14F-4D97-AF65-F5344CB8AC3E}">
        <p14:creationId xmlns:p14="http://schemas.microsoft.com/office/powerpoint/2010/main" val="840234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a:latin typeface="Arial" charset="0"/>
                <a:ea typeface="ＭＳ Ｐゴシック" pitchFamily="-65" charset="-128"/>
              </a:rPr>
              <a:t>Mobile code refers to programs (e.g., script, macro, or other portable instruction)</a:t>
            </a:r>
          </a:p>
          <a:p>
            <a:pPr>
              <a:lnSpc>
                <a:spcPct val="90000"/>
              </a:lnSpc>
            </a:pPr>
            <a:r>
              <a:rPr lang="en-US" dirty="0">
                <a:latin typeface="Arial" charset="0"/>
                <a:ea typeface="ＭＳ Ｐゴシック" pitchFamily="-65" charset="-128"/>
              </a:rPr>
              <a:t>that can be shipped unchanged to a heterogeneous collection of platforms and</a:t>
            </a:r>
          </a:p>
          <a:p>
            <a:pPr>
              <a:lnSpc>
                <a:spcPct val="90000"/>
              </a:lnSpc>
            </a:pPr>
            <a:r>
              <a:rPr lang="en-US" dirty="0">
                <a:latin typeface="Arial" charset="0"/>
                <a:ea typeface="ＭＳ Ｐゴシック" pitchFamily="-65" charset="-128"/>
              </a:rPr>
              <a:t>execute with identical semantics [JANS08].</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30</a:t>
            </a:fld>
            <a:endParaRPr lang="en-AU" dirty="0"/>
          </a:p>
        </p:txBody>
      </p:sp>
    </p:spTree>
    <p:extLst>
      <p:ext uri="{BB962C8B-B14F-4D97-AF65-F5344CB8AC3E}">
        <p14:creationId xmlns:p14="http://schemas.microsoft.com/office/powerpoint/2010/main" val="107501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system without the user’s knowledge or consent. This is known as a 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In most cases, this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does not actively propagate as a worm does, but rather waits for unsuspecting users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visit the malicious Web page in order to spread to their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endParaRPr lang="en-US" sz="1100" dirty="0">
              <a:latin typeface="Arial" charset="0"/>
              <a:ea typeface="ＭＳ Ｐゴシック" pitchFamily="-65"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31</a:t>
            </a:fld>
            <a:endParaRPr lang="en-AU"/>
          </a:p>
        </p:txBody>
      </p:sp>
    </p:spTree>
    <p:extLst>
      <p:ext uri="{BB962C8B-B14F-4D97-AF65-F5344CB8AC3E}">
        <p14:creationId xmlns:p14="http://schemas.microsoft.com/office/powerpoint/2010/main" val="32794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4</a:t>
            </a:fld>
            <a:endParaRPr lang="en-AU"/>
          </a:p>
        </p:txBody>
      </p:sp>
    </p:spTree>
    <p:extLst>
      <p:ext uri="{BB962C8B-B14F-4D97-AF65-F5344CB8AC3E}">
        <p14:creationId xmlns:p14="http://schemas.microsoft.com/office/powerpoint/2010/main" val="2282331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are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[SYMA13]. The attacker researches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[SYMA13]. The attacker pays for advertisements that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Related variants can exploit bugs in common e-mail clients, such as the </a:t>
            </a:r>
            <a:r>
              <a:rPr lang="en-US" altLang="zh-CN"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Klez</a:t>
            </a:r>
            <a:endPar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mass-mailing worm seen in October 2001, which targeted a bug in the HTML</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handling in Microsoft’s Outlook and Outlook Express programs to automatically</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run itself. Or, such malware may target common PDF viewers to also download and</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install malware without the user’s consent when they view a malicious PDF document</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[STEV11]. Such documents may be spread by spam e-mail, or be part of a</a:t>
            </a:r>
          </a:p>
          <a:p>
            <a:r>
              <a:rPr lang="en-US" altLang="zh-CN"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targeted phishing attack, as we discuss in the next section.</a:t>
            </a:r>
            <a:endParaRPr lang="en-US" altLang="zh-CN" sz="1100" dirty="0">
              <a:latin typeface="Arial" charset="0"/>
              <a:ea typeface="ＭＳ Ｐゴシック" pitchFamily="-65" charset="-128"/>
            </a:endParaRPr>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32</a:t>
            </a:fld>
            <a:endParaRPr lang="en-AU"/>
          </a:p>
        </p:txBody>
      </p:sp>
    </p:spTree>
    <p:extLst>
      <p:ext uri="{BB962C8B-B14F-4D97-AF65-F5344CB8AC3E}">
        <p14:creationId xmlns:p14="http://schemas.microsoft.com/office/powerpoint/2010/main" val="3413181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34</a:t>
            </a:fld>
            <a:endParaRPr lang="en-AU" dirty="0"/>
          </a:p>
        </p:txBody>
      </p:sp>
    </p:spTree>
    <p:extLst>
      <p:ext uri="{BB962C8B-B14F-4D97-AF65-F5344CB8AC3E}">
        <p14:creationId xmlns:p14="http://schemas.microsoft.com/office/powerpoint/2010/main" val="365994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chemeClr val="tx1"/>
                </a:solidFill>
                <a:latin typeface="Arial" pitchFamily="-110" charset="0"/>
                <a:ea typeface="ＭＳ Ｐゴシック" pitchFamily="-110" charset="-128"/>
                <a:cs typeface="ＭＳ Ｐゴシック" pitchFamily="-110" charset="-128"/>
              </a:rPr>
              <a:t>. A prominent example</a:t>
            </a:r>
          </a:p>
          <a:p>
            <a:r>
              <a:rPr lang="en-US" altLang="zh-CN" dirty="0">
                <a:solidFill>
                  <a:schemeClr val="tx1"/>
                </a:solidFill>
                <a:latin typeface="Arial" pitchFamily="-110" charset="0"/>
                <a:ea typeface="ＭＳ Ｐゴシック" pitchFamily="-110" charset="-128"/>
                <a:cs typeface="ＭＳ Ｐゴシック" pitchFamily="-110" charset="-128"/>
              </a:rPr>
              <a:t>of such an attack was the </a:t>
            </a:r>
            <a:r>
              <a:rPr lang="en-US" altLang="zh-CN" dirty="0" err="1">
                <a:solidFill>
                  <a:schemeClr val="tx1"/>
                </a:solidFill>
                <a:latin typeface="Arial" pitchFamily="-110" charset="0"/>
                <a:ea typeface="ＭＳ Ｐゴシック" pitchFamily="-110" charset="-128"/>
                <a:cs typeface="ＭＳ Ｐゴシック" pitchFamily="-110" charset="-128"/>
              </a:rPr>
              <a:t>Hydraq</a:t>
            </a:r>
            <a:r>
              <a:rPr lang="en-US" altLang="zh-CN"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altLang="zh-CN" dirty="0">
                <a:solidFill>
                  <a:schemeClr val="tx1"/>
                </a:solidFill>
                <a:latin typeface="Arial" pitchFamily="-110" charset="0"/>
                <a:ea typeface="ＭＳ Ｐゴシック" pitchFamily="-110" charset="-128"/>
                <a:cs typeface="ＭＳ Ｐゴシック" pitchFamily="-110" charset="-128"/>
              </a:rPr>
              <a:t>2010. This exploited a vulnerability in Internet Explorer to install itself, and targeted</a:t>
            </a:r>
          </a:p>
          <a:p>
            <a:r>
              <a:rPr lang="en-US" altLang="zh-CN" dirty="0">
                <a:solidFill>
                  <a:schemeClr val="tx1"/>
                </a:solidFill>
                <a:latin typeface="Arial" pitchFamily="-110" charset="0"/>
                <a:ea typeface="ＭＳ Ｐゴシック" pitchFamily="-110" charset="-128"/>
                <a:cs typeface="ＭＳ Ｐゴシック" pitchFamily="-110" charset="-128"/>
              </a:rPr>
              <a:t>several high-profile companies [SYMA13]. It was typically distributed</a:t>
            </a:r>
          </a:p>
          <a:p>
            <a:r>
              <a:rPr lang="en-US" altLang="zh-CN" dirty="0">
                <a:solidFill>
                  <a:schemeClr val="tx1"/>
                </a:solidFill>
                <a:latin typeface="Arial" pitchFamily="-110" charset="0"/>
                <a:ea typeface="ＭＳ Ｐゴシック" pitchFamily="-110" charset="-128"/>
                <a:cs typeface="ＭＳ Ｐゴシック" pitchFamily="-110" charset="-128"/>
              </a:rPr>
              <a:t>using either spam e-mail or via a compromised Web site using a “watering-hole” attack.</a:t>
            </a:r>
            <a:endParaRPr lang="en-US" altLang="zh-CN" b="1" dirty="0">
              <a:latin typeface="Arial" charset="0"/>
              <a:ea typeface="ＭＳ Ｐゴシック" pitchFamily="-65" charset="-128"/>
            </a:endParaRPr>
          </a:p>
          <a:p>
            <a:endParaRPr lang="en-US" altLang="zh-CN" dirty="0"/>
          </a:p>
          <a:p>
            <a:endParaRPr lang="en-US" altLang="zh-CN" dirty="0"/>
          </a:p>
          <a:p>
            <a:r>
              <a:rPr lang="en-US" altLang="zh-CN" dirty="0">
                <a:solidFill>
                  <a:schemeClr val="tx1"/>
                </a:solidFill>
                <a:latin typeface="Arial" pitchFamily="-110" charset="0"/>
                <a:ea typeface="ＭＳ Ｐゴシック" pitchFamily="-110" charset="-128"/>
                <a:cs typeface="ＭＳ Ｐゴシック" pitchFamily="-110" charset="-128"/>
              </a:rPr>
              <a:t>Some Trojans avoid the requirement for user assistance by exploiting some software</a:t>
            </a:r>
          </a:p>
          <a:p>
            <a:r>
              <a:rPr lang="en-US" altLang="zh-CN"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altLang="zh-CN"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EF01EA8-8A05-4B44-9488-279E78AAD254}" type="slidenum">
              <a:rPr lang="en-AU" smtClean="0"/>
              <a:pPr/>
              <a:t>36</a:t>
            </a:fld>
            <a:endParaRPr lang="en-AU"/>
          </a:p>
        </p:txBody>
      </p:sp>
    </p:spTree>
    <p:extLst>
      <p:ext uri="{BB962C8B-B14F-4D97-AF65-F5344CB8AC3E}">
        <p14:creationId xmlns:p14="http://schemas.microsoft.com/office/powerpoint/2010/main" val="2850195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625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22918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Distributed denial-of-service (</a:t>
            </a:r>
            <a:r>
              <a:rPr lang="en-US" b="0" dirty="0" err="1">
                <a:latin typeface="Arial" charset="0"/>
                <a:ea typeface="ＭＳ Ｐゴシック" pitchFamily="-65" charset="-128"/>
              </a:rPr>
              <a:t>DDoS</a:t>
            </a:r>
            <a:r>
              <a:rPr lang="en-US" b="0" dirty="0">
                <a:latin typeface="Arial" charset="0"/>
                <a:ea typeface="ＭＳ Ｐゴシック" pitchFamily="-65" charset="-128"/>
              </a:rPr>
              <a:t>) attacks: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Spamming: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Sniffing traffic: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Spreading new malware: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Installing advertisement add-ons and browser helper objects (BHOs): 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Attacking IRC chat networks: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Manipulating online polls/games: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522693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00499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backdoor , also known as a trapdoor ,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In more recent times, a backdoor is usually implemented as a network service</a:t>
            </a:r>
          </a:p>
          <a:p>
            <a:r>
              <a:rPr lang="en-US" sz="1100" b="0" dirty="0">
                <a:latin typeface="Arial" charset="0"/>
                <a:ea typeface="ＭＳ Ｐゴシック" pitchFamily="-65" charset="-128"/>
              </a:rPr>
              <a:t>listening on some non-standard port that the attacker can connect to and issue</a:t>
            </a:r>
          </a:p>
          <a:p>
            <a:r>
              <a:rPr lang="en-US" sz="1100" b="0" dirty="0">
                <a:latin typeface="Arial" charset="0"/>
                <a:ea typeface="ＭＳ Ｐゴシック" pitchFamily="-65" charset="-128"/>
              </a:rPr>
              <a:t>commands through to be run on the compromised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43</a:t>
            </a:fld>
            <a:endParaRPr lang="en-AU"/>
          </a:p>
        </p:txBody>
      </p:sp>
    </p:spTree>
    <p:extLst>
      <p:ext uri="{BB962C8B-B14F-4D97-AF65-F5344CB8AC3E}">
        <p14:creationId xmlns:p14="http://schemas.microsoft.com/office/powerpoint/2010/main" val="4218221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584577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Persistent: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Memory based: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User mode: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Kernel mode: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Virtual machine based: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External mode: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45</a:t>
            </a:fld>
            <a:endParaRPr lang="en-AU"/>
          </a:p>
        </p:txBody>
      </p:sp>
    </p:spTree>
    <p:extLst>
      <p:ext uri="{BB962C8B-B14F-4D97-AF65-F5344CB8AC3E}">
        <p14:creationId xmlns:p14="http://schemas.microsoft.com/office/powerpoint/2010/main" val="2066184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83727-7B6E-4BAE-B28A-09967306190E}" type="slidenum">
              <a:rPr lang="en-AU"/>
              <a:pPr/>
              <a:t>46</a:t>
            </a:fld>
            <a:endParaRPr lang="en-AU"/>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generation of </a:t>
            </a:r>
            <a:r>
              <a:rPr lang="en-US" b="0" dirty="0" err="1">
                <a:latin typeface="Arial" charset="0"/>
                <a:ea typeface="ＭＳ Ｐゴシック" pitchFamily="-65" charset="-128"/>
              </a:rPr>
              <a:t>rootkits</a:t>
            </a:r>
            <a:r>
              <a:rPr lang="en-US" b="0" dirty="0">
                <a:latin typeface="Arial" charset="0"/>
                <a:ea typeface="ＭＳ Ｐゴシック" pitchFamily="-65" charset="-128"/>
              </a:rPr>
              <a:t>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a:t>
            </a:r>
            <a:r>
              <a:rPr lang="en-US" b="0" dirty="0" err="1">
                <a:latin typeface="Arial" charset="0"/>
                <a:ea typeface="ＭＳ Ｐゴシック" pitchFamily="-65" charset="-128"/>
              </a:rPr>
              <a:t>rootkit</a:t>
            </a:r>
            <a:r>
              <a:rPr lang="en-US" b="0" dirty="0">
                <a:latin typeface="Arial" charset="0"/>
                <a:ea typeface="ＭＳ Ｐゴシック" pitchFamily="-65" charset="-128"/>
              </a:rPr>
              <a: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a:t>
            </a:r>
            <a:r>
              <a:rPr lang="en-US" b="0" dirty="0" err="1">
                <a:latin typeface="Arial" charset="0"/>
                <a:ea typeface="ＭＳ Ｐゴシック" pitchFamily="-65" charset="-128"/>
              </a:rPr>
              <a:t>rootkits</a:t>
            </a:r>
            <a:r>
              <a:rPr lang="en-US" b="0" dirty="0">
                <a:latin typeface="Arial" charset="0"/>
                <a:ea typeface="ＭＳ Ｐゴシック" pitchFamily="-65" charset="-128"/>
              </a:rPr>
              <a:t> to achieve concealment.</a:t>
            </a:r>
          </a:p>
          <a:p>
            <a:r>
              <a:rPr lang="en-US" b="0" dirty="0">
                <a:latin typeface="Arial" charset="0"/>
                <a:ea typeface="ＭＳ Ｐゴシック" pitchFamily="-65" charset="-128"/>
              </a:rPr>
              <a:t>As an example of how </a:t>
            </a:r>
            <a:r>
              <a:rPr lang="en-US" b="0" dirty="0" err="1">
                <a:latin typeface="Arial" charset="0"/>
                <a:ea typeface="ＭＳ Ｐゴシック" pitchFamily="-65" charset="-128"/>
              </a:rPr>
              <a:t>rootkits</a:t>
            </a:r>
            <a:r>
              <a:rPr lang="en-US" b="0" dirty="0">
                <a:latin typeface="Arial" charset="0"/>
                <a:ea typeface="ＭＳ Ｐゴシック" pitchFamily="-65" charset="-128"/>
              </a:rPr>
              <a:t>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Modify the system call table: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a:t>
            </a:r>
            <a:r>
              <a:rPr lang="en-US" b="0" dirty="0" err="1">
                <a:latin typeface="Arial" charset="0"/>
                <a:ea typeface="ＭＳ Ｐゴシック" pitchFamily="-65" charset="-128"/>
              </a:rPr>
              <a:t>rootkit</a:t>
            </a:r>
            <a:r>
              <a:rPr lang="en-US" b="0" dirty="0">
                <a:latin typeface="Arial" charset="0"/>
                <a:ea typeface="ＭＳ Ｐゴシック" pitchFamily="-65" charset="-128"/>
              </a:rPr>
              <a:t> to direct a system call</a:t>
            </a:r>
          </a:p>
          <a:p>
            <a:r>
              <a:rPr lang="en-US" b="0" dirty="0">
                <a:latin typeface="Arial" charset="0"/>
                <a:ea typeface="ＭＳ Ｐゴシック" pitchFamily="-65" charset="-128"/>
              </a:rPr>
              <a:t>away from the legitimate routine to the </a:t>
            </a:r>
            <a:r>
              <a:rPr lang="en-US" b="0" dirty="0" err="1">
                <a:latin typeface="Arial" charset="0"/>
                <a:ea typeface="ＭＳ Ｐゴシック" pitchFamily="-65" charset="-128"/>
              </a:rPr>
              <a:t>rootkit’s</a:t>
            </a:r>
            <a:r>
              <a:rPr lang="en-US" b="0" dirty="0">
                <a:latin typeface="Arial" charset="0"/>
                <a:ea typeface="ＭＳ Ｐゴシック" pitchFamily="-65" charset="-128"/>
              </a:rPr>
              <a:t>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a:t>
            </a:r>
            <a:r>
              <a:rPr lang="en-US" b="0" dirty="0" err="1">
                <a:latin typeface="Arial" charset="0"/>
                <a:ea typeface="ＭＳ Ｐゴシック" pitchFamily="-65" charset="-128"/>
              </a:rPr>
              <a:t>rootkit</a:t>
            </a:r>
            <a:r>
              <a:rPr lang="en-US" b="0" dirty="0">
                <a:latin typeface="Arial" charset="0"/>
                <a:ea typeface="ＭＳ Ｐゴシック" pitchFamily="-65" charset="-128"/>
              </a:rPr>
              <a:t> achieves this.</a:t>
            </a:r>
          </a:p>
          <a:p>
            <a:endParaRPr lang="en-US" b="0" dirty="0">
              <a:latin typeface="Arial" charset="0"/>
              <a:ea typeface="ＭＳ Ｐゴシック" pitchFamily="-65" charset="-128"/>
            </a:endParaRPr>
          </a:p>
          <a:p>
            <a:r>
              <a:rPr lang="en-US" b="0" dirty="0">
                <a:latin typeface="Arial" charset="0"/>
                <a:ea typeface="ＭＳ Ｐゴシック" pitchFamily="-65" charset="-128"/>
              </a:rPr>
              <a:t>Modify system call table targets: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Redirect the system call table: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58602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925907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50</a:t>
            </a:fld>
            <a:endParaRPr lang="en-AU" dirty="0"/>
          </a:p>
        </p:txBody>
      </p:sp>
    </p:spTree>
    <p:extLst>
      <p:ext uri="{BB962C8B-B14F-4D97-AF65-F5344CB8AC3E}">
        <p14:creationId xmlns:p14="http://schemas.microsoft.com/office/powerpoint/2010/main" val="1935788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r>
              <a:rPr lang="en-US" sz="1100" dirty="0">
                <a:latin typeface="Arial" charset="0"/>
                <a:ea typeface="ＭＳ Ｐゴシック" pitchFamily="-65" charset="-128"/>
              </a:rPr>
              <a:t>Unlike heuristics or fingerprint based</a:t>
            </a:r>
          </a:p>
          <a:p>
            <a:r>
              <a:rPr lang="en-US" sz="1100" dirty="0">
                <a:latin typeface="Arial" charset="0"/>
                <a:ea typeface="ＭＳ Ｐゴシック" pitchFamily="-65" charset="-128"/>
              </a:rPr>
              <a:t>scanners, behavior-blocking software integrates with the operating system of</a:t>
            </a:r>
          </a:p>
          <a:p>
            <a:r>
              <a:rPr lang="en-US" sz="1100" dirty="0">
                <a:latin typeface="Arial" charset="0"/>
                <a:ea typeface="ＭＳ Ｐゴシック" pitchFamily="-65" charset="-128"/>
              </a:rPr>
              <a:t>a host computer and monitors program behavior in real time for malicious actions</a:t>
            </a:r>
          </a:p>
          <a:p>
            <a:r>
              <a:rPr lang="en-US" sz="1100" dirty="0">
                <a:latin typeface="Arial" charset="0"/>
                <a:ea typeface="ＭＳ Ｐゴシック" pitchFamily="-65" charset="-128"/>
              </a:rPr>
              <a:t>[CONR02, NACH02]. The behavior blocking software then blocks potentially</a:t>
            </a:r>
          </a:p>
          <a:p>
            <a:r>
              <a:rPr lang="en-US" sz="1100" dirty="0">
                <a:latin typeface="Arial" charset="0"/>
                <a:ea typeface="ＭＳ Ｐゴシック" pitchFamily="-65" charset="-128"/>
              </a:rPr>
              <a:t>malicious actions before they have a chance to affect the system. Monitored</a:t>
            </a:r>
          </a:p>
          <a:p>
            <a:r>
              <a:rPr lang="en-US" sz="1100" dirty="0">
                <a:latin typeface="Arial" charset="0"/>
                <a:ea typeface="ＭＳ Ｐゴシック" pitchFamily="-65" charset="-128"/>
              </a:rPr>
              <a:t>behaviors can include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r>
              <a:rPr lang="en-US" sz="1100" dirty="0">
                <a:latin typeface="Arial" charset="0"/>
                <a:ea typeface="ＭＳ Ｐゴシック" pitchFamily="-65" charset="-128"/>
              </a:rPr>
              <a:t>• Attempts to format disk drives and other unrecoverable disk operations;</a:t>
            </a:r>
          </a:p>
          <a:p>
            <a:r>
              <a:rPr lang="en-US" sz="1100" dirty="0">
                <a:latin typeface="Arial" charset="0"/>
                <a:ea typeface="ＭＳ Ｐゴシック" pitchFamily="-65" charset="-128"/>
              </a:rPr>
              <a:t>• Modifications to the logic of executable files or macros;</a:t>
            </a:r>
          </a:p>
          <a:p>
            <a:r>
              <a:rPr lang="en-US" sz="1100" dirty="0">
                <a:latin typeface="Arial" charset="0"/>
                <a:ea typeface="ＭＳ Ｐゴシック" pitchFamily="-65" charset="-128"/>
              </a:rPr>
              <a:t>• Modification of critical system settings, such as start-up settings;</a:t>
            </a:r>
          </a:p>
          <a:p>
            <a:r>
              <a:rPr lang="en-US" sz="1100" dirty="0">
                <a:latin typeface="Arial" charset="0"/>
                <a:ea typeface="ＭＳ Ｐゴシック" pitchFamily="-65" charset="-128"/>
              </a:rPr>
              <a:t>• Scripting of e-mail and instant messaging clients to send executable content; and</a:t>
            </a: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Because a behavior blocker can block suspicious software in real time, it has an</a:t>
            </a:r>
          </a:p>
          <a:p>
            <a:r>
              <a:rPr lang="en-US" sz="1100" dirty="0">
                <a:latin typeface="Arial" charset="0"/>
                <a:ea typeface="ＭＳ Ｐゴシック" pitchFamily="-65" charset="-128"/>
              </a:rPr>
              <a:t>advantage over such established anti-virus detection techniques as fingerprinting or</a:t>
            </a:r>
          </a:p>
          <a:p>
            <a:r>
              <a:rPr lang="en-US" sz="1100" dirty="0">
                <a:latin typeface="Arial" charset="0"/>
                <a:ea typeface="ＭＳ Ｐゴシック" pitchFamily="-65" charset="-128"/>
              </a:rPr>
              <a:t>heuristics. There are literally trillions of different ways to obfuscate and rearrange the</a:t>
            </a:r>
          </a:p>
          <a:p>
            <a:r>
              <a:rPr lang="en-US" sz="1100" dirty="0">
                <a:latin typeface="Arial" charset="0"/>
                <a:ea typeface="ＭＳ Ｐゴシック" pitchFamily="-65" charset="-128"/>
              </a:rPr>
              <a:t>instructions of a virus or worm, many of which will evade detection by a fingerprint</a:t>
            </a:r>
          </a:p>
          <a:p>
            <a:r>
              <a:rPr lang="en-US" sz="1100" dirty="0">
                <a:latin typeface="Arial" charset="0"/>
                <a:ea typeface="ＭＳ Ｐゴシック" pitchFamily="-65" charset="-128"/>
              </a:rPr>
              <a:t>scanner or heuristic. But eventually, malicious code must make a well-defined request</a:t>
            </a:r>
          </a:p>
          <a:p>
            <a:r>
              <a:rPr lang="en-US" sz="1100" dirty="0">
                <a:latin typeface="Arial" charset="0"/>
                <a:ea typeface="ＭＳ Ｐゴシック" pitchFamily="-65" charset="-128"/>
              </a:rPr>
              <a:t>to the operating system. Given that the behavior blocker can intercept all such</a:t>
            </a:r>
          </a:p>
          <a:p>
            <a:r>
              <a:rPr lang="en-US" sz="1100" dirty="0">
                <a:latin typeface="Arial" charset="0"/>
                <a:ea typeface="ＭＳ Ｐゴシック" pitchFamily="-65" charset="-128"/>
              </a:rPr>
              <a:t>requests, it can identify and block malicious actions regardless of how obfuscated the</a:t>
            </a:r>
          </a:p>
          <a:p>
            <a:r>
              <a:rPr lang="en-US" sz="1100" dirty="0">
                <a:latin typeface="Arial" charset="0"/>
                <a:ea typeface="ＭＳ Ｐゴシック" pitchFamily="-65" charset="-128"/>
              </a:rPr>
              <a:t>program logic appears to be.</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Behavior blocking alone has limitations. Because the malicious code must</a:t>
            </a:r>
          </a:p>
          <a:p>
            <a:r>
              <a:rPr lang="en-US" sz="1100" dirty="0">
                <a:latin typeface="Arial" charset="0"/>
                <a:ea typeface="ＭＳ Ｐゴシック" pitchFamily="-65" charset="-128"/>
              </a:rPr>
              <a:t>run on the target machine before all its behaviors can be identified, it can cause</a:t>
            </a:r>
          </a:p>
          <a:p>
            <a:r>
              <a:rPr lang="en-US" sz="1100" dirty="0">
                <a:latin typeface="Arial" charset="0"/>
                <a:ea typeface="ＭＳ Ｐゴシック" pitchFamily="-65" charset="-128"/>
              </a:rPr>
              <a:t>harm before it has been detected and blocked. For example, a new item of malware</a:t>
            </a:r>
          </a:p>
          <a:p>
            <a:r>
              <a:rPr lang="en-US" sz="1100" dirty="0">
                <a:latin typeface="Arial" charset="0"/>
                <a:ea typeface="ＭＳ Ｐゴシック" pitchFamily="-65" charset="-128"/>
              </a:rPr>
              <a:t>might shuffle a number of seemingly unimportant files around the hard drive before</a:t>
            </a:r>
          </a:p>
          <a:p>
            <a:r>
              <a:rPr lang="en-US" sz="1100" dirty="0">
                <a:latin typeface="Arial" charset="0"/>
                <a:ea typeface="ＭＳ Ｐゴシック" pitchFamily="-65" charset="-128"/>
              </a:rPr>
              <a:t>modifying a single file and being blocked. Even though the actual modification was</a:t>
            </a:r>
          </a:p>
          <a:p>
            <a:r>
              <a:rPr lang="en-US" sz="1100" dirty="0">
                <a:latin typeface="Arial" charset="0"/>
                <a:ea typeface="ＭＳ Ｐゴシック" pitchFamily="-65" charset="-128"/>
              </a:rPr>
              <a:t>blocked, the user may be unable to locate his or her files, causing a loss to productivity</a:t>
            </a:r>
          </a:p>
          <a:p>
            <a:r>
              <a:rPr lang="en-US" sz="1100" dirty="0">
                <a:latin typeface="Arial" charset="0"/>
                <a:ea typeface="ＭＳ Ｐゴシック" pitchFamily="-65" charset="-128"/>
              </a:rPr>
              <a:t>or possibly 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52</a:t>
            </a:fld>
            <a:endParaRPr lang="en-AU"/>
          </a:p>
        </p:txBody>
      </p:sp>
    </p:spTree>
    <p:extLst>
      <p:ext uri="{BB962C8B-B14F-4D97-AF65-F5344CB8AC3E}">
        <p14:creationId xmlns:p14="http://schemas.microsoft.com/office/powerpoint/2010/main" val="58654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53</a:t>
            </a:fld>
            <a:endParaRPr lang="en-AU"/>
          </a:p>
        </p:txBody>
      </p:sp>
    </p:spTree>
    <p:extLst>
      <p:ext uri="{BB962C8B-B14F-4D97-AF65-F5344CB8AC3E}">
        <p14:creationId xmlns:p14="http://schemas.microsoft.com/office/powerpoint/2010/main" val="125281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6</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6835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Persistent: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first category of malware propagation concerns parasitic software fragments</a:t>
            </a:r>
          </a:p>
          <a:p>
            <a:pPr eaLnBrk="1" hangingPunct="1"/>
            <a:r>
              <a:rPr lang="en-US" dirty="0">
                <a:latin typeface="Arial" charset="0"/>
                <a:ea typeface="ＭＳ Ｐゴシック" pitchFamily="-65" charset="-128"/>
              </a:rPr>
              <a:t>that attach themselves to some existing executable content. The fragment may be</a:t>
            </a:r>
          </a:p>
          <a:p>
            <a:pPr eaLnBrk="1" hangingPunct="1"/>
            <a:r>
              <a:rPr lang="en-US" dirty="0">
                <a:latin typeface="Arial" charset="0"/>
                <a:ea typeface="ＭＳ Ｐゴシック" pitchFamily="-65" charset="-128"/>
              </a:rPr>
              <a:t>machine code that infects some existing application, utility, or system program, or</a:t>
            </a:r>
          </a:p>
          <a:p>
            <a:pPr eaLnBrk="1" hangingPunct="1"/>
            <a:r>
              <a:rPr lang="en-US" dirty="0">
                <a:latin typeface="Arial" charset="0"/>
                <a:ea typeface="ＭＳ Ｐゴシック" pitchFamily="-65" charset="-128"/>
              </a:rPr>
              <a:t>even the code used to boot a computer system. More recently, the fragment has</a:t>
            </a:r>
          </a:p>
          <a:p>
            <a:pPr eaLnBrk="1" hangingPunct="1"/>
            <a:r>
              <a:rPr lang="en-US" dirty="0">
                <a:latin typeface="Arial" charset="0"/>
                <a:ea typeface="ＭＳ Ｐゴシック" pitchFamily="-65" charset="-128"/>
              </a:rPr>
              <a:t>been some form of scripting code, typically used to support active content within</a:t>
            </a:r>
          </a:p>
          <a:p>
            <a:pPr eaLnBrk="1" hangingPunct="1"/>
            <a:r>
              <a:rPr lang="en-US" dirty="0">
                <a:latin typeface="Arial" charset="0"/>
                <a:ea typeface="ＭＳ Ｐゴシック" pitchFamily="-65" charset="-128"/>
              </a:rPr>
              <a:t>data files such as Microsoft Word documents, Excel spreadsheets, or Adobe PDF</a:t>
            </a:r>
          </a:p>
          <a:p>
            <a:pPr eaLnBrk="1" hangingPunct="1"/>
            <a:r>
              <a:rPr lang="en-US" dirty="0">
                <a:latin typeface="Arial" charset="0"/>
                <a:ea typeface="ＭＳ Ｐゴシック" pitchFamily="-65" charset="-128"/>
              </a:rPr>
              <a:t>documents.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computer virus is a piece of software that can “infect” other programs, or indeed</a:t>
            </a:r>
          </a:p>
          <a:p>
            <a:pPr eaLnBrk="1" hangingPunct="1"/>
            <a:r>
              <a:rPr lang="en-US" dirty="0">
                <a:latin typeface="Arial" charset="0"/>
                <a:ea typeface="ＭＳ Ｐゴシック" pitchFamily="-65" charset="-128"/>
              </a:rPr>
              <a:t>any type of executable content, by modifying them. The modification includes</a:t>
            </a:r>
          </a:p>
          <a:p>
            <a:pPr eaLnBrk="1" hangingPunct="1"/>
            <a:r>
              <a:rPr lang="en-US" dirty="0">
                <a:latin typeface="Arial" charset="0"/>
                <a:ea typeface="ＭＳ Ｐゴシック" pitchFamily="-65" charset="-128"/>
              </a:rPr>
              <a:t>injecting the original code with a routine to make copies of the virus code, which</a:t>
            </a:r>
          </a:p>
          <a:p>
            <a:pPr eaLnBrk="1" hangingPunct="1"/>
            <a:r>
              <a:rPr lang="en-US" dirty="0">
                <a:latin typeface="Arial" charset="0"/>
                <a:ea typeface="ＭＳ Ｐゴシック" pitchFamily="-65" charset="-128"/>
              </a:rPr>
              <a:t>can then go on to infect other content. Computer viruses first appeared in the early</a:t>
            </a:r>
          </a:p>
          <a:p>
            <a:pPr eaLnBrk="1" hangingPunct="1"/>
            <a:r>
              <a:rPr lang="en-US" dirty="0">
                <a:latin typeface="Arial" charset="0"/>
                <a:ea typeface="ＭＳ Ｐゴシック" pitchFamily="-65" charset="-128"/>
              </a:rPr>
              <a:t>1980s, and the term itself is attributed to Fred Cohen. Cohen is the author of a</a:t>
            </a:r>
          </a:p>
          <a:p>
            <a:pPr eaLnBrk="1" hangingPunct="1"/>
            <a:r>
              <a:rPr lang="en-US" dirty="0">
                <a:latin typeface="Arial" charset="0"/>
                <a:ea typeface="ＭＳ Ｐゴシック" pitchFamily="-65" charset="-128"/>
              </a:rPr>
              <a:t>groundbreaking book on the subject [COHE94]. The Brain virus, first seen in 1986,</a:t>
            </a:r>
          </a:p>
          <a:p>
            <a:pPr eaLnBrk="1" hangingPunct="1"/>
            <a:r>
              <a:rPr lang="en-US" dirty="0">
                <a:latin typeface="Arial" charset="0"/>
                <a:ea typeface="ＭＳ Ｐゴシック" pitchFamily="-65" charset="-128"/>
              </a:rPr>
              <a:t>was one of the first to target MSDOS systems, and resulted in a significant number</a:t>
            </a:r>
          </a:p>
          <a:p>
            <a:pPr eaLnBrk="1" hangingPunct="1"/>
            <a:r>
              <a:rPr lang="en-US" dirty="0">
                <a:latin typeface="Arial" charset="0"/>
                <a:ea typeface="ＭＳ Ｐゴシック" pitchFamily="-65" charset="-128"/>
              </a:rPr>
              <a:t>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138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Infection mechanism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infection</a:t>
            </a:r>
          </a:p>
          <a:p>
            <a:pPr eaLnBrk="1" hangingPunct="1"/>
            <a:r>
              <a:rPr lang="en-US" b="0" dirty="0">
                <a:latin typeface="Arial" charset="0"/>
                <a:ea typeface="ＭＳ Ｐゴシック" pitchFamily="-65" charset="-128"/>
              </a:rPr>
              <a:t>vector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Trigger: The event or condition that determines when the payload is activated</a:t>
            </a:r>
          </a:p>
          <a:p>
            <a:pPr eaLnBrk="1" hangingPunct="1"/>
            <a:r>
              <a:rPr lang="en-US" b="0" dirty="0">
                <a:latin typeface="Arial" charset="0"/>
                <a:ea typeface="ＭＳ Ｐゴシック" pitchFamily="-65" charset="-128"/>
              </a:rPr>
              <a:t>or delivered, sometimes known as a logic bomb .</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Payload: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35888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Dormant phase: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Propagation phase: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Triggering phase: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Execution phase: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15068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CH06 Malicious Software</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t>ZJU 2021</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A3FC-3580-4742-8AE1-F8AA60EB1935}"/>
              </a:ext>
            </a:extLst>
          </p:cNvPr>
          <p:cNvSpPr>
            <a:spLocks noGrp="1"/>
          </p:cNvSpPr>
          <p:nvPr>
            <p:ph type="title"/>
          </p:nvPr>
        </p:nvSpPr>
        <p:spPr/>
        <p:txBody>
          <a:bodyPr/>
          <a:lstStyle/>
          <a:p>
            <a:r>
              <a:rPr lang="en-US" altLang="en-US" dirty="0"/>
              <a:t>APT</a:t>
            </a:r>
            <a:r>
              <a:rPr lang="en-US" dirty="0">
                <a:solidFill>
                  <a:schemeClr val="tx1"/>
                </a:solidFill>
              </a:rPr>
              <a:t> </a:t>
            </a:r>
            <a:r>
              <a:rPr lang="en-US" altLang="en-US" dirty="0"/>
              <a:t>Attacks</a:t>
            </a:r>
            <a:endParaRPr lang="en-SE" dirty="0"/>
          </a:p>
        </p:txBody>
      </p:sp>
      <p:sp>
        <p:nvSpPr>
          <p:cNvPr id="3" name="Content Placeholder 2">
            <a:extLst>
              <a:ext uri="{FF2B5EF4-FFF2-40B4-BE49-F238E27FC236}">
                <a16:creationId xmlns:a16="http://schemas.microsoft.com/office/drawing/2014/main" id="{7725EAFB-470D-4FD5-AFAF-240F969271A6}"/>
              </a:ext>
            </a:extLst>
          </p:cNvPr>
          <p:cNvSpPr>
            <a:spLocks noGrp="1"/>
          </p:cNvSpPr>
          <p:nvPr>
            <p:ph idx="1"/>
          </p:nvPr>
        </p:nvSpPr>
        <p:spPr/>
        <p:txBody>
          <a:bodyPr>
            <a:normAutofit fontScale="70000" lnSpcReduction="20000"/>
          </a:bodyPr>
          <a:lstStyle/>
          <a:p>
            <a:r>
              <a:rPr lang="en-US" dirty="0"/>
              <a:t>Aim:</a:t>
            </a:r>
          </a:p>
          <a:p>
            <a:pPr lvl="1"/>
            <a:r>
              <a:rPr lang="en-US" dirty="0"/>
              <a:t>Varies from theft of intellectual property or security and infrastructure related data to the physical disruption of infrastructure</a:t>
            </a:r>
          </a:p>
          <a:p>
            <a:r>
              <a:rPr lang="en-US" dirty="0"/>
              <a:t>Techniques used:</a:t>
            </a:r>
          </a:p>
          <a:p>
            <a:pPr lvl="1"/>
            <a:r>
              <a:rPr lang="en-US" dirty="0"/>
              <a:t>Social engineering</a:t>
            </a:r>
          </a:p>
          <a:p>
            <a:pPr lvl="1"/>
            <a:r>
              <a:rPr lang="en-US" dirty="0"/>
              <a:t>Spear-phishing attack: phishing attack targeting specific individuals</a:t>
            </a:r>
          </a:p>
          <a:p>
            <a:pPr lvl="1"/>
            <a:r>
              <a:rPr lang="en-US" dirty="0"/>
              <a:t>Drive-by-downloads from selected compromised websites likely to be visited by personnel in the target organization</a:t>
            </a:r>
          </a:p>
          <a:p>
            <a:r>
              <a:rPr lang="en-US" dirty="0"/>
              <a:t>Intent:</a:t>
            </a:r>
          </a:p>
          <a:p>
            <a:pPr lvl="1"/>
            <a:r>
              <a:rPr lang="en-US" dirty="0"/>
              <a:t>To infect the target with sophisticated malware with multiple propagation mechanisms and payloads</a:t>
            </a:r>
          </a:p>
          <a:p>
            <a:pPr lvl="1"/>
            <a:r>
              <a:rPr lang="en-US" dirty="0"/>
              <a:t>Once they have gained initial access, a range of attack tools are used to maintain and extend their access</a:t>
            </a:r>
          </a:p>
          <a:p>
            <a:endParaRPr lang="en-SE" dirty="0"/>
          </a:p>
        </p:txBody>
      </p:sp>
      <p:sp>
        <p:nvSpPr>
          <p:cNvPr id="4" name="Slide Number Placeholder 3">
            <a:extLst>
              <a:ext uri="{FF2B5EF4-FFF2-40B4-BE49-F238E27FC236}">
                <a16:creationId xmlns:a16="http://schemas.microsoft.com/office/drawing/2014/main" id="{A57FC35F-57D6-40F5-AC84-9AA9FA72BB36}"/>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dirty="0"/>
          </a:p>
        </p:txBody>
      </p:sp>
    </p:spTree>
    <p:extLst>
      <p:ext uri="{BB962C8B-B14F-4D97-AF65-F5344CB8AC3E}">
        <p14:creationId xmlns:p14="http://schemas.microsoft.com/office/powerpoint/2010/main" val="410555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solidFill>
                  <a:srgbClr val="C00000"/>
                </a:solidFill>
              </a:rPr>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24022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Propagation</a:t>
            </a:r>
            <a:endParaRPr lang="zh-CN" altLang="en-US" dirty="0"/>
          </a:p>
        </p:txBody>
      </p:sp>
      <p:sp>
        <p:nvSpPr>
          <p:cNvPr id="3" name="内容占位符 2"/>
          <p:cNvSpPr>
            <a:spLocks noGrp="1"/>
          </p:cNvSpPr>
          <p:nvPr>
            <p:ph idx="1"/>
          </p:nvPr>
        </p:nvSpPr>
        <p:spPr/>
        <p:txBody>
          <a:bodyPr>
            <a:normAutofit/>
          </a:bodyPr>
          <a:lstStyle/>
          <a:p>
            <a:r>
              <a:rPr lang="en-US" dirty="0"/>
              <a:t>Infected Content</a:t>
            </a:r>
          </a:p>
          <a:p>
            <a:pPr lvl="1"/>
            <a:r>
              <a:rPr lang="en-US" dirty="0"/>
              <a:t>Viruses</a:t>
            </a:r>
          </a:p>
          <a:p>
            <a:r>
              <a:rPr lang="en-US" dirty="0"/>
              <a:t>Vulnerability Exploit</a:t>
            </a:r>
          </a:p>
          <a:p>
            <a:pPr lvl="1"/>
            <a:r>
              <a:rPr lang="en-US" dirty="0"/>
              <a:t>Worms</a:t>
            </a:r>
          </a:p>
          <a:p>
            <a:r>
              <a:rPr lang="en-US" dirty="0"/>
              <a:t>Social Engineering </a:t>
            </a:r>
          </a:p>
          <a:p>
            <a:pPr lvl="1"/>
            <a:r>
              <a:rPr lang="en-US" dirty="0"/>
              <a:t>Spam E-Mail, Trojans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42399668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fontAlgn="auto" hangingPunct="1">
              <a:spcAft>
                <a:spcPts val="0"/>
              </a:spcAft>
              <a:defRPr/>
            </a:pPr>
            <a:r>
              <a:rPr lang="en-US" altLang="en-US" dirty="0"/>
              <a:t>Viruses</a:t>
            </a:r>
          </a:p>
        </p:txBody>
      </p:sp>
      <p:sp>
        <p:nvSpPr>
          <p:cNvPr id="210947" name="Rectangle 3"/>
          <p:cNvSpPr>
            <a:spLocks noGrp="1" noChangeArrowheads="1"/>
          </p:cNvSpPr>
          <p:nvPr>
            <p:ph idx="1"/>
          </p:nvPr>
        </p:nvSpPr>
        <p:spPr/>
        <p:txBody>
          <a:bodyPr wrap="square" numCol="1" anchor="t" anchorCtr="0" compatLnSpc="1">
            <a:prstTxWarp prst="textNoShape">
              <a:avLst/>
            </a:prstTxWarp>
          </a:bodyPr>
          <a:lstStyle/>
          <a:p>
            <a:pPr eaLnBrk="1" hangingPunct="1">
              <a:lnSpc>
                <a:spcPct val="90000"/>
              </a:lnSpc>
            </a:pPr>
            <a:r>
              <a:rPr lang="en-US" sz="2800" dirty="0">
                <a:ea typeface="ＭＳ Ｐゴシック" pitchFamily="-65" charset="-128"/>
              </a:rPr>
              <a:t>Piece of software that infects a </a:t>
            </a:r>
            <a:r>
              <a:rPr lang="en-US" altLang="zh-CN" sz="2800" dirty="0">
                <a:ea typeface="ＭＳ Ｐゴシック" pitchFamily="-65" charset="-128"/>
              </a:rPr>
              <a:t>host</a:t>
            </a:r>
            <a:r>
              <a:rPr lang="en-US" sz="2800" dirty="0">
                <a:ea typeface="ＭＳ Ｐゴシック" pitchFamily="-65" charset="-128"/>
              </a:rPr>
              <a:t> program</a:t>
            </a:r>
          </a:p>
          <a:p>
            <a:pPr lvl="1" eaLnBrk="1" hangingPunct="1">
              <a:lnSpc>
                <a:spcPct val="90000"/>
              </a:lnSpc>
            </a:pPr>
            <a:r>
              <a:rPr lang="en-US" sz="2400" dirty="0">
                <a:ea typeface="ＭＳ Ｐゴシック" pitchFamily="-65" charset="-128"/>
              </a:rPr>
              <a:t>Modifies it to include a copy of the virus</a:t>
            </a:r>
          </a:p>
          <a:p>
            <a:pPr lvl="1" eaLnBrk="1" hangingPunct="1">
              <a:lnSpc>
                <a:spcPct val="90000"/>
              </a:lnSpc>
            </a:pPr>
            <a:r>
              <a:rPr lang="en-US" sz="2400" dirty="0">
                <a:ea typeface="ＭＳ Ｐゴシック" pitchFamily="-65" charset="-128"/>
              </a:rPr>
              <a:t>Replicates and goes on to infect other content</a:t>
            </a:r>
          </a:p>
          <a:p>
            <a:pPr lvl="1" eaLnBrk="1" hangingPunct="1">
              <a:lnSpc>
                <a:spcPct val="90000"/>
              </a:lnSpc>
            </a:pPr>
            <a:r>
              <a:rPr lang="en-US" sz="2400" dirty="0">
                <a:ea typeface="ＭＳ Ｐゴシック" pitchFamily="-65" charset="-128"/>
              </a:rPr>
              <a:t>Easily spread through network environments</a:t>
            </a:r>
          </a:p>
          <a:p>
            <a:pPr eaLnBrk="1" hangingPunct="1">
              <a:lnSpc>
                <a:spcPct val="90000"/>
              </a:lnSpc>
            </a:pPr>
            <a:r>
              <a:rPr lang="en-US" sz="2800" dirty="0">
                <a:ea typeface="ＭＳ Ｐゴシック" pitchFamily="-65" charset="-128"/>
              </a:rPr>
              <a:t>When attached to an executable program a virus can do anything that the program is permitted to do</a:t>
            </a:r>
          </a:p>
          <a:p>
            <a:pPr lvl="1" eaLnBrk="1" hangingPunct="1">
              <a:lnSpc>
                <a:spcPct val="90000"/>
              </a:lnSpc>
            </a:pPr>
            <a:r>
              <a:rPr lang="en-US" sz="2400" dirty="0">
                <a:ea typeface="ＭＳ Ｐゴシック" pitchFamily="-65" charset="-128"/>
              </a:rPr>
              <a:t>Executes secretly when the host program is run</a:t>
            </a:r>
          </a:p>
          <a:p>
            <a:pPr eaLnBrk="1" hangingPunct="1">
              <a:lnSpc>
                <a:spcPct val="90000"/>
              </a:lnSpc>
            </a:pPr>
            <a:r>
              <a:rPr lang="en-US" sz="2800" dirty="0">
                <a:ea typeface="ＭＳ Ｐゴシック" pitchFamily="-65" charset="-128"/>
              </a:rPr>
              <a:t>May be specific to OS and hardware</a:t>
            </a:r>
          </a:p>
          <a:p>
            <a:pPr lvl="1" eaLnBrk="1" hangingPunct="1">
              <a:lnSpc>
                <a:spcPct val="90000"/>
              </a:lnSpc>
            </a:pPr>
            <a:r>
              <a:rPr lang="en-US" sz="2400" dirty="0">
                <a:ea typeface="ＭＳ Ｐゴシック" pitchFamily="-65" charset="-128"/>
              </a:rPr>
              <a:t>Takes advantage of their details and weaknesses</a:t>
            </a:r>
          </a:p>
          <a:p>
            <a:pPr lvl="1" eaLnBrk="1" hangingPunct="1">
              <a:lnSpc>
                <a:spcPct val="90000"/>
              </a:lnSpc>
            </a:pPr>
            <a:endParaRPr lang="en-US" sz="2400" dirty="0">
              <a:ea typeface="ＭＳ Ｐゴシック" pitchFamily="-65"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B8239883-08FA-4CB5-ADC9-44685E0F7C85}"/>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Virus Components</a:t>
            </a:r>
          </a:p>
        </p:txBody>
      </p:sp>
      <p:sp>
        <p:nvSpPr>
          <p:cNvPr id="2" name="灯片编号占位符 1"/>
          <p:cNvSpPr>
            <a:spLocks noGrp="1"/>
          </p:cNvSpPr>
          <p:nvPr>
            <p:ph type="sldNum" sz="quarter" idx="12"/>
          </p:nvPr>
        </p:nvSpPr>
        <p:spPr/>
        <p:txBody>
          <a:bodyPr/>
          <a:lstStyle/>
          <a:p>
            <a:fld id="{5F36C9FC-DA22-1F47-8722-58727A1D436E}" type="slidenum">
              <a:rPr lang="en-US" sz="1800" smtClean="0">
                <a:solidFill>
                  <a:prstClr val="white">
                    <a:lumMod val="65000"/>
                    <a:lumOff val="35000"/>
                  </a:prstClr>
                </a:solidFill>
              </a:rPr>
              <a:pPr/>
              <a:t>14</a:t>
            </a:fld>
            <a:endParaRPr lang="en-US" sz="1800"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4DE7FA85-6323-4251-8EF4-24678E88D4E4}"/>
              </a:ext>
            </a:extLst>
          </p:cNvPr>
          <p:cNvSpPr>
            <a:spLocks noGrp="1"/>
          </p:cNvSpPr>
          <p:nvPr>
            <p:ph idx="1"/>
          </p:nvPr>
        </p:nvSpPr>
        <p:spPr/>
        <p:txBody>
          <a:bodyPr>
            <a:normAutofit fontScale="92500" lnSpcReduction="20000"/>
          </a:bodyPr>
          <a:lstStyle/>
          <a:p>
            <a:pPr lvl="0" rtl="0"/>
            <a:r>
              <a:rPr lang="en-US" b="1" dirty="0"/>
              <a:t>Infection mechanism</a:t>
            </a:r>
            <a:endParaRPr lang="en-US" dirty="0"/>
          </a:p>
          <a:p>
            <a:pPr lvl="1" rtl="0"/>
            <a:r>
              <a:rPr lang="en-US" b="0" dirty="0">
                <a:latin typeface="+mj-lt"/>
              </a:rPr>
              <a:t>Means by which a virus spreads or propagates</a:t>
            </a:r>
          </a:p>
          <a:p>
            <a:pPr lvl="1" rtl="0"/>
            <a:r>
              <a:rPr lang="en-US" b="0" dirty="0">
                <a:latin typeface="+mj-lt"/>
              </a:rPr>
              <a:t>Also referred to as the </a:t>
            </a:r>
            <a:r>
              <a:rPr lang="en-US" b="0" i="1" dirty="0">
                <a:latin typeface="+mj-lt"/>
              </a:rPr>
              <a:t>infection vector</a:t>
            </a:r>
            <a:endParaRPr lang="en-US" b="0" dirty="0">
              <a:latin typeface="+mj-lt"/>
            </a:endParaRPr>
          </a:p>
          <a:p>
            <a:pPr lvl="0" rtl="0"/>
            <a:r>
              <a:rPr lang="en-US" b="1" dirty="0">
                <a:solidFill>
                  <a:srgbClr val="000000"/>
                </a:solidFill>
              </a:rPr>
              <a:t>Trigger</a:t>
            </a:r>
            <a:endParaRPr lang="en-US" dirty="0">
              <a:solidFill>
                <a:srgbClr val="000000"/>
              </a:solidFill>
            </a:endParaRPr>
          </a:p>
          <a:p>
            <a:pPr lvl="1" rtl="0"/>
            <a:r>
              <a:rPr lang="en-US" b="0" dirty="0">
                <a:latin typeface="+mj-lt"/>
              </a:rPr>
              <a:t>Event or condition that determines when the payload is activated or delivered</a:t>
            </a:r>
          </a:p>
          <a:p>
            <a:pPr lvl="0" rtl="0"/>
            <a:r>
              <a:rPr lang="en-US" b="1" dirty="0">
                <a:solidFill>
                  <a:srgbClr val="000000"/>
                </a:solidFill>
              </a:rPr>
              <a:t>Payload</a:t>
            </a:r>
            <a:endParaRPr lang="en-US" dirty="0">
              <a:solidFill>
                <a:srgbClr val="000000"/>
              </a:solidFill>
            </a:endParaRPr>
          </a:p>
          <a:p>
            <a:pPr lvl="1" rtl="0"/>
            <a:r>
              <a:rPr lang="en-US" b="0" dirty="0">
                <a:latin typeface="+mj-lt"/>
              </a:rPr>
              <a:t>What the virus does (besides spreading)</a:t>
            </a:r>
          </a:p>
          <a:p>
            <a:pPr lvl="1" rtl="0"/>
            <a:r>
              <a:rPr lang="en-US" b="0" dirty="0">
                <a:latin typeface="+mj-lt"/>
              </a:rPr>
              <a:t>May involve damage or benign but annoying activity</a:t>
            </a:r>
          </a:p>
        </p:txBody>
      </p:sp>
      <p:sp>
        <p:nvSpPr>
          <p:cNvPr id="6" name="Slide Number Placeholder 3">
            <a:extLst>
              <a:ext uri="{FF2B5EF4-FFF2-40B4-BE49-F238E27FC236}">
                <a16:creationId xmlns:a16="http://schemas.microsoft.com/office/drawing/2014/main" id="{DBE6B43E-89D5-43BB-8FC4-905354AB3139}"/>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 </a:t>
            </a:r>
            <a:r>
              <a:rPr lang="en-US" altLang="en-US" dirty="0"/>
              <a:t>Phases</a:t>
            </a:r>
          </a:p>
        </p:txBody>
      </p:sp>
      <p:sp>
        <p:nvSpPr>
          <p:cNvPr id="4" name="Content Placeholder 3">
            <a:extLst>
              <a:ext uri="{FF2B5EF4-FFF2-40B4-BE49-F238E27FC236}">
                <a16:creationId xmlns:a16="http://schemas.microsoft.com/office/drawing/2014/main" id="{B1E903CD-FE3F-4516-9A5D-24852D446D8F}"/>
              </a:ext>
            </a:extLst>
          </p:cNvPr>
          <p:cNvSpPr>
            <a:spLocks noGrp="1"/>
          </p:cNvSpPr>
          <p:nvPr>
            <p:ph idx="1"/>
          </p:nvPr>
        </p:nvSpPr>
        <p:spPr/>
        <p:txBody>
          <a:bodyPr>
            <a:normAutofit fontScale="77500" lnSpcReduction="20000"/>
          </a:bodyPr>
          <a:lstStyle/>
          <a:p>
            <a:r>
              <a:rPr lang="en-US" dirty="0"/>
              <a:t>Dormant phase</a:t>
            </a:r>
          </a:p>
          <a:p>
            <a:pPr lvl="1"/>
            <a:r>
              <a:rPr lang="en-US" dirty="0"/>
              <a:t>Virus is idle</a:t>
            </a:r>
          </a:p>
          <a:p>
            <a:pPr lvl="1"/>
            <a:r>
              <a:rPr lang="en-US" dirty="0"/>
              <a:t>Will eventually be activated by some event</a:t>
            </a:r>
          </a:p>
          <a:p>
            <a:r>
              <a:rPr lang="en-US" dirty="0"/>
              <a:t>Triggering phase</a:t>
            </a:r>
          </a:p>
          <a:p>
            <a:pPr lvl="1"/>
            <a:r>
              <a:rPr lang="en-US" dirty="0"/>
              <a:t>Virus is activated by a variety of system events</a:t>
            </a:r>
          </a:p>
          <a:p>
            <a:r>
              <a:rPr lang="en-US" dirty="0"/>
              <a:t>Propagation phase</a:t>
            </a:r>
          </a:p>
          <a:p>
            <a:pPr lvl="1"/>
            <a:r>
              <a:rPr lang="en-US" dirty="0"/>
              <a:t>Virus places a copy of itself into other programs or into certain system areas on the disk</a:t>
            </a:r>
          </a:p>
          <a:p>
            <a:pPr lvl="1"/>
            <a:r>
              <a:rPr lang="en-US" dirty="0"/>
              <a:t>May not be identical to the propagating version</a:t>
            </a:r>
          </a:p>
          <a:p>
            <a:pPr lvl="1"/>
            <a:r>
              <a:rPr lang="en-US" dirty="0"/>
              <a:t>Each infected program will now contain a clone of the virus which will itself enter a propagation phase</a:t>
            </a:r>
          </a:p>
          <a:p>
            <a:r>
              <a:rPr lang="en-US" dirty="0"/>
              <a:t>Execution phase</a:t>
            </a:r>
          </a:p>
          <a:p>
            <a:pPr lvl="1"/>
            <a:r>
              <a:rPr lang="en-US" dirty="0"/>
              <a:t>Payload function is performed</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2BDD88A8-FDB5-4ECF-A01D-22B0B39580F0}"/>
              </a:ext>
            </a:extLst>
          </p:cNvPr>
          <p:cNvSpPr/>
          <p:nvPr/>
        </p:nvSpPr>
        <p:spPr>
          <a:xfrm>
            <a:off x="0" y="838200"/>
            <a:ext cx="9144000" cy="6019800"/>
          </a:xfrm>
          <a:prstGeom prst="rect">
            <a:avLst/>
          </a:prstGeom>
        </p:spPr>
        <p:txBody>
          <a:bodyPr/>
          <a:lstStyle/>
          <a:p>
            <a:pPr lvl="0">
              <a:buChar char="•"/>
            </a:pPr>
            <a:endParaRPr lang="en-US" sz="1600" dirty="0">
              <a:solidFill>
                <a:srgbClr val="000000"/>
              </a:solidFill>
              <a:latin typeface="+mj-lt"/>
            </a:endParaRPr>
          </a:p>
        </p:txBody>
      </p:sp>
      <p:sp>
        <p:nvSpPr>
          <p:cNvPr id="8" name="Slide Number Placeholder 3">
            <a:extLst>
              <a:ext uri="{FF2B5EF4-FFF2-40B4-BE49-F238E27FC236}">
                <a16:creationId xmlns:a16="http://schemas.microsoft.com/office/drawing/2014/main" id="{A265D494-74C9-407D-9F38-CA4FB765054D}"/>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fontAlgn="auto" hangingPunct="1">
              <a:spcAft>
                <a:spcPts val="0"/>
              </a:spcAft>
              <a:defRPr/>
            </a:pPr>
            <a:r>
              <a:rPr lang="en-US" altLang="en-US" dirty="0"/>
              <a:t>Virus</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 </a:t>
            </a:r>
            <a:r>
              <a:rPr lang="en-US" altLang="en-US" dirty="0"/>
              <a:t>Structure</a:t>
            </a:r>
          </a:p>
        </p:txBody>
      </p:sp>
      <p:sp>
        <p:nvSpPr>
          <p:cNvPr id="4" name="Content Placeholder 3">
            <a:extLst>
              <a:ext uri="{FF2B5EF4-FFF2-40B4-BE49-F238E27FC236}">
                <a16:creationId xmlns:a16="http://schemas.microsoft.com/office/drawing/2014/main" id="{AAE1A583-5D78-4780-B707-65C8AF2FD148}"/>
              </a:ext>
            </a:extLst>
          </p:cNvPr>
          <p:cNvSpPr>
            <a:spLocks noGrp="1"/>
          </p:cNvSpPr>
          <p:nvPr>
            <p:ph idx="1"/>
          </p:nvPr>
        </p:nvSpPr>
        <p:spPr/>
        <p:txBody>
          <a:bodyPr/>
          <a:lstStyle/>
          <a:p>
            <a:endParaRPr lang="en-SE"/>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720" name="Picture 719" descr="f1.pdf">
            <a:extLst>
              <a:ext uri="{FF2B5EF4-FFF2-40B4-BE49-F238E27FC236}">
                <a16:creationId xmlns:a16="http://schemas.microsoft.com/office/drawing/2014/main" id="{C7281172-A13E-47C1-BEF6-EBE6EA4F5E12}"/>
              </a:ext>
            </a:extLst>
          </p:cNvPr>
          <p:cNvPicPr>
            <a:picLocks noChangeAspect="1"/>
          </p:cNvPicPr>
          <p:nvPr/>
        </p:nvPicPr>
        <p:blipFill rotWithShape="1">
          <a:blip r:embed="rId3">
            <a:extLst>
              <a:ext uri="{28A0092B-C50C-407E-A947-70E740481C1C}">
                <a14:useLocalDpi xmlns:a14="http://schemas.microsoft.com/office/drawing/2010/main" val="0"/>
              </a:ext>
            </a:extLst>
          </a:blip>
          <a:srcRect l="8701" t="6955" r="8999" b="44791"/>
          <a:stretch/>
        </p:blipFill>
        <p:spPr>
          <a:xfrm>
            <a:off x="772114" y="888414"/>
            <a:ext cx="7775287" cy="5899507"/>
          </a:xfrm>
          <a:prstGeom prst="rect">
            <a:avLst/>
          </a:prstGeom>
          <a:solidFill>
            <a:sysClr val="window" lastClr="FFFFFF"/>
          </a:solidFill>
        </p:spPr>
      </p:pic>
      <p:sp>
        <p:nvSpPr>
          <p:cNvPr id="721" name="Slide Number Placeholder 3">
            <a:extLst>
              <a:ext uri="{FF2B5EF4-FFF2-40B4-BE49-F238E27FC236}">
                <a16:creationId xmlns:a16="http://schemas.microsoft.com/office/drawing/2014/main" id="{EC792D31-9F07-47CE-B50A-3BF79DA111C8}"/>
              </a:ext>
            </a:extLst>
          </p:cNvPr>
          <p:cNvSpPr txBox="1">
            <a:spLocks/>
          </p:cNvSpPr>
          <p:nvPr/>
        </p:nvSpPr>
        <p:spPr bwMode="auto">
          <a:xfrm>
            <a:off x="7023756" y="657289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0FA06-5E6B-442C-9883-5B2DB987B77F}"/>
              </a:ext>
            </a:extLst>
          </p:cNvPr>
          <p:cNvSpPr>
            <a:spLocks noGrp="1"/>
          </p:cNvSpPr>
          <p:nvPr>
            <p:ph type="title"/>
          </p:nvPr>
        </p:nvSpPr>
        <p:spPr/>
        <p:txBody>
          <a:bodyPr/>
          <a:lstStyle/>
          <a:p>
            <a:r>
              <a:rPr lang="en-US" altLang="zh-CN" dirty="0"/>
              <a:t>Explanations for “Virus Structure”</a:t>
            </a:r>
            <a:endParaRPr lang="zh-CN" altLang="en-US" dirty="0"/>
          </a:p>
        </p:txBody>
      </p:sp>
      <p:sp>
        <p:nvSpPr>
          <p:cNvPr id="3" name="内容占位符 2">
            <a:extLst>
              <a:ext uri="{FF2B5EF4-FFF2-40B4-BE49-F238E27FC236}">
                <a16:creationId xmlns:a16="http://schemas.microsoft.com/office/drawing/2014/main" id="{E33E9E96-F35B-4238-BDDD-10EEE7F82201}"/>
              </a:ext>
            </a:extLst>
          </p:cNvPr>
          <p:cNvSpPr>
            <a:spLocks noGrp="1"/>
          </p:cNvSpPr>
          <p:nvPr>
            <p:ph idx="1"/>
          </p:nvPr>
        </p:nvSpPr>
        <p:spPr/>
        <p:txBody>
          <a:bodyPr>
            <a:normAutofit fontScale="92500" lnSpcReduction="10000"/>
          </a:bodyPr>
          <a:lstStyle/>
          <a:p>
            <a:r>
              <a:rPr lang="en-US" altLang="zh-CN" dirty="0"/>
              <a:t>The string 1234567</a:t>
            </a:r>
            <a:r>
              <a:rPr lang="zh-CN" altLang="en-US" dirty="0"/>
              <a:t> </a:t>
            </a:r>
            <a:r>
              <a:rPr lang="en-US" altLang="zh-CN" dirty="0"/>
              <a:t>is the virus’ starting bit pattern. If first-program-line == 1234567, then the program is already infected with the virus, and should be skipped in the procedure “attach-to-program”</a:t>
            </a:r>
          </a:p>
          <a:p>
            <a:r>
              <a:rPr lang="en-US" altLang="zh-CN" dirty="0"/>
              <a:t>The virus should (typically) be prepended to the program instead of postpended, since the program may have multiple exit points and may not execute to the end of its main(), so the postpended virus may not be executed</a:t>
            </a:r>
          </a:p>
          <a:p>
            <a:pPr lvl="1"/>
            <a:endParaRPr lang="en-US" altLang="zh-CN" dirty="0"/>
          </a:p>
        </p:txBody>
      </p:sp>
      <p:sp>
        <p:nvSpPr>
          <p:cNvPr id="4" name="灯片编号占位符 3">
            <a:extLst>
              <a:ext uri="{FF2B5EF4-FFF2-40B4-BE49-F238E27FC236}">
                <a16:creationId xmlns:a16="http://schemas.microsoft.com/office/drawing/2014/main" id="{351C236F-A5FA-4D15-8696-2E1F4EC0887D}"/>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36163E22-FA74-485E-BEA2-8AF3336E7316}"/>
              </a:ext>
            </a:extLst>
          </p:cNvPr>
          <p:cNvSpPr txBox="1">
            <a:spLocks/>
          </p:cNvSpPr>
          <p:nvPr/>
        </p:nvSpPr>
        <p:spPr bwMode="auto">
          <a:xfrm>
            <a:off x="7010400" y="660295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14142244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2.pdf">
            <a:extLst>
              <a:ext uri="{FF2B5EF4-FFF2-40B4-BE49-F238E27FC236}">
                <a16:creationId xmlns:a16="http://schemas.microsoft.com/office/drawing/2014/main" id="{87AF6C4E-E664-4205-B90C-88161EA96EF1}"/>
              </a:ext>
            </a:extLst>
          </p:cNvPr>
          <p:cNvPicPr>
            <a:picLocks noChangeAspect="1"/>
          </p:cNvPicPr>
          <p:nvPr/>
        </p:nvPicPr>
        <p:blipFill rotWithShape="1">
          <a:blip r:embed="rId3">
            <a:extLst>
              <a:ext uri="{28A0092B-C50C-407E-A947-70E740481C1C}">
                <a14:useLocalDpi xmlns:a14="http://schemas.microsoft.com/office/drawing/2010/main" val="0"/>
              </a:ext>
            </a:extLst>
          </a:blip>
          <a:srcRect t="4972" b="8101"/>
          <a:stretch/>
        </p:blipFill>
        <p:spPr>
          <a:xfrm>
            <a:off x="3707904" y="879286"/>
            <a:ext cx="5417310" cy="6094117"/>
          </a:xfrm>
          <a:prstGeom prst="rect">
            <a:avLst/>
          </a:prstGeom>
          <a:solidFill>
            <a:sysClr val="window" lastClr="FFFFFF"/>
          </a:solidFill>
        </p:spPr>
      </p:pic>
      <p:sp>
        <p:nvSpPr>
          <p:cNvPr id="5" name="Title 4">
            <a:extLst>
              <a:ext uri="{FF2B5EF4-FFF2-40B4-BE49-F238E27FC236}">
                <a16:creationId xmlns:a16="http://schemas.microsoft.com/office/drawing/2014/main" id="{DDBFA72C-C488-46C3-852D-65F7BFF749E8}"/>
              </a:ext>
            </a:extLst>
          </p:cNvPr>
          <p:cNvSpPr>
            <a:spLocks noGrp="1"/>
          </p:cNvSpPr>
          <p:nvPr>
            <p:ph type="title"/>
          </p:nvPr>
        </p:nvSpPr>
        <p:spPr/>
        <p:txBody>
          <a:bodyPr/>
          <a:lstStyle/>
          <a:p>
            <a:r>
              <a:rPr lang="en-US" dirty="0"/>
              <a:t>Compression Virus</a:t>
            </a:r>
            <a:endParaRPr lang="en-SE" dirty="0"/>
          </a:p>
        </p:txBody>
      </p:sp>
      <p:sp>
        <p:nvSpPr>
          <p:cNvPr id="4" name="Rectangle 3"/>
          <p:cNvSpPr>
            <a:spLocks noGrp="1" noChangeArrowheads="1"/>
          </p:cNvSpPr>
          <p:nvPr>
            <p:ph idx="1"/>
          </p:nvPr>
        </p:nvSpPr>
        <p:spPr>
          <a:xfrm>
            <a:off x="35496" y="1196753"/>
            <a:ext cx="3960440" cy="5256584"/>
          </a:xfrm>
        </p:spPr>
        <p:txBody>
          <a:bodyPr wrap="square" numCol="1" anchor="t" anchorCtr="0" compatLnSpc="1">
            <a:prstTxWarp prst="textNoShape">
              <a:avLst/>
            </a:prstTxWarp>
            <a:normAutofit fontScale="70000" lnSpcReduction="20000"/>
          </a:bodyPr>
          <a:lstStyle/>
          <a:p>
            <a:r>
              <a:rPr lang="en-US" altLang="zh-CN" dirty="0">
                <a:latin typeface="Arial" pitchFamily="-110" charset="0"/>
                <a:ea typeface="ＭＳ Ｐゴシック" pitchFamily="-110" charset="-128"/>
                <a:cs typeface="ＭＳ Ｐゴシック" pitchFamily="-110" charset="-128"/>
              </a:rPr>
              <a:t>Fig. 6.1(a): Simple </a:t>
            </a:r>
            <a:r>
              <a:rPr lang="en-US" altLang="zh-CN" dirty="0">
                <a:solidFill>
                  <a:schemeClr val="tx1"/>
                </a:solidFill>
                <a:latin typeface="Arial" pitchFamily="-110" charset="0"/>
                <a:ea typeface="ＭＳ Ｐゴシック" pitchFamily="-110" charset="-128"/>
                <a:cs typeface="ＭＳ Ｐゴシック" pitchFamily="-110" charset="-128"/>
              </a:rPr>
              <a:t>virus is easily detected because the virus-infected program is larger than the corresponding uninfected one. </a:t>
            </a:r>
          </a:p>
          <a:p>
            <a:r>
              <a:rPr lang="en-US" altLang="zh-CN" dirty="0">
                <a:latin typeface="Arial" pitchFamily="-110" charset="0"/>
                <a:ea typeface="ＭＳ Ｐゴシック" pitchFamily="-110" charset="-128"/>
                <a:cs typeface="ＭＳ Ｐゴシック" pitchFamily="-110" charset="-128"/>
              </a:rPr>
              <a:t>Figs. 6.1(b), 6.2: </a:t>
            </a:r>
            <a:r>
              <a:rPr lang="en-US" altLang="zh-CN" dirty="0">
                <a:solidFill>
                  <a:schemeClr val="tx1"/>
                </a:solidFill>
                <a:latin typeface="Arial" pitchFamily="-110" charset="0"/>
                <a:ea typeface="ＭＳ Ｐゴシック" pitchFamily="-110" charset="-128"/>
                <a:cs typeface="ＭＳ Ｐゴシック" pitchFamily="-110" charset="-128"/>
              </a:rPr>
              <a:t>One way to thwart detection is to compress the executable file so that both the infected program (CV+P</a:t>
            </a:r>
            <a:r>
              <a:rPr lang="en-US" altLang="zh-CN" baseline="-25000" dirty="0">
                <a:solidFill>
                  <a:schemeClr val="tx1"/>
                </a:solidFill>
                <a:latin typeface="Arial" pitchFamily="-110" charset="0"/>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and uninfected program (P</a:t>
            </a:r>
            <a:r>
              <a:rPr lang="en-US" altLang="zh-CN" i="0" baseline="-25000" dirty="0">
                <a:solidFill>
                  <a:schemeClr val="tx1"/>
                </a:solidFill>
                <a:latin typeface="+mj-lt"/>
                <a:ea typeface="ＭＳ Ｐゴシック" pitchFamily="-110" charset="-128"/>
                <a:cs typeface="ＭＳ Ｐゴシック" pitchFamily="-110" charset="-128"/>
              </a:rPr>
              <a:t>2</a:t>
            </a:r>
            <a:r>
              <a:rPr lang="en-US" altLang="zh-CN" dirty="0">
                <a:solidFill>
                  <a:schemeClr val="tx1"/>
                </a:solidFill>
                <a:latin typeface="Arial" pitchFamily="-110" charset="0"/>
                <a:ea typeface="ＭＳ Ｐゴシック" pitchFamily="-110" charset="-128"/>
                <a:cs typeface="ＭＳ Ｐゴシック" pitchFamily="-110" charset="-128"/>
              </a:rPr>
              <a:t>) have identical size. </a:t>
            </a:r>
            <a:endParaRPr lang="en-US" dirty="0">
              <a:solidFill>
                <a:schemeClr val="tx1"/>
              </a:solidFill>
              <a:latin typeface="Arial" pitchFamily="-110" charset="0"/>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sp>
        <p:nvSpPr>
          <p:cNvPr id="8" name="Slide Number Placeholder 3">
            <a:extLst>
              <a:ext uri="{FF2B5EF4-FFF2-40B4-BE49-F238E27FC236}">
                <a16:creationId xmlns:a16="http://schemas.microsoft.com/office/drawing/2014/main" id="{537838AD-D647-4ADD-848E-351089B6C720}"/>
              </a:ext>
            </a:extLst>
          </p:cNvPr>
          <p:cNvSpPr txBox="1">
            <a:spLocks/>
          </p:cNvSpPr>
          <p:nvPr/>
        </p:nvSpPr>
        <p:spPr bwMode="auto">
          <a:xfrm>
            <a:off x="6994982" y="6697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altLang="zh-CN" dirty="0"/>
          </a:p>
        </p:txBody>
      </p:sp>
    </p:spTree>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741166B8-7430-4928-9B49-A6E6EF4415EB}"/>
              </a:ext>
            </a:extLst>
          </p:cNvPr>
          <p:cNvSpPr>
            <a:spLocks noGrp="1"/>
          </p:cNvSpPr>
          <p:nvPr>
            <p:ph type="body" sz="half" idx="1"/>
          </p:nvPr>
        </p:nvSpPr>
        <p:spPr>
          <a:xfrm>
            <a:off x="285765" y="1143000"/>
            <a:ext cx="4244280" cy="5112568"/>
          </a:xfrm>
        </p:spPr>
        <p:txBody>
          <a:bodyPr>
            <a:normAutofit fontScale="62500" lnSpcReduction="20000"/>
          </a:bodyPr>
          <a:lstStyle/>
          <a:p>
            <a:r>
              <a:rPr lang="en-US" dirty="0">
                <a:ea typeface="ＭＳ Ｐゴシック" pitchFamily="-65" charset="-128"/>
              </a:rPr>
              <a:t>Classification by target</a:t>
            </a:r>
          </a:p>
          <a:p>
            <a:r>
              <a:rPr lang="en-US" dirty="0">
                <a:ea typeface="ＭＳ Ｐゴシック" pitchFamily="-65" charset="-128"/>
              </a:rPr>
              <a:t>Parasitic virus</a:t>
            </a:r>
          </a:p>
          <a:p>
            <a:pPr lvl="1"/>
            <a:r>
              <a:rPr lang="en-US" dirty="0">
                <a:ea typeface="ＭＳ Ｐゴシック" pitchFamily="-65" charset="-128"/>
              </a:rPr>
              <a:t>Infects executable files (programs)</a:t>
            </a:r>
          </a:p>
          <a:p>
            <a:r>
              <a:rPr lang="en-US" dirty="0">
                <a:ea typeface="ＭＳ Ｐゴシック" pitchFamily="-65" charset="-128"/>
              </a:rPr>
              <a:t>Boot sector virus</a:t>
            </a:r>
          </a:p>
          <a:p>
            <a:pPr lvl="1"/>
            <a:r>
              <a:rPr lang="en-US" dirty="0">
                <a:ea typeface="ＭＳ Ｐゴシック" pitchFamily="-65" charset="-128"/>
              </a:rPr>
              <a:t>Infects master boot record and spreads when system is booted from the disk containing the virus</a:t>
            </a:r>
          </a:p>
          <a:p>
            <a:r>
              <a:rPr lang="en-US" dirty="0">
                <a:ea typeface="ＭＳ Ｐゴシック" pitchFamily="-65" charset="-128"/>
              </a:rPr>
              <a:t>Macro virus</a:t>
            </a:r>
          </a:p>
          <a:p>
            <a:pPr lvl="1"/>
            <a:r>
              <a:rPr lang="en-US" dirty="0">
                <a:ea typeface="ＭＳ Ｐゴシック" pitchFamily="-65" charset="-128"/>
              </a:rPr>
              <a:t>Infects files with macro or scripting code that is interpreted by an application</a:t>
            </a:r>
          </a:p>
          <a:p>
            <a:r>
              <a:rPr lang="en-US" dirty="0">
                <a:ea typeface="ＭＳ Ｐゴシック" pitchFamily="-65" charset="-128"/>
              </a:rPr>
              <a:t>Multipartite virus</a:t>
            </a:r>
          </a:p>
          <a:p>
            <a:pPr lvl="1"/>
            <a:r>
              <a:rPr lang="en-US" dirty="0">
                <a:ea typeface="ＭＳ Ｐゴシック" pitchFamily="-65" charset="-128"/>
              </a:rPr>
              <a:t>Infects files in multiple ways</a:t>
            </a:r>
          </a:p>
          <a:p>
            <a:pPr lvl="1"/>
            <a:endParaRPr lang="en-US" dirty="0">
              <a:ea typeface="ＭＳ Ｐゴシック" pitchFamily="-65" charset="-128"/>
            </a:endParaRPr>
          </a:p>
          <a:p>
            <a:endParaRPr lang="en-SE" dirty="0"/>
          </a:p>
        </p:txBody>
      </p:sp>
      <p:sp>
        <p:nvSpPr>
          <p:cNvPr id="18" name="Content Placeholder 17">
            <a:extLst>
              <a:ext uri="{FF2B5EF4-FFF2-40B4-BE49-F238E27FC236}">
                <a16:creationId xmlns:a16="http://schemas.microsoft.com/office/drawing/2014/main" id="{5580D962-3978-48DC-B898-44795AD76A28}"/>
              </a:ext>
            </a:extLst>
          </p:cNvPr>
          <p:cNvSpPr>
            <a:spLocks noGrp="1"/>
          </p:cNvSpPr>
          <p:nvPr>
            <p:ph sz="half" idx="2"/>
          </p:nvPr>
        </p:nvSpPr>
        <p:spPr>
          <a:xfrm>
            <a:off x="4603329" y="1121974"/>
            <a:ext cx="4244280" cy="5979433"/>
          </a:xfrm>
        </p:spPr>
        <p:txBody>
          <a:bodyPr>
            <a:normAutofit fontScale="47500" lnSpcReduction="20000"/>
          </a:bodyPr>
          <a:lstStyle/>
          <a:p>
            <a:r>
              <a:rPr lang="en-US" dirty="0">
                <a:ea typeface="ＭＳ Ｐゴシック" pitchFamily="-65" charset="-128"/>
              </a:rPr>
              <a:t>Classification by concealment strategy</a:t>
            </a:r>
          </a:p>
          <a:p>
            <a:r>
              <a:rPr lang="en-US" dirty="0"/>
              <a:t>Encrypted virus</a:t>
            </a:r>
          </a:p>
          <a:p>
            <a:pPr lvl="1"/>
            <a:r>
              <a:rPr lang="en-US" dirty="0"/>
              <a:t>A portion of the virus creates a random encryption key and encrypts the remainder of the virus</a:t>
            </a:r>
          </a:p>
          <a:p>
            <a:r>
              <a:rPr lang="en-US" dirty="0"/>
              <a:t>Stealth virus</a:t>
            </a:r>
          </a:p>
          <a:p>
            <a:pPr lvl="1"/>
            <a:r>
              <a:rPr lang="en-US" dirty="0"/>
              <a:t>A form of virus explicitly designed to hide itself from detection by anti-virus software</a:t>
            </a:r>
          </a:p>
          <a:p>
            <a:pPr lvl="1"/>
            <a:r>
              <a:rPr lang="en-US" dirty="0"/>
              <a:t>may use code mutation, compression, or rootkit techniques.</a:t>
            </a:r>
          </a:p>
          <a:p>
            <a:r>
              <a:rPr lang="en-US" dirty="0"/>
              <a:t>Polymorphic virus</a:t>
            </a:r>
          </a:p>
          <a:p>
            <a:pPr lvl="1"/>
            <a:r>
              <a:rPr lang="en-US" dirty="0"/>
              <a:t>A virus that mutates with every infection, changing its bit pattern, but different copies are functionally equivalent</a:t>
            </a:r>
          </a:p>
          <a:p>
            <a:r>
              <a:rPr lang="en-US" dirty="0"/>
              <a:t>Metamorphic virus</a:t>
            </a:r>
          </a:p>
          <a:p>
            <a:pPr lvl="1"/>
            <a:r>
              <a:rPr lang="en-US" dirty="0"/>
              <a:t>Rewrites itself completely at each iteration, may change their function/behavior as well as their bit patterns.</a:t>
            </a:r>
          </a:p>
          <a:p>
            <a:endParaRPr lang="en-US" dirty="0"/>
          </a:p>
          <a:p>
            <a:endParaRPr lang="en-SE" dirty="0"/>
          </a:p>
        </p:txBody>
      </p:sp>
      <p:sp>
        <p:nvSpPr>
          <p:cNvPr id="4" name="Slide Number Placeholder 3">
            <a:extLst>
              <a:ext uri="{FF2B5EF4-FFF2-40B4-BE49-F238E27FC236}">
                <a16:creationId xmlns:a16="http://schemas.microsoft.com/office/drawing/2014/main" id="{2446D5CE-92F0-46A6-96B5-6CF81EFFCB7D}"/>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
        <p:nvSpPr>
          <p:cNvPr id="16" name="Title 15">
            <a:extLst>
              <a:ext uri="{FF2B5EF4-FFF2-40B4-BE49-F238E27FC236}">
                <a16:creationId xmlns:a16="http://schemas.microsoft.com/office/drawing/2014/main" id="{73AAB533-9EEB-459F-B30B-484B0FC15EFE}"/>
              </a:ext>
            </a:extLst>
          </p:cNvPr>
          <p:cNvSpPr>
            <a:spLocks noGrp="1"/>
          </p:cNvSpPr>
          <p:nvPr>
            <p:ph type="title"/>
          </p:nvPr>
        </p:nvSpPr>
        <p:spPr/>
        <p:txBody>
          <a:bodyPr/>
          <a:lstStyle/>
          <a:p>
            <a:r>
              <a:rPr lang="en-US" altLang="en-US" dirty="0">
                <a:solidFill>
                  <a:srgbClr val="9B37AA"/>
                </a:solidFill>
              </a:rPr>
              <a:t>Virus</a:t>
            </a:r>
            <a:r>
              <a:rPr lang="en-US" dirty="0"/>
              <a:t> </a:t>
            </a:r>
            <a:r>
              <a:rPr lang="en-US" altLang="en-US" dirty="0">
                <a:solidFill>
                  <a:srgbClr val="9B37AA"/>
                </a:solidFill>
              </a:rPr>
              <a:t>Classification</a:t>
            </a:r>
            <a:endParaRPr lang="en-SE" altLang="en-US" dirty="0">
              <a:solidFill>
                <a:srgbClr val="9B37AA"/>
              </a:solidFill>
            </a:endParaRPr>
          </a:p>
        </p:txBody>
      </p:sp>
    </p:spTree>
    <p:extLst>
      <p:ext uri="{BB962C8B-B14F-4D97-AF65-F5344CB8AC3E}">
        <p14:creationId xmlns:p14="http://schemas.microsoft.com/office/powerpoint/2010/main" val="302159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solidFill>
                  <a:srgbClr val="C00000"/>
                </a:solidFill>
              </a:rPr>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180047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a:t>
            </a:r>
            <a:endParaRPr lang="zh-CN" altLang="en-US" dirty="0"/>
          </a:p>
        </p:txBody>
      </p:sp>
      <p:sp>
        <p:nvSpPr>
          <p:cNvPr id="6" name="内容占位符 5"/>
          <p:cNvSpPr>
            <a:spLocks noGrp="1"/>
          </p:cNvSpPr>
          <p:nvPr>
            <p:ph idx="1"/>
          </p:nvPr>
        </p:nvSpPr>
        <p:spPr>
          <a:xfrm>
            <a:off x="323528" y="1196753"/>
            <a:ext cx="8568952" cy="2723307"/>
          </a:xfrm>
        </p:spPr>
        <p:txBody>
          <a:bodyPr>
            <a:normAutofit fontScale="77500" lnSpcReduction="20000"/>
          </a:bodyPr>
          <a:lstStyle/>
          <a:p>
            <a:r>
              <a:rPr lang="en-US" altLang="zh-CN" dirty="0"/>
              <a:t>An encrypting virus always propagates using the same decryption routine. However, the key value within the decryption routine changes from infection to infection. Consequently, the encrypted body of the virus also varies, depending on the key value.</a:t>
            </a:r>
          </a:p>
          <a:p>
            <a:r>
              <a:rPr lang="en-US" altLang="zh-CN" dirty="0"/>
              <a:t>It is a type of </a:t>
            </a:r>
            <a:r>
              <a:rPr lang="en-US" dirty="0"/>
              <a:t>polymorphic virus.</a:t>
            </a:r>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2077575" y="4064614"/>
            <a:ext cx="4988850" cy="2723307"/>
          </a:xfrm>
          <a:prstGeom prst="rect">
            <a:avLst/>
          </a:prstGeom>
        </p:spPr>
      </p:pic>
    </p:spTree>
    <p:extLst>
      <p:ext uri="{BB962C8B-B14F-4D97-AF65-F5344CB8AC3E}">
        <p14:creationId xmlns:p14="http://schemas.microsoft.com/office/powerpoint/2010/main" val="112156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Encrypting Virus Example</a:t>
            </a:r>
            <a:endParaRPr lang="zh-CN" altLang="en-US" dirty="0"/>
          </a:p>
        </p:txBody>
      </p:sp>
      <p:sp>
        <p:nvSpPr>
          <p:cNvPr id="5" name="灯片编号占位符 4"/>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pic>
        <p:nvPicPr>
          <p:cNvPr id="8" name="图片 7"/>
          <p:cNvPicPr>
            <a:picLocks noChangeAspect="1"/>
          </p:cNvPicPr>
          <p:nvPr/>
        </p:nvPicPr>
        <p:blipFill>
          <a:blip r:embed="rId2"/>
          <a:stretch>
            <a:fillRect/>
          </a:stretch>
        </p:blipFill>
        <p:spPr>
          <a:xfrm>
            <a:off x="3081772" y="1356360"/>
            <a:ext cx="5718462" cy="2112330"/>
          </a:xfrm>
          <a:prstGeom prst="rect">
            <a:avLst/>
          </a:prstGeom>
        </p:spPr>
      </p:pic>
      <p:pic>
        <p:nvPicPr>
          <p:cNvPr id="10" name="图片 9"/>
          <p:cNvPicPr>
            <a:picLocks noChangeAspect="1"/>
          </p:cNvPicPr>
          <p:nvPr/>
        </p:nvPicPr>
        <p:blipFill>
          <a:blip r:embed="rId3"/>
          <a:stretch>
            <a:fillRect/>
          </a:stretch>
        </p:blipFill>
        <p:spPr>
          <a:xfrm>
            <a:off x="3081772" y="3949274"/>
            <a:ext cx="5718462" cy="2253898"/>
          </a:xfrm>
          <a:prstGeom prst="rect">
            <a:avLst/>
          </a:prstGeom>
        </p:spPr>
      </p:pic>
      <p:sp>
        <p:nvSpPr>
          <p:cNvPr id="9" name="Rectangle 8">
            <a:extLst>
              <a:ext uri="{FF2B5EF4-FFF2-40B4-BE49-F238E27FC236}">
                <a16:creationId xmlns:a16="http://schemas.microsoft.com/office/drawing/2014/main" id="{AE99F67E-4917-423E-9196-A2D6E1F468C6}"/>
              </a:ext>
            </a:extLst>
          </p:cNvPr>
          <p:cNvSpPr/>
          <p:nvPr/>
        </p:nvSpPr>
        <p:spPr>
          <a:xfrm>
            <a:off x="482984" y="2308558"/>
            <a:ext cx="2598788" cy="461665"/>
          </a:xfrm>
          <a:prstGeom prst="rect">
            <a:avLst/>
          </a:prstGeom>
        </p:spPr>
        <p:txBody>
          <a:bodyPr wrap="none">
            <a:spAutoFit/>
          </a:bodyPr>
          <a:lstStyle/>
          <a:p>
            <a:r>
              <a:rPr lang="en-US" sz="2400" dirty="0"/>
              <a:t>Before decryption</a:t>
            </a:r>
          </a:p>
        </p:txBody>
      </p:sp>
      <p:sp>
        <p:nvSpPr>
          <p:cNvPr id="12" name="Rectangle 11">
            <a:extLst>
              <a:ext uri="{FF2B5EF4-FFF2-40B4-BE49-F238E27FC236}">
                <a16:creationId xmlns:a16="http://schemas.microsoft.com/office/drawing/2014/main" id="{600CE68D-9B35-4421-8077-DD553CD460A1}"/>
              </a:ext>
            </a:extLst>
          </p:cNvPr>
          <p:cNvSpPr/>
          <p:nvPr/>
        </p:nvSpPr>
        <p:spPr>
          <a:xfrm>
            <a:off x="482984" y="4725144"/>
            <a:ext cx="2340705" cy="461665"/>
          </a:xfrm>
          <a:prstGeom prst="rect">
            <a:avLst/>
          </a:prstGeom>
        </p:spPr>
        <p:txBody>
          <a:bodyPr wrap="none">
            <a:spAutoFit/>
          </a:bodyPr>
          <a:lstStyle/>
          <a:p>
            <a:r>
              <a:rPr lang="en-US" sz="2400" dirty="0"/>
              <a:t>After decryption</a:t>
            </a:r>
          </a:p>
        </p:txBody>
      </p:sp>
    </p:spTree>
    <p:extLst>
      <p:ext uri="{BB962C8B-B14F-4D97-AF65-F5344CB8AC3E}">
        <p14:creationId xmlns:p14="http://schemas.microsoft.com/office/powerpoint/2010/main" val="337980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576623-44CB-4C8F-8D1A-FBB483D77208}"/>
              </a:ext>
            </a:extLst>
          </p:cNvPr>
          <p:cNvSpPr>
            <a:spLocks noGrp="1"/>
          </p:cNvSpPr>
          <p:nvPr>
            <p:ph type="title"/>
          </p:nvPr>
        </p:nvSpPr>
        <p:spPr/>
        <p:txBody>
          <a:bodyPr/>
          <a:lstStyle/>
          <a:p>
            <a:r>
              <a:rPr lang="en-US" altLang="zh-CN" dirty="0"/>
              <a:t>Boot Sector Virus</a:t>
            </a:r>
            <a:endParaRPr lang="zh-CN" altLang="en-US" dirty="0"/>
          </a:p>
        </p:txBody>
      </p:sp>
      <p:sp>
        <p:nvSpPr>
          <p:cNvPr id="3" name="Content Placeholder 2">
            <a:extLst>
              <a:ext uri="{FF2B5EF4-FFF2-40B4-BE49-F238E27FC236}">
                <a16:creationId xmlns:a16="http://schemas.microsoft.com/office/drawing/2014/main" id="{FC11F8D5-49BD-409F-A82E-28C8C5A7B21E}"/>
              </a:ext>
            </a:extLst>
          </p:cNvPr>
          <p:cNvSpPr>
            <a:spLocks noGrp="1"/>
          </p:cNvSpPr>
          <p:nvPr>
            <p:ph idx="1"/>
          </p:nvPr>
        </p:nvSpPr>
        <p:spPr/>
        <p:txBody>
          <a:bodyPr/>
          <a:lstStyle/>
          <a:p>
            <a:endParaRPr lang="en-SE" dirty="0"/>
          </a:p>
        </p:txBody>
      </p:sp>
      <p:sp>
        <p:nvSpPr>
          <p:cNvPr id="4" name="灯片编号占位符 3">
            <a:extLst>
              <a:ext uri="{FF2B5EF4-FFF2-40B4-BE49-F238E27FC236}">
                <a16:creationId xmlns:a16="http://schemas.microsoft.com/office/drawing/2014/main" id="{A30E9E9B-E372-4DF5-9A62-4F6E20AC03EE}"/>
              </a:ext>
            </a:extLst>
          </p:cNvPr>
          <p:cNvSpPr>
            <a:spLocks noGrp="1"/>
          </p:cNvSpPr>
          <p:nvPr>
            <p:ph type="sldNum" sz="quarter" idx="12"/>
          </p:nvPr>
        </p:nvSpPr>
        <p:spPr/>
        <p:txBody>
          <a:bodyPr/>
          <a:lstStyle/>
          <a:p>
            <a:fld id="{5F36C9FC-DA22-1F47-8722-58727A1D436E}" type="slidenum">
              <a:rPr lang="en-US" smtClean="0"/>
              <a:pPr/>
              <a:t>22</a:t>
            </a:fld>
            <a:endParaRPr lang="en-US" dirty="0"/>
          </a:p>
        </p:txBody>
      </p:sp>
      <p:graphicFrame>
        <p:nvGraphicFramePr>
          <p:cNvPr id="6" name="内容占位符 4">
            <a:extLst>
              <a:ext uri="{FF2B5EF4-FFF2-40B4-BE49-F238E27FC236}">
                <a16:creationId xmlns:a16="http://schemas.microsoft.com/office/drawing/2014/main" id="{26F249E5-D24D-49F9-9527-8AC84ADBA784}"/>
              </a:ext>
            </a:extLst>
          </p:cNvPr>
          <p:cNvGraphicFramePr>
            <a:graphicFrameLocks/>
          </p:cNvGraphicFramePr>
          <p:nvPr>
            <p:extLst>
              <p:ext uri="{D42A27DB-BD31-4B8C-83A1-F6EECF244321}">
                <p14:modId xmlns:p14="http://schemas.microsoft.com/office/powerpoint/2010/main" val="348225603"/>
              </p:ext>
            </p:extLst>
          </p:nvPr>
        </p:nvGraphicFramePr>
        <p:xfrm>
          <a:off x="594665" y="4196067"/>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algn="ctr"/>
                      <a:r>
                        <a:rPr lang="en-US" altLang="zh-CN" b="0" dirty="0">
                          <a:solidFill>
                            <a:schemeClr val="tx1"/>
                          </a:solidFill>
                        </a:rPr>
                        <a:t>Virus Code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cxnSp>
        <p:nvCxnSpPr>
          <p:cNvPr id="8" name="连接符: 肘形 7">
            <a:extLst>
              <a:ext uri="{FF2B5EF4-FFF2-40B4-BE49-F238E27FC236}">
                <a16:creationId xmlns:a16="http://schemas.microsoft.com/office/drawing/2014/main" id="{6EB40E8D-3327-4E70-BBDA-9C61597381C7}"/>
              </a:ext>
            </a:extLst>
          </p:cNvPr>
          <p:cNvCxnSpPr>
            <a:cxnSpLocks/>
          </p:cNvCxnSpPr>
          <p:nvPr/>
        </p:nvCxnSpPr>
        <p:spPr>
          <a:xfrm flipV="1">
            <a:off x="1358996" y="5417443"/>
            <a:ext cx="6700937" cy="72008"/>
          </a:xfrm>
          <a:prstGeom prst="bentConnector3">
            <a:avLst>
              <a:gd name="adj1" fmla="val 99845"/>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E348CE4-B2D5-4F4E-BBFE-F478FAF7A0A9}"/>
              </a:ext>
            </a:extLst>
          </p:cNvPr>
          <p:cNvCxnSpPr/>
          <p:nvPr/>
        </p:nvCxnSpPr>
        <p:spPr>
          <a:xfrm>
            <a:off x="1370829" y="4925963"/>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C855073-1621-41AC-AB72-7D9D163586CD}"/>
              </a:ext>
            </a:extLst>
          </p:cNvPr>
          <p:cNvCxnSpPr>
            <a:cxnSpLocks/>
          </p:cNvCxnSpPr>
          <p:nvPr/>
        </p:nvCxnSpPr>
        <p:spPr>
          <a:xfrm>
            <a:off x="8059933" y="4878117"/>
            <a:ext cx="0" cy="611334"/>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2E6010A6-AD9F-4E3E-9E8D-0BABFD696E42}"/>
              </a:ext>
            </a:extLst>
          </p:cNvPr>
          <p:cNvCxnSpPr>
            <a:cxnSpLocks/>
          </p:cNvCxnSpPr>
          <p:nvPr/>
        </p:nvCxnSpPr>
        <p:spPr>
          <a:xfrm flipV="1">
            <a:off x="1358748" y="3405960"/>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D17C9FF-37C7-4A99-8087-229960095EBF}"/>
              </a:ext>
            </a:extLst>
          </p:cNvPr>
          <p:cNvCxnSpPr/>
          <p:nvPr/>
        </p:nvCxnSpPr>
        <p:spPr>
          <a:xfrm>
            <a:off x="1386358" y="2882264"/>
            <a:ext cx="0" cy="5634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D126749-0CAE-4868-9DC0-FE3F6F91A268}"/>
              </a:ext>
            </a:extLst>
          </p:cNvPr>
          <p:cNvCxnSpPr>
            <a:cxnSpLocks/>
          </p:cNvCxnSpPr>
          <p:nvPr/>
        </p:nvCxnSpPr>
        <p:spPr>
          <a:xfrm>
            <a:off x="4709464" y="2857596"/>
            <a:ext cx="0" cy="53833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7B2F1F33-7CD2-4E55-B6B4-4B8D7747BB8A}"/>
              </a:ext>
            </a:extLst>
          </p:cNvPr>
          <p:cNvCxnSpPr>
            <a:cxnSpLocks/>
          </p:cNvCxnSpPr>
          <p:nvPr/>
        </p:nvCxnSpPr>
        <p:spPr>
          <a:xfrm flipV="1">
            <a:off x="4433143" y="5223359"/>
            <a:ext cx="3310037" cy="26528"/>
          </a:xfrm>
          <a:prstGeom prst="bentConnector3">
            <a:avLst>
              <a:gd name="adj1" fmla="val 101413"/>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B2C3238-3A2E-4D13-904F-6E3B032ADE4B}"/>
              </a:ext>
            </a:extLst>
          </p:cNvPr>
          <p:cNvCxnSpPr>
            <a:cxnSpLocks/>
          </p:cNvCxnSpPr>
          <p:nvPr/>
        </p:nvCxnSpPr>
        <p:spPr>
          <a:xfrm flipH="1">
            <a:off x="4433143" y="4890511"/>
            <a:ext cx="15900" cy="359376"/>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F782C7C-456C-4C59-93B5-DA6411008E23}"/>
              </a:ext>
            </a:extLst>
          </p:cNvPr>
          <p:cNvCxnSpPr>
            <a:cxnSpLocks/>
          </p:cNvCxnSpPr>
          <p:nvPr/>
        </p:nvCxnSpPr>
        <p:spPr>
          <a:xfrm>
            <a:off x="7772149" y="4865843"/>
            <a:ext cx="0" cy="384044"/>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3530A0F3-721A-4946-B4B0-433CC83643D3}"/>
              </a:ext>
            </a:extLst>
          </p:cNvPr>
          <p:cNvSpPr txBox="1"/>
          <p:nvPr/>
        </p:nvSpPr>
        <p:spPr>
          <a:xfrm>
            <a:off x="594665" y="1630406"/>
            <a:ext cx="1390124" cy="369332"/>
          </a:xfrm>
          <a:prstGeom prst="rect">
            <a:avLst/>
          </a:prstGeom>
          <a:noFill/>
        </p:spPr>
        <p:txBody>
          <a:bodyPr wrap="none" rtlCol="0">
            <a:spAutoFit/>
          </a:bodyPr>
          <a:lstStyle/>
          <a:p>
            <a:r>
              <a:rPr lang="en-US" altLang="zh-CN" dirty="0"/>
              <a:t>Boot Sector</a:t>
            </a:r>
            <a:endParaRPr lang="zh-CN" altLang="en-US" dirty="0"/>
          </a:p>
        </p:txBody>
      </p:sp>
      <p:sp>
        <p:nvSpPr>
          <p:cNvPr id="33" name="文本框 32">
            <a:extLst>
              <a:ext uri="{FF2B5EF4-FFF2-40B4-BE49-F238E27FC236}">
                <a16:creationId xmlns:a16="http://schemas.microsoft.com/office/drawing/2014/main" id="{34A0DCCA-AAE4-4811-AF51-7944F66CFC96}"/>
              </a:ext>
            </a:extLst>
          </p:cNvPr>
          <p:cNvSpPr txBox="1"/>
          <p:nvPr/>
        </p:nvSpPr>
        <p:spPr>
          <a:xfrm>
            <a:off x="663686" y="3726237"/>
            <a:ext cx="1390124" cy="369332"/>
          </a:xfrm>
          <a:prstGeom prst="rect">
            <a:avLst/>
          </a:prstGeom>
          <a:noFill/>
        </p:spPr>
        <p:txBody>
          <a:bodyPr wrap="none" rtlCol="0">
            <a:spAutoFit/>
          </a:bodyPr>
          <a:lstStyle/>
          <a:p>
            <a:r>
              <a:rPr lang="en-US" altLang="zh-CN" dirty="0"/>
              <a:t>Boot Sector</a:t>
            </a:r>
            <a:endParaRPr lang="zh-CN" altLang="en-US" dirty="0"/>
          </a:p>
        </p:txBody>
      </p:sp>
      <p:sp>
        <p:nvSpPr>
          <p:cNvPr id="34" name="文本框 33">
            <a:extLst>
              <a:ext uri="{FF2B5EF4-FFF2-40B4-BE49-F238E27FC236}">
                <a16:creationId xmlns:a16="http://schemas.microsoft.com/office/drawing/2014/main" id="{84DFE1E1-ECDE-44B8-A4E6-E852B3D42227}"/>
              </a:ext>
            </a:extLst>
          </p:cNvPr>
          <p:cNvSpPr txBox="1"/>
          <p:nvPr/>
        </p:nvSpPr>
        <p:spPr>
          <a:xfrm>
            <a:off x="3601826" y="3611520"/>
            <a:ext cx="2198038" cy="369332"/>
          </a:xfrm>
          <a:prstGeom prst="rect">
            <a:avLst/>
          </a:prstGeom>
          <a:noFill/>
        </p:spPr>
        <p:txBody>
          <a:bodyPr wrap="none" rtlCol="0">
            <a:spAutoFit/>
          </a:bodyPr>
          <a:lstStyle/>
          <a:p>
            <a:r>
              <a:rPr lang="en-US" altLang="zh-CN" dirty="0"/>
              <a:t>(a) Before infection.</a:t>
            </a:r>
            <a:endParaRPr lang="zh-CN" altLang="en-US" dirty="0"/>
          </a:p>
        </p:txBody>
      </p:sp>
      <p:graphicFrame>
        <p:nvGraphicFramePr>
          <p:cNvPr id="38" name="内容占位符 4">
            <a:extLst>
              <a:ext uri="{FF2B5EF4-FFF2-40B4-BE49-F238E27FC236}">
                <a16:creationId xmlns:a16="http://schemas.microsoft.com/office/drawing/2014/main" id="{761F57D4-F4D5-423B-B07F-CEEE4A61D42D}"/>
              </a:ext>
            </a:extLst>
          </p:cNvPr>
          <p:cNvGraphicFramePr>
            <a:graphicFrameLocks/>
          </p:cNvGraphicFramePr>
          <p:nvPr>
            <p:extLst>
              <p:ext uri="{D42A27DB-BD31-4B8C-83A1-F6EECF244321}">
                <p14:modId xmlns:p14="http://schemas.microsoft.com/office/powerpoint/2010/main" val="1795633779"/>
              </p:ext>
            </p:extLst>
          </p:nvPr>
        </p:nvGraphicFramePr>
        <p:xfrm>
          <a:off x="594665" y="2158682"/>
          <a:ext cx="8229600" cy="68205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567340696"/>
                    </a:ext>
                  </a:extLst>
                </a:gridCol>
                <a:gridCol w="1645920">
                  <a:extLst>
                    <a:ext uri="{9D8B030D-6E8A-4147-A177-3AD203B41FA5}">
                      <a16:colId xmlns:a16="http://schemas.microsoft.com/office/drawing/2014/main" val="1584240951"/>
                    </a:ext>
                  </a:extLst>
                </a:gridCol>
                <a:gridCol w="1645920">
                  <a:extLst>
                    <a:ext uri="{9D8B030D-6E8A-4147-A177-3AD203B41FA5}">
                      <a16:colId xmlns:a16="http://schemas.microsoft.com/office/drawing/2014/main" val="3130238930"/>
                    </a:ext>
                  </a:extLst>
                </a:gridCol>
                <a:gridCol w="1645920">
                  <a:extLst>
                    <a:ext uri="{9D8B030D-6E8A-4147-A177-3AD203B41FA5}">
                      <a16:colId xmlns:a16="http://schemas.microsoft.com/office/drawing/2014/main" val="824897854"/>
                    </a:ext>
                  </a:extLst>
                </a:gridCol>
                <a:gridCol w="1645920">
                  <a:extLst>
                    <a:ext uri="{9D8B030D-6E8A-4147-A177-3AD203B41FA5}">
                      <a16:colId xmlns:a16="http://schemas.microsoft.com/office/drawing/2014/main" val="2486436297"/>
                    </a:ext>
                  </a:extLst>
                </a:gridCol>
              </a:tblGrid>
              <a:tr h="682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Bootstrap Loader</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a:solidFill>
                            <a:schemeClr val="tx1"/>
                          </a:solidFill>
                        </a:rPr>
                        <a:t>System Initialization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8001852"/>
                  </a:ext>
                </a:extLst>
              </a:tr>
            </a:tbl>
          </a:graphicData>
        </a:graphic>
      </p:graphicFrame>
      <p:sp>
        <p:nvSpPr>
          <p:cNvPr id="40" name="文本框 39">
            <a:extLst>
              <a:ext uri="{FF2B5EF4-FFF2-40B4-BE49-F238E27FC236}">
                <a16:creationId xmlns:a16="http://schemas.microsoft.com/office/drawing/2014/main" id="{6304384F-14C9-4374-A61E-DA1F6366642C}"/>
              </a:ext>
            </a:extLst>
          </p:cNvPr>
          <p:cNvSpPr txBox="1"/>
          <p:nvPr/>
        </p:nvSpPr>
        <p:spPr>
          <a:xfrm>
            <a:off x="179512" y="5734997"/>
            <a:ext cx="9144555" cy="646331"/>
          </a:xfrm>
          <a:prstGeom prst="rect">
            <a:avLst/>
          </a:prstGeom>
          <a:noFill/>
        </p:spPr>
        <p:txBody>
          <a:bodyPr wrap="none" rtlCol="0">
            <a:spAutoFit/>
          </a:bodyPr>
          <a:lstStyle/>
          <a:p>
            <a:r>
              <a:rPr lang="zh-CN" altLang="en-US" dirty="0"/>
              <a:t>（</a:t>
            </a:r>
            <a:r>
              <a:rPr lang="en-US" altLang="zh-CN" dirty="0"/>
              <a:t>b</a:t>
            </a:r>
            <a:r>
              <a:rPr lang="zh-CN" altLang="en-US" dirty="0"/>
              <a:t>） </a:t>
            </a:r>
            <a:r>
              <a:rPr lang="en-US" altLang="zh-CN" dirty="0"/>
              <a:t>After infection.</a:t>
            </a:r>
            <a:r>
              <a:rPr lang="zh-CN" altLang="en-US" dirty="0"/>
              <a:t> </a:t>
            </a:r>
            <a:r>
              <a:rPr lang="en-US" altLang="zh-CN" dirty="0"/>
              <a:t>Virus code performs malicious functions before transferring control</a:t>
            </a:r>
          </a:p>
          <a:p>
            <a:r>
              <a:rPr lang="en-US" altLang="zh-CN" dirty="0"/>
              <a:t> to bootstrap loader.</a:t>
            </a:r>
            <a:endParaRPr lang="zh-CN" altLang="en-US" dirty="0"/>
          </a:p>
        </p:txBody>
      </p:sp>
    </p:spTree>
    <p:extLst>
      <p:ext uri="{BB962C8B-B14F-4D97-AF65-F5344CB8AC3E}">
        <p14:creationId xmlns:p14="http://schemas.microsoft.com/office/powerpoint/2010/main" val="231523515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C7E8-5DA6-4A9F-8DCE-4EA364A8345F}"/>
              </a:ext>
            </a:extLst>
          </p:cNvPr>
          <p:cNvSpPr>
            <a:spLocks noGrp="1"/>
          </p:cNvSpPr>
          <p:nvPr>
            <p:ph type="title"/>
          </p:nvPr>
        </p:nvSpPr>
        <p:spPr/>
        <p:txBody>
          <a:bodyPr/>
          <a:lstStyle/>
          <a:p>
            <a:r>
              <a:rPr lang="en-US" altLang="en-US" sz="4400" dirty="0"/>
              <a:t>Macro and Scripting Viruses</a:t>
            </a:r>
            <a:endParaRPr lang="en-SE" sz="4400" dirty="0"/>
          </a:p>
        </p:txBody>
      </p:sp>
      <p:sp>
        <p:nvSpPr>
          <p:cNvPr id="3" name="Content Placeholder 2">
            <a:extLst>
              <a:ext uri="{FF2B5EF4-FFF2-40B4-BE49-F238E27FC236}">
                <a16:creationId xmlns:a16="http://schemas.microsoft.com/office/drawing/2014/main" id="{37174B96-7546-421D-A0AC-7D2895F98DC6}"/>
              </a:ext>
            </a:extLst>
          </p:cNvPr>
          <p:cNvSpPr>
            <a:spLocks noGrp="1"/>
          </p:cNvSpPr>
          <p:nvPr>
            <p:ph idx="1"/>
          </p:nvPr>
        </p:nvSpPr>
        <p:spPr/>
        <p:txBody>
          <a:bodyPr/>
          <a:lstStyle/>
          <a:p>
            <a:r>
              <a:rPr lang="en-US" dirty="0"/>
              <a:t>Exploit macro capabilities of MS Office files (e.g., Word, Excel documents) to infect these documents (not executable programs like word.exe, excel.exe)</a:t>
            </a:r>
          </a:p>
          <a:p>
            <a:endParaRPr lang="en-SE" dirty="0"/>
          </a:p>
        </p:txBody>
      </p:sp>
      <p:sp>
        <p:nvSpPr>
          <p:cNvPr id="4" name="Slide Number Placeholder 3">
            <a:extLst>
              <a:ext uri="{FF2B5EF4-FFF2-40B4-BE49-F238E27FC236}">
                <a16:creationId xmlns:a16="http://schemas.microsoft.com/office/drawing/2014/main" id="{03A16DED-7743-4251-995B-EDEA3286DD3F}"/>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spTree>
    <p:extLst>
      <p:ext uri="{BB962C8B-B14F-4D97-AF65-F5344CB8AC3E}">
        <p14:creationId xmlns:p14="http://schemas.microsoft.com/office/powerpoint/2010/main" val="3522929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F28-43C9-4D13-894D-40E05E98EC11}"/>
              </a:ext>
            </a:extLst>
          </p:cNvPr>
          <p:cNvSpPr>
            <a:spLocks noGrp="1"/>
          </p:cNvSpPr>
          <p:nvPr>
            <p:ph type="title"/>
          </p:nvPr>
        </p:nvSpPr>
        <p:spPr/>
        <p:txBody>
          <a:bodyPr/>
          <a:lstStyle/>
          <a:p>
            <a:r>
              <a:rPr lang="en-US" dirty="0"/>
              <a:t>Worms</a:t>
            </a:r>
            <a:endParaRPr lang="en-SE" dirty="0"/>
          </a:p>
        </p:txBody>
      </p:sp>
      <p:sp>
        <p:nvSpPr>
          <p:cNvPr id="3" name="Content Placeholder 2">
            <a:extLst>
              <a:ext uri="{FF2B5EF4-FFF2-40B4-BE49-F238E27FC236}">
                <a16:creationId xmlns:a16="http://schemas.microsoft.com/office/drawing/2014/main" id="{6EB19502-7E42-4DE1-8C14-92ACC03B5F12}"/>
              </a:ext>
            </a:extLst>
          </p:cNvPr>
          <p:cNvSpPr>
            <a:spLocks noGrp="1"/>
          </p:cNvSpPr>
          <p:nvPr>
            <p:ph idx="1"/>
          </p:nvPr>
        </p:nvSpPr>
        <p:spPr/>
        <p:txBody>
          <a:bodyPr>
            <a:normAutofit fontScale="85000" lnSpcReduction="10000"/>
          </a:bodyPr>
          <a:lstStyle/>
          <a:p>
            <a:r>
              <a:rPr lang="en-US" dirty="0"/>
              <a:t>A program that actively seeks out more machines to infect, and each infected machine serves as an automated launching pad for attacks on other machines</a:t>
            </a:r>
          </a:p>
          <a:p>
            <a:pPr lvl="1"/>
            <a:r>
              <a:rPr lang="en-US" dirty="0"/>
              <a:t>Can use network connections to spread from system to system</a:t>
            </a:r>
          </a:p>
          <a:p>
            <a:pPr lvl="1"/>
            <a:r>
              <a:rPr lang="en-US" dirty="0"/>
              <a:t>Or spread through shared media (USB drives, CD, DVD…)</a:t>
            </a:r>
          </a:p>
          <a:p>
            <a:pPr lvl="1"/>
            <a:r>
              <a:rPr lang="en-US" dirty="0"/>
              <a:t>Or spread in macro or script code included in attachments and instant messenger file transfers</a:t>
            </a:r>
          </a:p>
          <a:p>
            <a:r>
              <a:rPr lang="en-US" dirty="0"/>
              <a:t>Upon activation, the worm may replicate and propagate again </a:t>
            </a:r>
          </a:p>
          <a:p>
            <a:endParaRPr lang="en-US" dirty="0"/>
          </a:p>
          <a:p>
            <a:endParaRPr lang="en-SE" dirty="0"/>
          </a:p>
        </p:txBody>
      </p:sp>
      <p:sp>
        <p:nvSpPr>
          <p:cNvPr id="4" name="Slide Number Placeholder 3">
            <a:extLst>
              <a:ext uri="{FF2B5EF4-FFF2-40B4-BE49-F238E27FC236}">
                <a16:creationId xmlns:a16="http://schemas.microsoft.com/office/drawing/2014/main" id="{67106A3D-187D-442B-951C-55EE0FED5710}"/>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423909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8D1F-1F06-4C05-A226-963B35DEE0C7}"/>
              </a:ext>
            </a:extLst>
          </p:cNvPr>
          <p:cNvSpPr>
            <a:spLocks noGrp="1"/>
          </p:cNvSpPr>
          <p:nvPr>
            <p:ph type="title"/>
          </p:nvPr>
        </p:nvSpPr>
        <p:spPr/>
        <p:txBody>
          <a:bodyPr/>
          <a:lstStyle/>
          <a:p>
            <a:r>
              <a:rPr lang="en-US" dirty="0"/>
              <a:t>Worm Propagation Model</a:t>
            </a:r>
            <a:endParaRPr lang="en-SE" dirty="0"/>
          </a:p>
        </p:txBody>
      </p:sp>
      <p:sp>
        <p:nvSpPr>
          <p:cNvPr id="3" name="Content Placeholder 2">
            <a:extLst>
              <a:ext uri="{FF2B5EF4-FFF2-40B4-BE49-F238E27FC236}">
                <a16:creationId xmlns:a16="http://schemas.microsoft.com/office/drawing/2014/main" id="{38B351EF-3EEB-488F-8F9E-1B841B236A47}"/>
              </a:ext>
            </a:extLst>
          </p:cNvPr>
          <p:cNvSpPr>
            <a:spLocks noGrp="1"/>
          </p:cNvSpPr>
          <p:nvPr>
            <p:ph idx="1"/>
          </p:nvPr>
        </p:nvSpPr>
        <p:spPr>
          <a:xfrm>
            <a:off x="179512" y="1196753"/>
            <a:ext cx="3600400" cy="5256584"/>
          </a:xfrm>
        </p:spPr>
        <p:txBody>
          <a:bodyPr/>
          <a:lstStyle/>
          <a:p>
            <a:r>
              <a:rPr lang="en-US" dirty="0"/>
              <a:t>Here is a classic epidemic model of worm (or virus) propagation</a:t>
            </a:r>
            <a:endParaRPr lang="en-SE" dirty="0"/>
          </a:p>
        </p:txBody>
      </p:sp>
      <p:sp>
        <p:nvSpPr>
          <p:cNvPr id="4" name="Slide Number Placeholder 3">
            <a:extLst>
              <a:ext uri="{FF2B5EF4-FFF2-40B4-BE49-F238E27FC236}">
                <a16:creationId xmlns:a16="http://schemas.microsoft.com/office/drawing/2014/main" id="{1B2BE74F-B68A-4CC8-BA5D-261AF31BB1B4}"/>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pic>
        <p:nvPicPr>
          <p:cNvPr id="5" name="Picture 4">
            <a:extLst>
              <a:ext uri="{FF2B5EF4-FFF2-40B4-BE49-F238E27FC236}">
                <a16:creationId xmlns:a16="http://schemas.microsoft.com/office/drawing/2014/main" id="{60BD27B7-1540-4AA9-904D-3518EE640594}"/>
              </a:ext>
            </a:extLst>
          </p:cNvPr>
          <p:cNvPicPr>
            <a:picLocks noChangeAspect="1"/>
          </p:cNvPicPr>
          <p:nvPr/>
        </p:nvPicPr>
        <p:blipFill>
          <a:blip r:embed="rId2"/>
          <a:stretch>
            <a:fillRect/>
          </a:stretch>
        </p:blipFill>
        <p:spPr>
          <a:xfrm>
            <a:off x="4067944" y="3135642"/>
            <a:ext cx="4449649" cy="3630827"/>
          </a:xfrm>
          <a:prstGeom prst="rect">
            <a:avLst/>
          </a:prstGeom>
        </p:spPr>
      </p:pic>
      <p:pic>
        <p:nvPicPr>
          <p:cNvPr id="6" name="Picture 5">
            <a:extLst>
              <a:ext uri="{FF2B5EF4-FFF2-40B4-BE49-F238E27FC236}">
                <a16:creationId xmlns:a16="http://schemas.microsoft.com/office/drawing/2014/main" id="{52197B5D-DA95-4CF4-8959-AFDD49F692FC}"/>
              </a:ext>
            </a:extLst>
          </p:cNvPr>
          <p:cNvPicPr>
            <a:picLocks noChangeAspect="1"/>
          </p:cNvPicPr>
          <p:nvPr/>
        </p:nvPicPr>
        <p:blipFill>
          <a:blip r:embed="rId3"/>
          <a:stretch>
            <a:fillRect/>
          </a:stretch>
        </p:blipFill>
        <p:spPr>
          <a:xfrm>
            <a:off x="3163372" y="1036457"/>
            <a:ext cx="5904428" cy="2029310"/>
          </a:xfrm>
          <a:prstGeom prst="rect">
            <a:avLst/>
          </a:prstGeom>
        </p:spPr>
      </p:pic>
    </p:spTree>
    <p:extLst>
      <p:ext uri="{BB962C8B-B14F-4D97-AF65-F5344CB8AC3E}">
        <p14:creationId xmlns:p14="http://schemas.microsoft.com/office/powerpoint/2010/main" val="288936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wrap="square" numCol="1" anchorCtr="0" compatLnSpc="1">
            <a:prstTxWarp prst="textNoShape">
              <a:avLst/>
            </a:prstTxWarp>
          </a:bodyPr>
          <a:lstStyle/>
          <a:p>
            <a:pPr eaLnBrk="1" hangingPunct="1"/>
            <a:r>
              <a:rPr lang="en-US" altLang="en-US" dirty="0"/>
              <a:t>Worm Replication Mechanisms</a:t>
            </a:r>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C26B5D63-2835-4AE3-A85B-F474B2D7076E}"/>
              </a:ext>
            </a:extLst>
          </p:cNvPr>
          <p:cNvSpPr>
            <a:spLocks noGrp="1"/>
          </p:cNvSpPr>
          <p:nvPr>
            <p:ph idx="1"/>
          </p:nvPr>
        </p:nvSpPr>
        <p:spPr/>
        <p:txBody>
          <a:bodyPr>
            <a:normAutofit fontScale="70000" lnSpcReduction="20000"/>
          </a:bodyPr>
          <a:lstStyle/>
          <a:p>
            <a:pPr lvl="0"/>
            <a:r>
              <a:rPr lang="en-US" dirty="0">
                <a:latin typeface="+mj-lt"/>
              </a:rPr>
              <a:t>E-mail or instant messenger</a:t>
            </a:r>
          </a:p>
          <a:p>
            <a:pPr lvl="1"/>
            <a:r>
              <a:rPr lang="en-US" dirty="0">
                <a:latin typeface="+mj-lt"/>
              </a:rPr>
              <a:t>Sends itself as an attachment to email, or via an instant messenger (e.g., QQ)</a:t>
            </a:r>
          </a:p>
          <a:p>
            <a:r>
              <a:rPr lang="en-US" dirty="0">
                <a:latin typeface="+mj-lt"/>
              </a:rPr>
              <a:t>File sharing</a:t>
            </a:r>
          </a:p>
          <a:p>
            <a:pPr lvl="1"/>
            <a:r>
              <a:rPr lang="en-US" dirty="0">
                <a:latin typeface="+mj-lt"/>
              </a:rPr>
              <a:t>Creates a copy of itself on removable media (USB stick), then executes on the target system using the autorun mechanism or when a user opens it</a:t>
            </a:r>
          </a:p>
          <a:p>
            <a:pPr lvl="0"/>
            <a:r>
              <a:rPr lang="en-US" dirty="0">
                <a:latin typeface="+mj-lt"/>
              </a:rPr>
              <a:t>Remote execution</a:t>
            </a:r>
          </a:p>
          <a:p>
            <a:pPr lvl="1"/>
            <a:r>
              <a:rPr lang="en-US" dirty="0">
                <a:latin typeface="+mj-lt"/>
              </a:rPr>
              <a:t>Executes a copy of itself on another system</a:t>
            </a:r>
          </a:p>
          <a:p>
            <a:pPr lvl="0"/>
            <a:r>
              <a:rPr lang="en-US" dirty="0">
                <a:latin typeface="+mj-lt"/>
              </a:rPr>
              <a:t>Remote file access or transfer</a:t>
            </a:r>
          </a:p>
          <a:p>
            <a:pPr lvl="1"/>
            <a:r>
              <a:rPr lang="en-US" dirty="0">
                <a:latin typeface="+mj-lt"/>
              </a:rPr>
              <a:t>Uses remote file access or transfer service to copy itself from one system to the other</a:t>
            </a:r>
          </a:p>
          <a:p>
            <a:pPr lvl="0"/>
            <a:r>
              <a:rPr lang="en-US" dirty="0">
                <a:latin typeface="+mj-lt"/>
              </a:rPr>
              <a:t>Remote login</a:t>
            </a:r>
          </a:p>
          <a:p>
            <a:pPr lvl="1"/>
            <a:r>
              <a:rPr lang="en-US" dirty="0">
                <a:latin typeface="+mj-lt"/>
              </a:rPr>
              <a:t>Logs onto a remote system as a user and then uses commands to copy itself from one system to the other</a:t>
            </a:r>
          </a:p>
          <a:p>
            <a:pPr lvl="0" rtl="0"/>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9465-3624-4151-B0F1-C4256D03986F}"/>
              </a:ext>
            </a:extLst>
          </p:cNvPr>
          <p:cNvSpPr>
            <a:spLocks noGrp="1"/>
          </p:cNvSpPr>
          <p:nvPr>
            <p:ph type="title"/>
          </p:nvPr>
        </p:nvSpPr>
        <p:spPr/>
        <p:txBody>
          <a:bodyPr/>
          <a:lstStyle/>
          <a:p>
            <a:r>
              <a:rPr lang="en-US" dirty="0"/>
              <a:t>Target Discovery</a:t>
            </a:r>
            <a:endParaRPr lang="en-SE" dirty="0"/>
          </a:p>
        </p:txBody>
      </p:sp>
      <p:sp>
        <p:nvSpPr>
          <p:cNvPr id="3" name="Content Placeholder 2">
            <a:extLst>
              <a:ext uri="{FF2B5EF4-FFF2-40B4-BE49-F238E27FC236}">
                <a16:creationId xmlns:a16="http://schemas.microsoft.com/office/drawing/2014/main" id="{E4F596D7-F43D-4115-8DDF-A66DE85C2072}"/>
              </a:ext>
            </a:extLst>
          </p:cNvPr>
          <p:cNvSpPr>
            <a:spLocks noGrp="1"/>
          </p:cNvSpPr>
          <p:nvPr>
            <p:ph idx="1"/>
          </p:nvPr>
        </p:nvSpPr>
        <p:spPr/>
        <p:txBody>
          <a:bodyPr>
            <a:normAutofit fontScale="70000" lnSpcReduction="20000"/>
          </a:bodyPr>
          <a:lstStyle/>
          <a:p>
            <a:r>
              <a:rPr lang="en-US" b="1" dirty="0"/>
              <a:t>Scanning</a:t>
            </a:r>
            <a:r>
              <a:rPr lang="en-US" dirty="0"/>
              <a:t> is the first function in the propagation phase of a worm</a:t>
            </a:r>
          </a:p>
          <a:p>
            <a:pPr lvl="1"/>
            <a:r>
              <a:rPr lang="en-US" dirty="0"/>
              <a:t>Searches for other systems to infect</a:t>
            </a:r>
          </a:p>
          <a:p>
            <a:r>
              <a:rPr lang="en-US" dirty="0"/>
              <a:t>Scanning strategies:</a:t>
            </a:r>
          </a:p>
          <a:p>
            <a:pPr lvl="1"/>
            <a:r>
              <a:rPr lang="en-US" b="1" dirty="0"/>
              <a:t>Random</a:t>
            </a:r>
            <a:r>
              <a:rPr lang="en-US" dirty="0"/>
              <a:t>: Each compromised host probes random addresses in the IP address space using a different seed. This produces a high volume of Internet traffic which may be detected even before the actual attack is launched</a:t>
            </a:r>
          </a:p>
          <a:p>
            <a:pPr lvl="1"/>
            <a:r>
              <a:rPr lang="en-US" b="1" dirty="0"/>
              <a:t>Hit-list</a:t>
            </a:r>
            <a:r>
              <a:rPr lang="en-US" dirty="0"/>
              <a:t>: Compile and infect a list of potential vulnerable machines. Each infected machine is provided with a portion of the list to scan. This results in a very short scanning period which may help evade detection</a:t>
            </a:r>
          </a:p>
          <a:p>
            <a:pPr lvl="1"/>
            <a:r>
              <a:rPr lang="en-US" b="1" dirty="0"/>
              <a:t>Topological</a:t>
            </a:r>
            <a:r>
              <a:rPr lang="en-US" dirty="0"/>
              <a:t>: Use information in an infected victim machine to find more hosts to scan</a:t>
            </a:r>
          </a:p>
          <a:p>
            <a:pPr lvl="1"/>
            <a:r>
              <a:rPr lang="en-US" b="1" dirty="0"/>
              <a:t>Local subnet</a:t>
            </a:r>
            <a:r>
              <a:rPr lang="en-US" dirty="0"/>
              <a:t>: If a host can be infected behind a firewall, that host then looks for targets in its own local network using the subnet address structure, bypassing firewall protection</a:t>
            </a:r>
          </a:p>
          <a:p>
            <a:endParaRPr lang="en-SE" dirty="0"/>
          </a:p>
        </p:txBody>
      </p:sp>
      <p:sp>
        <p:nvSpPr>
          <p:cNvPr id="4" name="Slide Number Placeholder 3">
            <a:extLst>
              <a:ext uri="{FF2B5EF4-FFF2-40B4-BE49-F238E27FC236}">
                <a16:creationId xmlns:a16="http://schemas.microsoft.com/office/drawing/2014/main" id="{51BDF002-DB15-4A91-A704-037B7E1B818F}"/>
              </a:ext>
            </a:extLst>
          </p:cNvPr>
          <p:cNvSpPr>
            <a:spLocks noGrp="1"/>
          </p:cNvSpPr>
          <p:nvPr>
            <p:ph type="sldNum" sz="quarter" idx="12"/>
          </p:nvPr>
        </p:nvSpPr>
        <p:spPr/>
        <p:txBody>
          <a:bodyPr/>
          <a:lstStyle/>
          <a:p>
            <a:pPr>
              <a:defRPr/>
            </a:pPr>
            <a:fld id="{F57F456A-00AF-44E6-8D70-638C0D0130FF}" type="slidenum">
              <a:rPr lang="en-US" altLang="zh-CN" smtClean="0"/>
              <a:pPr>
                <a:defRPr/>
              </a:pPr>
              <a:t>27</a:t>
            </a:fld>
            <a:endParaRPr lang="en-US" altLang="zh-CN" dirty="0"/>
          </a:p>
        </p:txBody>
      </p:sp>
    </p:spTree>
    <p:extLst>
      <p:ext uri="{BB962C8B-B14F-4D97-AF65-F5344CB8AC3E}">
        <p14:creationId xmlns:p14="http://schemas.microsoft.com/office/powerpoint/2010/main" val="266381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B8A6-CD0E-4E05-B6AE-D602CD72E46D}"/>
              </a:ext>
            </a:extLst>
          </p:cNvPr>
          <p:cNvSpPr>
            <a:spLocks noGrp="1"/>
          </p:cNvSpPr>
          <p:nvPr>
            <p:ph type="title"/>
          </p:nvPr>
        </p:nvSpPr>
        <p:spPr/>
        <p:txBody>
          <a:bodyPr/>
          <a:lstStyle/>
          <a:p>
            <a:r>
              <a:rPr lang="en-US" dirty="0"/>
              <a:t>Morris Worm</a:t>
            </a:r>
            <a:endParaRPr lang="en-SE" dirty="0"/>
          </a:p>
        </p:txBody>
      </p:sp>
      <p:sp>
        <p:nvSpPr>
          <p:cNvPr id="3" name="Content Placeholder 2">
            <a:extLst>
              <a:ext uri="{FF2B5EF4-FFF2-40B4-BE49-F238E27FC236}">
                <a16:creationId xmlns:a16="http://schemas.microsoft.com/office/drawing/2014/main" id="{D42F8783-4F63-4DE1-A4E3-3B2DF477F639}"/>
              </a:ext>
            </a:extLst>
          </p:cNvPr>
          <p:cNvSpPr>
            <a:spLocks noGrp="1"/>
          </p:cNvSpPr>
          <p:nvPr>
            <p:ph idx="1"/>
          </p:nvPr>
        </p:nvSpPr>
        <p:spPr/>
        <p:txBody>
          <a:bodyPr>
            <a:normAutofit fontScale="85000" lnSpcReduction="20000"/>
          </a:bodyPr>
          <a:lstStyle/>
          <a:p>
            <a:pPr eaLnBrk="1" hangingPunct="1">
              <a:lnSpc>
                <a:spcPct val="110000"/>
              </a:lnSpc>
              <a:spcBef>
                <a:spcPts val="72"/>
              </a:spcBef>
              <a:spcAft>
                <a:spcPts val="600"/>
              </a:spcAft>
              <a:buClr>
                <a:schemeClr val="accent1"/>
              </a:buClr>
            </a:pPr>
            <a:r>
              <a:rPr lang="en-US" dirty="0">
                <a:latin typeface="Arial" charset="0"/>
                <a:ea typeface="ＭＳ Ｐゴシック" pitchFamily="-65" charset="-128"/>
              </a:rPr>
              <a:t>Earliest significant worm infection developed by Robert </a:t>
            </a:r>
            <a:r>
              <a:rPr lang="en-US" dirty="0">
                <a:ea typeface="ＭＳ Ｐゴシック" pitchFamily="-65" charset="-128"/>
              </a:rPr>
              <a:t>Morris in 1988.</a:t>
            </a:r>
          </a:p>
          <a:p>
            <a:pPr eaLnBrk="1" hangingPunct="1"/>
            <a:r>
              <a:rPr lang="en-US" dirty="0">
                <a:latin typeface="Arial" charset="0"/>
                <a:ea typeface="ＭＳ Ｐゴシック" pitchFamily="-65" charset="-128"/>
              </a:rPr>
              <a:t>The worm achieved communication with the UNIX command interpreter. It then sent this interpreter a short bootstrap program, issued a command to execute that program, and then logged off.</a:t>
            </a:r>
          </a:p>
          <a:p>
            <a:pPr eaLnBrk="1" hangingPunct="1"/>
            <a:r>
              <a:rPr lang="en-US" dirty="0">
                <a:latin typeface="Arial" charset="0"/>
                <a:ea typeface="ＭＳ Ｐゴシック" pitchFamily="-65" charset="-128"/>
              </a:rPr>
              <a:t>The bootstrap program then called back the parent program and downloaded the remainder of the worm. The new worm was then executed.</a:t>
            </a:r>
          </a:p>
          <a:p>
            <a:pPr eaLnBrk="1" hangingPunct="1"/>
            <a:r>
              <a:rPr lang="en-US" dirty="0">
                <a:latin typeface="Arial" charset="0"/>
                <a:ea typeface="ＭＳ Ｐゴシック" pitchFamily="-65" charset="-128"/>
              </a:rPr>
              <a:t>(Robert Morris now a professor at MIT)</a:t>
            </a:r>
          </a:p>
        </p:txBody>
      </p:sp>
      <p:sp>
        <p:nvSpPr>
          <p:cNvPr id="4" name="Slide Number Placeholder 3">
            <a:extLst>
              <a:ext uri="{FF2B5EF4-FFF2-40B4-BE49-F238E27FC236}">
                <a16:creationId xmlns:a16="http://schemas.microsoft.com/office/drawing/2014/main" id="{D0B824CC-B3DB-4F27-9E5F-0A827C627F22}"/>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dirty="0"/>
          </a:p>
        </p:txBody>
      </p:sp>
    </p:spTree>
    <p:extLst>
      <p:ext uri="{BB962C8B-B14F-4D97-AF65-F5344CB8AC3E}">
        <p14:creationId xmlns:p14="http://schemas.microsoft.com/office/powerpoint/2010/main" val="1823321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State-of-the-Art Worm Technology</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a:latin typeface="Arial" charset="0"/>
                <a:ea typeface="ＭＳ Ｐゴシック" pitchFamily="-65" charset="-128"/>
              </a:rPr>
              <a:t>Multiplatform: </a:t>
            </a:r>
            <a:r>
              <a:rPr lang="en-US" altLang="zh-CN" dirty="0">
                <a:latin typeface="Arial" charset="0"/>
                <a:ea typeface="ＭＳ Ｐゴシック" pitchFamily="-65" charset="-128"/>
              </a:rPr>
              <a:t>attack a variety of platforms, including Windows, Linux, MacOS; or exploit macro supported in popular document types.</a:t>
            </a:r>
          </a:p>
          <a:p>
            <a:r>
              <a:rPr lang="en-US" altLang="zh-CN" b="1" dirty="0">
                <a:latin typeface="Arial" charset="0"/>
                <a:ea typeface="ＭＳ Ｐゴシック" pitchFamily="-65" charset="-128"/>
              </a:rPr>
              <a:t>Multi-exploit: </a:t>
            </a:r>
            <a:r>
              <a:rPr lang="en-US" altLang="zh-CN" dirty="0">
                <a:latin typeface="Arial" charset="0"/>
                <a:ea typeface="ＭＳ Ｐゴシック" pitchFamily="-65" charset="-128"/>
              </a:rPr>
              <a:t>penetrate systems in a variety of ways, using exploits against Web servers, browsers, e-mail, file sharing, and other network-based applications; or via shared media (USB sticks).</a:t>
            </a:r>
          </a:p>
          <a:p>
            <a:r>
              <a:rPr lang="en-US" altLang="zh-CN" b="1" dirty="0">
                <a:latin typeface="Arial" charset="0"/>
                <a:ea typeface="ＭＳ Ｐゴシック" pitchFamily="-65" charset="-128"/>
              </a:rPr>
              <a:t>Fast spreading: </a:t>
            </a:r>
            <a:r>
              <a:rPr lang="en-US" altLang="zh-CN" dirty="0">
                <a:latin typeface="Arial" charset="0"/>
                <a:ea typeface="ＭＳ Ｐゴシック" pitchFamily="-65" charset="-128"/>
              </a:rPr>
              <a:t>optimize the rate of spread of a worm to locate as many vulnerable machines as possible in a short time period.</a:t>
            </a:r>
          </a:p>
          <a:p>
            <a:r>
              <a:rPr lang="en-US" altLang="zh-CN" b="1" dirty="0">
                <a:latin typeface="Arial" charset="0"/>
                <a:ea typeface="ＭＳ Ｐゴシック" pitchFamily="-65" charset="-128"/>
              </a:rPr>
              <a:t>Polymorphic: </a:t>
            </a:r>
            <a:r>
              <a:rPr lang="en-US" altLang="zh-CN" dirty="0">
                <a:latin typeface="Arial" charset="0"/>
                <a:ea typeface="ＭＳ Ｐゴシック" pitchFamily="-65" charset="-128"/>
              </a:rPr>
              <a:t>Each copy of the worm has new code generated on-the-fly using functionally-equivalent instructions and encryption techniques.</a:t>
            </a:r>
          </a:p>
          <a:p>
            <a:r>
              <a:rPr lang="en-US" altLang="zh-CN" b="1" dirty="0">
                <a:latin typeface="Arial" charset="0"/>
                <a:ea typeface="ＭＳ Ｐゴシック" pitchFamily="-65" charset="-128"/>
              </a:rPr>
              <a:t>Metamorphic: </a:t>
            </a:r>
            <a:r>
              <a:rPr lang="en-US" altLang="zh-CN" dirty="0">
                <a:latin typeface="Arial" charset="0"/>
                <a:ea typeface="ＭＳ Ｐゴシック" pitchFamily="-65" charset="-128"/>
              </a:rPr>
              <a:t>In addition to changing their appearance, change their behavior at different iterations.</a:t>
            </a:r>
          </a:p>
          <a:p>
            <a:r>
              <a:rPr lang="en-US" altLang="zh-CN" b="1" dirty="0">
                <a:latin typeface="Arial" charset="0"/>
                <a:ea typeface="ＭＳ Ｐゴシック" pitchFamily="-65" charset="-128"/>
              </a:rPr>
              <a:t>Transport vehicles: </a:t>
            </a:r>
            <a:r>
              <a:rPr lang="en-US" altLang="zh-CN" dirty="0">
                <a:latin typeface="Arial" charset="0"/>
                <a:ea typeface="ＭＳ Ｐゴシック" pitchFamily="-65" charset="-128"/>
              </a:rPr>
              <a:t>spread a wide variety of malicious payloads, such as distributed denial-of-service bots, rootkits, and spyware.</a:t>
            </a:r>
          </a:p>
          <a:p>
            <a:r>
              <a:rPr lang="en-US" altLang="zh-CN" b="1" dirty="0">
                <a:latin typeface="Arial" charset="0"/>
                <a:ea typeface="ＭＳ Ｐゴシック" pitchFamily="-65" charset="-128"/>
              </a:rPr>
              <a:t>Zero-day exploit</a:t>
            </a:r>
            <a:r>
              <a:rPr lang="en-US" altLang="zh-CN" dirty="0">
                <a:latin typeface="Arial" charset="0"/>
                <a:ea typeface="ＭＳ Ｐゴシック" pitchFamily="-65" charset="-128"/>
              </a:rPr>
              <a:t>: an unknown vulnerability is exploited that is only discovered when the worm is launched.</a:t>
            </a:r>
            <a:endParaRPr lang="en-US" altLang="zh-CN" dirty="0">
              <a:latin typeface="Times New Roman" pitchFamily="-65" charset="0"/>
              <a:ea typeface="ＭＳ Ｐゴシック" pitchFamily="-65" charset="-128"/>
            </a:endParaRPr>
          </a:p>
          <a:p>
            <a:endParaRPr lang="en-US" altLang="zh-CN"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Tree>
    <p:extLst>
      <p:ext uri="{BB962C8B-B14F-4D97-AF65-F5344CB8AC3E}">
        <p14:creationId xmlns:p14="http://schemas.microsoft.com/office/powerpoint/2010/main" val="120669021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E72-F95E-42D6-ABE4-8A5C011C0528}"/>
              </a:ext>
            </a:extLst>
          </p:cNvPr>
          <p:cNvSpPr>
            <a:spLocks noGrp="1"/>
          </p:cNvSpPr>
          <p:nvPr>
            <p:ph type="title"/>
          </p:nvPr>
        </p:nvSpPr>
        <p:spPr/>
        <p:txBody>
          <a:bodyPr/>
          <a:lstStyle/>
          <a:p>
            <a:r>
              <a:rPr lang="en-US" dirty="0"/>
              <a:t>Malware Definition</a:t>
            </a:r>
            <a:endParaRPr lang="en-SE" dirty="0"/>
          </a:p>
        </p:txBody>
      </p:sp>
      <p:sp>
        <p:nvSpPr>
          <p:cNvPr id="3" name="Content Placeholder 2">
            <a:extLst>
              <a:ext uri="{FF2B5EF4-FFF2-40B4-BE49-F238E27FC236}">
                <a16:creationId xmlns:a16="http://schemas.microsoft.com/office/drawing/2014/main" id="{19A5237C-16FC-4737-A7BB-266EE0145462}"/>
              </a:ext>
            </a:extLst>
          </p:cNvPr>
          <p:cNvSpPr>
            <a:spLocks noGrp="1"/>
          </p:cNvSpPr>
          <p:nvPr>
            <p:ph idx="1"/>
          </p:nvPr>
        </p:nvSpPr>
        <p:spPr/>
        <p:txBody>
          <a:bodyPr/>
          <a:lstStyle/>
          <a:p>
            <a:r>
              <a:rPr lang="en-US" dirty="0"/>
              <a:t>A program that is inserted into a system, usually covertly, with the intent of compromising the confidentiality, integrity, or availability of the victim’s data, applications, or operating system or otherwise annoying or disrupting               the victim.</a:t>
            </a:r>
            <a:endParaRPr lang="en-SE" dirty="0"/>
          </a:p>
        </p:txBody>
      </p:sp>
      <p:sp>
        <p:nvSpPr>
          <p:cNvPr id="4" name="Slide Number Placeholder 3">
            <a:extLst>
              <a:ext uri="{FF2B5EF4-FFF2-40B4-BE49-F238E27FC236}">
                <a16:creationId xmlns:a16="http://schemas.microsoft.com/office/drawing/2014/main" id="{5AEE1526-0960-4385-AB17-B8B3F0A79B84}"/>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18660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1C3-6144-48F0-AE7D-42D165692919}"/>
              </a:ext>
            </a:extLst>
          </p:cNvPr>
          <p:cNvSpPr>
            <a:spLocks noGrp="1"/>
          </p:cNvSpPr>
          <p:nvPr>
            <p:ph type="title"/>
          </p:nvPr>
        </p:nvSpPr>
        <p:spPr/>
        <p:txBody>
          <a:bodyPr/>
          <a:lstStyle/>
          <a:p>
            <a:r>
              <a:rPr lang="en-US" dirty="0"/>
              <a:t>Mobile Code</a:t>
            </a:r>
            <a:endParaRPr lang="en-SE" dirty="0"/>
          </a:p>
        </p:txBody>
      </p:sp>
      <p:sp>
        <p:nvSpPr>
          <p:cNvPr id="3" name="Content Placeholder 2">
            <a:extLst>
              <a:ext uri="{FF2B5EF4-FFF2-40B4-BE49-F238E27FC236}">
                <a16:creationId xmlns:a16="http://schemas.microsoft.com/office/drawing/2014/main" id="{DE092C7C-8383-4CB3-8784-1C3ECF3C77E5}"/>
              </a:ext>
            </a:extLst>
          </p:cNvPr>
          <p:cNvSpPr>
            <a:spLocks noGrp="1"/>
          </p:cNvSpPr>
          <p:nvPr>
            <p:ph idx="1"/>
          </p:nvPr>
        </p:nvSpPr>
        <p:spPr/>
        <p:txBody>
          <a:bodyPr/>
          <a:lstStyle/>
          <a:p>
            <a:r>
              <a:rPr lang="en-US" dirty="0"/>
              <a:t>Programs that can be shipped unchanged to a variety of platforms</a:t>
            </a:r>
          </a:p>
          <a:p>
            <a:pPr lvl="1"/>
            <a:r>
              <a:rPr lang="en-US" dirty="0"/>
              <a:t>e.g., Java applets, ActiveX, and JavaScript</a:t>
            </a:r>
          </a:p>
          <a:p>
            <a:r>
              <a:rPr lang="en-US" dirty="0"/>
              <a:t>Transmitted from a remote system to a local system and then executed on the local system</a:t>
            </a:r>
          </a:p>
          <a:p>
            <a:r>
              <a:rPr lang="en-US" dirty="0"/>
              <a:t>Often acts as an enabling mechanism for a virus, worm, or Trojan horse</a:t>
            </a:r>
          </a:p>
          <a:p>
            <a:endParaRPr lang="en-SE" dirty="0"/>
          </a:p>
        </p:txBody>
      </p:sp>
      <p:sp>
        <p:nvSpPr>
          <p:cNvPr id="4" name="Slide Number Placeholder 3">
            <a:extLst>
              <a:ext uri="{FF2B5EF4-FFF2-40B4-BE49-F238E27FC236}">
                <a16:creationId xmlns:a16="http://schemas.microsoft.com/office/drawing/2014/main" id="{71480056-63C7-409B-BD07-08B09DAD5C85}"/>
              </a:ext>
            </a:extLst>
          </p:cNvPr>
          <p:cNvSpPr>
            <a:spLocks noGrp="1"/>
          </p:cNvSpPr>
          <p:nvPr>
            <p:ph type="sldNum" sz="quarter" idx="12"/>
          </p:nvPr>
        </p:nvSpPr>
        <p:spPr/>
        <p:txBody>
          <a:bodyPr/>
          <a:lstStyle/>
          <a:p>
            <a:pPr>
              <a:defRPr/>
            </a:pPr>
            <a:fld id="{F57F456A-00AF-44E6-8D70-638C0D0130FF}" type="slidenum">
              <a:rPr lang="en-US" altLang="zh-CN" smtClean="0"/>
              <a:pPr>
                <a:defRPr/>
              </a:pPr>
              <a:t>30</a:t>
            </a:fld>
            <a:endParaRPr lang="en-US" altLang="zh-CN" dirty="0"/>
          </a:p>
        </p:txBody>
      </p:sp>
    </p:spTree>
    <p:extLst>
      <p:ext uri="{BB962C8B-B14F-4D97-AF65-F5344CB8AC3E}">
        <p14:creationId xmlns:p14="http://schemas.microsoft.com/office/powerpoint/2010/main" val="4195815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dirty="0"/>
              <a:t>Drive-By-Downloads (</a:t>
            </a:r>
            <a:r>
              <a:rPr lang="en-US" altLang="en-US" dirty="0" err="1"/>
              <a:t>DbD</a:t>
            </a:r>
            <a:r>
              <a:rPr lang="en-US" altLang="en-US" dirty="0"/>
              <a:t>)</a:t>
            </a:r>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r>
              <a:rPr lang="en-US" dirty="0">
                <a:ea typeface="ＭＳ Ｐゴシック" pitchFamily="-65" charset="-128"/>
              </a:rPr>
              <a:t>Exploits browser vulnerabilities to download and install malware on the system when the user views a web page controlled by the attacker</a:t>
            </a:r>
          </a:p>
          <a:p>
            <a:pPr lvl="1"/>
            <a:r>
              <a:rPr lang="en-US" dirty="0"/>
              <a:t>aimed at anyone who visits a compromised site</a:t>
            </a:r>
            <a:endParaRPr lang="en-US" dirty="0">
              <a:ea typeface="ＭＳ Ｐゴシック" pitchFamily="-65" charset="-128"/>
            </a:endParaRPr>
          </a:p>
          <a:p>
            <a:pPr lvl="1"/>
            <a:r>
              <a:rPr lang="en-US" dirty="0">
                <a:ea typeface="ＭＳ Ｐゴシック" pitchFamily="-65" charset="-128"/>
              </a:rPr>
              <a:t>does not actively propagate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Watering-Hole Attacks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latin typeface="Arial" pitchFamily="-110" charset="0"/>
                <a:ea typeface="ＭＳ Ｐゴシック" pitchFamily="-110" charset="-128"/>
                <a:cs typeface="ＭＳ Ｐゴシック" pitchFamily="-110" charset="-128"/>
              </a:rPr>
              <a:t>A variant of </a:t>
            </a:r>
            <a:r>
              <a:rPr lang="en-US" altLang="zh-CN" dirty="0" err="1">
                <a:latin typeface="Arial" pitchFamily="-110" charset="0"/>
                <a:ea typeface="ＭＳ Ｐゴシック" pitchFamily="-110" charset="-128"/>
                <a:cs typeface="ＭＳ Ｐゴシック" pitchFamily="-110" charset="-128"/>
              </a:rPr>
              <a:t>DbD</a:t>
            </a:r>
            <a:r>
              <a:rPr lang="en-US" altLang="zh-CN" dirty="0">
                <a:latin typeface="Arial" pitchFamily="-110" charset="0"/>
                <a:ea typeface="ＭＳ Ｐゴシック" pitchFamily="-110" charset="-128"/>
                <a:cs typeface="ＭＳ Ｐゴシック" pitchFamily="-110" charset="-128"/>
              </a:rPr>
              <a:t> attack that is more targeted</a:t>
            </a:r>
          </a:p>
          <a:p>
            <a:r>
              <a:rPr lang="en-US" altLang="zh-CN" dirty="0">
                <a:solidFill>
                  <a:schemeClr val="tx1"/>
                </a:solidFill>
                <a:latin typeface="Arial" pitchFamily="-110" charset="0"/>
                <a:ea typeface="ＭＳ Ｐゴシック" pitchFamily="-110" charset="-128"/>
                <a:cs typeface="ＭＳ Ｐゴシック" pitchFamily="-110" charset="-128"/>
              </a:rPr>
              <a:t>The attacker researches their intended victims to identify websites they are likely to visit, and then scans these sites to identify those with vulnerabilities that allow their compromise with a drive-by-download attack. Then wait for one of their intended victims to visit one of the compromised sites</a:t>
            </a:r>
          </a:p>
          <a:p>
            <a:r>
              <a:rPr lang="en-US" altLang="zh-CN" dirty="0">
                <a:solidFill>
                  <a:schemeClr val="tx1"/>
                </a:solidFill>
                <a:latin typeface="Arial" pitchFamily="-110" charset="0"/>
                <a:ea typeface="ＭＳ Ｐゴシック" pitchFamily="-110" charset="-128"/>
                <a:cs typeface="ＭＳ Ｐゴシック" pitchFamily="-110" charset="-128"/>
              </a:rPr>
              <a:t>Their attack code may only infect systems belonging to the target organization, not for other visitors to the site. This helps </a:t>
            </a:r>
            <a:r>
              <a:rPr lang="en-US" altLang="zh-CN" dirty="0">
                <a:latin typeface="Arial" pitchFamily="-110" charset="0"/>
                <a:ea typeface="ＭＳ Ｐゴシック" pitchFamily="-110" charset="-128"/>
                <a:cs typeface="ＭＳ Ｐゴシック" pitchFamily="-110" charset="-128"/>
              </a:rPr>
              <a:t>evade detection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Tree>
    <p:extLst>
      <p:ext uri="{BB962C8B-B14F-4D97-AF65-F5344CB8AC3E}">
        <p14:creationId xmlns:p14="http://schemas.microsoft.com/office/powerpoint/2010/main" val="132731951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7FE-BB06-424F-8CC3-59AB8A4CBF0C}"/>
              </a:ext>
            </a:extLst>
          </p:cNvPr>
          <p:cNvSpPr>
            <a:spLocks noGrp="1"/>
          </p:cNvSpPr>
          <p:nvPr>
            <p:ph type="title"/>
          </p:nvPr>
        </p:nvSpPr>
        <p:spPr/>
        <p:txBody>
          <a:bodyPr/>
          <a:lstStyle/>
          <a:p>
            <a:r>
              <a:rPr lang="en-US" altLang="zh-CN" dirty="0" err="1">
                <a:latin typeface="Arial" pitchFamily="-110" charset="0"/>
                <a:ea typeface="ＭＳ Ｐゴシック" pitchFamily="-110" charset="-128"/>
                <a:cs typeface="ＭＳ Ｐゴシック" pitchFamily="-110" charset="-128"/>
              </a:rPr>
              <a:t>Malvertising</a:t>
            </a:r>
            <a:endParaRPr lang="en-SE" dirty="0"/>
          </a:p>
        </p:txBody>
      </p:sp>
      <p:sp>
        <p:nvSpPr>
          <p:cNvPr id="3" name="Content Placeholder 2">
            <a:extLst>
              <a:ext uri="{FF2B5EF4-FFF2-40B4-BE49-F238E27FC236}">
                <a16:creationId xmlns:a16="http://schemas.microsoft.com/office/drawing/2014/main" id="{3496AA1C-7B68-4B95-A6EB-18421B8C8A10}"/>
              </a:ext>
            </a:extLst>
          </p:cNvPr>
          <p:cNvSpPr>
            <a:spLocks noGrp="1"/>
          </p:cNvSpPr>
          <p:nvPr>
            <p:ph idx="1"/>
          </p:nvPr>
        </p:nvSpPr>
        <p:spPr/>
        <p:txBody>
          <a:bodyPr>
            <a:normAutofit fontScale="77500" lnSpcReduction="20000"/>
          </a:bodyPr>
          <a:lstStyle/>
          <a:p>
            <a:r>
              <a:rPr lang="en-US" altLang="zh-CN" dirty="0">
                <a:latin typeface="Arial" pitchFamily="-110" charset="0"/>
                <a:ea typeface="ＭＳ Ｐゴシック" pitchFamily="-110" charset="-128"/>
                <a:cs typeface="ＭＳ Ｐゴシック" pitchFamily="-110" charset="-128"/>
              </a:rPr>
              <a:t>Places malware on websites without actually compromising them</a:t>
            </a:r>
          </a:p>
          <a:p>
            <a:r>
              <a:rPr lang="en-US" altLang="zh-CN" dirty="0">
                <a:latin typeface="Arial" pitchFamily="-110" charset="0"/>
                <a:ea typeface="ＭＳ Ｐゴシック" pitchFamily="-110" charset="-128"/>
                <a:cs typeface="ＭＳ Ｐゴシック" pitchFamily="-110" charset="-128"/>
              </a:rPr>
              <a:t>The attacker pays for advertisements that to be placed on their intended target websites and incorporate malware in them</a:t>
            </a:r>
          </a:p>
          <a:p>
            <a:r>
              <a:rPr lang="en-US" altLang="zh-CN" dirty="0">
                <a:latin typeface="Arial" pitchFamily="-110" charset="0"/>
                <a:ea typeface="ＭＳ Ｐゴシック" pitchFamily="-110" charset="-128"/>
                <a:cs typeface="ＭＳ Ｐゴシック" pitchFamily="-110" charset="-128"/>
              </a:rPr>
              <a:t>Using these malicious ads, attackers can infect visitors to sites displaying them</a:t>
            </a:r>
          </a:p>
          <a:p>
            <a:r>
              <a:rPr lang="en-US" altLang="zh-CN" dirty="0">
                <a:latin typeface="Arial" pitchFamily="-110" charset="0"/>
                <a:ea typeface="ＭＳ Ｐゴシック" pitchFamily="-110" charset="-128"/>
                <a:cs typeface="ＭＳ Ｐゴシック" pitchFamily="-110" charset="-128"/>
              </a:rPr>
              <a:t>The malware code may be dynamically generated to either reduce the chance of detection or to only infect specific systems</a:t>
            </a:r>
          </a:p>
          <a:p>
            <a:r>
              <a:rPr lang="en-US" altLang="zh-CN" dirty="0">
                <a:latin typeface="Arial" pitchFamily="-110" charset="0"/>
                <a:ea typeface="ＭＳ Ｐゴシック" pitchFamily="-110" charset="-128"/>
                <a:cs typeface="ＭＳ Ｐゴシック" pitchFamily="-110" charset="-128"/>
              </a:rPr>
              <a:t>Attackers can place these ads for as little as a few hours, when they expect their intended victims could be browsing the targeted websites, greatly reducing their visibility</a:t>
            </a:r>
          </a:p>
          <a:p>
            <a:endParaRPr lang="en-US" altLang="zh-CN" dirty="0">
              <a:latin typeface="Arial" pitchFamily="-110" charset="0"/>
              <a:ea typeface="ＭＳ Ｐゴシック" pitchFamily="-110" charset="-128"/>
              <a:cs typeface="ＭＳ Ｐゴシック" pitchFamily="-110" charset="-128"/>
            </a:endParaRPr>
          </a:p>
          <a:p>
            <a:endParaRPr lang="zh-CN" altLang="en-US" dirty="0"/>
          </a:p>
          <a:p>
            <a:endParaRPr lang="en-SE" dirty="0"/>
          </a:p>
        </p:txBody>
      </p:sp>
      <p:sp>
        <p:nvSpPr>
          <p:cNvPr id="4" name="Slide Number Placeholder 3">
            <a:extLst>
              <a:ext uri="{FF2B5EF4-FFF2-40B4-BE49-F238E27FC236}">
                <a16:creationId xmlns:a16="http://schemas.microsoft.com/office/drawing/2014/main" id="{931E488C-8943-486B-86F6-CF2725CE2CD1}"/>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154695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C348-4BE8-44FE-AC81-3F702C60B921}"/>
              </a:ext>
            </a:extLst>
          </p:cNvPr>
          <p:cNvSpPr>
            <a:spLocks noGrp="1"/>
          </p:cNvSpPr>
          <p:nvPr>
            <p:ph type="title"/>
          </p:nvPr>
        </p:nvSpPr>
        <p:spPr/>
        <p:txBody>
          <a:bodyPr/>
          <a:lstStyle/>
          <a:p>
            <a:r>
              <a:rPr lang="en-US" dirty="0"/>
              <a:t>Clickjacking</a:t>
            </a:r>
            <a:endParaRPr lang="en-SE" dirty="0"/>
          </a:p>
        </p:txBody>
      </p:sp>
      <p:sp>
        <p:nvSpPr>
          <p:cNvPr id="3" name="Content Placeholder 2">
            <a:extLst>
              <a:ext uri="{FF2B5EF4-FFF2-40B4-BE49-F238E27FC236}">
                <a16:creationId xmlns:a16="http://schemas.microsoft.com/office/drawing/2014/main" id="{302F8EB9-2835-464D-8039-F79B02EF4359}"/>
              </a:ext>
            </a:extLst>
          </p:cNvPr>
          <p:cNvSpPr>
            <a:spLocks noGrp="1"/>
          </p:cNvSpPr>
          <p:nvPr>
            <p:ph idx="1"/>
          </p:nvPr>
        </p:nvSpPr>
        <p:spPr/>
        <p:txBody>
          <a:bodyPr>
            <a:normAutofit fontScale="77500" lnSpcReduction="20000"/>
          </a:bodyPr>
          <a:lstStyle/>
          <a:p>
            <a:r>
              <a:rPr lang="en-US" dirty="0"/>
              <a:t>Also known as a User-Interface (UI) redress attack, used to collect an infected user’s clicks or keystrokes</a:t>
            </a:r>
          </a:p>
          <a:p>
            <a:pPr lvl="1"/>
            <a:r>
              <a:rPr lang="en-US" dirty="0"/>
              <a:t>The attacker can force the user to do a variety of things from adjusting the user’s computer settings to unwittingly sending the user to websites that might have malicious code</a:t>
            </a:r>
          </a:p>
          <a:p>
            <a:pPr lvl="1"/>
            <a:r>
              <a:rPr lang="en-US" dirty="0"/>
              <a:t>By taking advantage of Adobe Flash or JavaScript an attacker could place a button under or over a legitimate button making it difficult for users to detect</a:t>
            </a:r>
          </a:p>
          <a:p>
            <a:pPr lvl="1"/>
            <a:r>
              <a:rPr lang="en-US" kern="1200" dirty="0">
                <a:latin typeface="Arial" pitchFamily="-110" charset="0"/>
                <a:ea typeface="ＭＳ Ｐゴシック" pitchFamily="-110" charset="-128"/>
                <a:cs typeface="ＭＳ Ｐゴシック" pitchFamily="-110" charset="-128"/>
              </a:rPr>
              <a:t>A user can be led to believe that he/she is typing in the password to their email or bank account, but are instead typing into an invisible frame controlled by the attacker.</a:t>
            </a:r>
          </a:p>
          <a:p>
            <a:endParaRPr lang="en-US" dirty="0"/>
          </a:p>
          <a:p>
            <a:endParaRPr lang="en-SE" dirty="0"/>
          </a:p>
        </p:txBody>
      </p:sp>
      <p:sp>
        <p:nvSpPr>
          <p:cNvPr id="4" name="Slide Number Placeholder 3">
            <a:extLst>
              <a:ext uri="{FF2B5EF4-FFF2-40B4-BE49-F238E27FC236}">
                <a16:creationId xmlns:a16="http://schemas.microsoft.com/office/drawing/2014/main" id="{8A8C7A13-C81F-4BF9-B37A-015D3BB607F5}"/>
              </a:ext>
            </a:extLst>
          </p:cNvPr>
          <p:cNvSpPr>
            <a:spLocks noGrp="1"/>
          </p:cNvSpPr>
          <p:nvPr>
            <p:ph type="sldNum" sz="quarter" idx="12"/>
          </p:nvPr>
        </p:nvSpPr>
        <p:spPr/>
        <p:txBody>
          <a:bodyPr/>
          <a:lstStyle/>
          <a:p>
            <a:pPr>
              <a:defRPr/>
            </a:pPr>
            <a:fld id="{F57F456A-00AF-44E6-8D70-638C0D0130FF}" type="slidenum">
              <a:rPr lang="en-US" altLang="zh-CN" smtClean="0"/>
              <a:pPr>
                <a:defRPr/>
              </a:pPr>
              <a:t>34</a:t>
            </a:fld>
            <a:endParaRPr lang="en-US" altLang="zh-CN" dirty="0"/>
          </a:p>
        </p:txBody>
      </p:sp>
    </p:spTree>
    <p:extLst>
      <p:ext uri="{BB962C8B-B14F-4D97-AF65-F5344CB8AC3E}">
        <p14:creationId xmlns:p14="http://schemas.microsoft.com/office/powerpoint/2010/main" val="41383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90000"/>
              </a:lnSpc>
            </a:pPr>
            <a:r>
              <a:rPr lang="en-US" altLang="zh-CN" dirty="0">
                <a:latin typeface="Arial" charset="0"/>
                <a:ea typeface="ＭＳ Ｐゴシック" pitchFamily="-65" charset="-128"/>
              </a:rPr>
              <a:t>Spam is a significant carrier of malware. </a:t>
            </a:r>
          </a:p>
          <a:p>
            <a:pPr lvl="1">
              <a:lnSpc>
                <a:spcPct val="90000"/>
              </a:lnSpc>
            </a:pPr>
            <a:r>
              <a:rPr lang="en-US" altLang="zh-CN" dirty="0">
                <a:latin typeface="Arial" charset="0"/>
                <a:ea typeface="ＭＳ Ｐゴシック" pitchFamily="-65" charset="-128"/>
              </a:rPr>
              <a:t>The e-mail may have an attached document, which, if opened, may exploit a software vulnerability to install malware on the user’s system. </a:t>
            </a:r>
          </a:p>
          <a:p>
            <a:pPr lvl="1">
              <a:lnSpc>
                <a:spcPct val="90000"/>
              </a:lnSpc>
            </a:pPr>
            <a:r>
              <a:rPr lang="en-US" altLang="zh-CN" dirty="0">
                <a:latin typeface="Arial" charset="0"/>
                <a:ea typeface="ＭＳ Ｐゴシック" pitchFamily="-65" charset="-128"/>
              </a:rPr>
              <a:t>Or, it may have an attached trojan horse program</a:t>
            </a:r>
          </a:p>
          <a:p>
            <a:pPr>
              <a:lnSpc>
                <a:spcPct val="90000"/>
              </a:lnSpc>
            </a:pPr>
            <a:r>
              <a:rPr lang="en-US" altLang="zh-CN" dirty="0">
                <a:latin typeface="Arial" charset="0"/>
                <a:ea typeface="ＭＳ Ｐゴシック" pitchFamily="-65" charset="-128"/>
              </a:rPr>
              <a:t>It may be used in a phishing attack</a:t>
            </a:r>
          </a:p>
          <a:p>
            <a:pPr lvl="1">
              <a:lnSpc>
                <a:spcPct val="90000"/>
              </a:lnSpc>
            </a:pPr>
            <a:r>
              <a:rPr lang="en-US" altLang="zh-CN" dirty="0">
                <a:latin typeface="Arial" charset="0"/>
                <a:ea typeface="ＭＳ Ｐゴシック" pitchFamily="-65" charset="-128"/>
              </a:rPr>
              <a:t>Directing the user either to a fake web site that mirrors some legitimate service, such as an online banking site, where it attempts to capture the user’s login and password; </a:t>
            </a:r>
          </a:p>
          <a:p>
            <a:pPr lvl="1">
              <a:lnSpc>
                <a:spcPct val="90000"/>
              </a:lnSpc>
            </a:pPr>
            <a:r>
              <a:rPr lang="en-US" altLang="zh-CN" dirty="0">
                <a:latin typeface="Arial" charset="0"/>
                <a:ea typeface="ＭＳ Ｐゴシック" pitchFamily="-65" charset="-128"/>
              </a:rPr>
              <a:t>Or to complete some form with personal details to allow the attacker to impersonate the user in an identity theft.</a:t>
            </a:r>
          </a:p>
          <a:p>
            <a:pPr>
              <a:lnSpc>
                <a:spcPct val="90000"/>
              </a:lnSpc>
            </a:pPr>
            <a:r>
              <a:rPr lang="en-US" altLang="zh-CN" dirty="0">
                <a:latin typeface="Arial" charset="0"/>
                <a:ea typeface="ＭＳ Ｐゴシック" pitchFamily="-65" charset="-128"/>
              </a:rPr>
              <a:t>Requires the user’s active choice to click on email attachments, or to permit the installation of some program.</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Tree>
    <p:extLst>
      <p:ext uri="{BB962C8B-B14F-4D97-AF65-F5344CB8AC3E}">
        <p14:creationId xmlns:p14="http://schemas.microsoft.com/office/powerpoint/2010/main" val="376413357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Trojan Horses</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90000"/>
              </a:lnSpc>
            </a:pPr>
            <a:r>
              <a:rPr lang="en-US" altLang="zh-CN" sz="3400" dirty="0">
                <a:latin typeface="Arial" charset="0"/>
                <a:ea typeface="ＭＳ Ｐゴシック" pitchFamily="-65" charset="-128"/>
              </a:rPr>
              <a:t>A Trojan horse is a useful program containing hidden code that, when invoked, performs some unwanted or harmful function.</a:t>
            </a:r>
          </a:p>
          <a:p>
            <a:pPr lvl="1">
              <a:lnSpc>
                <a:spcPct val="90000"/>
              </a:lnSpc>
            </a:pPr>
            <a:r>
              <a:rPr lang="en-US" altLang="zh-CN" sz="3000" dirty="0">
                <a:latin typeface="Arial" charset="0"/>
                <a:ea typeface="ＭＳ Ｐゴシック" pitchFamily="-65" charset="-128"/>
              </a:rPr>
              <a:t>e.g., it may scan local files for sensitive information and send a copy of it to the attacker. </a:t>
            </a:r>
          </a:p>
          <a:p>
            <a:pPr lvl="1">
              <a:lnSpc>
                <a:spcPct val="90000"/>
              </a:lnSpc>
            </a:pPr>
            <a:r>
              <a:rPr lang="en-US" altLang="zh-CN" sz="3000" dirty="0">
                <a:latin typeface="Arial" charset="0"/>
                <a:ea typeface="ＭＳ Ｐゴシック" pitchFamily="-65" charset="-128"/>
              </a:rPr>
              <a:t>It may be bundled with a game or useful program, and made available on a software distribution site or app store. </a:t>
            </a:r>
          </a:p>
          <a:p>
            <a:pPr lvl="2">
              <a:lnSpc>
                <a:spcPct val="90000"/>
              </a:lnSpc>
            </a:pPr>
            <a:r>
              <a:rPr lang="en-US" altLang="zh-CN" sz="2600" dirty="0">
                <a:latin typeface="Arial" charset="0"/>
                <a:ea typeface="ＭＳ Ｐゴシック" pitchFamily="-65" charset="-128"/>
              </a:rPr>
              <a:t>Be careful with “cracked software” (</a:t>
            </a:r>
            <a:r>
              <a:rPr lang="zh-CN" altLang="en-US" sz="2600" dirty="0">
                <a:latin typeface="Arial" charset="0"/>
                <a:ea typeface="ＭＳ Ｐゴシック" pitchFamily="-65" charset="-128"/>
              </a:rPr>
              <a:t>破解软件</a:t>
            </a:r>
            <a:r>
              <a:rPr lang="en-US" altLang="zh-CN" sz="2600" dirty="0">
                <a:latin typeface="Arial" charset="0"/>
                <a:ea typeface="ＭＳ Ｐゴシック" pitchFamily="-65" charset="-128"/>
              </a:rPr>
              <a:t>)</a:t>
            </a:r>
          </a:p>
          <a:p>
            <a:pPr>
              <a:lnSpc>
                <a:spcPct val="90000"/>
              </a:lnSpc>
            </a:pPr>
            <a:r>
              <a:rPr lang="en-US" altLang="zh-CN" sz="3400" dirty="0">
                <a:latin typeface="Arial" charset="0"/>
                <a:ea typeface="ＭＳ Ｐゴシック" pitchFamily="-65" charset="-128"/>
              </a:rPr>
              <a:t>Three models:</a:t>
            </a:r>
          </a:p>
          <a:p>
            <a:pPr lvl="1">
              <a:lnSpc>
                <a:spcPct val="90000"/>
              </a:lnSpc>
            </a:pPr>
            <a:r>
              <a:rPr lang="en-US" altLang="zh-CN" sz="3000" dirty="0">
                <a:latin typeface="Arial" charset="0"/>
                <a:ea typeface="ＭＳ Ｐゴシック" pitchFamily="-65" charset="-128"/>
              </a:rPr>
              <a:t>Continuing to perform the function of the original program and additionally performing a separate malicious activity</a:t>
            </a:r>
          </a:p>
          <a:p>
            <a:pPr lvl="1">
              <a:lnSpc>
                <a:spcPct val="90000"/>
              </a:lnSpc>
            </a:pPr>
            <a:r>
              <a:rPr lang="en-US" altLang="zh-CN" sz="3000" dirty="0">
                <a:latin typeface="Arial" charset="0"/>
                <a:ea typeface="ＭＳ Ｐゴシック" pitchFamily="-65" charset="-128"/>
              </a:rPr>
              <a:t>Continuing to perform the function of the original program but modifying the function to perform malicious activity (e.g., a Trojan version of a login program that collects passwords) or to hides other malicious activity (e.g., a Trojan version of a Linux “</a:t>
            </a:r>
            <a:r>
              <a:rPr lang="en-US" altLang="zh-CN" sz="3000" dirty="0" err="1">
                <a:latin typeface="Arial" charset="0"/>
                <a:ea typeface="ＭＳ Ｐゴシック" pitchFamily="-65" charset="-128"/>
              </a:rPr>
              <a:t>ps</a:t>
            </a:r>
            <a:r>
              <a:rPr lang="en-US" altLang="zh-CN" sz="3000" dirty="0">
                <a:latin typeface="Arial" charset="0"/>
                <a:ea typeface="ＭＳ Ｐゴシック" pitchFamily="-65" charset="-128"/>
              </a:rPr>
              <a:t>” program that does not display certain processes that are malicious)</a:t>
            </a:r>
          </a:p>
          <a:p>
            <a:pPr lvl="1">
              <a:lnSpc>
                <a:spcPct val="90000"/>
              </a:lnSpc>
            </a:pPr>
            <a:r>
              <a:rPr lang="en-US" altLang="zh-CN" sz="3000" dirty="0">
                <a:latin typeface="Arial" charset="0"/>
                <a:ea typeface="ＭＳ Ｐゴシック" pitchFamily="-65" charset="-128"/>
              </a:rPr>
              <a:t>Performing a malicious function that completely replaces the function of the original program</a:t>
            </a:r>
          </a:p>
          <a:p>
            <a:pPr>
              <a:lnSpc>
                <a:spcPct val="90000"/>
              </a:lnSpc>
            </a:pPr>
            <a:endParaRPr lang="en-US" altLang="zh-CN" sz="3400" dirty="0">
              <a:latin typeface="Arial" charset="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extLst>
      <p:ext uri="{BB962C8B-B14F-4D97-AF65-F5344CB8AC3E}">
        <p14:creationId xmlns:p14="http://schemas.microsoft.com/office/powerpoint/2010/main" val="124241169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solidFill>
                  <a:srgbClr val="C00000"/>
                </a:solidFill>
              </a:rPr>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404825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Payload</a:t>
            </a:r>
            <a:endParaRPr lang="zh-CN" altLang="en-US" dirty="0"/>
          </a:p>
        </p:txBody>
      </p:sp>
      <p:sp>
        <p:nvSpPr>
          <p:cNvPr id="3" name="内容占位符 2"/>
          <p:cNvSpPr>
            <a:spLocks noGrp="1"/>
          </p:cNvSpPr>
          <p:nvPr>
            <p:ph idx="1"/>
          </p:nvPr>
        </p:nvSpPr>
        <p:spPr/>
        <p:txBody>
          <a:bodyPr>
            <a:normAutofit/>
          </a:bodyPr>
          <a:lstStyle/>
          <a:p>
            <a:r>
              <a:rPr lang="en-US" altLang="zh-CN" sz="2800" dirty="0"/>
              <a:t>System Corruption</a:t>
            </a:r>
          </a:p>
          <a:p>
            <a:pPr lvl="1"/>
            <a:r>
              <a:rPr lang="en-US" altLang="zh-CN" sz="2000" dirty="0"/>
              <a:t>Data Destruction, Real-World Damage, Logic Bomb</a:t>
            </a:r>
          </a:p>
          <a:p>
            <a:r>
              <a:rPr lang="en-US" altLang="zh-CN" sz="2800" dirty="0"/>
              <a:t>Attack Agent</a:t>
            </a:r>
          </a:p>
          <a:p>
            <a:pPr lvl="1"/>
            <a:r>
              <a:rPr lang="en-US" altLang="zh-CN" sz="2000" dirty="0"/>
              <a:t>Zombie, Bot</a:t>
            </a:r>
          </a:p>
          <a:p>
            <a:r>
              <a:rPr lang="en-US" altLang="zh-CN" sz="2800" dirty="0"/>
              <a:t>Information theft </a:t>
            </a:r>
          </a:p>
          <a:p>
            <a:pPr lvl="1"/>
            <a:r>
              <a:rPr lang="en-US" altLang="zh-CN" sz="2000" dirty="0"/>
              <a:t>Keyloggers, Phishing, Spyware</a:t>
            </a:r>
          </a:p>
          <a:p>
            <a:r>
              <a:rPr lang="en-US" altLang="zh-CN" sz="2800" dirty="0" err="1"/>
              <a:t>Stealthing</a:t>
            </a:r>
            <a:r>
              <a:rPr lang="en-US" altLang="zh-CN" sz="2800" dirty="0"/>
              <a:t> </a:t>
            </a:r>
          </a:p>
          <a:p>
            <a:pPr lvl="1"/>
            <a:r>
              <a:rPr lang="en-US" altLang="zh-CN" sz="2000" dirty="0"/>
              <a:t>Backdoors, rootkits</a:t>
            </a:r>
          </a:p>
          <a:p>
            <a:endParaRPr lang="zh-CN" altLang="en-US" sz="2800"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38</a:t>
            </a:fld>
            <a:endParaRPr lang="en-US" dirty="0">
              <a:solidFill>
                <a:prstClr val="white">
                  <a:lumMod val="65000"/>
                  <a:lumOff val="35000"/>
                </a:prstClr>
              </a:solidFill>
            </a:endParaRPr>
          </a:p>
        </p:txBody>
      </p:sp>
    </p:spTree>
    <p:extLst>
      <p:ext uri="{BB962C8B-B14F-4D97-AF65-F5344CB8AC3E}">
        <p14:creationId xmlns:p14="http://schemas.microsoft.com/office/powerpoint/2010/main" val="244043207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altLang="en-US" dirty="0"/>
              <a:t>Payload -- System Corruption</a:t>
            </a:r>
          </a:p>
        </p:txBody>
      </p:sp>
      <p:sp>
        <p:nvSpPr>
          <p:cNvPr id="3" name="Content Placeholder 2"/>
          <p:cNvSpPr>
            <a:spLocks noGrp="1"/>
          </p:cNvSpPr>
          <p:nvPr>
            <p:ph idx="1"/>
          </p:nvPr>
        </p:nvSpPr>
        <p:spPr>
          <a:xfrm>
            <a:off x="76200" y="1196752"/>
            <a:ext cx="8816280" cy="5760640"/>
          </a:xfrm>
        </p:spPr>
        <p:txBody>
          <a:bodyPr wrap="square" numCol="1" anchor="t" anchorCtr="0" compatLnSpc="1">
            <a:prstTxWarp prst="textNoShape">
              <a:avLst/>
            </a:prstTxWarp>
            <a:normAutofit/>
          </a:bodyPr>
          <a:lstStyle/>
          <a:p>
            <a:r>
              <a:rPr lang="en-US" sz="2400" dirty="0">
                <a:ea typeface="ＭＳ Ｐゴシック" pitchFamily="-65" charset="-128"/>
              </a:rPr>
              <a:t>Data destruction and ransom ware</a:t>
            </a:r>
          </a:p>
          <a:p>
            <a:pPr lvl="1"/>
            <a:r>
              <a:rPr lang="en-US" sz="1800" dirty="0">
                <a:ea typeface="ＭＳ Ｐゴシック" pitchFamily="-65" charset="-128"/>
              </a:rPr>
              <a:t>Corrupts or encrypts the file system</a:t>
            </a:r>
          </a:p>
          <a:p>
            <a:pPr lvl="1"/>
            <a:r>
              <a:rPr lang="en-US" sz="1800" dirty="0">
                <a:ea typeface="ＭＳ Ｐゴシック" pitchFamily="-65" charset="-128"/>
              </a:rPr>
              <a:t>Demands a ransom (in bitcoin) to recover</a:t>
            </a:r>
          </a:p>
          <a:p>
            <a:r>
              <a:rPr lang="en-US" sz="2400" dirty="0">
                <a:ea typeface="ＭＳ Ｐゴシック" pitchFamily="-65" charset="-128"/>
              </a:rPr>
              <a:t>Real-world damage</a:t>
            </a:r>
          </a:p>
          <a:p>
            <a:pPr lvl="1"/>
            <a:r>
              <a:rPr lang="en-US" sz="1800" dirty="0">
                <a:ea typeface="ＭＳ Ｐゴシック" pitchFamily="-65" charset="-128"/>
              </a:rPr>
              <a:t>Causes damage to physical equipment, e.g., the Stuxnet worm that targeted Industrial Control System in Iran’s nuclear facility</a:t>
            </a:r>
          </a:p>
          <a:p>
            <a:r>
              <a:rPr lang="en-US" sz="2400" dirty="0">
                <a:ea typeface="ＭＳ Ｐゴシック" pitchFamily="-65" charset="-128"/>
              </a:rPr>
              <a:t>Logic bomb</a:t>
            </a:r>
          </a:p>
          <a:p>
            <a:pPr lvl="1"/>
            <a:r>
              <a:rPr lang="en-US" sz="1800" dirty="0">
                <a:ea typeface="ＭＳ Ｐゴシック" pitchFamily="-65" charset="-128"/>
              </a:rPr>
              <a:t>Code embedded in the malware that is set to “explode” when certain trigger conditions are met</a:t>
            </a:r>
          </a:p>
          <a:p>
            <a:pPr lvl="1"/>
            <a:r>
              <a:rPr lang="en-US" sz="1800" dirty="0">
                <a:ea typeface="ＭＳ Ｐゴシック" pitchFamily="-65" charset="-128"/>
              </a:rPr>
              <a:t>Example trigger conditions include: presence or absence of certain files or devices on the system, a particular day of the week or date, a particular version or configuration of some software, or a particular user running the application, e.g.,  if I am deleted from the Payroll Table, encrypt hard disk.</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Classification of Malware</a:t>
            </a:r>
            <a:endParaRPr lang="en-US" altLang="en-US" dirty="0"/>
          </a:p>
        </p:txBody>
      </p:sp>
      <p:sp>
        <p:nvSpPr>
          <p:cNvPr id="3" name="Content Placeholder 2"/>
          <p:cNvSpPr>
            <a:spLocks noGrp="1"/>
          </p:cNvSpPr>
          <p:nvPr>
            <p:ph idx="1"/>
          </p:nvPr>
        </p:nvSpPr>
        <p:spPr/>
        <p:txBody>
          <a:bodyPr>
            <a:normAutofit/>
          </a:bodyPr>
          <a:lstStyle/>
          <a:p>
            <a:r>
              <a:rPr lang="en-US" sz="2800" dirty="0"/>
              <a:t>Malware can be classified by how it spreads or propagates to reach the desired targets</a:t>
            </a:r>
          </a:p>
          <a:p>
            <a:r>
              <a:rPr lang="en-US" sz="2800" dirty="0"/>
              <a:t>Need for host program:</a:t>
            </a:r>
          </a:p>
          <a:p>
            <a:pPr lvl="1"/>
            <a:r>
              <a:rPr lang="en-US" sz="1800" dirty="0"/>
              <a:t>Those that need a host  program (parasitic code such as viruses)</a:t>
            </a:r>
          </a:p>
          <a:p>
            <a:pPr lvl="1"/>
            <a:r>
              <a:rPr lang="en-US" sz="1800" dirty="0"/>
              <a:t>Those that are independent, self-contained programs (worms, trojans, and bots)</a:t>
            </a:r>
          </a:p>
          <a:p>
            <a:r>
              <a:rPr lang="en-US" sz="2800" dirty="0"/>
              <a:t>Self-replication</a:t>
            </a:r>
          </a:p>
          <a:p>
            <a:pPr lvl="1"/>
            <a:r>
              <a:rPr lang="en-US" sz="1800" dirty="0"/>
              <a:t>Those that do not replicate themselves (trojans and spam e-mail)</a:t>
            </a:r>
          </a:p>
          <a:p>
            <a:pPr lvl="1"/>
            <a:r>
              <a:rPr lang="en-US" sz="1800" dirty="0"/>
              <a:t>Those that replicate </a:t>
            </a:r>
            <a:r>
              <a:rPr lang="en-US" altLang="zh-CN" sz="1800" dirty="0"/>
              <a:t>themselves </a:t>
            </a:r>
            <a:r>
              <a:rPr lang="en-US" sz="1800" dirty="0"/>
              <a:t>(viruses and worms)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
        <p:nvSpPr>
          <p:cNvPr id="6" name="Rectangle 6">
            <a:extLst>
              <a:ext uri="{FF2B5EF4-FFF2-40B4-BE49-F238E27FC236}">
                <a16:creationId xmlns:a16="http://schemas.microsoft.com/office/drawing/2014/main" id="{B6FA24EF-265B-44AD-B7A0-E6FFF74AB340}"/>
              </a:ext>
            </a:extLst>
          </p:cNvPr>
          <p:cNvSpPr txBox="1">
            <a:spLocks noChangeArrowheads="1"/>
          </p:cNvSpPr>
          <p:nvPr/>
        </p:nvSpPr>
        <p:spPr bwMode="auto">
          <a:xfrm>
            <a:off x="6980987" y="6532873"/>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4968213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wrap="square" numCol="1" anchorCtr="0" compatLnSpc="1">
            <a:prstTxWarp prst="textNoShape">
              <a:avLst/>
            </a:prstTxWarp>
            <a:noAutofit/>
          </a:bodyPr>
          <a:lstStyle/>
          <a:p>
            <a:pPr eaLnBrk="1" hangingPunct="1"/>
            <a:r>
              <a:rPr lang="en-US" altLang="en-US" sz="3600" dirty="0"/>
              <a:t>Payload – Attack Agents: Zombies, Bots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40</a:t>
            </a:fld>
            <a:endParaRPr lang="en-US" dirty="0">
              <a:solidFill>
                <a:prstClr val="white">
                  <a:lumMod val="65000"/>
                  <a:lumOff val="35000"/>
                </a:prstClr>
              </a:solidFill>
            </a:endParaRPr>
          </a:p>
        </p:txBody>
      </p:sp>
      <p:sp>
        <p:nvSpPr>
          <p:cNvPr id="7" name="Content Placeholder 2">
            <a:extLst>
              <a:ext uri="{FF2B5EF4-FFF2-40B4-BE49-F238E27FC236}">
                <a16:creationId xmlns:a16="http://schemas.microsoft.com/office/drawing/2014/main" id="{C9C33948-208D-4837-B828-A1EACC74B2F2}"/>
              </a:ext>
            </a:extLst>
          </p:cNvPr>
          <p:cNvSpPr>
            <a:spLocks noGrp="1"/>
          </p:cNvSpPr>
          <p:nvPr>
            <p:ph idx="1"/>
          </p:nvPr>
        </p:nvSpPr>
        <p:spPr>
          <a:xfrm>
            <a:off x="323528" y="1196753"/>
            <a:ext cx="8568952" cy="5256584"/>
          </a:xfrm>
        </p:spPr>
        <p:txBody>
          <a:bodyPr>
            <a:normAutofit fontScale="70000" lnSpcReduction="20000"/>
          </a:bodyPr>
          <a:lstStyle/>
          <a:p>
            <a:r>
              <a:rPr lang="en-US" dirty="0"/>
              <a:t>Takes over another computer and uses that computer to launch or manage attacks</a:t>
            </a:r>
          </a:p>
          <a:p>
            <a:r>
              <a:rPr lang="en-US" dirty="0"/>
              <a:t>Botnet - collection of bots capable of acting in a coordinated manner for</a:t>
            </a:r>
          </a:p>
          <a:p>
            <a:pPr lvl="1"/>
            <a:r>
              <a:rPr lang="en-US" dirty="0"/>
              <a:t>Distributed Denial-of-Service (DDoS) attacks</a:t>
            </a:r>
          </a:p>
          <a:p>
            <a:pPr lvl="1"/>
            <a:r>
              <a:rPr lang="en-US" dirty="0"/>
              <a:t>Spamming</a:t>
            </a:r>
          </a:p>
          <a:p>
            <a:pPr lvl="1"/>
            <a:r>
              <a:rPr lang="en-US" dirty="0"/>
              <a:t>Sniffing traffic</a:t>
            </a:r>
          </a:p>
          <a:p>
            <a:pPr lvl="1"/>
            <a:r>
              <a:rPr lang="en-US" dirty="0"/>
              <a:t>Keylogging</a:t>
            </a:r>
          </a:p>
          <a:p>
            <a:pPr lvl="1"/>
            <a:r>
              <a:rPr lang="en-US" dirty="0"/>
              <a:t>Spreading new malware</a:t>
            </a:r>
          </a:p>
          <a:p>
            <a:pPr lvl="1"/>
            <a:r>
              <a:rPr lang="en-US" dirty="0"/>
              <a:t>Installing browser add-ons for advertisement</a:t>
            </a:r>
          </a:p>
          <a:p>
            <a:pPr lvl="1"/>
            <a:r>
              <a:rPr lang="en-US" dirty="0"/>
              <a:t>Manipulating online games</a:t>
            </a:r>
          </a:p>
          <a:p>
            <a:r>
              <a:rPr lang="en-US" dirty="0"/>
              <a:t>Differences between bots and worms </a:t>
            </a:r>
          </a:p>
          <a:p>
            <a:pPr lvl="1"/>
            <a:r>
              <a:rPr lang="en-US" dirty="0"/>
              <a:t>Worms propagate and activate themselves</a:t>
            </a:r>
          </a:p>
          <a:p>
            <a:pPr lvl="1"/>
            <a:r>
              <a:rPr lang="en-US" dirty="0"/>
              <a:t>Bots are controlled from some central command-and-control facility</a:t>
            </a:r>
          </a:p>
          <a:p>
            <a:endParaRPr lang="en-SE"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2139-D8A6-4D53-8C65-34BDE914BF3A}"/>
              </a:ext>
            </a:extLst>
          </p:cNvPr>
          <p:cNvSpPr>
            <a:spLocks noGrp="1"/>
          </p:cNvSpPr>
          <p:nvPr>
            <p:ph type="title"/>
          </p:nvPr>
        </p:nvSpPr>
        <p:spPr/>
        <p:txBody>
          <a:bodyPr/>
          <a:lstStyle/>
          <a:p>
            <a:r>
              <a:rPr lang="en-US" dirty="0"/>
              <a:t>Payload – Information Theft</a:t>
            </a:r>
            <a:br>
              <a:rPr lang="en-US" dirty="0"/>
            </a:br>
            <a:r>
              <a:rPr lang="en-US" dirty="0"/>
              <a:t>Keyloggers and Spyware</a:t>
            </a:r>
            <a:endParaRPr lang="en-SE" dirty="0"/>
          </a:p>
        </p:txBody>
      </p:sp>
      <p:sp>
        <p:nvSpPr>
          <p:cNvPr id="3" name="Content Placeholder 2">
            <a:extLst>
              <a:ext uri="{FF2B5EF4-FFF2-40B4-BE49-F238E27FC236}">
                <a16:creationId xmlns:a16="http://schemas.microsoft.com/office/drawing/2014/main" id="{5BA84B47-BE26-4268-A2DF-5633E4A297EE}"/>
              </a:ext>
            </a:extLst>
          </p:cNvPr>
          <p:cNvSpPr>
            <a:spLocks noGrp="1"/>
          </p:cNvSpPr>
          <p:nvPr>
            <p:ph idx="1"/>
          </p:nvPr>
        </p:nvSpPr>
        <p:spPr/>
        <p:txBody>
          <a:bodyPr>
            <a:normAutofit fontScale="77500" lnSpcReduction="20000"/>
          </a:bodyPr>
          <a:lstStyle/>
          <a:p>
            <a:r>
              <a:rPr lang="en-US" dirty="0"/>
              <a:t>Keylogger</a:t>
            </a:r>
          </a:p>
          <a:p>
            <a:pPr lvl="1"/>
            <a:r>
              <a:rPr lang="en-US" dirty="0"/>
              <a:t>Captures keystrokes to allow attacker to monitor sensitive information</a:t>
            </a:r>
          </a:p>
          <a:p>
            <a:pPr lvl="1"/>
            <a:r>
              <a:rPr lang="en-US" dirty="0"/>
              <a:t>Typically uses some form of filtering mechanism that only returns information close to keywords (“login”, “password”)</a:t>
            </a:r>
          </a:p>
          <a:p>
            <a:r>
              <a:rPr lang="en-US" dirty="0"/>
              <a:t>Spyware</a:t>
            </a:r>
          </a:p>
          <a:p>
            <a:pPr lvl="1"/>
            <a:r>
              <a:rPr lang="en-US" dirty="0"/>
              <a:t>Subverts the compromised machine to allow monitoring of a wide range of activity on the system</a:t>
            </a:r>
          </a:p>
          <a:p>
            <a:pPr lvl="1"/>
            <a:r>
              <a:rPr lang="en-US" dirty="0"/>
              <a:t>Monitoring history and content of browsing activity</a:t>
            </a:r>
          </a:p>
          <a:p>
            <a:pPr lvl="1"/>
            <a:r>
              <a:rPr lang="en-US" dirty="0"/>
              <a:t>Redirecting certain Web page requests to fake sites</a:t>
            </a:r>
          </a:p>
          <a:p>
            <a:pPr lvl="1"/>
            <a:r>
              <a:rPr lang="en-US" dirty="0"/>
              <a:t>Dynamically modifying data exchanged between the browser and certain Web sites of interest</a:t>
            </a:r>
          </a:p>
          <a:p>
            <a:endParaRPr lang="en-SE" dirty="0"/>
          </a:p>
        </p:txBody>
      </p:sp>
      <p:sp>
        <p:nvSpPr>
          <p:cNvPr id="4" name="Slide Number Placeholder 3">
            <a:extLst>
              <a:ext uri="{FF2B5EF4-FFF2-40B4-BE49-F238E27FC236}">
                <a16:creationId xmlns:a16="http://schemas.microsoft.com/office/drawing/2014/main" id="{F67E3678-61A3-4998-89D3-1C19F4739C87}"/>
              </a:ext>
            </a:extLst>
          </p:cNvPr>
          <p:cNvSpPr>
            <a:spLocks noGrp="1"/>
          </p:cNvSpPr>
          <p:nvPr>
            <p:ph type="sldNum" sz="quarter" idx="12"/>
          </p:nvPr>
        </p:nvSpPr>
        <p:spPr/>
        <p:txBody>
          <a:bodyPr/>
          <a:lstStyle/>
          <a:p>
            <a:pPr>
              <a:defRPr/>
            </a:pPr>
            <a:fld id="{F57F456A-00AF-44E6-8D70-638C0D0130FF}" type="slidenum">
              <a:rPr lang="en-US" altLang="zh-CN" smtClean="0"/>
              <a:pPr>
                <a:defRPr/>
              </a:pPr>
              <a:t>41</a:t>
            </a:fld>
            <a:endParaRPr lang="en-US" altLang="zh-CN" dirty="0"/>
          </a:p>
        </p:txBody>
      </p:sp>
    </p:spTree>
    <p:extLst>
      <p:ext uri="{BB962C8B-B14F-4D97-AF65-F5344CB8AC3E}">
        <p14:creationId xmlns:p14="http://schemas.microsoft.com/office/powerpoint/2010/main" val="1499932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2345-3483-45D8-87A9-B686DAEA8250}"/>
              </a:ext>
            </a:extLst>
          </p:cNvPr>
          <p:cNvSpPr>
            <a:spLocks noGrp="1"/>
          </p:cNvSpPr>
          <p:nvPr>
            <p:ph type="title"/>
          </p:nvPr>
        </p:nvSpPr>
        <p:spPr/>
        <p:txBody>
          <a:bodyPr/>
          <a:lstStyle/>
          <a:p>
            <a:r>
              <a:rPr lang="en-US" dirty="0"/>
              <a:t>Payload – Information Theft</a:t>
            </a:r>
            <a:br>
              <a:rPr lang="en-US" dirty="0"/>
            </a:br>
            <a:r>
              <a:rPr lang="en-US" dirty="0"/>
              <a:t>Phishing</a:t>
            </a:r>
            <a:endParaRPr lang="en-SE" dirty="0"/>
          </a:p>
        </p:txBody>
      </p:sp>
      <p:sp>
        <p:nvSpPr>
          <p:cNvPr id="3" name="Content Placeholder 2">
            <a:extLst>
              <a:ext uri="{FF2B5EF4-FFF2-40B4-BE49-F238E27FC236}">
                <a16:creationId xmlns:a16="http://schemas.microsoft.com/office/drawing/2014/main" id="{ABFABD55-AC58-4076-A3A0-51ACFAA85C36}"/>
              </a:ext>
            </a:extLst>
          </p:cNvPr>
          <p:cNvSpPr>
            <a:spLocks noGrp="1"/>
          </p:cNvSpPr>
          <p:nvPr>
            <p:ph idx="1"/>
          </p:nvPr>
        </p:nvSpPr>
        <p:spPr/>
        <p:txBody>
          <a:bodyPr>
            <a:normAutofit fontScale="85000" lnSpcReduction="10000"/>
          </a:bodyPr>
          <a:lstStyle/>
          <a:p>
            <a:r>
              <a:rPr lang="en-US" dirty="0"/>
              <a:t>Exploits social engineering to leverage the user’s trust by masquerading as communication from a trusted source</a:t>
            </a:r>
          </a:p>
          <a:p>
            <a:pPr lvl="1"/>
            <a:r>
              <a:rPr lang="en-US" dirty="0"/>
              <a:t>Include a URL in a spam e-mail that links to a fake Web site that mimics the login page of a banking site</a:t>
            </a:r>
          </a:p>
          <a:p>
            <a:r>
              <a:rPr lang="en-US" dirty="0"/>
              <a:t>Spear-phishing</a:t>
            </a:r>
          </a:p>
          <a:p>
            <a:pPr lvl="1"/>
            <a:r>
              <a:rPr lang="en-US" dirty="0"/>
              <a:t>Recipients are carefully researched by the attacker</a:t>
            </a:r>
          </a:p>
          <a:p>
            <a:pPr lvl="1"/>
            <a:r>
              <a:rPr lang="en-US" dirty="0"/>
              <a:t>E-mail is crafted to specifically suit its                                              recipient, often quoting a range of information                                           to convince him of its authenticity</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29756F02-E265-496F-B70B-AC26A2D54419}"/>
              </a:ext>
            </a:extLst>
          </p:cNvPr>
          <p:cNvSpPr>
            <a:spLocks noGrp="1"/>
          </p:cNvSpPr>
          <p:nvPr>
            <p:ph type="sldNum" sz="quarter" idx="12"/>
          </p:nvPr>
        </p:nvSpPr>
        <p:spPr/>
        <p:txBody>
          <a:body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15837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Backdoor</a:t>
            </a:r>
          </a:p>
        </p:txBody>
      </p:sp>
      <p:sp>
        <p:nvSpPr>
          <p:cNvPr id="3" name="Content Placeholder 2"/>
          <p:cNvSpPr>
            <a:spLocks noGrp="1"/>
          </p:cNvSpPr>
          <p:nvPr>
            <p:ph idx="1"/>
          </p:nvPr>
        </p:nvSpPr>
        <p:spPr/>
        <p:txBody>
          <a:bodyPr wrap="square" numCol="1" anchor="t" anchorCtr="0" compatLnSpc="1">
            <a:prstTxWarp prst="textNoShape">
              <a:avLst/>
            </a:prstTxWarp>
            <a:normAutofit/>
          </a:bodyPr>
          <a:lstStyle/>
          <a:p>
            <a:pPr eaLnBrk="1" hangingPunct="1"/>
            <a:r>
              <a:rPr lang="en-US" sz="2800" dirty="0">
                <a:ea typeface="ＭＳ Ｐゴシック" pitchFamily="-65" charset="-128"/>
              </a:rPr>
              <a:t>Secret entry point into a program allowing the attacker to gain access and bypass the security access procedures</a:t>
            </a:r>
          </a:p>
          <a:p>
            <a:pPr lvl="1"/>
            <a:r>
              <a:rPr lang="en-US" altLang="zh-CN" sz="2400" i="1" dirty="0">
                <a:ea typeface="ＭＳ Ｐゴシック" pitchFamily="-65" charset="-128"/>
              </a:rPr>
              <a:t>Maintenance hook </a:t>
            </a:r>
            <a:r>
              <a:rPr lang="en-US" altLang="zh-CN" sz="2400" dirty="0">
                <a:ea typeface="ＭＳ Ｐゴシック" pitchFamily="-65" charset="-128"/>
              </a:rPr>
              <a:t>is a backdoor used by Programmers to debug and test programs</a:t>
            </a:r>
          </a:p>
          <a:p>
            <a:pPr lvl="2"/>
            <a:r>
              <a:rPr lang="en-US" sz="2400" dirty="0">
                <a:ea typeface="ＭＳ Ｐゴシック" pitchFamily="-65" charset="-128"/>
              </a:rPr>
              <a:t>e.g., if username is “133t h4ck0r” return LOGIN_SUCCESS;</a:t>
            </a:r>
          </a:p>
          <a:p>
            <a:pPr lvl="1"/>
            <a:r>
              <a:rPr lang="en-US" altLang="zh-CN" sz="2400" dirty="0">
                <a:ea typeface="ＭＳ Ｐゴシック" pitchFamily="-65" charset="-128"/>
              </a:rPr>
              <a:t>Can also be implemented as a network service listening on some non-standard port that the attacker can connect to and issue commands to be run on the system.</a:t>
            </a:r>
          </a:p>
          <a:p>
            <a:pPr lvl="1"/>
            <a:endParaRPr lang="en-US" sz="1800" dirty="0">
              <a:ea typeface="ＭＳ Ｐゴシック" pitchFamily="-65"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43</a:t>
            </a:fld>
            <a:endParaRPr lang="en-US" dirty="0">
              <a:solidFill>
                <a:prstClr val="white">
                  <a:lumMod val="65000"/>
                  <a:lumOff val="35000"/>
                </a:prstClr>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t>Payload – </a:t>
            </a:r>
            <a:r>
              <a:rPr lang="en-US" dirty="0" err="1"/>
              <a:t>Stealthing</a:t>
            </a:r>
            <a:r>
              <a:rPr lang="en-US" dirty="0"/>
              <a:t> </a:t>
            </a:r>
            <a:r>
              <a:rPr lang="en-US" altLang="zh-CN" dirty="0"/>
              <a:t>–</a:t>
            </a:r>
            <a:br>
              <a:rPr lang="en-US" dirty="0"/>
            </a:br>
            <a:r>
              <a:rPr lang="en-US" dirty="0"/>
              <a:t>Rootkit</a:t>
            </a:r>
          </a:p>
        </p:txBody>
      </p:sp>
      <p:sp>
        <p:nvSpPr>
          <p:cNvPr id="256003" name="Rectangle 1027"/>
          <p:cNvSpPr>
            <a:spLocks noGrp="1" noChangeArrowheads="1"/>
          </p:cNvSpPr>
          <p:nvPr>
            <p:ph idx="1"/>
          </p:nvPr>
        </p:nvSpPr>
        <p:spPr/>
        <p:txBody>
          <a:bodyPr wrap="square" numCol="1" anchor="t" anchorCtr="0" compatLnSpc="1">
            <a:prstTxWarp prst="textNoShape">
              <a:avLst/>
            </a:prstTxWarp>
          </a:bodyPr>
          <a:lstStyle/>
          <a:p>
            <a:pPr eaLnBrk="1" hangingPunct="1">
              <a:buClr>
                <a:schemeClr val="accent1"/>
              </a:buClr>
            </a:pPr>
            <a:r>
              <a:rPr lang="en-US" sz="2800" dirty="0">
                <a:ea typeface="ＭＳ Ｐゴシック" pitchFamily="-65" charset="-128"/>
              </a:rPr>
              <a:t>A rootkit is a set of hidden programs installed on a system to maintain covert access to that system </a:t>
            </a:r>
          </a:p>
          <a:p>
            <a:pPr lvl="1">
              <a:buClr>
                <a:schemeClr val="accent1"/>
              </a:buClr>
            </a:pPr>
            <a:r>
              <a:rPr lang="en-US" altLang="zh-CN" sz="2400" dirty="0" err="1">
                <a:ea typeface="ＭＳ Ｐゴシック" pitchFamily="-65" charset="-128"/>
              </a:rPr>
              <a:t>Stealthing</a:t>
            </a:r>
            <a:r>
              <a:rPr lang="en-US" altLang="zh-CN" sz="2400" dirty="0">
                <a:ea typeface="ＭＳ Ｐゴシック" pitchFamily="-65" charset="-128"/>
              </a:rPr>
              <a:t> means hiding itself from detection (</a:t>
            </a:r>
            <a:r>
              <a:rPr lang="en-US" altLang="zh-CN" sz="2400" dirty="0" err="1">
                <a:ea typeface="ＭＳ Ｐゴシック" pitchFamily="-65" charset="-128"/>
              </a:rPr>
              <a:t>stealthing</a:t>
            </a:r>
            <a:r>
              <a:rPr lang="en-US" altLang="zh-CN" sz="2400" dirty="0">
                <a:ea typeface="ＭＳ Ｐゴシック" pitchFamily="-65" charset="-128"/>
              </a:rPr>
              <a:t>)</a:t>
            </a:r>
          </a:p>
          <a:p>
            <a:pPr eaLnBrk="1" hangingPunct="1">
              <a:buClr>
                <a:schemeClr val="accent1"/>
              </a:buClr>
            </a:pPr>
            <a:r>
              <a:rPr lang="en-US" sz="2800" dirty="0">
                <a:ea typeface="ＭＳ Ｐゴシック" pitchFamily="-65" charset="-128"/>
              </a:rPr>
              <a:t>Gives root privileges to attacker</a:t>
            </a:r>
          </a:p>
          <a:p>
            <a:pPr lvl="1">
              <a:buClr>
                <a:schemeClr val="accent5"/>
              </a:buClr>
            </a:pPr>
            <a:r>
              <a:rPr lang="en-US" sz="2200" dirty="0">
                <a:ea typeface="ＭＳ Ｐゴシック" pitchFamily="-65" charset="-128"/>
              </a:rPr>
              <a:t>Can add or change programs and files, monitor processes, send and receive network traffic, and get backdoor access on demand</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44</a:t>
            </a:fld>
            <a:endParaRPr lang="en-US" dirty="0">
              <a:solidFill>
                <a:prstClr val="white">
                  <a:lumMod val="65000"/>
                  <a:lumOff val="35000"/>
                </a:prstClr>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altLang="en-US" dirty="0"/>
              <a:t>Rootkit Classification</a:t>
            </a:r>
          </a:p>
        </p:txBody>
      </p:sp>
      <p:sp>
        <p:nvSpPr>
          <p:cNvPr id="6" name="内容占位符 5"/>
          <p:cNvSpPr>
            <a:spLocks noGrp="1"/>
          </p:cNvSpPr>
          <p:nvPr>
            <p:ph idx="1"/>
          </p:nvPr>
        </p:nvSpPr>
        <p:spPr/>
        <p:txBody>
          <a:bodyPr>
            <a:normAutofit/>
          </a:bodyPr>
          <a:lstStyle/>
          <a:p>
            <a:r>
              <a:rPr lang="en-US" altLang="zh-CN" sz="2800" dirty="0">
                <a:latin typeface="Arial" charset="0"/>
                <a:ea typeface="ＭＳ Ｐゴシック" pitchFamily="-65" charset="-128"/>
              </a:rPr>
              <a:t>Early rootkits worked in user mode, modifying utility programs and libraries in order to hide their presence. </a:t>
            </a:r>
          </a:p>
          <a:p>
            <a:pPr lvl="1"/>
            <a:r>
              <a:rPr lang="en-US" altLang="zh-CN" sz="2400" dirty="0">
                <a:latin typeface="Arial" charset="0"/>
                <a:ea typeface="ＭＳ Ｐゴシック" pitchFamily="-65" charset="-128"/>
              </a:rPr>
              <a:t>Can be easily detected by code in the kernel, as this operated in the layer below the user</a:t>
            </a:r>
            <a:endParaRPr lang="en-US" altLang="zh-CN" sz="6600" dirty="0">
              <a:ea typeface="ＭＳ Ｐゴシック" pitchFamily="-65" charset="-128"/>
            </a:endParaRPr>
          </a:p>
          <a:p>
            <a:r>
              <a:rPr lang="en-US" altLang="zh-CN" sz="2800" dirty="0">
                <a:latin typeface="Arial" charset="0"/>
                <a:ea typeface="ＭＳ Ｐゴシック" pitchFamily="-65" charset="-128"/>
              </a:rPr>
              <a:t>Later rootkits operate at the level of OS kernel, or Virtual Machine Monitor (hypervisor), if virtualization is used</a:t>
            </a:r>
          </a:p>
          <a:p>
            <a:pPr lvl="1"/>
            <a:r>
              <a:rPr lang="en-US" altLang="zh-CN" sz="2400" dirty="0">
                <a:latin typeface="Arial" charset="0"/>
                <a:ea typeface="ＭＳ Ｐゴシック" pitchFamily="-65" charset="-128"/>
              </a:rPr>
              <a:t>The lower the level, the harder it is to detect</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45</a:t>
            </a:fld>
            <a:endParaRPr lang="en-US" dirty="0">
              <a:solidFill>
                <a:prstClr val="white">
                  <a:lumMod val="65000"/>
                  <a:lumOff val="35000"/>
                </a:prstClr>
              </a:solidFill>
            </a:endParaRPr>
          </a:p>
        </p:txBody>
      </p:sp>
      <p:sp>
        <p:nvSpPr>
          <p:cNvPr id="5" name="Rectangle 1027"/>
          <p:cNvSpPr txBox="1">
            <a:spLocks noChangeArrowheads="1"/>
          </p:cNvSpPr>
          <p:nvPr/>
        </p:nvSpPr>
        <p:spPr>
          <a:xfrm>
            <a:off x="457200" y="5085184"/>
            <a:ext cx="8229600" cy="1544216"/>
          </a:xfrm>
          <a:prstGeom prst="rect">
            <a:avLst/>
          </a:prstGeom>
        </p:spPr>
        <p:txBody>
          <a:bodyPr vert="horz" wrap="square" lIns="91440" tIns="45720" rIns="91440" bIns="45720" numCol="1" rtlCol="0" anchor="t" anchorCtr="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80000"/>
              </a:lnSpc>
              <a:buNone/>
            </a:pPr>
            <a:endParaRPr lang="en-US" sz="5400" dirty="0">
              <a:ea typeface="ＭＳ Ｐゴシック" pitchFamily="-65" charset="-128"/>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528EB1-2CDA-4BE1-9954-5AF49DE1A6E4}"/>
              </a:ext>
            </a:extLst>
          </p:cNvPr>
          <p:cNvPicPr>
            <a:picLocks noChangeAspect="1"/>
          </p:cNvPicPr>
          <p:nvPr/>
        </p:nvPicPr>
        <p:blipFill>
          <a:blip r:embed="rId3"/>
          <a:stretch>
            <a:fillRect/>
          </a:stretch>
        </p:blipFill>
        <p:spPr>
          <a:xfrm>
            <a:off x="251520" y="244531"/>
            <a:ext cx="8583912" cy="5944115"/>
          </a:xfrm>
          <a:prstGeom prst="rect">
            <a:avLst/>
          </a:prstGeom>
        </p:spPr>
      </p:pic>
      <p:sp>
        <p:nvSpPr>
          <p:cNvPr id="5" name="Title 1"/>
          <p:cNvSpPr>
            <a:spLocks noGrp="1"/>
          </p:cNvSpPr>
          <p:nvPr>
            <p:ph type="title"/>
          </p:nvPr>
        </p:nvSpPr>
        <p:spPr/>
        <p:txBody>
          <a:bodyPr wrap="square" numCol="1" anchorCtr="0" compatLnSpc="1">
            <a:prstTxWarp prst="textNoShape">
              <a:avLst/>
            </a:prstTxWarp>
            <a:noAutofit/>
          </a:bodyPr>
          <a:lstStyle/>
          <a:p>
            <a:r>
              <a:rPr lang="en-US" altLang="en-US" dirty="0"/>
              <a:t>Example Kernel-Mode Rootkit</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46</a:t>
            </a:fld>
            <a:endParaRPr lang="en-US" dirty="0">
              <a:solidFill>
                <a:prstClr val="white">
                  <a:lumMod val="65000"/>
                  <a:lumOff val="35000"/>
                </a:prstClr>
              </a:solidFill>
            </a:endParaRPr>
          </a:p>
        </p:txBody>
      </p:sp>
      <p:sp>
        <p:nvSpPr>
          <p:cNvPr id="4" name="矩形 3"/>
          <p:cNvSpPr/>
          <p:nvPr/>
        </p:nvSpPr>
        <p:spPr>
          <a:xfrm>
            <a:off x="750156" y="5797148"/>
            <a:ext cx="799830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Arial" charset="0"/>
                <a:ea typeface="ＭＳ Ｐゴシック" pitchFamily="-65" charset="-128"/>
              </a:rPr>
              <a:t>The rootkit modifies the system call table, or redirects it to a new table in another kernel memory address, to invoke malicious system calls.</a:t>
            </a:r>
            <a:endParaRPr lang="en-US" altLang="zh-CN" sz="2000" dirty="0">
              <a:latin typeface="Times New Roman" pitchFamily="-65" charset="0"/>
              <a:ea typeface="ＭＳ Ｐゴシック" pitchFamily="-65" charset="-128"/>
            </a:endParaRPr>
          </a:p>
        </p:txBody>
      </p:sp>
    </p:spTree>
  </p:cSld>
  <p:clrMapOvr>
    <a:masterClrMapping/>
  </p:clrMapOvr>
  <p:transition spd="slow">
    <p:pull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solidFill>
                  <a:srgbClr val="C00000"/>
                </a:solidFill>
              </a:rPr>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47</a:t>
            </a:fld>
            <a:endParaRPr lang="en-US" altLang="zh-CN" dirty="0"/>
          </a:p>
        </p:txBody>
      </p:sp>
    </p:spTree>
    <p:extLst>
      <p:ext uri="{BB962C8B-B14F-4D97-AF65-F5344CB8AC3E}">
        <p14:creationId xmlns:p14="http://schemas.microsoft.com/office/powerpoint/2010/main" val="308362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Malware Countermeasures</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a:t>Prevention: </a:t>
            </a:r>
          </a:p>
          <a:p>
            <a:pPr lvl="1"/>
            <a:r>
              <a:rPr lang="en-US" altLang="zh-CN" sz="2400" dirty="0"/>
              <a:t>Harden systems and users in preventing infection</a:t>
            </a:r>
          </a:p>
          <a:p>
            <a:r>
              <a:rPr lang="en-US" altLang="zh-CN" sz="2800" dirty="0"/>
              <a:t>Detection: </a:t>
            </a:r>
          </a:p>
          <a:p>
            <a:pPr lvl="1"/>
            <a:r>
              <a:rPr lang="en-US" altLang="zh-CN" sz="2400" dirty="0"/>
              <a:t>Once the infection has occurred, determine that it has occurred and locate the malware.</a:t>
            </a:r>
          </a:p>
          <a:p>
            <a:r>
              <a:rPr lang="en-US" altLang="zh-CN" sz="2800" dirty="0"/>
              <a:t>Identification: </a:t>
            </a:r>
          </a:p>
          <a:p>
            <a:pPr lvl="1"/>
            <a:r>
              <a:rPr lang="en-US" altLang="zh-CN" sz="2400" dirty="0"/>
              <a:t>Once detection has been achieved, identify the specific malware that has infected the system.</a:t>
            </a:r>
          </a:p>
          <a:p>
            <a:r>
              <a:rPr lang="en-US" altLang="zh-CN" sz="2800" dirty="0"/>
              <a:t>Removal: </a:t>
            </a:r>
          </a:p>
          <a:p>
            <a:pPr lvl="1"/>
            <a:r>
              <a:rPr lang="en-US" altLang="zh-CN" sz="2400" dirty="0"/>
              <a:t>Once the specific malware has been identified, remove all traces of malware virus from all infected systems so it cannot spread further.</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48</a:t>
            </a:fld>
            <a:endParaRPr lang="en-US" dirty="0">
              <a:solidFill>
                <a:prstClr val="white">
                  <a:lumMod val="65000"/>
                  <a:lumOff val="35000"/>
                </a:prstClr>
              </a:solidFill>
            </a:endParaRPr>
          </a:p>
        </p:txBody>
      </p:sp>
    </p:spTree>
    <p:extLst>
      <p:ext uri="{BB962C8B-B14F-4D97-AF65-F5344CB8AC3E}">
        <p14:creationId xmlns:p14="http://schemas.microsoft.com/office/powerpoint/2010/main" val="419527432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0317-CE52-4462-924A-E95F47DC361E}"/>
              </a:ext>
            </a:extLst>
          </p:cNvPr>
          <p:cNvSpPr>
            <a:spLocks noGrp="1"/>
          </p:cNvSpPr>
          <p:nvPr>
            <p:ph type="title"/>
          </p:nvPr>
        </p:nvSpPr>
        <p:spPr/>
        <p:txBody>
          <a:bodyPr/>
          <a:lstStyle/>
          <a:p>
            <a:r>
              <a:rPr lang="en-US" altLang="zh-CN" dirty="0"/>
              <a:t>Malware Countermeasure Approaches</a:t>
            </a:r>
            <a:endParaRPr lang="en-SE" dirty="0"/>
          </a:p>
        </p:txBody>
      </p:sp>
      <p:sp>
        <p:nvSpPr>
          <p:cNvPr id="3" name="Content Placeholder 2">
            <a:extLst>
              <a:ext uri="{FF2B5EF4-FFF2-40B4-BE49-F238E27FC236}">
                <a16:creationId xmlns:a16="http://schemas.microsoft.com/office/drawing/2014/main" id="{69DB2ADA-3C59-492A-93D3-920544C8D91F}"/>
              </a:ext>
            </a:extLst>
          </p:cNvPr>
          <p:cNvSpPr>
            <a:spLocks noGrp="1"/>
          </p:cNvSpPr>
          <p:nvPr>
            <p:ph idx="1"/>
          </p:nvPr>
        </p:nvSpPr>
        <p:spPr/>
        <p:txBody>
          <a:bodyPr/>
          <a:lstStyle/>
          <a:p>
            <a:r>
              <a:rPr lang="en-US" dirty="0"/>
              <a:t>Host-based anti-virus scanners </a:t>
            </a:r>
          </a:p>
          <a:p>
            <a:r>
              <a:rPr lang="en-US" dirty="0"/>
              <a:t>Sandbox analysis</a:t>
            </a:r>
          </a:p>
          <a:p>
            <a:r>
              <a:rPr lang="en-US" dirty="0"/>
              <a:t>Host-based dynamic malware analysis</a:t>
            </a:r>
          </a:p>
          <a:p>
            <a:r>
              <a:rPr lang="en-US" dirty="0"/>
              <a:t>Perimeter scanning approaches</a:t>
            </a:r>
          </a:p>
          <a:p>
            <a:pPr lvl="1"/>
            <a:r>
              <a:rPr lang="en-US" dirty="0"/>
              <a:t>Ingress &amp; egress monitors</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E8CCDC06-1C23-4641-8625-71647748BDE9}"/>
              </a:ext>
            </a:extLst>
          </p:cNvPr>
          <p:cNvSpPr>
            <a:spLocks noGrp="1"/>
          </p:cNvSpPr>
          <p:nvPr>
            <p:ph type="sldNum" sz="quarter" idx="12"/>
          </p:nvPr>
        </p:nvSpPr>
        <p:spPr/>
        <p:txBody>
          <a:bodyPr/>
          <a:lstStyle/>
          <a:p>
            <a:pPr>
              <a:defRPr/>
            </a:pPr>
            <a:fld id="{F57F456A-00AF-44E6-8D70-638C0D0130FF}" type="slidenum">
              <a:rPr lang="en-US" altLang="zh-CN" smtClean="0"/>
              <a:pPr>
                <a:defRPr/>
              </a:pPr>
              <a:t>49</a:t>
            </a:fld>
            <a:endParaRPr lang="en-US" altLang="zh-CN" dirty="0"/>
          </a:p>
        </p:txBody>
      </p:sp>
    </p:spTree>
    <p:extLst>
      <p:ext uri="{BB962C8B-B14F-4D97-AF65-F5344CB8AC3E}">
        <p14:creationId xmlns:p14="http://schemas.microsoft.com/office/powerpoint/2010/main" val="1710533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F24A-FBC4-415E-9674-14544CE4535F}"/>
              </a:ext>
            </a:extLst>
          </p:cNvPr>
          <p:cNvSpPr>
            <a:spLocks noGrp="1"/>
          </p:cNvSpPr>
          <p:nvPr>
            <p:ph type="title"/>
          </p:nvPr>
        </p:nvSpPr>
        <p:spPr/>
        <p:txBody>
          <a:bodyPr/>
          <a:lstStyle/>
          <a:p>
            <a:r>
              <a:rPr lang="en-US" altLang="zh-CN" dirty="0"/>
              <a:t>Types of Malware</a:t>
            </a:r>
            <a:endParaRPr lang="en-SE" dirty="0"/>
          </a:p>
        </p:txBody>
      </p:sp>
      <p:sp>
        <p:nvSpPr>
          <p:cNvPr id="3" name="Content Placeholder 2">
            <a:extLst>
              <a:ext uri="{FF2B5EF4-FFF2-40B4-BE49-F238E27FC236}">
                <a16:creationId xmlns:a16="http://schemas.microsoft.com/office/drawing/2014/main" id="{D058A9D1-00CF-412A-8368-D7CCF36EE844}"/>
              </a:ext>
            </a:extLst>
          </p:cNvPr>
          <p:cNvSpPr>
            <a:spLocks noGrp="1"/>
          </p:cNvSpPr>
          <p:nvPr>
            <p:ph idx="1"/>
          </p:nvPr>
        </p:nvSpPr>
        <p:spPr/>
        <p:txBody>
          <a:bodyPr>
            <a:normAutofit fontScale="70000" lnSpcReduction="20000"/>
          </a:bodyPr>
          <a:lstStyle/>
          <a:p>
            <a:r>
              <a:rPr lang="en-US" dirty="0"/>
              <a:t>Propagation mechanisms:</a:t>
            </a:r>
          </a:p>
          <a:p>
            <a:pPr lvl="1"/>
            <a:r>
              <a:rPr lang="en-US" dirty="0"/>
              <a:t>Infection of existing files by viruses that is subsequently spread to other systems</a:t>
            </a:r>
          </a:p>
          <a:p>
            <a:pPr lvl="1"/>
            <a:r>
              <a:rPr lang="en-US" dirty="0"/>
              <a:t>Exploit of software vulnerabilities by worms or drive-by-downloads to allow the malware to replicate</a:t>
            </a:r>
          </a:p>
          <a:p>
            <a:pPr lvl="1"/>
            <a:r>
              <a:rPr lang="en-US" dirty="0"/>
              <a:t>Social engineering attacks that convince users to bypass security mechanisms to install Trojans or to respond to phishing attacks</a:t>
            </a:r>
          </a:p>
          <a:p>
            <a:r>
              <a:rPr lang="en-US" dirty="0"/>
              <a:t>Payload actions performed by malware once it reaches a target system:</a:t>
            </a:r>
          </a:p>
          <a:p>
            <a:pPr lvl="1"/>
            <a:r>
              <a:rPr lang="en-US" dirty="0"/>
              <a:t>Corruption of system or data files</a:t>
            </a:r>
          </a:p>
          <a:p>
            <a:pPr lvl="1"/>
            <a:r>
              <a:rPr lang="en-US" dirty="0"/>
              <a:t>Make the system a zombie agent of attack as part of a botnet</a:t>
            </a:r>
          </a:p>
          <a:p>
            <a:pPr lvl="1"/>
            <a:r>
              <a:rPr lang="en-US" dirty="0"/>
              <a:t>Theft of information from the system/keylogging</a:t>
            </a:r>
          </a:p>
          <a:p>
            <a:pPr lvl="1"/>
            <a:r>
              <a:rPr lang="en-US" dirty="0" err="1"/>
              <a:t>Stealthing</a:t>
            </a:r>
            <a:r>
              <a:rPr lang="en-US" dirty="0"/>
              <a:t>/hiding its presence in the system</a:t>
            </a:r>
          </a:p>
          <a:p>
            <a:endParaRPr lang="en-US" dirty="0"/>
          </a:p>
          <a:p>
            <a:endParaRPr lang="en-SE" dirty="0"/>
          </a:p>
        </p:txBody>
      </p:sp>
      <p:sp>
        <p:nvSpPr>
          <p:cNvPr id="4" name="Slide Number Placeholder 3">
            <a:extLst>
              <a:ext uri="{FF2B5EF4-FFF2-40B4-BE49-F238E27FC236}">
                <a16:creationId xmlns:a16="http://schemas.microsoft.com/office/drawing/2014/main" id="{89DECF60-6272-407D-A768-F7359276A459}"/>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328252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11EE-F771-40EF-8C47-BCCF786A96B0}"/>
              </a:ext>
            </a:extLst>
          </p:cNvPr>
          <p:cNvSpPr>
            <a:spLocks noGrp="1"/>
          </p:cNvSpPr>
          <p:nvPr>
            <p:ph type="title"/>
          </p:nvPr>
        </p:nvSpPr>
        <p:spPr/>
        <p:txBody>
          <a:bodyPr/>
          <a:lstStyle/>
          <a:p>
            <a:r>
              <a:rPr lang="en-US" dirty="0"/>
              <a:t>Host-Based Anti-Virus Scanners </a:t>
            </a:r>
          </a:p>
        </p:txBody>
      </p:sp>
      <p:sp>
        <p:nvSpPr>
          <p:cNvPr id="3" name="Content Placeholder 2">
            <a:extLst>
              <a:ext uri="{FF2B5EF4-FFF2-40B4-BE49-F238E27FC236}">
                <a16:creationId xmlns:a16="http://schemas.microsoft.com/office/drawing/2014/main" id="{B041F0A5-0BDD-4FBD-BEE0-6280DB230647}"/>
              </a:ext>
            </a:extLst>
          </p:cNvPr>
          <p:cNvSpPr>
            <a:spLocks noGrp="1"/>
          </p:cNvSpPr>
          <p:nvPr>
            <p:ph idx="1"/>
          </p:nvPr>
        </p:nvSpPr>
        <p:spPr/>
        <p:txBody>
          <a:bodyPr>
            <a:normAutofit fontScale="70000" lnSpcReduction="20000"/>
          </a:bodyPr>
          <a:lstStyle/>
          <a:p>
            <a:r>
              <a:rPr lang="en-US" dirty="0"/>
              <a:t>First generation:  simple scanners</a:t>
            </a:r>
          </a:p>
          <a:p>
            <a:pPr lvl="1"/>
            <a:r>
              <a:rPr lang="en-US" dirty="0"/>
              <a:t>Requires a malware signature to identify the malware</a:t>
            </a:r>
          </a:p>
          <a:p>
            <a:pPr lvl="1"/>
            <a:r>
              <a:rPr lang="en-US" dirty="0"/>
              <a:t>Limited to the detection of known malware</a:t>
            </a:r>
          </a:p>
          <a:p>
            <a:r>
              <a:rPr lang="en-US" dirty="0"/>
              <a:t>Second generation:  heuristic scanners</a:t>
            </a:r>
          </a:p>
          <a:p>
            <a:pPr lvl="1"/>
            <a:r>
              <a:rPr lang="en-US" dirty="0"/>
              <a:t>Uses heuristic rules to search for probable malware instances</a:t>
            </a:r>
          </a:p>
          <a:p>
            <a:pPr lvl="1"/>
            <a:r>
              <a:rPr lang="en-US" dirty="0"/>
              <a:t>Another approach is integrity checking</a:t>
            </a:r>
          </a:p>
          <a:p>
            <a:r>
              <a:rPr lang="en-US" dirty="0"/>
              <a:t>Third generation:  activity traps</a:t>
            </a:r>
          </a:p>
          <a:p>
            <a:pPr lvl="1"/>
            <a:r>
              <a:rPr lang="en-US" dirty="0"/>
              <a:t>Memory-resident programs that identify malware by its actions rather than its structure in an infected program</a:t>
            </a:r>
          </a:p>
          <a:p>
            <a:r>
              <a:rPr lang="en-US" dirty="0"/>
              <a:t>Fourth generation:  full-featured protection</a:t>
            </a:r>
          </a:p>
          <a:p>
            <a:pPr lvl="1"/>
            <a:r>
              <a:rPr lang="en-US" dirty="0"/>
              <a:t>Packages consisting of a variety of anti-virus techniques used in conjunction </a:t>
            </a:r>
          </a:p>
          <a:p>
            <a:pPr lvl="1"/>
            <a:r>
              <a:rPr lang="en-US" dirty="0"/>
              <a:t>Include scanning and activity trap components and access control capability</a:t>
            </a:r>
          </a:p>
          <a:p>
            <a:endParaRPr lang="en-SE" dirty="0"/>
          </a:p>
        </p:txBody>
      </p:sp>
      <p:sp>
        <p:nvSpPr>
          <p:cNvPr id="4" name="Slide Number Placeholder 3">
            <a:extLst>
              <a:ext uri="{FF2B5EF4-FFF2-40B4-BE49-F238E27FC236}">
                <a16:creationId xmlns:a16="http://schemas.microsoft.com/office/drawing/2014/main" id="{C58AA390-48D9-4868-8A25-CF23F796A11D}"/>
              </a:ext>
            </a:extLst>
          </p:cNvPr>
          <p:cNvSpPr>
            <a:spLocks noGrp="1"/>
          </p:cNvSpPr>
          <p:nvPr>
            <p:ph type="sldNum" sz="quarter" idx="12"/>
          </p:nvPr>
        </p:nvSpPr>
        <p:spPr/>
        <p:txBody>
          <a:bodyPr/>
          <a:lstStyle/>
          <a:p>
            <a:pPr>
              <a:defRPr/>
            </a:pPr>
            <a:fld id="{F57F456A-00AF-44E6-8D70-638C0D0130FF}" type="slidenum">
              <a:rPr lang="en-US" altLang="zh-CN" smtClean="0"/>
              <a:pPr>
                <a:defRPr/>
              </a:pPr>
              <a:t>50</a:t>
            </a:fld>
            <a:endParaRPr lang="en-US" altLang="zh-CN" dirty="0"/>
          </a:p>
        </p:txBody>
      </p:sp>
    </p:spTree>
    <p:extLst>
      <p:ext uri="{BB962C8B-B14F-4D97-AF65-F5344CB8AC3E}">
        <p14:creationId xmlns:p14="http://schemas.microsoft.com/office/powerpoint/2010/main" val="1553999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3C39-18A1-4283-A89D-2AA7747E56E6}"/>
              </a:ext>
            </a:extLst>
          </p:cNvPr>
          <p:cNvSpPr>
            <a:spLocks noGrp="1"/>
          </p:cNvSpPr>
          <p:nvPr>
            <p:ph type="title"/>
          </p:nvPr>
        </p:nvSpPr>
        <p:spPr/>
        <p:txBody>
          <a:bodyPr/>
          <a:lstStyle/>
          <a:p>
            <a:r>
              <a:rPr lang="en-US" dirty="0"/>
              <a:t>Sandbox Analysis</a:t>
            </a:r>
            <a:endParaRPr lang="en-SE" dirty="0"/>
          </a:p>
        </p:txBody>
      </p:sp>
      <p:sp>
        <p:nvSpPr>
          <p:cNvPr id="3" name="Content Placeholder 2">
            <a:extLst>
              <a:ext uri="{FF2B5EF4-FFF2-40B4-BE49-F238E27FC236}">
                <a16:creationId xmlns:a16="http://schemas.microsoft.com/office/drawing/2014/main" id="{7F976A3A-7AFC-46E4-8C14-22F28D960514}"/>
              </a:ext>
            </a:extLst>
          </p:cNvPr>
          <p:cNvSpPr>
            <a:spLocks noGrp="1"/>
          </p:cNvSpPr>
          <p:nvPr>
            <p:ph idx="1"/>
          </p:nvPr>
        </p:nvSpPr>
        <p:spPr/>
        <p:txBody>
          <a:bodyPr>
            <a:normAutofit fontScale="92500" lnSpcReduction="20000"/>
          </a:bodyPr>
          <a:lstStyle/>
          <a:p>
            <a:r>
              <a:rPr lang="en-US" dirty="0"/>
              <a:t>Running potentially malicious code in an emulated sandbox or on a virtual machine</a:t>
            </a:r>
          </a:p>
          <a:p>
            <a:r>
              <a:rPr lang="en-US" dirty="0"/>
              <a:t>Allows the code to execute in a controlled environment where its behavior can be closely monitored without threatening the security of a real system</a:t>
            </a:r>
          </a:p>
          <a:p>
            <a:r>
              <a:rPr lang="en-US" dirty="0"/>
              <a:t>This enables the detection of complex encrypted, polymorphic, or metamorphic malware</a:t>
            </a:r>
          </a:p>
          <a:p>
            <a:r>
              <a:rPr lang="en-US" dirty="0"/>
              <a:t>The most difficult design issue with sandbox analysis is to determine how long to run each interpretation</a:t>
            </a:r>
          </a:p>
          <a:p>
            <a:endParaRPr lang="en-US" dirty="0"/>
          </a:p>
          <a:p>
            <a:endParaRPr lang="en-SE" dirty="0"/>
          </a:p>
        </p:txBody>
      </p:sp>
      <p:sp>
        <p:nvSpPr>
          <p:cNvPr id="4" name="Slide Number Placeholder 3">
            <a:extLst>
              <a:ext uri="{FF2B5EF4-FFF2-40B4-BE49-F238E27FC236}">
                <a16:creationId xmlns:a16="http://schemas.microsoft.com/office/drawing/2014/main" id="{E678F00D-D3A5-4A47-88AD-6183EC24B80B}"/>
              </a:ext>
            </a:extLst>
          </p:cNvPr>
          <p:cNvSpPr>
            <a:spLocks noGrp="1"/>
          </p:cNvSpPr>
          <p:nvPr>
            <p:ph type="sldNum" sz="quarter" idx="12"/>
          </p:nvPr>
        </p:nvSpPr>
        <p:spPr/>
        <p:txBody>
          <a:bodyPr/>
          <a:lstStyle/>
          <a:p>
            <a:pPr>
              <a:defRPr/>
            </a:pPr>
            <a:fld id="{F57F456A-00AF-44E6-8D70-638C0D0130FF}" type="slidenum">
              <a:rPr lang="en-US" altLang="zh-CN" smtClean="0"/>
              <a:pPr>
                <a:defRPr/>
              </a:pPr>
              <a:t>51</a:t>
            </a:fld>
            <a:endParaRPr lang="en-US" altLang="zh-CN" dirty="0"/>
          </a:p>
        </p:txBody>
      </p:sp>
    </p:spTree>
    <p:extLst>
      <p:ext uri="{BB962C8B-B14F-4D97-AF65-F5344CB8AC3E}">
        <p14:creationId xmlns:p14="http://schemas.microsoft.com/office/powerpoint/2010/main" val="3706259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Autofit/>
          </a:bodyPr>
          <a:lstStyle/>
          <a:p>
            <a:pPr eaLnBrk="1" hangingPunct="1"/>
            <a:r>
              <a:rPr lang="en-US" altLang="en-US" sz="3600" dirty="0"/>
              <a:t>Host-Based</a:t>
            </a:r>
            <a:r>
              <a:rPr lang="en-US" sz="3600" dirty="0"/>
              <a:t> Dynamic Malware Analysis</a:t>
            </a:r>
            <a:endParaRPr lang="en-US" altLang="en-US" sz="3600" dirty="0"/>
          </a:p>
        </p:txBody>
      </p:sp>
      <p:sp>
        <p:nvSpPr>
          <p:cNvPr id="3" name="Content Placeholder 2"/>
          <p:cNvSpPr>
            <a:spLocks noGrp="1"/>
          </p:cNvSpPr>
          <p:nvPr>
            <p:ph idx="1"/>
          </p:nvPr>
        </p:nvSpPr>
        <p:spPr/>
        <p:txBody>
          <a:bodyPr wrap="square" numCol="1" anchor="t" anchorCtr="0" compatLnSpc="1">
            <a:prstTxWarp prst="textNoShape">
              <a:avLst/>
            </a:prstTxWarp>
            <a:normAutofit fontScale="70000" lnSpcReduction="20000"/>
          </a:bodyPr>
          <a:lstStyle/>
          <a:p>
            <a:r>
              <a:rPr lang="en-US" dirty="0">
                <a:ea typeface="ＭＳ Ｐゴシック" pitchFamily="-65" charset="-128"/>
              </a:rPr>
              <a:t>Monitors program behavior in real time for malicious action, and blocks potentially malicious actions before they have a chance to affect the system, e.g.,</a:t>
            </a:r>
          </a:p>
          <a:p>
            <a:pPr lvl="1"/>
            <a:r>
              <a:rPr lang="en-US" altLang="zh-CN" dirty="0">
                <a:latin typeface="Arial" charset="0"/>
                <a:ea typeface="ＭＳ Ｐゴシック" pitchFamily="-65" charset="-128"/>
              </a:rPr>
              <a:t>Attempts to open, view, delete, and/or modify files;</a:t>
            </a:r>
          </a:p>
          <a:p>
            <a:pPr lvl="1"/>
            <a:r>
              <a:rPr lang="en-US" altLang="zh-CN" dirty="0">
                <a:latin typeface="Arial" charset="0"/>
                <a:ea typeface="ＭＳ Ｐゴシック" pitchFamily="-65" charset="-128"/>
              </a:rPr>
              <a:t>Attempts to format disk drives;</a:t>
            </a:r>
          </a:p>
          <a:p>
            <a:pPr lvl="1"/>
            <a:r>
              <a:rPr lang="en-US" altLang="zh-CN" dirty="0">
                <a:latin typeface="Arial" charset="0"/>
                <a:ea typeface="ＭＳ Ｐゴシック" pitchFamily="-65" charset="-128"/>
              </a:rPr>
              <a:t>Modifications to executable files or macros;</a:t>
            </a:r>
          </a:p>
          <a:p>
            <a:pPr lvl="1"/>
            <a:r>
              <a:rPr lang="en-US" altLang="zh-CN" dirty="0">
                <a:latin typeface="Arial" charset="0"/>
                <a:ea typeface="ＭＳ Ｐゴシック" pitchFamily="-65" charset="-128"/>
              </a:rPr>
              <a:t>Modifications to critical system settings;</a:t>
            </a:r>
          </a:p>
          <a:p>
            <a:pPr lvl="1"/>
            <a:r>
              <a:rPr lang="en-US" altLang="zh-CN" dirty="0">
                <a:latin typeface="Arial" charset="0"/>
                <a:ea typeface="ＭＳ Ｐゴシック" pitchFamily="-65" charset="-128"/>
              </a:rPr>
              <a:t>Scripting of e-mail and instant messaging clients to send executable content; </a:t>
            </a:r>
          </a:p>
          <a:p>
            <a:pPr lvl="1"/>
            <a:r>
              <a:rPr lang="en-US" altLang="zh-CN" dirty="0">
                <a:latin typeface="Arial" charset="0"/>
                <a:ea typeface="ＭＳ Ｐゴシック" pitchFamily="-65" charset="-128"/>
              </a:rPr>
              <a:t>Initiation of network connections.</a:t>
            </a:r>
          </a:p>
          <a:p>
            <a:r>
              <a:rPr lang="en-US" dirty="0">
                <a:ea typeface="ＭＳ Ｐゴシック" pitchFamily="-65" charset="-128"/>
              </a:rPr>
              <a:t>Pros: real-time protection, as opposed to offline anti-virus scanning</a:t>
            </a:r>
          </a:p>
          <a:p>
            <a:r>
              <a:rPr lang="en-US" altLang="zh-CN" dirty="0">
                <a:latin typeface="Arial" charset="0"/>
                <a:ea typeface="ＭＳ Ｐゴシック" pitchFamily="-65" charset="-128"/>
              </a:rPr>
              <a:t>Cons: malicious code must run on the target machine before all its behaviors can be identified, it can cause harm before it has been detected and blocked</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52</a:t>
            </a:fld>
            <a:endParaRPr lang="en-US" dirty="0">
              <a:solidFill>
                <a:prstClr val="white">
                  <a:lumMod val="65000"/>
                  <a:lumOff val="35000"/>
                </a:prstClr>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altLang="en-US" sz="3600" dirty="0"/>
              <a:t>Perimeter Scanning Approaches</a:t>
            </a:r>
          </a:p>
        </p:txBody>
      </p:sp>
      <p:sp>
        <p:nvSpPr>
          <p:cNvPr id="3" name="Content Placeholder 2"/>
          <p:cNvSpPr>
            <a:spLocks noGrp="1"/>
          </p:cNvSpPr>
          <p:nvPr>
            <p:ph idx="1"/>
          </p:nvPr>
        </p:nvSpPr>
        <p:spPr/>
        <p:txBody>
          <a:bodyPr wrap="square" numCol="1" anchor="t" anchorCtr="0" compatLnSpc="1">
            <a:prstTxWarp prst="textNoShape">
              <a:avLst/>
            </a:prstTxWarp>
            <a:normAutofit fontScale="62500" lnSpcReduction="20000"/>
          </a:bodyPr>
          <a:lstStyle/>
          <a:p>
            <a:pPr eaLnBrk="1" hangingPunct="1">
              <a:lnSpc>
                <a:spcPct val="90000"/>
              </a:lnSpc>
              <a:spcAft>
                <a:spcPts val="1200"/>
              </a:spcAft>
            </a:pPr>
            <a:r>
              <a:rPr lang="en-US" dirty="0">
                <a:ea typeface="ＭＳ Ｐゴシック" pitchFamily="-65" charset="-128"/>
              </a:rPr>
              <a:t>Anti-virus software can run on an organization’s firewall and IDS (Intrus</a:t>
            </a:r>
            <a:r>
              <a:rPr lang="en-US" altLang="zh-CN" dirty="0">
                <a:ea typeface="ＭＳ Ｐゴシック" pitchFamily="-65" charset="-128"/>
              </a:rPr>
              <a:t>io</a:t>
            </a:r>
            <a:r>
              <a:rPr lang="en-US" dirty="0">
                <a:ea typeface="ＭＳ Ｐゴシック" pitchFamily="-65" charset="-128"/>
              </a:rPr>
              <a:t>n Detection Service)</a:t>
            </a:r>
          </a:p>
          <a:p>
            <a:pPr eaLnBrk="1" hangingPunct="1">
              <a:lnSpc>
                <a:spcPct val="90000"/>
              </a:lnSpc>
              <a:spcAft>
                <a:spcPts val="1200"/>
              </a:spcAft>
            </a:pPr>
            <a:r>
              <a:rPr lang="en-US" dirty="0">
                <a:ea typeface="ＭＳ Ｐゴシック" pitchFamily="-65" charset="-128"/>
              </a:rPr>
              <a:t>May also include intrusion prevention measures, blocking the flow of any suspicious traffic</a:t>
            </a:r>
          </a:p>
          <a:p>
            <a:pPr eaLnBrk="1" hangingPunct="1">
              <a:lnSpc>
                <a:spcPct val="90000"/>
              </a:lnSpc>
              <a:spcAft>
                <a:spcPts val="1200"/>
              </a:spcAft>
            </a:pPr>
            <a:r>
              <a:rPr lang="en-US" dirty="0">
                <a:ea typeface="ＭＳ Ｐゴシック" pitchFamily="-65" charset="-128"/>
              </a:rPr>
              <a:t>Ingress monitors</a:t>
            </a:r>
          </a:p>
          <a:p>
            <a:pPr lvl="1" eaLnBrk="1" hangingPunct="1">
              <a:lnSpc>
                <a:spcPct val="90000"/>
              </a:lnSpc>
              <a:spcAft>
                <a:spcPts val="1200"/>
              </a:spcAft>
            </a:pPr>
            <a:r>
              <a:rPr lang="en-US" dirty="0">
                <a:ea typeface="ＭＳ Ｐゴシック" pitchFamily="-65" charset="-128"/>
              </a:rPr>
              <a:t>Located at the border between the enterprise network and the Internet </a:t>
            </a:r>
          </a:p>
          <a:p>
            <a:pPr lvl="1" eaLnBrk="1" hangingPunct="1">
              <a:lnSpc>
                <a:spcPct val="90000"/>
              </a:lnSpc>
              <a:spcAft>
                <a:spcPts val="1200"/>
              </a:spcAft>
            </a:pPr>
            <a:r>
              <a:rPr lang="en-US" dirty="0">
                <a:ea typeface="ＭＳ Ｐゴシック" pitchFamily="-65" charset="-128"/>
              </a:rPr>
              <a:t>One technique is to look for incoming traffic to unused local IP addresses</a:t>
            </a:r>
          </a:p>
          <a:p>
            <a:pPr eaLnBrk="1" hangingPunct="1">
              <a:lnSpc>
                <a:spcPct val="90000"/>
              </a:lnSpc>
              <a:spcAft>
                <a:spcPts val="1200"/>
              </a:spcAft>
            </a:pPr>
            <a:r>
              <a:rPr lang="en-US" dirty="0">
                <a:ea typeface="ＭＳ Ｐゴシック" pitchFamily="-65" charset="-128"/>
              </a:rPr>
              <a:t>Egress monitors</a:t>
            </a:r>
          </a:p>
          <a:p>
            <a:pPr lvl="1" eaLnBrk="1" hangingPunct="1">
              <a:lnSpc>
                <a:spcPct val="90000"/>
              </a:lnSpc>
              <a:spcAft>
                <a:spcPts val="1200"/>
              </a:spcAft>
            </a:pPr>
            <a:r>
              <a:rPr lang="en-US" dirty="0">
                <a:ea typeface="ＭＳ Ｐゴシック" pitchFamily="-65" charset="-128"/>
              </a:rPr>
              <a:t>Located at the egress point of individual LANs as well as at the border between the enterprise network and the Internet </a:t>
            </a:r>
          </a:p>
          <a:p>
            <a:pPr lvl="1" eaLnBrk="1" hangingPunct="1">
              <a:lnSpc>
                <a:spcPct val="90000"/>
              </a:lnSpc>
              <a:spcAft>
                <a:spcPts val="1200"/>
              </a:spcAft>
            </a:pPr>
            <a:r>
              <a:rPr lang="en-US" dirty="0">
                <a:ea typeface="ＭＳ Ｐゴシック" pitchFamily="-65" charset="-128"/>
              </a:rPr>
              <a:t>Monitors outgoing traffic for signs of scanning or other suspicious behavior</a:t>
            </a:r>
          </a:p>
          <a:p>
            <a:pPr eaLnBrk="1" hangingPunct="1">
              <a:lnSpc>
                <a:spcPct val="90000"/>
              </a:lnSpc>
              <a:spcAft>
                <a:spcPts val="1200"/>
              </a:spcAft>
            </a:pPr>
            <a:endParaRPr lang="en-US" dirty="0">
              <a:ea typeface="ＭＳ Ｐゴシック" pitchFamily="-65" charset="-128"/>
            </a:endParaRPr>
          </a:p>
        </p:txBody>
      </p:sp>
      <p:sp>
        <p:nvSpPr>
          <p:cNvPr id="4" name="灯片编号占位符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53</a:t>
            </a:fld>
            <a:endParaRPr lang="en-US" dirty="0">
              <a:solidFill>
                <a:prstClr val="white">
                  <a:lumMod val="65000"/>
                  <a:lumOff val="3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Attackers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Attackers may range from individuals demonstrating their technical competence to their peers, to more organized and dangerous attack sources such as:</a:t>
            </a:r>
          </a:p>
          <a:p>
            <a:pPr lvl="1"/>
            <a:r>
              <a:rPr lang="en-US" dirty="0"/>
              <a:t>Politically motivated attackers</a:t>
            </a:r>
          </a:p>
          <a:p>
            <a:pPr lvl="1"/>
            <a:r>
              <a:rPr lang="en-US" dirty="0"/>
              <a:t>Criminals</a:t>
            </a:r>
          </a:p>
          <a:p>
            <a:pPr lvl="1"/>
            <a:r>
              <a:rPr lang="en-US" dirty="0"/>
              <a:t>Organized crime</a:t>
            </a:r>
          </a:p>
          <a:p>
            <a:pPr lvl="1"/>
            <a:r>
              <a:rPr lang="en-US" dirty="0"/>
              <a:t>Organizations that sell their services to companies and nations</a:t>
            </a:r>
          </a:p>
          <a:p>
            <a:pPr lvl="1"/>
            <a:r>
              <a:rPr lang="en-US" dirty="0"/>
              <a:t>National government agencies</a:t>
            </a:r>
          </a:p>
          <a:p>
            <a:r>
              <a:rPr lang="en-US" dirty="0">
                <a:solidFill>
                  <a:schemeClr val="tx1"/>
                </a:solidFill>
              </a:rPr>
              <a:t>A large underground economy involving the sale of attack kits, access to compromised hosts, and to stolen information</a:t>
            </a:r>
          </a:p>
        </p:txBody>
      </p:sp>
      <p:sp>
        <p:nvSpPr>
          <p:cNvPr id="5" name="灯片编号占位符 4"/>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sp>
        <p:nvSpPr>
          <p:cNvPr id="6" name="Rectangle 5">
            <a:extLst>
              <a:ext uri="{FF2B5EF4-FFF2-40B4-BE49-F238E27FC236}">
                <a16:creationId xmlns:a16="http://schemas.microsoft.com/office/drawing/2014/main" id="{2DE5BC21-A1FA-498A-AB64-B1B23B151679}"/>
              </a:ext>
            </a:extLst>
          </p:cNvPr>
          <p:cNvSpPr/>
          <p:nvPr/>
        </p:nvSpPr>
        <p:spPr>
          <a:xfrm>
            <a:off x="457200" y="2276872"/>
            <a:ext cx="8305800" cy="4064000"/>
          </a:xfrm>
          <a:prstGeom prst="rect">
            <a:avLst/>
          </a:prstGeom>
        </p:spPr>
        <p:txBody>
          <a:bodyPr/>
          <a:lstStyle/>
          <a:p>
            <a:pPr lvl="0">
              <a:buChar char="•"/>
            </a:pPr>
            <a:endParaRPr lang="en-US" sz="1600" b="1" i="0" dirty="0"/>
          </a:p>
        </p:txBody>
      </p:sp>
    </p:spTree>
    <p:extLst>
      <p:ext uri="{BB962C8B-B14F-4D97-AF65-F5344CB8AC3E}">
        <p14:creationId xmlns:p14="http://schemas.microsoft.com/office/powerpoint/2010/main" val="284240705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ADC4-5BC8-416C-AFC4-65ED165C7A8D}"/>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F366A025-67C9-43AD-9F54-61D4AE0E1A0D}"/>
              </a:ext>
            </a:extLst>
          </p:cNvPr>
          <p:cNvSpPr>
            <a:spLocks noGrp="1"/>
          </p:cNvSpPr>
          <p:nvPr>
            <p:ph idx="1"/>
          </p:nvPr>
        </p:nvSpPr>
        <p:spPr/>
        <p:txBody>
          <a:bodyPr>
            <a:normAutofit fontScale="77500" lnSpcReduction="20000"/>
          </a:bodyPr>
          <a:lstStyle/>
          <a:p>
            <a:r>
              <a:rPr lang="en-US" dirty="0"/>
              <a:t>Types of Malicious Software (Malware)</a:t>
            </a:r>
          </a:p>
          <a:p>
            <a:r>
              <a:rPr lang="en-US" dirty="0">
                <a:solidFill>
                  <a:srgbClr val="C00000"/>
                </a:solidFill>
              </a:rPr>
              <a:t>Advanced Persistent Threat (APT)</a:t>
            </a:r>
          </a:p>
          <a:p>
            <a:r>
              <a:rPr lang="en-US" dirty="0"/>
              <a:t>Propagation</a:t>
            </a:r>
          </a:p>
          <a:p>
            <a:pPr lvl="1"/>
            <a:r>
              <a:rPr lang="en-US" dirty="0"/>
              <a:t>Infected Content – Viruses</a:t>
            </a:r>
          </a:p>
          <a:p>
            <a:pPr lvl="1"/>
            <a:r>
              <a:rPr lang="en-US" dirty="0"/>
              <a:t>Vulnerability Exploit -- Worms</a:t>
            </a:r>
          </a:p>
          <a:p>
            <a:pPr lvl="1"/>
            <a:r>
              <a:rPr lang="en-US" dirty="0"/>
              <a:t>Social Engineering -- Spam E-Mail, Trojans</a:t>
            </a:r>
          </a:p>
          <a:p>
            <a:r>
              <a:rPr lang="en-US" dirty="0"/>
              <a:t>Payload</a:t>
            </a:r>
          </a:p>
          <a:p>
            <a:pPr lvl="1"/>
            <a:r>
              <a:rPr lang="en-US" dirty="0"/>
              <a:t>System Corruption</a:t>
            </a:r>
          </a:p>
          <a:p>
            <a:pPr lvl="1"/>
            <a:r>
              <a:rPr lang="en-US" dirty="0"/>
              <a:t>Attack Agent -- Zombie, Bots</a:t>
            </a:r>
          </a:p>
          <a:p>
            <a:pPr lvl="1"/>
            <a:r>
              <a:rPr lang="en-US" dirty="0"/>
              <a:t>Information Theft -- Keyloggers, Phishing, Spyware</a:t>
            </a:r>
          </a:p>
          <a:p>
            <a:pPr lvl="1"/>
            <a:r>
              <a:rPr lang="en-US" dirty="0" err="1"/>
              <a:t>Stealthing</a:t>
            </a:r>
            <a:r>
              <a:rPr lang="en-US" dirty="0"/>
              <a:t> -- Backdoors, Rootkits</a:t>
            </a:r>
          </a:p>
          <a:p>
            <a:r>
              <a:rPr lang="en-US" dirty="0"/>
              <a:t>Countermeasures</a:t>
            </a:r>
          </a:p>
          <a:p>
            <a:pPr lvl="1"/>
            <a:endParaRPr lang="en-SE" dirty="0"/>
          </a:p>
        </p:txBody>
      </p:sp>
      <p:sp>
        <p:nvSpPr>
          <p:cNvPr id="4" name="Slide Number Placeholder 3">
            <a:extLst>
              <a:ext uri="{FF2B5EF4-FFF2-40B4-BE49-F238E27FC236}">
                <a16:creationId xmlns:a16="http://schemas.microsoft.com/office/drawing/2014/main" id="{54C0F70F-7F8B-4928-B48B-4789970D0237}"/>
              </a:ext>
            </a:extLst>
          </p:cNvPr>
          <p:cNvSpPr>
            <a:spLocks noGrp="1"/>
          </p:cNvSpPr>
          <p:nvPr>
            <p:ph type="sldNum" sz="quarter" idx="12"/>
          </p:nvPr>
        </p:nvSpPr>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13926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Advanced Persistent Threats (APTs)</a:t>
            </a:r>
          </a:p>
        </p:txBody>
      </p:sp>
      <p:sp>
        <p:nvSpPr>
          <p:cNvPr id="3" name="Content Placeholder 2"/>
          <p:cNvSpPr>
            <a:spLocks noGrp="1"/>
          </p:cNvSpPr>
          <p:nvPr>
            <p:ph idx="1"/>
          </p:nvPr>
        </p:nvSpPr>
        <p:spPr/>
        <p:txBody>
          <a:bodyPr/>
          <a:lstStyle/>
          <a:p>
            <a:r>
              <a:rPr lang="en-US" dirty="0"/>
              <a:t>Well-resourced, persistent application of a wide variety of intrusion technologies and malware to selected targets (usually business or political)</a:t>
            </a:r>
          </a:p>
          <a:p>
            <a:r>
              <a:rPr lang="en-US" dirty="0"/>
              <a:t>Typically attributed to state-sponsored organizations and criminal enterprises</a:t>
            </a:r>
          </a:p>
          <a:p>
            <a:r>
              <a:rPr lang="en-US" dirty="0"/>
              <a:t>Differ from other types of attack by their careful target selection and stealthy intrusion efforts over extended periods</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FE92C6A0-D948-4FFD-A8E9-B6849B10E230}"/>
              </a:ext>
            </a:extLst>
          </p:cNvPr>
          <p:cNvSpPr txBox="1">
            <a:spLocks/>
          </p:cNvSpPr>
          <p:nvPr/>
        </p:nvSpPr>
        <p:spPr bwMode="auto">
          <a:xfrm>
            <a:off x="6989886"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669582167"/>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APT</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altLang="en-US" dirty="0"/>
              <a:t>Characteristics</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sp>
        <p:nvSpPr>
          <p:cNvPr id="5" name="Content Placeholder 4">
            <a:extLst>
              <a:ext uri="{FF2B5EF4-FFF2-40B4-BE49-F238E27FC236}">
                <a16:creationId xmlns:a16="http://schemas.microsoft.com/office/drawing/2014/main" id="{9C518C6B-09DD-4A90-8CF8-E10150189833}"/>
              </a:ext>
            </a:extLst>
          </p:cNvPr>
          <p:cNvSpPr>
            <a:spLocks noGrp="1"/>
          </p:cNvSpPr>
          <p:nvPr>
            <p:ph idx="1"/>
          </p:nvPr>
        </p:nvSpPr>
        <p:spPr/>
        <p:txBody>
          <a:bodyPr>
            <a:normAutofit fontScale="92500" lnSpcReduction="20000"/>
          </a:bodyPr>
          <a:lstStyle/>
          <a:p>
            <a:pPr lvl="0" rtl="0"/>
            <a:r>
              <a:rPr lang="en-US" dirty="0"/>
              <a:t>Advanced</a:t>
            </a:r>
          </a:p>
          <a:p>
            <a:pPr lvl="1" rtl="0"/>
            <a:r>
              <a:rPr lang="en-US" dirty="0"/>
              <a:t>Using a wide variety of intrusion technologies</a:t>
            </a:r>
          </a:p>
          <a:p>
            <a:pPr lvl="0" rtl="0"/>
            <a:r>
              <a:rPr lang="en-US" dirty="0"/>
              <a:t>Persistent</a:t>
            </a:r>
          </a:p>
          <a:p>
            <a:pPr lvl="1" rtl="0"/>
            <a:r>
              <a:rPr lang="en-US" dirty="0"/>
              <a:t>Determined application of the attacks over an extended period against the chosen target in order to maximize the chance of success</a:t>
            </a:r>
          </a:p>
          <a:p>
            <a:pPr lvl="1" rtl="0"/>
            <a:r>
              <a:rPr lang="en-US" dirty="0"/>
              <a:t>A variety of attacks may be progressively applied until the target is compromised</a:t>
            </a:r>
          </a:p>
          <a:p>
            <a:pPr lvl="0" rtl="0"/>
            <a:r>
              <a:rPr lang="en-US" dirty="0"/>
              <a:t>Threats</a:t>
            </a:r>
          </a:p>
          <a:p>
            <a:pPr lvl="1" rtl="0"/>
            <a:r>
              <a:rPr lang="en-US" altLang="zh-CN" dirty="0"/>
              <a:t>Serious </a:t>
            </a:r>
            <a:r>
              <a:rPr lang="en-US" dirty="0"/>
              <a:t>threats to the selected targets as a result of the organized, capable, and well-funded attackers</a:t>
            </a:r>
          </a:p>
        </p:txBody>
      </p:sp>
      <p:sp>
        <p:nvSpPr>
          <p:cNvPr id="6" name="Slide Number Placeholder 3">
            <a:extLst>
              <a:ext uri="{FF2B5EF4-FFF2-40B4-BE49-F238E27FC236}">
                <a16:creationId xmlns:a16="http://schemas.microsoft.com/office/drawing/2014/main" id="{621E4796-D688-46A0-BC3E-9812DA634D4E}"/>
              </a:ext>
            </a:extLst>
          </p:cNvPr>
          <p:cNvSpPr txBox="1">
            <a:spLocks/>
          </p:cNvSpPr>
          <p:nvPr/>
        </p:nvSpPr>
        <p:spPr bwMode="auto">
          <a:xfrm>
            <a:off x="69342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altLang="zh-CN" dirty="0"/>
          </a:p>
        </p:txBody>
      </p:sp>
    </p:spTree>
    <p:extLst>
      <p:ext uri="{BB962C8B-B14F-4D97-AF65-F5344CB8AC3E}">
        <p14:creationId xmlns:p14="http://schemas.microsoft.com/office/powerpoint/2010/main" val="1683163465"/>
      </p:ext>
    </p:extLst>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47482</TotalTime>
  <Words>13162</Words>
  <Application>Microsoft Office PowerPoint</Application>
  <PresentationFormat>On-screen Show (4:3)</PresentationFormat>
  <Paragraphs>1320</Paragraphs>
  <Slides>53</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Times New Roman</vt:lpstr>
      <vt:lpstr>1_Default Design</vt:lpstr>
      <vt:lpstr>CH06 Malicious Software</vt:lpstr>
      <vt:lpstr>Outline</vt:lpstr>
      <vt:lpstr>Malware Definition</vt:lpstr>
      <vt:lpstr>Classification of Malware</vt:lpstr>
      <vt:lpstr>Types of Malware</vt:lpstr>
      <vt:lpstr>Types of Attackers</vt:lpstr>
      <vt:lpstr>Outline</vt:lpstr>
      <vt:lpstr>Advanced Persistent Threats (APTs)</vt:lpstr>
      <vt:lpstr>APT Characteristics</vt:lpstr>
      <vt:lpstr>APT Attacks</vt:lpstr>
      <vt:lpstr>Outline</vt:lpstr>
      <vt:lpstr>Propagation</vt:lpstr>
      <vt:lpstr>Viruses</vt:lpstr>
      <vt:lpstr>Virus Components</vt:lpstr>
      <vt:lpstr>Virus Phases</vt:lpstr>
      <vt:lpstr>Virus Structure</vt:lpstr>
      <vt:lpstr>Explanations for “Virus Structure”</vt:lpstr>
      <vt:lpstr>Compression Virus</vt:lpstr>
      <vt:lpstr>Virus Classification</vt:lpstr>
      <vt:lpstr>Encrypting Virus </vt:lpstr>
      <vt:lpstr>Encrypting Virus Example</vt:lpstr>
      <vt:lpstr>Boot Sector Virus</vt:lpstr>
      <vt:lpstr>Macro and Scripting Viruses</vt:lpstr>
      <vt:lpstr>Worms</vt:lpstr>
      <vt:lpstr>Worm Propagation Model</vt:lpstr>
      <vt:lpstr>Worm Replication Mechanisms</vt:lpstr>
      <vt:lpstr>Target Discovery</vt:lpstr>
      <vt:lpstr>Morris Worm</vt:lpstr>
      <vt:lpstr>State-of-the-Art Worm Technology</vt:lpstr>
      <vt:lpstr>Mobile Code</vt:lpstr>
      <vt:lpstr>Drive-By-Downloads (DbD)</vt:lpstr>
      <vt:lpstr>Watering-Hole Attacks</vt:lpstr>
      <vt:lpstr>Malvertising</vt:lpstr>
      <vt:lpstr>Clickjacking</vt:lpstr>
      <vt:lpstr>Spam</vt:lpstr>
      <vt:lpstr>Trojan Horses</vt:lpstr>
      <vt:lpstr>Outline</vt:lpstr>
      <vt:lpstr>Payload</vt:lpstr>
      <vt:lpstr>Payload -- System Corruption</vt:lpstr>
      <vt:lpstr>Payload – Attack Agents: Zombies, Bots</vt:lpstr>
      <vt:lpstr>Payload – Information Theft Keyloggers and Spyware</vt:lpstr>
      <vt:lpstr>Payload – Information Theft Phishing</vt:lpstr>
      <vt:lpstr>Payload – Stealthing – Backdoor</vt:lpstr>
      <vt:lpstr>Payload – Stealthing – Rootkit</vt:lpstr>
      <vt:lpstr>Rootkit Classification</vt:lpstr>
      <vt:lpstr>Example Kernel-Mode Rootkit</vt:lpstr>
      <vt:lpstr>Outline</vt:lpstr>
      <vt:lpstr>Malware Countermeasures</vt:lpstr>
      <vt:lpstr>Malware Countermeasure Approaches</vt:lpstr>
      <vt:lpstr>Host-Based Anti-Virus Scanners </vt:lpstr>
      <vt:lpstr>Sandbox Analysis</vt:lpstr>
      <vt:lpstr>Host-Based Dynamic Malware Analysis</vt:lpstr>
      <vt:lpstr>Perimeter Scanning Approaches</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376</cp:revision>
  <dcterms:created xsi:type="dcterms:W3CDTF">2014-08-18T03:27:50Z</dcterms:created>
  <dcterms:modified xsi:type="dcterms:W3CDTF">2021-05-04T04:37:57Z</dcterms:modified>
</cp:coreProperties>
</file>